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86" r:id="rId3"/>
    <p:sldMasterId id="2147483690" r:id="rId4"/>
  </p:sldMasterIdLst>
  <p:notesMasterIdLst>
    <p:notesMasterId r:id="rId69"/>
  </p:notesMasterIdLst>
  <p:sldIdLst>
    <p:sldId id="392" r:id="rId5"/>
    <p:sldId id="322" r:id="rId6"/>
    <p:sldId id="326" r:id="rId7"/>
    <p:sldId id="327" r:id="rId8"/>
    <p:sldId id="328" r:id="rId9"/>
    <p:sldId id="324" r:id="rId10"/>
    <p:sldId id="323" r:id="rId11"/>
    <p:sldId id="329" r:id="rId12"/>
    <p:sldId id="330" r:id="rId13"/>
    <p:sldId id="332" r:id="rId14"/>
    <p:sldId id="331" r:id="rId15"/>
    <p:sldId id="333" r:id="rId16"/>
    <p:sldId id="334" r:id="rId17"/>
    <p:sldId id="335" r:id="rId18"/>
    <p:sldId id="336" r:id="rId19"/>
    <p:sldId id="337" r:id="rId20"/>
    <p:sldId id="338" r:id="rId21"/>
    <p:sldId id="339" r:id="rId22"/>
    <p:sldId id="393" r:id="rId23"/>
    <p:sldId id="340" r:id="rId24"/>
    <p:sldId id="341" r:id="rId25"/>
    <p:sldId id="342" r:id="rId26"/>
    <p:sldId id="343" r:id="rId27"/>
    <p:sldId id="344" r:id="rId28"/>
    <p:sldId id="345" r:id="rId29"/>
    <p:sldId id="346" r:id="rId30"/>
    <p:sldId id="347" r:id="rId31"/>
    <p:sldId id="348" r:id="rId32"/>
    <p:sldId id="349" r:id="rId33"/>
    <p:sldId id="351" r:id="rId34"/>
    <p:sldId id="352" r:id="rId35"/>
    <p:sldId id="353" r:id="rId36"/>
    <p:sldId id="355" r:id="rId37"/>
    <p:sldId id="356" r:id="rId38"/>
    <p:sldId id="357" r:id="rId39"/>
    <p:sldId id="359" r:id="rId40"/>
    <p:sldId id="360" r:id="rId41"/>
    <p:sldId id="361" r:id="rId42"/>
    <p:sldId id="362" r:id="rId43"/>
    <p:sldId id="358" r:id="rId44"/>
    <p:sldId id="354" r:id="rId45"/>
    <p:sldId id="365" r:id="rId46"/>
    <p:sldId id="366" r:id="rId47"/>
    <p:sldId id="367" r:id="rId48"/>
    <p:sldId id="368" r:id="rId49"/>
    <p:sldId id="369" r:id="rId50"/>
    <p:sldId id="370" r:id="rId51"/>
    <p:sldId id="371" r:id="rId52"/>
    <p:sldId id="372" r:id="rId53"/>
    <p:sldId id="394" r:id="rId54"/>
    <p:sldId id="395" r:id="rId55"/>
    <p:sldId id="396" r:id="rId56"/>
    <p:sldId id="397" r:id="rId57"/>
    <p:sldId id="398" r:id="rId58"/>
    <p:sldId id="399" r:id="rId59"/>
    <p:sldId id="400" r:id="rId60"/>
    <p:sldId id="401" r:id="rId61"/>
    <p:sldId id="377" r:id="rId62"/>
    <p:sldId id="388" r:id="rId63"/>
    <p:sldId id="380" r:id="rId64"/>
    <p:sldId id="389" r:id="rId65"/>
    <p:sldId id="390" r:id="rId66"/>
    <p:sldId id="391" r:id="rId67"/>
    <p:sldId id="32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86323" autoAdjust="0"/>
  </p:normalViewPr>
  <p:slideViewPr>
    <p:cSldViewPr>
      <p:cViewPr varScale="1">
        <p:scale>
          <a:sx n="99" d="100"/>
          <a:sy n="99" d="100"/>
        </p:scale>
        <p:origin x="1566" y="90"/>
      </p:cViewPr>
      <p:guideLst>
        <p:guide orient="horz" pos="2160"/>
        <p:guide pos="2880"/>
      </p:guideLst>
    </p:cSldViewPr>
  </p:slideViewPr>
  <p:outlineViewPr>
    <p:cViewPr>
      <p:scale>
        <a:sx n="33" d="100"/>
        <a:sy n="33" d="100"/>
      </p:scale>
      <p:origin x="0" y="-286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69A09-F679-4C27-8FC1-89F4ACC9EF15}" type="datetimeFigureOut">
              <a:rPr lang="en-US" smtClean="0"/>
              <a:t>6/7/2018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4A808-6977-4D0A-82D1-44B0E36978EB}" type="slidenum">
              <a:rPr lang="en-US" smtClean="0"/>
              <a:t>‹#›</a:t>
            </a:fld>
            <a:endParaRPr lang="en-US"/>
          </a:p>
        </p:txBody>
      </p:sp>
    </p:spTree>
    <p:extLst>
      <p:ext uri="{BB962C8B-B14F-4D97-AF65-F5344CB8AC3E}">
        <p14:creationId xmlns:p14="http://schemas.microsoft.com/office/powerpoint/2010/main" val="58429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1824366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A company is considering purchasing equipment costing $75,000. Future annual net cash flows from this equipment are $30,000, $25,000, $15,000, $10,000, and $5,000.  Cash flows occur uniformly during the year. What is this investment's payback period?</a:t>
            </a:r>
          </a:p>
          <a:p>
            <a:endParaRPr lang="en-US" altLang="en-US" dirty="0">
              <a:ea typeface="ＭＳ Ｐゴシック" pitchFamily="34" charset="-128"/>
            </a:endParaRPr>
          </a:p>
          <a:p>
            <a:r>
              <a:rPr lang="en-US" altLang="en-US" dirty="0">
                <a:ea typeface="ＭＳ Ｐゴシック" pitchFamily="34" charset="-128"/>
              </a:rPr>
              <a:t>The payback period is the point in time where cumulative cash inflows, ignoring the time value of money, are exactly equal to the cost of the investment.  </a:t>
            </a:r>
          </a:p>
          <a:p>
            <a:endParaRPr lang="en-US" altLang="en-US" dirty="0">
              <a:ea typeface="ＭＳ Ｐゴシック" pitchFamily="34" charset="-128"/>
            </a:endParaRPr>
          </a:p>
          <a:p>
            <a:r>
              <a:rPr lang="en-US" altLang="en-US" dirty="0">
                <a:ea typeface="ＭＳ Ｐゴシック" pitchFamily="34" charset="-128"/>
              </a:rPr>
              <a:t>We start out with an immediate cash payment of $75,000 to acquire the equipment.  </a:t>
            </a:r>
          </a:p>
          <a:p>
            <a:endParaRPr lang="en-US" altLang="en-US" dirty="0">
              <a:ea typeface="ＭＳ Ｐゴシック" pitchFamily="34" charset="-128"/>
            </a:endParaRPr>
          </a:p>
          <a:p>
            <a:r>
              <a:rPr lang="en-US" altLang="en-US" dirty="0">
                <a:ea typeface="ＭＳ Ｐゴシック" pitchFamily="34" charset="-128"/>
              </a:rPr>
              <a:t>In the first year, net cash flow is $30,000.  $30,000 of the machine’s cost has been “paid back”, with a remaining $45,000 to go.  </a:t>
            </a:r>
          </a:p>
          <a:p>
            <a:endParaRPr lang="en-US" altLang="en-US" dirty="0">
              <a:ea typeface="ＭＳ Ｐゴシック" pitchFamily="34" charset="-128"/>
            </a:endParaRPr>
          </a:p>
          <a:p>
            <a:r>
              <a:rPr lang="en-US" altLang="en-US" dirty="0">
                <a:ea typeface="ＭＳ Ｐゴシック" pitchFamily="34" charset="-128"/>
              </a:rPr>
              <a:t>In year 2, net cash flow is $25,000, bringing the cumulative net cash flow to a negative $20,000. </a:t>
            </a:r>
          </a:p>
          <a:p>
            <a:endParaRPr lang="en-US" altLang="en-US" dirty="0">
              <a:ea typeface="ＭＳ Ｐゴシック" pitchFamily="34" charset="-128"/>
            </a:endParaRPr>
          </a:p>
          <a:p>
            <a:r>
              <a:rPr lang="en-US" altLang="en-US" dirty="0">
                <a:ea typeface="ＭＳ Ｐゴシック" pitchFamily="34" charset="-128"/>
              </a:rPr>
              <a:t>In year 3, net cash flow is $15,000, $5,000 of the machine’s cost is still unpaid.</a:t>
            </a:r>
          </a:p>
          <a:p>
            <a:endParaRPr lang="en-US" altLang="en-US" dirty="0">
              <a:ea typeface="ＭＳ Ｐゴシック" pitchFamily="34" charset="-128"/>
            </a:endParaRPr>
          </a:p>
          <a:p>
            <a:r>
              <a:rPr lang="en-US" altLang="en-US" dirty="0">
                <a:ea typeface="ＭＳ Ｐゴシック" pitchFamily="34" charset="-128"/>
              </a:rPr>
              <a:t>In year 4, net cash flow is $10,000, bringing the cumulative net cash flow to a positive $5,000. </a:t>
            </a:r>
          </a:p>
          <a:p>
            <a:endParaRPr lang="en-US" altLang="en-US" dirty="0">
              <a:ea typeface="ＭＳ Ｐゴシック" pitchFamily="34" charset="-128"/>
            </a:endParaRPr>
          </a:p>
          <a:p>
            <a:r>
              <a:rPr lang="en-US" altLang="en-US" dirty="0">
                <a:ea typeface="ＭＳ Ｐゴシック" pitchFamily="34" charset="-128"/>
              </a:rPr>
              <a:t>Since the investment has gone from a net cash outflow of $5,000 to a net cash inflow of $5,000, the investment is repaid between years 3 and 4.  The payback period is greater than 3 years, but less than 4 years.  </a:t>
            </a:r>
          </a:p>
          <a:p>
            <a:endParaRPr lang="en-US" altLang="en-US" dirty="0">
              <a:ea typeface="ＭＳ Ｐゴシック" pitchFamily="34" charset="-128"/>
            </a:endParaRPr>
          </a:p>
          <a:p>
            <a:r>
              <a:rPr lang="en-US" altLang="en-US" dirty="0">
                <a:ea typeface="ＭＳ Ｐゴシック" pitchFamily="34" charset="-128"/>
              </a:rPr>
              <a:t>To calculate the fraction of the year, the numerator is equal to the net cash outflow at the end of year 3, still $5,000 of the investment is unpaid, and the denominator is the amount of the net cash inflow during year 4, $10,000.  </a:t>
            </a:r>
          </a:p>
          <a:p>
            <a:endParaRPr lang="en-US" altLang="en-US" dirty="0">
              <a:ea typeface="ＭＳ Ｐゴシック" pitchFamily="34" charset="-128"/>
            </a:endParaRPr>
          </a:p>
          <a:p>
            <a:r>
              <a:rPr lang="en-US" altLang="en-US" dirty="0">
                <a:ea typeface="ＭＳ Ｐゴシック" pitchFamily="34" charset="-128"/>
              </a:rPr>
              <a:t>The fraction of the year is .5.  </a:t>
            </a:r>
          </a:p>
          <a:p>
            <a:r>
              <a:rPr lang="en-US" altLang="en-US" dirty="0">
                <a:ea typeface="ＭＳ Ｐゴシック" pitchFamily="34" charset="-128"/>
              </a:rPr>
              <a:t>The payback period = 3.5 years. </a:t>
            </a:r>
          </a:p>
          <a:p>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14</a:t>
            </a:fld>
            <a:endParaRPr lang="en-US"/>
          </a:p>
        </p:txBody>
      </p:sp>
    </p:spTree>
    <p:extLst>
      <p:ext uri="{BB962C8B-B14F-4D97-AF65-F5344CB8AC3E}">
        <p14:creationId xmlns:p14="http://schemas.microsoft.com/office/powerpoint/2010/main" val="150088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The accounting rate of return is the percentage accounting return on annual average investment.  It is called an "accounting" return because it is based on net income, rather than on cash flows.  It is computed by dividing a project’s after-tax net income by the annual average amount invested in it. The annual average investment in assets is the average book value. If a company uses straight-line depreciation, we can compute the annual average investment as the average of its beginning and ending book values. If a company uses a depreciation method other than straight-line, for example MACRS for tax purposes, the calculation of average book value is more complicated. In this case, the book value of the asset is computed for each year of its life. A general formula for the annual average investment is also shown in this slide.</a:t>
            </a:r>
          </a:p>
          <a:p>
            <a:r>
              <a:rPr lang="en-US" altLang="en-US" dirty="0">
                <a:ea typeface="ＭＳ Ｐゴシック" pitchFamily="34" charset="-128"/>
              </a:rPr>
              <a:t> </a:t>
            </a:r>
          </a:p>
          <a:p>
            <a:r>
              <a:rPr lang="en-US" altLang="en-US" dirty="0">
                <a:ea typeface="ＭＳ Ｐゴシック" pitchFamily="34" charset="-128"/>
              </a:rPr>
              <a:t>When accounting rate of return is used to choose among capital investments with similar lives and risk, a company will prefer the investment with the higher accounting rate of return.</a:t>
            </a:r>
          </a:p>
        </p:txBody>
      </p:sp>
      <p:sp>
        <p:nvSpPr>
          <p:cNvPr id="4" name="Slide Number Placeholder 3"/>
          <p:cNvSpPr>
            <a:spLocks noGrp="1"/>
          </p:cNvSpPr>
          <p:nvPr>
            <p:ph type="sldNum" sz="quarter" idx="10"/>
          </p:nvPr>
        </p:nvSpPr>
        <p:spPr/>
        <p:txBody>
          <a:bodyPr/>
          <a:lstStyle/>
          <a:p>
            <a:fld id="{AFA4A808-6977-4D0A-82D1-44B0E36978EB}" type="slidenum">
              <a:rPr lang="en-US" smtClean="0"/>
              <a:t>18</a:t>
            </a:fld>
            <a:endParaRPr lang="en-US"/>
          </a:p>
        </p:txBody>
      </p:sp>
    </p:spTree>
    <p:extLst>
      <p:ext uri="{BB962C8B-B14F-4D97-AF65-F5344CB8AC3E}">
        <p14:creationId xmlns:p14="http://schemas.microsoft.com/office/powerpoint/2010/main" val="1394212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19</a:t>
            </a:fld>
            <a:endParaRPr lang="en-US"/>
          </a:p>
        </p:txBody>
      </p:sp>
    </p:spTree>
    <p:extLst>
      <p:ext uri="{BB962C8B-B14F-4D97-AF65-F5344CB8AC3E}">
        <p14:creationId xmlns:p14="http://schemas.microsoft.com/office/powerpoint/2010/main" val="259003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err="1">
                <a:ea typeface="ＭＳ Ｐゴシック" pitchFamily="34" charset="-128"/>
              </a:rPr>
              <a:t>FasTrac’s</a:t>
            </a:r>
            <a:r>
              <a:rPr lang="en-US" altLang="en-US" sz="1200" dirty="0">
                <a:ea typeface="ＭＳ Ｐゴシック" pitchFamily="34" charset="-128"/>
              </a:rPr>
              <a:t> new machine costs $16,000 and has an annual after-tax net income of $2,100.  </a:t>
            </a:r>
          </a:p>
          <a:p>
            <a:endParaRPr lang="en-US" altLang="en-US" sz="1200" dirty="0">
              <a:ea typeface="ＭＳ Ｐゴシック" pitchFamily="34" charset="-128"/>
            </a:endParaRPr>
          </a:p>
          <a:p>
            <a:r>
              <a:rPr lang="en-US" altLang="en-US" sz="1200" dirty="0">
                <a:ea typeface="ＭＳ Ｐゴシック" pitchFamily="34" charset="-128"/>
              </a:rPr>
              <a:t>We need to compute the annual average investment, which is calculated as beginning book value plus the ending book value divided by 2.  For </a:t>
            </a:r>
            <a:r>
              <a:rPr lang="en-US" altLang="en-US" sz="1200" dirty="0" err="1">
                <a:ea typeface="ＭＳ Ｐゴシック" pitchFamily="34" charset="-128"/>
              </a:rPr>
              <a:t>FasTrac</a:t>
            </a:r>
            <a:r>
              <a:rPr lang="en-US" altLang="en-US" sz="1200" dirty="0">
                <a:ea typeface="ＭＳ Ｐゴシック" pitchFamily="34" charset="-128"/>
              </a:rPr>
              <a:t>, the beginning book value is $16,000 and, since there is no salvage value, the ending book value is 0.  Dividing $16,000 by 2 yields an $8,000 annual average investment.  Now, divide the annual after-tax net income of $2,100 by the annual average investment of $8,000 to arrive at the accounting rate of return of 26.25%. </a:t>
            </a:r>
            <a:r>
              <a:rPr lang="en-US" altLang="en-US" sz="1200" dirty="0" err="1">
                <a:ea typeface="ＭＳ Ｐゴシック" pitchFamily="34" charset="-128"/>
              </a:rPr>
              <a:t>FasTrac’s</a:t>
            </a:r>
            <a:r>
              <a:rPr lang="en-US" altLang="en-US" sz="1200" dirty="0">
                <a:ea typeface="ＭＳ Ｐゴシック" pitchFamily="34" charset="-128"/>
              </a:rPr>
              <a:t> management must decide whether a 26.25% accounting rate of return is satisfactory. To make this decision, we must factor in the investment’s risk. For instance, we cannot say an investment with a 26.25% return is preferred over one with a lower return unless we consider any differences in risk.  When comparing investments with similar lives and risk, a company will prefer the investment with the higher accounting rate of return.</a:t>
            </a:r>
          </a:p>
          <a:p>
            <a:r>
              <a:rPr lang="en-US" altLang="en-US" sz="1200" dirty="0">
                <a:ea typeface="ＭＳ Ｐゴシック" pitchFamily="34" charset="-128"/>
              </a:rPr>
              <a:t> </a:t>
            </a:r>
          </a:p>
          <a:p>
            <a:r>
              <a:rPr lang="en-US" altLang="en-US" sz="1200" dirty="0">
                <a:ea typeface="ＭＳ Ｐゴシック" pitchFamily="34" charset="-128"/>
              </a:rPr>
              <a:t>  </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20</a:t>
            </a:fld>
            <a:endParaRPr lang="en-US"/>
          </a:p>
        </p:txBody>
      </p:sp>
    </p:spTree>
    <p:extLst>
      <p:ext uri="{BB962C8B-B14F-4D97-AF65-F5344CB8AC3E}">
        <p14:creationId xmlns:p14="http://schemas.microsoft.com/office/powerpoint/2010/main" val="2366294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itchFamily="-84" charset="-128"/>
                <a:cs typeface="ＭＳ Ｐゴシック" pitchFamily="-84" charset="-128"/>
              </a:rPr>
              <a:t>The accounting rate of return has three major weaknesses:</a:t>
            </a:r>
          </a:p>
          <a:p>
            <a:r>
              <a:rPr lang="en-US" sz="1200" kern="1200" dirty="0">
                <a:solidFill>
                  <a:schemeClr val="tx1"/>
                </a:solidFill>
                <a:effectLst/>
                <a:latin typeface="+mn-lt"/>
                <a:ea typeface="ＭＳ Ｐゴシック" pitchFamily="-84" charset="-128"/>
                <a:cs typeface="ＭＳ Ｐゴシック" pitchFamily="-84" charset="-128"/>
              </a:rPr>
              <a:t>1.  It ignores the time value of money.</a:t>
            </a:r>
          </a:p>
          <a:p>
            <a:r>
              <a:rPr lang="en-US" sz="1200" kern="1200" dirty="0">
                <a:solidFill>
                  <a:schemeClr val="tx1"/>
                </a:solidFill>
                <a:effectLst/>
                <a:latin typeface="+mn-lt"/>
                <a:ea typeface="ＭＳ Ｐゴシック" pitchFamily="-84" charset="-128"/>
                <a:cs typeface="ＭＳ Ｐゴシック" pitchFamily="-84" charset="-128"/>
              </a:rPr>
              <a:t>2.  It focuses on income, not cash flows.</a:t>
            </a:r>
          </a:p>
          <a:p>
            <a:r>
              <a:rPr lang="en-US" sz="1200" kern="1200" dirty="0">
                <a:solidFill>
                  <a:schemeClr val="tx1"/>
                </a:solidFill>
                <a:effectLst/>
                <a:latin typeface="+mn-lt"/>
                <a:ea typeface="ＭＳ Ｐゴシック" pitchFamily="-84" charset="-128"/>
                <a:cs typeface="ＭＳ Ｐゴシック" pitchFamily="-84" charset="-128"/>
              </a:rPr>
              <a:t>3.  If income (and thus the accounting rate of return) varies from year to year, the project might appear desirable in some years and not in others.</a:t>
            </a:r>
          </a:p>
          <a:p>
            <a:r>
              <a:rPr lang="en-US" sz="1200" kern="1200" dirty="0">
                <a:solidFill>
                  <a:schemeClr val="tx1"/>
                </a:solidFill>
                <a:effectLst/>
                <a:latin typeface="+mn-lt"/>
                <a:ea typeface="ＭＳ Ｐゴシック" pitchFamily="-84" charset="-128"/>
                <a:cs typeface="ＭＳ Ｐゴシック" pitchFamily="-84" charset="-128"/>
              </a:rPr>
              <a:t>Because of these limitations, the accounting rate of return should never be the only consideration in capital budgeting decisions.</a:t>
            </a:r>
          </a:p>
          <a:p>
            <a:endParaRPr lang="en-US" altLang="en-US" dirty="0">
              <a:ea typeface="ＭＳ Ｐゴシック" pitchFamily="34" charset="-128"/>
            </a:endParaRPr>
          </a:p>
          <a:p>
            <a:pPr defTabSz="939363">
              <a:defRPr/>
            </a:pPr>
            <a:r>
              <a:rPr lang="en-US" b="1" dirty="0">
                <a:ea typeface="ＭＳ Ｐゴシック" pitchFamily="-84" charset="-128"/>
              </a:rPr>
              <a:t>Now let’s review what you have learned in the following NEED-TO-KNOW exercise.</a:t>
            </a:r>
          </a:p>
        </p:txBody>
      </p:sp>
      <p:sp>
        <p:nvSpPr>
          <p:cNvPr id="4" name="Slide Number Placeholder 3"/>
          <p:cNvSpPr>
            <a:spLocks noGrp="1"/>
          </p:cNvSpPr>
          <p:nvPr>
            <p:ph type="sldNum" sz="quarter" idx="10"/>
          </p:nvPr>
        </p:nvSpPr>
        <p:spPr/>
        <p:txBody>
          <a:bodyPr/>
          <a:lstStyle/>
          <a:p>
            <a:fld id="{AFA4A808-6977-4D0A-82D1-44B0E36978EB}" type="slidenum">
              <a:rPr lang="en-US" smtClean="0"/>
              <a:t>21</a:t>
            </a:fld>
            <a:endParaRPr lang="en-US"/>
          </a:p>
        </p:txBody>
      </p:sp>
    </p:spTree>
    <p:extLst>
      <p:ext uri="{BB962C8B-B14F-4D97-AF65-F5344CB8AC3E}">
        <p14:creationId xmlns:p14="http://schemas.microsoft.com/office/powerpoint/2010/main" val="239700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The following data relate to a company’s decision on whether to purchase a machine:</a:t>
            </a:r>
          </a:p>
          <a:p>
            <a:endParaRPr lang="en-US" altLang="en-US" dirty="0">
              <a:ea typeface="ＭＳ Ｐゴシック" pitchFamily="34" charset="-128"/>
            </a:endParaRPr>
          </a:p>
          <a:p>
            <a:r>
              <a:rPr lang="en-US" altLang="en-US" dirty="0">
                <a:ea typeface="ＭＳ Ｐゴシック" pitchFamily="34" charset="-128"/>
              </a:rPr>
              <a:t>Assume net cash flows occur uniformly over each year and the company uses straight-line depreciation. </a:t>
            </a:r>
          </a:p>
          <a:p>
            <a:endParaRPr lang="en-US" altLang="en-US" dirty="0">
              <a:ea typeface="ＭＳ Ｐゴシック" pitchFamily="34" charset="-128"/>
            </a:endParaRPr>
          </a:p>
          <a:p>
            <a:r>
              <a:rPr lang="en-US" altLang="en-US" dirty="0">
                <a:ea typeface="ＭＳ Ｐゴシック" pitchFamily="34" charset="-128"/>
              </a:rPr>
              <a:t>What is the machine's accounting rate of return?</a:t>
            </a:r>
          </a:p>
          <a:p>
            <a:endParaRPr lang="en-US" altLang="en-US" dirty="0">
              <a:ea typeface="ＭＳ Ｐゴシック" pitchFamily="34" charset="-128"/>
            </a:endParaRPr>
          </a:p>
          <a:p>
            <a:r>
              <a:rPr lang="en-US" altLang="en-US" dirty="0">
                <a:ea typeface="ＭＳ Ｐゴシック" pitchFamily="34" charset="-128"/>
              </a:rPr>
              <a:t>The Accounting Rate of Return (ARR) measures the amount of net income generated from a capital investment.</a:t>
            </a:r>
          </a:p>
          <a:p>
            <a:endParaRPr lang="en-US" altLang="en-US" dirty="0">
              <a:ea typeface="ＭＳ Ｐゴシック" pitchFamily="34" charset="-128"/>
            </a:endParaRPr>
          </a:p>
          <a:p>
            <a:r>
              <a:rPr lang="en-US" altLang="en-US" dirty="0">
                <a:ea typeface="ＭＳ Ｐゴシック" pitchFamily="34" charset="-128"/>
              </a:rPr>
              <a:t>It's calculated by taking the annual after-tax net income and dividing by the annual average investment.</a:t>
            </a:r>
          </a:p>
          <a:p>
            <a:endParaRPr lang="en-US" altLang="en-US" dirty="0">
              <a:ea typeface="ＭＳ Ｐゴシック" pitchFamily="34" charset="-128"/>
            </a:endParaRPr>
          </a:p>
          <a:p>
            <a:r>
              <a:rPr lang="en-US" altLang="en-US" dirty="0">
                <a:ea typeface="ＭＳ Ｐゴシック" pitchFamily="34" charset="-128"/>
              </a:rPr>
              <a:t>The annual average investment is calculated by taking cost plus salvage and dividing by two.</a:t>
            </a:r>
          </a:p>
          <a:p>
            <a:endParaRPr lang="en-US" altLang="en-US" dirty="0">
              <a:ea typeface="ＭＳ Ｐゴシック" pitchFamily="34" charset="-128"/>
            </a:endParaRPr>
          </a:p>
          <a:p>
            <a:r>
              <a:rPr lang="en-US" altLang="en-US" dirty="0">
                <a:ea typeface="ＭＳ Ｐゴシック" pitchFamily="34" charset="-128"/>
              </a:rPr>
              <a:t>$40,000 of annual after-tax net income divided by the asset's cost, $180,000, plus the salvage value, $15,000, $195,000, divided by two.</a:t>
            </a:r>
          </a:p>
          <a:p>
            <a:endParaRPr lang="en-US" altLang="en-US" dirty="0">
              <a:ea typeface="ＭＳ Ｐゴシック" pitchFamily="34" charset="-128"/>
            </a:endParaRPr>
          </a:p>
          <a:p>
            <a:r>
              <a:rPr lang="en-US" altLang="en-US" dirty="0">
                <a:ea typeface="ＭＳ Ｐゴシック" pitchFamily="34" charset="-128"/>
              </a:rPr>
              <a:t>$40,000 of annual after-tax net income divided by the asset's cost, $180,000, plus the salvage value, $15,000, $195,000, divided by two.</a:t>
            </a:r>
          </a:p>
          <a:p>
            <a:endParaRPr lang="en-US" altLang="en-US" dirty="0">
              <a:ea typeface="ＭＳ Ｐゴシック" pitchFamily="34" charset="-128"/>
            </a:endParaRPr>
          </a:p>
          <a:p>
            <a:r>
              <a:rPr lang="en-US" altLang="en-US" dirty="0">
                <a:ea typeface="ＭＳ Ｐゴシック" pitchFamily="34" charset="-128"/>
              </a:rPr>
              <a:t>$40,000 divided by $97,500 </a:t>
            </a:r>
          </a:p>
          <a:p>
            <a:r>
              <a:rPr lang="en-US" altLang="en-US" dirty="0">
                <a:ea typeface="ＭＳ Ｐゴシック" pitchFamily="34" charset="-128"/>
              </a:rPr>
              <a:t>is an accounting rate of return of 41%.</a:t>
            </a:r>
          </a:p>
        </p:txBody>
      </p:sp>
      <p:sp>
        <p:nvSpPr>
          <p:cNvPr id="4" name="Slide Number Placeholder 3"/>
          <p:cNvSpPr>
            <a:spLocks noGrp="1"/>
          </p:cNvSpPr>
          <p:nvPr>
            <p:ph type="sldNum" sz="quarter" idx="10"/>
          </p:nvPr>
        </p:nvSpPr>
        <p:spPr/>
        <p:txBody>
          <a:bodyPr/>
          <a:lstStyle/>
          <a:p>
            <a:fld id="{AFA4A808-6977-4D0A-82D1-44B0E36978EB}" type="slidenum">
              <a:rPr lang="en-US" smtClean="0"/>
              <a:t>22</a:t>
            </a:fld>
            <a:endParaRPr lang="en-US"/>
          </a:p>
        </p:txBody>
      </p:sp>
    </p:spTree>
    <p:extLst>
      <p:ext uri="{BB962C8B-B14F-4D97-AF65-F5344CB8AC3E}">
        <p14:creationId xmlns:p14="http://schemas.microsoft.com/office/powerpoint/2010/main" val="197457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Net present value analysis applies the time value of money to future cash inflows and cash outflows so management can evaluate a project’s benefits and costs at one point in time. Specifically, net present value (NPV) is computed by discounting the future net cash flows from the investment at the project’s required rate of return and then subtracting the initial amount invested. A company’s required return, often called its </a:t>
            </a:r>
            <a:r>
              <a:rPr lang="en-US" altLang="en-US" i="1" dirty="0">
                <a:ea typeface="ＭＳ Ｐゴシック" pitchFamily="34" charset="-128"/>
              </a:rPr>
              <a:t>hurdle rate</a:t>
            </a:r>
            <a:r>
              <a:rPr lang="en-US" altLang="en-US" dirty="0">
                <a:ea typeface="ＭＳ Ｐゴシック" pitchFamily="34" charset="-128"/>
              </a:rPr>
              <a:t>, is typically its </a:t>
            </a:r>
            <a:r>
              <a:rPr lang="en-US" altLang="en-US" b="1" dirty="0">
                <a:ea typeface="ＭＳ Ｐゴシック" pitchFamily="34" charset="-128"/>
              </a:rPr>
              <a:t>cost of capital</a:t>
            </a:r>
            <a:r>
              <a:rPr lang="en-US" altLang="en-US" dirty="0">
                <a:ea typeface="ＭＳ Ｐゴシック" pitchFamily="34" charset="-128"/>
              </a:rPr>
              <a:t>, which is the rate the company must pay to its long-term creditors and shareholders.</a:t>
            </a:r>
          </a:p>
        </p:txBody>
      </p:sp>
      <p:sp>
        <p:nvSpPr>
          <p:cNvPr id="4" name="Slide Number Placeholder 3"/>
          <p:cNvSpPr>
            <a:spLocks noGrp="1"/>
          </p:cNvSpPr>
          <p:nvPr>
            <p:ph type="sldNum" sz="quarter" idx="10"/>
          </p:nvPr>
        </p:nvSpPr>
        <p:spPr/>
        <p:txBody>
          <a:bodyPr/>
          <a:lstStyle/>
          <a:p>
            <a:fld id="{AFA4A808-6977-4D0A-82D1-44B0E36978EB}" type="slidenum">
              <a:rPr lang="en-US" smtClean="0"/>
              <a:t>25</a:t>
            </a:fld>
            <a:endParaRPr lang="en-US"/>
          </a:p>
        </p:txBody>
      </p:sp>
    </p:spTree>
    <p:extLst>
      <p:ext uri="{BB962C8B-B14F-4D97-AF65-F5344CB8AC3E}">
        <p14:creationId xmlns:p14="http://schemas.microsoft.com/office/powerpoint/2010/main" val="954232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26</a:t>
            </a:fld>
            <a:endParaRPr lang="en-US"/>
          </a:p>
        </p:txBody>
      </p:sp>
    </p:spTree>
    <p:extLst>
      <p:ext uri="{BB962C8B-B14F-4D97-AF65-F5344CB8AC3E}">
        <p14:creationId xmlns:p14="http://schemas.microsoft.com/office/powerpoint/2010/main" val="1351940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ea typeface="ＭＳ Ｐゴシック" pitchFamily="34" charset="-128"/>
              </a:rPr>
              <a:t>FasTrac’s</a:t>
            </a:r>
            <a:r>
              <a:rPr lang="en-US" altLang="en-US" dirty="0">
                <a:ea typeface="ＭＳ Ｐゴシック" pitchFamily="34" charset="-128"/>
              </a:rPr>
              <a:t> new machine will cost $16,000.  It has an eight-year useful life, zero salvage value, and promises annual net cash inflows of $4,100.  </a:t>
            </a:r>
            <a:r>
              <a:rPr lang="en-US" altLang="en-US" dirty="0" err="1">
                <a:ea typeface="ＭＳ Ｐゴシック" pitchFamily="34" charset="-128"/>
              </a:rPr>
              <a:t>FasTrac</a:t>
            </a:r>
            <a:r>
              <a:rPr lang="en-US" altLang="en-US" dirty="0">
                <a:ea typeface="ＭＳ Ｐゴシック" pitchFamily="34" charset="-128"/>
              </a:rPr>
              <a:t> requires a 12 percent annual return on its investments.  </a:t>
            </a:r>
          </a:p>
          <a:p>
            <a:endParaRPr lang="en-US" altLang="en-US" dirty="0">
              <a:ea typeface="ＭＳ Ｐゴシック" pitchFamily="34" charset="-128"/>
            </a:endParaRPr>
          </a:p>
          <a:p>
            <a:r>
              <a:rPr lang="en-US" altLang="en-US" dirty="0">
                <a:ea typeface="ＭＳ Ｐゴシック" pitchFamily="34" charset="-128"/>
              </a:rPr>
              <a:t>To find the present value of a future cash flow, we multiply the annual net cash flow from the first column of the exhibit by the discount factor in the second column (which is the present value of one dollar for 12 percent and the year in which the cash flow occurs).  The result, is the present value of the annual cash flow and that is shown in the third column.  The present value factors in the exhibit can be found in Table B.1 of Appendix B of your textbook.  </a:t>
            </a:r>
          </a:p>
          <a:p>
            <a:endParaRPr lang="en-US" altLang="en-US" dirty="0">
              <a:ea typeface="ＭＳ Ｐゴシック" pitchFamily="34" charset="-128"/>
            </a:endParaRPr>
          </a:p>
          <a:p>
            <a:r>
              <a:rPr lang="en-US" altLang="en-US" dirty="0">
                <a:ea typeface="ＭＳ Ｐゴシック" pitchFamily="34" charset="-128"/>
              </a:rPr>
              <a:t>To find the net present value, we sum the present values for each year and then subtract the cost of the new machine from the sum.  The sum of present values is greater than the cost of the investment, resulting in a net present value of $4,367 dollars.  A positive net present value indicates that this project earns more than 12 percent on the investment of $16,000 and </a:t>
            </a:r>
            <a:r>
              <a:rPr lang="en-US" altLang="en-US" dirty="0" err="1">
                <a:ea typeface="ＭＳ Ｐゴシック" pitchFamily="34" charset="-128"/>
              </a:rPr>
              <a:t>FasTrac</a:t>
            </a:r>
            <a:r>
              <a:rPr lang="en-US" altLang="en-US" dirty="0">
                <a:ea typeface="ＭＳ Ｐゴシック" pitchFamily="34" charset="-128"/>
              </a:rPr>
              <a:t> should invest in the machine. Rule: If NPV &gt; 0, invest.</a:t>
            </a:r>
          </a:p>
        </p:txBody>
      </p:sp>
      <p:sp>
        <p:nvSpPr>
          <p:cNvPr id="4" name="Slide Number Placeholder 3"/>
          <p:cNvSpPr>
            <a:spLocks noGrp="1"/>
          </p:cNvSpPr>
          <p:nvPr>
            <p:ph type="sldNum" sz="quarter" idx="10"/>
          </p:nvPr>
        </p:nvSpPr>
        <p:spPr/>
        <p:txBody>
          <a:bodyPr/>
          <a:lstStyle/>
          <a:p>
            <a:fld id="{AFA4A808-6977-4D0A-82D1-44B0E36978EB}" type="slidenum">
              <a:rPr lang="en-US" smtClean="0"/>
              <a:t>27</a:t>
            </a:fld>
            <a:endParaRPr lang="en-US"/>
          </a:p>
        </p:txBody>
      </p:sp>
    </p:spTree>
    <p:extLst>
      <p:ext uri="{BB962C8B-B14F-4D97-AF65-F5344CB8AC3E}">
        <p14:creationId xmlns:p14="http://schemas.microsoft.com/office/powerpoint/2010/main" val="153788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28</a:t>
            </a:fld>
            <a:endParaRPr lang="en-US"/>
          </a:p>
        </p:txBody>
      </p:sp>
    </p:spTree>
    <p:extLst>
      <p:ext uri="{BB962C8B-B14F-4D97-AF65-F5344CB8AC3E}">
        <p14:creationId xmlns:p14="http://schemas.microsoft.com/office/powerpoint/2010/main" val="44506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Capital budgeting is the process of analyzing alternative long-term investments and deciding which assets to acquire or sell. Common examples include buying a machine or a building, or acquiring an entire company. An objective for these decisions is to earn a satisfactory return on investment.</a:t>
            </a:r>
          </a:p>
          <a:p>
            <a:r>
              <a:rPr lang="en-US" altLang="en-US" dirty="0">
                <a:ea typeface="ＭＳ Ｐゴシック" pitchFamily="34" charset="-128"/>
              </a:rPr>
              <a:t>Capital budgeting decisions require careful analysis because they are usually the most difficult and risky decisions that managers make. </a:t>
            </a:r>
          </a:p>
          <a:p>
            <a:endParaRPr lang="en-US" altLang="en-US" dirty="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84" charset="-128"/>
                <a:cs typeface="ＭＳ Ｐゴシック" pitchFamily="-84" charset="-128"/>
              </a:rPr>
              <a:t>The process begins with department or plant managers submitting proposals for new investments in property, plant, and equipment.  A capital budget committee, usually comprised of members with accounting and finance expertise, evaluates the proposals and forms recommendations for approval or rejection.  Finally, the board of directors approves the capital expenditures for the year. </a:t>
            </a:r>
          </a:p>
        </p:txBody>
      </p:sp>
      <p:sp>
        <p:nvSpPr>
          <p:cNvPr id="4" name="Slide Number Placeholder 3"/>
          <p:cNvSpPr>
            <a:spLocks noGrp="1"/>
          </p:cNvSpPr>
          <p:nvPr>
            <p:ph type="sldNum" sz="quarter" idx="10"/>
          </p:nvPr>
        </p:nvSpPr>
        <p:spPr/>
        <p:txBody>
          <a:bodyPr/>
          <a:lstStyle/>
          <a:p>
            <a:fld id="{AFA4A808-6977-4D0A-82D1-44B0E36978EB}" type="slidenum">
              <a:rPr lang="en-US" smtClean="0"/>
              <a:t>3</a:t>
            </a:fld>
            <a:endParaRPr lang="en-US"/>
          </a:p>
        </p:txBody>
      </p:sp>
    </p:spTree>
    <p:extLst>
      <p:ext uri="{BB962C8B-B14F-4D97-AF65-F5344CB8AC3E}">
        <p14:creationId xmlns:p14="http://schemas.microsoft.com/office/powerpoint/2010/main" val="1539536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The decision rule in applying NPV is as follows:  when an asset's expected future cash flows yield a </a:t>
            </a:r>
            <a:r>
              <a:rPr lang="en-US" altLang="en-US" i="1" dirty="0">
                <a:ea typeface="ＭＳ Ｐゴシック" pitchFamily="34" charset="-128"/>
              </a:rPr>
              <a:t>positive </a:t>
            </a:r>
            <a:r>
              <a:rPr lang="en-US" altLang="en-US" dirty="0">
                <a:ea typeface="ＭＳ Ｐゴシック" pitchFamily="34" charset="-128"/>
              </a:rPr>
              <a:t>net present value when discounted at the required rate of return, the asset should be acquired. This decision rule is reflected in the graphic on this slide. If the net present value is zero or positive, the project is acceptable since the promised return is equal to or greater than the required rate of return. When we have a negative net present value, the project is not acceptable. When comparing several investment opportunities of similar cost and risk, we prefer the one with the highest positive net present value.</a:t>
            </a:r>
          </a:p>
        </p:txBody>
      </p:sp>
      <p:sp>
        <p:nvSpPr>
          <p:cNvPr id="4" name="Slide Number Placeholder 3"/>
          <p:cNvSpPr>
            <a:spLocks noGrp="1"/>
          </p:cNvSpPr>
          <p:nvPr>
            <p:ph type="sldNum" sz="quarter" idx="10"/>
          </p:nvPr>
        </p:nvSpPr>
        <p:spPr/>
        <p:txBody>
          <a:bodyPr/>
          <a:lstStyle/>
          <a:p>
            <a:fld id="{AFA4A808-6977-4D0A-82D1-44B0E36978EB}" type="slidenum">
              <a:rPr lang="en-US" smtClean="0"/>
              <a:t>30</a:t>
            </a:fld>
            <a:endParaRPr lang="en-US"/>
          </a:p>
        </p:txBody>
      </p:sp>
    </p:spTree>
    <p:extLst>
      <p:ext uri="{BB962C8B-B14F-4D97-AF65-F5344CB8AC3E}">
        <p14:creationId xmlns:p14="http://schemas.microsoft.com/office/powerpoint/2010/main" val="134594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Net present value analysis can also be used when net cash flows are uneven (unequal). In this example, we see why investments that have larger returns in the early years are preferable to investments that have larger returns in later years.  Each investment returns $15,000 in total cash flows over a three-year period.  Each investment costs $12,000, but Project B has a larger cash flow in the first year and therefore has a larger net present value. Project C has a lower cash flow in the first year and therefore has a smaller net present value. The present value of 1 factors assuming 10% required return shown in the chart above, can be found in Table B.1  in Appendix B.</a:t>
            </a:r>
          </a:p>
          <a:p>
            <a:endParaRPr lang="en-US" altLang="en-US" dirty="0">
              <a:ea typeface="ＭＳ Ｐゴシック" pitchFamily="34" charset="-128"/>
            </a:endParaRPr>
          </a:p>
          <a:p>
            <a:pPr defTabSz="939363">
              <a:defRPr/>
            </a:pPr>
            <a:r>
              <a:rPr lang="en-US" b="1" dirty="0">
                <a:ea typeface="ＭＳ Ｐゴシック" pitchFamily="-84" charset="-128"/>
              </a:rPr>
              <a:t>Now let’s review what you have learned in the following NEED-TO-KNOW exercise.</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31</a:t>
            </a:fld>
            <a:endParaRPr lang="en-US"/>
          </a:p>
        </p:txBody>
      </p:sp>
    </p:spTree>
    <p:extLst>
      <p:ext uri="{BB962C8B-B14F-4D97-AF65-F5344CB8AC3E}">
        <p14:creationId xmlns:p14="http://schemas.microsoft.com/office/powerpoint/2010/main" val="1569056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32</a:t>
            </a:fld>
            <a:endParaRPr lang="en-US"/>
          </a:p>
        </p:txBody>
      </p:sp>
    </p:spTree>
    <p:extLst>
      <p:ext uri="{BB962C8B-B14F-4D97-AF65-F5344CB8AC3E}">
        <p14:creationId xmlns:p14="http://schemas.microsoft.com/office/powerpoint/2010/main" val="2783847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several projects of similar investment amounts</a:t>
            </a:r>
            <a:r>
              <a:rPr lang="en-US" baseline="0" dirty="0"/>
              <a:t> and risk levels, we can compare the different projects’ NPVs and rank them on the dollar amounts of their NPV’s. However, if the amount invested differs substantially across projects, the NPV is of limited value for comparison purposes. One way to compare projects, especially when a company cannot fund all positive net present value projects, is to use the </a:t>
            </a:r>
            <a:r>
              <a:rPr lang="en-US" b="1" baseline="0" dirty="0"/>
              <a:t>profitability index</a:t>
            </a:r>
            <a:r>
              <a:rPr lang="en-US" baseline="0" dirty="0"/>
              <a:t>, which is computed as the present value of net cash flows for a project divided by its initial investment amount.</a:t>
            </a:r>
          </a:p>
          <a:p>
            <a:endParaRPr lang="en-US" baseline="0" dirty="0"/>
          </a:p>
          <a:p>
            <a:r>
              <a:rPr lang="en-US" baseline="0" dirty="0"/>
              <a:t>On this slide, we see the computation of the profitability index for three potential investments. A profitability index less than 1 indicates an investment with a negative NPV so Investment #3 would be ruled out. Both Investments #1 and #2 have profitability indexes greater than 1, thus they have positive NPVs. If the company was forced to choose, it should select investment #2 as it has the highest profitability index.</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33</a:t>
            </a:fld>
            <a:endParaRPr lang="en-US"/>
          </a:p>
        </p:txBody>
      </p:sp>
    </p:spTree>
    <p:extLst>
      <p:ext uri="{BB962C8B-B14F-4D97-AF65-F5344CB8AC3E}">
        <p14:creationId xmlns:p14="http://schemas.microsoft.com/office/powerpoint/2010/main" val="372212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34</a:t>
            </a:fld>
            <a:endParaRPr lang="en-US"/>
          </a:p>
        </p:txBody>
      </p:sp>
    </p:spTree>
    <p:extLst>
      <p:ext uri="{BB962C8B-B14F-4D97-AF65-F5344CB8AC3E}">
        <p14:creationId xmlns:p14="http://schemas.microsoft.com/office/powerpoint/2010/main" val="2014462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pitchFamily="-84" charset="-128"/>
                <a:cs typeface="ＭＳ Ｐゴシック" pitchFamily="-84" charset="-128"/>
              </a:rPr>
              <a:t>Some firms face </a:t>
            </a:r>
            <a:r>
              <a:rPr lang="en-US" sz="1200" b="1" kern="1200" dirty="0">
                <a:solidFill>
                  <a:schemeClr val="tx1"/>
                </a:solidFill>
                <a:effectLst/>
                <a:latin typeface="+mn-lt"/>
                <a:ea typeface="ＭＳ Ｐゴシック" pitchFamily="-84" charset="-128"/>
                <a:cs typeface="ＭＳ Ｐゴシック" pitchFamily="-84" charset="-128"/>
              </a:rPr>
              <a:t>capital rationing</a:t>
            </a:r>
            <a:r>
              <a:rPr lang="en-US" sz="1200" kern="1200" dirty="0">
                <a:solidFill>
                  <a:schemeClr val="tx1"/>
                </a:solidFill>
                <a:effectLst/>
                <a:latin typeface="+mn-lt"/>
                <a:ea typeface="ＭＳ Ｐゴシック" pitchFamily="-84" charset="-128"/>
                <a:cs typeface="ＭＳ Ｐゴシック" pitchFamily="-84" charset="-128"/>
              </a:rPr>
              <a:t>, or financing constraints that limit them from accepting all positive NPV projects.  This can be in two forms, hard rationing and soft rationing.  </a:t>
            </a:r>
            <a:r>
              <a:rPr lang="en-US" sz="1200" i="1" kern="1200" dirty="0">
                <a:solidFill>
                  <a:schemeClr val="tx1"/>
                </a:solidFill>
                <a:effectLst/>
                <a:latin typeface="+mn-lt"/>
                <a:ea typeface="ＭＳ Ｐゴシック" pitchFamily="-84" charset="-128"/>
                <a:cs typeface="ＭＳ Ｐゴシック" pitchFamily="-84" charset="-128"/>
              </a:rPr>
              <a:t>Hard rationing</a:t>
            </a:r>
            <a:r>
              <a:rPr lang="en-US" sz="1200" kern="1200" dirty="0">
                <a:solidFill>
                  <a:schemeClr val="tx1"/>
                </a:solidFill>
                <a:effectLst/>
                <a:latin typeface="+mn-lt"/>
                <a:ea typeface="ＭＳ Ｐゴシック" pitchFamily="-84" charset="-128"/>
                <a:cs typeface="ＭＳ Ｐゴシック" pitchFamily="-84" charset="-128"/>
              </a:rPr>
              <a:t> is imposed by external forces, such as debt covenants that restrict the firm’s ability to borrow more money.  </a:t>
            </a:r>
            <a:r>
              <a:rPr lang="en-US" sz="1200" i="1" kern="1200" dirty="0">
                <a:solidFill>
                  <a:schemeClr val="tx1"/>
                </a:solidFill>
                <a:effectLst/>
                <a:latin typeface="+mn-lt"/>
                <a:ea typeface="ＭＳ Ｐゴシック" pitchFamily="-84" charset="-128"/>
                <a:cs typeface="ＭＳ Ｐゴシック" pitchFamily="-84" charset="-128"/>
              </a:rPr>
              <a:t>Soft rationing</a:t>
            </a:r>
            <a:r>
              <a:rPr lang="en-US" sz="1200" kern="1200" dirty="0">
                <a:solidFill>
                  <a:schemeClr val="tx1"/>
                </a:solidFill>
                <a:effectLst/>
                <a:latin typeface="+mn-lt"/>
                <a:ea typeface="ＭＳ Ｐゴシック" pitchFamily="-84" charset="-128"/>
                <a:cs typeface="ＭＳ Ｐゴシック" pitchFamily="-84" charset="-128"/>
              </a:rPr>
              <a:t> is internally imposed by management and the board of directors.  For example, management might place spending limits on certain employees until they show they can make good decisions.  Whether due to hard or soft capital rationing, the profitability index can be used to select the best of several competing projects.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35</a:t>
            </a:fld>
            <a:endParaRPr lang="en-US"/>
          </a:p>
        </p:txBody>
      </p:sp>
    </p:spTree>
    <p:extLst>
      <p:ext uri="{BB962C8B-B14F-4D97-AF65-F5344CB8AC3E}">
        <p14:creationId xmlns:p14="http://schemas.microsoft.com/office/powerpoint/2010/main" val="677296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A company can invest in only one of two projects, A or B.  </a:t>
            </a:r>
          </a:p>
          <a:p>
            <a:endParaRPr lang="en-US" altLang="en-US" dirty="0">
              <a:ea typeface="ＭＳ Ｐゴシック" pitchFamily="34" charset="-128"/>
            </a:endParaRPr>
          </a:p>
          <a:p>
            <a:r>
              <a:rPr lang="en-US" altLang="en-US" dirty="0">
                <a:ea typeface="ＭＳ Ｐゴシック" pitchFamily="34" charset="-128"/>
              </a:rPr>
              <a:t>Each project requires a $20,000 investment and is expected to generate end-of-period, annual cash flows as follows:</a:t>
            </a:r>
          </a:p>
          <a:p>
            <a:endParaRPr lang="en-US" altLang="en-US" dirty="0">
              <a:ea typeface="ＭＳ Ｐゴシック" pitchFamily="34" charset="-128"/>
            </a:endParaRPr>
          </a:p>
          <a:p>
            <a:r>
              <a:rPr lang="en-US" altLang="en-US" dirty="0">
                <a:ea typeface="ＭＳ Ｐゴシック" pitchFamily="34" charset="-128"/>
              </a:rPr>
              <a:t>Assuming a discount rate of 10%, which project has the higher net present value? Net present value is calculated by subtracting the present value of the cash outflows from the present value of the cash inflows.  If the investment’s net present value is positive, it's an acceptable investment.</a:t>
            </a:r>
          </a:p>
          <a:p>
            <a:endParaRPr lang="en-US" altLang="en-US" dirty="0">
              <a:ea typeface="ＭＳ Ｐゴシック" pitchFamily="34" charset="-128"/>
            </a:endParaRPr>
          </a:p>
          <a:p>
            <a:r>
              <a:rPr lang="en-US" altLang="en-US" dirty="0">
                <a:ea typeface="ＭＳ Ｐゴシック" pitchFamily="34" charset="-128"/>
              </a:rPr>
              <a:t>Project A has three annual cash flows of different amounts.  To convert these future values to their present value, we multiply by the factor found in the Present Value of 1 chart, Table B.1.  </a:t>
            </a:r>
          </a:p>
          <a:p>
            <a:endParaRPr lang="en-US" altLang="en-US" dirty="0">
              <a:ea typeface="ＭＳ Ｐゴシック" pitchFamily="34" charset="-128"/>
            </a:endParaRPr>
          </a:p>
          <a:p>
            <a:r>
              <a:rPr lang="en-US" altLang="en-US" dirty="0">
                <a:ea typeface="ＭＳ Ｐゴシック" pitchFamily="34" charset="-128"/>
              </a:rPr>
              <a:t>At a required return of 10%, the one payment of $12,000 received one year from now is the equivalent of .9091 payments of $12,000 today, $10,909.   </a:t>
            </a:r>
          </a:p>
          <a:p>
            <a:endParaRPr lang="en-US" altLang="en-US" dirty="0">
              <a:ea typeface="ＭＳ Ｐゴシック" pitchFamily="34" charset="-128"/>
            </a:endParaRPr>
          </a:p>
          <a:p>
            <a:r>
              <a:rPr lang="en-US" altLang="en-US" dirty="0">
                <a:ea typeface="ＭＳ Ｐゴシック" pitchFamily="34" charset="-128"/>
              </a:rPr>
              <a:t>One payment of $8,500 received two years from now is the equivalent of .8264 payments of $8,500 today, $7,024.  </a:t>
            </a:r>
          </a:p>
          <a:p>
            <a:endParaRPr lang="en-US" altLang="en-US" dirty="0">
              <a:ea typeface="ＭＳ Ｐゴシック" pitchFamily="34" charset="-128"/>
            </a:endParaRPr>
          </a:p>
          <a:p>
            <a:r>
              <a:rPr lang="en-US" altLang="en-US" dirty="0">
                <a:ea typeface="ＭＳ Ｐゴシック" pitchFamily="34" charset="-128"/>
              </a:rPr>
              <a:t>The final payment of $4,000 received three years from now is the equivalent of .7513 payments of $4,000 today, $3,005.  </a:t>
            </a:r>
          </a:p>
          <a:p>
            <a:endParaRPr lang="en-US" altLang="en-US" dirty="0">
              <a:ea typeface="ＭＳ Ｐゴシック" pitchFamily="34" charset="-128"/>
            </a:endParaRPr>
          </a:p>
          <a:p>
            <a:r>
              <a:rPr lang="en-US" altLang="en-US" dirty="0">
                <a:ea typeface="ＭＳ Ｐゴシック" pitchFamily="34" charset="-128"/>
              </a:rPr>
              <a:t>The present value of the cash inflows, $20,938, less the present value of the cash outflow, the immediate payment of $20,000 today is a net present value of $938.  Since the net present value is positive, the investment return is greater than 10%.  </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36</a:t>
            </a:fld>
            <a:endParaRPr lang="en-US"/>
          </a:p>
        </p:txBody>
      </p:sp>
    </p:spTree>
    <p:extLst>
      <p:ext uri="{BB962C8B-B14F-4D97-AF65-F5344CB8AC3E}">
        <p14:creationId xmlns:p14="http://schemas.microsoft.com/office/powerpoint/2010/main" val="4214649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37</a:t>
            </a:fld>
            <a:endParaRPr lang="en-US"/>
          </a:p>
        </p:txBody>
      </p:sp>
    </p:spTree>
    <p:extLst>
      <p:ext uri="{BB962C8B-B14F-4D97-AF65-F5344CB8AC3E}">
        <p14:creationId xmlns:p14="http://schemas.microsoft.com/office/powerpoint/2010/main" val="182172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38</a:t>
            </a:fld>
            <a:endParaRPr lang="en-US"/>
          </a:p>
        </p:txBody>
      </p:sp>
    </p:spTree>
    <p:extLst>
      <p:ext uri="{BB962C8B-B14F-4D97-AF65-F5344CB8AC3E}">
        <p14:creationId xmlns:p14="http://schemas.microsoft.com/office/powerpoint/2010/main" val="822714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39</a:t>
            </a:fld>
            <a:endParaRPr lang="en-US"/>
          </a:p>
        </p:txBody>
      </p:sp>
    </p:spTree>
    <p:extLst>
      <p:ext uri="{BB962C8B-B14F-4D97-AF65-F5344CB8AC3E}">
        <p14:creationId xmlns:p14="http://schemas.microsoft.com/office/powerpoint/2010/main" val="216357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Capital budgeting decisions require careful analysis because they are usually the most difficult and risky decisions that managers make. Specifically, a capital budgeting decision is risky because (1) the outcome is uncertain, (2) large amounts of money are usually involved, (3) the investment involves a long-term commitment, and (4) the decision could be difficult or impossible to reverse, no matter how poor it turns out to be. Risk is especially high for investments in technology due to innovations and uncertainty.</a:t>
            </a:r>
          </a:p>
        </p:txBody>
      </p:sp>
      <p:sp>
        <p:nvSpPr>
          <p:cNvPr id="4" name="Slide Number Placeholder 3"/>
          <p:cNvSpPr>
            <a:spLocks noGrp="1"/>
          </p:cNvSpPr>
          <p:nvPr>
            <p:ph type="sldNum" sz="quarter" idx="10"/>
          </p:nvPr>
        </p:nvSpPr>
        <p:spPr/>
        <p:txBody>
          <a:bodyPr/>
          <a:lstStyle/>
          <a:p>
            <a:fld id="{AFA4A808-6977-4D0A-82D1-44B0E36978EB}" type="slidenum">
              <a:rPr lang="en-US" smtClean="0"/>
              <a:t>4</a:t>
            </a:fld>
            <a:endParaRPr lang="en-US"/>
          </a:p>
        </p:txBody>
      </p:sp>
    </p:spTree>
    <p:extLst>
      <p:ext uri="{BB962C8B-B14F-4D97-AF65-F5344CB8AC3E}">
        <p14:creationId xmlns:p14="http://schemas.microsoft.com/office/powerpoint/2010/main" val="2993319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Another means to evaluate capital investments is to use the internal rate of return (IRR), which equals the discount rate that yields an NPV of zero for an investment. Stated another way, this means that if we compute the total present value of a project’s net cash flows using the IRR as the discount rate and then subtract the initial investment from this total present value, we get a zero NPV.  </a:t>
            </a:r>
          </a:p>
        </p:txBody>
      </p:sp>
      <p:sp>
        <p:nvSpPr>
          <p:cNvPr id="4" name="Slide Number Placeholder 3"/>
          <p:cNvSpPr>
            <a:spLocks noGrp="1"/>
          </p:cNvSpPr>
          <p:nvPr>
            <p:ph type="sldNum" sz="quarter" idx="10"/>
          </p:nvPr>
        </p:nvSpPr>
        <p:spPr/>
        <p:txBody>
          <a:bodyPr/>
          <a:lstStyle/>
          <a:p>
            <a:fld id="{AFA4A808-6977-4D0A-82D1-44B0E36978EB}" type="slidenum">
              <a:rPr lang="en-US" smtClean="0"/>
              <a:t>41</a:t>
            </a:fld>
            <a:endParaRPr lang="en-US"/>
          </a:p>
        </p:txBody>
      </p:sp>
    </p:spTree>
    <p:extLst>
      <p:ext uri="{BB962C8B-B14F-4D97-AF65-F5344CB8AC3E}">
        <p14:creationId xmlns:p14="http://schemas.microsoft.com/office/powerpoint/2010/main" val="3624448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Consider this example where a project is being considered that costs $12,000, returns annual net cash flows of $5,000, and has a useful life of three years.  The two-step process for computing IRR with even cash flows is pictured on this slide. When cash flows are equal, we must first compute the present value factor by dividing the initial investment by its annual net cash flows. In our case, $12,000 divided by $5,000 gives us a present value factor of 2.4000.  </a:t>
            </a:r>
          </a:p>
          <a:p>
            <a:endParaRPr lang="en-US" altLang="en-US" dirty="0">
              <a:ea typeface="ＭＳ Ｐゴシック" pitchFamily="34" charset="-128"/>
            </a:endParaRPr>
          </a:p>
          <a:p>
            <a:r>
              <a:rPr lang="en-US" altLang="en-US" dirty="0">
                <a:ea typeface="ＭＳ Ｐゴシック" pitchFamily="34" charset="-128"/>
              </a:rPr>
              <a:t>Then, in step 2, we use the annuity Table B.3, found in Appendix B, to determine the discount rate equal to this present value factor.  Our next slide will show us the line in the table that contains the discount rate. </a:t>
            </a:r>
          </a:p>
        </p:txBody>
      </p:sp>
      <p:sp>
        <p:nvSpPr>
          <p:cNvPr id="4" name="Slide Number Placeholder 3"/>
          <p:cNvSpPr>
            <a:spLocks noGrp="1"/>
          </p:cNvSpPr>
          <p:nvPr>
            <p:ph type="sldNum" sz="quarter" idx="10"/>
          </p:nvPr>
        </p:nvSpPr>
        <p:spPr/>
        <p:txBody>
          <a:bodyPr/>
          <a:lstStyle/>
          <a:p>
            <a:fld id="{AFA4A808-6977-4D0A-82D1-44B0E36978EB}" type="slidenum">
              <a:rPr lang="en-US" smtClean="0"/>
              <a:t>42</a:t>
            </a:fld>
            <a:endParaRPr lang="en-US"/>
          </a:p>
        </p:txBody>
      </p:sp>
    </p:spTree>
    <p:extLst>
      <p:ext uri="{BB962C8B-B14F-4D97-AF65-F5344CB8AC3E}">
        <p14:creationId xmlns:p14="http://schemas.microsoft.com/office/powerpoint/2010/main" val="1524754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43</a:t>
            </a:fld>
            <a:endParaRPr lang="en-US"/>
          </a:p>
        </p:txBody>
      </p:sp>
    </p:spTree>
    <p:extLst>
      <p:ext uri="{BB962C8B-B14F-4D97-AF65-F5344CB8AC3E}">
        <p14:creationId xmlns:p14="http://schemas.microsoft.com/office/powerpoint/2010/main" val="879304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Here’s a portion of Table B.3, the Present Value of an Annuity of 1 for Three Periods, located in Appendix B of our chapter. (You may actually want to turn to Appendix B to work through this exercise. )</a:t>
            </a:r>
          </a:p>
          <a:p>
            <a:endParaRPr lang="en-US" altLang="en-US" dirty="0">
              <a:ea typeface="ＭＳ Ｐゴシック" pitchFamily="34" charset="-128"/>
            </a:endParaRPr>
          </a:p>
          <a:p>
            <a:r>
              <a:rPr lang="en-US" altLang="en-US" dirty="0">
                <a:ea typeface="ＭＳ Ｐゴシック" pitchFamily="34" charset="-128"/>
              </a:rPr>
              <a:t>First, look across the three-period row of Table B.3 and find the discount rate corresponding to the present value factor of 2.4000. We find the value of 2.4018, which roughly equals the value for the 12% rate.   Therefore,  the internal rate of return for this project, is approximately 12 percent.   </a:t>
            </a: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44</a:t>
            </a:fld>
            <a:endParaRPr lang="en-US"/>
          </a:p>
        </p:txBody>
      </p:sp>
    </p:spTree>
    <p:extLst>
      <p:ext uri="{BB962C8B-B14F-4D97-AF65-F5344CB8AC3E}">
        <p14:creationId xmlns:p14="http://schemas.microsoft.com/office/powerpoint/2010/main" val="1036623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mn-lt"/>
                <a:ea typeface="ＭＳ Ｐゴシック" pitchFamily="34" charset="-128"/>
              </a:rPr>
              <a:t>Calculating the internal rate of return becomes much more difficult when a project has unequal cash flows. </a:t>
            </a:r>
            <a:r>
              <a:rPr lang="en-US" altLang="en-US" sz="1200" dirty="0">
                <a:latin typeface="+mn-lt"/>
                <a:ea typeface="ＭＳ Ｐゴシック" pitchFamily="34" charset="-128"/>
                <a:cs typeface="Arial" charset="0"/>
              </a:rPr>
              <a:t>If cash inflows are unequal, i</a:t>
            </a:r>
            <a:r>
              <a:rPr lang="en-US" altLang="en-US" sz="1200" dirty="0">
                <a:latin typeface="+mn-lt"/>
                <a:ea typeface="ＭＳ Ｐゴシック" pitchFamily="34" charset="-128"/>
              </a:rPr>
              <a:t>t is best to use either a calculator or spreadsheet software to compute the IRR.  However, we can also </a:t>
            </a:r>
            <a:r>
              <a:rPr lang="en-US" altLang="en-US" sz="1200" dirty="0">
                <a:latin typeface="+mn-lt"/>
                <a:ea typeface="ＭＳ Ｐゴシック" pitchFamily="34" charset="-128"/>
                <a:cs typeface="Arial" charset="0"/>
              </a:rPr>
              <a:t>use trial and error to compute the IRR.  We do this by selecting any reasonable discount rate and computing the NPV. If the amount is positive (negative), we recomputed the NPV using a higher (lower) discount rate.  </a:t>
            </a:r>
            <a:r>
              <a:rPr lang="en-US" altLang="en-US" sz="1200" dirty="0">
                <a:latin typeface="+mn-lt"/>
                <a:ea typeface="ＭＳ Ｐゴシック" pitchFamily="34" charset="-128"/>
              </a:rPr>
              <a:t>Hand calculations using interest rate tables involve multiple trial and error solutions.  For this reason, electronic spreadsheets such as Excel or advanced hand-held calculators should be used for projects with unequal cash flows.</a:t>
            </a:r>
          </a:p>
          <a:p>
            <a:endParaRPr lang="en-US" altLang="en-US" sz="1200" dirty="0">
              <a:latin typeface="+mn-lt"/>
              <a:ea typeface="ＭＳ Ｐゴシック" pitchFamily="34" charset="-128"/>
            </a:endParaRPr>
          </a:p>
          <a:p>
            <a:r>
              <a:rPr lang="en-US" altLang="en-US" sz="1200" dirty="0">
                <a:latin typeface="+mn-lt"/>
                <a:ea typeface="ＭＳ Ｐゴシック" pitchFamily="34" charset="-128"/>
                <a:cs typeface="Arial" charset="0"/>
              </a:rPr>
              <a:t>When we use the IRR to evaluate a project, we compare the internal rate of return on a project to a predetermined hurdle rate (cost of capital) which is a minimum acceptable rate of return. If the IRR is higher than the hurdle rate, the investment is made. Multiple projects are often ranked by the extent to which their IRR exceeds the hurdle rate.</a:t>
            </a:r>
            <a:r>
              <a:rPr lang="en-US" altLang="en-US" sz="1200" dirty="0">
                <a:latin typeface="+mn-lt"/>
                <a:ea typeface="ＭＳ Ｐゴシック" pitchFamily="34" charset="-128"/>
              </a:rPr>
              <a:t>  </a:t>
            </a:r>
          </a:p>
          <a:p>
            <a:endParaRPr lang="en-US" altLang="en-US" sz="1200" dirty="0">
              <a:latin typeface="+mn-lt"/>
              <a:ea typeface="ＭＳ Ｐゴシック" pitchFamily="34" charset="-128"/>
            </a:endParaRPr>
          </a:p>
          <a:p>
            <a:pPr defTabSz="939363">
              <a:defRPr/>
            </a:pPr>
            <a:r>
              <a:rPr lang="en-US" sz="1200" b="1" dirty="0">
                <a:latin typeface="+mn-lt"/>
                <a:ea typeface="ＭＳ Ｐゴシック" pitchFamily="-84" charset="-128"/>
              </a:rPr>
              <a:t>Now let’s review what you have learned in the following NEED-TO-KNOW exercise.</a:t>
            </a:r>
          </a:p>
          <a:p>
            <a:endParaRPr lang="en-US" altLang="en-US" sz="1200" dirty="0">
              <a:latin typeface="+mn-lt"/>
              <a:ea typeface="ＭＳ Ｐゴシック" pitchFamily="34" charset="-128"/>
            </a:endParaRP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45</a:t>
            </a:fld>
            <a:endParaRPr lang="en-US"/>
          </a:p>
        </p:txBody>
      </p:sp>
    </p:spTree>
    <p:extLst>
      <p:ext uri="{BB962C8B-B14F-4D97-AF65-F5344CB8AC3E}">
        <p14:creationId xmlns:p14="http://schemas.microsoft.com/office/powerpoint/2010/main" val="3087455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46</a:t>
            </a:fld>
            <a:endParaRPr lang="en-US"/>
          </a:p>
        </p:txBody>
      </p:sp>
    </p:spTree>
    <p:extLst>
      <p:ext uri="{BB962C8B-B14F-4D97-AF65-F5344CB8AC3E}">
        <p14:creationId xmlns:p14="http://schemas.microsoft.com/office/powerpoint/2010/main" val="2772973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A machine costing $58,880 is expected to generate net cash flows of $8,000 per year for each of the next 10 years.</a:t>
            </a:r>
          </a:p>
          <a:p>
            <a:endParaRPr lang="en-US" altLang="en-US" dirty="0">
              <a:ea typeface="ＭＳ Ｐゴシック" pitchFamily="34" charset="-128"/>
            </a:endParaRPr>
          </a:p>
          <a:p>
            <a:r>
              <a:rPr lang="en-US" altLang="en-US" dirty="0">
                <a:ea typeface="ＭＳ Ｐゴシック" pitchFamily="34" charset="-128"/>
              </a:rPr>
              <a:t>1. Compute the machine’s internal rate of return (IRR) and 2. If a company’s hurdle rate is 6.5%, use IRR to determine whether the company should purchase this machine.</a:t>
            </a:r>
          </a:p>
          <a:p>
            <a:endParaRPr lang="en-US" altLang="en-US" dirty="0">
              <a:ea typeface="ＭＳ Ｐゴシック" pitchFamily="34" charset="-128"/>
            </a:endParaRPr>
          </a:p>
          <a:p>
            <a:r>
              <a:rPr lang="en-US" altLang="en-US" dirty="0">
                <a:ea typeface="ＭＳ Ｐゴシック" pitchFamily="34" charset="-128"/>
              </a:rPr>
              <a:t>Internal rate of return (IRR) is the interest rate at which the net present value of the cash flows from a project or investment equals zero.</a:t>
            </a:r>
          </a:p>
          <a:p>
            <a:endParaRPr lang="en-US" altLang="en-US" dirty="0">
              <a:ea typeface="ＭＳ Ｐゴシック" pitchFamily="34" charset="-128"/>
            </a:endParaRPr>
          </a:p>
          <a:p>
            <a:r>
              <a:rPr lang="en-US" altLang="en-US" dirty="0">
                <a:ea typeface="ＭＳ Ｐゴシック" pitchFamily="34" charset="-128"/>
              </a:rPr>
              <a:t>Net present value equals the present value of the cash inflows minus the amount of the investment.</a:t>
            </a:r>
          </a:p>
          <a:p>
            <a:endParaRPr lang="en-US" altLang="en-US" dirty="0">
              <a:ea typeface="ＭＳ Ｐゴシック" pitchFamily="34" charset="-128"/>
            </a:endParaRPr>
          </a:p>
          <a:p>
            <a:r>
              <a:rPr lang="en-US" altLang="en-US" dirty="0">
                <a:ea typeface="ＭＳ Ｐゴシック" pitchFamily="34" charset="-128"/>
              </a:rPr>
              <a:t>We know the investment is $58,880, so we need to determine the interest rate where the present value of the net cash inflows is equal to $58,880.</a:t>
            </a:r>
          </a:p>
          <a:p>
            <a:endParaRPr lang="en-US" altLang="en-US" dirty="0">
              <a:ea typeface="ＭＳ Ｐゴシック" pitchFamily="34" charset="-128"/>
            </a:endParaRPr>
          </a:p>
          <a:p>
            <a:r>
              <a:rPr lang="en-US" altLang="en-US" dirty="0">
                <a:ea typeface="ＭＳ Ｐゴシック" pitchFamily="34" charset="-128"/>
              </a:rPr>
              <a:t>The present value of the net cash inflows is calculated by taking the annual dollar amount and multiplying by the present value of an annuity of one factor.</a:t>
            </a:r>
          </a:p>
          <a:p>
            <a:endParaRPr lang="en-US" altLang="en-US" dirty="0">
              <a:ea typeface="ＭＳ Ｐゴシック" pitchFamily="34" charset="-128"/>
            </a:endParaRPr>
          </a:p>
          <a:p>
            <a:r>
              <a:rPr lang="en-US" altLang="en-US" dirty="0">
                <a:ea typeface="ＭＳ Ｐゴシック" pitchFamily="34" charset="-128"/>
              </a:rPr>
              <a:t>$58,880 equals $8,000 multiplied by the present value of an annuity factor.</a:t>
            </a:r>
          </a:p>
          <a:p>
            <a:endParaRPr lang="en-US" altLang="en-US" dirty="0">
              <a:ea typeface="ＭＳ Ｐゴシック" pitchFamily="34" charset="-128"/>
            </a:endParaRPr>
          </a:p>
          <a:p>
            <a:r>
              <a:rPr lang="en-US" altLang="en-US" dirty="0">
                <a:ea typeface="ＭＳ Ｐゴシック" pitchFamily="34" charset="-128"/>
              </a:rPr>
              <a:t>To solve for the factor, we divide $58,880 by $8,000. The present value of an annuity factor is 7.36</a:t>
            </a:r>
          </a:p>
          <a:p>
            <a:endParaRPr lang="en-US" altLang="en-US" dirty="0">
              <a:ea typeface="ＭＳ Ｐゴシック" pitchFamily="34" charset="-128"/>
            </a:endParaRPr>
          </a:p>
          <a:p>
            <a:r>
              <a:rPr lang="en-US" altLang="en-US" dirty="0">
                <a:ea typeface="ＭＳ Ｐゴシック" pitchFamily="34" charset="-128"/>
              </a:rPr>
              <a:t>Now we go to the present value of an ordinary annuity table, for n equals 10, and we look for the factor of 7.36,  and we see the factor of 7.3601 at the intersection of n equals 10 and an interest rate of 6%.</a:t>
            </a:r>
          </a:p>
          <a:p>
            <a:endParaRPr lang="en-US" altLang="en-US" dirty="0">
              <a:ea typeface="ＭＳ Ｐゴシック" pitchFamily="34" charset="-128"/>
            </a:endParaRPr>
          </a:p>
          <a:p>
            <a:r>
              <a:rPr lang="en-US" altLang="en-US" dirty="0">
                <a:ea typeface="ＭＳ Ｐゴシック" pitchFamily="34" charset="-128"/>
              </a:rPr>
              <a:t>At the intersection of n equals 10 and an interest rate of 6%. The internal rate of return is approximately 6%.</a:t>
            </a:r>
          </a:p>
          <a:p>
            <a:endParaRPr lang="en-US" altLang="en-US" dirty="0">
              <a:ea typeface="ＭＳ Ｐゴシック" pitchFamily="34" charset="-128"/>
            </a:endParaRPr>
          </a:p>
          <a:p>
            <a:r>
              <a:rPr lang="en-US" altLang="en-US" dirty="0">
                <a:ea typeface="ＭＳ Ｐゴシック" pitchFamily="34" charset="-128"/>
              </a:rPr>
              <a:t>Since this rate is lower than the 6.5% hurdle rate, the machine should not be purchased.</a:t>
            </a: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47</a:t>
            </a:fld>
            <a:endParaRPr lang="en-US"/>
          </a:p>
        </p:txBody>
      </p:sp>
    </p:spTree>
    <p:extLst>
      <p:ext uri="{BB962C8B-B14F-4D97-AF65-F5344CB8AC3E}">
        <p14:creationId xmlns:p14="http://schemas.microsoft.com/office/powerpoint/2010/main" val="1254318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48</a:t>
            </a:fld>
            <a:endParaRPr lang="en-US"/>
          </a:p>
        </p:txBody>
      </p:sp>
    </p:spTree>
    <p:extLst>
      <p:ext uri="{BB962C8B-B14F-4D97-AF65-F5344CB8AC3E}">
        <p14:creationId xmlns:p14="http://schemas.microsoft.com/office/powerpoint/2010/main" val="3377214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49</a:t>
            </a:fld>
            <a:endParaRPr lang="en-US"/>
          </a:p>
        </p:txBody>
      </p:sp>
    </p:spTree>
    <p:extLst>
      <p:ext uri="{BB962C8B-B14F-4D97-AF65-F5344CB8AC3E}">
        <p14:creationId xmlns:p14="http://schemas.microsoft.com/office/powerpoint/2010/main" val="2180026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On this screen, we see a summary comparing the strengths and limitations of each of the four capital budgeting methods that we have studied. Recall that the major limitation of the payback method and the accounting rate of return method is that they neglect the time value of money.  This limitation is overcome by using either the net present value or internal rate of return methods. </a:t>
            </a:r>
          </a:p>
          <a:p>
            <a:endParaRPr lang="en-US" altLang="en-US">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58</a:t>
            </a:fld>
            <a:endParaRPr lang="en-US"/>
          </a:p>
        </p:txBody>
      </p:sp>
    </p:spTree>
    <p:extLst>
      <p:ext uri="{BB962C8B-B14F-4D97-AF65-F5344CB8AC3E}">
        <p14:creationId xmlns:p14="http://schemas.microsoft.com/office/powerpoint/2010/main" val="140206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84" charset="-128"/>
                <a:cs typeface="ＭＳ Ｐゴシック" pitchFamily="-84" charset="-128"/>
              </a:rPr>
              <a:t>Managers use several methods to evaluate capital budgeting decisions. Nearly all of these methods involve predicting future cash inflows and cash outflows of proposed investments, assessing the risk of and returns on those cash flows, and then choosing the investments to make.</a:t>
            </a:r>
            <a:endParaRPr lang="en-US" sz="1200" kern="1200" dirty="0">
              <a:solidFill>
                <a:schemeClr val="tx1"/>
              </a:solidFill>
              <a:effectLst/>
              <a:latin typeface="+mn-lt"/>
              <a:ea typeface="ＭＳ Ｐゴシック" pitchFamily="-84" charset="-128"/>
              <a:cs typeface="ＭＳ Ｐゴシック" pitchFamily="-84" charset="-128"/>
            </a:endParaRPr>
          </a:p>
          <a:p>
            <a:endParaRPr lang="en-US" sz="1200" kern="1200" dirty="0">
              <a:solidFill>
                <a:schemeClr val="tx1"/>
              </a:solidFill>
              <a:effectLst/>
              <a:latin typeface="+mn-lt"/>
              <a:ea typeface="ＭＳ Ｐゴシック" pitchFamily="-84" charset="-128"/>
              <a:cs typeface="ＭＳ Ｐゴシック" pitchFamily="-84" charset="-128"/>
            </a:endParaRPr>
          </a:p>
          <a:p>
            <a:r>
              <a:rPr lang="en-US" sz="1200" kern="1200" dirty="0">
                <a:solidFill>
                  <a:schemeClr val="tx1"/>
                </a:solidFill>
                <a:effectLst/>
                <a:latin typeface="+mn-lt"/>
                <a:ea typeface="ＭＳ Ｐゴシック" pitchFamily="-84" charset="-128"/>
                <a:cs typeface="ＭＳ Ｐゴシック" pitchFamily="-84" charset="-128"/>
              </a:rPr>
              <a:t>The process begins with an initial cash outflow to acquire the depreciable asset.  Over that asset’s life, it generates cash inflows from revenues.  The machine also creates cash outflows for operating costs, repairs, and maintenance.  Finally, the machine is disposed of, and its salvage value can provide another cash inflow.  </a:t>
            </a:r>
          </a:p>
          <a:p>
            <a:endParaRPr lang="en-US" altLang="en-US" dirty="0">
              <a:ea typeface="ＭＳ Ｐゴシック" pitchFamily="3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The time value of money is important when evaluating capital investments, but managers sometimes use methods that ignore it. This section describes four methods for evaluating capital spending proposals.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5</a:t>
            </a:fld>
            <a:endParaRPr lang="en-US"/>
          </a:p>
        </p:txBody>
      </p:sp>
    </p:spTree>
    <p:extLst>
      <p:ext uri="{BB962C8B-B14F-4D97-AF65-F5344CB8AC3E}">
        <p14:creationId xmlns:p14="http://schemas.microsoft.com/office/powerpoint/2010/main" val="458172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payback example that we saw earlier in the chapter neglected the time value of money.  Break-even time is a variation of the payback method that incorporates the time value of money by telling us the number of years an investment requires for its net present value to equal its initial cost.</a:t>
            </a:r>
          </a:p>
        </p:txBody>
      </p:sp>
      <p:sp>
        <p:nvSpPr>
          <p:cNvPr id="4" name="Slide Number Placeholder 3"/>
          <p:cNvSpPr>
            <a:spLocks noGrp="1"/>
          </p:cNvSpPr>
          <p:nvPr>
            <p:ph type="sldNum" sz="quarter" idx="10"/>
          </p:nvPr>
        </p:nvSpPr>
        <p:spPr/>
        <p:txBody>
          <a:bodyPr/>
          <a:lstStyle/>
          <a:p>
            <a:fld id="{AFA4A808-6977-4D0A-82D1-44B0E36978EB}" type="slidenum">
              <a:rPr lang="en-US" smtClean="0"/>
              <a:t>60</a:t>
            </a:fld>
            <a:endParaRPr lang="en-US"/>
          </a:p>
        </p:txBody>
      </p:sp>
    </p:spTree>
    <p:extLst>
      <p:ext uri="{BB962C8B-B14F-4D97-AF65-F5344CB8AC3E}">
        <p14:creationId xmlns:p14="http://schemas.microsoft.com/office/powerpoint/2010/main" val="28810044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24A: Using Excel to Compute Net Present Value and Internal Rate of Return</a:t>
            </a:r>
          </a:p>
          <a:p>
            <a:endParaRPr lang="en-US" dirty="0"/>
          </a:p>
          <a:p>
            <a:r>
              <a:rPr lang="en-US" dirty="0"/>
              <a:t>Computing present values and internal rates of return for projects with uneven cash flows is tedious and error prone. These calculations can be performed simply and accurately by using functions built into Excel. To illustrate, consider a company that is considering investing in a new machine with the expected cash flows shown on the spreadsheet. Cash outflows are entered as negative numbers, and cash inflows are entered as positive numbers. Assume the company requires a 12% annual return, entered as 0.12 in cell C1. </a:t>
            </a:r>
          </a:p>
          <a:p>
            <a:endParaRPr lang="en-US" dirty="0"/>
          </a:p>
          <a:p>
            <a:r>
              <a:rPr lang="en-US" dirty="0"/>
              <a:t>To compute the net present value of this project, the following is entered into cell C13:</a:t>
            </a:r>
          </a:p>
          <a:p>
            <a:r>
              <a:rPr lang="en-US" dirty="0"/>
              <a:t>NPV(C1,C4:C11)+C2</a:t>
            </a:r>
          </a:p>
          <a:p>
            <a:endParaRPr lang="en-US" dirty="0"/>
          </a:p>
          <a:p>
            <a:r>
              <a:rPr lang="en-US" dirty="0"/>
              <a:t>To compute the internal rate of return for this project, the following is entered into cell C15:</a:t>
            </a:r>
          </a:p>
          <a:p>
            <a:r>
              <a:rPr lang="en-US" dirty="0"/>
              <a:t>IRR(C2:C11)</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63</a:t>
            </a:fld>
            <a:endParaRPr lang="en-US"/>
          </a:p>
        </p:txBody>
      </p:sp>
    </p:spTree>
    <p:extLst>
      <p:ext uri="{BB962C8B-B14F-4D97-AF65-F5344CB8AC3E}">
        <p14:creationId xmlns:p14="http://schemas.microsoft.com/office/powerpoint/2010/main" val="132642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84" charset="-128"/>
                <a:cs typeface="ＭＳ Ｐゴシック" pitchFamily="-84" charset="-128"/>
              </a:rPr>
              <a:t>All investments, whether they involve the purchase of a machine or another long-term asset, are expected to produce net cash flows. </a:t>
            </a:r>
            <a:r>
              <a:rPr lang="en-US" sz="1200" b="0" i="1" u="none" strike="noStrike" kern="1200" baseline="0" dirty="0">
                <a:solidFill>
                  <a:schemeClr val="tx1"/>
                </a:solidFill>
                <a:latin typeface="+mn-lt"/>
                <a:ea typeface="ＭＳ Ｐゴシック" pitchFamily="-84" charset="-128"/>
                <a:cs typeface="ＭＳ Ｐゴシック" pitchFamily="-84" charset="-128"/>
              </a:rPr>
              <a:t>Net cash flow </a:t>
            </a:r>
            <a:r>
              <a:rPr lang="en-US" sz="1200" b="0" i="0" u="none" strike="noStrike" kern="1200" baseline="0" dirty="0">
                <a:solidFill>
                  <a:schemeClr val="tx1"/>
                </a:solidFill>
                <a:latin typeface="+mn-lt"/>
                <a:ea typeface="ＭＳ Ｐゴシック" pitchFamily="-84" charset="-128"/>
                <a:cs typeface="ＭＳ Ｐゴシック" pitchFamily="-84" charset="-128"/>
              </a:rPr>
              <a:t>is cash inflows minus cash outflows. Sometimes managers perform simple analyses of the financial feasibility of an investment’s net cash flow without using the time value of money </a:t>
            </a:r>
          </a:p>
          <a:p>
            <a:endParaRPr lang="en-US" altLang="en-US" sz="1200" b="0" i="0" u="none" strike="noStrike" kern="1200" baseline="0" dirty="0">
              <a:solidFill>
                <a:schemeClr val="tx1"/>
              </a:solidFill>
              <a:latin typeface="+mn-lt"/>
              <a:ea typeface="ＭＳ Ｐゴシック" pitchFamily="-84" charset="-128"/>
            </a:endParaRPr>
          </a:p>
          <a:p>
            <a:r>
              <a:rPr lang="en-US" altLang="en-US" dirty="0">
                <a:ea typeface="ＭＳ Ｐゴシック" pitchFamily="34" charset="-128"/>
              </a:rPr>
              <a:t>The payback period is the expected amount of time it takes a project to recover its initial investment amount. </a:t>
            </a:r>
            <a:br>
              <a:rPr lang="en-US" altLang="en-US" dirty="0">
                <a:ea typeface="ＭＳ Ｐゴシック" pitchFamily="34" charset="-128"/>
              </a:rPr>
            </a:br>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If the cash inflows of an investment are </a:t>
            </a:r>
            <a:r>
              <a:rPr lang="en-US" altLang="en-US" u="sng" dirty="0">
                <a:ea typeface="ＭＳ Ｐゴシック" pitchFamily="34" charset="-128"/>
              </a:rPr>
              <a:t>equal</a:t>
            </a:r>
            <a:r>
              <a:rPr lang="en-US" altLang="en-US" dirty="0">
                <a:ea typeface="ＭＳ Ｐゴシック" pitchFamily="34" charset="-128"/>
              </a:rPr>
              <a:t> in each year, we can calculate the payback period by dividing the cost of the investment by the annual net cash inflows. Managers prefer investing in assets with shorter payback periods to reduce the risk of an unprofitable investment over the long run. </a:t>
            </a:r>
          </a:p>
        </p:txBody>
      </p:sp>
      <p:sp>
        <p:nvSpPr>
          <p:cNvPr id="4" name="Slide Number Placeholder 3"/>
          <p:cNvSpPr>
            <a:spLocks noGrp="1"/>
          </p:cNvSpPr>
          <p:nvPr>
            <p:ph type="sldNum" sz="quarter" idx="10"/>
          </p:nvPr>
        </p:nvSpPr>
        <p:spPr/>
        <p:txBody>
          <a:bodyPr/>
          <a:lstStyle/>
          <a:p>
            <a:fld id="{AFA4A808-6977-4D0A-82D1-44B0E36978EB}" type="slidenum">
              <a:rPr lang="en-US" smtClean="0"/>
              <a:t>7</a:t>
            </a:fld>
            <a:endParaRPr lang="en-US"/>
          </a:p>
        </p:txBody>
      </p:sp>
    </p:spTree>
    <p:extLst>
      <p:ext uri="{BB962C8B-B14F-4D97-AF65-F5344CB8AC3E}">
        <p14:creationId xmlns:p14="http://schemas.microsoft.com/office/powerpoint/2010/main" val="61124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The management at </a:t>
            </a:r>
            <a:r>
              <a:rPr lang="en-US" altLang="en-US" dirty="0" err="1">
                <a:ea typeface="ＭＳ Ｐゴシック" pitchFamily="34" charset="-128"/>
              </a:rPr>
              <a:t>FasTrac</a:t>
            </a:r>
            <a:r>
              <a:rPr lang="en-US" altLang="en-US" dirty="0">
                <a:ea typeface="ＭＳ Ｐゴシック" pitchFamily="34" charset="-128"/>
              </a:rPr>
              <a:t> is considering a new machine to use in its manufacturing operations.  The new machine has these features:</a:t>
            </a:r>
          </a:p>
          <a:p>
            <a:r>
              <a:rPr lang="en-US" sz="1200" kern="1200" dirty="0">
                <a:solidFill>
                  <a:schemeClr val="tx1"/>
                </a:solidFill>
                <a:effectLst/>
                <a:latin typeface="+mn-lt"/>
                <a:ea typeface="ＭＳ Ｐゴシック" pitchFamily="-84" charset="-128"/>
                <a:cs typeface="ＭＳ Ｐゴシック" pitchFamily="-84" charset="-128"/>
              </a:rPr>
              <a:t>Cost……………………………………        $16,000</a:t>
            </a:r>
          </a:p>
          <a:p>
            <a:r>
              <a:rPr lang="en-US" sz="1200" kern="1200" dirty="0">
                <a:solidFill>
                  <a:schemeClr val="tx1"/>
                </a:solidFill>
                <a:effectLst/>
                <a:latin typeface="+mn-lt"/>
                <a:ea typeface="ＭＳ Ｐゴシック" pitchFamily="-84" charset="-128"/>
                <a:cs typeface="ＭＳ Ｐゴシック" pitchFamily="-84" charset="-128"/>
              </a:rPr>
              <a:t>Useful life………………………………      8 years</a:t>
            </a:r>
          </a:p>
          <a:p>
            <a:r>
              <a:rPr lang="en-US" sz="1200" kern="1200" dirty="0">
                <a:solidFill>
                  <a:schemeClr val="tx1"/>
                </a:solidFill>
                <a:effectLst/>
                <a:latin typeface="+mn-lt"/>
                <a:ea typeface="ＭＳ Ｐゴシック" pitchFamily="-84" charset="-128"/>
                <a:cs typeface="ＭＳ Ｐゴシック" pitchFamily="-84" charset="-128"/>
              </a:rPr>
              <a:t>Salvage value………………………….    $ 0</a:t>
            </a:r>
          </a:p>
          <a:p>
            <a:r>
              <a:rPr lang="en-US" sz="1200" kern="1200" dirty="0">
                <a:solidFill>
                  <a:schemeClr val="tx1"/>
                </a:solidFill>
                <a:effectLst/>
                <a:latin typeface="+mn-lt"/>
                <a:ea typeface="ＭＳ Ｐゴシック" pitchFamily="-84" charset="-128"/>
                <a:cs typeface="ＭＳ Ｐゴシック" pitchFamily="-84" charset="-128"/>
              </a:rPr>
              <a:t>Expected production…………………30,000 units   </a:t>
            </a:r>
          </a:p>
          <a:p>
            <a:r>
              <a:rPr lang="en-US" sz="1200" kern="1200" dirty="0">
                <a:solidFill>
                  <a:schemeClr val="tx1"/>
                </a:solidFill>
                <a:effectLst/>
                <a:latin typeface="+mn-lt"/>
                <a:ea typeface="ＭＳ Ｐゴシック" pitchFamily="-84" charset="-128"/>
                <a:cs typeface="ＭＳ Ｐゴシック" pitchFamily="-84" charset="-128"/>
              </a:rPr>
              <a:t>Product selling price per unit…… $ 30</a:t>
            </a:r>
          </a:p>
          <a:p>
            <a:endParaRPr lang="en-US" altLang="en-US" dirty="0">
              <a:ea typeface="ＭＳ Ｐゴシック" pitchFamily="34" charset="-128"/>
            </a:endParaRPr>
          </a:p>
          <a:p>
            <a:r>
              <a:rPr lang="en-US" altLang="en-US" dirty="0">
                <a:ea typeface="ＭＳ Ｐゴシック" pitchFamily="34" charset="-128"/>
              </a:rPr>
              <a:t>Because the net annual cash inflows are the same each year, we can calculate the payback period easily by dividing the machine’s cost by its annual net cash flows. The payback period is 3.9 years. The new machine will return its original cost in annual net cash flows in 3.9 years, less than half of its expected useful life of 8 years.</a:t>
            </a:r>
          </a:p>
          <a:p>
            <a:endParaRPr lang="en-US" altLang="en-US" dirty="0">
              <a:ea typeface="ＭＳ Ｐゴシック" pitchFamily="3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The amount of net cash flow from the machinery is computed by subtracting expected cash outflows from expected cash inflows. The Expected Net Cash Flow column of Exhibit 25.4 excludes all noncash revenues and expenses. Since depreciation does not impact cash flows, it is excluded.</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Management at </a:t>
            </a:r>
            <a:r>
              <a:rPr lang="en-US" altLang="en-US" dirty="0" err="1">
                <a:ea typeface="ＭＳ Ｐゴシック" pitchFamily="34" charset="-128"/>
              </a:rPr>
              <a:t>FasTrac</a:t>
            </a:r>
            <a:r>
              <a:rPr lang="en-US" altLang="en-US" dirty="0">
                <a:ea typeface="ＭＳ Ｐゴシック" pitchFamily="34" charset="-128"/>
              </a:rPr>
              <a:t> may have an investment decision rule such as:  invest only in projects with a payback period of 5 years or less.  If so, the company would invest in the new machine because its payback period is less than 5 years.</a:t>
            </a:r>
          </a:p>
        </p:txBody>
      </p:sp>
      <p:sp>
        <p:nvSpPr>
          <p:cNvPr id="4" name="Slide Number Placeholder 3"/>
          <p:cNvSpPr>
            <a:spLocks noGrp="1"/>
          </p:cNvSpPr>
          <p:nvPr>
            <p:ph type="sldNum" sz="quarter" idx="10"/>
          </p:nvPr>
        </p:nvSpPr>
        <p:spPr/>
        <p:txBody>
          <a:bodyPr/>
          <a:lstStyle/>
          <a:p>
            <a:fld id="{AFA4A808-6977-4D0A-82D1-44B0E36978EB}" type="slidenum">
              <a:rPr lang="en-US" smtClean="0"/>
              <a:t>8</a:t>
            </a:fld>
            <a:endParaRPr lang="en-US"/>
          </a:p>
        </p:txBody>
      </p:sp>
    </p:spTree>
    <p:extLst>
      <p:ext uri="{BB962C8B-B14F-4D97-AF65-F5344CB8AC3E}">
        <p14:creationId xmlns:p14="http://schemas.microsoft.com/office/powerpoint/2010/main" val="59114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Let’s complicate the payback computation a bit by using unequal annual net cash flows for the same machine.</a:t>
            </a:r>
          </a:p>
          <a:p>
            <a:endParaRPr lang="en-US" altLang="en-US" dirty="0">
              <a:ea typeface="ＭＳ Ｐゴシック" pitchFamily="3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In this case, the payback period is computed using the </a:t>
            </a:r>
            <a:r>
              <a:rPr lang="en-US" sz="1200" b="0" i="1" u="none" strike="noStrike" kern="1200" baseline="0" dirty="0">
                <a:solidFill>
                  <a:schemeClr val="tx1"/>
                </a:solidFill>
                <a:latin typeface="+mn-lt"/>
                <a:ea typeface="ＭＳ Ｐゴシック" pitchFamily="-84" charset="-128"/>
                <a:cs typeface="ＭＳ Ｐゴシック" pitchFamily="-84" charset="-128"/>
              </a:rPr>
              <a:t>cumulative total of net cash flows. </a:t>
            </a:r>
            <a:r>
              <a:rPr lang="en-US" sz="1200" b="0" i="0" u="none" strike="noStrike" kern="1200" baseline="0" dirty="0">
                <a:solidFill>
                  <a:schemeClr val="tx1"/>
                </a:solidFill>
                <a:latin typeface="+mn-lt"/>
                <a:ea typeface="ＭＳ Ｐゴシック" pitchFamily="-84" charset="-128"/>
                <a:cs typeface="ＭＳ Ｐゴシック" pitchFamily="-84" charset="-128"/>
              </a:rPr>
              <a:t>The word </a:t>
            </a:r>
            <a:r>
              <a:rPr lang="en-US" sz="1200" b="0" i="1" u="none" strike="noStrike" kern="1200" baseline="0" dirty="0">
                <a:solidFill>
                  <a:schemeClr val="tx1"/>
                </a:solidFill>
                <a:latin typeface="+mn-lt"/>
                <a:ea typeface="ＭＳ Ｐゴシック" pitchFamily="-84" charset="-128"/>
                <a:cs typeface="ＭＳ Ｐゴシック" pitchFamily="-84" charset="-128"/>
              </a:rPr>
              <a:t>cumulative </a:t>
            </a:r>
            <a:r>
              <a:rPr lang="en-US" sz="1200" b="0" i="0" u="none" strike="noStrike" kern="1200" baseline="0" dirty="0">
                <a:solidFill>
                  <a:schemeClr val="tx1"/>
                </a:solidFill>
                <a:latin typeface="+mn-lt"/>
                <a:ea typeface="ＭＳ Ｐゴシック" pitchFamily="-84" charset="-128"/>
                <a:cs typeface="ＭＳ Ｐゴシック" pitchFamily="-84" charset="-128"/>
              </a:rPr>
              <a:t>refers to the addition of each period’s net cash flows as we progress through time.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9</a:t>
            </a:fld>
            <a:endParaRPr lang="en-US"/>
          </a:p>
        </p:txBody>
      </p:sp>
    </p:spTree>
    <p:extLst>
      <p:ext uri="{BB962C8B-B14F-4D97-AF65-F5344CB8AC3E}">
        <p14:creationId xmlns:p14="http://schemas.microsoft.com/office/powerpoint/2010/main" val="176067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Instead of a constant amount of $4,100 per year, annual net cash flows for the new machine now vary from a low of $2,000 to a high of $5,000 per year.  We can no longer divide the cost of the new machine by an equal annual net cash inflow to get the payback period.</a:t>
            </a:r>
          </a:p>
          <a:p>
            <a:endParaRPr lang="en-US" altLang="en-US" dirty="0">
              <a:ea typeface="ＭＳ Ｐゴシック" pitchFamily="34" charset="-128"/>
            </a:endParaRPr>
          </a:p>
          <a:p>
            <a:r>
              <a:rPr lang="en-US" altLang="en-US" dirty="0">
                <a:ea typeface="ＭＳ Ｐゴシック" pitchFamily="34" charset="-128"/>
              </a:rPr>
              <a:t>To get the payback period when we have unequal annual net cash flows, we must add the cash flows each year until the total equals the cost of the investment.  Year 0 refers to the date</a:t>
            </a:r>
            <a:r>
              <a:rPr lang="en-US" altLang="en-US" baseline="0" dirty="0">
                <a:ea typeface="ＭＳ Ｐゴシック" pitchFamily="34" charset="-128"/>
              </a:rPr>
              <a:t> of initial investment at which the $16,000 cash outflow occurs to acquire the machinery. By the end of year 1, the cumulative net cash flow is reduced to $(13,000), </a:t>
            </a:r>
            <a:r>
              <a:rPr lang="en-US" sz="1200" b="0" i="0" u="none" strike="noStrike" kern="1200" baseline="0" dirty="0">
                <a:solidFill>
                  <a:schemeClr val="tx1"/>
                </a:solidFill>
                <a:latin typeface="+mn-lt"/>
                <a:ea typeface="ＭＳ Ｐゴシック" pitchFamily="-84" charset="-128"/>
                <a:cs typeface="ＭＳ Ｐゴシック" pitchFamily="-84" charset="-128"/>
              </a:rPr>
              <a:t>computed as the $(16,000) initial cash outflow plus year 1’s $3,000 cash inflow. This process continues throughout the asset’s life.</a:t>
            </a:r>
            <a:endParaRPr lang="en-US" altLang="en-US" dirty="0">
              <a:ea typeface="ＭＳ Ｐゴシック" pitchFamily="34" charset="-128"/>
            </a:endParaRPr>
          </a:p>
          <a:p>
            <a:endParaRPr lang="en-US" altLang="en-US" dirty="0">
              <a:ea typeface="ＭＳ Ｐゴシック" pitchFamily="34" charset="-128"/>
            </a:endParaRPr>
          </a:p>
          <a:p>
            <a:r>
              <a:rPr lang="en-US" altLang="en-US" dirty="0" err="1">
                <a:ea typeface="ＭＳ Ｐゴシック" pitchFamily="34" charset="-128"/>
              </a:rPr>
              <a:t>FasTrac</a:t>
            </a:r>
            <a:r>
              <a:rPr lang="en-US" altLang="en-US" dirty="0">
                <a:ea typeface="ＭＳ Ｐゴシック" pitchFamily="34" charset="-128"/>
              </a:rPr>
              <a:t> recovers the $16,000 investment cost between 4 and 5 years.  So, we can estimate the payback period at about 4.2 years.</a:t>
            </a:r>
          </a:p>
          <a:p>
            <a:endParaRPr lang="en-US" altLang="en-US" dirty="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ea typeface="ＭＳ Ｐゴシック" pitchFamily="-84" charset="-128"/>
              </a:rPr>
              <a:t>Now let’s review what you have learned in the following NEED-TO-KNOW exercise.</a:t>
            </a:r>
          </a:p>
        </p:txBody>
      </p:sp>
      <p:sp>
        <p:nvSpPr>
          <p:cNvPr id="4" name="Slide Number Placeholder 3"/>
          <p:cNvSpPr>
            <a:spLocks noGrp="1"/>
          </p:cNvSpPr>
          <p:nvPr>
            <p:ph type="sldNum" sz="quarter" idx="10"/>
          </p:nvPr>
        </p:nvSpPr>
        <p:spPr/>
        <p:txBody>
          <a:bodyPr/>
          <a:lstStyle/>
          <a:p>
            <a:fld id="{AFA4A808-6977-4D0A-82D1-44B0E36978EB}" type="slidenum">
              <a:rPr lang="en-US" smtClean="0"/>
              <a:t>10</a:t>
            </a:fld>
            <a:endParaRPr lang="en-US"/>
          </a:p>
        </p:txBody>
      </p:sp>
    </p:spTree>
    <p:extLst>
      <p:ext uri="{BB962C8B-B14F-4D97-AF65-F5344CB8AC3E}">
        <p14:creationId xmlns:p14="http://schemas.microsoft.com/office/powerpoint/2010/main" val="308174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84" charset="-128"/>
                <a:cs typeface="ＭＳ Ｐゴシック" pitchFamily="-84" charset="-128"/>
              </a:rPr>
              <a:t>Companies like short payback periods to increase return and reduce risk. The more quickly a company receives cash, the sooner it is available for other uses and the less time it is at risk of loss. A shorter payback period also improves the company’s ability to respond to unanticipated changes and lowers its risk of having to keep an unprofitable investment.</a:t>
            </a:r>
          </a:p>
          <a:p>
            <a:endParaRPr lang="en-US" altLang="en-US" sz="1200" b="0" i="0" u="none" strike="noStrike" kern="1200" baseline="0" dirty="0">
              <a:solidFill>
                <a:schemeClr val="tx1"/>
              </a:solidFill>
              <a:latin typeface="+mn-lt"/>
              <a:ea typeface="ＭＳ Ｐゴシック" pitchFamily="-84" charset="-128"/>
            </a:endParaRPr>
          </a:p>
          <a:p>
            <a:r>
              <a:rPr lang="en-US" sz="1200" kern="1200" dirty="0">
                <a:solidFill>
                  <a:schemeClr val="tx1"/>
                </a:solidFill>
                <a:effectLst/>
                <a:latin typeface="+mn-lt"/>
                <a:ea typeface="ＭＳ Ｐゴシック" pitchFamily="-84" charset="-128"/>
                <a:cs typeface="ＭＳ Ｐゴシック" pitchFamily="-84" charset="-128"/>
              </a:rPr>
              <a:t>Payback period has two strengths:</a:t>
            </a:r>
          </a:p>
          <a:p>
            <a:r>
              <a:rPr lang="en-US" sz="1200" kern="1200" dirty="0">
                <a:solidFill>
                  <a:schemeClr val="tx1"/>
                </a:solidFill>
                <a:effectLst/>
                <a:latin typeface="+mn-lt"/>
                <a:ea typeface="ＭＳ Ｐゴシック" pitchFamily="-84" charset="-128"/>
                <a:cs typeface="ＭＳ Ｐゴシック" pitchFamily="-84" charset="-128"/>
              </a:rPr>
              <a:t>1.  It uses cash flows, not income.</a:t>
            </a:r>
          </a:p>
          <a:p>
            <a:pPr marL="228600" indent="-228600">
              <a:buAutoNum type="arabicPeriod" startAt="2"/>
            </a:pPr>
            <a:r>
              <a:rPr lang="en-US" sz="1200" kern="1200" dirty="0">
                <a:solidFill>
                  <a:schemeClr val="tx1"/>
                </a:solidFill>
                <a:effectLst/>
                <a:latin typeface="+mn-lt"/>
                <a:ea typeface="ＭＳ Ｐゴシック" pitchFamily="-84" charset="-128"/>
                <a:cs typeface="ＭＳ Ｐゴシック" pitchFamily="-84" charset="-128"/>
              </a:rPr>
              <a:t>It is easy to use.</a:t>
            </a:r>
          </a:p>
          <a:p>
            <a:pPr marL="0" indent="0">
              <a:buNone/>
            </a:pPr>
            <a:endParaRPr lang="en-US" sz="1200" kern="1200" dirty="0">
              <a:solidFill>
                <a:schemeClr val="tx1"/>
              </a:solidFill>
              <a:effectLst/>
              <a:latin typeface="+mn-lt"/>
              <a:ea typeface="ＭＳ Ｐゴシック" pitchFamily="-84" charset="-128"/>
              <a:cs typeface="ＭＳ Ｐゴシック" pitchFamily="-84" charset="-128"/>
            </a:endParaRPr>
          </a:p>
          <a:p>
            <a:r>
              <a:rPr lang="en-US" sz="1200" kern="1200" dirty="0">
                <a:solidFill>
                  <a:schemeClr val="tx1"/>
                </a:solidFill>
                <a:effectLst/>
                <a:latin typeface="+mn-lt"/>
                <a:ea typeface="ＭＳ Ｐゴシック" pitchFamily="-84" charset="-128"/>
                <a:cs typeface="ＭＳ Ｐゴシック" pitchFamily="-84" charset="-128"/>
              </a:rPr>
              <a:t>Payback period has three major weaknesses:</a:t>
            </a:r>
          </a:p>
          <a:p>
            <a:r>
              <a:rPr lang="en-US" sz="1200" kern="1200" dirty="0">
                <a:solidFill>
                  <a:schemeClr val="tx1"/>
                </a:solidFill>
                <a:effectLst/>
                <a:latin typeface="+mn-lt"/>
                <a:ea typeface="ＭＳ Ｐゴシック" pitchFamily="-84" charset="-128"/>
                <a:cs typeface="ＭＳ Ｐゴシック" pitchFamily="-84" charset="-128"/>
              </a:rPr>
              <a:t>1.  It does not reflect differences in the </a:t>
            </a:r>
            <a:r>
              <a:rPr lang="en-US" sz="1200" i="1" kern="1200" dirty="0">
                <a:solidFill>
                  <a:schemeClr val="tx1"/>
                </a:solidFill>
                <a:effectLst/>
                <a:latin typeface="+mn-lt"/>
                <a:ea typeface="ＭＳ Ｐゴシック" pitchFamily="-84" charset="-128"/>
                <a:cs typeface="ＭＳ Ｐゴシック" pitchFamily="-84" charset="-128"/>
              </a:rPr>
              <a:t>timing</a:t>
            </a:r>
            <a:r>
              <a:rPr lang="en-US" sz="1200" kern="1200" dirty="0">
                <a:solidFill>
                  <a:schemeClr val="tx1"/>
                </a:solidFill>
                <a:effectLst/>
                <a:latin typeface="+mn-lt"/>
                <a:ea typeface="ＭＳ Ｐゴシック" pitchFamily="-84" charset="-128"/>
                <a:cs typeface="ＭＳ Ｐゴシック" pitchFamily="-84" charset="-128"/>
              </a:rPr>
              <a:t> of net cash flows within the payback period.  </a:t>
            </a:r>
          </a:p>
          <a:p>
            <a:r>
              <a:rPr lang="en-US" sz="1200" kern="1200" dirty="0">
                <a:solidFill>
                  <a:schemeClr val="tx1"/>
                </a:solidFill>
                <a:effectLst/>
                <a:latin typeface="+mn-lt"/>
                <a:ea typeface="ＭＳ Ｐゴシック" pitchFamily="-84" charset="-128"/>
                <a:cs typeface="ＭＳ Ｐゴシック" pitchFamily="-84" charset="-128"/>
              </a:rPr>
              <a:t>2.  It ignores </a:t>
            </a:r>
            <a:r>
              <a:rPr lang="en-US" sz="1200" i="1" kern="1200" dirty="0">
                <a:solidFill>
                  <a:schemeClr val="tx1"/>
                </a:solidFill>
                <a:effectLst/>
                <a:latin typeface="+mn-lt"/>
                <a:ea typeface="ＭＳ Ｐゴシック" pitchFamily="-84" charset="-128"/>
                <a:cs typeface="ＭＳ Ｐゴシック" pitchFamily="-84" charset="-128"/>
              </a:rPr>
              <a:t>all </a:t>
            </a:r>
            <a:r>
              <a:rPr lang="en-US" sz="1200" kern="1200" dirty="0">
                <a:solidFill>
                  <a:schemeClr val="tx1"/>
                </a:solidFill>
                <a:effectLst/>
                <a:latin typeface="+mn-lt"/>
                <a:ea typeface="ＭＳ Ｐゴシック" pitchFamily="-84" charset="-128"/>
                <a:cs typeface="ＭＳ Ｐゴシック" pitchFamily="-84" charset="-128"/>
              </a:rPr>
              <a:t>cash flows occurring after the point where an investment’s costs are fully recovered.</a:t>
            </a:r>
          </a:p>
          <a:p>
            <a:pPr marL="228600" indent="-228600">
              <a:buAutoNum type="arabicPeriod" startAt="3"/>
            </a:pPr>
            <a:r>
              <a:rPr lang="en-US" sz="1200" kern="1200" dirty="0">
                <a:solidFill>
                  <a:schemeClr val="tx1"/>
                </a:solidFill>
                <a:effectLst/>
                <a:latin typeface="+mn-lt"/>
                <a:ea typeface="ＭＳ Ｐゴシック" pitchFamily="-84" charset="-128"/>
                <a:cs typeface="ＭＳ Ｐゴシック" pitchFamily="-84" charset="-128"/>
              </a:rPr>
              <a:t>It ignores the time value of money.</a:t>
            </a:r>
          </a:p>
          <a:p>
            <a:pPr marL="228600" indent="-228600">
              <a:buAutoNum type="arabicPeriod" startAt="3"/>
            </a:pPr>
            <a:endParaRPr lang="en-US" sz="1200" kern="1200" dirty="0">
              <a:solidFill>
                <a:schemeClr val="tx1"/>
              </a:solidFill>
              <a:effectLst/>
              <a:latin typeface="+mn-lt"/>
              <a:ea typeface="ＭＳ Ｐゴシック" pitchFamily="-84" charset="-128"/>
              <a:cs typeface="ＭＳ Ｐゴシック" pitchFamily="-84" charset="-128"/>
            </a:endParaRPr>
          </a:p>
          <a:p>
            <a:r>
              <a:rPr lang="en-US" sz="1200" kern="1200" dirty="0">
                <a:solidFill>
                  <a:schemeClr val="tx1"/>
                </a:solidFill>
                <a:effectLst/>
                <a:latin typeface="+mn-lt"/>
                <a:ea typeface="ＭＳ Ｐゴシック" pitchFamily="-84" charset="-128"/>
                <a:cs typeface="ＭＳ Ｐゴシック" pitchFamily="-84" charset="-128"/>
              </a:rPr>
              <a:t>   To illustrate, if </a:t>
            </a:r>
            <a:r>
              <a:rPr lang="en-US" sz="1200" kern="1200" dirty="0" err="1">
                <a:solidFill>
                  <a:schemeClr val="tx1"/>
                </a:solidFill>
                <a:effectLst/>
                <a:latin typeface="+mn-lt"/>
                <a:ea typeface="ＭＳ Ｐゴシック" pitchFamily="-84" charset="-128"/>
                <a:cs typeface="ＭＳ Ｐゴシック" pitchFamily="-84" charset="-128"/>
              </a:rPr>
              <a:t>FasTrac</a:t>
            </a:r>
            <a:r>
              <a:rPr lang="en-US" sz="1200" kern="1200" dirty="0">
                <a:solidFill>
                  <a:schemeClr val="tx1"/>
                </a:solidFill>
                <a:effectLst/>
                <a:latin typeface="+mn-lt"/>
                <a:ea typeface="ＭＳ Ｐゴシック" pitchFamily="-84" charset="-128"/>
                <a:cs typeface="ＭＳ Ｐゴシック" pitchFamily="-84" charset="-128"/>
              </a:rPr>
              <a:t> had another investment with predicted cash inflows of $9,000, $3,000, $2,000, $1,800, and $1,000 in its first five years, its payback period would also be 4.2 years.  However, this alternative is more desirable because it returns cash more quickly.  In addition, an investment with a 3-year payback period that stops producing cash after 4 years is likely not as good as an alternative with a 5-year payback period that generates net cash flows for 15 years.  Because of these limitations, payback period should never be the only consideration in capital budgeting decisions.</a:t>
            </a:r>
          </a:p>
          <a:p>
            <a:endParaRPr lang="en-US" altLang="en-US" dirty="0">
              <a:ea typeface="ＭＳ Ｐゴシック" pitchFamily="34" charset="-128"/>
            </a:endParaRP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13</a:t>
            </a:fld>
            <a:endParaRPr lang="en-US"/>
          </a:p>
        </p:txBody>
      </p:sp>
    </p:spTree>
    <p:extLst>
      <p:ext uri="{BB962C8B-B14F-4D97-AF65-F5344CB8AC3E}">
        <p14:creationId xmlns:p14="http://schemas.microsoft.com/office/powerpoint/2010/main" val="246211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0574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18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09600" y="2286000"/>
            <a:ext cx="7924800" cy="2590800"/>
          </a:xfr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40714347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17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457200" y="2438400"/>
            <a:ext cx="4191000" cy="1066800"/>
          </a:xfrm>
        </p:spPr>
        <p:txBody>
          <a:bodyPr/>
          <a:lstStyle>
            <a:lvl4pPr>
              <a:defRPr>
                <a:latin typeface="Verdana" pitchFamily="34" charset="0"/>
                <a:ea typeface="Verdana" pitchFamily="34" charset="0"/>
                <a:cs typeface="Verdana"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15" name="Text Placeholder 8"/>
          <p:cNvSpPr>
            <a:spLocks noGrp="1"/>
          </p:cNvSpPr>
          <p:nvPr>
            <p:ph type="body" sz="quarter" idx="13"/>
          </p:nvPr>
        </p:nvSpPr>
        <p:spPr>
          <a:xfrm>
            <a:off x="381000" y="1752600"/>
            <a:ext cx="8382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8" name="Rectangle 7"/>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quarter" idx="18"/>
          </p:nvPr>
        </p:nvSpPr>
        <p:spPr>
          <a:xfrm>
            <a:off x="457200" y="3657600"/>
            <a:ext cx="4191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4" name="Picture Placeholder 3"/>
          <p:cNvSpPr>
            <a:spLocks noGrp="1"/>
          </p:cNvSpPr>
          <p:nvPr>
            <p:ph type="pic" sz="quarter" idx="19"/>
          </p:nvPr>
        </p:nvSpPr>
        <p:spPr>
          <a:xfrm>
            <a:off x="1143000" y="5181600"/>
            <a:ext cx="2667000" cy="1066800"/>
          </a:xfrm>
        </p:spPr>
        <p:txBody>
          <a:bodyPr/>
          <a:lstStyle/>
          <a:p>
            <a:endParaRPr lang="en-US"/>
          </a:p>
        </p:txBody>
      </p:sp>
      <p:sp>
        <p:nvSpPr>
          <p:cNvPr id="7" name="Picture Placeholder 6"/>
          <p:cNvSpPr>
            <a:spLocks noGrp="1"/>
          </p:cNvSpPr>
          <p:nvPr>
            <p:ph type="pic" sz="quarter" idx="20"/>
          </p:nvPr>
        </p:nvSpPr>
        <p:spPr>
          <a:xfrm>
            <a:off x="5257800" y="5181600"/>
            <a:ext cx="3009900" cy="990600"/>
          </a:xfrm>
        </p:spPr>
        <p:txBody>
          <a:bodyPr/>
          <a:lstStyle/>
          <a:p>
            <a:endParaRPr lang="en-US"/>
          </a:p>
        </p:txBody>
      </p:sp>
      <p:sp>
        <p:nvSpPr>
          <p:cNvPr id="6" name="Content Placeholder 5"/>
          <p:cNvSpPr>
            <a:spLocks noGrp="1"/>
          </p:cNvSpPr>
          <p:nvPr>
            <p:ph sz="quarter" idx="21"/>
          </p:nvPr>
        </p:nvSpPr>
        <p:spPr>
          <a:xfrm>
            <a:off x="5562600" y="2819400"/>
            <a:ext cx="2514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8992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438400"/>
            <a:ext cx="8001000" cy="1143000"/>
          </a:xfrm>
        </p:spPr>
        <p:txBody>
          <a:bodyPr/>
          <a:lstStyle>
            <a:lvl1pPr marL="461963" indent="-461963">
              <a:defRPr/>
            </a:lvl1pPr>
            <a:lvl2pPr marL="914400" indent="-457200">
              <a:defRPr/>
            </a:lvl2pPr>
            <a:lvl3pPr marL="1376363" indent="-461963">
              <a:defRPr/>
            </a:lvl3pPr>
            <a:lvl4pPr marL="1828800" indent="-4572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381000" y="1752600"/>
            <a:ext cx="8382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Content Placeholder 4"/>
          <p:cNvSpPr>
            <a:spLocks noGrp="1"/>
          </p:cNvSpPr>
          <p:nvPr>
            <p:ph sz="quarter" idx="14"/>
          </p:nvPr>
        </p:nvSpPr>
        <p:spPr>
          <a:xfrm>
            <a:off x="533400" y="3886200"/>
            <a:ext cx="807720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6" name="Content Placeholder 5"/>
          <p:cNvSpPr>
            <a:spLocks noGrp="1"/>
          </p:cNvSpPr>
          <p:nvPr>
            <p:ph sz="quarter" idx="15"/>
          </p:nvPr>
        </p:nvSpPr>
        <p:spPr>
          <a:xfrm>
            <a:off x="533400" y="5105400"/>
            <a:ext cx="80772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1560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41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solidFill>
                  <a:prstClr val="white"/>
                </a:solidFill>
                <a:latin typeface="Verdana" panose="020B0604030504040204" pitchFamily="34" charset="0"/>
                <a:cs typeface="Verdana" panose="020B0604030504040204" pitchFamily="34" charset="0"/>
              </a:rPr>
              <a:t>Copyright © 201 McGraw-Hill Education. </a:t>
            </a:r>
            <a:r>
              <a:rPr lang="en-US" dirty="0">
                <a:solidFill>
                  <a:prstClr val="white"/>
                </a:solidFill>
                <a:latin typeface="Verdana" panose="020B0604030504040204" pitchFamily="34" charset="0"/>
                <a:ea typeface="Verdana" panose="020B0604030504040204" pitchFamily="34" charset="0"/>
                <a:cs typeface="Verdana" panose="020B0604030504040204" pitchFamily="34" charset="0"/>
              </a:rPr>
              <a:t>All</a:t>
            </a:r>
            <a:r>
              <a:rPr lang="en-US" dirty="0">
                <a:solidFill>
                  <a:prstClr val="white"/>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prstClr val="white"/>
              </a:solidFill>
              <a:latin typeface="Verdana" panose="020B060403050404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a:defRPr/>
            </a:pPr>
            <a:endParaRPr lang="en-US" kern="0" dirty="0">
              <a:solidFill>
                <a:srgbClr val="FFFF00"/>
              </a:solidFill>
              <a:latin typeface="Palatino Linotype"/>
            </a:endParaRPr>
          </a:p>
        </p:txBody>
      </p:sp>
      <p:sp>
        <p:nvSpPr>
          <p:cNvPr id="8" name="Text Placeholder 7"/>
          <p:cNvSpPr>
            <a:spLocks noGrp="1"/>
          </p:cNvSpPr>
          <p:nvPr>
            <p:ph type="body" sz="quarter" idx="15"/>
          </p:nvPr>
        </p:nvSpPr>
        <p:spPr>
          <a:xfrm>
            <a:off x="519906" y="1752600"/>
            <a:ext cx="8180388" cy="762000"/>
          </a:xfrm>
        </p:spPr>
        <p:txBody>
          <a:bodyPr/>
          <a:lstStyle>
            <a:lvl1pPr marL="0" indent="0">
              <a:buNone/>
              <a:defRPr/>
            </a:lvl1pPr>
          </a:lstStyle>
          <a:p>
            <a:pPr lvl="0"/>
            <a:endParaRPr lang="en-US" dirty="0"/>
          </a:p>
        </p:txBody>
      </p:sp>
      <p:sp>
        <p:nvSpPr>
          <p:cNvPr id="4" name="Content Placeholder 3"/>
          <p:cNvSpPr>
            <a:spLocks noGrp="1"/>
          </p:cNvSpPr>
          <p:nvPr>
            <p:ph sz="quarter" idx="16"/>
          </p:nvPr>
        </p:nvSpPr>
        <p:spPr>
          <a:xfrm>
            <a:off x="590550" y="3276600"/>
            <a:ext cx="184785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7"/>
          </p:nvPr>
        </p:nvSpPr>
        <p:spPr>
          <a:xfrm>
            <a:off x="3124200" y="3048000"/>
            <a:ext cx="243840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8"/>
          </p:nvPr>
        </p:nvSpPr>
        <p:spPr>
          <a:xfrm>
            <a:off x="6858000" y="3124200"/>
            <a:ext cx="1676400" cy="2209800"/>
          </a:xfrm>
        </p:spPr>
        <p:txBody>
          <a:bodyPr/>
          <a:lstStyle/>
          <a:p>
            <a:endParaRPr lang="en-US"/>
          </a:p>
        </p:txBody>
      </p:sp>
      <p:sp>
        <p:nvSpPr>
          <p:cNvPr id="17"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029696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solidFill>
                  <a:prstClr val="white"/>
                </a:solidFill>
                <a:latin typeface="Verdana" panose="020B0604030504040204" pitchFamily="34" charset="0"/>
                <a:cs typeface="Verdana" panose="020B0604030504040204" pitchFamily="34" charset="0"/>
              </a:rPr>
              <a:t>Copyright © 201 McGraw-Hill Education. </a:t>
            </a:r>
            <a:r>
              <a:rPr lang="en-US" dirty="0">
                <a:solidFill>
                  <a:prstClr val="white"/>
                </a:solidFill>
                <a:latin typeface="Verdana" panose="020B0604030504040204" pitchFamily="34" charset="0"/>
                <a:ea typeface="Verdana" panose="020B0604030504040204" pitchFamily="34" charset="0"/>
                <a:cs typeface="Verdana" panose="020B0604030504040204" pitchFamily="34" charset="0"/>
              </a:rPr>
              <a:t>All</a:t>
            </a:r>
            <a:r>
              <a:rPr lang="en-US" dirty="0">
                <a:solidFill>
                  <a:prstClr val="white"/>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prstClr val="white"/>
              </a:solidFill>
              <a:latin typeface="Verdana" panose="020B0604030504040204" pitchFamily="34" charset="0"/>
              <a:cs typeface="Verdana" panose="020B0604030504040204" pitchFamily="34" charset="0"/>
            </a:endParaRP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fontAlgn="base">
              <a:spcBef>
                <a:spcPct val="0"/>
              </a:spcBef>
              <a:spcAft>
                <a:spcPct val="0"/>
              </a:spcAft>
            </a:pPr>
            <a:r>
              <a:rPr lang="en-US" sz="1100" b="1" dirty="0">
                <a:solidFill>
                  <a:prstClr val="white"/>
                </a:solidFill>
                <a:latin typeface="Calibri" panose="020F0502020204030204" pitchFamily="34" charset="0"/>
                <a:cs typeface="Verdana" panose="020B0604030504040204" pitchFamily="34" charset="0"/>
              </a:rPr>
              <a:t>3-</a:t>
            </a:r>
            <a:fld id="{C55C85E1-01F9-41C5-83A1-0FA64D5072A7}" type="slidenum">
              <a:rPr lang="en-US" sz="1100" b="1">
                <a:solidFill>
                  <a:prstClr val="white"/>
                </a:solidFill>
                <a:latin typeface="Calibri" panose="020F0502020204030204" pitchFamily="34" charset="0"/>
                <a:cs typeface="Verdana" panose="020B0604030504040204" pitchFamily="34" charset="0"/>
              </a:rPr>
              <a:pPr algn="r" fontAlgn="base">
                <a:spcBef>
                  <a:spcPct val="0"/>
                </a:spcBef>
                <a:spcAft>
                  <a:spcPct val="0"/>
                </a:spcAft>
              </a:pPr>
              <a:t>‹#›</a:t>
            </a:fld>
            <a:endParaRPr lang="en-US" sz="1100" b="1" dirty="0">
              <a:solidFill>
                <a:prstClr val="white"/>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a:defRPr/>
            </a:pPr>
            <a:endParaRPr lang="en-US" kern="0" dirty="0">
              <a:solidFill>
                <a:srgbClr val="FFFF00"/>
              </a:solidFill>
              <a:latin typeface="Palatino Linotype"/>
            </a:endParaRPr>
          </a:p>
        </p:txBody>
      </p:sp>
      <p:sp>
        <p:nvSpPr>
          <p:cNvPr id="8" name="Text Placeholder 7"/>
          <p:cNvSpPr>
            <a:spLocks noGrp="1"/>
          </p:cNvSpPr>
          <p:nvPr>
            <p:ph type="body" sz="quarter" idx="15"/>
          </p:nvPr>
        </p:nvSpPr>
        <p:spPr>
          <a:xfrm>
            <a:off x="519906" y="1752600"/>
            <a:ext cx="8180388" cy="762000"/>
          </a:xfrm>
        </p:spPr>
        <p:txBody>
          <a:bodyPr/>
          <a:lstStyle>
            <a:lvl1pPr marL="0" indent="0">
              <a:buNone/>
              <a:defRPr/>
            </a:lvl1pPr>
          </a:lstStyle>
          <a:p>
            <a:pPr lvl="0"/>
            <a:endParaRPr lang="en-US" dirty="0"/>
          </a:p>
        </p:txBody>
      </p:sp>
      <p:sp>
        <p:nvSpPr>
          <p:cNvPr id="4" name="Content Placeholder 3"/>
          <p:cNvSpPr>
            <a:spLocks noGrp="1"/>
          </p:cNvSpPr>
          <p:nvPr>
            <p:ph sz="quarter" idx="16"/>
          </p:nvPr>
        </p:nvSpPr>
        <p:spPr>
          <a:xfrm>
            <a:off x="590550" y="3276600"/>
            <a:ext cx="184785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7"/>
          </p:nvPr>
        </p:nvSpPr>
        <p:spPr>
          <a:xfrm>
            <a:off x="3124200" y="3048000"/>
            <a:ext cx="243840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8"/>
          </p:nvPr>
        </p:nvSpPr>
        <p:spPr>
          <a:xfrm>
            <a:off x="6858000" y="3124200"/>
            <a:ext cx="1676400" cy="2209800"/>
          </a:xfrm>
        </p:spPr>
        <p:txBody>
          <a:bodyPr/>
          <a:lstStyle/>
          <a:p>
            <a:endParaRPr lang="en-US"/>
          </a:p>
        </p:txBody>
      </p:sp>
      <p:sp>
        <p:nvSpPr>
          <p:cNvPr id="17"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56318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solidFill>
                  <a:prstClr val="white"/>
                </a:solidFill>
                <a:latin typeface="Verdana" panose="020B0604030504040204" pitchFamily="34" charset="0"/>
                <a:cs typeface="Verdana" panose="020B0604030504040204" pitchFamily="34" charset="0"/>
              </a:rPr>
              <a:t>Copyright © 201 McGraw-Hill Education. </a:t>
            </a:r>
            <a:r>
              <a:rPr lang="en-US" dirty="0">
                <a:solidFill>
                  <a:prstClr val="white"/>
                </a:solidFill>
                <a:latin typeface="Verdana" panose="020B0604030504040204" pitchFamily="34" charset="0"/>
                <a:ea typeface="Verdana" panose="020B0604030504040204" pitchFamily="34" charset="0"/>
                <a:cs typeface="Verdana" panose="020B0604030504040204" pitchFamily="34" charset="0"/>
              </a:rPr>
              <a:t>All</a:t>
            </a:r>
            <a:r>
              <a:rPr lang="en-US" dirty="0">
                <a:solidFill>
                  <a:prstClr val="white"/>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prstClr val="white"/>
              </a:solidFill>
              <a:latin typeface="Verdana" panose="020B0604030504040204" pitchFamily="34" charset="0"/>
              <a:cs typeface="Verdana" panose="020B0604030504040204" pitchFamily="34" charset="0"/>
            </a:endParaRP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fontAlgn="base">
              <a:spcBef>
                <a:spcPct val="0"/>
              </a:spcBef>
              <a:spcAft>
                <a:spcPct val="0"/>
              </a:spcAft>
            </a:pPr>
            <a:r>
              <a:rPr lang="en-US" sz="1100" b="1" dirty="0">
                <a:solidFill>
                  <a:prstClr val="white"/>
                </a:solidFill>
                <a:latin typeface="Calibri" panose="020F0502020204030204" pitchFamily="34" charset="0"/>
                <a:cs typeface="Verdana" panose="020B0604030504040204" pitchFamily="34" charset="0"/>
              </a:rPr>
              <a:t>3-</a:t>
            </a:r>
            <a:fld id="{C55C85E1-01F9-41C5-83A1-0FA64D5072A7}" type="slidenum">
              <a:rPr lang="en-US" sz="1100" b="1">
                <a:solidFill>
                  <a:prstClr val="white"/>
                </a:solidFill>
                <a:latin typeface="Calibri" panose="020F0502020204030204" pitchFamily="34" charset="0"/>
                <a:cs typeface="Verdana" panose="020B0604030504040204" pitchFamily="34" charset="0"/>
              </a:rPr>
              <a:pPr algn="r" fontAlgn="base">
                <a:spcBef>
                  <a:spcPct val="0"/>
                </a:spcBef>
                <a:spcAft>
                  <a:spcPct val="0"/>
                </a:spcAft>
              </a:pPr>
              <a:t>‹#›</a:t>
            </a:fld>
            <a:endParaRPr lang="en-US" sz="1100" b="1" dirty="0">
              <a:solidFill>
                <a:prstClr val="white"/>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a:defRPr/>
            </a:pPr>
            <a:endParaRPr lang="en-US" kern="0" dirty="0">
              <a:solidFill>
                <a:srgbClr val="FFFF00"/>
              </a:solidFill>
              <a:latin typeface="Palatino Linotype"/>
            </a:endParaRPr>
          </a:p>
        </p:txBody>
      </p:sp>
      <p:sp>
        <p:nvSpPr>
          <p:cNvPr id="8" name="Text Placeholder 7"/>
          <p:cNvSpPr>
            <a:spLocks noGrp="1"/>
          </p:cNvSpPr>
          <p:nvPr>
            <p:ph type="body" sz="quarter" idx="15"/>
          </p:nvPr>
        </p:nvSpPr>
        <p:spPr>
          <a:xfrm>
            <a:off x="519906" y="1752600"/>
            <a:ext cx="8180388" cy="762000"/>
          </a:xfrm>
        </p:spPr>
        <p:txBody>
          <a:bodyPr/>
          <a:lstStyle>
            <a:lvl1pPr marL="0" indent="0">
              <a:buNone/>
              <a:defRPr/>
            </a:lvl1pPr>
          </a:lstStyle>
          <a:p>
            <a:pPr lvl="0"/>
            <a:endParaRPr lang="en-US" dirty="0"/>
          </a:p>
        </p:txBody>
      </p:sp>
      <p:sp>
        <p:nvSpPr>
          <p:cNvPr id="4" name="Content Placeholder 3"/>
          <p:cNvSpPr>
            <a:spLocks noGrp="1"/>
          </p:cNvSpPr>
          <p:nvPr>
            <p:ph sz="quarter" idx="16"/>
          </p:nvPr>
        </p:nvSpPr>
        <p:spPr>
          <a:xfrm>
            <a:off x="590550" y="3276600"/>
            <a:ext cx="184785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7"/>
          </p:nvPr>
        </p:nvSpPr>
        <p:spPr>
          <a:xfrm>
            <a:off x="3124200" y="3048000"/>
            <a:ext cx="243840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8"/>
          </p:nvPr>
        </p:nvSpPr>
        <p:spPr>
          <a:xfrm>
            <a:off x="6858000" y="3124200"/>
            <a:ext cx="1676400" cy="2209800"/>
          </a:xfrm>
        </p:spPr>
        <p:txBody>
          <a:bodyPr/>
          <a:lstStyle/>
          <a:p>
            <a:endParaRPr lang="en-US"/>
          </a:p>
        </p:txBody>
      </p:sp>
      <p:sp>
        <p:nvSpPr>
          <p:cNvPr id="17"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1200176"/>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916302"/>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75" r:id="rId3"/>
    <p:sldLayoutId id="2147483673" r:id="rId4"/>
    <p:sldLayoutId id="2147483678" r:id="rId5"/>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rPr>
              <a:t>5- </a:t>
            </a:r>
            <a:fld id="{7BD0480D-8423-4787-91CC-B4D39D98E125}" type="slidenum">
              <a:rPr lang="en-US" sz="1000">
                <a:solidFill>
                  <a:prstClr val="white"/>
                </a:solidFill>
              </a:rPr>
              <a:pPr algn="ctr">
                <a:defRPr/>
              </a:pPr>
              <a:t>‹#›</a:t>
            </a:fld>
            <a:endParaRPr lang="en-US" sz="1000" dirty="0">
              <a:solidFill>
                <a:prstClr val="white"/>
              </a:solidFill>
            </a:endParaRPr>
          </a:p>
        </p:txBody>
      </p:sp>
      <p:sp>
        <p:nvSpPr>
          <p:cNvPr id="8" name="Rectangle 7"/>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a:defRPr/>
            </a:pPr>
            <a:endParaRPr lang="en-US" kern="0" dirty="0">
              <a:solidFill>
                <a:srgbClr val="FFFF00"/>
              </a:solidFill>
              <a:latin typeface="Palatino Linotype"/>
            </a:endParaRPr>
          </a:p>
        </p:txBody>
      </p:sp>
    </p:spTree>
    <p:extLst>
      <p:ext uri="{BB962C8B-B14F-4D97-AF65-F5344CB8AC3E}">
        <p14:creationId xmlns:p14="http://schemas.microsoft.com/office/powerpoint/2010/main" val="1675987711"/>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rtl="0" eaLnBrk="0" fontAlgn="base" hangingPunct="0">
        <a:spcBef>
          <a:spcPct val="0"/>
        </a:spcBef>
        <a:spcAft>
          <a:spcPct val="0"/>
        </a:spcAft>
        <a:defRPr sz="3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rPr>
              <a:t>5- </a:t>
            </a:r>
            <a:fld id="{7BD0480D-8423-4787-91CC-B4D39D98E125}" type="slidenum">
              <a:rPr lang="en-US" sz="1000">
                <a:solidFill>
                  <a:prstClr val="white"/>
                </a:solidFill>
              </a:rPr>
              <a:pPr algn="ctr">
                <a:defRPr/>
              </a:pPr>
              <a:t>‹#›</a:t>
            </a:fld>
            <a:endParaRPr lang="en-US" sz="1000" dirty="0">
              <a:solidFill>
                <a:prstClr val="white"/>
              </a:solidFill>
            </a:endParaRPr>
          </a:p>
        </p:txBody>
      </p:sp>
      <p:sp>
        <p:nvSpPr>
          <p:cNvPr id="8" name="Rectangle 7"/>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a:defRPr/>
            </a:pPr>
            <a:endParaRPr lang="en-US" kern="0" dirty="0">
              <a:solidFill>
                <a:srgbClr val="FFFF00"/>
              </a:solidFill>
              <a:latin typeface="Palatino Linotype"/>
            </a:endParaRPr>
          </a:p>
        </p:txBody>
      </p:sp>
    </p:spTree>
    <p:extLst>
      <p:ext uri="{BB962C8B-B14F-4D97-AF65-F5344CB8AC3E}">
        <p14:creationId xmlns:p14="http://schemas.microsoft.com/office/powerpoint/2010/main" val="1281469488"/>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ctr" rtl="0" eaLnBrk="0" fontAlgn="base" hangingPunct="0">
        <a:spcBef>
          <a:spcPct val="0"/>
        </a:spcBef>
        <a:spcAft>
          <a:spcPct val="0"/>
        </a:spcAft>
        <a:defRPr sz="3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rPr>
              <a:t>5- </a:t>
            </a:r>
            <a:fld id="{7BD0480D-8423-4787-91CC-B4D39D98E125}" type="slidenum">
              <a:rPr lang="en-US" sz="1000">
                <a:solidFill>
                  <a:prstClr val="white"/>
                </a:solidFill>
              </a:rPr>
              <a:pPr algn="ctr">
                <a:defRPr/>
              </a:pPr>
              <a:t>‹#›</a:t>
            </a:fld>
            <a:endParaRPr lang="en-US" sz="1000" dirty="0">
              <a:solidFill>
                <a:prstClr val="white"/>
              </a:solidFill>
            </a:endParaRPr>
          </a:p>
        </p:txBody>
      </p:sp>
      <p:sp>
        <p:nvSpPr>
          <p:cNvPr id="8" name="Rectangle 7"/>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a:defRPr/>
            </a:pPr>
            <a:endParaRPr lang="en-US" kern="0" dirty="0">
              <a:solidFill>
                <a:srgbClr val="FFFF00"/>
              </a:solidFill>
              <a:latin typeface="Palatino Linotype"/>
            </a:endParaRPr>
          </a:p>
        </p:txBody>
      </p:sp>
    </p:spTree>
    <p:extLst>
      <p:ext uri="{BB962C8B-B14F-4D97-AF65-F5344CB8AC3E}">
        <p14:creationId xmlns:p14="http://schemas.microsoft.com/office/powerpoint/2010/main" val="1886634098"/>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rtl="0" eaLnBrk="0" fontAlgn="base" hangingPunct="0">
        <a:spcBef>
          <a:spcPct val="0"/>
        </a:spcBef>
        <a:spcAft>
          <a:spcPct val="0"/>
        </a:spcAft>
        <a:defRPr sz="3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8.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8.xml"/><Relationship Id="rId1" Type="http://schemas.openxmlformats.org/officeDocument/2006/relationships/vmlDrawing" Target="../drawings/vmlDrawing13.vml"/><Relationship Id="rId4" Type="http://schemas.openxmlformats.org/officeDocument/2006/relationships/image" Target="../media/image16.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10" name="Picture 9" descr="Image of textbook cover"/>
          <p:cNvPicPr>
            <a:picLocks noChangeAspect="1"/>
          </p:cNvPicPr>
          <p:nvPr/>
        </p:nvPicPr>
        <p:blipFill>
          <a:blip r:embed="rId3"/>
          <a:stretch>
            <a:fillRect/>
          </a:stretch>
        </p:blipFill>
        <p:spPr>
          <a:xfrm>
            <a:off x="152400" y="220979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24</a:t>
            </a:r>
          </a:p>
          <a:p>
            <a:r>
              <a:rPr lang="en-US" altLang="en-US" sz="3600" dirty="0">
                <a:solidFill>
                  <a:schemeClr val="tx1"/>
                </a:solidFill>
              </a:rPr>
              <a:t>Capital Budgeting and Investment Analysis</a:t>
            </a: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59028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t>Payback Period with </a:t>
            </a:r>
            <a:r>
              <a:rPr lang="en-US" u="sng" dirty="0"/>
              <a:t>Uneven</a:t>
            </a:r>
            <a:r>
              <a:rPr lang="en-US" dirty="0"/>
              <a:t> Cash Flows (2 of 4)</a:t>
            </a:r>
          </a:p>
        </p:txBody>
      </p:sp>
      <p:sp>
        <p:nvSpPr>
          <p:cNvPr id="11" name="Text Placeholder 10"/>
          <p:cNvSpPr>
            <a:spLocks noGrp="1"/>
          </p:cNvSpPr>
          <p:nvPr>
            <p:ph type="body" sz="quarter" idx="13"/>
          </p:nvPr>
        </p:nvSpPr>
        <p:spPr>
          <a:xfrm>
            <a:off x="228600" y="1905000"/>
            <a:ext cx="8610600" cy="381000"/>
          </a:xfrm>
        </p:spPr>
        <p:txBody>
          <a:bodyPr>
            <a:normAutofit/>
          </a:bodyPr>
          <a:lstStyle/>
          <a:p>
            <a:r>
              <a:rPr lang="en-US" altLang="en-US" b="1" kern="0" dirty="0">
                <a:solidFill>
                  <a:prstClr val="black"/>
                </a:solidFill>
              </a:rPr>
              <a:t>Learning Objective P1:</a:t>
            </a:r>
            <a:r>
              <a:rPr lang="en-US" dirty="0">
                <a:solidFill>
                  <a:prstClr val="black"/>
                </a:solidFill>
              </a:rPr>
              <a:t> Compute payback period and describe its use..</a:t>
            </a:r>
            <a:endParaRPr lang="en-US" dirty="0"/>
          </a:p>
        </p:txBody>
      </p:sp>
      <p:sp>
        <p:nvSpPr>
          <p:cNvPr id="10" name="Content Placeholder 9"/>
          <p:cNvSpPr>
            <a:spLocks noGrp="1"/>
          </p:cNvSpPr>
          <p:nvPr>
            <p:ph idx="1"/>
          </p:nvPr>
        </p:nvSpPr>
        <p:spPr>
          <a:xfrm>
            <a:off x="381000" y="2438400"/>
            <a:ext cx="8458200" cy="3810000"/>
          </a:xfrm>
        </p:spPr>
        <p:txBody>
          <a:bodyPr>
            <a:noAutofit/>
          </a:bodyPr>
          <a:lstStyle/>
          <a:p>
            <a:pPr marL="0" indent="0">
              <a:buNone/>
            </a:pPr>
            <a:r>
              <a:rPr lang="en-US" sz="2400" dirty="0" err="1"/>
              <a:t>FasTrac</a:t>
            </a:r>
            <a:r>
              <a:rPr lang="en-US" sz="2400" dirty="0"/>
              <a:t> wants to install a machine that costs $16,000 and has an 8-year useful life with 0 salvage value. Annual net cash flows are:</a:t>
            </a:r>
          </a:p>
          <a:p>
            <a:pPr marL="0" indent="0">
              <a:buNone/>
            </a:pPr>
            <a:r>
              <a:rPr lang="en-US" sz="2400" dirty="0"/>
              <a:t>To get the payback period when we have </a:t>
            </a:r>
            <a:r>
              <a:rPr lang="en-US" sz="2400" u="sng" dirty="0"/>
              <a:t>unequal</a:t>
            </a:r>
            <a:r>
              <a:rPr lang="en-US" sz="2400" dirty="0"/>
              <a:t> annual net cash flows, we must add the cash flows each year until the total equals the cost of the investment.</a:t>
            </a:r>
          </a:p>
        </p:txBody>
      </p:sp>
    </p:spTree>
    <p:extLst>
      <p:ext uri="{BB962C8B-B14F-4D97-AF65-F5344CB8AC3E}">
        <p14:creationId xmlns:p14="http://schemas.microsoft.com/office/powerpoint/2010/main" val="267533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Payback Period with </a:t>
            </a:r>
            <a:r>
              <a:rPr lang="en-US" u="sng" dirty="0"/>
              <a:t>Uneven</a:t>
            </a:r>
            <a:r>
              <a:rPr lang="en-US" dirty="0"/>
              <a:t> Cash Flows (3 of 4)</a:t>
            </a:r>
          </a:p>
        </p:txBody>
      </p:sp>
      <p:sp>
        <p:nvSpPr>
          <p:cNvPr id="4" name="Text Placeholder 3"/>
          <p:cNvSpPr>
            <a:spLocks noGrp="1"/>
          </p:cNvSpPr>
          <p:nvPr>
            <p:ph type="body" sz="quarter" idx="13"/>
          </p:nvPr>
        </p:nvSpPr>
        <p:spPr>
          <a:xfrm>
            <a:off x="228600" y="1772412"/>
            <a:ext cx="8686800" cy="381000"/>
          </a:xfrm>
        </p:spPr>
        <p:txBody>
          <a:bodyPr>
            <a:noAutofit/>
          </a:bodyPr>
          <a:lstStyle/>
          <a:p>
            <a:r>
              <a:rPr lang="en-US" altLang="en-US" b="1" kern="0" dirty="0">
                <a:solidFill>
                  <a:prstClr val="black"/>
                </a:solidFill>
              </a:rPr>
              <a:t>Learning Objective P1:</a:t>
            </a:r>
            <a:r>
              <a:rPr lang="en-US" dirty="0">
                <a:solidFill>
                  <a:prstClr val="black"/>
                </a:solidFill>
              </a:rPr>
              <a:t> Compute payback period and describe its use..</a:t>
            </a:r>
            <a:endParaRPr lang="en-US" dirty="0"/>
          </a:p>
        </p:txBody>
      </p:sp>
      <p:sp>
        <p:nvSpPr>
          <p:cNvPr id="2" name="Content Placeholder 1"/>
          <p:cNvSpPr>
            <a:spLocks noGrp="1"/>
          </p:cNvSpPr>
          <p:nvPr>
            <p:ph sz="quarter" idx="15"/>
          </p:nvPr>
        </p:nvSpPr>
        <p:spPr>
          <a:xfrm>
            <a:off x="310896" y="2194560"/>
            <a:ext cx="8604504" cy="396240"/>
          </a:xfrm>
        </p:spPr>
        <p:txBody>
          <a:bodyPr>
            <a:noAutofit/>
          </a:bodyPr>
          <a:lstStyle/>
          <a:p>
            <a:pPr marL="0" indent="0">
              <a:buNone/>
            </a:pPr>
            <a:r>
              <a:rPr lang="en-US" sz="2000" kern="0" dirty="0"/>
              <a:t>Exhibit 24.5</a:t>
            </a:r>
          </a:p>
        </p:txBody>
      </p:sp>
      <p:graphicFrame>
        <p:nvGraphicFramePr>
          <p:cNvPr id="9" name="Table 8"/>
          <p:cNvGraphicFramePr>
            <a:graphicFrameLocks noGrp="1"/>
          </p:cNvGraphicFramePr>
          <p:nvPr>
            <p:extLst>
              <p:ext uri="{D42A27DB-BD31-4B8C-83A1-F6EECF244321}">
                <p14:modId xmlns:p14="http://schemas.microsoft.com/office/powerpoint/2010/main" val="1961990863"/>
              </p:ext>
            </p:extLst>
          </p:nvPr>
        </p:nvGraphicFramePr>
        <p:xfrm>
          <a:off x="762000" y="2819400"/>
          <a:ext cx="7620000" cy="3388320"/>
        </p:xfrm>
        <a:graphic>
          <a:graphicData uri="http://schemas.openxmlformats.org/drawingml/2006/table">
            <a:tbl>
              <a:tblPr firstRow="1" bandRow="1">
                <a:tableStyleId>{5940675A-B579-460E-94D1-54222C63F5DA}</a:tableStyleId>
              </a:tblPr>
              <a:tblGrid>
                <a:gridCol w="1759170">
                  <a:extLst>
                    <a:ext uri="{9D8B030D-6E8A-4147-A177-3AD203B41FA5}">
                      <a16:colId xmlns:a16="http://schemas.microsoft.com/office/drawing/2014/main" val="20000"/>
                    </a:ext>
                  </a:extLst>
                </a:gridCol>
                <a:gridCol w="2740342">
                  <a:extLst>
                    <a:ext uri="{9D8B030D-6E8A-4147-A177-3AD203B41FA5}">
                      <a16:colId xmlns:a16="http://schemas.microsoft.com/office/drawing/2014/main" val="20001"/>
                    </a:ext>
                  </a:extLst>
                </a:gridCol>
                <a:gridCol w="3120488">
                  <a:extLst>
                    <a:ext uri="{9D8B030D-6E8A-4147-A177-3AD203B41FA5}">
                      <a16:colId xmlns:a16="http://schemas.microsoft.com/office/drawing/2014/main" val="20002"/>
                    </a:ext>
                  </a:extLst>
                </a:gridCol>
              </a:tblGrid>
              <a:tr h="381000">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Period*</a:t>
                      </a:r>
                    </a:p>
                  </a:txBody>
                  <a:tcP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Expected Net Cash Flows</a:t>
                      </a:r>
                    </a:p>
                  </a:txBody>
                  <a:tcP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Cumulative Net Cash Flows</a:t>
                      </a:r>
                    </a:p>
                  </a:txBody>
                  <a:tcPr/>
                </a:tc>
                <a:extLst>
                  <a:ext uri="{0D108BD9-81ED-4DB2-BD59-A6C34878D82A}">
                    <a16:rowId xmlns:a16="http://schemas.microsoft.com/office/drawing/2014/main" val="10000"/>
                  </a:ext>
                </a:extLst>
              </a:tr>
              <a:tr h="33421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Year 0……………..</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$(16,000)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$(16,000)</a:t>
                      </a:r>
                    </a:p>
                  </a:txBody>
                  <a:tcPr/>
                </a:tc>
                <a:extLst>
                  <a:ext uri="{0D108BD9-81ED-4DB2-BD59-A6C34878D82A}">
                    <a16:rowId xmlns:a16="http://schemas.microsoft.com/office/drawing/2014/main" val="10001"/>
                  </a:ext>
                </a:extLst>
              </a:tr>
              <a:tr h="334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Year 1……………..</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3,000</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(13,000)</a:t>
                      </a:r>
                    </a:p>
                  </a:txBody>
                  <a:tcPr/>
                </a:tc>
                <a:extLst>
                  <a:ext uri="{0D108BD9-81ED-4DB2-BD59-A6C34878D82A}">
                    <a16:rowId xmlns:a16="http://schemas.microsoft.com/office/drawing/2014/main" val="10002"/>
                  </a:ext>
                </a:extLst>
              </a:tr>
              <a:tr h="33421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Year 2……………..</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4,000</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(9,000)</a:t>
                      </a:r>
                    </a:p>
                  </a:txBody>
                  <a:tcPr/>
                </a:tc>
                <a:extLst>
                  <a:ext uri="{0D108BD9-81ED-4DB2-BD59-A6C34878D82A}">
                    <a16:rowId xmlns:a16="http://schemas.microsoft.com/office/drawing/2014/main" val="10003"/>
                  </a:ext>
                </a:extLst>
              </a:tr>
              <a:tr h="333904">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Year 3……………..</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4,000</a:t>
                      </a:r>
                    </a:p>
                  </a:txBody>
                  <a:tcPr/>
                </a:tc>
                <a:tc>
                  <a:txBody>
                    <a:bodyPr/>
                    <a:lstStyle/>
                    <a:p>
                      <a:pPr algn="r"/>
                      <a:r>
                        <a:rPr lang="en-US" sz="1400" b="0" dirty="0">
                          <a:latin typeface="Verdana" panose="020B0604030504040204" pitchFamily="34" charset="0"/>
                          <a:ea typeface="Verdana" panose="020B0604030504040204" pitchFamily="34" charset="0"/>
                          <a:cs typeface="Verdana" panose="020B0604030504040204" pitchFamily="34" charset="0"/>
                        </a:rPr>
                        <a:t>(5,000)</a:t>
                      </a:r>
                    </a:p>
                  </a:txBody>
                  <a:tcPr/>
                </a:tc>
                <a:extLst>
                  <a:ext uri="{0D108BD9-81ED-4DB2-BD59-A6C34878D82A}">
                    <a16:rowId xmlns:a16="http://schemas.microsoft.com/office/drawing/2014/main" val="10004"/>
                  </a:ext>
                </a:extLst>
              </a:tr>
              <a:tr h="33421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Year 4……………..</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4,000</a:t>
                      </a:r>
                    </a:p>
                  </a:txBody>
                  <a:tcPr/>
                </a:tc>
                <a:tc>
                  <a:txBody>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(1,000)</a:t>
                      </a:r>
                    </a:p>
                  </a:txBody>
                  <a:tcPr/>
                </a:tc>
                <a:extLst>
                  <a:ext uri="{0D108BD9-81ED-4DB2-BD59-A6C34878D82A}">
                    <a16:rowId xmlns:a16="http://schemas.microsoft.com/office/drawing/2014/main" val="10005"/>
                  </a:ext>
                </a:extLst>
              </a:tr>
              <a:tr h="333904">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Year 5……………..</a:t>
                      </a:r>
                    </a:p>
                  </a:txBody>
                  <a:tcPr/>
                </a:tc>
                <a:tc>
                  <a:txBody>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5,000</a:t>
                      </a:r>
                    </a:p>
                  </a:txBody>
                  <a:tcPr/>
                </a:tc>
                <a:tc>
                  <a:txBody>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4,000</a:t>
                      </a:r>
                    </a:p>
                  </a:txBody>
                  <a:tcPr/>
                </a:tc>
                <a:extLst>
                  <a:ext uri="{0D108BD9-81ED-4DB2-BD59-A6C34878D82A}">
                    <a16:rowId xmlns:a16="http://schemas.microsoft.com/office/drawing/2014/main" val="10006"/>
                  </a:ext>
                </a:extLst>
              </a:tr>
              <a:tr h="33421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Year 6……………..</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3,000</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7,000</a:t>
                      </a:r>
                    </a:p>
                  </a:txBody>
                  <a:tcPr/>
                </a:tc>
                <a:extLst>
                  <a:ext uri="{0D108BD9-81ED-4DB2-BD59-A6C34878D82A}">
                    <a16:rowId xmlns:a16="http://schemas.microsoft.com/office/drawing/2014/main" val="10007"/>
                  </a:ext>
                </a:extLst>
              </a:tr>
              <a:tr h="33421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Year 7……………..</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2,000</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9,000</a:t>
                      </a:r>
                    </a:p>
                  </a:txBody>
                  <a:tcPr/>
                </a:tc>
                <a:extLst>
                  <a:ext uri="{0D108BD9-81ED-4DB2-BD59-A6C34878D82A}">
                    <a16:rowId xmlns:a16="http://schemas.microsoft.com/office/drawing/2014/main" val="10008"/>
                  </a:ext>
                </a:extLst>
              </a:tr>
              <a:tr h="33421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Year 8……………..</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2,000</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11,000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3629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t>Payback Period with </a:t>
            </a:r>
            <a:r>
              <a:rPr lang="en-US" u="sng" dirty="0"/>
              <a:t>Uneven</a:t>
            </a:r>
            <a:r>
              <a:rPr lang="en-US" dirty="0"/>
              <a:t> Cash Flows (4 of 4)</a:t>
            </a:r>
          </a:p>
        </p:txBody>
      </p:sp>
      <p:sp>
        <p:nvSpPr>
          <p:cNvPr id="11" name="Text Placeholder 10"/>
          <p:cNvSpPr>
            <a:spLocks noGrp="1"/>
          </p:cNvSpPr>
          <p:nvPr>
            <p:ph type="body" sz="quarter" idx="13"/>
          </p:nvPr>
        </p:nvSpPr>
        <p:spPr>
          <a:xfrm>
            <a:off x="266700" y="1866900"/>
            <a:ext cx="8610600" cy="381000"/>
          </a:xfrm>
        </p:spPr>
        <p:txBody>
          <a:bodyPr>
            <a:normAutofit/>
          </a:bodyPr>
          <a:lstStyle/>
          <a:p>
            <a:r>
              <a:rPr lang="en-US" b="1" dirty="0"/>
              <a:t>Learning Objective P1: </a:t>
            </a:r>
            <a:r>
              <a:rPr lang="en-US" dirty="0"/>
              <a:t>Compute payback period and describe its use..</a:t>
            </a:r>
          </a:p>
        </p:txBody>
      </p:sp>
      <p:sp>
        <p:nvSpPr>
          <p:cNvPr id="10" name="Content Placeholder 9"/>
          <p:cNvSpPr>
            <a:spLocks noGrp="1"/>
          </p:cNvSpPr>
          <p:nvPr>
            <p:ph idx="1"/>
          </p:nvPr>
        </p:nvSpPr>
        <p:spPr>
          <a:xfrm>
            <a:off x="266700" y="2438400"/>
            <a:ext cx="8610600" cy="3962400"/>
          </a:xfrm>
        </p:spPr>
        <p:txBody>
          <a:bodyPr>
            <a:normAutofit/>
          </a:bodyPr>
          <a:lstStyle/>
          <a:p>
            <a:r>
              <a:rPr lang="en-US" dirty="0"/>
              <a:t>Payback occurs between years 4 &amp; 5 </a:t>
            </a:r>
            <a:r>
              <a:rPr lang="en-US" dirty="0">
                <a:sym typeface="Wingdings" panose="05000000000000000000" pitchFamily="2" charset="2"/>
              </a:rPr>
              <a:t> 1,000 and 4,000</a:t>
            </a:r>
            <a:endParaRPr lang="en-US" dirty="0"/>
          </a:p>
          <a:p>
            <a:r>
              <a:rPr lang="en-US" dirty="0"/>
              <a:t>Payback occurs between years 4 and 5 </a:t>
            </a:r>
            <a:r>
              <a:rPr lang="en-US" dirty="0">
                <a:sym typeface="Wingdings" panose="05000000000000000000" pitchFamily="2" charset="2"/>
              </a:rPr>
              <a:t> </a:t>
            </a:r>
            <a:r>
              <a:rPr lang="en-US" altLang="en-US" dirty="0"/>
              <a:t>payback period of 4.2 years</a:t>
            </a:r>
            <a:endParaRPr lang="en-US" dirty="0"/>
          </a:p>
          <a:p>
            <a:pPr marL="0" indent="0">
              <a:buNone/>
            </a:pPr>
            <a:r>
              <a:rPr lang="en-US" dirty="0"/>
              <a:t>Payback period = 4 years + $1,000/$5,000 of year 5 = 4.2 years</a:t>
            </a:r>
          </a:p>
        </p:txBody>
      </p:sp>
    </p:spTree>
    <p:extLst>
      <p:ext uri="{BB962C8B-B14F-4D97-AF65-F5344CB8AC3E}">
        <p14:creationId xmlns:p14="http://schemas.microsoft.com/office/powerpoint/2010/main" val="106003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 y="609600"/>
            <a:ext cx="8991600" cy="914400"/>
          </a:xfrm>
        </p:spPr>
        <p:txBody>
          <a:bodyPr>
            <a:noAutofit/>
          </a:bodyPr>
          <a:lstStyle/>
          <a:p>
            <a:r>
              <a:rPr lang="en-US" altLang="en-US" dirty="0">
                <a:ea typeface="ＭＳ Ｐゴシック" pitchFamily="34" charset="-128"/>
              </a:rPr>
              <a:t>Evaluating the Payback Period</a:t>
            </a:r>
            <a:endParaRPr lang="en-US" dirty="0"/>
          </a:p>
        </p:txBody>
      </p:sp>
      <p:sp>
        <p:nvSpPr>
          <p:cNvPr id="11" name="Text Placeholder 10"/>
          <p:cNvSpPr>
            <a:spLocks noGrp="1"/>
          </p:cNvSpPr>
          <p:nvPr>
            <p:ph type="body" sz="quarter" idx="13"/>
          </p:nvPr>
        </p:nvSpPr>
        <p:spPr>
          <a:xfrm>
            <a:off x="216408" y="1676400"/>
            <a:ext cx="8610600" cy="381000"/>
          </a:xfrm>
        </p:spPr>
        <p:txBody>
          <a:bodyPr>
            <a:normAutofit/>
          </a:bodyPr>
          <a:lstStyle/>
          <a:p>
            <a:r>
              <a:rPr lang="en-US" altLang="en-US" b="1" kern="0" dirty="0">
                <a:solidFill>
                  <a:prstClr val="black"/>
                </a:solidFill>
              </a:rPr>
              <a:t>Learning Objective P1:</a:t>
            </a:r>
            <a:r>
              <a:rPr lang="en-US" dirty="0">
                <a:solidFill>
                  <a:prstClr val="black"/>
                </a:solidFill>
              </a:rPr>
              <a:t> Compute payback period and describe its use..</a:t>
            </a:r>
            <a:endParaRPr lang="en-US" dirty="0"/>
          </a:p>
        </p:txBody>
      </p:sp>
      <p:sp>
        <p:nvSpPr>
          <p:cNvPr id="10" name="Content Placeholder 9"/>
          <p:cNvSpPr>
            <a:spLocks noGrp="1"/>
          </p:cNvSpPr>
          <p:nvPr>
            <p:ph idx="1"/>
          </p:nvPr>
        </p:nvSpPr>
        <p:spPr>
          <a:xfrm>
            <a:off x="368808" y="2209800"/>
            <a:ext cx="8458200" cy="4191000"/>
          </a:xfrm>
        </p:spPr>
        <p:txBody>
          <a:bodyPr>
            <a:noAutofit/>
          </a:bodyPr>
          <a:lstStyle/>
          <a:p>
            <a:pPr marL="0" indent="0">
              <a:buNone/>
            </a:pPr>
            <a:r>
              <a:rPr lang="en-US" sz="2400" b="1" dirty="0"/>
              <a:t>Payback period has two strengths:</a:t>
            </a:r>
          </a:p>
          <a:p>
            <a:pPr marL="457200" indent="-457200">
              <a:buFont typeface="+mj-lt"/>
              <a:buAutoNum type="arabicPeriod"/>
            </a:pPr>
            <a:r>
              <a:rPr lang="en-US" sz="2400" dirty="0"/>
              <a:t>Uses cash flows, not income</a:t>
            </a:r>
          </a:p>
          <a:p>
            <a:pPr marL="457200" indent="-457200">
              <a:buFont typeface="+mj-lt"/>
              <a:buAutoNum type="arabicPeriod"/>
            </a:pPr>
            <a:r>
              <a:rPr lang="en-US" sz="2400" dirty="0"/>
              <a:t>Easy to use</a:t>
            </a:r>
          </a:p>
          <a:p>
            <a:pPr marL="0" indent="0">
              <a:buNone/>
            </a:pPr>
            <a:r>
              <a:rPr lang="en-US" sz="2400" b="1" dirty="0"/>
              <a:t>Payback period has three major weaknesses:</a:t>
            </a:r>
          </a:p>
          <a:p>
            <a:pPr marL="0" indent="0">
              <a:buNone/>
            </a:pPr>
            <a:r>
              <a:rPr lang="en-US" sz="2400" dirty="0"/>
              <a:t>1.  Does not reflect differences in the </a:t>
            </a:r>
            <a:r>
              <a:rPr lang="en-US" sz="2400" i="1" dirty="0"/>
              <a:t>timing</a:t>
            </a:r>
            <a:r>
              <a:rPr lang="en-US" sz="2400" dirty="0"/>
              <a:t> of net </a:t>
            </a:r>
            <a:br>
              <a:rPr lang="en-US" sz="2400" dirty="0"/>
            </a:br>
            <a:r>
              <a:rPr lang="en-US" sz="2400" dirty="0"/>
              <a:t>     cash flows</a:t>
            </a:r>
          </a:p>
          <a:p>
            <a:pPr marL="0" indent="0">
              <a:buNone/>
            </a:pPr>
            <a:r>
              <a:rPr lang="en-US" sz="2400" dirty="0"/>
              <a:t>2.  Ignores </a:t>
            </a:r>
            <a:r>
              <a:rPr lang="en-US" sz="2400" i="1" dirty="0"/>
              <a:t>all</a:t>
            </a:r>
            <a:r>
              <a:rPr lang="en-US" sz="2400" dirty="0"/>
              <a:t> cash flows occurring after the point </a:t>
            </a:r>
            <a:br>
              <a:rPr lang="en-US" sz="2400" dirty="0"/>
            </a:br>
            <a:r>
              <a:rPr lang="en-US" sz="2400" dirty="0"/>
              <a:t>     where an investment’s costs are fully recovered</a:t>
            </a:r>
          </a:p>
          <a:p>
            <a:pPr marL="0" indent="0">
              <a:buNone/>
            </a:pPr>
            <a:r>
              <a:rPr lang="en-US" sz="2400" dirty="0"/>
              <a:t>3.  Ignores the time value of money</a:t>
            </a:r>
          </a:p>
        </p:txBody>
      </p:sp>
    </p:spTree>
    <p:extLst>
      <p:ext uri="{BB962C8B-B14F-4D97-AF65-F5344CB8AC3E}">
        <p14:creationId xmlns:p14="http://schemas.microsoft.com/office/powerpoint/2010/main" val="271724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NEED-TO-KNOW 24-1 (1 of 3)</a:t>
            </a:r>
          </a:p>
        </p:txBody>
      </p:sp>
      <p:sp>
        <p:nvSpPr>
          <p:cNvPr id="4" name="Text Placeholder 3"/>
          <p:cNvSpPr>
            <a:spLocks noGrp="1"/>
          </p:cNvSpPr>
          <p:nvPr>
            <p:ph type="body" sz="quarter" idx="13"/>
          </p:nvPr>
        </p:nvSpPr>
        <p:spPr>
          <a:xfrm>
            <a:off x="304800" y="1752600"/>
            <a:ext cx="8610600" cy="381000"/>
          </a:xfrm>
        </p:spPr>
        <p:txBody>
          <a:bodyPr>
            <a:noAutofit/>
          </a:bodyPr>
          <a:lstStyle/>
          <a:p>
            <a:r>
              <a:rPr lang="en-US" altLang="en-US" b="1" kern="0" dirty="0">
                <a:solidFill>
                  <a:prstClr val="black"/>
                </a:solidFill>
              </a:rPr>
              <a:t>Learning Objective P1:</a:t>
            </a:r>
            <a:r>
              <a:rPr lang="en-US" dirty="0">
                <a:solidFill>
                  <a:prstClr val="black"/>
                </a:solidFill>
              </a:rPr>
              <a:t> Compute payback period and describe its use..</a:t>
            </a:r>
            <a:endParaRPr lang="en-US" dirty="0"/>
          </a:p>
        </p:txBody>
      </p:sp>
      <p:sp>
        <p:nvSpPr>
          <p:cNvPr id="3" name="Content Placeholder 2"/>
          <p:cNvSpPr>
            <a:spLocks noGrp="1"/>
          </p:cNvSpPr>
          <p:nvPr>
            <p:ph idx="1"/>
          </p:nvPr>
        </p:nvSpPr>
        <p:spPr>
          <a:xfrm>
            <a:off x="304800" y="2438400"/>
            <a:ext cx="8458200" cy="3886200"/>
          </a:xfrm>
        </p:spPr>
        <p:txBody>
          <a:bodyPr>
            <a:noAutofit/>
          </a:bodyPr>
          <a:lstStyle/>
          <a:p>
            <a:pPr marL="0" lvl="0" indent="0">
              <a:buNone/>
            </a:pPr>
            <a:r>
              <a:rPr lang="en-US" altLang="en-US" sz="2400" dirty="0">
                <a:solidFill>
                  <a:srgbClr val="000000"/>
                </a:solidFill>
              </a:rPr>
              <a:t>A company is considering purchasing equipment costing $75,000. Future annual net cash</a:t>
            </a:r>
            <a:r>
              <a:rPr lang="en-US" altLang="en-US" sz="2400" dirty="0"/>
              <a:t> </a:t>
            </a:r>
            <a:r>
              <a:rPr lang="en-US" altLang="en-US" sz="2400" dirty="0">
                <a:solidFill>
                  <a:srgbClr val="000000"/>
                </a:solidFill>
              </a:rPr>
              <a:t>flows from this equipment are $30,000, $25,000, $15,000, $10,000, and $5,000. Cash flows occur uniformly during the year. What is this investment's payback period?</a:t>
            </a:r>
            <a:endParaRPr lang="en-US" altLang="en-US" sz="2400" dirty="0"/>
          </a:p>
        </p:txBody>
      </p:sp>
    </p:spTree>
    <p:extLst>
      <p:ext uri="{BB962C8B-B14F-4D97-AF65-F5344CB8AC3E}">
        <p14:creationId xmlns:p14="http://schemas.microsoft.com/office/powerpoint/2010/main" val="123250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NEED-TO-KNOW 24-1 (2 of 3)</a:t>
            </a:r>
          </a:p>
        </p:txBody>
      </p:sp>
      <p:sp>
        <p:nvSpPr>
          <p:cNvPr id="4" name="Text Placeholder 3"/>
          <p:cNvSpPr>
            <a:spLocks noGrp="1"/>
          </p:cNvSpPr>
          <p:nvPr>
            <p:ph type="body" sz="quarter" idx="13"/>
          </p:nvPr>
        </p:nvSpPr>
        <p:spPr>
          <a:xfrm>
            <a:off x="381000" y="1761744"/>
            <a:ext cx="8686800" cy="381000"/>
          </a:xfrm>
        </p:spPr>
        <p:txBody>
          <a:bodyPr>
            <a:noAutofit/>
          </a:bodyPr>
          <a:lstStyle/>
          <a:p>
            <a:r>
              <a:rPr lang="en-US" altLang="en-US" b="1" kern="0" dirty="0">
                <a:solidFill>
                  <a:prstClr val="black"/>
                </a:solidFill>
              </a:rPr>
              <a:t>Learning Objective P1:</a:t>
            </a:r>
            <a:r>
              <a:rPr lang="en-US" dirty="0">
                <a:solidFill>
                  <a:prstClr val="black"/>
                </a:solidFill>
              </a:rPr>
              <a:t> Compute payback period and describe its use..</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599382307"/>
              </p:ext>
            </p:extLst>
          </p:nvPr>
        </p:nvGraphicFramePr>
        <p:xfrm>
          <a:off x="1371600" y="2509520"/>
          <a:ext cx="6592443" cy="2595880"/>
        </p:xfrm>
        <a:graphic>
          <a:graphicData uri="http://schemas.openxmlformats.org/drawingml/2006/table">
            <a:tbl>
              <a:tblPr firstRow="1" bandRow="1">
                <a:tableStyleId>{5940675A-B579-460E-94D1-54222C63F5DA}</a:tableStyleId>
              </a:tblPr>
              <a:tblGrid>
                <a:gridCol w="835533">
                  <a:extLst>
                    <a:ext uri="{9D8B030D-6E8A-4147-A177-3AD203B41FA5}">
                      <a16:colId xmlns:a16="http://schemas.microsoft.com/office/drawing/2014/main" val="20000"/>
                    </a:ext>
                  </a:extLst>
                </a:gridCol>
                <a:gridCol w="2800668">
                  <a:extLst>
                    <a:ext uri="{9D8B030D-6E8A-4147-A177-3AD203B41FA5}">
                      <a16:colId xmlns:a16="http://schemas.microsoft.com/office/drawing/2014/main" val="20001"/>
                    </a:ext>
                  </a:extLst>
                </a:gridCol>
                <a:gridCol w="2956242">
                  <a:extLst>
                    <a:ext uri="{9D8B030D-6E8A-4147-A177-3AD203B41FA5}">
                      <a16:colId xmlns:a16="http://schemas.microsoft.com/office/drawing/2014/main" val="200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Period</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Expected Net Cash Flows </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Cumulative Net Cash Flows</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Year 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($75,000)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($75,000)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370840">
                <a:tc>
                  <a:txBody>
                    <a:bodyPr/>
                    <a:lstStyle/>
                    <a:p>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Year 1</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30,000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(45,000)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370840">
                <a:tc>
                  <a:txBody>
                    <a:bodyPr/>
                    <a:lstStyle/>
                    <a:p>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Year 2</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25,000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(20,000)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370840">
                <a:tc>
                  <a:txBody>
                    <a:bodyPr/>
                    <a:lstStyle/>
                    <a:p>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Year 3</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15,000</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(5,000)</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r h="370840">
                <a:tc>
                  <a:txBody>
                    <a:bodyPr/>
                    <a:lstStyle/>
                    <a:p>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Year 4</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10,000</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5,000</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5"/>
                  </a:ext>
                </a:extLst>
              </a:tr>
              <a:tr h="370840">
                <a:tc>
                  <a:txBody>
                    <a:bodyPr/>
                    <a:lstStyle/>
                    <a:p>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Year 5</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5,000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6"/>
                  </a:ext>
                </a:extLst>
              </a:tr>
            </a:tbl>
          </a:graphicData>
        </a:graphic>
      </p:graphicFrame>
      <p:sp>
        <p:nvSpPr>
          <p:cNvPr id="5" name="Content Placeholder 4"/>
          <p:cNvSpPr>
            <a:spLocks noGrp="1"/>
          </p:cNvSpPr>
          <p:nvPr>
            <p:ph sz="quarter" idx="15"/>
          </p:nvPr>
        </p:nvSpPr>
        <p:spPr>
          <a:xfrm>
            <a:off x="266700" y="5410200"/>
            <a:ext cx="8610600" cy="838200"/>
          </a:xfrm>
        </p:spPr>
        <p:txBody>
          <a:bodyPr>
            <a:noAutofit/>
          </a:bodyPr>
          <a:lstStyle/>
          <a:p>
            <a:pPr marL="0" lvl="0" indent="0">
              <a:buNone/>
            </a:pPr>
            <a:r>
              <a:rPr lang="en-US" altLang="en-US" sz="2400" dirty="0">
                <a:solidFill>
                  <a:srgbClr val="000000"/>
                </a:solidFill>
              </a:rPr>
              <a:t>Payback between the end of Year 3 and the end of Year 4</a:t>
            </a:r>
            <a:endParaRPr lang="en-US" sz="2400" dirty="0"/>
          </a:p>
        </p:txBody>
      </p:sp>
    </p:spTree>
    <p:extLst>
      <p:ext uri="{BB962C8B-B14F-4D97-AF65-F5344CB8AC3E}">
        <p14:creationId xmlns:p14="http://schemas.microsoft.com/office/powerpoint/2010/main" val="187823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NEED-TO-KNOW 24-1 (3 of 3)</a:t>
            </a:r>
          </a:p>
        </p:txBody>
      </p:sp>
      <p:sp>
        <p:nvSpPr>
          <p:cNvPr id="4" name="Text Placeholder 3"/>
          <p:cNvSpPr>
            <a:spLocks noGrp="1"/>
          </p:cNvSpPr>
          <p:nvPr>
            <p:ph type="body" sz="quarter" idx="13"/>
          </p:nvPr>
        </p:nvSpPr>
        <p:spPr>
          <a:xfrm>
            <a:off x="262472" y="1752600"/>
            <a:ext cx="8619055" cy="381000"/>
          </a:xfrm>
        </p:spPr>
        <p:txBody>
          <a:bodyPr>
            <a:noAutofit/>
          </a:bodyPr>
          <a:lstStyle/>
          <a:p>
            <a:r>
              <a:rPr lang="en-US" b="1" dirty="0"/>
              <a:t>Learning Objective P1: </a:t>
            </a:r>
            <a:r>
              <a:rPr lang="en-US" dirty="0"/>
              <a:t>Compute payback period and describe its use..</a:t>
            </a:r>
          </a:p>
        </p:txBody>
      </p:sp>
      <p:graphicFrame>
        <p:nvGraphicFramePr>
          <p:cNvPr id="12" name="Object 11"/>
          <p:cNvGraphicFramePr>
            <a:graphicFrameLocks noChangeAspect="1"/>
          </p:cNvGraphicFramePr>
          <p:nvPr>
            <p:extLst>
              <p:ext uri="{D42A27DB-BD31-4B8C-83A1-F6EECF244321}">
                <p14:modId xmlns:p14="http://schemas.microsoft.com/office/powerpoint/2010/main" val="3796455884"/>
              </p:ext>
            </p:extLst>
          </p:nvPr>
        </p:nvGraphicFramePr>
        <p:xfrm>
          <a:off x="1140812" y="2296719"/>
          <a:ext cx="6860789" cy="2569362"/>
        </p:xfrm>
        <a:graphic>
          <a:graphicData uri="http://schemas.openxmlformats.org/presentationml/2006/ole">
            <mc:AlternateContent xmlns:mc="http://schemas.openxmlformats.org/markup-compatibility/2006">
              <mc:Choice xmlns:v="urn:schemas-microsoft-com:vml" Requires="v">
                <p:oleObj spid="_x0000_s3155" name="Equation" r:id="rId3" imgW="3466800" imgH="1320480" progId="Equation.3">
                  <p:embed/>
                </p:oleObj>
              </mc:Choice>
              <mc:Fallback>
                <p:oleObj name="Equation" r:id="rId3" imgW="3466800" imgH="1320480" progId="Equation.3">
                  <p:embed/>
                  <p:pic>
                    <p:nvPicPr>
                      <p:cNvPr id="0" name=""/>
                      <p:cNvPicPr/>
                      <p:nvPr/>
                    </p:nvPicPr>
                    <p:blipFill>
                      <a:blip r:embed="rId4"/>
                      <a:stretch>
                        <a:fillRect/>
                      </a:stretch>
                    </p:blipFill>
                    <p:spPr>
                      <a:xfrm>
                        <a:off x="1140812" y="2296719"/>
                        <a:ext cx="6860789" cy="2569362"/>
                      </a:xfrm>
                      <a:prstGeom prst="rect">
                        <a:avLst/>
                      </a:prstGeom>
                    </p:spPr>
                  </p:pic>
                </p:oleObj>
              </mc:Fallback>
            </mc:AlternateContent>
          </a:graphicData>
        </a:graphic>
      </p:graphicFrame>
      <p:sp>
        <p:nvSpPr>
          <p:cNvPr id="9" name="Content Placeholder 8"/>
          <p:cNvSpPr>
            <a:spLocks noGrp="1"/>
          </p:cNvSpPr>
          <p:nvPr>
            <p:ph idx="1"/>
          </p:nvPr>
        </p:nvSpPr>
        <p:spPr>
          <a:xfrm>
            <a:off x="381000" y="5029200"/>
            <a:ext cx="8153400" cy="533400"/>
          </a:xfrm>
        </p:spPr>
        <p:txBody>
          <a:bodyPr>
            <a:normAutofit/>
          </a:bodyPr>
          <a:lstStyle/>
          <a:p>
            <a:pPr marL="0" indent="0">
              <a:buNone/>
            </a:pPr>
            <a:r>
              <a:rPr lang="en-US" sz="2400" dirty="0"/>
              <a:t>Payback = 3.5 years</a:t>
            </a:r>
          </a:p>
        </p:txBody>
      </p:sp>
    </p:spTree>
    <p:extLst>
      <p:ext uri="{BB962C8B-B14F-4D97-AF65-F5344CB8AC3E}">
        <p14:creationId xmlns:p14="http://schemas.microsoft.com/office/powerpoint/2010/main" val="396961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2590800"/>
          </a:xfrm>
        </p:spPr>
        <p:txBody>
          <a:bodyPr/>
          <a:lstStyle/>
          <a:p>
            <a:r>
              <a:rPr lang="en-US" altLang="en-US" b="1" dirty="0"/>
              <a:t>Learning Objective P2: </a:t>
            </a:r>
            <a:r>
              <a:rPr lang="en-US" dirty="0">
                <a:solidFill>
                  <a:prstClr val="black"/>
                </a:solidFill>
              </a:rPr>
              <a:t>Compute accounting rate of return and explain its use.</a:t>
            </a:r>
            <a:endParaRPr lang="en-US" dirty="0"/>
          </a:p>
        </p:txBody>
      </p:sp>
    </p:spTree>
    <p:extLst>
      <p:ext uri="{BB962C8B-B14F-4D97-AF65-F5344CB8AC3E}">
        <p14:creationId xmlns:p14="http://schemas.microsoft.com/office/powerpoint/2010/main" val="41590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8991600" cy="838200"/>
          </a:xfrm>
        </p:spPr>
        <p:txBody>
          <a:bodyPr/>
          <a:lstStyle/>
          <a:p>
            <a:r>
              <a:rPr lang="en-US" altLang="en-US" dirty="0">
                <a:ea typeface="ＭＳ Ｐゴシック" pitchFamily="34" charset="-128"/>
              </a:rPr>
              <a:t>Accounting Rate of Return (1 of 3)</a:t>
            </a:r>
            <a:endParaRPr lang="en-US" dirty="0"/>
          </a:p>
        </p:txBody>
      </p:sp>
      <p:sp>
        <p:nvSpPr>
          <p:cNvPr id="5" name="Text Placeholder 4"/>
          <p:cNvSpPr>
            <a:spLocks noGrp="1"/>
          </p:cNvSpPr>
          <p:nvPr>
            <p:ph type="body" sz="quarter" idx="13"/>
          </p:nvPr>
        </p:nvSpPr>
        <p:spPr>
          <a:xfrm>
            <a:off x="152400" y="1600200"/>
            <a:ext cx="8763000" cy="609600"/>
          </a:xfrm>
        </p:spPr>
        <p:txBody>
          <a:bodyPr>
            <a:noAutofit/>
          </a:bodyPr>
          <a:lstStyle/>
          <a:p>
            <a:r>
              <a:rPr lang="en-US" b="1" dirty="0"/>
              <a:t>Learning Objective P2: </a:t>
            </a:r>
            <a:r>
              <a:rPr lang="en-US" dirty="0"/>
              <a:t>Compute accounting rate of return and explain its use.</a:t>
            </a:r>
          </a:p>
        </p:txBody>
      </p:sp>
      <p:graphicFrame>
        <p:nvGraphicFramePr>
          <p:cNvPr id="10" name="Object 9"/>
          <p:cNvGraphicFramePr>
            <a:graphicFrameLocks noChangeAspect="1"/>
          </p:cNvGraphicFramePr>
          <p:nvPr>
            <p:extLst>
              <p:ext uri="{D42A27DB-BD31-4B8C-83A1-F6EECF244321}">
                <p14:modId xmlns:p14="http://schemas.microsoft.com/office/powerpoint/2010/main" val="1962611138"/>
              </p:ext>
            </p:extLst>
          </p:nvPr>
        </p:nvGraphicFramePr>
        <p:xfrm>
          <a:off x="855981" y="2412164"/>
          <a:ext cx="7432037" cy="925603"/>
        </p:xfrm>
        <a:graphic>
          <a:graphicData uri="http://schemas.openxmlformats.org/presentationml/2006/ole">
            <mc:AlternateContent xmlns:mc="http://schemas.openxmlformats.org/markup-compatibility/2006">
              <mc:Choice xmlns:v="urn:schemas-microsoft-com:vml" Requires="v">
                <p:oleObj spid="_x0000_s4242" name="Equation" r:id="rId4" imgW="3466800" imgH="431640" progId="Equation.3">
                  <p:embed/>
                </p:oleObj>
              </mc:Choice>
              <mc:Fallback>
                <p:oleObj name="Equation" r:id="rId4" imgW="3466800" imgH="431640" progId="Equation.3">
                  <p:embed/>
                  <p:pic>
                    <p:nvPicPr>
                      <p:cNvPr id="0" name=""/>
                      <p:cNvPicPr/>
                      <p:nvPr/>
                    </p:nvPicPr>
                    <p:blipFill>
                      <a:blip r:embed="rId5"/>
                      <a:stretch>
                        <a:fillRect/>
                      </a:stretch>
                    </p:blipFill>
                    <p:spPr>
                      <a:xfrm>
                        <a:off x="855981" y="2412164"/>
                        <a:ext cx="7432037" cy="925603"/>
                      </a:xfrm>
                      <a:prstGeom prst="rect">
                        <a:avLst/>
                      </a:prstGeom>
                    </p:spPr>
                  </p:pic>
                </p:oleObj>
              </mc:Fallback>
            </mc:AlternateContent>
          </a:graphicData>
        </a:graphic>
      </p:graphicFrame>
      <p:sp>
        <p:nvSpPr>
          <p:cNvPr id="4" name="Content Placeholder 3"/>
          <p:cNvSpPr>
            <a:spLocks noGrp="1"/>
          </p:cNvSpPr>
          <p:nvPr>
            <p:ph idx="1"/>
          </p:nvPr>
        </p:nvSpPr>
        <p:spPr>
          <a:xfrm>
            <a:off x="381000" y="3594548"/>
            <a:ext cx="8417052" cy="2577652"/>
          </a:xfrm>
        </p:spPr>
        <p:txBody>
          <a:bodyPr>
            <a:noAutofit/>
          </a:bodyPr>
          <a:lstStyle/>
          <a:p>
            <a:pPr marL="0" indent="0">
              <a:buNone/>
            </a:pPr>
            <a:r>
              <a:rPr lang="en-US" sz="2400" b="1" dirty="0">
                <a:ea typeface="ＭＳ Ｐゴシック" pitchFamily="34" charset="-128"/>
              </a:rPr>
              <a:t>Two Ways to Calculate Average Annual Investment</a:t>
            </a:r>
          </a:p>
        </p:txBody>
      </p:sp>
    </p:spTree>
    <p:extLst>
      <p:ext uri="{BB962C8B-B14F-4D97-AF65-F5344CB8AC3E}">
        <p14:creationId xmlns:p14="http://schemas.microsoft.com/office/powerpoint/2010/main" val="4211884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8991600" cy="838200"/>
          </a:xfrm>
        </p:spPr>
        <p:txBody>
          <a:bodyPr/>
          <a:lstStyle/>
          <a:p>
            <a:r>
              <a:rPr lang="en-US" altLang="en-US" dirty="0">
                <a:ea typeface="ＭＳ Ｐゴシック" pitchFamily="34" charset="-128"/>
              </a:rPr>
              <a:t>Accounting Rate of Return (2 of 3)</a:t>
            </a:r>
            <a:endParaRPr lang="en-US" dirty="0"/>
          </a:p>
        </p:txBody>
      </p:sp>
      <p:sp>
        <p:nvSpPr>
          <p:cNvPr id="5" name="Text Placeholder 4"/>
          <p:cNvSpPr>
            <a:spLocks noGrp="1"/>
          </p:cNvSpPr>
          <p:nvPr>
            <p:ph type="body" sz="quarter" idx="13"/>
          </p:nvPr>
        </p:nvSpPr>
        <p:spPr>
          <a:xfrm>
            <a:off x="152400" y="1600200"/>
            <a:ext cx="8763000" cy="609600"/>
          </a:xfrm>
        </p:spPr>
        <p:txBody>
          <a:bodyPr>
            <a:noAutofit/>
          </a:bodyPr>
          <a:lstStyle/>
          <a:p>
            <a:r>
              <a:rPr lang="en-US" b="1" dirty="0"/>
              <a:t>Learning Objective P2: </a:t>
            </a:r>
            <a:r>
              <a:rPr lang="en-US" dirty="0"/>
              <a:t>Compute accounting rate of return and explain its use.</a:t>
            </a:r>
          </a:p>
        </p:txBody>
      </p:sp>
      <p:graphicFrame>
        <p:nvGraphicFramePr>
          <p:cNvPr id="10" name="Object 9"/>
          <p:cNvGraphicFramePr>
            <a:graphicFrameLocks noChangeAspect="1"/>
          </p:cNvGraphicFramePr>
          <p:nvPr>
            <p:extLst>
              <p:ext uri="{D42A27DB-BD31-4B8C-83A1-F6EECF244321}">
                <p14:modId xmlns:p14="http://schemas.microsoft.com/office/powerpoint/2010/main" val="1759844299"/>
              </p:ext>
            </p:extLst>
          </p:nvPr>
        </p:nvGraphicFramePr>
        <p:xfrm>
          <a:off x="292257" y="2438400"/>
          <a:ext cx="8483286" cy="1574380"/>
        </p:xfrm>
        <a:graphic>
          <a:graphicData uri="http://schemas.openxmlformats.org/presentationml/2006/ole">
            <mc:AlternateContent xmlns:mc="http://schemas.openxmlformats.org/markup-compatibility/2006">
              <mc:Choice xmlns:v="urn:schemas-microsoft-com:vml" Requires="v">
                <p:oleObj spid="_x0000_s14348" name="Equation" r:id="rId4" imgW="4787640" imgH="888840" progId="Equation.3">
                  <p:embed/>
                </p:oleObj>
              </mc:Choice>
              <mc:Fallback>
                <p:oleObj name="Equation" r:id="rId4" imgW="4787640" imgH="888840" progId="Equation.3">
                  <p:embed/>
                  <p:pic>
                    <p:nvPicPr>
                      <p:cNvPr id="0" name=""/>
                      <p:cNvPicPr/>
                      <p:nvPr/>
                    </p:nvPicPr>
                    <p:blipFill>
                      <a:blip r:embed="rId5"/>
                      <a:stretch>
                        <a:fillRect/>
                      </a:stretch>
                    </p:blipFill>
                    <p:spPr>
                      <a:xfrm>
                        <a:off x="292257" y="2438400"/>
                        <a:ext cx="8483286" cy="1574380"/>
                      </a:xfrm>
                      <a:prstGeom prst="rect">
                        <a:avLst/>
                      </a:prstGeom>
                    </p:spPr>
                  </p:pic>
                </p:oleObj>
              </mc:Fallback>
            </mc:AlternateContent>
          </a:graphicData>
        </a:graphic>
      </p:graphicFrame>
      <p:sp>
        <p:nvSpPr>
          <p:cNvPr id="6" name="Content Placeholder 5"/>
          <p:cNvSpPr>
            <a:spLocks noGrp="1"/>
          </p:cNvSpPr>
          <p:nvPr>
            <p:ph sz="quarter" idx="14"/>
          </p:nvPr>
        </p:nvSpPr>
        <p:spPr>
          <a:xfrm>
            <a:off x="380999" y="4191000"/>
            <a:ext cx="8394543" cy="2286000"/>
          </a:xfrm>
        </p:spPr>
        <p:txBody>
          <a:bodyPr>
            <a:noAutofit/>
          </a:bodyPr>
          <a:lstStyle/>
          <a:p>
            <a:pPr marL="0" indent="0">
              <a:buNone/>
            </a:pPr>
            <a:r>
              <a:rPr lang="en-US" altLang="en-US" sz="2400" dirty="0"/>
              <a:t>When comparing investments with similar lives and risk, a company will prefer the investment with the higher accounting rate of return.</a:t>
            </a:r>
            <a:endParaRPr lang="en-US" altLang="en-US" sz="2400" b="1" dirty="0">
              <a:solidFill>
                <a:srgbClr val="984807"/>
              </a:solidFill>
            </a:endParaRPr>
          </a:p>
        </p:txBody>
      </p:sp>
    </p:spTree>
    <p:extLst>
      <p:ext uri="{BB962C8B-B14F-4D97-AF65-F5344CB8AC3E}">
        <p14:creationId xmlns:p14="http://schemas.microsoft.com/office/powerpoint/2010/main" val="221059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609600"/>
            <a:ext cx="8991600" cy="762000"/>
          </a:xfrm>
        </p:spPr>
        <p:txBody>
          <a:bodyPr>
            <a:normAutofit/>
          </a:bodyPr>
          <a:lstStyle/>
          <a:p>
            <a:r>
              <a:rPr lang="en-US" dirty="0"/>
              <a:t>Learning Objectives</a:t>
            </a:r>
          </a:p>
        </p:txBody>
      </p:sp>
      <p:sp>
        <p:nvSpPr>
          <p:cNvPr id="8" name="Content Placeholder 7"/>
          <p:cNvSpPr>
            <a:spLocks noGrp="1"/>
          </p:cNvSpPr>
          <p:nvPr>
            <p:ph idx="1"/>
          </p:nvPr>
        </p:nvSpPr>
        <p:spPr>
          <a:xfrm>
            <a:off x="381000" y="1524000"/>
            <a:ext cx="8382000" cy="4800600"/>
          </a:xfrm>
        </p:spPr>
        <p:txBody>
          <a:bodyPr>
            <a:noAutofit/>
          </a:bodyPr>
          <a:lstStyle/>
          <a:p>
            <a:pPr marL="914400" indent="-914400">
              <a:spcBef>
                <a:spcPts val="600"/>
              </a:spcBef>
              <a:buNone/>
            </a:pPr>
            <a:r>
              <a:rPr lang="en-US" sz="2400" b="1" dirty="0"/>
              <a:t>ANALYTICAL</a:t>
            </a:r>
          </a:p>
          <a:p>
            <a:pPr marL="914400" indent="-914400">
              <a:spcBef>
                <a:spcPts val="600"/>
              </a:spcBef>
              <a:buNone/>
            </a:pPr>
            <a:r>
              <a:rPr lang="en-US" sz="2400" b="1" dirty="0"/>
              <a:t>A1	</a:t>
            </a:r>
            <a:r>
              <a:rPr lang="en-US" sz="2400" dirty="0"/>
              <a:t>Analyze a capital investment project using break-even time.</a:t>
            </a:r>
          </a:p>
          <a:p>
            <a:pPr marL="914400" indent="-914400">
              <a:spcBef>
                <a:spcPts val="600"/>
              </a:spcBef>
              <a:buNone/>
            </a:pPr>
            <a:r>
              <a:rPr lang="en-US" sz="2400" b="1" dirty="0"/>
              <a:t>PROCEDURAL</a:t>
            </a:r>
          </a:p>
          <a:p>
            <a:pPr marL="914400" indent="-914400">
              <a:spcBef>
                <a:spcPts val="600"/>
              </a:spcBef>
              <a:buNone/>
            </a:pPr>
            <a:r>
              <a:rPr lang="en-US" sz="2400" b="1" dirty="0"/>
              <a:t>P1	</a:t>
            </a:r>
            <a:r>
              <a:rPr lang="en-US" sz="2400" dirty="0"/>
              <a:t>Compute payback period and describe its use.</a:t>
            </a:r>
          </a:p>
          <a:p>
            <a:pPr marL="914400" indent="-914400">
              <a:spcBef>
                <a:spcPts val="600"/>
              </a:spcBef>
              <a:buNone/>
            </a:pPr>
            <a:r>
              <a:rPr lang="en-US" sz="2400" b="1" dirty="0"/>
              <a:t>P2	</a:t>
            </a:r>
            <a:r>
              <a:rPr lang="en-US" sz="2400" dirty="0"/>
              <a:t>Compute accounting rate of return and explain its use.</a:t>
            </a:r>
          </a:p>
          <a:p>
            <a:pPr marL="914400" indent="-914400">
              <a:spcBef>
                <a:spcPts val="600"/>
              </a:spcBef>
              <a:buNone/>
            </a:pPr>
            <a:r>
              <a:rPr lang="en-US" sz="2400" b="1" dirty="0"/>
              <a:t>P3</a:t>
            </a:r>
            <a:r>
              <a:rPr lang="en-US" sz="2400" dirty="0"/>
              <a:t>	Compute net present value and describe its use.</a:t>
            </a:r>
          </a:p>
          <a:p>
            <a:pPr marL="914400" indent="-914400">
              <a:spcBef>
                <a:spcPts val="600"/>
              </a:spcBef>
              <a:buNone/>
            </a:pPr>
            <a:r>
              <a:rPr lang="en-US" sz="2400" b="1" dirty="0"/>
              <a:t>P4</a:t>
            </a:r>
            <a:r>
              <a:rPr lang="en-US" sz="2400" dirty="0"/>
              <a:t>	Compute internal rate of return and explain its use.</a:t>
            </a:r>
          </a:p>
        </p:txBody>
      </p:sp>
    </p:spTree>
    <p:extLst>
      <p:ext uri="{BB962C8B-B14F-4D97-AF65-F5344CB8AC3E}">
        <p14:creationId xmlns:p14="http://schemas.microsoft.com/office/powerpoint/2010/main" val="776022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8991600" cy="838200"/>
          </a:xfrm>
        </p:spPr>
        <p:txBody>
          <a:bodyPr/>
          <a:lstStyle/>
          <a:p>
            <a:r>
              <a:rPr lang="en-US" altLang="en-US" dirty="0">
                <a:ea typeface="ＭＳ Ｐゴシック" pitchFamily="34" charset="-128"/>
              </a:rPr>
              <a:t>Accounting Rate of Return (3 of 3)</a:t>
            </a:r>
            <a:endParaRPr lang="en-US" dirty="0"/>
          </a:p>
        </p:txBody>
      </p:sp>
      <p:sp>
        <p:nvSpPr>
          <p:cNvPr id="5" name="Text Placeholder 4"/>
          <p:cNvSpPr>
            <a:spLocks noGrp="1"/>
          </p:cNvSpPr>
          <p:nvPr>
            <p:ph type="body" sz="quarter" idx="13"/>
          </p:nvPr>
        </p:nvSpPr>
        <p:spPr>
          <a:xfrm>
            <a:off x="152400" y="1447800"/>
            <a:ext cx="8763000" cy="533400"/>
          </a:xfrm>
        </p:spPr>
        <p:txBody>
          <a:bodyPr>
            <a:noAutofit/>
          </a:bodyPr>
          <a:lstStyle/>
          <a:p>
            <a:r>
              <a:rPr lang="en-US" b="1" dirty="0"/>
              <a:t>Learning Objective P2: </a:t>
            </a:r>
            <a:r>
              <a:rPr lang="en-US" dirty="0"/>
              <a:t>Compute accounting rate of return and explain its use.</a:t>
            </a:r>
          </a:p>
        </p:txBody>
      </p:sp>
      <p:sp>
        <p:nvSpPr>
          <p:cNvPr id="4" name="Content Placeholder 3"/>
          <p:cNvSpPr>
            <a:spLocks noGrp="1"/>
          </p:cNvSpPr>
          <p:nvPr>
            <p:ph idx="1"/>
          </p:nvPr>
        </p:nvSpPr>
        <p:spPr>
          <a:xfrm>
            <a:off x="304800" y="2209800"/>
            <a:ext cx="8539734" cy="1600200"/>
          </a:xfrm>
        </p:spPr>
        <p:txBody>
          <a:bodyPr>
            <a:noAutofit/>
          </a:bodyPr>
          <a:lstStyle/>
          <a:p>
            <a:pPr marL="0" indent="0">
              <a:spcBef>
                <a:spcPts val="500"/>
              </a:spcBef>
              <a:buNone/>
              <a:defRPr/>
            </a:pPr>
            <a:r>
              <a:rPr lang="en-US" sz="2200" dirty="0"/>
              <a:t>Let’s revisit the $16,000 investment being considered by </a:t>
            </a:r>
            <a:r>
              <a:rPr lang="en-US" sz="2200" dirty="0" err="1"/>
              <a:t>FasTrac</a:t>
            </a:r>
            <a:r>
              <a:rPr lang="en-US" sz="2200" dirty="0"/>
              <a:t>. The new machine has an annual after-tax net income of $2,100. Compute the accounting rate of return.</a:t>
            </a:r>
          </a:p>
          <a:p>
            <a:pPr marL="0" indent="0">
              <a:spcBef>
                <a:spcPts val="500"/>
              </a:spcBef>
              <a:buNone/>
              <a:defRPr/>
            </a:pPr>
            <a:r>
              <a:rPr lang="en-US" altLang="en-US" sz="2200" b="1" dirty="0"/>
              <a:t>Annual Average Investment Calculation:</a:t>
            </a:r>
          </a:p>
        </p:txBody>
      </p:sp>
      <p:graphicFrame>
        <p:nvGraphicFramePr>
          <p:cNvPr id="6" name="Object 5"/>
          <p:cNvGraphicFramePr>
            <a:graphicFrameLocks noChangeAspect="1"/>
          </p:cNvGraphicFramePr>
          <p:nvPr>
            <p:extLst>
              <p:ext uri="{D42A27DB-BD31-4B8C-83A1-F6EECF244321}">
                <p14:modId xmlns:p14="http://schemas.microsoft.com/office/powerpoint/2010/main" val="948793043"/>
              </p:ext>
            </p:extLst>
          </p:nvPr>
        </p:nvGraphicFramePr>
        <p:xfrm>
          <a:off x="371157" y="3926363"/>
          <a:ext cx="8315643" cy="2474437"/>
        </p:xfrm>
        <a:graphic>
          <a:graphicData uri="http://schemas.openxmlformats.org/presentationml/2006/ole">
            <mc:AlternateContent xmlns:mc="http://schemas.openxmlformats.org/markup-compatibility/2006">
              <mc:Choice xmlns:v="urn:schemas-microsoft-com:vml" Requires="v">
                <p:oleObj spid="_x0000_s5199" name="Equation" r:id="rId4" imgW="4267080" imgH="1269720" progId="Equation.3">
                  <p:embed/>
                </p:oleObj>
              </mc:Choice>
              <mc:Fallback>
                <p:oleObj name="Equation" r:id="rId4" imgW="4267080" imgH="1269720" progId="Equation.3">
                  <p:embed/>
                  <p:pic>
                    <p:nvPicPr>
                      <p:cNvPr id="0" name=""/>
                      <p:cNvPicPr/>
                      <p:nvPr/>
                    </p:nvPicPr>
                    <p:blipFill>
                      <a:blip r:embed="rId5"/>
                      <a:stretch>
                        <a:fillRect/>
                      </a:stretch>
                    </p:blipFill>
                    <p:spPr>
                      <a:xfrm>
                        <a:off x="371157" y="3926363"/>
                        <a:ext cx="8315643" cy="2474437"/>
                      </a:xfrm>
                      <a:prstGeom prst="rect">
                        <a:avLst/>
                      </a:prstGeom>
                    </p:spPr>
                  </p:pic>
                </p:oleObj>
              </mc:Fallback>
            </mc:AlternateContent>
          </a:graphicData>
        </a:graphic>
      </p:graphicFrame>
    </p:spTree>
    <p:extLst>
      <p:ext uri="{BB962C8B-B14F-4D97-AF65-F5344CB8AC3E}">
        <p14:creationId xmlns:p14="http://schemas.microsoft.com/office/powerpoint/2010/main" val="3782004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838200"/>
          </a:xfrm>
        </p:spPr>
        <p:txBody>
          <a:bodyPr/>
          <a:lstStyle/>
          <a:p>
            <a:r>
              <a:rPr lang="en-US" dirty="0">
                <a:ea typeface="ＭＳ Ｐゴシック" pitchFamily="34" charset="-128"/>
              </a:rPr>
              <a:t>Evaluating Accounting Rate of Return</a:t>
            </a:r>
            <a:endParaRPr lang="en-US" dirty="0"/>
          </a:p>
        </p:txBody>
      </p:sp>
      <p:sp>
        <p:nvSpPr>
          <p:cNvPr id="4" name="Text Placeholder 3"/>
          <p:cNvSpPr>
            <a:spLocks noGrp="1"/>
          </p:cNvSpPr>
          <p:nvPr>
            <p:ph type="body" sz="quarter" idx="13"/>
          </p:nvPr>
        </p:nvSpPr>
        <p:spPr>
          <a:xfrm>
            <a:off x="228600" y="1600200"/>
            <a:ext cx="8732520" cy="533400"/>
          </a:xfrm>
        </p:spPr>
        <p:txBody>
          <a:bodyPr anchor="ctr">
            <a:noAutofit/>
          </a:bodyPr>
          <a:lstStyle/>
          <a:p>
            <a:r>
              <a:rPr lang="en-US" altLang="en-US" b="1" kern="0" dirty="0">
                <a:solidFill>
                  <a:prstClr val="black"/>
                </a:solidFill>
              </a:rPr>
              <a:t>Learning Objective P2:</a:t>
            </a:r>
            <a:r>
              <a:rPr lang="en-US" dirty="0">
                <a:solidFill>
                  <a:prstClr val="black"/>
                </a:solidFill>
              </a:rPr>
              <a:t> Compute accounting rate of return and explain its use.</a:t>
            </a:r>
            <a:endParaRPr lang="en-US" dirty="0"/>
          </a:p>
        </p:txBody>
      </p:sp>
      <p:sp>
        <p:nvSpPr>
          <p:cNvPr id="3" name="Content Placeholder 2"/>
          <p:cNvSpPr>
            <a:spLocks noGrp="1"/>
          </p:cNvSpPr>
          <p:nvPr>
            <p:ph idx="1"/>
          </p:nvPr>
        </p:nvSpPr>
        <p:spPr>
          <a:xfrm>
            <a:off x="326136" y="2209800"/>
            <a:ext cx="8503920" cy="4058412"/>
          </a:xfrm>
        </p:spPr>
        <p:txBody>
          <a:bodyPr>
            <a:normAutofit/>
          </a:bodyPr>
          <a:lstStyle/>
          <a:p>
            <a:pPr marL="0" indent="0">
              <a:buNone/>
            </a:pPr>
            <a:r>
              <a:rPr lang="en-US" b="1" dirty="0"/>
              <a:t>Accounting Rate of Return has three major weaknesses:</a:t>
            </a:r>
          </a:p>
          <a:p>
            <a:pPr marL="514350" indent="-514350">
              <a:buFont typeface="+mj-lt"/>
              <a:buAutoNum type="arabicPeriod"/>
            </a:pPr>
            <a:r>
              <a:rPr lang="en-US" dirty="0"/>
              <a:t>Ignores time value of money</a:t>
            </a:r>
          </a:p>
          <a:p>
            <a:pPr marL="514350" indent="-514350">
              <a:buFont typeface="+mj-lt"/>
              <a:buAutoNum type="arabicPeriod"/>
            </a:pPr>
            <a:r>
              <a:rPr lang="en-US" dirty="0"/>
              <a:t>Focuses on income, not cash flows</a:t>
            </a:r>
          </a:p>
          <a:p>
            <a:pPr marL="514350" indent="-514350">
              <a:buFont typeface="+mj-lt"/>
              <a:buAutoNum type="arabicPeriod"/>
            </a:pPr>
            <a:r>
              <a:rPr lang="en-US" dirty="0"/>
              <a:t>If income varies each year, project may appear desirable in some years and not in others</a:t>
            </a:r>
          </a:p>
        </p:txBody>
      </p:sp>
    </p:spTree>
    <p:extLst>
      <p:ext uri="{BB962C8B-B14F-4D97-AF65-F5344CB8AC3E}">
        <p14:creationId xmlns:p14="http://schemas.microsoft.com/office/powerpoint/2010/main" val="3508512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609600"/>
            <a:ext cx="8991600" cy="838200"/>
          </a:xfrm>
        </p:spPr>
        <p:txBody>
          <a:bodyPr>
            <a:normAutofit/>
          </a:bodyPr>
          <a:lstStyle/>
          <a:p>
            <a:r>
              <a:rPr lang="en-US" dirty="0"/>
              <a:t>NEED-TO-KNOW 24-2 (1 of 2)</a:t>
            </a:r>
          </a:p>
        </p:txBody>
      </p:sp>
      <p:sp>
        <p:nvSpPr>
          <p:cNvPr id="9" name="Text Placeholder 8"/>
          <p:cNvSpPr>
            <a:spLocks noGrp="1"/>
          </p:cNvSpPr>
          <p:nvPr>
            <p:ph type="body" sz="quarter" idx="13"/>
          </p:nvPr>
        </p:nvSpPr>
        <p:spPr>
          <a:xfrm>
            <a:off x="228600" y="1600200"/>
            <a:ext cx="8610600" cy="609600"/>
          </a:xfrm>
        </p:spPr>
        <p:txBody>
          <a:bodyPr>
            <a:noAutofit/>
          </a:bodyPr>
          <a:lstStyle/>
          <a:p>
            <a:r>
              <a:rPr lang="en-US" b="1" dirty="0"/>
              <a:t>Learning Objective P2: </a:t>
            </a:r>
            <a:r>
              <a:rPr lang="en-US" dirty="0"/>
              <a:t>Compute accounting rate of return and explain its use.</a:t>
            </a:r>
          </a:p>
        </p:txBody>
      </p:sp>
      <p:sp>
        <p:nvSpPr>
          <p:cNvPr id="10" name="Content Placeholder 9"/>
          <p:cNvSpPr>
            <a:spLocks noGrp="1"/>
          </p:cNvSpPr>
          <p:nvPr>
            <p:ph sz="quarter" idx="15"/>
          </p:nvPr>
        </p:nvSpPr>
        <p:spPr>
          <a:xfrm>
            <a:off x="228600" y="2386584"/>
            <a:ext cx="8610600" cy="737616"/>
          </a:xfrm>
        </p:spPr>
        <p:txBody>
          <a:bodyPr anchor="ctr">
            <a:noAutofit/>
          </a:bodyPr>
          <a:lstStyle/>
          <a:p>
            <a:pPr marL="0" lvl="0" indent="0">
              <a:buNone/>
            </a:pPr>
            <a:r>
              <a:rPr lang="en-US" altLang="en-US" sz="2400" dirty="0"/>
              <a:t>The following data relate to a company’s decision on whether to purchase a machine:</a:t>
            </a:r>
            <a:endParaRPr lang="en-US" sz="2400" dirty="0"/>
          </a:p>
        </p:txBody>
      </p:sp>
      <p:graphicFrame>
        <p:nvGraphicFramePr>
          <p:cNvPr id="15" name="Table 14"/>
          <p:cNvGraphicFramePr>
            <a:graphicFrameLocks noGrp="1"/>
          </p:cNvGraphicFramePr>
          <p:nvPr>
            <p:extLst>
              <p:ext uri="{D42A27DB-BD31-4B8C-83A1-F6EECF244321}">
                <p14:modId xmlns:p14="http://schemas.microsoft.com/office/powerpoint/2010/main" val="2323182183"/>
              </p:ext>
            </p:extLst>
          </p:nvPr>
        </p:nvGraphicFramePr>
        <p:xfrm>
          <a:off x="1143000" y="3429000"/>
          <a:ext cx="6543358" cy="1112520"/>
        </p:xfrm>
        <a:graphic>
          <a:graphicData uri="http://schemas.openxmlformats.org/drawingml/2006/table">
            <a:tbl>
              <a:tblPr firstRow="1" bandRow="1">
                <a:tableStyleId>{5940675A-B579-460E-94D1-54222C63F5DA}</a:tableStyleId>
              </a:tblPr>
              <a:tblGrid>
                <a:gridCol w="3495358">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Cost</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$180,000</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Salvage value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15,000</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Annual after-tax net income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40,000</a:t>
                      </a:r>
                    </a:p>
                  </a:txBody>
                  <a:tcPr/>
                </a:tc>
                <a:extLst>
                  <a:ext uri="{0D108BD9-81ED-4DB2-BD59-A6C34878D82A}">
                    <a16:rowId xmlns:a16="http://schemas.microsoft.com/office/drawing/2014/main" val="10002"/>
                  </a:ext>
                </a:extLst>
              </a:tr>
            </a:tbl>
          </a:graphicData>
        </a:graphic>
      </p:graphicFrame>
      <p:sp>
        <p:nvSpPr>
          <p:cNvPr id="11" name="Content Placeholder 10"/>
          <p:cNvSpPr>
            <a:spLocks noGrp="1"/>
          </p:cNvSpPr>
          <p:nvPr>
            <p:ph sz="quarter" idx="18"/>
          </p:nvPr>
        </p:nvSpPr>
        <p:spPr>
          <a:xfrm>
            <a:off x="228600" y="4876800"/>
            <a:ext cx="8686800" cy="1295400"/>
          </a:xfrm>
        </p:spPr>
        <p:txBody>
          <a:bodyPr>
            <a:normAutofit/>
          </a:bodyPr>
          <a:lstStyle/>
          <a:p>
            <a:pPr marL="0" indent="0">
              <a:buNone/>
            </a:pPr>
            <a:r>
              <a:rPr lang="en-US" altLang="en-US" sz="2400" dirty="0"/>
              <a:t>Assume net cash flows occur uniformly over each year and the company uses straight-line depreciation. What is the machine's accounting rate of return?</a:t>
            </a:r>
            <a:endParaRPr lang="en-US" sz="2400" dirty="0"/>
          </a:p>
        </p:txBody>
      </p:sp>
    </p:spTree>
    <p:extLst>
      <p:ext uri="{BB962C8B-B14F-4D97-AF65-F5344CB8AC3E}">
        <p14:creationId xmlns:p14="http://schemas.microsoft.com/office/powerpoint/2010/main" val="3737661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 y="533400"/>
            <a:ext cx="8991600" cy="1066800"/>
          </a:xfrm>
        </p:spPr>
        <p:txBody>
          <a:bodyPr/>
          <a:lstStyle/>
          <a:p>
            <a:r>
              <a:rPr lang="en-US" dirty="0"/>
              <a:t>NEED-TO-KNOW 24-2 (2 of 2)</a:t>
            </a:r>
          </a:p>
        </p:txBody>
      </p:sp>
      <p:sp>
        <p:nvSpPr>
          <p:cNvPr id="4" name="Text Placeholder 3"/>
          <p:cNvSpPr>
            <a:spLocks noGrp="1"/>
          </p:cNvSpPr>
          <p:nvPr>
            <p:ph type="body" sz="quarter" idx="13"/>
          </p:nvPr>
        </p:nvSpPr>
        <p:spPr>
          <a:xfrm>
            <a:off x="228600" y="1447800"/>
            <a:ext cx="8610600" cy="609600"/>
          </a:xfrm>
        </p:spPr>
        <p:txBody>
          <a:bodyPr>
            <a:noAutofit/>
          </a:bodyPr>
          <a:lstStyle/>
          <a:p>
            <a:r>
              <a:rPr lang="en-US" b="1" dirty="0"/>
              <a:t>Learning Objective P2: </a:t>
            </a:r>
            <a:r>
              <a:rPr lang="en-US" dirty="0"/>
              <a:t>Compute accounting rate of return and explain its use.</a:t>
            </a:r>
          </a:p>
        </p:txBody>
      </p:sp>
      <p:sp>
        <p:nvSpPr>
          <p:cNvPr id="2" name="Content Placeholder 1"/>
          <p:cNvSpPr>
            <a:spLocks noGrp="1"/>
          </p:cNvSpPr>
          <p:nvPr>
            <p:ph idx="1"/>
          </p:nvPr>
        </p:nvSpPr>
        <p:spPr>
          <a:xfrm>
            <a:off x="457200" y="2286000"/>
            <a:ext cx="8229600" cy="1200150"/>
          </a:xfrm>
        </p:spPr>
        <p:txBody>
          <a:bodyPr>
            <a:noAutofit/>
          </a:bodyPr>
          <a:lstStyle/>
          <a:p>
            <a:pPr marL="0" indent="0">
              <a:lnSpc>
                <a:spcPct val="110000"/>
              </a:lnSpc>
              <a:buNone/>
            </a:pPr>
            <a:r>
              <a:rPr lang="en-US" sz="2400" dirty="0"/>
              <a:t>The Accounting Rate of Return (ARR) measures the amount of net income generated from a capital investment.</a:t>
            </a:r>
          </a:p>
        </p:txBody>
      </p:sp>
      <p:graphicFrame>
        <p:nvGraphicFramePr>
          <p:cNvPr id="14" name="Object 13"/>
          <p:cNvGraphicFramePr>
            <a:graphicFrameLocks noChangeAspect="1"/>
          </p:cNvGraphicFramePr>
          <p:nvPr>
            <p:extLst>
              <p:ext uri="{D42A27DB-BD31-4B8C-83A1-F6EECF244321}">
                <p14:modId xmlns:p14="http://schemas.microsoft.com/office/powerpoint/2010/main" val="3768208486"/>
              </p:ext>
            </p:extLst>
          </p:nvPr>
        </p:nvGraphicFramePr>
        <p:xfrm>
          <a:off x="422275" y="3886200"/>
          <a:ext cx="8264525" cy="2457450"/>
        </p:xfrm>
        <a:graphic>
          <a:graphicData uri="http://schemas.openxmlformats.org/presentationml/2006/ole">
            <mc:AlternateContent xmlns:mc="http://schemas.openxmlformats.org/markup-compatibility/2006">
              <mc:Choice xmlns:v="urn:schemas-microsoft-com:vml" Requires="v">
                <p:oleObj spid="_x0000_s6221" name="Equation" r:id="rId3" imgW="4813200" imgH="1523880" progId="Equation.3">
                  <p:embed/>
                </p:oleObj>
              </mc:Choice>
              <mc:Fallback>
                <p:oleObj name="Equation" r:id="rId3" imgW="4813200" imgH="1523880" progId="Equation.3">
                  <p:embed/>
                  <p:pic>
                    <p:nvPicPr>
                      <p:cNvPr id="0" name=""/>
                      <p:cNvPicPr/>
                      <p:nvPr/>
                    </p:nvPicPr>
                    <p:blipFill>
                      <a:blip r:embed="rId4"/>
                      <a:stretch>
                        <a:fillRect/>
                      </a:stretch>
                    </p:blipFill>
                    <p:spPr>
                      <a:xfrm>
                        <a:off x="422275" y="3886200"/>
                        <a:ext cx="8264525" cy="2457450"/>
                      </a:xfrm>
                      <a:prstGeom prst="rect">
                        <a:avLst/>
                      </a:prstGeom>
                    </p:spPr>
                  </p:pic>
                </p:oleObj>
              </mc:Fallback>
            </mc:AlternateContent>
          </a:graphicData>
        </a:graphic>
      </p:graphicFrame>
    </p:spTree>
    <p:extLst>
      <p:ext uri="{BB962C8B-B14F-4D97-AF65-F5344CB8AC3E}">
        <p14:creationId xmlns:p14="http://schemas.microsoft.com/office/powerpoint/2010/main" val="79106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2590800"/>
          </a:xfrm>
        </p:spPr>
        <p:txBody>
          <a:bodyPr/>
          <a:lstStyle/>
          <a:p>
            <a:r>
              <a:rPr lang="en-US" altLang="en-US" b="1" dirty="0"/>
              <a:t>Learning Objective P3: </a:t>
            </a:r>
            <a:r>
              <a:rPr lang="en-US" dirty="0">
                <a:solidFill>
                  <a:prstClr val="black"/>
                </a:solidFill>
              </a:rPr>
              <a:t>Compute net present value and describe its use.</a:t>
            </a:r>
            <a:endParaRPr lang="en-US" dirty="0"/>
          </a:p>
        </p:txBody>
      </p:sp>
    </p:spTree>
    <p:extLst>
      <p:ext uri="{BB962C8B-B14F-4D97-AF65-F5344CB8AC3E}">
        <p14:creationId xmlns:p14="http://schemas.microsoft.com/office/powerpoint/2010/main" val="1212176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8991600" cy="762000"/>
          </a:xfrm>
        </p:spPr>
        <p:txBody>
          <a:bodyPr/>
          <a:lstStyle/>
          <a:p>
            <a:r>
              <a:rPr lang="en-US" dirty="0"/>
              <a:t>Net Present Value (1 of 2)</a:t>
            </a:r>
          </a:p>
        </p:txBody>
      </p:sp>
      <p:sp>
        <p:nvSpPr>
          <p:cNvPr id="5" name="Text Placeholder 4"/>
          <p:cNvSpPr>
            <a:spLocks noGrp="1"/>
          </p:cNvSpPr>
          <p:nvPr>
            <p:ph type="body" sz="quarter" idx="13"/>
          </p:nvPr>
        </p:nvSpPr>
        <p:spPr>
          <a:xfrm>
            <a:off x="381000" y="1562100"/>
            <a:ext cx="8382000" cy="381000"/>
          </a:xfrm>
        </p:spPr>
        <p:txBody>
          <a:bodyPr>
            <a:normAutofit fontScale="92500"/>
          </a:bodyPr>
          <a:lstStyle/>
          <a:p>
            <a:r>
              <a:rPr lang="en-US" b="1" dirty="0"/>
              <a:t>Learning Objective P3: </a:t>
            </a:r>
            <a:r>
              <a:rPr lang="en-US" dirty="0"/>
              <a:t>Compute net present value and describe its use.</a:t>
            </a:r>
          </a:p>
        </p:txBody>
      </p:sp>
      <p:sp>
        <p:nvSpPr>
          <p:cNvPr id="4" name="Content Placeholder 3"/>
          <p:cNvSpPr>
            <a:spLocks noGrp="1"/>
          </p:cNvSpPr>
          <p:nvPr>
            <p:ph idx="1"/>
          </p:nvPr>
        </p:nvSpPr>
        <p:spPr>
          <a:xfrm>
            <a:off x="304800" y="2133600"/>
            <a:ext cx="8610600" cy="4267200"/>
          </a:xfrm>
        </p:spPr>
        <p:txBody>
          <a:bodyPr>
            <a:noAutofit/>
          </a:bodyPr>
          <a:lstStyle/>
          <a:p>
            <a:pPr marL="0" indent="0">
              <a:buNone/>
            </a:pPr>
            <a:r>
              <a:rPr lang="en-US" altLang="en-US" sz="2400" dirty="0"/>
              <a:t>Net present value analysis applies the time value of money to future cash inflows and cash outflows so management can evaluate a project’s benefits and costs at one point in time.</a:t>
            </a:r>
          </a:p>
          <a:p>
            <a:pPr marL="0" indent="0">
              <a:buNone/>
            </a:pPr>
            <a:r>
              <a:rPr lang="en-US" sz="2400" dirty="0"/>
              <a:t>We calculate Net Present Value (NPV) by:</a:t>
            </a:r>
          </a:p>
          <a:p>
            <a:pPr marL="514350" indent="-514350">
              <a:buFont typeface="+mj-lt"/>
              <a:buAutoNum type="arabicPeriod"/>
            </a:pPr>
            <a:r>
              <a:rPr lang="en-US" sz="2400" dirty="0"/>
              <a:t>Discount the future net cash flows from the investment at the </a:t>
            </a:r>
            <a:r>
              <a:rPr lang="en-US" sz="2400" b="1" dirty="0"/>
              <a:t>required rate of return</a:t>
            </a:r>
            <a:r>
              <a:rPr lang="en-US" sz="2400" dirty="0"/>
              <a:t>.</a:t>
            </a:r>
          </a:p>
          <a:p>
            <a:pPr marL="514350" indent="-514350">
              <a:buFont typeface="+mj-lt"/>
              <a:buAutoNum type="arabicPeriod"/>
            </a:pPr>
            <a:r>
              <a:rPr lang="en-US" sz="2400" dirty="0"/>
              <a:t>Subtract the initial amount invested from sum of the discounted cash flows.</a:t>
            </a:r>
          </a:p>
        </p:txBody>
      </p:sp>
    </p:spTree>
    <p:extLst>
      <p:ext uri="{BB962C8B-B14F-4D97-AF65-F5344CB8AC3E}">
        <p14:creationId xmlns:p14="http://schemas.microsoft.com/office/powerpoint/2010/main" val="3045537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8991600" cy="762000"/>
          </a:xfrm>
        </p:spPr>
        <p:txBody>
          <a:bodyPr/>
          <a:lstStyle/>
          <a:p>
            <a:r>
              <a:rPr lang="en-US" dirty="0"/>
              <a:t>Net Present Value (2 of 2)</a:t>
            </a:r>
          </a:p>
        </p:txBody>
      </p:sp>
      <p:sp>
        <p:nvSpPr>
          <p:cNvPr id="5" name="Text Placeholder 4"/>
          <p:cNvSpPr>
            <a:spLocks noGrp="1"/>
          </p:cNvSpPr>
          <p:nvPr>
            <p:ph type="body" sz="quarter" idx="13"/>
          </p:nvPr>
        </p:nvSpPr>
        <p:spPr>
          <a:xfrm>
            <a:off x="381000" y="1562100"/>
            <a:ext cx="8382000" cy="381000"/>
          </a:xfrm>
        </p:spPr>
        <p:txBody>
          <a:bodyPr>
            <a:normAutofit fontScale="92500"/>
          </a:bodyPr>
          <a:lstStyle/>
          <a:p>
            <a:r>
              <a:rPr lang="en-US" b="1" dirty="0"/>
              <a:t>Learning Objective P3: </a:t>
            </a:r>
            <a:r>
              <a:rPr lang="en-US" dirty="0"/>
              <a:t>Compute net present value and describe its use.</a:t>
            </a:r>
          </a:p>
        </p:txBody>
      </p:sp>
      <p:sp>
        <p:nvSpPr>
          <p:cNvPr id="4" name="Content Placeholder 3"/>
          <p:cNvSpPr>
            <a:spLocks noGrp="1"/>
          </p:cNvSpPr>
          <p:nvPr>
            <p:ph idx="1"/>
          </p:nvPr>
        </p:nvSpPr>
        <p:spPr>
          <a:xfrm>
            <a:off x="304800" y="2133600"/>
            <a:ext cx="8610600" cy="4267200"/>
          </a:xfrm>
        </p:spPr>
        <p:txBody>
          <a:bodyPr>
            <a:noAutofit/>
          </a:bodyPr>
          <a:lstStyle/>
          <a:p>
            <a:pPr marL="0" indent="0">
              <a:buNone/>
            </a:pPr>
            <a:r>
              <a:rPr lang="en-US" altLang="en-US" sz="2400" dirty="0">
                <a:ea typeface="ＭＳ Ｐゴシック" panose="020B0600070205080204" pitchFamily="34" charset="-128"/>
              </a:rPr>
              <a:t>A company’s </a:t>
            </a:r>
            <a:r>
              <a:rPr lang="en-US" altLang="en-US" sz="2400" u="sng" dirty="0">
                <a:ea typeface="ＭＳ Ｐゴシック" panose="020B0600070205080204" pitchFamily="34" charset="-128"/>
              </a:rPr>
              <a:t>required return</a:t>
            </a:r>
            <a:r>
              <a:rPr lang="en-US" altLang="en-US" sz="2400" dirty="0">
                <a:ea typeface="ＭＳ Ｐゴシック" panose="020B0600070205080204" pitchFamily="34" charset="-128"/>
              </a:rPr>
              <a:t>, often called its </a:t>
            </a:r>
            <a:r>
              <a:rPr lang="en-US" altLang="en-US" sz="2400" i="1" dirty="0">
                <a:ea typeface="ＭＳ Ｐゴシック" panose="020B0600070205080204" pitchFamily="34" charset="-128"/>
              </a:rPr>
              <a:t>hurdle rate, </a:t>
            </a:r>
            <a:r>
              <a:rPr lang="en-US" altLang="en-US" sz="2400" dirty="0">
                <a:ea typeface="ＭＳ Ｐゴシック" panose="020B0600070205080204" pitchFamily="34" charset="-128"/>
              </a:rPr>
              <a:t>is typically its cost of capital, which is the rate the company must pay to its long-term creditors and shareholders.</a:t>
            </a:r>
          </a:p>
        </p:txBody>
      </p:sp>
    </p:spTree>
    <p:extLst>
      <p:ext uri="{BB962C8B-B14F-4D97-AF65-F5344CB8AC3E}">
        <p14:creationId xmlns:p14="http://schemas.microsoft.com/office/powerpoint/2010/main" val="385819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Net Present Value with Equal Cash Flows (1 of 3)</a:t>
            </a:r>
          </a:p>
        </p:txBody>
      </p:sp>
      <p:sp>
        <p:nvSpPr>
          <p:cNvPr id="4" name="Text Placeholder 3"/>
          <p:cNvSpPr>
            <a:spLocks noGrp="1"/>
          </p:cNvSpPr>
          <p:nvPr>
            <p:ph type="body" sz="quarter" idx="13"/>
          </p:nvPr>
        </p:nvSpPr>
        <p:spPr>
          <a:xfrm>
            <a:off x="152400" y="1752600"/>
            <a:ext cx="8915400" cy="381000"/>
          </a:xfrm>
        </p:spPr>
        <p:txBody>
          <a:bodyPr>
            <a:noAutofit/>
          </a:bodyPr>
          <a:lstStyle/>
          <a:p>
            <a:r>
              <a:rPr lang="en-US" b="1" dirty="0"/>
              <a:t>Learning Objective P3: </a:t>
            </a:r>
            <a:r>
              <a:rPr lang="en-US" dirty="0"/>
              <a:t>Compute net present value and describe its use.</a:t>
            </a:r>
          </a:p>
        </p:txBody>
      </p:sp>
      <p:sp>
        <p:nvSpPr>
          <p:cNvPr id="3" name="Content Placeholder 2"/>
          <p:cNvSpPr>
            <a:spLocks noGrp="1"/>
          </p:cNvSpPr>
          <p:nvPr>
            <p:ph idx="1"/>
          </p:nvPr>
        </p:nvSpPr>
        <p:spPr>
          <a:xfrm>
            <a:off x="304800" y="2286000"/>
            <a:ext cx="8534400" cy="4038600"/>
          </a:xfrm>
        </p:spPr>
        <p:txBody>
          <a:bodyPr>
            <a:normAutofit/>
          </a:bodyPr>
          <a:lstStyle/>
          <a:p>
            <a:pPr marL="0" indent="0">
              <a:buNone/>
            </a:pPr>
            <a:r>
              <a:rPr lang="en-US" dirty="0" err="1"/>
              <a:t>FasTrac</a:t>
            </a:r>
            <a:r>
              <a:rPr lang="en-US" dirty="0"/>
              <a:t> is considering the purchase of a machine costing $16,000, with an 8-year useful life and zero salvage value, that promises </a:t>
            </a:r>
            <a:r>
              <a:rPr lang="en-US" b="1" dirty="0"/>
              <a:t>annual net cash inflows of $4,100</a:t>
            </a:r>
            <a:r>
              <a:rPr lang="en-US" dirty="0"/>
              <a:t>. </a:t>
            </a:r>
            <a:r>
              <a:rPr lang="en-US" dirty="0" err="1"/>
              <a:t>FasTrac</a:t>
            </a:r>
            <a:r>
              <a:rPr lang="en-US" dirty="0"/>
              <a:t> requires a </a:t>
            </a:r>
            <a:r>
              <a:rPr lang="en-US" b="1" dirty="0"/>
              <a:t>12 percent </a:t>
            </a:r>
            <a:r>
              <a:rPr lang="en-US" dirty="0"/>
              <a:t>annual return on its investments.</a:t>
            </a:r>
          </a:p>
        </p:txBody>
      </p:sp>
    </p:spTree>
    <p:extLst>
      <p:ext uri="{BB962C8B-B14F-4D97-AF65-F5344CB8AC3E}">
        <p14:creationId xmlns:p14="http://schemas.microsoft.com/office/powerpoint/2010/main" val="1815872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1066800"/>
          </a:xfrm>
        </p:spPr>
        <p:txBody>
          <a:bodyPr>
            <a:noAutofit/>
          </a:bodyPr>
          <a:lstStyle/>
          <a:p>
            <a:r>
              <a:rPr lang="en-US" dirty="0"/>
              <a:t>Net Present Value with Equal Cash Flows (2 of 3)</a:t>
            </a:r>
          </a:p>
        </p:txBody>
      </p:sp>
      <p:sp>
        <p:nvSpPr>
          <p:cNvPr id="4" name="Text Placeholder 3"/>
          <p:cNvSpPr>
            <a:spLocks noGrp="1"/>
          </p:cNvSpPr>
          <p:nvPr>
            <p:ph type="body" sz="quarter" idx="13"/>
          </p:nvPr>
        </p:nvSpPr>
        <p:spPr>
          <a:xfrm>
            <a:off x="152400" y="1714500"/>
            <a:ext cx="8839200" cy="381000"/>
          </a:xfrm>
        </p:spPr>
        <p:txBody>
          <a:bodyPr>
            <a:noAutofit/>
          </a:bodyPr>
          <a:lstStyle/>
          <a:p>
            <a:r>
              <a:rPr lang="en-US" b="1" dirty="0"/>
              <a:t>Learning Objective P3: </a:t>
            </a:r>
            <a:r>
              <a:rPr lang="en-US" dirty="0"/>
              <a:t>Compute net present value and describe its use.</a:t>
            </a:r>
          </a:p>
        </p:txBody>
      </p:sp>
      <p:sp>
        <p:nvSpPr>
          <p:cNvPr id="7" name="Content Placeholder 6"/>
          <p:cNvSpPr>
            <a:spLocks noGrp="1"/>
          </p:cNvSpPr>
          <p:nvPr>
            <p:ph sz="quarter" idx="15"/>
          </p:nvPr>
        </p:nvSpPr>
        <p:spPr>
          <a:xfrm>
            <a:off x="237744" y="2095500"/>
            <a:ext cx="8686800" cy="315468"/>
          </a:xfrm>
        </p:spPr>
        <p:txBody>
          <a:bodyPr anchor="ctr">
            <a:noAutofit/>
          </a:bodyPr>
          <a:lstStyle/>
          <a:p>
            <a:pPr marL="0" indent="0">
              <a:buNone/>
            </a:pPr>
            <a:r>
              <a:rPr lang="en-US" sz="2200" kern="0" dirty="0"/>
              <a:t>Exhibit 24.9</a:t>
            </a:r>
          </a:p>
        </p:txBody>
      </p:sp>
      <p:graphicFrame>
        <p:nvGraphicFramePr>
          <p:cNvPr id="12" name="Content Placeholder 11"/>
          <p:cNvGraphicFramePr>
            <a:graphicFrameLocks noGrp="1"/>
          </p:cNvGraphicFramePr>
          <p:nvPr>
            <p:ph sz="quarter" idx="18"/>
            <p:extLst>
              <p:ext uri="{D42A27DB-BD31-4B8C-83A1-F6EECF244321}">
                <p14:modId xmlns:p14="http://schemas.microsoft.com/office/powerpoint/2010/main" val="2902141901"/>
              </p:ext>
            </p:extLst>
          </p:nvPr>
        </p:nvGraphicFramePr>
        <p:xfrm>
          <a:off x="1066800" y="2474976"/>
          <a:ext cx="7249348" cy="3474720"/>
        </p:xfrm>
        <a:graphic>
          <a:graphicData uri="http://schemas.openxmlformats.org/drawingml/2006/table">
            <a:tbl>
              <a:tblPr firstRow="1" bandRow="1">
                <a:tableStyleId>{5940675A-B579-460E-94D1-54222C63F5DA}</a:tableStyleId>
              </a:tblPr>
              <a:tblGrid>
                <a:gridCol w="2187893">
                  <a:extLst>
                    <a:ext uri="{9D8B030D-6E8A-4147-A177-3AD203B41FA5}">
                      <a16:colId xmlns:a16="http://schemas.microsoft.com/office/drawing/2014/main" val="20000"/>
                    </a:ext>
                  </a:extLst>
                </a:gridCol>
                <a:gridCol w="1556255">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07848">
                <a:tc>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Net Cash Flows*</a:t>
                      </a:r>
                    </a:p>
                  </a:txBody>
                  <a:tcPr anchor="ct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Present Value of 1 at 12%**</a:t>
                      </a:r>
                    </a:p>
                  </a:txBody>
                  <a:tcPr anchor="ct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Present Value of Net Cash Flows</a:t>
                      </a:r>
                    </a:p>
                  </a:txBody>
                  <a:tcPr anchor="ctr"/>
                </a:tc>
                <a:extLst>
                  <a:ext uri="{0D108BD9-81ED-4DB2-BD59-A6C34878D82A}">
                    <a16:rowId xmlns:a16="http://schemas.microsoft.com/office/drawing/2014/main" val="10000"/>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 1…………………………….</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$ 4,100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0.8929</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$ 3,661</a:t>
                      </a:r>
                    </a:p>
                  </a:txBody>
                  <a:tcPr anchor="ctr"/>
                </a:tc>
                <a:extLst>
                  <a:ext uri="{0D108BD9-81ED-4DB2-BD59-A6C34878D82A}">
                    <a16:rowId xmlns:a16="http://schemas.microsoft.com/office/drawing/2014/main" val="10001"/>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 2…………………………….</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4,100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0.7972</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3,269</a:t>
                      </a:r>
                    </a:p>
                  </a:txBody>
                  <a:tcPr anchor="ctr"/>
                </a:tc>
                <a:extLst>
                  <a:ext uri="{0D108BD9-81ED-4DB2-BD59-A6C34878D82A}">
                    <a16:rowId xmlns:a16="http://schemas.microsoft.com/office/drawing/2014/main" val="10002"/>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 3…………………………….</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4,100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0.7118</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2,918</a:t>
                      </a:r>
                    </a:p>
                  </a:txBody>
                  <a:tcPr anchor="ctr"/>
                </a:tc>
                <a:extLst>
                  <a:ext uri="{0D108BD9-81ED-4DB2-BD59-A6C34878D82A}">
                    <a16:rowId xmlns:a16="http://schemas.microsoft.com/office/drawing/2014/main" val="10003"/>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 4…………………………….</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4,100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0.6355</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2,606</a:t>
                      </a:r>
                    </a:p>
                  </a:txBody>
                  <a:tcPr anchor="ctr"/>
                </a:tc>
                <a:extLst>
                  <a:ext uri="{0D108BD9-81ED-4DB2-BD59-A6C34878D82A}">
                    <a16:rowId xmlns:a16="http://schemas.microsoft.com/office/drawing/2014/main" val="10004"/>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 5…………………………….</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4,100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0.5674</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2,326</a:t>
                      </a:r>
                    </a:p>
                  </a:txBody>
                  <a:tcPr anchor="ctr"/>
                </a:tc>
                <a:extLst>
                  <a:ext uri="{0D108BD9-81ED-4DB2-BD59-A6C34878D82A}">
                    <a16:rowId xmlns:a16="http://schemas.microsoft.com/office/drawing/2014/main" val="10005"/>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 6…………………………….</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4,100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0.5066</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2,077</a:t>
                      </a:r>
                    </a:p>
                  </a:txBody>
                  <a:tcPr anchor="ctr"/>
                </a:tc>
                <a:extLst>
                  <a:ext uri="{0D108BD9-81ED-4DB2-BD59-A6C34878D82A}">
                    <a16:rowId xmlns:a16="http://schemas.microsoft.com/office/drawing/2014/main" val="10006"/>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 7…………………………….</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4,100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0.4523</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1,854</a:t>
                      </a:r>
                    </a:p>
                  </a:txBody>
                  <a:tcPr anchor="ctr"/>
                </a:tc>
                <a:extLst>
                  <a:ext uri="{0D108BD9-81ED-4DB2-BD59-A6C34878D82A}">
                    <a16:rowId xmlns:a16="http://schemas.microsoft.com/office/drawing/2014/main" val="10007"/>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 8…………………………….</a:t>
                      </a:r>
                    </a:p>
                  </a:txBody>
                  <a:tcPr anchor="ct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4,100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0.4039</a:t>
                      </a:r>
                    </a:p>
                  </a:txBody>
                  <a:tcPr anchor="ct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1,656</a:t>
                      </a:r>
                    </a:p>
                  </a:txBody>
                  <a:tcPr anchor="ctr"/>
                </a:tc>
                <a:extLst>
                  <a:ext uri="{0D108BD9-81ED-4DB2-BD59-A6C34878D82A}">
                    <a16:rowId xmlns:a16="http://schemas.microsoft.com/office/drawing/2014/main" val="10008"/>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Totals……………………………..</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$ 32,800</a:t>
                      </a:r>
                    </a:p>
                  </a:txBody>
                  <a:tcPr anchor="ctr"/>
                </a:tc>
                <a:tc>
                  <a:txBody>
                    <a:bodyPr/>
                    <a:lstStyle/>
                    <a:p>
                      <a:pPr algn="r"/>
                      <a:endParaRPr lang="en-US" sz="120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b="1" dirty="0">
                          <a:latin typeface="Verdana" panose="020B0604030504040204" pitchFamily="34" charset="0"/>
                          <a:ea typeface="Verdana" panose="020B0604030504040204" pitchFamily="34" charset="0"/>
                          <a:cs typeface="Verdana" panose="020B0604030504040204" pitchFamily="34" charset="0"/>
                        </a:rPr>
                        <a:t>20,367</a:t>
                      </a:r>
                    </a:p>
                  </a:txBody>
                  <a:tcPr anchor="ctr"/>
                </a:tc>
                <a:extLst>
                  <a:ext uri="{0D108BD9-81ED-4DB2-BD59-A6C34878D82A}">
                    <a16:rowId xmlns:a16="http://schemas.microsoft.com/office/drawing/2014/main" val="10009"/>
                  </a:ext>
                </a:extLst>
              </a:tr>
              <a:tr h="213359">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Initial Investment…….</a:t>
                      </a:r>
                    </a:p>
                  </a:txBody>
                  <a:tcPr anchor="ctr"/>
                </a:tc>
                <a:tc>
                  <a:txBody>
                    <a:bodyPr/>
                    <a:lstStyle/>
                    <a:p>
                      <a:pPr algn="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b="1" dirty="0">
                          <a:latin typeface="Verdana" panose="020B0604030504040204" pitchFamily="34" charset="0"/>
                          <a:ea typeface="Verdana" panose="020B0604030504040204" pitchFamily="34" charset="0"/>
                          <a:cs typeface="Verdana" panose="020B0604030504040204" pitchFamily="34" charset="0"/>
                        </a:rPr>
                        <a:t>(16,000)</a:t>
                      </a:r>
                    </a:p>
                  </a:txBody>
                  <a:tcPr anchor="ctr"/>
                </a:tc>
                <a:extLst>
                  <a:ext uri="{0D108BD9-81ED-4DB2-BD59-A6C34878D82A}">
                    <a16:rowId xmlns:a16="http://schemas.microsoft.com/office/drawing/2014/main" val="10010"/>
                  </a:ext>
                </a:extLst>
              </a:tr>
              <a:tr h="243839">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Net present value……..</a:t>
                      </a:r>
                    </a:p>
                  </a:txBody>
                  <a:tcPr anchor="ctr"/>
                </a:tc>
                <a:tc>
                  <a:txBody>
                    <a:bodyPr/>
                    <a:lstStyle/>
                    <a:p>
                      <a:pPr algn="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b="1" u="sng" dirty="0">
                          <a:latin typeface="Verdana" panose="020B0604030504040204" pitchFamily="34" charset="0"/>
                          <a:ea typeface="Verdana" panose="020B0604030504040204" pitchFamily="34" charset="0"/>
                          <a:cs typeface="Verdana" panose="020B0604030504040204" pitchFamily="34" charset="0"/>
                        </a:rPr>
                        <a:t>$ 4,367</a:t>
                      </a:r>
                    </a:p>
                  </a:txBody>
                  <a:tcPr anchor="ctr"/>
                </a:tc>
                <a:extLst>
                  <a:ext uri="{0D108BD9-81ED-4DB2-BD59-A6C34878D82A}">
                    <a16:rowId xmlns:a16="http://schemas.microsoft.com/office/drawing/2014/main" val="10011"/>
                  </a:ext>
                </a:extLst>
              </a:tr>
            </a:tbl>
          </a:graphicData>
        </a:graphic>
      </p:graphicFrame>
      <p:sp>
        <p:nvSpPr>
          <p:cNvPr id="17" name="Content Placeholder 10"/>
          <p:cNvSpPr>
            <a:spLocks noGrp="1"/>
          </p:cNvSpPr>
          <p:nvPr>
            <p:ph sz="quarter" idx="18"/>
          </p:nvPr>
        </p:nvSpPr>
        <p:spPr>
          <a:xfrm>
            <a:off x="103632" y="6096000"/>
            <a:ext cx="8820912" cy="304800"/>
          </a:xfrm>
        </p:spPr>
        <p:txBody>
          <a:bodyPr>
            <a:noAutofit/>
          </a:bodyPr>
          <a:lstStyle/>
          <a:p>
            <a:pPr marL="0" indent="0">
              <a:buNone/>
            </a:pPr>
            <a:r>
              <a:rPr lang="en-US" sz="1800" dirty="0"/>
              <a:t>*Cash flows occur at the end of each year</a:t>
            </a:r>
          </a:p>
        </p:txBody>
      </p:sp>
    </p:spTree>
    <p:extLst>
      <p:ext uri="{BB962C8B-B14F-4D97-AF65-F5344CB8AC3E}">
        <p14:creationId xmlns:p14="http://schemas.microsoft.com/office/powerpoint/2010/main" val="2610528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 y="609600"/>
            <a:ext cx="8991600" cy="1143000"/>
          </a:xfrm>
        </p:spPr>
        <p:txBody>
          <a:bodyPr>
            <a:noAutofit/>
          </a:bodyPr>
          <a:lstStyle/>
          <a:p>
            <a:r>
              <a:rPr lang="en-US" dirty="0"/>
              <a:t>Net Present Value with Equal Cash Flows (3 of 3)</a:t>
            </a:r>
          </a:p>
        </p:txBody>
      </p:sp>
      <p:sp>
        <p:nvSpPr>
          <p:cNvPr id="11" name="Text Placeholder 10"/>
          <p:cNvSpPr>
            <a:spLocks noGrp="1"/>
          </p:cNvSpPr>
          <p:nvPr>
            <p:ph type="body" sz="quarter" idx="13"/>
          </p:nvPr>
        </p:nvSpPr>
        <p:spPr>
          <a:xfrm>
            <a:off x="76200" y="1828800"/>
            <a:ext cx="8839200" cy="381000"/>
          </a:xfrm>
        </p:spPr>
        <p:txBody>
          <a:bodyPr>
            <a:noAutofit/>
          </a:bodyPr>
          <a:lstStyle/>
          <a:p>
            <a:r>
              <a:rPr lang="en-US" b="1" dirty="0"/>
              <a:t>Learning Objective P3: </a:t>
            </a:r>
            <a:r>
              <a:rPr lang="en-US" dirty="0"/>
              <a:t>Compute net present value and describe its use.</a:t>
            </a:r>
          </a:p>
        </p:txBody>
      </p:sp>
      <p:sp>
        <p:nvSpPr>
          <p:cNvPr id="10" name="Content Placeholder 9"/>
          <p:cNvSpPr>
            <a:spLocks noGrp="1"/>
          </p:cNvSpPr>
          <p:nvPr>
            <p:ph idx="1"/>
          </p:nvPr>
        </p:nvSpPr>
        <p:spPr>
          <a:xfrm>
            <a:off x="228600" y="2438400"/>
            <a:ext cx="8686800" cy="3962400"/>
          </a:xfrm>
        </p:spPr>
        <p:txBody>
          <a:bodyPr/>
          <a:lstStyle/>
          <a:p>
            <a:pPr marL="0" indent="0">
              <a:buNone/>
            </a:pPr>
            <a:r>
              <a:rPr lang="en-US" altLang="en-US" sz="2800" dirty="0" err="1"/>
              <a:t>FasTrac</a:t>
            </a:r>
            <a:r>
              <a:rPr lang="en-US" altLang="en-US" sz="2800" dirty="0"/>
              <a:t> should invest in the machine because NPV &gt; 0!</a:t>
            </a:r>
            <a:endParaRPr lang="en-US" sz="2800" dirty="0"/>
          </a:p>
        </p:txBody>
      </p:sp>
    </p:spTree>
    <p:extLst>
      <p:ext uri="{BB962C8B-B14F-4D97-AF65-F5344CB8AC3E}">
        <p14:creationId xmlns:p14="http://schemas.microsoft.com/office/powerpoint/2010/main" val="117333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609600"/>
            <a:ext cx="8991600" cy="914400"/>
          </a:xfrm>
        </p:spPr>
        <p:txBody>
          <a:bodyPr>
            <a:normAutofit/>
          </a:bodyPr>
          <a:lstStyle/>
          <a:p>
            <a:r>
              <a:rPr lang="en-US" altLang="en-US" dirty="0">
                <a:ea typeface="ＭＳ Ｐゴシック" pitchFamily="34" charset="-128"/>
              </a:rPr>
              <a:t>Capital Budgeting (1 of 2)</a:t>
            </a:r>
            <a:endParaRPr lang="en-US" dirty="0"/>
          </a:p>
        </p:txBody>
      </p:sp>
      <p:sp>
        <p:nvSpPr>
          <p:cNvPr id="8" name="Content Placeholder 7"/>
          <p:cNvSpPr>
            <a:spLocks noGrp="1"/>
          </p:cNvSpPr>
          <p:nvPr>
            <p:ph idx="1"/>
          </p:nvPr>
        </p:nvSpPr>
        <p:spPr>
          <a:xfrm>
            <a:off x="457200" y="1676400"/>
            <a:ext cx="8229600" cy="4724400"/>
          </a:xfrm>
        </p:spPr>
        <p:txBody>
          <a:bodyPr>
            <a:normAutofit/>
          </a:bodyPr>
          <a:lstStyle/>
          <a:p>
            <a:pPr marL="0" indent="0">
              <a:buNone/>
            </a:pPr>
            <a:r>
              <a:rPr lang="en-US" dirty="0"/>
              <a:t>Capital budgeting is the process of analyzing alternative long-term investments and deciding which assets to acquire or sell.</a:t>
            </a:r>
          </a:p>
          <a:p>
            <a:pPr marL="0" indent="0">
              <a:buNone/>
            </a:pPr>
            <a:r>
              <a:rPr lang="en-US" b="1" dirty="0"/>
              <a:t>Capital Budgeting Process:</a:t>
            </a:r>
          </a:p>
          <a:p>
            <a:pPr marL="514350" indent="-514350">
              <a:buFont typeface="+mj-lt"/>
              <a:buAutoNum type="arabicPeriod"/>
            </a:pPr>
            <a:r>
              <a:rPr lang="en-US" dirty="0"/>
              <a:t>Department or plant manager submits proposals</a:t>
            </a:r>
          </a:p>
          <a:p>
            <a:pPr marL="514350" indent="-514350">
              <a:buFont typeface="+mj-lt"/>
              <a:buAutoNum type="arabicPeriod"/>
            </a:pPr>
            <a:r>
              <a:rPr lang="en-US" dirty="0"/>
              <a:t>Capital budget committee evaluates proposals</a:t>
            </a:r>
          </a:p>
          <a:p>
            <a:pPr marL="514350" indent="-514350">
              <a:buFont typeface="+mj-lt"/>
              <a:buAutoNum type="arabicPeriod"/>
            </a:pPr>
            <a:r>
              <a:rPr lang="en-US" dirty="0"/>
              <a:t>Board of directors approves capital expenditures.</a:t>
            </a:r>
          </a:p>
        </p:txBody>
      </p:sp>
    </p:spTree>
    <p:extLst>
      <p:ext uri="{BB962C8B-B14F-4D97-AF65-F5344CB8AC3E}">
        <p14:creationId xmlns:p14="http://schemas.microsoft.com/office/powerpoint/2010/main" val="2862300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533400"/>
            <a:ext cx="9144000" cy="762000"/>
          </a:xfrm>
        </p:spPr>
        <p:txBody>
          <a:bodyPr>
            <a:noAutofit/>
          </a:bodyPr>
          <a:lstStyle/>
          <a:p>
            <a:r>
              <a:rPr lang="en-US" altLang="en-US" dirty="0">
                <a:ea typeface="ＭＳ Ｐゴシック" pitchFamily="34" charset="-128"/>
              </a:rPr>
              <a:t>Net Present Value Decision Rule</a:t>
            </a:r>
            <a:endParaRPr lang="en-US" dirty="0"/>
          </a:p>
        </p:txBody>
      </p:sp>
      <p:sp>
        <p:nvSpPr>
          <p:cNvPr id="11" name="Text Placeholder 10"/>
          <p:cNvSpPr>
            <a:spLocks noGrp="1"/>
          </p:cNvSpPr>
          <p:nvPr>
            <p:ph type="body" sz="quarter" idx="13"/>
          </p:nvPr>
        </p:nvSpPr>
        <p:spPr>
          <a:xfrm>
            <a:off x="152400" y="1295400"/>
            <a:ext cx="8839200" cy="381000"/>
          </a:xfrm>
        </p:spPr>
        <p:txBody>
          <a:bodyPr>
            <a:noAutofit/>
          </a:bodyPr>
          <a:lstStyle/>
          <a:p>
            <a:r>
              <a:rPr lang="en-US" b="1" dirty="0"/>
              <a:t>Learning Objective P3: </a:t>
            </a:r>
            <a:r>
              <a:rPr lang="en-US" dirty="0"/>
              <a:t>Compute net present value and describe its use.</a:t>
            </a:r>
          </a:p>
        </p:txBody>
      </p:sp>
      <p:sp>
        <p:nvSpPr>
          <p:cNvPr id="10" name="Content Placeholder 9"/>
          <p:cNvSpPr>
            <a:spLocks noGrp="1"/>
          </p:cNvSpPr>
          <p:nvPr>
            <p:ph idx="1"/>
          </p:nvPr>
        </p:nvSpPr>
        <p:spPr>
          <a:xfrm>
            <a:off x="380999" y="1752600"/>
            <a:ext cx="8385629" cy="4662714"/>
          </a:xfrm>
        </p:spPr>
        <p:txBody>
          <a:bodyPr>
            <a:noAutofit/>
          </a:bodyPr>
          <a:lstStyle/>
          <a:p>
            <a:pPr marL="0" indent="0">
              <a:spcBef>
                <a:spcPts val="600"/>
              </a:spcBef>
              <a:buNone/>
            </a:pPr>
            <a:r>
              <a:rPr lang="en-US" altLang="en-US" sz="2400" dirty="0"/>
              <a:t>When an asset's expected future cash flows yield a positive net present value when discounted at the required rate of return, the asset should be acquired.</a:t>
            </a:r>
          </a:p>
          <a:p>
            <a:pPr>
              <a:spcBef>
                <a:spcPts val="600"/>
              </a:spcBef>
            </a:pPr>
            <a:r>
              <a:rPr lang="en-US" altLang="en-US" sz="2400" dirty="0"/>
              <a:t>Present value of net cash flows ($) – Amount Invested ($) = Net present value ($)</a:t>
            </a:r>
          </a:p>
          <a:p>
            <a:pPr>
              <a:spcBef>
                <a:spcPts val="600"/>
              </a:spcBef>
            </a:pPr>
            <a:r>
              <a:rPr lang="en-US" altLang="en-US" sz="2400" dirty="0"/>
              <a:t>Net present value ($)</a:t>
            </a:r>
          </a:p>
          <a:p>
            <a:pPr lvl="1">
              <a:spcBef>
                <a:spcPts val="600"/>
              </a:spcBef>
            </a:pPr>
            <a:r>
              <a:rPr lang="en-US" altLang="en-US" sz="2200" dirty="0"/>
              <a:t>If NPV &gt; $0, </a:t>
            </a:r>
            <a:r>
              <a:rPr lang="en-US" altLang="en-US" sz="2200" b="1" dirty="0"/>
              <a:t>Invest</a:t>
            </a:r>
          </a:p>
          <a:p>
            <a:pPr lvl="1">
              <a:spcBef>
                <a:spcPts val="600"/>
              </a:spcBef>
            </a:pPr>
            <a:r>
              <a:rPr lang="en-US" altLang="en-US" sz="2200" dirty="0"/>
              <a:t>If NPV &lt; $0, </a:t>
            </a:r>
            <a:r>
              <a:rPr lang="en-US" altLang="en-US" sz="2200" b="1" dirty="0"/>
              <a:t>Do not Invest</a:t>
            </a:r>
            <a:endParaRPr lang="en-US" altLang="en-US" sz="2200" dirty="0"/>
          </a:p>
          <a:p>
            <a:pPr marL="0" lvl="1" indent="0">
              <a:spcBef>
                <a:spcPts val="600"/>
              </a:spcBef>
              <a:buNone/>
            </a:pPr>
            <a:r>
              <a:rPr lang="en-US" altLang="en-US" dirty="0"/>
              <a:t>When comparing several investment opportunities of similar cost and risk, we prefer the one with the highest positive net present value.</a:t>
            </a:r>
          </a:p>
        </p:txBody>
      </p:sp>
    </p:spTree>
    <p:extLst>
      <p:ext uri="{BB962C8B-B14F-4D97-AF65-F5344CB8AC3E}">
        <p14:creationId xmlns:p14="http://schemas.microsoft.com/office/powerpoint/2010/main" val="1908285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1066800"/>
          </a:xfrm>
        </p:spPr>
        <p:txBody>
          <a:bodyPr>
            <a:noAutofit/>
          </a:bodyPr>
          <a:lstStyle/>
          <a:p>
            <a:r>
              <a:rPr lang="en-US" altLang="en-US" dirty="0">
                <a:ea typeface="ＭＳ Ｐゴシック" panose="020B0600070205080204" pitchFamily="34" charset="-128"/>
              </a:rPr>
              <a:t>Net Present Value with Uneven Cash Flows (1 of 2)</a:t>
            </a:r>
            <a:endParaRPr lang="en-US" dirty="0"/>
          </a:p>
        </p:txBody>
      </p:sp>
      <p:sp>
        <p:nvSpPr>
          <p:cNvPr id="4" name="Text Placeholder 3"/>
          <p:cNvSpPr>
            <a:spLocks noGrp="1"/>
          </p:cNvSpPr>
          <p:nvPr>
            <p:ph type="body" sz="quarter" idx="13"/>
          </p:nvPr>
        </p:nvSpPr>
        <p:spPr>
          <a:xfrm>
            <a:off x="152400" y="1714500"/>
            <a:ext cx="8839200" cy="381000"/>
          </a:xfrm>
        </p:spPr>
        <p:txBody>
          <a:bodyPr>
            <a:noAutofit/>
          </a:bodyPr>
          <a:lstStyle/>
          <a:p>
            <a:r>
              <a:rPr lang="en-US" b="1" dirty="0"/>
              <a:t>Learning Objective P3: </a:t>
            </a:r>
            <a:r>
              <a:rPr lang="en-US" dirty="0"/>
              <a:t>Compute net present value and describe its use.</a:t>
            </a:r>
          </a:p>
        </p:txBody>
      </p:sp>
      <p:sp>
        <p:nvSpPr>
          <p:cNvPr id="7" name="Content Placeholder 6"/>
          <p:cNvSpPr>
            <a:spLocks noGrp="1"/>
          </p:cNvSpPr>
          <p:nvPr>
            <p:ph sz="quarter" idx="15"/>
          </p:nvPr>
        </p:nvSpPr>
        <p:spPr>
          <a:xfrm>
            <a:off x="457200" y="2438400"/>
            <a:ext cx="7897091" cy="315468"/>
          </a:xfrm>
        </p:spPr>
        <p:txBody>
          <a:bodyPr>
            <a:noAutofit/>
          </a:bodyPr>
          <a:lstStyle/>
          <a:p>
            <a:pPr marL="0" indent="0">
              <a:buNone/>
            </a:pPr>
            <a:r>
              <a:rPr lang="en-US" sz="2400" kern="0" dirty="0"/>
              <a:t>Exhibit 24.10</a:t>
            </a:r>
          </a:p>
        </p:txBody>
      </p:sp>
      <p:graphicFrame>
        <p:nvGraphicFramePr>
          <p:cNvPr id="12" name="Content Placeholder 11"/>
          <p:cNvGraphicFramePr>
            <a:graphicFrameLocks noGrp="1"/>
          </p:cNvGraphicFramePr>
          <p:nvPr>
            <p:ph sz="quarter" idx="18"/>
            <p:extLst>
              <p:ext uri="{D42A27DB-BD31-4B8C-83A1-F6EECF244321}">
                <p14:modId xmlns:p14="http://schemas.microsoft.com/office/powerpoint/2010/main" val="2942457229"/>
              </p:ext>
            </p:extLst>
          </p:nvPr>
        </p:nvGraphicFramePr>
        <p:xfrm>
          <a:off x="273748" y="3291840"/>
          <a:ext cx="8717852" cy="2804160"/>
        </p:xfrm>
        <a:graphic>
          <a:graphicData uri="http://schemas.openxmlformats.org/drawingml/2006/table">
            <a:tbl>
              <a:tblPr firstRow="1" bandRow="1">
                <a:tableStyleId>{5940675A-B579-460E-94D1-54222C63F5DA}</a:tableStyleId>
              </a:tblPr>
              <a:tblGrid>
                <a:gridCol w="1971993">
                  <a:extLst>
                    <a:ext uri="{9D8B030D-6E8A-4147-A177-3AD203B41FA5}">
                      <a16:colId xmlns:a16="http://schemas.microsoft.com/office/drawing/2014/main" val="20000"/>
                    </a:ext>
                  </a:extLst>
                </a:gridCol>
                <a:gridCol w="954659">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tblGrid>
              <a:tr h="534924">
                <a:tc>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Net Cash Flows: 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Net Cash Flows: 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Net Cash Flows: 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Present Value of 1 at 10%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Present Value of Net Cash Flows:</a:t>
                      </a:r>
                      <a:r>
                        <a:rPr lang="en-US" sz="1200" b="1" baseline="0" dirty="0">
                          <a:latin typeface="Verdana" panose="020B0604030504040204" pitchFamily="34" charset="0"/>
                          <a:ea typeface="Verdana" panose="020B0604030504040204" pitchFamily="34" charset="0"/>
                          <a:cs typeface="Verdana" panose="020B0604030504040204" pitchFamily="34" charset="0"/>
                        </a:rPr>
                        <a:t> A</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Present Value of Net Cash Flows: B</a:t>
                      </a:r>
                    </a:p>
                  </a:txBody>
                  <a:tcPr anchor="ct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Present Value of Net Cash Flows: B</a:t>
                      </a:r>
                    </a:p>
                  </a:txBody>
                  <a:tcPr anchor="ctr"/>
                </a:tc>
                <a:extLst>
                  <a:ext uri="{0D108BD9-81ED-4DB2-BD59-A6C34878D82A}">
                    <a16:rowId xmlns:a16="http://schemas.microsoft.com/office/drawing/2014/main" val="10000"/>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 1…………..</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$ 5,000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a:t>
                      </a:r>
                      <a:r>
                        <a:rPr lang="en-US" sz="1200" baseline="0" dirty="0">
                          <a:latin typeface="Verdana" panose="020B0604030504040204" pitchFamily="34" charset="0"/>
                          <a:ea typeface="Verdana" panose="020B0604030504040204" pitchFamily="34" charset="0"/>
                          <a:cs typeface="Verdana" panose="020B0604030504040204" pitchFamily="34" charset="0"/>
                        </a:rPr>
                        <a:t> 8,000</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$ 1,000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0.9091</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$ 4,546</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$ 7,273</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$ 909</a:t>
                      </a:r>
                    </a:p>
                  </a:txBody>
                  <a:tcPr anchor="ctr"/>
                </a:tc>
                <a:extLst>
                  <a:ext uri="{0D108BD9-81ED-4DB2-BD59-A6C34878D82A}">
                    <a16:rowId xmlns:a16="http://schemas.microsoft.com/office/drawing/2014/main" val="10001"/>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a:t>
                      </a:r>
                      <a:r>
                        <a:rPr lang="en-US" sz="1200" baseline="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2……………</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5,000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5,000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5,000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0.8264</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4,132</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4,132</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4,132</a:t>
                      </a:r>
                    </a:p>
                  </a:txBody>
                  <a:tcPr anchor="ctr"/>
                </a:tc>
                <a:extLst>
                  <a:ext uri="{0D108BD9-81ED-4DB2-BD59-A6C34878D82A}">
                    <a16:rowId xmlns:a16="http://schemas.microsoft.com/office/drawing/2014/main" val="10002"/>
                  </a:ext>
                </a:extLst>
              </a:tr>
              <a:tr h="2644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Year 3……………</a:t>
                      </a:r>
                    </a:p>
                  </a:txBody>
                  <a:tcPr anchor="ct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5,000</a:t>
                      </a:r>
                    </a:p>
                  </a:txBody>
                  <a:tcPr anchor="ct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2,000</a:t>
                      </a:r>
                    </a:p>
                  </a:txBody>
                  <a:tcPr anchor="ct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9,000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0.7513</a:t>
                      </a:r>
                    </a:p>
                  </a:txBody>
                  <a:tcPr anchor="ct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3,757</a:t>
                      </a:r>
                    </a:p>
                  </a:txBody>
                  <a:tcPr anchor="ct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1,503</a:t>
                      </a:r>
                    </a:p>
                  </a:txBody>
                  <a:tcPr anchor="ct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6,762</a:t>
                      </a:r>
                    </a:p>
                  </a:txBody>
                  <a:tcPr anchor="ctr"/>
                </a:tc>
                <a:extLst>
                  <a:ext uri="{0D108BD9-81ED-4DB2-BD59-A6C34878D82A}">
                    <a16:rowId xmlns:a16="http://schemas.microsoft.com/office/drawing/2014/main" val="10003"/>
                  </a:ext>
                </a:extLst>
              </a:tr>
              <a:tr h="259080">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Totals…………….</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$ 15,000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$ 15,000</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$15,000</a:t>
                      </a:r>
                    </a:p>
                  </a:txBody>
                  <a:tcPr anchor="ctr"/>
                </a:tc>
                <a:tc>
                  <a: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12,435</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12,908</a:t>
                      </a:r>
                    </a:p>
                  </a:txBody>
                  <a:tcPr anchor="ctr"/>
                </a:tc>
                <a:tc>
                  <a:txBody>
                    <a:bodyPr/>
                    <a:lstStyle/>
                    <a:p>
                      <a:pPr algn="r"/>
                      <a:r>
                        <a:rPr lang="en-US" sz="1200" b="0" dirty="0">
                          <a:latin typeface="Verdana" panose="020B0604030504040204" pitchFamily="34" charset="0"/>
                          <a:ea typeface="Verdana" panose="020B0604030504040204" pitchFamily="34" charset="0"/>
                          <a:cs typeface="Verdana" panose="020B0604030504040204" pitchFamily="34" charset="0"/>
                        </a:rPr>
                        <a:t>11,803</a:t>
                      </a:r>
                    </a:p>
                  </a:txBody>
                  <a:tcPr anchor="ctr"/>
                </a:tc>
                <a:extLst>
                  <a:ext uri="{0D108BD9-81ED-4DB2-BD59-A6C34878D82A}">
                    <a16:rowId xmlns:a16="http://schemas.microsoft.com/office/drawing/2014/main" val="10004"/>
                  </a:ext>
                </a:extLst>
              </a:tr>
              <a:tr h="426720">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Initial Investment…</a:t>
                      </a:r>
                    </a:p>
                  </a:txBody>
                  <a:tcPr anchor="ctr"/>
                </a:tc>
                <a:tc>
                  <a:txBody>
                    <a:bodyPr/>
                    <a:lstStyle/>
                    <a:p>
                      <a:pPr algn="r"/>
                      <a:endParaRPr lang="en-US" sz="1200" b="1">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200" b="1">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200" b="1">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b="0" u="sng" dirty="0">
                          <a:latin typeface="Verdana" panose="020B0604030504040204" pitchFamily="34" charset="0"/>
                          <a:ea typeface="Verdana" panose="020B0604030504040204" pitchFamily="34" charset="0"/>
                          <a:cs typeface="Verdana" panose="020B0604030504040204" pitchFamily="34" charset="0"/>
                        </a:rPr>
                        <a:t>(12,000)</a:t>
                      </a:r>
                    </a:p>
                  </a:txBody>
                  <a:tcPr anchor="ctr"/>
                </a:tc>
                <a:tc>
                  <a:txBody>
                    <a:bodyPr/>
                    <a:lstStyle/>
                    <a:p>
                      <a:pPr algn="r"/>
                      <a:r>
                        <a:rPr lang="en-US" sz="1200" b="0" u="sng" dirty="0">
                          <a:latin typeface="Verdana" panose="020B0604030504040204" pitchFamily="34" charset="0"/>
                          <a:ea typeface="Verdana" panose="020B0604030504040204" pitchFamily="34" charset="0"/>
                          <a:cs typeface="Verdana" panose="020B0604030504040204" pitchFamily="34" charset="0"/>
                        </a:rPr>
                        <a:t>(12,000)</a:t>
                      </a:r>
                    </a:p>
                  </a:txBody>
                  <a:tcPr anchor="ctr"/>
                </a:tc>
                <a:tc>
                  <a:txBody>
                    <a:bodyPr/>
                    <a:lstStyle/>
                    <a:p>
                      <a:pPr algn="r"/>
                      <a:r>
                        <a:rPr lang="en-US" sz="1200" b="0" u="sng" dirty="0">
                          <a:latin typeface="Verdana" panose="020B0604030504040204" pitchFamily="34" charset="0"/>
                          <a:ea typeface="Verdana" panose="020B0604030504040204" pitchFamily="34" charset="0"/>
                          <a:cs typeface="Verdana" panose="020B0604030504040204" pitchFamily="34" charset="0"/>
                        </a:rPr>
                        <a:t>(12,000)</a:t>
                      </a:r>
                    </a:p>
                  </a:txBody>
                  <a:tcPr anchor="ctr"/>
                </a:tc>
                <a:extLst>
                  <a:ext uri="{0D108BD9-81ED-4DB2-BD59-A6C34878D82A}">
                    <a16:rowId xmlns:a16="http://schemas.microsoft.com/office/drawing/2014/main" val="10005"/>
                  </a:ext>
                </a:extLst>
              </a:tr>
              <a:tr h="243839">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Net present value….</a:t>
                      </a:r>
                    </a:p>
                  </a:txBody>
                  <a:tcPr anchor="ctr"/>
                </a:tc>
                <a:tc>
                  <a:txBody>
                    <a:bodyPr/>
                    <a:lstStyle/>
                    <a:p>
                      <a:pPr algn="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b="1" u="sng" dirty="0">
                          <a:latin typeface="Verdana" panose="020B0604030504040204" pitchFamily="34" charset="0"/>
                          <a:ea typeface="Verdana" panose="020B0604030504040204" pitchFamily="34" charset="0"/>
                          <a:cs typeface="Verdana" panose="020B0604030504040204" pitchFamily="34" charset="0"/>
                        </a:rPr>
                        <a:t>$ 435</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u="sng" dirty="0">
                          <a:latin typeface="Verdana" panose="020B0604030504040204" pitchFamily="34" charset="0"/>
                          <a:ea typeface="Verdana" panose="020B0604030504040204" pitchFamily="34" charset="0"/>
                          <a:cs typeface="Verdana" panose="020B0604030504040204" pitchFamily="34" charset="0"/>
                        </a:rPr>
                        <a:t>$ 908</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u="sng" dirty="0">
                          <a:latin typeface="Verdana" panose="020B0604030504040204" pitchFamily="34" charset="0"/>
                          <a:ea typeface="Verdana" panose="020B0604030504040204" pitchFamily="34" charset="0"/>
                          <a:cs typeface="Verdana" panose="020B0604030504040204" pitchFamily="34" charset="0"/>
                        </a:rPr>
                        <a:t>$ (197)</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28430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 y="609600"/>
            <a:ext cx="8991600" cy="1143000"/>
          </a:xfrm>
        </p:spPr>
        <p:txBody>
          <a:bodyPr>
            <a:noAutofit/>
          </a:bodyPr>
          <a:lstStyle/>
          <a:p>
            <a:r>
              <a:rPr lang="en-US" altLang="en-US" dirty="0">
                <a:ea typeface="ＭＳ Ｐゴシック" panose="020B0600070205080204" pitchFamily="34" charset="-128"/>
              </a:rPr>
              <a:t>Net Present Value with Uneven </a:t>
            </a:r>
            <a:r>
              <a:rPr lang="en-US" altLang="en-US">
                <a:ea typeface="ＭＳ Ｐゴシック" panose="020B0600070205080204" pitchFamily="34" charset="-128"/>
              </a:rPr>
              <a:t>Cash Flows (2 of 2)</a:t>
            </a:r>
            <a:endParaRPr lang="en-US" dirty="0"/>
          </a:p>
        </p:txBody>
      </p:sp>
      <p:sp>
        <p:nvSpPr>
          <p:cNvPr id="11" name="Text Placeholder 10"/>
          <p:cNvSpPr>
            <a:spLocks noGrp="1"/>
          </p:cNvSpPr>
          <p:nvPr>
            <p:ph type="body" sz="quarter" idx="13"/>
          </p:nvPr>
        </p:nvSpPr>
        <p:spPr>
          <a:xfrm>
            <a:off x="76200" y="1828800"/>
            <a:ext cx="8839200" cy="381000"/>
          </a:xfrm>
        </p:spPr>
        <p:txBody>
          <a:bodyPr>
            <a:noAutofit/>
          </a:bodyPr>
          <a:lstStyle/>
          <a:p>
            <a:r>
              <a:rPr lang="en-US" b="1" dirty="0"/>
              <a:t>Learning Objective P3: </a:t>
            </a:r>
            <a:r>
              <a:rPr lang="en-US" dirty="0"/>
              <a:t>Compute net present value and describe its use.</a:t>
            </a:r>
          </a:p>
        </p:txBody>
      </p:sp>
      <p:sp>
        <p:nvSpPr>
          <p:cNvPr id="10" name="Content Placeholder 9"/>
          <p:cNvSpPr>
            <a:spLocks noGrp="1"/>
          </p:cNvSpPr>
          <p:nvPr>
            <p:ph idx="1"/>
          </p:nvPr>
        </p:nvSpPr>
        <p:spPr>
          <a:xfrm>
            <a:off x="228600" y="2438400"/>
            <a:ext cx="8686800" cy="3962400"/>
          </a:xfrm>
        </p:spPr>
        <p:txBody>
          <a:bodyPr>
            <a:normAutofit/>
          </a:bodyPr>
          <a:lstStyle/>
          <a:p>
            <a:pPr marL="0" indent="0">
              <a:buNone/>
            </a:pPr>
            <a:r>
              <a:rPr lang="en-US" dirty="0">
                <a:solidFill>
                  <a:srgbClr val="000000"/>
                </a:solidFill>
              </a:rPr>
              <a:t>Although all projects require the same investment and have the same total net cash flows, Project B has a higher net present value because of a larger net cash flow in Year 1.</a:t>
            </a:r>
          </a:p>
        </p:txBody>
      </p:sp>
    </p:spTree>
    <p:extLst>
      <p:ext uri="{BB962C8B-B14F-4D97-AF65-F5344CB8AC3E}">
        <p14:creationId xmlns:p14="http://schemas.microsoft.com/office/powerpoint/2010/main" val="3212903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4909" y="609600"/>
            <a:ext cx="8174182" cy="1143000"/>
          </a:xfrm>
        </p:spPr>
        <p:txBody>
          <a:bodyPr>
            <a:noAutofit/>
          </a:bodyPr>
          <a:lstStyle/>
          <a:p>
            <a:r>
              <a:rPr lang="en-US" dirty="0"/>
              <a:t>Comparing Positive NPV Projects (1 of 2)</a:t>
            </a:r>
          </a:p>
        </p:txBody>
      </p:sp>
      <p:sp>
        <p:nvSpPr>
          <p:cNvPr id="11" name="Text Placeholder 10"/>
          <p:cNvSpPr>
            <a:spLocks noGrp="1"/>
          </p:cNvSpPr>
          <p:nvPr>
            <p:ph type="body" sz="quarter" idx="13"/>
          </p:nvPr>
        </p:nvSpPr>
        <p:spPr>
          <a:xfrm>
            <a:off x="76200" y="1828800"/>
            <a:ext cx="8839200" cy="381000"/>
          </a:xfrm>
        </p:spPr>
        <p:txBody>
          <a:bodyPr>
            <a:noAutofit/>
          </a:bodyPr>
          <a:lstStyle/>
          <a:p>
            <a:r>
              <a:rPr lang="en-US" b="1" dirty="0"/>
              <a:t>Learning Objective P3: </a:t>
            </a:r>
            <a:r>
              <a:rPr lang="en-US" dirty="0"/>
              <a:t>Compute net present value and describe its use.</a:t>
            </a:r>
          </a:p>
        </p:txBody>
      </p:sp>
      <p:sp>
        <p:nvSpPr>
          <p:cNvPr id="10" name="Content Placeholder 9"/>
          <p:cNvSpPr>
            <a:spLocks noGrp="1"/>
          </p:cNvSpPr>
          <p:nvPr>
            <p:ph idx="1"/>
          </p:nvPr>
        </p:nvSpPr>
        <p:spPr>
          <a:xfrm>
            <a:off x="228600" y="2438400"/>
            <a:ext cx="8534400" cy="1295400"/>
          </a:xfrm>
        </p:spPr>
        <p:txBody>
          <a:bodyPr>
            <a:normAutofit/>
          </a:bodyPr>
          <a:lstStyle/>
          <a:p>
            <a:pPr marL="0" indent="0">
              <a:buNone/>
              <a:defRPr/>
            </a:pPr>
            <a:r>
              <a:rPr lang="en-US" dirty="0"/>
              <a:t>One way to compare projects when a company cannot fund all positive net present value projects.</a:t>
            </a:r>
            <a:endParaRPr lang="en-US" b="1"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0804384"/>
              </p:ext>
            </p:extLst>
          </p:nvPr>
        </p:nvGraphicFramePr>
        <p:xfrm>
          <a:off x="357188" y="4102100"/>
          <a:ext cx="8277225" cy="871538"/>
        </p:xfrm>
        <a:graphic>
          <a:graphicData uri="http://schemas.openxmlformats.org/presentationml/2006/ole">
            <mc:AlternateContent xmlns:mc="http://schemas.openxmlformats.org/markup-compatibility/2006">
              <mc:Choice xmlns:v="urn:schemas-microsoft-com:vml" Requires="v">
                <p:oleObj spid="_x0000_s7236" name="Equation" r:id="rId4" imgW="3860640" imgH="406080" progId="Equation.3">
                  <p:embed/>
                </p:oleObj>
              </mc:Choice>
              <mc:Fallback>
                <p:oleObj name="Equation" r:id="rId4" imgW="3860640" imgH="406080" progId="Equation.3">
                  <p:embed/>
                  <p:pic>
                    <p:nvPicPr>
                      <p:cNvPr id="0" name=""/>
                      <p:cNvPicPr/>
                      <p:nvPr/>
                    </p:nvPicPr>
                    <p:blipFill>
                      <a:blip r:embed="rId5"/>
                      <a:stretch>
                        <a:fillRect/>
                      </a:stretch>
                    </p:blipFill>
                    <p:spPr>
                      <a:xfrm>
                        <a:off x="357188" y="4102100"/>
                        <a:ext cx="8277225" cy="871538"/>
                      </a:xfrm>
                      <a:prstGeom prst="rect">
                        <a:avLst/>
                      </a:prstGeom>
                    </p:spPr>
                  </p:pic>
                </p:oleObj>
              </mc:Fallback>
            </mc:AlternateContent>
          </a:graphicData>
        </a:graphic>
      </p:graphicFrame>
    </p:spTree>
    <p:extLst>
      <p:ext uri="{BB962C8B-B14F-4D97-AF65-F5344CB8AC3E}">
        <p14:creationId xmlns:p14="http://schemas.microsoft.com/office/powerpoint/2010/main" val="871775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4909" y="609600"/>
            <a:ext cx="8174182" cy="1066800"/>
          </a:xfrm>
        </p:spPr>
        <p:txBody>
          <a:bodyPr>
            <a:noAutofit/>
          </a:bodyPr>
          <a:lstStyle/>
          <a:p>
            <a:r>
              <a:rPr lang="en-US" dirty="0"/>
              <a:t>Comparing Positive NPV Projects (2 of 2)</a:t>
            </a:r>
          </a:p>
        </p:txBody>
      </p:sp>
      <p:sp>
        <p:nvSpPr>
          <p:cNvPr id="8" name="Text Placeholder 7"/>
          <p:cNvSpPr>
            <a:spLocks noGrp="1"/>
          </p:cNvSpPr>
          <p:nvPr>
            <p:ph type="body" sz="quarter" idx="13"/>
          </p:nvPr>
        </p:nvSpPr>
        <p:spPr>
          <a:xfrm>
            <a:off x="152400" y="1752600"/>
            <a:ext cx="8839200" cy="381000"/>
          </a:xfrm>
        </p:spPr>
        <p:txBody>
          <a:bodyPr>
            <a:noAutofit/>
          </a:bodyPr>
          <a:lstStyle/>
          <a:p>
            <a:r>
              <a:rPr lang="en-US" b="1" dirty="0"/>
              <a:t>Learning Objective P3: </a:t>
            </a:r>
            <a:r>
              <a:rPr lang="en-US" dirty="0"/>
              <a:t>Compute net present value and describe its use.</a:t>
            </a:r>
          </a:p>
        </p:txBody>
      </p:sp>
      <p:sp>
        <p:nvSpPr>
          <p:cNvPr id="9" name="Content Placeholder 8"/>
          <p:cNvSpPr>
            <a:spLocks noGrp="1"/>
          </p:cNvSpPr>
          <p:nvPr>
            <p:ph sz="quarter" idx="15"/>
          </p:nvPr>
        </p:nvSpPr>
        <p:spPr>
          <a:xfrm>
            <a:off x="457200" y="2286000"/>
            <a:ext cx="8278091" cy="762000"/>
          </a:xfrm>
        </p:spPr>
        <p:txBody>
          <a:bodyPr>
            <a:noAutofit/>
          </a:bodyPr>
          <a:lstStyle/>
          <a:p>
            <a:pPr marL="0" indent="0">
              <a:buNone/>
            </a:pPr>
            <a:r>
              <a:rPr lang="en-US" sz="2200" b="1" dirty="0"/>
              <a:t>Exhibit 25.11 illustrates the computation of the profitability index for three potential investment.</a:t>
            </a:r>
            <a:endParaRPr lang="en-US" sz="2200" dirty="0"/>
          </a:p>
        </p:txBody>
      </p:sp>
      <p:graphicFrame>
        <p:nvGraphicFramePr>
          <p:cNvPr id="14" name="Table 13"/>
          <p:cNvGraphicFramePr>
            <a:graphicFrameLocks noGrp="1"/>
          </p:cNvGraphicFramePr>
          <p:nvPr>
            <p:extLst>
              <p:ext uri="{D42A27DB-BD31-4B8C-83A1-F6EECF244321}">
                <p14:modId xmlns:p14="http://schemas.microsoft.com/office/powerpoint/2010/main" val="951034881"/>
              </p:ext>
            </p:extLst>
          </p:nvPr>
        </p:nvGraphicFramePr>
        <p:xfrm>
          <a:off x="813835" y="3144075"/>
          <a:ext cx="7415765" cy="1427925"/>
        </p:xfrm>
        <a:graphic>
          <a:graphicData uri="http://schemas.openxmlformats.org/drawingml/2006/table">
            <a:tbl>
              <a:tblPr firstRow="1" bandRow="1">
                <a:tableStyleId>{5940675A-B579-460E-94D1-54222C63F5DA}</a:tableStyleId>
              </a:tblPr>
              <a:tblGrid>
                <a:gridCol w="375816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15405">
                <a:tc>
                  <a:txBody>
                    <a:bodyPr/>
                    <a:lstStyle/>
                    <a:p>
                      <a:pPr algn="ctr"/>
                      <a:endParaRPr lang="en-US" sz="1400" u="sng"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u="sng" dirty="0">
                          <a:latin typeface="Verdana" panose="020B0604030504040204" pitchFamily="34" charset="0"/>
                          <a:ea typeface="Verdana" panose="020B0604030504040204" pitchFamily="34" charset="0"/>
                          <a:cs typeface="Verdana" panose="020B0604030504040204" pitchFamily="34" charset="0"/>
                        </a:rPr>
                        <a:t>1</a:t>
                      </a:r>
                    </a:p>
                  </a:txBody>
                  <a:tcPr anchor="ctr"/>
                </a:tc>
                <a:tc>
                  <a:txBody>
                    <a:bodyPr/>
                    <a:lstStyle/>
                    <a:p>
                      <a:pPr algn="ctr"/>
                      <a:r>
                        <a:rPr lang="en-US" sz="1400" b="1" u="sng" dirty="0">
                          <a:latin typeface="Verdana" panose="020B0604030504040204" pitchFamily="34" charset="0"/>
                          <a:ea typeface="Verdana" panose="020B0604030504040204" pitchFamily="34" charset="0"/>
                          <a:cs typeface="Verdana" panose="020B0604030504040204" pitchFamily="34" charset="0"/>
                        </a:rPr>
                        <a:t>2</a:t>
                      </a:r>
                    </a:p>
                  </a:txBody>
                  <a:tcPr anchor="ctr"/>
                </a:tc>
                <a:tc>
                  <a:txBody>
                    <a:bodyPr/>
                    <a:lstStyle/>
                    <a:p>
                      <a:pPr algn="ctr"/>
                      <a:r>
                        <a:rPr lang="en-US" sz="1400" b="1" u="sng" dirty="0">
                          <a:latin typeface="Verdana" panose="020B0604030504040204" pitchFamily="34" charset="0"/>
                          <a:ea typeface="Verdana" panose="020B0604030504040204" pitchFamily="34" charset="0"/>
                          <a:cs typeface="Verdana" panose="020B0604030504040204" pitchFamily="34" charset="0"/>
                        </a:rPr>
                        <a:t>3</a:t>
                      </a:r>
                    </a:p>
                  </a:txBody>
                  <a:tcPr anchor="ctr"/>
                </a:tc>
                <a:extLst>
                  <a:ext uri="{0D108BD9-81ED-4DB2-BD59-A6C34878D82A}">
                    <a16:rowId xmlns:a16="http://schemas.microsoft.com/office/drawing/2014/main" val="10000"/>
                  </a:ext>
                </a:extLst>
              </a:tr>
              <a:tr h="37084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Present value of net cash flows (a)</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$900,000</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$375,000</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$270,000</a:t>
                      </a:r>
                    </a:p>
                  </a:txBody>
                  <a:tcPr anchor="ctr"/>
                </a:tc>
                <a:extLst>
                  <a:ext uri="{0D108BD9-81ED-4DB2-BD59-A6C34878D82A}">
                    <a16:rowId xmlns:a16="http://schemas.microsoft.com/office/drawing/2014/main" val="10001"/>
                  </a:ext>
                </a:extLst>
              </a:tr>
              <a:tr h="370840">
                <a:tc>
                  <a:txBody>
                    <a:bodyPr/>
                    <a:lstStyle/>
                    <a:p>
                      <a:r>
                        <a:rPr lang="en-US" sz="1400" dirty="0">
                          <a:latin typeface="Verdana" pitchFamily="34" charset="0"/>
                          <a:ea typeface="Verdana" pitchFamily="34" charset="0"/>
                          <a:cs typeface="Verdana" pitchFamily="34" charset="0"/>
                        </a:rPr>
                        <a:t>Amount invested</a:t>
                      </a:r>
                      <a:r>
                        <a:rPr lang="en-US" sz="1400" baseline="0" dirty="0">
                          <a:latin typeface="Verdana" pitchFamily="34" charset="0"/>
                          <a:ea typeface="Verdana" pitchFamily="34" charset="0"/>
                          <a:cs typeface="Verdana" pitchFamily="34" charset="0"/>
                        </a:rPr>
                        <a:t> (b)</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750,000</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   250,000</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   300,000</a:t>
                      </a:r>
                    </a:p>
                  </a:txBody>
                  <a:tcPr anchor="ctr"/>
                </a:tc>
                <a:extLst>
                  <a:ext uri="{0D108BD9-81ED-4DB2-BD59-A6C34878D82A}">
                    <a16:rowId xmlns:a16="http://schemas.microsoft.com/office/drawing/2014/main" val="10002"/>
                  </a:ext>
                </a:extLst>
              </a:tr>
              <a:tr h="37084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Profitability index (a) ÷ (b)</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1.2</a:t>
                      </a:r>
                    </a:p>
                  </a:txBody>
                  <a:tcPr anchor="ctr"/>
                </a:tc>
                <a:tc>
                  <a:txBody>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1.5</a:t>
                      </a:r>
                    </a:p>
                  </a:txBody>
                  <a:tcPr anchor="ctr"/>
                </a:tc>
                <a:tc>
                  <a:txBody>
                    <a:bodyPr/>
                    <a:lstStyle/>
                    <a:p>
                      <a:pPr algn="r"/>
                      <a:r>
                        <a:rPr lang="en-US" sz="1400" b="0" dirty="0">
                          <a:latin typeface="Verdana" panose="020B0604030504040204" pitchFamily="34" charset="0"/>
                          <a:ea typeface="Verdana" panose="020B0604030504040204" pitchFamily="34" charset="0"/>
                          <a:cs typeface="Verdana" panose="020B0604030504040204" pitchFamily="34" charset="0"/>
                        </a:rPr>
                        <a:t>0.90</a:t>
                      </a:r>
                    </a:p>
                  </a:txBody>
                  <a:tcPr anchor="ctr"/>
                </a:tc>
                <a:extLst>
                  <a:ext uri="{0D108BD9-81ED-4DB2-BD59-A6C34878D82A}">
                    <a16:rowId xmlns:a16="http://schemas.microsoft.com/office/drawing/2014/main" val="10003"/>
                  </a:ext>
                </a:extLst>
              </a:tr>
            </a:tbl>
          </a:graphicData>
        </a:graphic>
      </p:graphicFrame>
      <p:sp>
        <p:nvSpPr>
          <p:cNvPr id="10" name="Content Placeholder 9"/>
          <p:cNvSpPr>
            <a:spLocks noGrp="1"/>
          </p:cNvSpPr>
          <p:nvPr>
            <p:ph sz="quarter" idx="18"/>
          </p:nvPr>
        </p:nvSpPr>
        <p:spPr>
          <a:xfrm>
            <a:off x="457200" y="4648200"/>
            <a:ext cx="8278091" cy="1828800"/>
          </a:xfrm>
        </p:spPr>
        <p:txBody>
          <a:bodyPr>
            <a:noAutofit/>
          </a:bodyPr>
          <a:lstStyle/>
          <a:p>
            <a:pPr marL="0" indent="0">
              <a:buNone/>
            </a:pPr>
            <a:r>
              <a:rPr lang="en-US" sz="2200" b="1" dirty="0"/>
              <a:t>Profitability index, 1.5: </a:t>
            </a:r>
            <a:r>
              <a:rPr lang="en-US" sz="2200" dirty="0"/>
              <a:t>Investment #2 has the highest profitability index so it should be chosen.</a:t>
            </a:r>
          </a:p>
          <a:p>
            <a:pPr marL="0" indent="0">
              <a:buNone/>
            </a:pPr>
            <a:r>
              <a:rPr lang="en-US" sz="2200" b="1" dirty="0"/>
              <a:t>Profitability index, 0.90: </a:t>
            </a:r>
            <a:r>
              <a:rPr lang="en-US" sz="2200" dirty="0"/>
              <a:t>A profitability index less than 1 indicates an investment with a negative NPV so Investment #3 would be ruled out.</a:t>
            </a:r>
          </a:p>
        </p:txBody>
      </p:sp>
    </p:spTree>
    <p:extLst>
      <p:ext uri="{BB962C8B-B14F-4D97-AF65-F5344CB8AC3E}">
        <p14:creationId xmlns:p14="http://schemas.microsoft.com/office/powerpoint/2010/main" val="328046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 y="609600"/>
            <a:ext cx="8991600" cy="1143000"/>
          </a:xfrm>
        </p:spPr>
        <p:txBody>
          <a:bodyPr>
            <a:noAutofit/>
          </a:bodyPr>
          <a:lstStyle/>
          <a:p>
            <a:r>
              <a:rPr lang="en-US" dirty="0">
                <a:ea typeface="ＭＳ Ｐゴシック" pitchFamily="34" charset="-128"/>
              </a:rPr>
              <a:t>Capital Rationing</a:t>
            </a:r>
            <a:endParaRPr lang="en-US" dirty="0"/>
          </a:p>
        </p:txBody>
      </p:sp>
      <p:sp>
        <p:nvSpPr>
          <p:cNvPr id="11" name="Text Placeholder 10"/>
          <p:cNvSpPr>
            <a:spLocks noGrp="1"/>
          </p:cNvSpPr>
          <p:nvPr>
            <p:ph type="body" sz="quarter" idx="13"/>
          </p:nvPr>
        </p:nvSpPr>
        <p:spPr>
          <a:xfrm>
            <a:off x="76200" y="1828800"/>
            <a:ext cx="8839200" cy="381000"/>
          </a:xfrm>
        </p:spPr>
        <p:txBody>
          <a:bodyPr>
            <a:noAutofit/>
          </a:bodyPr>
          <a:lstStyle/>
          <a:p>
            <a:r>
              <a:rPr lang="en-US" b="1" dirty="0"/>
              <a:t>Learning Objective P3: </a:t>
            </a:r>
            <a:r>
              <a:rPr lang="en-US" dirty="0"/>
              <a:t>Compute net present value and describe its use.</a:t>
            </a:r>
          </a:p>
        </p:txBody>
      </p:sp>
      <p:sp>
        <p:nvSpPr>
          <p:cNvPr id="10" name="Content Placeholder 9"/>
          <p:cNvSpPr>
            <a:spLocks noGrp="1"/>
          </p:cNvSpPr>
          <p:nvPr>
            <p:ph idx="1"/>
          </p:nvPr>
        </p:nvSpPr>
        <p:spPr>
          <a:xfrm>
            <a:off x="228600" y="2438400"/>
            <a:ext cx="8686800" cy="3962400"/>
          </a:xfrm>
        </p:spPr>
        <p:txBody>
          <a:bodyPr>
            <a:normAutofit/>
          </a:bodyPr>
          <a:lstStyle/>
          <a:p>
            <a:pPr marL="0" indent="0">
              <a:buNone/>
            </a:pPr>
            <a:r>
              <a:rPr lang="en-US" dirty="0">
                <a:solidFill>
                  <a:srgbClr val="000000"/>
                </a:solidFill>
              </a:rPr>
              <a:t>Capital rationing − constraints that limit firms from accepting all positive NPV projects. Two forms:</a:t>
            </a:r>
          </a:p>
          <a:p>
            <a:pPr marL="514350" indent="-514350">
              <a:buFont typeface="+mj-lt"/>
              <a:buAutoNum type="arabicPeriod"/>
            </a:pPr>
            <a:r>
              <a:rPr lang="en-US" dirty="0">
                <a:solidFill>
                  <a:srgbClr val="000000"/>
                </a:solidFill>
              </a:rPr>
              <a:t>Hard rationing − imposed by external forces</a:t>
            </a:r>
          </a:p>
          <a:p>
            <a:pPr marL="514350" indent="-514350">
              <a:buFont typeface="+mj-lt"/>
              <a:buAutoNum type="arabicPeriod"/>
            </a:pPr>
            <a:r>
              <a:rPr lang="en-US" dirty="0">
                <a:solidFill>
                  <a:srgbClr val="000000"/>
                </a:solidFill>
              </a:rPr>
              <a:t>Soft rationing − internally imposed by management</a:t>
            </a:r>
          </a:p>
        </p:txBody>
      </p:sp>
    </p:spTree>
    <p:extLst>
      <p:ext uri="{BB962C8B-B14F-4D97-AF65-F5344CB8AC3E}">
        <p14:creationId xmlns:p14="http://schemas.microsoft.com/office/powerpoint/2010/main" val="1345048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NEED-TO-KNOW 24-3 (1 of 4)</a:t>
            </a:r>
          </a:p>
        </p:txBody>
      </p:sp>
      <p:sp>
        <p:nvSpPr>
          <p:cNvPr id="8" name="Text Placeholder 7"/>
          <p:cNvSpPr>
            <a:spLocks noGrp="1"/>
          </p:cNvSpPr>
          <p:nvPr>
            <p:ph type="body" sz="quarter" idx="13"/>
          </p:nvPr>
        </p:nvSpPr>
        <p:spPr>
          <a:xfrm>
            <a:off x="152400" y="1752600"/>
            <a:ext cx="8839200" cy="381000"/>
          </a:xfrm>
        </p:spPr>
        <p:txBody>
          <a:bodyPr>
            <a:noAutofit/>
          </a:bodyPr>
          <a:lstStyle/>
          <a:p>
            <a:r>
              <a:rPr lang="en-US" b="1" dirty="0"/>
              <a:t>Learning Objective P3: </a:t>
            </a:r>
            <a:r>
              <a:rPr lang="en-US" dirty="0"/>
              <a:t>Compute net present value and describe its use.</a:t>
            </a:r>
          </a:p>
        </p:txBody>
      </p:sp>
      <p:sp>
        <p:nvSpPr>
          <p:cNvPr id="9" name="Content Placeholder 8"/>
          <p:cNvSpPr>
            <a:spLocks noGrp="1"/>
          </p:cNvSpPr>
          <p:nvPr>
            <p:ph sz="quarter" idx="15"/>
          </p:nvPr>
        </p:nvSpPr>
        <p:spPr>
          <a:xfrm>
            <a:off x="228600" y="2514600"/>
            <a:ext cx="8610600" cy="1447800"/>
          </a:xfrm>
        </p:spPr>
        <p:txBody>
          <a:bodyPr>
            <a:noAutofit/>
          </a:bodyPr>
          <a:lstStyle/>
          <a:p>
            <a:pPr marL="0" indent="0" eaLnBrk="0" fontAlgn="base" hangingPunct="0">
              <a:spcBef>
                <a:spcPct val="0"/>
              </a:spcBef>
              <a:spcAft>
                <a:spcPct val="0"/>
              </a:spcAft>
              <a:buNone/>
            </a:pPr>
            <a:r>
              <a:rPr lang="en-US" altLang="en-US" sz="2400" dirty="0">
                <a:solidFill>
                  <a:srgbClr val="000000"/>
                </a:solidFill>
              </a:rPr>
              <a:t>A company can invest in only one of two projects, A or B. Each project requires a $20,000 investment and is expected to generate end-of-period, annual cash flows as follows:</a:t>
            </a:r>
            <a:endParaRPr lang="en-US" alt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4090711809"/>
              </p:ext>
            </p:extLst>
          </p:nvPr>
        </p:nvGraphicFramePr>
        <p:xfrm>
          <a:off x="381000" y="4419600"/>
          <a:ext cx="7987225" cy="1219200"/>
        </p:xfrm>
        <a:graphic>
          <a:graphicData uri="http://schemas.openxmlformats.org/drawingml/2006/table">
            <a:tbl>
              <a:tblPr firstRow="1" bandRow="1">
                <a:tableStyleId>{5940675A-B579-460E-94D1-54222C63F5DA}</a:tableStyleId>
              </a:tblPr>
              <a:tblGrid>
                <a:gridCol w="1051243">
                  <a:extLst>
                    <a:ext uri="{9D8B030D-6E8A-4147-A177-3AD203B41FA5}">
                      <a16:colId xmlns:a16="http://schemas.microsoft.com/office/drawing/2014/main" val="20000"/>
                    </a:ext>
                  </a:extLst>
                </a:gridCol>
                <a:gridCol w="2024247">
                  <a:extLst>
                    <a:ext uri="{9D8B030D-6E8A-4147-A177-3AD203B41FA5}">
                      <a16:colId xmlns:a16="http://schemas.microsoft.com/office/drawing/2014/main" val="20001"/>
                    </a:ext>
                  </a:extLst>
                </a:gridCol>
                <a:gridCol w="202058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986155">
                  <a:extLst>
                    <a:ext uri="{9D8B030D-6E8A-4147-A177-3AD203B41FA5}">
                      <a16:colId xmlns:a16="http://schemas.microsoft.com/office/drawing/2014/main" val="20004"/>
                    </a:ext>
                  </a:extLst>
                </a:gridCol>
              </a:tblGrid>
              <a:tr h="564392">
                <a:tc>
                  <a:txBody>
                    <a:bodyPr/>
                    <a:lstStyle/>
                    <a:p>
                      <a:pPr algn="ctr"/>
                      <a:endParaRPr lang="en-US" sz="1400" b="1" u="sng"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Net Cash Inflows: Year 1</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Net Cash Inflows: Year 2</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Net Cash Inflows: Year 3</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Total</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327404">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Project A</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$12,000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$8,500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$4,000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$24,500</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327404">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Project B</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4,500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8,500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13,000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26,000</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3952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609600"/>
            <a:ext cx="8991600" cy="838200"/>
          </a:xfrm>
        </p:spPr>
        <p:txBody>
          <a:bodyPr/>
          <a:lstStyle/>
          <a:p>
            <a:r>
              <a:rPr lang="en-US" dirty="0"/>
              <a:t>NEED-TO-KNOW 24-3 (2 of 4)</a:t>
            </a:r>
          </a:p>
        </p:txBody>
      </p:sp>
      <p:sp>
        <p:nvSpPr>
          <p:cNvPr id="8" name="Text Placeholder 7"/>
          <p:cNvSpPr>
            <a:spLocks noGrp="1"/>
          </p:cNvSpPr>
          <p:nvPr>
            <p:ph type="body" sz="quarter" idx="13"/>
          </p:nvPr>
        </p:nvSpPr>
        <p:spPr>
          <a:xfrm>
            <a:off x="152400" y="1447800"/>
            <a:ext cx="8839200" cy="381000"/>
          </a:xfrm>
        </p:spPr>
        <p:txBody>
          <a:bodyPr>
            <a:noAutofit/>
          </a:bodyPr>
          <a:lstStyle/>
          <a:p>
            <a:r>
              <a:rPr lang="en-US" b="1" dirty="0"/>
              <a:t>Learning Objective P3: </a:t>
            </a:r>
            <a:r>
              <a:rPr lang="en-US" dirty="0"/>
              <a:t>Compute net present value and describe its use.</a:t>
            </a:r>
          </a:p>
        </p:txBody>
      </p:sp>
      <p:sp>
        <p:nvSpPr>
          <p:cNvPr id="9" name="Content Placeholder 8"/>
          <p:cNvSpPr>
            <a:spLocks noGrp="1"/>
          </p:cNvSpPr>
          <p:nvPr>
            <p:ph sz="quarter" idx="15"/>
          </p:nvPr>
        </p:nvSpPr>
        <p:spPr>
          <a:xfrm>
            <a:off x="266700" y="2438400"/>
            <a:ext cx="8610600" cy="762000"/>
          </a:xfrm>
        </p:spPr>
        <p:txBody>
          <a:bodyPr>
            <a:noAutofit/>
          </a:bodyPr>
          <a:lstStyle/>
          <a:p>
            <a:pPr marL="0" lvl="0" indent="0" eaLnBrk="0" fontAlgn="base" hangingPunct="0">
              <a:spcBef>
                <a:spcPct val="0"/>
              </a:spcBef>
              <a:spcAft>
                <a:spcPct val="0"/>
              </a:spcAft>
              <a:buNone/>
            </a:pPr>
            <a:r>
              <a:rPr lang="en-US" altLang="en-US" sz="2400" dirty="0">
                <a:solidFill>
                  <a:srgbClr val="000000"/>
                </a:solidFill>
              </a:rPr>
              <a:t>Assuming a discount rate of 10%, which project has the higher net present value?</a:t>
            </a:r>
            <a:endParaRPr lang="en-US" altLang="en-US" sz="3200" dirty="0"/>
          </a:p>
        </p:txBody>
      </p:sp>
      <p:graphicFrame>
        <p:nvGraphicFramePr>
          <p:cNvPr id="14" name="Table 13"/>
          <p:cNvGraphicFramePr>
            <a:graphicFrameLocks noGrp="1"/>
          </p:cNvGraphicFramePr>
          <p:nvPr>
            <p:extLst>
              <p:ext uri="{D42A27DB-BD31-4B8C-83A1-F6EECF244321}">
                <p14:modId xmlns:p14="http://schemas.microsoft.com/office/powerpoint/2010/main" val="3461847660"/>
              </p:ext>
            </p:extLst>
          </p:nvPr>
        </p:nvGraphicFramePr>
        <p:xfrm>
          <a:off x="990600" y="3581400"/>
          <a:ext cx="7533958" cy="1524000"/>
        </p:xfrm>
        <a:graphic>
          <a:graphicData uri="http://schemas.openxmlformats.org/drawingml/2006/table">
            <a:tbl>
              <a:tblPr firstRow="1" bandRow="1">
                <a:tableStyleId>{5940675A-B579-460E-94D1-54222C63F5DA}</a:tableStyleId>
              </a:tblPr>
              <a:tblGrid>
                <a:gridCol w="1159193">
                  <a:extLst>
                    <a:ext uri="{9D8B030D-6E8A-4147-A177-3AD203B41FA5}">
                      <a16:colId xmlns:a16="http://schemas.microsoft.com/office/drawing/2014/main" val="20000"/>
                    </a:ext>
                  </a:extLst>
                </a:gridCol>
                <a:gridCol w="1952942">
                  <a:extLst>
                    <a:ext uri="{9D8B030D-6E8A-4147-A177-3AD203B41FA5}">
                      <a16:colId xmlns:a16="http://schemas.microsoft.com/office/drawing/2014/main" val="20001"/>
                    </a:ext>
                  </a:extLst>
                </a:gridCol>
                <a:gridCol w="1883093">
                  <a:extLst>
                    <a:ext uri="{9D8B030D-6E8A-4147-A177-3AD203B41FA5}">
                      <a16:colId xmlns:a16="http://schemas.microsoft.com/office/drawing/2014/main" val="20002"/>
                    </a:ext>
                  </a:extLst>
                </a:gridCol>
                <a:gridCol w="2538730">
                  <a:extLst>
                    <a:ext uri="{9D8B030D-6E8A-4147-A177-3AD203B41FA5}">
                      <a16:colId xmlns:a16="http://schemas.microsoft.com/office/drawing/2014/main" val="20003"/>
                    </a:ext>
                  </a:extLst>
                </a:gridCol>
              </a:tblGrid>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Project A</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Net Cash Inflows</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PV of $1 at 10%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PV of Net Cash Inflows</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3043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Year 1 </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$12,000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0.9091</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$10,909</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3043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Year 2 </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8,500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0.8264</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7,024</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301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Year 3</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4,000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0.7513</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3,005</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259080">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$24,500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$20,938</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01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609600"/>
            <a:ext cx="8991600" cy="838200"/>
          </a:xfrm>
        </p:spPr>
        <p:txBody>
          <a:bodyPr/>
          <a:lstStyle/>
          <a:p>
            <a:r>
              <a:rPr lang="en-US" dirty="0"/>
              <a:t>NEED-TO-KNOW 24-3 (3 of 4)</a:t>
            </a:r>
          </a:p>
        </p:txBody>
      </p:sp>
      <p:sp>
        <p:nvSpPr>
          <p:cNvPr id="8" name="Text Placeholder 7"/>
          <p:cNvSpPr>
            <a:spLocks noGrp="1"/>
          </p:cNvSpPr>
          <p:nvPr>
            <p:ph type="body" sz="quarter" idx="13"/>
          </p:nvPr>
        </p:nvSpPr>
        <p:spPr>
          <a:xfrm>
            <a:off x="152400" y="1447800"/>
            <a:ext cx="8839200" cy="381000"/>
          </a:xfrm>
        </p:spPr>
        <p:txBody>
          <a:bodyPr>
            <a:noAutofit/>
          </a:bodyPr>
          <a:lstStyle/>
          <a:p>
            <a:r>
              <a:rPr lang="en-US" b="1" dirty="0"/>
              <a:t>Learning Objective P3: </a:t>
            </a:r>
            <a:r>
              <a:rPr lang="en-US" dirty="0"/>
              <a:t>Compute net present value and describe its use.</a:t>
            </a:r>
          </a:p>
        </p:txBody>
      </p:sp>
      <p:graphicFrame>
        <p:nvGraphicFramePr>
          <p:cNvPr id="14" name="Table 13"/>
          <p:cNvGraphicFramePr>
            <a:graphicFrameLocks noGrp="1"/>
          </p:cNvGraphicFramePr>
          <p:nvPr>
            <p:extLst>
              <p:ext uri="{D42A27DB-BD31-4B8C-83A1-F6EECF244321}">
                <p14:modId xmlns:p14="http://schemas.microsoft.com/office/powerpoint/2010/main" val="2727756872"/>
              </p:ext>
            </p:extLst>
          </p:nvPr>
        </p:nvGraphicFramePr>
        <p:xfrm>
          <a:off x="2133600" y="2133600"/>
          <a:ext cx="4961953" cy="914400"/>
        </p:xfrm>
        <a:graphic>
          <a:graphicData uri="http://schemas.openxmlformats.org/drawingml/2006/table">
            <a:tbl>
              <a:tblPr firstRow="1" bandRow="1">
                <a:tableStyleId>{5940675A-B579-460E-94D1-54222C63F5DA}</a:tableStyleId>
              </a:tblPr>
              <a:tblGrid>
                <a:gridCol w="2880868">
                  <a:extLst>
                    <a:ext uri="{9D8B030D-6E8A-4147-A177-3AD203B41FA5}">
                      <a16:colId xmlns:a16="http://schemas.microsoft.com/office/drawing/2014/main" val="20000"/>
                    </a:ext>
                  </a:extLst>
                </a:gridCol>
                <a:gridCol w="2081085">
                  <a:extLst>
                    <a:ext uri="{9D8B030D-6E8A-4147-A177-3AD203B41FA5}">
                      <a16:colId xmlns:a16="http://schemas.microsoft.com/office/drawing/2014/main" val="20001"/>
                    </a:ext>
                  </a:extLst>
                </a:gridCol>
              </a:tblGrid>
              <a:tr h="30430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PV of Net Cash Inflows </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$20,938</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3043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Amount invested</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(20,000)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3014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Net Present Value – Project A</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$938</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bl>
          </a:graphicData>
        </a:graphic>
      </p:graphicFrame>
      <p:sp>
        <p:nvSpPr>
          <p:cNvPr id="11" name="Content Placeholder 8"/>
          <p:cNvSpPr>
            <a:spLocks noGrp="1"/>
          </p:cNvSpPr>
          <p:nvPr>
            <p:ph sz="quarter" idx="15"/>
          </p:nvPr>
        </p:nvSpPr>
        <p:spPr>
          <a:xfrm>
            <a:off x="266700" y="3182112"/>
            <a:ext cx="8610600" cy="762000"/>
          </a:xfrm>
        </p:spPr>
        <p:txBody>
          <a:bodyPr>
            <a:noAutofit/>
          </a:bodyPr>
          <a:lstStyle/>
          <a:p>
            <a:pPr marL="0" lvl="0" indent="0" eaLnBrk="0" fontAlgn="base" hangingPunct="0">
              <a:spcBef>
                <a:spcPct val="0"/>
              </a:spcBef>
              <a:spcAft>
                <a:spcPct val="0"/>
              </a:spcAft>
              <a:buNone/>
            </a:pPr>
            <a:r>
              <a:rPr lang="en-US" altLang="en-US" sz="2400" b="1" dirty="0">
                <a:solidFill>
                  <a:srgbClr val="000000"/>
                </a:solidFill>
              </a:rPr>
              <a:t>TABLE B.1</a:t>
            </a:r>
          </a:p>
          <a:p>
            <a:pPr marL="0" lvl="0" indent="0" eaLnBrk="0" fontAlgn="base" hangingPunct="0">
              <a:spcBef>
                <a:spcPct val="0"/>
              </a:spcBef>
              <a:spcAft>
                <a:spcPct val="0"/>
              </a:spcAft>
              <a:buNone/>
            </a:pPr>
            <a:r>
              <a:rPr lang="en-US" altLang="en-US" sz="2400" dirty="0">
                <a:solidFill>
                  <a:srgbClr val="000000"/>
                </a:solidFill>
              </a:rPr>
              <a:t>Present Value of 1</a:t>
            </a:r>
            <a:endParaRPr lang="en-US" alt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4244210048"/>
              </p:ext>
            </p:extLst>
          </p:nvPr>
        </p:nvGraphicFramePr>
        <p:xfrm>
          <a:off x="3581400" y="4114800"/>
          <a:ext cx="1811465" cy="2225040"/>
        </p:xfrm>
        <a:graphic>
          <a:graphicData uri="http://schemas.openxmlformats.org/drawingml/2006/table">
            <a:tbl>
              <a:tblPr firstRow="1" bandRow="1">
                <a:tableStyleId>{5940675A-B579-460E-94D1-54222C63F5DA}</a:tableStyleId>
              </a:tblPr>
              <a:tblGrid>
                <a:gridCol w="939610">
                  <a:extLst>
                    <a:ext uri="{9D8B030D-6E8A-4147-A177-3AD203B41FA5}">
                      <a16:colId xmlns:a16="http://schemas.microsoft.com/office/drawing/2014/main" val="20000"/>
                    </a:ext>
                  </a:extLst>
                </a:gridCol>
                <a:gridCol w="871855">
                  <a:extLst>
                    <a:ext uri="{9D8B030D-6E8A-4147-A177-3AD203B41FA5}">
                      <a16:colId xmlns:a16="http://schemas.microsoft.com/office/drawing/2014/main" val="20001"/>
                    </a:ext>
                  </a:extLst>
                </a:gridCol>
              </a:tblGrid>
              <a:tr h="370840">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Periods</a:t>
                      </a:r>
                    </a:p>
                  </a:txBody>
                  <a:tcPr anchor="ct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10%</a:t>
                      </a:r>
                    </a:p>
                  </a:txBody>
                  <a:tcPr anchor="ctr"/>
                </a:tc>
                <a:extLst>
                  <a:ext uri="{0D108BD9-81ED-4DB2-BD59-A6C34878D82A}">
                    <a16:rowId xmlns:a16="http://schemas.microsoft.com/office/drawing/2014/main" val="10000"/>
                  </a:ext>
                </a:extLst>
              </a:tr>
              <a:tr h="370840">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1</a:t>
                      </a:r>
                    </a:p>
                  </a:txBody>
                  <a:tcPr anchor="ct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0.9091</a:t>
                      </a:r>
                    </a:p>
                  </a:txBody>
                  <a:tcPr anchor="ctr"/>
                </a:tc>
                <a:extLst>
                  <a:ext uri="{0D108BD9-81ED-4DB2-BD59-A6C34878D82A}">
                    <a16:rowId xmlns:a16="http://schemas.microsoft.com/office/drawing/2014/main" val="10001"/>
                  </a:ext>
                </a:extLst>
              </a:tr>
              <a:tr h="370840">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2</a:t>
                      </a:r>
                    </a:p>
                  </a:txBody>
                  <a:tcPr anchor="ct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0.8264</a:t>
                      </a:r>
                    </a:p>
                  </a:txBody>
                  <a:tcPr anchor="ctr"/>
                </a:tc>
                <a:extLst>
                  <a:ext uri="{0D108BD9-81ED-4DB2-BD59-A6C34878D82A}">
                    <a16:rowId xmlns:a16="http://schemas.microsoft.com/office/drawing/2014/main" val="10002"/>
                  </a:ext>
                </a:extLst>
              </a:tr>
              <a:tr h="370840">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3</a:t>
                      </a:r>
                    </a:p>
                  </a:txBody>
                  <a:tcPr anchor="ct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0.7513</a:t>
                      </a:r>
                    </a:p>
                  </a:txBody>
                  <a:tcPr anchor="ctr"/>
                </a:tc>
                <a:extLst>
                  <a:ext uri="{0D108BD9-81ED-4DB2-BD59-A6C34878D82A}">
                    <a16:rowId xmlns:a16="http://schemas.microsoft.com/office/drawing/2014/main" val="10003"/>
                  </a:ext>
                </a:extLst>
              </a:tr>
              <a:tr h="370840">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4</a:t>
                      </a:r>
                    </a:p>
                  </a:txBody>
                  <a:tcPr anchor="ct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0.6830</a:t>
                      </a:r>
                    </a:p>
                  </a:txBody>
                  <a:tcPr anchor="ctr"/>
                </a:tc>
                <a:extLst>
                  <a:ext uri="{0D108BD9-81ED-4DB2-BD59-A6C34878D82A}">
                    <a16:rowId xmlns:a16="http://schemas.microsoft.com/office/drawing/2014/main" val="10004"/>
                  </a:ext>
                </a:extLst>
              </a:tr>
              <a:tr h="370840">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5</a:t>
                      </a:r>
                    </a:p>
                  </a:txBody>
                  <a:tcPr anchor="ctr"/>
                </a:tc>
                <a:tc>
                  <a:txBody>
                    <a:bodyPr/>
                    <a:lstStyle/>
                    <a:p>
                      <a:pPr algn="ctr"/>
                      <a:r>
                        <a:rPr lang="en-US" sz="1400" dirty="0">
                          <a:latin typeface="Verdana" panose="020B0604030504040204" pitchFamily="34" charset="0"/>
                          <a:ea typeface="Verdana" panose="020B0604030504040204" pitchFamily="34" charset="0"/>
                          <a:cs typeface="Verdana" panose="020B0604030504040204" pitchFamily="34" charset="0"/>
                        </a:rPr>
                        <a:t>0.6209</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65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609600"/>
            <a:ext cx="8991600" cy="838200"/>
          </a:xfrm>
        </p:spPr>
        <p:txBody>
          <a:bodyPr/>
          <a:lstStyle/>
          <a:p>
            <a:r>
              <a:rPr lang="en-US" dirty="0"/>
              <a:t>NEED-TO-KNOW 24-3 (4 of 4)</a:t>
            </a:r>
          </a:p>
        </p:txBody>
      </p:sp>
      <p:sp>
        <p:nvSpPr>
          <p:cNvPr id="8" name="Text Placeholder 7"/>
          <p:cNvSpPr>
            <a:spLocks noGrp="1"/>
          </p:cNvSpPr>
          <p:nvPr>
            <p:ph type="body" sz="quarter" idx="13"/>
          </p:nvPr>
        </p:nvSpPr>
        <p:spPr>
          <a:xfrm>
            <a:off x="152400" y="1447800"/>
            <a:ext cx="8839200" cy="381000"/>
          </a:xfrm>
        </p:spPr>
        <p:txBody>
          <a:bodyPr>
            <a:noAutofit/>
          </a:bodyPr>
          <a:lstStyle/>
          <a:p>
            <a:r>
              <a:rPr lang="en-US" b="1" dirty="0"/>
              <a:t>Learning Objective P3: </a:t>
            </a:r>
            <a:r>
              <a:rPr lang="en-US" dirty="0"/>
              <a:t>Compute net present value and describe its use.</a:t>
            </a:r>
          </a:p>
        </p:txBody>
      </p:sp>
      <p:graphicFrame>
        <p:nvGraphicFramePr>
          <p:cNvPr id="14" name="Table 13"/>
          <p:cNvGraphicFramePr>
            <a:graphicFrameLocks noGrp="1"/>
          </p:cNvGraphicFramePr>
          <p:nvPr>
            <p:extLst>
              <p:ext uri="{D42A27DB-BD31-4B8C-83A1-F6EECF244321}">
                <p14:modId xmlns:p14="http://schemas.microsoft.com/office/powerpoint/2010/main" val="4137540837"/>
              </p:ext>
            </p:extLst>
          </p:nvPr>
        </p:nvGraphicFramePr>
        <p:xfrm>
          <a:off x="762000" y="2057400"/>
          <a:ext cx="7533958" cy="1600200"/>
        </p:xfrm>
        <a:graphic>
          <a:graphicData uri="http://schemas.openxmlformats.org/drawingml/2006/table">
            <a:tbl>
              <a:tblPr firstRow="1" bandRow="1">
                <a:tableStyleId>{5940675A-B579-460E-94D1-54222C63F5DA}</a:tableStyleId>
              </a:tblPr>
              <a:tblGrid>
                <a:gridCol w="1159193">
                  <a:extLst>
                    <a:ext uri="{9D8B030D-6E8A-4147-A177-3AD203B41FA5}">
                      <a16:colId xmlns:a16="http://schemas.microsoft.com/office/drawing/2014/main" val="20000"/>
                    </a:ext>
                  </a:extLst>
                </a:gridCol>
                <a:gridCol w="1952942">
                  <a:extLst>
                    <a:ext uri="{9D8B030D-6E8A-4147-A177-3AD203B41FA5}">
                      <a16:colId xmlns:a16="http://schemas.microsoft.com/office/drawing/2014/main" val="20001"/>
                    </a:ext>
                  </a:extLst>
                </a:gridCol>
                <a:gridCol w="1883093">
                  <a:extLst>
                    <a:ext uri="{9D8B030D-6E8A-4147-A177-3AD203B41FA5}">
                      <a16:colId xmlns:a16="http://schemas.microsoft.com/office/drawing/2014/main" val="20002"/>
                    </a:ext>
                  </a:extLst>
                </a:gridCol>
                <a:gridCol w="2538730">
                  <a:extLst>
                    <a:ext uri="{9D8B030D-6E8A-4147-A177-3AD203B41FA5}">
                      <a16:colId xmlns:a16="http://schemas.microsoft.com/office/drawing/2014/main" val="20003"/>
                    </a:ext>
                  </a:extLst>
                </a:gridCol>
              </a:tblGrid>
              <a:tr h="381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Project B</a:t>
                      </a:r>
                      <a:endParaRPr lang="en-US" sz="1400" b="1" u="sng"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Net Cash Inflows</a:t>
                      </a:r>
                      <a:endParaRPr kumimoji="0" lang="en-US" alt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PV of $1 at 10%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PV of Net Cash Inflows</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304309">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Year 1 </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$4,500</a:t>
                      </a:r>
                      <a:endParaRPr kumimoji="0" lang="en-US" altLang="en-US"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0.9091</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$4,091</a:t>
                      </a:r>
                    </a:p>
                  </a:txBody>
                  <a:tcPr anchor="ctr"/>
                </a:tc>
                <a:extLst>
                  <a:ext uri="{0D108BD9-81ED-4DB2-BD59-A6C34878D82A}">
                    <a16:rowId xmlns:a16="http://schemas.microsoft.com/office/drawing/2014/main" val="10001"/>
                  </a:ext>
                </a:extLst>
              </a:tr>
              <a:tr h="304309">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Year 2 </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8,500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0.8264</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7,024</a:t>
                      </a:r>
                    </a:p>
                  </a:txBody>
                  <a:tcPr anchor="ctr"/>
                </a:tc>
                <a:extLst>
                  <a:ext uri="{0D108BD9-81ED-4DB2-BD59-A6C34878D82A}">
                    <a16:rowId xmlns:a16="http://schemas.microsoft.com/office/drawing/2014/main" val="10002"/>
                  </a:ext>
                </a:extLst>
              </a:tr>
              <a:tr h="30144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Year 3</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13,000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0.7513</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9,767</a:t>
                      </a:r>
                    </a:p>
                  </a:txBody>
                  <a:tcPr anchor="ctr"/>
                </a:tc>
                <a:extLst>
                  <a:ext uri="{0D108BD9-81ED-4DB2-BD59-A6C34878D82A}">
                    <a16:rowId xmlns:a16="http://schemas.microsoft.com/office/drawing/2014/main" val="10003"/>
                  </a:ext>
                </a:extLst>
              </a:tr>
              <a:tr h="259080">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$24,500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$20,882</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16697584"/>
              </p:ext>
            </p:extLst>
          </p:nvPr>
        </p:nvGraphicFramePr>
        <p:xfrm>
          <a:off x="2057400" y="4021881"/>
          <a:ext cx="4435348" cy="931120"/>
        </p:xfrm>
        <a:graphic>
          <a:graphicData uri="http://schemas.openxmlformats.org/drawingml/2006/table">
            <a:tbl>
              <a:tblPr firstRow="1" bandRow="1">
                <a:tableStyleId>{5940675A-B579-460E-94D1-54222C63F5DA}</a:tableStyleId>
              </a:tblPr>
              <a:tblGrid>
                <a:gridCol w="2880868">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tblGrid>
              <a:tr h="32152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PV of Net Cash Inflows </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$20,882</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27602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Amount invested</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(20,000)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2880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Net Present Value – Project B</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$882</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bl>
          </a:graphicData>
        </a:graphic>
      </p:graphicFrame>
      <p:sp>
        <p:nvSpPr>
          <p:cNvPr id="13" name="Content Placeholder 8"/>
          <p:cNvSpPr>
            <a:spLocks noGrp="1"/>
          </p:cNvSpPr>
          <p:nvPr>
            <p:ph sz="quarter" idx="15"/>
          </p:nvPr>
        </p:nvSpPr>
        <p:spPr>
          <a:xfrm>
            <a:off x="381000" y="5410200"/>
            <a:ext cx="8293608" cy="533400"/>
          </a:xfrm>
        </p:spPr>
        <p:txBody>
          <a:bodyPr>
            <a:noAutofit/>
          </a:bodyPr>
          <a:lstStyle/>
          <a:p>
            <a:pPr marL="0" indent="0" eaLnBrk="0" fontAlgn="base" hangingPunct="0">
              <a:spcBef>
                <a:spcPct val="0"/>
              </a:spcBef>
              <a:spcAft>
                <a:spcPct val="0"/>
              </a:spcAft>
              <a:buNone/>
            </a:pPr>
            <a:r>
              <a:rPr lang="en-US" altLang="en-US" sz="2400" dirty="0"/>
              <a:t>Project A has the higher net present value.</a:t>
            </a:r>
            <a:endParaRPr lang="en-US" altLang="en-US" sz="3200" dirty="0"/>
          </a:p>
        </p:txBody>
      </p:sp>
    </p:spTree>
    <p:extLst>
      <p:ext uri="{BB962C8B-B14F-4D97-AF65-F5344CB8AC3E}">
        <p14:creationId xmlns:p14="http://schemas.microsoft.com/office/powerpoint/2010/main" val="358869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609600"/>
            <a:ext cx="8991600" cy="914400"/>
          </a:xfrm>
        </p:spPr>
        <p:txBody>
          <a:bodyPr>
            <a:normAutofit/>
          </a:bodyPr>
          <a:lstStyle/>
          <a:p>
            <a:r>
              <a:rPr lang="en-US" altLang="en-US" dirty="0">
                <a:ea typeface="ＭＳ Ｐゴシック" pitchFamily="34" charset="-128"/>
              </a:rPr>
              <a:t>Capital Budgeting (2 of 2)</a:t>
            </a:r>
            <a:endParaRPr lang="en-US" dirty="0"/>
          </a:p>
        </p:txBody>
      </p:sp>
      <p:sp>
        <p:nvSpPr>
          <p:cNvPr id="8" name="Content Placeholder 7"/>
          <p:cNvSpPr>
            <a:spLocks noGrp="1"/>
          </p:cNvSpPr>
          <p:nvPr>
            <p:ph idx="1"/>
          </p:nvPr>
        </p:nvSpPr>
        <p:spPr>
          <a:xfrm>
            <a:off x="419100" y="1600200"/>
            <a:ext cx="8267700" cy="4724400"/>
          </a:xfrm>
        </p:spPr>
        <p:txBody>
          <a:bodyPr>
            <a:normAutofit/>
          </a:bodyPr>
          <a:lstStyle/>
          <a:p>
            <a:pPr marL="0" indent="0">
              <a:buNone/>
            </a:pPr>
            <a:r>
              <a:rPr lang="en-US" sz="2400" dirty="0"/>
              <a:t>Capital budgeting decisions require careful analysis because they are usually the most difficult and risky decisions that managers make. Specifically, a capital budgeting decision is risky because:</a:t>
            </a:r>
          </a:p>
          <a:p>
            <a:pPr marL="514350" indent="-514350">
              <a:buFont typeface="+mj-lt"/>
              <a:buAutoNum type="arabicPeriod"/>
            </a:pPr>
            <a:r>
              <a:rPr lang="en-US" sz="2400" dirty="0"/>
              <a:t>Outcome is uncertain.</a:t>
            </a:r>
          </a:p>
          <a:p>
            <a:pPr marL="514350" indent="-514350">
              <a:buFont typeface="+mj-lt"/>
              <a:buAutoNum type="arabicPeriod"/>
            </a:pPr>
            <a:r>
              <a:rPr lang="en-US" sz="2400" dirty="0"/>
              <a:t>Large amounts of money are usually involved.</a:t>
            </a:r>
          </a:p>
          <a:p>
            <a:pPr marL="514350" indent="-514350">
              <a:buFont typeface="+mj-lt"/>
              <a:buAutoNum type="arabicPeriod"/>
            </a:pPr>
            <a:r>
              <a:rPr lang="en-US" sz="2400" dirty="0"/>
              <a:t>Investment involves a long-term commitment.</a:t>
            </a:r>
          </a:p>
          <a:p>
            <a:pPr marL="514350" indent="-514350">
              <a:buFont typeface="+mj-lt"/>
              <a:buAutoNum type="arabicPeriod"/>
            </a:pPr>
            <a:r>
              <a:rPr lang="en-US" sz="2400" dirty="0"/>
              <a:t>Decision may be difficult or impossible to reverse.</a:t>
            </a:r>
          </a:p>
        </p:txBody>
      </p:sp>
    </p:spTree>
    <p:extLst>
      <p:ext uri="{BB962C8B-B14F-4D97-AF65-F5344CB8AC3E}">
        <p14:creationId xmlns:p14="http://schemas.microsoft.com/office/powerpoint/2010/main" val="715137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 </a:t>
            </a:r>
            <a:r>
              <a:rPr lang="en-US" altLang="en-US" b="1" dirty="0">
                <a:ea typeface="ＭＳ Ｐゴシック" pitchFamily="34" charset="-128"/>
              </a:rPr>
              <a:t>P4:</a:t>
            </a:r>
            <a:r>
              <a:rPr lang="en-US" altLang="en-US" dirty="0">
                <a:ea typeface="ＭＳ Ｐゴシック" pitchFamily="34" charset="-128"/>
              </a:rPr>
              <a:t> </a:t>
            </a:r>
            <a:r>
              <a:rPr lang="en-US" dirty="0">
                <a:solidFill>
                  <a:prstClr val="black"/>
                </a:solidFill>
              </a:rPr>
              <a:t>Compute internal rate of return and explain its use.</a:t>
            </a:r>
            <a:endParaRPr lang="en-US" dirty="0"/>
          </a:p>
        </p:txBody>
      </p:sp>
    </p:spTree>
    <p:extLst>
      <p:ext uri="{BB962C8B-B14F-4D97-AF65-F5344CB8AC3E}">
        <p14:creationId xmlns:p14="http://schemas.microsoft.com/office/powerpoint/2010/main" val="1906484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Internal Rate of Return (IRR) (1 of 6)</a:t>
            </a:r>
            <a:endParaRPr lang="en-US" dirty="0"/>
          </a:p>
        </p:txBody>
      </p:sp>
      <p:sp>
        <p:nvSpPr>
          <p:cNvPr id="4" name="Text Placeholder 3"/>
          <p:cNvSpPr>
            <a:spLocks noGrp="1"/>
          </p:cNvSpPr>
          <p:nvPr>
            <p:ph type="body" sz="quarter" idx="13"/>
          </p:nvPr>
        </p:nvSpPr>
        <p:spPr>
          <a:xfrm>
            <a:off x="76200" y="1752600"/>
            <a:ext cx="8991600" cy="685800"/>
          </a:xfrm>
        </p:spPr>
        <p:txBody>
          <a:bodyPr>
            <a:noAutofit/>
          </a:bodyPr>
          <a:lstStyle/>
          <a:p>
            <a:r>
              <a:rPr lang="en-US" b="1" dirty="0"/>
              <a:t>Learning Objective P4: </a:t>
            </a:r>
            <a:r>
              <a:rPr lang="en-US" dirty="0"/>
              <a:t>Compute internal rate of return and explain its use.</a:t>
            </a:r>
          </a:p>
        </p:txBody>
      </p:sp>
      <p:sp>
        <p:nvSpPr>
          <p:cNvPr id="3" name="Content Placeholder 2"/>
          <p:cNvSpPr>
            <a:spLocks noGrp="1"/>
          </p:cNvSpPr>
          <p:nvPr>
            <p:ph idx="1"/>
          </p:nvPr>
        </p:nvSpPr>
        <p:spPr>
          <a:xfrm>
            <a:off x="304800" y="2514600"/>
            <a:ext cx="8534400" cy="3810000"/>
          </a:xfrm>
        </p:spPr>
        <p:txBody>
          <a:bodyPr/>
          <a:lstStyle/>
          <a:p>
            <a:pPr marL="0" indent="0">
              <a:buNone/>
            </a:pPr>
            <a:r>
              <a:rPr lang="en-US" altLang="en-US" dirty="0"/>
              <a:t>The interest rate that makes . . .</a:t>
            </a:r>
          </a:p>
          <a:p>
            <a:pPr marL="514350" indent="-514350">
              <a:buFont typeface="+mj-lt"/>
              <a:buAutoNum type="arabicPeriod"/>
            </a:pPr>
            <a:r>
              <a:rPr lang="en-US" altLang="en-US" dirty="0"/>
              <a:t>Present value of cash inflows - Initial </a:t>
            </a:r>
            <a:br>
              <a:rPr lang="en-US" altLang="en-US" dirty="0"/>
            </a:br>
            <a:r>
              <a:rPr lang="en-US" altLang="en-US" dirty="0"/>
              <a:t>investment </a:t>
            </a:r>
            <a:r>
              <a:rPr lang="en-US" altLang="en-US" sz="2800" dirty="0"/>
              <a:t>= $0 cash </a:t>
            </a:r>
            <a:r>
              <a:rPr lang="en-US" altLang="en-US" sz="2800" b="1" dirty="0"/>
              <a:t>inflows</a:t>
            </a:r>
          </a:p>
          <a:p>
            <a:pPr marL="514350" indent="-514350">
              <a:buFont typeface="+mj-lt"/>
              <a:buAutoNum type="arabicPeriod"/>
            </a:pPr>
            <a:r>
              <a:rPr lang="en-US" altLang="en-US" sz="2800" dirty="0"/>
              <a:t>The net present value equals zero.</a:t>
            </a:r>
            <a:endParaRPr lang="en-US" altLang="en-US" b="1" dirty="0"/>
          </a:p>
        </p:txBody>
      </p:sp>
    </p:spTree>
    <p:extLst>
      <p:ext uri="{BB962C8B-B14F-4D97-AF65-F5344CB8AC3E}">
        <p14:creationId xmlns:p14="http://schemas.microsoft.com/office/powerpoint/2010/main" val="3018511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Internal Rate of Return (IRR) (2 of 6)</a:t>
            </a:r>
            <a:endParaRPr lang="en-US" dirty="0"/>
          </a:p>
        </p:txBody>
      </p:sp>
      <p:sp>
        <p:nvSpPr>
          <p:cNvPr id="4" name="Text Placeholder 3"/>
          <p:cNvSpPr>
            <a:spLocks noGrp="1"/>
          </p:cNvSpPr>
          <p:nvPr>
            <p:ph type="body" sz="quarter" idx="13"/>
          </p:nvPr>
        </p:nvSpPr>
        <p:spPr>
          <a:xfrm>
            <a:off x="76200" y="1752600"/>
            <a:ext cx="8991600" cy="685800"/>
          </a:xfrm>
        </p:spPr>
        <p:txBody>
          <a:bodyPr>
            <a:noAutofit/>
          </a:bodyPr>
          <a:lstStyle/>
          <a:p>
            <a:r>
              <a:rPr lang="en-US" b="1" dirty="0"/>
              <a:t>Learning Objective P4: </a:t>
            </a:r>
            <a:r>
              <a:rPr lang="en-US" dirty="0"/>
              <a:t>Compute internal rate of return and explain its use.</a:t>
            </a:r>
          </a:p>
        </p:txBody>
      </p:sp>
      <p:sp>
        <p:nvSpPr>
          <p:cNvPr id="3" name="Content Placeholder 2"/>
          <p:cNvSpPr>
            <a:spLocks noGrp="1"/>
          </p:cNvSpPr>
          <p:nvPr>
            <p:ph idx="1"/>
          </p:nvPr>
        </p:nvSpPr>
        <p:spPr>
          <a:xfrm>
            <a:off x="304800" y="2514600"/>
            <a:ext cx="8534400" cy="3810000"/>
          </a:xfrm>
        </p:spPr>
        <p:txBody>
          <a:bodyPr/>
          <a:lstStyle/>
          <a:p>
            <a:pPr marL="338138" indent="-338138">
              <a:lnSpc>
                <a:spcPct val="90000"/>
              </a:lnSpc>
              <a:spcBef>
                <a:spcPct val="35000"/>
              </a:spcBef>
              <a:buFont typeface="Wingdings" pitchFamily="2" charset="2"/>
              <a:buNone/>
              <a:tabLst>
                <a:tab pos="909638" algn="l"/>
                <a:tab pos="1079500" algn="l"/>
                <a:tab pos="1249363" algn="l"/>
                <a:tab pos="1376363" algn="l"/>
              </a:tabLst>
            </a:pPr>
            <a:r>
              <a:rPr lang="en-US" altLang="en-US" b="1" dirty="0"/>
              <a:t>Projects with even annual cash flows</a:t>
            </a:r>
          </a:p>
          <a:p>
            <a:pPr marL="338138" indent="-338138">
              <a:lnSpc>
                <a:spcPct val="90000"/>
              </a:lnSpc>
              <a:spcBef>
                <a:spcPct val="35000"/>
              </a:spcBef>
              <a:buFont typeface="Wingdings" pitchFamily="2" charset="2"/>
              <a:buNone/>
              <a:tabLst>
                <a:tab pos="909638" algn="l"/>
                <a:tab pos="1079500" algn="l"/>
                <a:tab pos="1249363" algn="l"/>
                <a:tab pos="1376363" algn="l"/>
              </a:tabLst>
            </a:pPr>
            <a:r>
              <a:rPr lang="en-US" altLang="en-US" dirty="0"/>
              <a:t>Project life = 3 years</a:t>
            </a:r>
          </a:p>
          <a:p>
            <a:pPr marL="338138" indent="-338138">
              <a:lnSpc>
                <a:spcPct val="90000"/>
              </a:lnSpc>
              <a:spcBef>
                <a:spcPct val="35000"/>
              </a:spcBef>
              <a:buFont typeface="Wingdings" pitchFamily="2" charset="2"/>
              <a:buNone/>
              <a:tabLst>
                <a:tab pos="909638" algn="l"/>
                <a:tab pos="1079500" algn="l"/>
                <a:tab pos="1249363" algn="l"/>
                <a:tab pos="1376363" algn="l"/>
              </a:tabLst>
            </a:pPr>
            <a:r>
              <a:rPr lang="en-US" altLang="en-US" dirty="0"/>
              <a:t>Initial cost = $12,000</a:t>
            </a:r>
          </a:p>
          <a:p>
            <a:pPr marL="338138" indent="-338138">
              <a:lnSpc>
                <a:spcPct val="90000"/>
              </a:lnSpc>
              <a:spcBef>
                <a:spcPct val="35000"/>
              </a:spcBef>
              <a:buFont typeface="Wingdings" pitchFamily="2" charset="2"/>
              <a:buNone/>
              <a:tabLst>
                <a:tab pos="909638" algn="l"/>
                <a:tab pos="1079500" algn="l"/>
                <a:tab pos="1249363" algn="l"/>
                <a:tab pos="1376363" algn="l"/>
              </a:tabLst>
            </a:pPr>
            <a:r>
              <a:rPr lang="en-US" altLang="en-US" dirty="0"/>
              <a:t>Annual net cash inflows = $5,000</a:t>
            </a:r>
          </a:p>
          <a:p>
            <a:pPr marL="338138" indent="-338138">
              <a:lnSpc>
                <a:spcPct val="90000"/>
              </a:lnSpc>
              <a:spcBef>
                <a:spcPct val="35000"/>
              </a:spcBef>
              <a:buFont typeface="Wingdings" pitchFamily="2" charset="2"/>
              <a:buNone/>
              <a:tabLst>
                <a:tab pos="909638" algn="l"/>
                <a:tab pos="1079500" algn="l"/>
                <a:tab pos="1249363" algn="l"/>
                <a:tab pos="1376363" algn="l"/>
              </a:tabLst>
            </a:pPr>
            <a:r>
              <a:rPr lang="en-US" altLang="en-US" b="1" dirty="0"/>
              <a:t>Determine the IRR for this project.</a:t>
            </a:r>
          </a:p>
        </p:txBody>
      </p:sp>
    </p:spTree>
    <p:extLst>
      <p:ext uri="{BB962C8B-B14F-4D97-AF65-F5344CB8AC3E}">
        <p14:creationId xmlns:p14="http://schemas.microsoft.com/office/powerpoint/2010/main" val="2497719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Internal Rate of Return (IRR) (3 of 6)</a:t>
            </a:r>
            <a:endParaRPr lang="en-US" dirty="0"/>
          </a:p>
        </p:txBody>
      </p:sp>
      <p:sp>
        <p:nvSpPr>
          <p:cNvPr id="4" name="Text Placeholder 3"/>
          <p:cNvSpPr>
            <a:spLocks noGrp="1"/>
          </p:cNvSpPr>
          <p:nvPr>
            <p:ph type="body" sz="quarter" idx="13"/>
          </p:nvPr>
        </p:nvSpPr>
        <p:spPr>
          <a:xfrm>
            <a:off x="76200" y="1752600"/>
            <a:ext cx="8991600" cy="685800"/>
          </a:xfrm>
        </p:spPr>
        <p:txBody>
          <a:bodyPr>
            <a:noAutofit/>
          </a:bodyPr>
          <a:lstStyle/>
          <a:p>
            <a:r>
              <a:rPr lang="en-US" b="1" dirty="0"/>
              <a:t>Learning Objective P4: </a:t>
            </a:r>
            <a:r>
              <a:rPr lang="en-US" dirty="0"/>
              <a:t>Compute internal rate of return and explain its use.</a:t>
            </a:r>
          </a:p>
        </p:txBody>
      </p:sp>
      <p:sp>
        <p:nvSpPr>
          <p:cNvPr id="3" name="Content Placeholder 2"/>
          <p:cNvSpPr>
            <a:spLocks noGrp="1"/>
          </p:cNvSpPr>
          <p:nvPr>
            <p:ph idx="1"/>
          </p:nvPr>
        </p:nvSpPr>
        <p:spPr>
          <a:xfrm>
            <a:off x="304800" y="2514600"/>
            <a:ext cx="8534400" cy="3810000"/>
          </a:xfrm>
        </p:spPr>
        <p:txBody>
          <a:bodyPr/>
          <a:lstStyle/>
          <a:p>
            <a:pPr marL="0" indent="0">
              <a:lnSpc>
                <a:spcPct val="90000"/>
              </a:lnSpc>
              <a:spcBef>
                <a:spcPct val="35000"/>
              </a:spcBef>
              <a:buNone/>
              <a:tabLst>
                <a:tab pos="909638" algn="l"/>
                <a:tab pos="1079500" algn="l"/>
                <a:tab pos="1597025" algn="l"/>
                <a:tab pos="1828800" algn="l"/>
              </a:tabLst>
            </a:pPr>
            <a:r>
              <a:rPr lang="en-US" altLang="en-US" dirty="0"/>
              <a:t>Step 1. Compute present value factor for the investment project.</a:t>
            </a:r>
          </a:p>
          <a:p>
            <a:pPr marL="0" lvl="1" indent="0" algn="ctr">
              <a:lnSpc>
                <a:spcPct val="90000"/>
              </a:lnSpc>
              <a:spcBef>
                <a:spcPct val="35000"/>
              </a:spcBef>
              <a:buNone/>
              <a:tabLst>
                <a:tab pos="909638" algn="l"/>
                <a:tab pos="1079500" algn="l"/>
                <a:tab pos="1597025" algn="l"/>
                <a:tab pos="1828800" algn="l"/>
              </a:tabLst>
            </a:pPr>
            <a:r>
              <a:rPr lang="en-US" altLang="en-US" b="1" dirty="0"/>
              <a:t>$12,000 ÷ $5,000 per year = 2.4000</a:t>
            </a:r>
          </a:p>
          <a:p>
            <a:pPr marL="0" indent="0">
              <a:lnSpc>
                <a:spcPct val="90000"/>
              </a:lnSpc>
              <a:spcBef>
                <a:spcPct val="35000"/>
              </a:spcBef>
              <a:buNone/>
              <a:tabLst>
                <a:tab pos="909638" algn="l"/>
                <a:tab pos="1079500" algn="l"/>
                <a:tab pos="1597025" algn="l"/>
                <a:tab pos="1828800" algn="l"/>
              </a:tabLst>
            </a:pPr>
            <a:r>
              <a:rPr lang="en-US" altLang="en-US" dirty="0"/>
              <a:t>Step 2. Identify the discount rate (IRR) yielding the  present value  factor.</a:t>
            </a:r>
          </a:p>
        </p:txBody>
      </p:sp>
    </p:spTree>
    <p:extLst>
      <p:ext uri="{BB962C8B-B14F-4D97-AF65-F5344CB8AC3E}">
        <p14:creationId xmlns:p14="http://schemas.microsoft.com/office/powerpoint/2010/main" val="4158438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Internal Rate of Return (IRR) (4 of 6)</a:t>
            </a:r>
            <a:endParaRPr lang="en-US" dirty="0"/>
          </a:p>
        </p:txBody>
      </p:sp>
      <p:sp>
        <p:nvSpPr>
          <p:cNvPr id="4" name="Text Placeholder 3"/>
          <p:cNvSpPr>
            <a:spLocks noGrp="1"/>
          </p:cNvSpPr>
          <p:nvPr>
            <p:ph type="body" sz="quarter" idx="13"/>
          </p:nvPr>
        </p:nvSpPr>
        <p:spPr>
          <a:xfrm>
            <a:off x="372491" y="1676400"/>
            <a:ext cx="8382000" cy="609600"/>
          </a:xfrm>
        </p:spPr>
        <p:txBody>
          <a:bodyPr>
            <a:noAutofit/>
          </a:bodyPr>
          <a:lstStyle/>
          <a:p>
            <a:r>
              <a:rPr lang="en-US" b="1" dirty="0"/>
              <a:t>Learning Objective P4: </a:t>
            </a:r>
            <a:r>
              <a:rPr lang="en-US" dirty="0"/>
              <a:t>Compute internal rate of return and explain its use.</a:t>
            </a:r>
          </a:p>
        </p:txBody>
      </p:sp>
      <p:sp>
        <p:nvSpPr>
          <p:cNvPr id="6" name="Content Placeholder 5"/>
          <p:cNvSpPr>
            <a:spLocks noGrp="1"/>
          </p:cNvSpPr>
          <p:nvPr>
            <p:ph sz="quarter" idx="18"/>
          </p:nvPr>
        </p:nvSpPr>
        <p:spPr>
          <a:xfrm>
            <a:off x="381000" y="2552700"/>
            <a:ext cx="8382000" cy="381000"/>
          </a:xfrm>
        </p:spPr>
        <p:txBody>
          <a:bodyPr>
            <a:noAutofit/>
          </a:bodyPr>
          <a:lstStyle/>
          <a:p>
            <a:pPr marL="0" indent="0">
              <a:buNone/>
            </a:pPr>
            <a:r>
              <a:rPr lang="en-US" sz="2400" dirty="0"/>
              <a:t>Present Value of an Annuity of 1 for Three Periods</a:t>
            </a:r>
          </a:p>
        </p:txBody>
      </p:sp>
      <p:graphicFrame>
        <p:nvGraphicFramePr>
          <p:cNvPr id="12" name="Table 11"/>
          <p:cNvGraphicFramePr>
            <a:graphicFrameLocks noGrp="1"/>
          </p:cNvGraphicFramePr>
          <p:nvPr>
            <p:extLst>
              <p:ext uri="{D42A27DB-BD31-4B8C-83A1-F6EECF244321}">
                <p14:modId xmlns:p14="http://schemas.microsoft.com/office/powerpoint/2010/main" val="952513981"/>
              </p:ext>
            </p:extLst>
          </p:nvPr>
        </p:nvGraphicFramePr>
        <p:xfrm>
          <a:off x="685800" y="3162300"/>
          <a:ext cx="7391400" cy="8890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Periods</a:t>
                      </a:r>
                    </a:p>
                  </a:txBody>
                  <a:tcP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Discount Rate: 1%</a:t>
                      </a:r>
                    </a:p>
                  </a:txBody>
                  <a:tcP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Discount Rate: 5%</a:t>
                      </a:r>
                    </a:p>
                  </a:txBody>
                  <a:tcP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Discount Rate: 10%</a:t>
                      </a:r>
                    </a:p>
                  </a:txBody>
                  <a:tcP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Discount Rate: 12%</a:t>
                      </a:r>
                    </a:p>
                  </a:txBody>
                  <a:tcP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Discount Rate: 15%</a:t>
                      </a:r>
                    </a:p>
                  </a:txBody>
                  <a:tcPr/>
                </a:tc>
                <a:extLst>
                  <a:ext uri="{0D108BD9-81ED-4DB2-BD59-A6C34878D82A}">
                    <a16:rowId xmlns:a16="http://schemas.microsoft.com/office/drawing/2014/main" val="10000"/>
                  </a:ext>
                </a:extLst>
              </a:tr>
              <a:tr h="37084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3………….</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2.9410</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2.7232</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2.4869</a:t>
                      </a:r>
                    </a:p>
                  </a:txBody>
                  <a:tcPr/>
                </a:tc>
                <a:tc>
                  <a:txBody>
                    <a:bodyPr/>
                    <a:lstStyle/>
                    <a:p>
                      <a:pPr algn="r"/>
                      <a:r>
                        <a:rPr lang="en-US" sz="1400" b="0" dirty="0">
                          <a:latin typeface="Verdana" panose="020B0604030504040204" pitchFamily="34" charset="0"/>
                          <a:ea typeface="Verdana" panose="020B0604030504040204" pitchFamily="34" charset="0"/>
                          <a:cs typeface="Verdana" panose="020B0604030504040204" pitchFamily="34" charset="0"/>
                        </a:rPr>
                        <a:t>2.4018</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2.2832</a:t>
                      </a:r>
                    </a:p>
                  </a:txBody>
                  <a:tcPr/>
                </a:tc>
                <a:extLst>
                  <a:ext uri="{0D108BD9-81ED-4DB2-BD59-A6C34878D82A}">
                    <a16:rowId xmlns:a16="http://schemas.microsoft.com/office/drawing/2014/main" val="10001"/>
                  </a:ext>
                </a:extLst>
              </a:tr>
            </a:tbl>
          </a:graphicData>
        </a:graphic>
      </p:graphicFrame>
      <p:sp>
        <p:nvSpPr>
          <p:cNvPr id="7" name="Content Placeholder 2"/>
          <p:cNvSpPr>
            <a:spLocks noGrp="1"/>
          </p:cNvSpPr>
          <p:nvPr>
            <p:ph idx="4294967295"/>
          </p:nvPr>
        </p:nvSpPr>
        <p:spPr>
          <a:xfrm>
            <a:off x="381000" y="4419600"/>
            <a:ext cx="8229600" cy="533400"/>
          </a:xfrm>
          <a:prstGeom prst="rect">
            <a:avLst/>
          </a:prstGeom>
        </p:spPr>
        <p:txBody>
          <a:bodyPr>
            <a:normAutofit/>
          </a:bodyPr>
          <a:lstStyle/>
          <a:p>
            <a:pPr marL="0" indent="0">
              <a:lnSpc>
                <a:spcPct val="90000"/>
              </a:lnSpc>
              <a:spcBef>
                <a:spcPts val="600"/>
              </a:spcBef>
              <a:buNone/>
              <a:defRPr/>
            </a:pPr>
            <a:r>
              <a:rPr lang="en-US" sz="2400" dirty="0"/>
              <a:t>IRR is approximately 12% = 2.4018</a:t>
            </a:r>
          </a:p>
        </p:txBody>
      </p:sp>
    </p:spTree>
    <p:extLst>
      <p:ext uri="{BB962C8B-B14F-4D97-AF65-F5344CB8AC3E}">
        <p14:creationId xmlns:p14="http://schemas.microsoft.com/office/powerpoint/2010/main" val="647019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Internal Rate of Return (IRR) (5 of 6)</a:t>
            </a:r>
            <a:endParaRPr lang="en-US" dirty="0"/>
          </a:p>
        </p:txBody>
      </p:sp>
      <p:sp>
        <p:nvSpPr>
          <p:cNvPr id="4" name="Text Placeholder 3"/>
          <p:cNvSpPr>
            <a:spLocks noGrp="1"/>
          </p:cNvSpPr>
          <p:nvPr>
            <p:ph type="body" sz="quarter" idx="13"/>
          </p:nvPr>
        </p:nvSpPr>
        <p:spPr>
          <a:xfrm>
            <a:off x="76200" y="1752600"/>
            <a:ext cx="8991600" cy="685800"/>
          </a:xfrm>
        </p:spPr>
        <p:txBody>
          <a:bodyPr>
            <a:noAutofit/>
          </a:bodyPr>
          <a:lstStyle/>
          <a:p>
            <a:r>
              <a:rPr lang="en-US" b="1" dirty="0"/>
              <a:t>Learning Objective P4: </a:t>
            </a:r>
            <a:r>
              <a:rPr lang="en-US" dirty="0"/>
              <a:t>Compute internal rate of return and explain its use.</a:t>
            </a:r>
          </a:p>
        </p:txBody>
      </p:sp>
      <p:sp>
        <p:nvSpPr>
          <p:cNvPr id="3" name="Content Placeholder 2"/>
          <p:cNvSpPr>
            <a:spLocks noGrp="1"/>
          </p:cNvSpPr>
          <p:nvPr>
            <p:ph idx="1"/>
          </p:nvPr>
        </p:nvSpPr>
        <p:spPr>
          <a:xfrm>
            <a:off x="304800" y="2514600"/>
            <a:ext cx="8534400" cy="3810000"/>
          </a:xfrm>
        </p:spPr>
        <p:txBody>
          <a:bodyPr>
            <a:noAutofit/>
          </a:bodyPr>
          <a:lstStyle/>
          <a:p>
            <a:pPr marL="0" indent="0">
              <a:spcBef>
                <a:spcPts val="600"/>
              </a:spcBef>
              <a:buNone/>
              <a:defRPr/>
            </a:pPr>
            <a:r>
              <a:rPr lang="en-US" sz="2200" b="1" u="sng" dirty="0"/>
              <a:t>Uneven Cash Flows</a:t>
            </a:r>
          </a:p>
          <a:p>
            <a:pPr marL="0" indent="0">
              <a:spcBef>
                <a:spcPts val="600"/>
              </a:spcBef>
              <a:buNone/>
              <a:defRPr/>
            </a:pPr>
            <a:r>
              <a:rPr lang="en-US" sz="2200" dirty="0"/>
              <a:t>If cash inflows are unequal, it is best to use either a calculator or spreadsheet software to compute the IRR. However, we can also use trial and error to compute the IRR.</a:t>
            </a:r>
          </a:p>
          <a:p>
            <a:pPr marL="0" indent="0">
              <a:spcBef>
                <a:spcPts val="600"/>
              </a:spcBef>
              <a:buNone/>
              <a:defRPr/>
            </a:pPr>
            <a:r>
              <a:rPr lang="en-US" sz="2200" b="1" u="sng" dirty="0"/>
              <a:t>Use of Internal Rate of Return</a:t>
            </a:r>
          </a:p>
          <a:p>
            <a:pPr marL="0" indent="0">
              <a:spcBef>
                <a:spcPts val="600"/>
              </a:spcBef>
              <a:buNone/>
              <a:defRPr/>
            </a:pPr>
            <a:r>
              <a:rPr lang="en-US" sz="2200" dirty="0"/>
              <a:t>When we use the IRR to evaluate a project, we compare the internal rate of return on a project to a predetermined hurdle rate (cost of capital). To be acceptable, a project’s rate of return cannot be less than the company’s cost of capital.</a:t>
            </a:r>
          </a:p>
        </p:txBody>
      </p:sp>
    </p:spTree>
    <p:extLst>
      <p:ext uri="{BB962C8B-B14F-4D97-AF65-F5344CB8AC3E}">
        <p14:creationId xmlns:p14="http://schemas.microsoft.com/office/powerpoint/2010/main" val="4247834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Internal Rate of Return (IRR) (6 of 6)</a:t>
            </a:r>
            <a:endParaRPr lang="en-US" dirty="0"/>
          </a:p>
        </p:txBody>
      </p:sp>
      <p:sp>
        <p:nvSpPr>
          <p:cNvPr id="4" name="Text Placeholder 3"/>
          <p:cNvSpPr>
            <a:spLocks noGrp="1"/>
          </p:cNvSpPr>
          <p:nvPr>
            <p:ph type="body" sz="quarter" idx="13"/>
          </p:nvPr>
        </p:nvSpPr>
        <p:spPr>
          <a:xfrm>
            <a:off x="76200" y="1752600"/>
            <a:ext cx="8991600" cy="685800"/>
          </a:xfrm>
        </p:spPr>
        <p:txBody>
          <a:bodyPr>
            <a:noAutofit/>
          </a:bodyPr>
          <a:lstStyle/>
          <a:p>
            <a:r>
              <a:rPr lang="en-US" b="1" dirty="0"/>
              <a:t>Learning Objective P4: </a:t>
            </a:r>
            <a:r>
              <a:rPr lang="en-US" dirty="0"/>
              <a:t>Compute internal rate of return and explain its use.</a:t>
            </a:r>
          </a:p>
        </p:txBody>
      </p:sp>
      <p:sp>
        <p:nvSpPr>
          <p:cNvPr id="3" name="Content Placeholder 2"/>
          <p:cNvSpPr>
            <a:spLocks noGrp="1"/>
          </p:cNvSpPr>
          <p:nvPr>
            <p:ph idx="1"/>
          </p:nvPr>
        </p:nvSpPr>
        <p:spPr>
          <a:xfrm>
            <a:off x="304800" y="2590800"/>
            <a:ext cx="8534400" cy="3581400"/>
          </a:xfrm>
        </p:spPr>
        <p:txBody>
          <a:bodyPr>
            <a:normAutofit/>
          </a:bodyPr>
          <a:lstStyle/>
          <a:p>
            <a:pPr>
              <a:lnSpc>
                <a:spcPct val="90000"/>
              </a:lnSpc>
              <a:spcBef>
                <a:spcPts val="600"/>
              </a:spcBef>
              <a:defRPr/>
            </a:pPr>
            <a:r>
              <a:rPr lang="en-US" sz="2400" b="1" dirty="0"/>
              <a:t>Internal rate of return (%) – Hurdle rate (%)</a:t>
            </a:r>
          </a:p>
          <a:p>
            <a:pPr lvl="1">
              <a:lnSpc>
                <a:spcPct val="90000"/>
              </a:lnSpc>
              <a:spcBef>
                <a:spcPts val="600"/>
              </a:spcBef>
              <a:defRPr/>
            </a:pPr>
            <a:r>
              <a:rPr lang="en-US" sz="2200" dirty="0"/>
              <a:t>If ≥ 0%, </a:t>
            </a:r>
            <a:r>
              <a:rPr lang="en-US" sz="2200" b="1" dirty="0"/>
              <a:t>Invest</a:t>
            </a:r>
          </a:p>
          <a:p>
            <a:pPr lvl="1">
              <a:lnSpc>
                <a:spcPct val="90000"/>
              </a:lnSpc>
              <a:spcBef>
                <a:spcPts val="600"/>
              </a:spcBef>
              <a:defRPr/>
            </a:pPr>
            <a:r>
              <a:rPr lang="en-US" sz="2200" dirty="0"/>
              <a:t>If &gt; 0%, </a:t>
            </a:r>
            <a:r>
              <a:rPr lang="en-US" sz="2200" b="1" dirty="0"/>
              <a:t>Do not Invest</a:t>
            </a:r>
          </a:p>
        </p:txBody>
      </p:sp>
    </p:spTree>
    <p:extLst>
      <p:ext uri="{BB962C8B-B14F-4D97-AF65-F5344CB8AC3E}">
        <p14:creationId xmlns:p14="http://schemas.microsoft.com/office/powerpoint/2010/main" val="3366659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NEED-TO-KNOW 24-4 (1 of 3)</a:t>
            </a:r>
          </a:p>
        </p:txBody>
      </p:sp>
      <p:sp>
        <p:nvSpPr>
          <p:cNvPr id="4" name="Text Placeholder 3"/>
          <p:cNvSpPr>
            <a:spLocks noGrp="1"/>
          </p:cNvSpPr>
          <p:nvPr>
            <p:ph type="body" sz="quarter" idx="13"/>
          </p:nvPr>
        </p:nvSpPr>
        <p:spPr>
          <a:xfrm>
            <a:off x="76200" y="1752600"/>
            <a:ext cx="8991600" cy="685800"/>
          </a:xfrm>
        </p:spPr>
        <p:txBody>
          <a:bodyPr>
            <a:noAutofit/>
          </a:bodyPr>
          <a:lstStyle/>
          <a:p>
            <a:r>
              <a:rPr lang="en-US" b="1" dirty="0"/>
              <a:t>Learning Objective P4: </a:t>
            </a:r>
            <a:r>
              <a:rPr lang="en-US" dirty="0"/>
              <a:t>Compute internal rate of return and explain its use.</a:t>
            </a:r>
          </a:p>
        </p:txBody>
      </p:sp>
      <p:sp>
        <p:nvSpPr>
          <p:cNvPr id="3" name="Content Placeholder 2"/>
          <p:cNvSpPr>
            <a:spLocks noGrp="1"/>
          </p:cNvSpPr>
          <p:nvPr>
            <p:ph idx="1"/>
          </p:nvPr>
        </p:nvSpPr>
        <p:spPr>
          <a:xfrm>
            <a:off x="304800" y="2514600"/>
            <a:ext cx="8534400" cy="3810000"/>
          </a:xfrm>
        </p:spPr>
        <p:txBody>
          <a:bodyPr>
            <a:normAutofit/>
          </a:bodyPr>
          <a:lstStyle/>
          <a:p>
            <a:pPr marL="0" lvl="0" indent="0" eaLnBrk="0" fontAlgn="base" hangingPunct="0">
              <a:spcBef>
                <a:spcPct val="0"/>
              </a:spcBef>
              <a:spcAft>
                <a:spcPct val="0"/>
              </a:spcAft>
              <a:buNone/>
            </a:pPr>
            <a:r>
              <a:rPr lang="en-US" altLang="en-US" dirty="0">
                <a:solidFill>
                  <a:srgbClr val="000000"/>
                </a:solidFill>
              </a:rPr>
              <a:t>A machine costing $58,880 is expected to generate net cash flows of $8,000 per year for each of the next 10 years.</a:t>
            </a:r>
          </a:p>
          <a:p>
            <a:pPr marL="514350" lvl="0" indent="-514350" eaLnBrk="0" fontAlgn="base" hangingPunct="0">
              <a:spcBef>
                <a:spcPct val="0"/>
              </a:spcBef>
              <a:spcAft>
                <a:spcPct val="0"/>
              </a:spcAft>
              <a:buFont typeface="+mj-lt"/>
              <a:buAutoNum type="arabicPeriod"/>
            </a:pPr>
            <a:r>
              <a:rPr lang="en-US" altLang="en-US" dirty="0"/>
              <a:t>Compute the machine’s internal rate of return (IRR).</a:t>
            </a:r>
          </a:p>
          <a:p>
            <a:pPr marL="514350" indent="-514350" eaLnBrk="0" fontAlgn="base" hangingPunct="0">
              <a:spcBef>
                <a:spcPct val="0"/>
              </a:spcBef>
              <a:spcAft>
                <a:spcPct val="0"/>
              </a:spcAft>
              <a:buFont typeface="+mj-lt"/>
              <a:buAutoNum type="arabicPeriod"/>
            </a:pPr>
            <a:r>
              <a:rPr lang="en-US" altLang="en-US" dirty="0">
                <a:solidFill>
                  <a:srgbClr val="000000"/>
                </a:solidFill>
              </a:rPr>
              <a:t>If a company’s hurdle rate is 6.5%, use IRR to determine whether the company should purchase this machine.</a:t>
            </a:r>
            <a:endParaRPr lang="en-US" altLang="en-US" dirty="0"/>
          </a:p>
        </p:txBody>
      </p:sp>
    </p:spTree>
    <p:extLst>
      <p:ext uri="{BB962C8B-B14F-4D97-AF65-F5344CB8AC3E}">
        <p14:creationId xmlns:p14="http://schemas.microsoft.com/office/powerpoint/2010/main" val="2791915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NEED-TO-KNOW 24-4 (2 of 3)</a:t>
            </a:r>
          </a:p>
        </p:txBody>
      </p:sp>
      <p:sp>
        <p:nvSpPr>
          <p:cNvPr id="4" name="Text Placeholder 3"/>
          <p:cNvSpPr>
            <a:spLocks noGrp="1"/>
          </p:cNvSpPr>
          <p:nvPr>
            <p:ph type="body" sz="quarter" idx="13"/>
          </p:nvPr>
        </p:nvSpPr>
        <p:spPr>
          <a:xfrm>
            <a:off x="228600" y="1752600"/>
            <a:ext cx="8610600" cy="609600"/>
          </a:xfrm>
        </p:spPr>
        <p:txBody>
          <a:bodyPr>
            <a:noAutofit/>
          </a:bodyPr>
          <a:lstStyle/>
          <a:p>
            <a:r>
              <a:rPr lang="en-US" b="1" dirty="0"/>
              <a:t>Learning Objective P4: </a:t>
            </a:r>
            <a:r>
              <a:rPr lang="en-US" dirty="0"/>
              <a:t>Compute internal rate of return and explain its use.</a:t>
            </a:r>
          </a:p>
        </p:txBody>
      </p:sp>
      <p:sp>
        <p:nvSpPr>
          <p:cNvPr id="3" name="Content Placeholder 2"/>
          <p:cNvSpPr>
            <a:spLocks noGrp="1"/>
          </p:cNvSpPr>
          <p:nvPr>
            <p:ph sz="quarter" idx="15"/>
          </p:nvPr>
        </p:nvSpPr>
        <p:spPr>
          <a:xfrm>
            <a:off x="342900" y="2590800"/>
            <a:ext cx="8458200" cy="1447800"/>
          </a:xfrm>
        </p:spPr>
        <p:txBody>
          <a:bodyPr>
            <a:normAutofit fontScale="92500"/>
          </a:bodyPr>
          <a:lstStyle/>
          <a:p>
            <a:pPr marL="0" lvl="0" indent="0" eaLnBrk="0" fontAlgn="base" hangingPunct="0">
              <a:spcBef>
                <a:spcPct val="0"/>
              </a:spcBef>
              <a:spcAft>
                <a:spcPct val="0"/>
              </a:spcAft>
              <a:buNone/>
            </a:pPr>
            <a:r>
              <a:rPr lang="en-US" altLang="en-US" sz="2800" dirty="0">
                <a:solidFill>
                  <a:srgbClr val="000000"/>
                </a:solidFill>
              </a:rPr>
              <a:t>Internal rate of return (IRR) is the interest rate at which the net present value of the cash flows from a project or investment equals zero.</a:t>
            </a:r>
            <a:endParaRPr lang="en-US" alt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785008298"/>
              </p:ext>
            </p:extLst>
          </p:nvPr>
        </p:nvGraphicFramePr>
        <p:xfrm>
          <a:off x="1371600" y="4191001"/>
          <a:ext cx="5943600" cy="1524001"/>
        </p:xfrm>
        <a:graphic>
          <a:graphicData uri="http://schemas.openxmlformats.org/drawingml/2006/table">
            <a:tbl>
              <a:tblPr firstRow="1" bandRow="1">
                <a:tableStyleId>{5940675A-B579-460E-94D1-54222C63F5DA}</a:tableStyleId>
              </a:tblPr>
              <a:tblGrid>
                <a:gridCol w="3496235">
                  <a:extLst>
                    <a:ext uri="{9D8B030D-6E8A-4147-A177-3AD203B41FA5}">
                      <a16:colId xmlns:a16="http://schemas.microsoft.com/office/drawing/2014/main" val="20000"/>
                    </a:ext>
                  </a:extLst>
                </a:gridCol>
                <a:gridCol w="2447365">
                  <a:extLst>
                    <a:ext uri="{9D8B030D-6E8A-4147-A177-3AD203B41FA5}">
                      <a16:colId xmlns:a16="http://schemas.microsoft.com/office/drawing/2014/main" val="20001"/>
                    </a:ext>
                  </a:extLst>
                </a:gridCol>
              </a:tblGrid>
              <a:tr h="44558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PV of Net Cash Inflows </a:t>
                      </a:r>
                      <a:endPar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$58,880</a:t>
                      </a:r>
                      <a:endPar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445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Amount invested</a:t>
                      </a:r>
                      <a:endPar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(58,880)</a:t>
                      </a:r>
                      <a:endParaRPr kumimoji="0" lang="en-US" altLang="en-US" sz="16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632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Net Present Value – Project B</a:t>
                      </a:r>
                      <a:endPar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endParaRPr kumimoji="0" lang="en-US" altLang="en-US" sz="16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7037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ea typeface="ＭＳ Ｐゴシック" pitchFamily="34" charset="-128"/>
              </a:rPr>
              <a:t>NEED-TO-KNOW 24-4 (3 of 3)</a:t>
            </a:r>
          </a:p>
        </p:txBody>
      </p:sp>
      <p:sp>
        <p:nvSpPr>
          <p:cNvPr id="4" name="Text Placeholder 3"/>
          <p:cNvSpPr>
            <a:spLocks noGrp="1"/>
          </p:cNvSpPr>
          <p:nvPr>
            <p:ph type="body" sz="quarter" idx="13"/>
          </p:nvPr>
        </p:nvSpPr>
        <p:spPr>
          <a:xfrm>
            <a:off x="76200" y="1447800"/>
            <a:ext cx="8991600" cy="685800"/>
          </a:xfrm>
        </p:spPr>
        <p:txBody>
          <a:bodyPr>
            <a:noAutofit/>
          </a:bodyPr>
          <a:lstStyle/>
          <a:p>
            <a:r>
              <a:rPr lang="en-US" b="1" dirty="0"/>
              <a:t>Learning Objective P4: </a:t>
            </a:r>
            <a:r>
              <a:rPr lang="en-US" dirty="0"/>
              <a:t>Compute internal rate of return and explain its use.</a:t>
            </a:r>
          </a:p>
        </p:txBody>
      </p:sp>
      <p:graphicFrame>
        <p:nvGraphicFramePr>
          <p:cNvPr id="7" name="Object 4"/>
          <p:cNvGraphicFramePr>
            <a:graphicFrameLocks noGrp="1" noChangeAspect="1"/>
          </p:cNvGraphicFramePr>
          <p:nvPr>
            <p:ph idx="1"/>
            <p:extLst>
              <p:ext uri="{D42A27DB-BD31-4B8C-83A1-F6EECF244321}">
                <p14:modId xmlns:p14="http://schemas.microsoft.com/office/powerpoint/2010/main" val="2263963953"/>
              </p:ext>
            </p:extLst>
          </p:nvPr>
        </p:nvGraphicFramePr>
        <p:xfrm>
          <a:off x="495300" y="2187575"/>
          <a:ext cx="8245475" cy="1851025"/>
        </p:xfrm>
        <a:graphic>
          <a:graphicData uri="http://schemas.openxmlformats.org/presentationml/2006/ole">
            <mc:AlternateContent xmlns:mc="http://schemas.openxmlformats.org/markup-compatibility/2006">
              <mc:Choice xmlns:v="urn:schemas-microsoft-com:vml" Requires="v">
                <p:oleObj spid="_x0000_s8254" name="Equation" r:id="rId4" imgW="4978080" imgH="1117440" progId="Equation.3">
                  <p:embed/>
                </p:oleObj>
              </mc:Choice>
              <mc:Fallback>
                <p:oleObj name="Equation" r:id="rId4" imgW="4978080" imgH="1117440" progId="Equation.3">
                  <p:embed/>
                  <p:pic>
                    <p:nvPicPr>
                      <p:cNvPr id="0" name=""/>
                      <p:cNvPicPr/>
                      <p:nvPr/>
                    </p:nvPicPr>
                    <p:blipFill>
                      <a:blip r:embed="rId5"/>
                      <a:stretch>
                        <a:fillRect/>
                      </a:stretch>
                    </p:blipFill>
                    <p:spPr>
                      <a:xfrm>
                        <a:off x="495300" y="2187575"/>
                        <a:ext cx="8245475" cy="1851025"/>
                      </a:xfrm>
                      <a:prstGeom prst="rect">
                        <a:avLst/>
                      </a:prstGeom>
                    </p:spPr>
                  </p:pic>
                </p:oleObj>
              </mc:Fallback>
            </mc:AlternateContent>
          </a:graphicData>
        </a:graphic>
      </p:graphicFrame>
      <p:sp>
        <p:nvSpPr>
          <p:cNvPr id="6" name="Content Placeholder 5"/>
          <p:cNvSpPr>
            <a:spLocks noGrp="1"/>
          </p:cNvSpPr>
          <p:nvPr>
            <p:ph idx="1"/>
          </p:nvPr>
        </p:nvSpPr>
        <p:spPr>
          <a:xfrm>
            <a:off x="304800" y="4114800"/>
            <a:ext cx="8458200" cy="2438400"/>
          </a:xfrm>
        </p:spPr>
        <p:txBody>
          <a:bodyPr>
            <a:noAutofit/>
          </a:bodyPr>
          <a:lstStyle/>
          <a:p>
            <a:pPr marL="0" lvl="0" indent="0">
              <a:buNone/>
            </a:pPr>
            <a:r>
              <a:rPr lang="en-US" altLang="en-US" sz="2200" dirty="0">
                <a:solidFill>
                  <a:srgbClr val="000000"/>
                </a:solidFill>
              </a:rPr>
              <a:t>IRR is approximately 6%. Since this rate is lower than the 6.5% hurdle rate, the machine should not be purchased.</a:t>
            </a:r>
          </a:p>
          <a:p>
            <a:r>
              <a:rPr lang="en-US" sz="2200" dirty="0"/>
              <a:t>PV of $1</a:t>
            </a:r>
          </a:p>
          <a:p>
            <a:r>
              <a:rPr lang="en-US" sz="2200" dirty="0"/>
              <a:t>FV of $1</a:t>
            </a:r>
          </a:p>
          <a:p>
            <a:r>
              <a:rPr lang="en-US" sz="2200" dirty="0"/>
              <a:t>PV </a:t>
            </a:r>
            <a:r>
              <a:rPr lang="en-US" sz="2200" dirty="0" err="1"/>
              <a:t>Ord</a:t>
            </a:r>
            <a:r>
              <a:rPr lang="en-US" sz="2200" dirty="0"/>
              <a:t> Ann</a:t>
            </a:r>
          </a:p>
          <a:p>
            <a:r>
              <a:rPr lang="en-US" sz="2200" dirty="0"/>
              <a:t>FV </a:t>
            </a:r>
            <a:r>
              <a:rPr lang="en-US" sz="2200" dirty="0" err="1"/>
              <a:t>Ord</a:t>
            </a:r>
            <a:r>
              <a:rPr lang="en-US" sz="2200" dirty="0"/>
              <a:t> Ann</a:t>
            </a:r>
          </a:p>
        </p:txBody>
      </p:sp>
    </p:spTree>
    <p:extLst>
      <p:ext uri="{BB962C8B-B14F-4D97-AF65-F5344CB8AC3E}">
        <p14:creationId xmlns:p14="http://schemas.microsoft.com/office/powerpoint/2010/main" val="325715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609600"/>
            <a:ext cx="8991600" cy="1143000"/>
          </a:xfrm>
        </p:spPr>
        <p:txBody>
          <a:bodyPr>
            <a:noAutofit/>
          </a:bodyPr>
          <a:lstStyle/>
          <a:p>
            <a:r>
              <a:rPr lang="en-US" altLang="en-US" dirty="0">
                <a:ea typeface="ＭＳ Ｐゴシック" pitchFamily="34" charset="-128"/>
              </a:rPr>
              <a:t>Capital Budgeting Cash </a:t>
            </a:r>
            <a:r>
              <a:rPr lang="en-US" altLang="en-US" dirty="0" err="1">
                <a:ea typeface="ＭＳ Ｐゴシック" pitchFamily="34" charset="-128"/>
              </a:rPr>
              <a:t>OutFlows</a:t>
            </a:r>
            <a:r>
              <a:rPr lang="en-US" altLang="en-US" dirty="0">
                <a:ea typeface="ＭＳ Ｐゴシック" pitchFamily="34" charset="-128"/>
              </a:rPr>
              <a:t> and </a:t>
            </a:r>
            <a:r>
              <a:rPr lang="en-US" altLang="en-US" dirty="0" err="1">
                <a:ea typeface="ＭＳ Ｐゴシック" pitchFamily="34" charset="-128"/>
              </a:rPr>
              <a:t>InFlows</a:t>
            </a:r>
            <a:endParaRPr lang="en-US" dirty="0"/>
          </a:p>
        </p:txBody>
      </p:sp>
      <p:sp>
        <p:nvSpPr>
          <p:cNvPr id="8" name="Content Placeholder 7"/>
          <p:cNvSpPr>
            <a:spLocks noGrp="1"/>
          </p:cNvSpPr>
          <p:nvPr>
            <p:ph idx="1"/>
          </p:nvPr>
        </p:nvSpPr>
        <p:spPr>
          <a:xfrm>
            <a:off x="495300" y="1981200"/>
            <a:ext cx="8191500" cy="4419600"/>
          </a:xfrm>
        </p:spPr>
        <p:txBody>
          <a:bodyPr>
            <a:normAutofit/>
          </a:bodyPr>
          <a:lstStyle/>
          <a:p>
            <a:pPr marL="0" indent="0">
              <a:buNone/>
            </a:pPr>
            <a:r>
              <a:rPr lang="en-US" dirty="0"/>
              <a:t>Common Cash Outflows and Inflows over life of </a:t>
            </a:r>
            <a:br>
              <a:rPr lang="en-US" dirty="0"/>
            </a:br>
            <a:r>
              <a:rPr lang="en-US" dirty="0"/>
              <a:t>typical capital expenditures:</a:t>
            </a:r>
          </a:p>
          <a:p>
            <a:pPr marL="514350" indent="-514350">
              <a:buFont typeface="+mj-lt"/>
              <a:buAutoNum type="arabicPeriod"/>
            </a:pPr>
            <a:r>
              <a:rPr lang="en-US" dirty="0"/>
              <a:t>Acquisition – initial cash outflow</a:t>
            </a:r>
          </a:p>
          <a:p>
            <a:pPr marL="514350" indent="-514350">
              <a:buFont typeface="+mj-lt"/>
              <a:buAutoNum type="arabicPeriod"/>
            </a:pPr>
            <a:r>
              <a:rPr lang="en-US" dirty="0"/>
              <a:t>Use – generates cash inflows from revenues</a:t>
            </a:r>
          </a:p>
          <a:p>
            <a:pPr marL="514350" indent="-514350">
              <a:buFont typeface="+mj-lt"/>
              <a:buAutoNum type="arabicPeriod"/>
            </a:pPr>
            <a:r>
              <a:rPr lang="en-US" dirty="0"/>
              <a:t>Disposal – salvage value can provide cash inflow</a:t>
            </a:r>
          </a:p>
        </p:txBody>
      </p:sp>
    </p:spTree>
    <p:extLst>
      <p:ext uri="{BB962C8B-B14F-4D97-AF65-F5344CB8AC3E}">
        <p14:creationId xmlns:p14="http://schemas.microsoft.com/office/powerpoint/2010/main" val="1789178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sz="3600" dirty="0"/>
              <a:t>TABLE B.1 Present Value of 1 (1 of 2)</a:t>
            </a:r>
          </a:p>
        </p:txBody>
      </p:sp>
      <p:graphicFrame>
        <p:nvGraphicFramePr>
          <p:cNvPr id="7" name="Table 6"/>
          <p:cNvGraphicFramePr>
            <a:graphicFrameLocks noGrp="1"/>
          </p:cNvGraphicFramePr>
          <p:nvPr>
            <p:extLst/>
          </p:nvPr>
        </p:nvGraphicFramePr>
        <p:xfrm>
          <a:off x="304800" y="1524000"/>
          <a:ext cx="8458200" cy="4103052"/>
        </p:xfrm>
        <a:graphic>
          <a:graphicData uri="http://schemas.openxmlformats.org/drawingml/2006/table">
            <a:tbl>
              <a:tblPr firstRow="1" bandRow="1">
                <a:tableStyleId>{5940675A-B579-460E-94D1-54222C63F5DA}</a:tableStyleId>
              </a:tblPr>
              <a:tblGrid>
                <a:gridCol w="762001">
                  <a:extLst>
                    <a:ext uri="{9D8B030D-6E8A-4147-A177-3AD203B41FA5}">
                      <a16:colId xmlns:a16="http://schemas.microsoft.com/office/drawing/2014/main" val="20000"/>
                    </a:ext>
                  </a:extLst>
                </a:gridCol>
                <a:gridCol w="609599">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85800">
                  <a:extLst>
                    <a:ext uri="{9D8B030D-6E8A-4147-A177-3AD203B41FA5}">
                      <a16:colId xmlns:a16="http://schemas.microsoft.com/office/drawing/2014/main" val="20012"/>
                    </a:ext>
                  </a:extLst>
                </a:gridCol>
              </a:tblGrid>
              <a:tr h="315706">
                <a:tc>
                  <a:txBody>
                    <a:bodyPr/>
                    <a:lstStyle/>
                    <a:p>
                      <a:pPr algn="ctr"/>
                      <a:r>
                        <a:rPr lang="en-US" sz="900" b="1" dirty="0">
                          <a:latin typeface="Verdana" pitchFamily="34" charset="0"/>
                          <a:ea typeface="Verdana" pitchFamily="34" charset="0"/>
                          <a:cs typeface="Verdana" pitchFamily="34" charset="0"/>
                        </a:rPr>
                        <a:t>Periods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2</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3</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4</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15%</a:t>
                      </a:r>
                    </a:p>
                  </a:txBody>
                  <a:tcPr anchor="ctr"/>
                </a:tc>
                <a:extLst>
                  <a:ext uri="{0D108BD9-81ED-4DB2-BD59-A6C34878D82A}">
                    <a16:rowId xmlns:a16="http://schemas.microsoft.com/office/drawing/2014/main" val="10000"/>
                  </a:ext>
                </a:extLst>
              </a:tr>
              <a:tr h="311441">
                <a:tc>
                  <a:txBody>
                    <a:bodyPr/>
                    <a:lstStyle/>
                    <a:p>
                      <a:pPr algn="ctr"/>
                      <a:r>
                        <a:rPr lang="en-US" sz="900" dirty="0">
                          <a:latin typeface="Verdana" pitchFamily="34" charset="0"/>
                          <a:ea typeface="Verdana" pitchFamily="34" charset="0"/>
                          <a:cs typeface="Verdana" pitchFamily="34" charset="0"/>
                        </a:rPr>
                        <a:t>1</a:t>
                      </a:r>
                    </a:p>
                  </a:txBody>
                  <a:tcPr anchor="ctr"/>
                </a:tc>
                <a:tc>
                  <a:txBody>
                    <a:bodyPr/>
                    <a:lstStyle/>
                    <a:p>
                      <a:pPr algn="r"/>
                      <a:r>
                        <a:rPr lang="en-US" sz="900" dirty="0">
                          <a:latin typeface="Verdana" pitchFamily="34" charset="0"/>
                          <a:ea typeface="Verdana" pitchFamily="34" charset="0"/>
                          <a:cs typeface="Verdana" pitchFamily="34" charset="0"/>
                        </a:rPr>
                        <a:t>0.9901</a:t>
                      </a:r>
                    </a:p>
                  </a:txBody>
                  <a:tcPr anchor="ctr"/>
                </a:tc>
                <a:tc>
                  <a:txBody>
                    <a:bodyPr/>
                    <a:lstStyle/>
                    <a:p>
                      <a:pPr algn="r"/>
                      <a:r>
                        <a:rPr lang="en-US" sz="900" dirty="0">
                          <a:latin typeface="Verdana" pitchFamily="34" charset="0"/>
                          <a:ea typeface="Verdana" pitchFamily="34" charset="0"/>
                          <a:cs typeface="Verdana" pitchFamily="34" charset="0"/>
                        </a:rPr>
                        <a:t>0.9804</a:t>
                      </a:r>
                    </a:p>
                  </a:txBody>
                  <a:tcPr anchor="ctr"/>
                </a:tc>
                <a:tc>
                  <a:txBody>
                    <a:bodyPr/>
                    <a:lstStyle/>
                    <a:p>
                      <a:pPr algn="r"/>
                      <a:r>
                        <a:rPr lang="en-US" sz="900" dirty="0">
                          <a:latin typeface="Verdana" pitchFamily="34" charset="0"/>
                          <a:ea typeface="Verdana" pitchFamily="34" charset="0"/>
                          <a:cs typeface="Verdana" pitchFamily="34" charset="0"/>
                        </a:rPr>
                        <a:t>0.9709</a:t>
                      </a:r>
                    </a:p>
                  </a:txBody>
                  <a:tcPr anchor="ctr"/>
                </a:tc>
                <a:tc>
                  <a:txBody>
                    <a:bodyPr/>
                    <a:lstStyle/>
                    <a:p>
                      <a:pPr algn="r"/>
                      <a:r>
                        <a:rPr lang="en-US" sz="900" dirty="0">
                          <a:latin typeface="Verdana" pitchFamily="34" charset="0"/>
                          <a:ea typeface="Verdana" pitchFamily="34" charset="0"/>
                          <a:cs typeface="Verdana" pitchFamily="34" charset="0"/>
                        </a:rPr>
                        <a:t>0.9615</a:t>
                      </a:r>
                    </a:p>
                  </a:txBody>
                  <a:tcPr anchor="ctr"/>
                </a:tc>
                <a:tc>
                  <a:txBody>
                    <a:bodyPr/>
                    <a:lstStyle/>
                    <a:p>
                      <a:pPr algn="r"/>
                      <a:r>
                        <a:rPr lang="en-US" sz="900" dirty="0">
                          <a:latin typeface="Verdana" pitchFamily="34" charset="0"/>
                          <a:ea typeface="Verdana" pitchFamily="34" charset="0"/>
                          <a:cs typeface="Verdana" pitchFamily="34" charset="0"/>
                        </a:rPr>
                        <a:t>0.9524</a:t>
                      </a:r>
                    </a:p>
                  </a:txBody>
                  <a:tcPr anchor="ctr"/>
                </a:tc>
                <a:tc>
                  <a:txBody>
                    <a:bodyPr/>
                    <a:lstStyle/>
                    <a:p>
                      <a:pPr algn="r"/>
                      <a:r>
                        <a:rPr lang="en-US" sz="900" dirty="0">
                          <a:latin typeface="Verdana" pitchFamily="34" charset="0"/>
                          <a:ea typeface="Verdana" pitchFamily="34" charset="0"/>
                          <a:cs typeface="Verdana" pitchFamily="34" charset="0"/>
                        </a:rPr>
                        <a:t>0.9434</a:t>
                      </a:r>
                    </a:p>
                  </a:txBody>
                  <a:tcPr anchor="ctr"/>
                </a:tc>
                <a:tc>
                  <a:txBody>
                    <a:bodyPr/>
                    <a:lstStyle/>
                    <a:p>
                      <a:pPr algn="r"/>
                      <a:r>
                        <a:rPr lang="en-US" sz="900" dirty="0">
                          <a:latin typeface="Verdana" pitchFamily="34" charset="0"/>
                          <a:ea typeface="Verdana" pitchFamily="34" charset="0"/>
                          <a:cs typeface="Verdana" pitchFamily="34" charset="0"/>
                        </a:rPr>
                        <a:t>0.9346</a:t>
                      </a:r>
                    </a:p>
                  </a:txBody>
                  <a:tcPr anchor="ctr"/>
                </a:tc>
                <a:tc>
                  <a:txBody>
                    <a:bodyPr/>
                    <a:lstStyle/>
                    <a:p>
                      <a:pPr algn="r"/>
                      <a:r>
                        <a:rPr lang="en-US" sz="900" dirty="0">
                          <a:latin typeface="Verdana" pitchFamily="34" charset="0"/>
                          <a:ea typeface="Verdana" pitchFamily="34" charset="0"/>
                          <a:cs typeface="Verdana" pitchFamily="34" charset="0"/>
                        </a:rPr>
                        <a:t>0.9259</a:t>
                      </a:r>
                    </a:p>
                  </a:txBody>
                  <a:tcPr anchor="ctr"/>
                </a:tc>
                <a:tc>
                  <a:txBody>
                    <a:bodyPr/>
                    <a:lstStyle/>
                    <a:p>
                      <a:pPr algn="r"/>
                      <a:r>
                        <a:rPr lang="en-US" sz="900" dirty="0">
                          <a:latin typeface="Verdana" pitchFamily="34" charset="0"/>
                          <a:ea typeface="Verdana" pitchFamily="34" charset="0"/>
                          <a:cs typeface="Verdana" pitchFamily="34" charset="0"/>
                        </a:rPr>
                        <a:t>0.9174</a:t>
                      </a:r>
                    </a:p>
                  </a:txBody>
                  <a:tcPr anchor="ctr"/>
                </a:tc>
                <a:tc>
                  <a:txBody>
                    <a:bodyPr/>
                    <a:lstStyle/>
                    <a:p>
                      <a:pPr algn="r"/>
                      <a:r>
                        <a:rPr lang="en-US" sz="900" dirty="0">
                          <a:latin typeface="Verdana" pitchFamily="34" charset="0"/>
                          <a:ea typeface="Verdana" pitchFamily="34" charset="0"/>
                          <a:cs typeface="Verdana" pitchFamily="34" charset="0"/>
                        </a:rPr>
                        <a:t>0.9091</a:t>
                      </a:r>
                    </a:p>
                  </a:txBody>
                  <a:tcPr anchor="ctr"/>
                </a:tc>
                <a:tc>
                  <a:txBody>
                    <a:bodyPr/>
                    <a:lstStyle/>
                    <a:p>
                      <a:pPr algn="r"/>
                      <a:r>
                        <a:rPr lang="en-US" sz="900" dirty="0">
                          <a:latin typeface="Verdana" pitchFamily="34" charset="0"/>
                          <a:ea typeface="Verdana" pitchFamily="34" charset="0"/>
                          <a:cs typeface="Verdana" pitchFamily="34" charset="0"/>
                        </a:rPr>
                        <a:t>0.8929</a:t>
                      </a:r>
                    </a:p>
                  </a:txBody>
                  <a:tcPr anchor="ctr"/>
                </a:tc>
                <a:tc>
                  <a:txBody>
                    <a:bodyPr/>
                    <a:lstStyle/>
                    <a:p>
                      <a:pPr algn="r"/>
                      <a:r>
                        <a:rPr lang="en-US" sz="900" dirty="0">
                          <a:latin typeface="Verdana" pitchFamily="34" charset="0"/>
                          <a:ea typeface="Verdana" pitchFamily="34" charset="0"/>
                          <a:cs typeface="Verdana" pitchFamily="34" charset="0"/>
                        </a:rPr>
                        <a:t>0.8696</a:t>
                      </a:r>
                    </a:p>
                  </a:txBody>
                  <a:tcPr anchor="ctr"/>
                </a:tc>
                <a:extLst>
                  <a:ext uri="{0D108BD9-81ED-4DB2-BD59-A6C34878D82A}">
                    <a16:rowId xmlns:a16="http://schemas.microsoft.com/office/drawing/2014/main" val="10001"/>
                  </a:ext>
                </a:extLst>
              </a:tr>
              <a:tr h="311441">
                <a:tc>
                  <a:txBody>
                    <a:bodyPr/>
                    <a:lstStyle/>
                    <a:p>
                      <a:pPr algn="ctr"/>
                      <a:r>
                        <a:rPr lang="en-US" sz="900" dirty="0">
                          <a:latin typeface="Verdana" pitchFamily="34" charset="0"/>
                          <a:ea typeface="Verdana" pitchFamily="34" charset="0"/>
                          <a:cs typeface="Verdana" pitchFamily="34" charset="0"/>
                        </a:rPr>
                        <a:t>2</a:t>
                      </a:r>
                    </a:p>
                  </a:txBody>
                  <a:tcPr anchor="ctr"/>
                </a:tc>
                <a:tc>
                  <a:txBody>
                    <a:bodyPr/>
                    <a:lstStyle/>
                    <a:p>
                      <a:pPr algn="r"/>
                      <a:r>
                        <a:rPr lang="en-US" sz="900" dirty="0">
                          <a:latin typeface="Verdana" pitchFamily="34" charset="0"/>
                          <a:ea typeface="Verdana" pitchFamily="34" charset="0"/>
                          <a:cs typeface="Verdana" pitchFamily="34" charset="0"/>
                        </a:rPr>
                        <a:t>0.9803</a:t>
                      </a:r>
                    </a:p>
                  </a:txBody>
                  <a:tcPr anchor="ctr"/>
                </a:tc>
                <a:tc>
                  <a:txBody>
                    <a:bodyPr/>
                    <a:lstStyle/>
                    <a:p>
                      <a:pPr algn="r"/>
                      <a:r>
                        <a:rPr lang="en-US" sz="900" dirty="0">
                          <a:latin typeface="Verdana" pitchFamily="34" charset="0"/>
                          <a:ea typeface="Verdana" pitchFamily="34" charset="0"/>
                          <a:cs typeface="Verdana" pitchFamily="34" charset="0"/>
                        </a:rPr>
                        <a:t>0.9612</a:t>
                      </a:r>
                    </a:p>
                  </a:txBody>
                  <a:tcPr anchor="ctr"/>
                </a:tc>
                <a:tc>
                  <a:txBody>
                    <a:bodyPr/>
                    <a:lstStyle/>
                    <a:p>
                      <a:pPr algn="r"/>
                      <a:r>
                        <a:rPr lang="en-US" sz="900" dirty="0">
                          <a:latin typeface="Verdana" pitchFamily="34" charset="0"/>
                          <a:ea typeface="Verdana" pitchFamily="34" charset="0"/>
                          <a:cs typeface="Verdana" pitchFamily="34" charset="0"/>
                        </a:rPr>
                        <a:t>0.9426</a:t>
                      </a:r>
                    </a:p>
                  </a:txBody>
                  <a:tcPr anchor="ctr"/>
                </a:tc>
                <a:tc>
                  <a:txBody>
                    <a:bodyPr/>
                    <a:lstStyle/>
                    <a:p>
                      <a:pPr algn="r"/>
                      <a:r>
                        <a:rPr lang="en-US" sz="900" dirty="0">
                          <a:latin typeface="Verdana" pitchFamily="34" charset="0"/>
                          <a:ea typeface="Verdana" pitchFamily="34" charset="0"/>
                          <a:cs typeface="Verdana" pitchFamily="34" charset="0"/>
                        </a:rPr>
                        <a:t>0.9246</a:t>
                      </a:r>
                    </a:p>
                  </a:txBody>
                  <a:tcPr anchor="ctr"/>
                </a:tc>
                <a:tc>
                  <a:txBody>
                    <a:bodyPr/>
                    <a:lstStyle/>
                    <a:p>
                      <a:pPr algn="r"/>
                      <a:r>
                        <a:rPr lang="en-US" sz="900" dirty="0">
                          <a:latin typeface="Verdana" pitchFamily="34" charset="0"/>
                          <a:ea typeface="Verdana" pitchFamily="34" charset="0"/>
                          <a:cs typeface="Verdana" pitchFamily="34" charset="0"/>
                        </a:rPr>
                        <a:t>0.9070</a:t>
                      </a:r>
                    </a:p>
                  </a:txBody>
                  <a:tcPr anchor="ctr"/>
                </a:tc>
                <a:tc>
                  <a:txBody>
                    <a:bodyPr/>
                    <a:lstStyle/>
                    <a:p>
                      <a:pPr algn="r"/>
                      <a:r>
                        <a:rPr lang="en-US" sz="900" dirty="0">
                          <a:latin typeface="Verdana" pitchFamily="34" charset="0"/>
                          <a:ea typeface="Verdana" pitchFamily="34" charset="0"/>
                          <a:cs typeface="Verdana" pitchFamily="34" charset="0"/>
                        </a:rPr>
                        <a:t>0.8900</a:t>
                      </a:r>
                    </a:p>
                  </a:txBody>
                  <a:tcPr anchor="ctr"/>
                </a:tc>
                <a:tc>
                  <a:txBody>
                    <a:bodyPr/>
                    <a:lstStyle/>
                    <a:p>
                      <a:pPr algn="r"/>
                      <a:r>
                        <a:rPr lang="en-US" sz="900" dirty="0">
                          <a:latin typeface="Verdana" pitchFamily="34" charset="0"/>
                          <a:ea typeface="Verdana" pitchFamily="34" charset="0"/>
                          <a:cs typeface="Verdana" pitchFamily="34" charset="0"/>
                        </a:rPr>
                        <a:t>0.8734</a:t>
                      </a:r>
                    </a:p>
                  </a:txBody>
                  <a:tcPr anchor="ctr"/>
                </a:tc>
                <a:tc>
                  <a:txBody>
                    <a:bodyPr/>
                    <a:lstStyle/>
                    <a:p>
                      <a:pPr algn="r"/>
                      <a:r>
                        <a:rPr lang="en-US" sz="900" dirty="0">
                          <a:latin typeface="Verdana" pitchFamily="34" charset="0"/>
                          <a:ea typeface="Verdana" pitchFamily="34" charset="0"/>
                          <a:cs typeface="Verdana" pitchFamily="34" charset="0"/>
                        </a:rPr>
                        <a:t>0.8573</a:t>
                      </a:r>
                    </a:p>
                  </a:txBody>
                  <a:tcPr anchor="ctr"/>
                </a:tc>
                <a:tc>
                  <a:txBody>
                    <a:bodyPr/>
                    <a:lstStyle/>
                    <a:p>
                      <a:pPr algn="r"/>
                      <a:r>
                        <a:rPr lang="en-US" sz="900" dirty="0">
                          <a:latin typeface="Verdana" pitchFamily="34" charset="0"/>
                          <a:ea typeface="Verdana" pitchFamily="34" charset="0"/>
                          <a:cs typeface="Verdana" pitchFamily="34" charset="0"/>
                        </a:rPr>
                        <a:t>0.8417</a:t>
                      </a:r>
                    </a:p>
                  </a:txBody>
                  <a:tcPr anchor="ctr"/>
                </a:tc>
                <a:tc>
                  <a:txBody>
                    <a:bodyPr/>
                    <a:lstStyle/>
                    <a:p>
                      <a:pPr algn="r"/>
                      <a:r>
                        <a:rPr lang="en-US" sz="900" dirty="0">
                          <a:latin typeface="Verdana" pitchFamily="34" charset="0"/>
                          <a:ea typeface="Verdana" pitchFamily="34" charset="0"/>
                          <a:cs typeface="Verdana" pitchFamily="34" charset="0"/>
                        </a:rPr>
                        <a:t>0.8264</a:t>
                      </a:r>
                    </a:p>
                  </a:txBody>
                  <a:tcPr anchor="ctr"/>
                </a:tc>
                <a:tc>
                  <a:txBody>
                    <a:bodyPr/>
                    <a:lstStyle/>
                    <a:p>
                      <a:pPr algn="r"/>
                      <a:r>
                        <a:rPr lang="en-US" sz="900" dirty="0">
                          <a:latin typeface="Verdana" pitchFamily="34" charset="0"/>
                          <a:ea typeface="Verdana" pitchFamily="34" charset="0"/>
                          <a:cs typeface="Verdana" pitchFamily="34" charset="0"/>
                        </a:rPr>
                        <a:t>0.7972</a:t>
                      </a:r>
                    </a:p>
                  </a:txBody>
                  <a:tcPr anchor="ctr"/>
                </a:tc>
                <a:tc>
                  <a:txBody>
                    <a:bodyPr/>
                    <a:lstStyle/>
                    <a:p>
                      <a:pPr algn="r"/>
                      <a:r>
                        <a:rPr lang="en-US" sz="900" dirty="0">
                          <a:latin typeface="Verdana" pitchFamily="34" charset="0"/>
                          <a:ea typeface="Verdana" pitchFamily="34" charset="0"/>
                          <a:cs typeface="Verdana" pitchFamily="34" charset="0"/>
                        </a:rPr>
                        <a:t>0.7561</a:t>
                      </a:r>
                    </a:p>
                  </a:txBody>
                  <a:tcPr anchor="ctr"/>
                </a:tc>
                <a:extLst>
                  <a:ext uri="{0D108BD9-81ED-4DB2-BD59-A6C34878D82A}">
                    <a16:rowId xmlns:a16="http://schemas.microsoft.com/office/drawing/2014/main" val="10002"/>
                  </a:ext>
                </a:extLst>
              </a:tr>
              <a:tr h="311441">
                <a:tc>
                  <a:txBody>
                    <a:bodyPr/>
                    <a:lstStyle/>
                    <a:p>
                      <a:pPr algn="ctr"/>
                      <a:r>
                        <a:rPr lang="en-US" sz="900" dirty="0">
                          <a:latin typeface="Verdana" pitchFamily="34" charset="0"/>
                          <a:ea typeface="Verdana" pitchFamily="34" charset="0"/>
                          <a:cs typeface="Verdana" pitchFamily="34" charset="0"/>
                        </a:rPr>
                        <a:t>3</a:t>
                      </a:r>
                    </a:p>
                  </a:txBody>
                  <a:tcPr anchor="ctr"/>
                </a:tc>
                <a:tc>
                  <a:txBody>
                    <a:bodyPr/>
                    <a:lstStyle/>
                    <a:p>
                      <a:pPr algn="r"/>
                      <a:r>
                        <a:rPr lang="en-US" sz="900" dirty="0">
                          <a:latin typeface="Verdana" pitchFamily="34" charset="0"/>
                          <a:ea typeface="Verdana" pitchFamily="34" charset="0"/>
                          <a:cs typeface="Verdana" pitchFamily="34" charset="0"/>
                        </a:rPr>
                        <a:t>0.9706</a:t>
                      </a:r>
                    </a:p>
                  </a:txBody>
                  <a:tcPr anchor="ctr"/>
                </a:tc>
                <a:tc>
                  <a:txBody>
                    <a:bodyPr/>
                    <a:lstStyle/>
                    <a:p>
                      <a:pPr algn="r"/>
                      <a:r>
                        <a:rPr lang="en-US" sz="900" dirty="0">
                          <a:latin typeface="Verdana" pitchFamily="34" charset="0"/>
                          <a:ea typeface="Verdana" pitchFamily="34" charset="0"/>
                          <a:cs typeface="Verdana" pitchFamily="34" charset="0"/>
                        </a:rPr>
                        <a:t>0.9423</a:t>
                      </a:r>
                    </a:p>
                  </a:txBody>
                  <a:tcPr anchor="ctr"/>
                </a:tc>
                <a:tc>
                  <a:txBody>
                    <a:bodyPr/>
                    <a:lstStyle/>
                    <a:p>
                      <a:pPr algn="r"/>
                      <a:r>
                        <a:rPr lang="en-US" sz="900" dirty="0">
                          <a:latin typeface="Verdana" pitchFamily="34" charset="0"/>
                          <a:ea typeface="Verdana" pitchFamily="34" charset="0"/>
                          <a:cs typeface="Verdana" pitchFamily="34" charset="0"/>
                        </a:rPr>
                        <a:t>0.9151</a:t>
                      </a:r>
                    </a:p>
                  </a:txBody>
                  <a:tcPr anchor="ctr"/>
                </a:tc>
                <a:tc>
                  <a:txBody>
                    <a:bodyPr/>
                    <a:lstStyle/>
                    <a:p>
                      <a:pPr algn="r"/>
                      <a:r>
                        <a:rPr lang="en-US" sz="900" dirty="0">
                          <a:latin typeface="Verdana" pitchFamily="34" charset="0"/>
                          <a:ea typeface="Verdana" pitchFamily="34" charset="0"/>
                          <a:cs typeface="Verdana" pitchFamily="34" charset="0"/>
                        </a:rPr>
                        <a:t>0.8890</a:t>
                      </a:r>
                    </a:p>
                  </a:txBody>
                  <a:tcPr anchor="ctr"/>
                </a:tc>
                <a:tc>
                  <a:txBody>
                    <a:bodyPr/>
                    <a:lstStyle/>
                    <a:p>
                      <a:pPr algn="r"/>
                      <a:r>
                        <a:rPr lang="en-US" sz="900" dirty="0">
                          <a:latin typeface="Verdana" pitchFamily="34" charset="0"/>
                          <a:ea typeface="Verdana" pitchFamily="34" charset="0"/>
                          <a:cs typeface="Verdana" pitchFamily="34" charset="0"/>
                        </a:rPr>
                        <a:t>0.8638</a:t>
                      </a:r>
                    </a:p>
                  </a:txBody>
                  <a:tcPr anchor="ctr"/>
                </a:tc>
                <a:tc>
                  <a:txBody>
                    <a:bodyPr/>
                    <a:lstStyle/>
                    <a:p>
                      <a:pPr algn="r"/>
                      <a:r>
                        <a:rPr lang="en-US" sz="900" dirty="0">
                          <a:latin typeface="Verdana" pitchFamily="34" charset="0"/>
                          <a:ea typeface="Verdana" pitchFamily="34" charset="0"/>
                          <a:cs typeface="Verdana" pitchFamily="34" charset="0"/>
                        </a:rPr>
                        <a:t>0.8396</a:t>
                      </a:r>
                    </a:p>
                  </a:txBody>
                  <a:tcPr anchor="ctr"/>
                </a:tc>
                <a:tc>
                  <a:txBody>
                    <a:bodyPr/>
                    <a:lstStyle/>
                    <a:p>
                      <a:pPr algn="r"/>
                      <a:r>
                        <a:rPr lang="en-US" sz="900" dirty="0">
                          <a:latin typeface="Verdana" pitchFamily="34" charset="0"/>
                          <a:ea typeface="Verdana" pitchFamily="34" charset="0"/>
                          <a:cs typeface="Verdana" pitchFamily="34" charset="0"/>
                        </a:rPr>
                        <a:t>0.8163</a:t>
                      </a:r>
                    </a:p>
                  </a:txBody>
                  <a:tcPr anchor="ctr"/>
                </a:tc>
                <a:tc>
                  <a:txBody>
                    <a:bodyPr/>
                    <a:lstStyle/>
                    <a:p>
                      <a:pPr algn="r"/>
                      <a:r>
                        <a:rPr lang="en-US" sz="900" dirty="0">
                          <a:latin typeface="Verdana" pitchFamily="34" charset="0"/>
                          <a:ea typeface="Verdana" pitchFamily="34" charset="0"/>
                          <a:cs typeface="Verdana" pitchFamily="34" charset="0"/>
                        </a:rPr>
                        <a:t>0.7938</a:t>
                      </a:r>
                    </a:p>
                  </a:txBody>
                  <a:tcPr anchor="ctr"/>
                </a:tc>
                <a:tc>
                  <a:txBody>
                    <a:bodyPr/>
                    <a:lstStyle/>
                    <a:p>
                      <a:pPr algn="r"/>
                      <a:r>
                        <a:rPr lang="en-US" sz="900" dirty="0">
                          <a:latin typeface="Verdana" pitchFamily="34" charset="0"/>
                          <a:ea typeface="Verdana" pitchFamily="34" charset="0"/>
                          <a:cs typeface="Verdana" pitchFamily="34" charset="0"/>
                        </a:rPr>
                        <a:t>0.7722</a:t>
                      </a:r>
                    </a:p>
                  </a:txBody>
                  <a:tcPr anchor="ctr"/>
                </a:tc>
                <a:tc>
                  <a:txBody>
                    <a:bodyPr/>
                    <a:lstStyle/>
                    <a:p>
                      <a:pPr algn="r"/>
                      <a:r>
                        <a:rPr lang="en-US" sz="900" dirty="0">
                          <a:latin typeface="Verdana" pitchFamily="34" charset="0"/>
                          <a:ea typeface="Verdana" pitchFamily="34" charset="0"/>
                          <a:cs typeface="Verdana" pitchFamily="34" charset="0"/>
                        </a:rPr>
                        <a:t>0.7513</a:t>
                      </a:r>
                    </a:p>
                  </a:txBody>
                  <a:tcPr anchor="ctr"/>
                </a:tc>
                <a:tc>
                  <a:txBody>
                    <a:bodyPr/>
                    <a:lstStyle/>
                    <a:p>
                      <a:pPr algn="r"/>
                      <a:r>
                        <a:rPr lang="en-US" sz="900" dirty="0">
                          <a:latin typeface="Verdana" pitchFamily="34" charset="0"/>
                          <a:ea typeface="Verdana" pitchFamily="34" charset="0"/>
                          <a:cs typeface="Verdana" pitchFamily="34" charset="0"/>
                        </a:rPr>
                        <a:t>0.7118</a:t>
                      </a:r>
                    </a:p>
                  </a:txBody>
                  <a:tcPr anchor="ctr"/>
                </a:tc>
                <a:tc>
                  <a:txBody>
                    <a:bodyPr/>
                    <a:lstStyle/>
                    <a:p>
                      <a:pPr algn="r"/>
                      <a:r>
                        <a:rPr lang="en-US" sz="900" dirty="0">
                          <a:latin typeface="Verdana" pitchFamily="34" charset="0"/>
                          <a:ea typeface="Verdana" pitchFamily="34" charset="0"/>
                          <a:cs typeface="Verdana" pitchFamily="34" charset="0"/>
                        </a:rPr>
                        <a:t>0.6575</a:t>
                      </a:r>
                    </a:p>
                  </a:txBody>
                  <a:tcPr anchor="ctr"/>
                </a:tc>
                <a:extLst>
                  <a:ext uri="{0D108BD9-81ED-4DB2-BD59-A6C34878D82A}">
                    <a16:rowId xmlns:a16="http://schemas.microsoft.com/office/drawing/2014/main" val="10003"/>
                  </a:ext>
                </a:extLst>
              </a:tr>
              <a:tr h="311441">
                <a:tc>
                  <a:txBody>
                    <a:bodyPr/>
                    <a:lstStyle/>
                    <a:p>
                      <a:pPr algn="ctr"/>
                      <a:r>
                        <a:rPr lang="en-US" sz="900" dirty="0">
                          <a:latin typeface="Verdana" pitchFamily="34" charset="0"/>
                          <a:ea typeface="Verdana" pitchFamily="34" charset="0"/>
                          <a:cs typeface="Verdana" pitchFamily="34" charset="0"/>
                        </a:rPr>
                        <a:t>4</a:t>
                      </a:r>
                    </a:p>
                  </a:txBody>
                  <a:tcPr anchor="ctr"/>
                </a:tc>
                <a:tc>
                  <a:txBody>
                    <a:bodyPr/>
                    <a:lstStyle/>
                    <a:p>
                      <a:pPr algn="r"/>
                      <a:r>
                        <a:rPr lang="en-US" sz="900" dirty="0">
                          <a:latin typeface="Verdana" pitchFamily="34" charset="0"/>
                          <a:ea typeface="Verdana" pitchFamily="34" charset="0"/>
                          <a:cs typeface="Verdana" pitchFamily="34" charset="0"/>
                        </a:rPr>
                        <a:t>0.9610</a:t>
                      </a:r>
                    </a:p>
                  </a:txBody>
                  <a:tcPr anchor="ctr"/>
                </a:tc>
                <a:tc>
                  <a:txBody>
                    <a:bodyPr/>
                    <a:lstStyle/>
                    <a:p>
                      <a:pPr algn="r"/>
                      <a:r>
                        <a:rPr lang="en-US" sz="900" dirty="0">
                          <a:latin typeface="Verdana" pitchFamily="34" charset="0"/>
                          <a:ea typeface="Verdana" pitchFamily="34" charset="0"/>
                          <a:cs typeface="Verdana" pitchFamily="34" charset="0"/>
                        </a:rPr>
                        <a:t>0.9238</a:t>
                      </a:r>
                    </a:p>
                  </a:txBody>
                  <a:tcPr anchor="ctr"/>
                </a:tc>
                <a:tc>
                  <a:txBody>
                    <a:bodyPr/>
                    <a:lstStyle/>
                    <a:p>
                      <a:pPr algn="r"/>
                      <a:r>
                        <a:rPr lang="en-US" sz="900" dirty="0">
                          <a:latin typeface="Verdana" pitchFamily="34" charset="0"/>
                          <a:ea typeface="Verdana" pitchFamily="34" charset="0"/>
                          <a:cs typeface="Verdana" pitchFamily="34" charset="0"/>
                        </a:rPr>
                        <a:t>0.8885</a:t>
                      </a:r>
                    </a:p>
                  </a:txBody>
                  <a:tcPr anchor="ctr"/>
                </a:tc>
                <a:tc>
                  <a:txBody>
                    <a:bodyPr/>
                    <a:lstStyle/>
                    <a:p>
                      <a:pPr algn="r"/>
                      <a:r>
                        <a:rPr lang="en-US" sz="900" dirty="0">
                          <a:latin typeface="Verdana" pitchFamily="34" charset="0"/>
                          <a:ea typeface="Verdana" pitchFamily="34" charset="0"/>
                          <a:cs typeface="Verdana" pitchFamily="34" charset="0"/>
                        </a:rPr>
                        <a:t>0.8548</a:t>
                      </a:r>
                    </a:p>
                  </a:txBody>
                  <a:tcPr anchor="ctr"/>
                </a:tc>
                <a:tc>
                  <a:txBody>
                    <a:bodyPr/>
                    <a:lstStyle/>
                    <a:p>
                      <a:pPr algn="r"/>
                      <a:r>
                        <a:rPr lang="en-US" sz="900" dirty="0">
                          <a:latin typeface="Verdana" pitchFamily="34" charset="0"/>
                          <a:ea typeface="Verdana" pitchFamily="34" charset="0"/>
                          <a:cs typeface="Verdana" pitchFamily="34" charset="0"/>
                        </a:rPr>
                        <a:t>0.8227</a:t>
                      </a:r>
                    </a:p>
                  </a:txBody>
                  <a:tcPr anchor="ctr"/>
                </a:tc>
                <a:tc>
                  <a:txBody>
                    <a:bodyPr/>
                    <a:lstStyle/>
                    <a:p>
                      <a:pPr algn="r"/>
                      <a:r>
                        <a:rPr lang="en-US" sz="900" dirty="0">
                          <a:latin typeface="Verdana" pitchFamily="34" charset="0"/>
                          <a:ea typeface="Verdana" pitchFamily="34" charset="0"/>
                          <a:cs typeface="Verdana" pitchFamily="34" charset="0"/>
                        </a:rPr>
                        <a:t>0.7921</a:t>
                      </a:r>
                    </a:p>
                  </a:txBody>
                  <a:tcPr anchor="ctr"/>
                </a:tc>
                <a:tc>
                  <a:txBody>
                    <a:bodyPr/>
                    <a:lstStyle/>
                    <a:p>
                      <a:pPr algn="r"/>
                      <a:r>
                        <a:rPr lang="en-US" sz="900" dirty="0">
                          <a:latin typeface="Verdana" pitchFamily="34" charset="0"/>
                          <a:ea typeface="Verdana" pitchFamily="34" charset="0"/>
                          <a:cs typeface="Verdana" pitchFamily="34" charset="0"/>
                        </a:rPr>
                        <a:t>0.7629</a:t>
                      </a:r>
                    </a:p>
                  </a:txBody>
                  <a:tcPr anchor="ctr"/>
                </a:tc>
                <a:tc>
                  <a:txBody>
                    <a:bodyPr/>
                    <a:lstStyle/>
                    <a:p>
                      <a:pPr algn="r"/>
                      <a:r>
                        <a:rPr lang="en-US" sz="900" dirty="0">
                          <a:latin typeface="Verdana" pitchFamily="34" charset="0"/>
                          <a:ea typeface="Verdana" pitchFamily="34" charset="0"/>
                          <a:cs typeface="Verdana" pitchFamily="34" charset="0"/>
                        </a:rPr>
                        <a:t>0.7350</a:t>
                      </a:r>
                    </a:p>
                  </a:txBody>
                  <a:tcPr anchor="ctr"/>
                </a:tc>
                <a:tc>
                  <a:txBody>
                    <a:bodyPr/>
                    <a:lstStyle/>
                    <a:p>
                      <a:pPr algn="r"/>
                      <a:r>
                        <a:rPr lang="en-US" sz="900" dirty="0">
                          <a:latin typeface="Verdana" pitchFamily="34" charset="0"/>
                          <a:ea typeface="Verdana" pitchFamily="34" charset="0"/>
                          <a:cs typeface="Verdana" pitchFamily="34" charset="0"/>
                        </a:rPr>
                        <a:t>0.7084</a:t>
                      </a:r>
                    </a:p>
                  </a:txBody>
                  <a:tcPr anchor="ctr"/>
                </a:tc>
                <a:tc>
                  <a:txBody>
                    <a:bodyPr/>
                    <a:lstStyle/>
                    <a:p>
                      <a:pPr algn="r"/>
                      <a:r>
                        <a:rPr lang="en-US" sz="900" dirty="0">
                          <a:latin typeface="Verdana" pitchFamily="34" charset="0"/>
                          <a:ea typeface="Verdana" pitchFamily="34" charset="0"/>
                          <a:cs typeface="Verdana" pitchFamily="34" charset="0"/>
                        </a:rPr>
                        <a:t>0.6830</a:t>
                      </a:r>
                    </a:p>
                  </a:txBody>
                  <a:tcPr anchor="ctr"/>
                </a:tc>
                <a:tc>
                  <a:txBody>
                    <a:bodyPr/>
                    <a:lstStyle/>
                    <a:p>
                      <a:pPr algn="r"/>
                      <a:r>
                        <a:rPr lang="en-US" sz="900" dirty="0">
                          <a:latin typeface="Verdana" pitchFamily="34" charset="0"/>
                          <a:ea typeface="Verdana" pitchFamily="34" charset="0"/>
                          <a:cs typeface="Verdana" pitchFamily="34" charset="0"/>
                        </a:rPr>
                        <a:t>0.6355</a:t>
                      </a:r>
                    </a:p>
                  </a:txBody>
                  <a:tcPr anchor="ctr"/>
                </a:tc>
                <a:tc>
                  <a:txBody>
                    <a:bodyPr/>
                    <a:lstStyle/>
                    <a:p>
                      <a:pPr algn="r"/>
                      <a:r>
                        <a:rPr lang="en-US" sz="900" dirty="0">
                          <a:latin typeface="Verdana" pitchFamily="34" charset="0"/>
                          <a:ea typeface="Verdana" pitchFamily="34" charset="0"/>
                          <a:cs typeface="Verdana" pitchFamily="34" charset="0"/>
                        </a:rPr>
                        <a:t>0.5718</a:t>
                      </a:r>
                    </a:p>
                  </a:txBody>
                  <a:tcPr anchor="ctr"/>
                </a:tc>
                <a:extLst>
                  <a:ext uri="{0D108BD9-81ED-4DB2-BD59-A6C34878D82A}">
                    <a16:rowId xmlns:a16="http://schemas.microsoft.com/office/drawing/2014/main" val="10004"/>
                  </a:ext>
                </a:extLst>
              </a:tr>
              <a:tr h="311441">
                <a:tc>
                  <a:txBody>
                    <a:bodyPr/>
                    <a:lstStyle/>
                    <a:p>
                      <a:pPr algn="ctr"/>
                      <a:r>
                        <a:rPr lang="en-US" sz="900" dirty="0">
                          <a:latin typeface="Verdana" pitchFamily="34" charset="0"/>
                          <a:ea typeface="Verdana" pitchFamily="34" charset="0"/>
                          <a:cs typeface="Verdana" pitchFamily="34" charset="0"/>
                        </a:rPr>
                        <a:t>5</a:t>
                      </a:r>
                    </a:p>
                  </a:txBody>
                  <a:tcPr anchor="ctr"/>
                </a:tc>
                <a:tc>
                  <a:txBody>
                    <a:bodyPr/>
                    <a:lstStyle/>
                    <a:p>
                      <a:pPr algn="r"/>
                      <a:r>
                        <a:rPr lang="en-US" sz="900" dirty="0">
                          <a:latin typeface="Verdana" pitchFamily="34" charset="0"/>
                          <a:ea typeface="Verdana" pitchFamily="34" charset="0"/>
                          <a:cs typeface="Verdana" pitchFamily="34" charset="0"/>
                        </a:rPr>
                        <a:t>0.9515</a:t>
                      </a:r>
                    </a:p>
                  </a:txBody>
                  <a:tcPr anchor="ctr"/>
                </a:tc>
                <a:tc>
                  <a:txBody>
                    <a:bodyPr/>
                    <a:lstStyle/>
                    <a:p>
                      <a:pPr algn="r"/>
                      <a:r>
                        <a:rPr lang="en-US" sz="900" dirty="0">
                          <a:latin typeface="Verdana" pitchFamily="34" charset="0"/>
                          <a:ea typeface="Verdana" pitchFamily="34" charset="0"/>
                          <a:cs typeface="Verdana" pitchFamily="34" charset="0"/>
                        </a:rPr>
                        <a:t>0.9057</a:t>
                      </a:r>
                    </a:p>
                  </a:txBody>
                  <a:tcPr anchor="ctr"/>
                </a:tc>
                <a:tc>
                  <a:txBody>
                    <a:bodyPr/>
                    <a:lstStyle/>
                    <a:p>
                      <a:pPr algn="r"/>
                      <a:r>
                        <a:rPr lang="en-US" sz="900" dirty="0">
                          <a:latin typeface="Verdana" pitchFamily="34" charset="0"/>
                          <a:ea typeface="Verdana" pitchFamily="34" charset="0"/>
                          <a:cs typeface="Verdana" pitchFamily="34" charset="0"/>
                        </a:rPr>
                        <a:t>0.8626</a:t>
                      </a:r>
                    </a:p>
                  </a:txBody>
                  <a:tcPr anchor="ctr"/>
                </a:tc>
                <a:tc>
                  <a:txBody>
                    <a:bodyPr/>
                    <a:lstStyle/>
                    <a:p>
                      <a:pPr algn="r"/>
                      <a:r>
                        <a:rPr lang="en-US" sz="900" dirty="0">
                          <a:latin typeface="Verdana" pitchFamily="34" charset="0"/>
                          <a:ea typeface="Verdana" pitchFamily="34" charset="0"/>
                          <a:cs typeface="Verdana" pitchFamily="34" charset="0"/>
                        </a:rPr>
                        <a:t>0.8219</a:t>
                      </a:r>
                    </a:p>
                  </a:txBody>
                  <a:tcPr anchor="ctr"/>
                </a:tc>
                <a:tc>
                  <a:txBody>
                    <a:bodyPr/>
                    <a:lstStyle/>
                    <a:p>
                      <a:pPr algn="r"/>
                      <a:r>
                        <a:rPr lang="en-US" sz="900" dirty="0">
                          <a:latin typeface="Verdana" pitchFamily="34" charset="0"/>
                          <a:ea typeface="Verdana" pitchFamily="34" charset="0"/>
                          <a:cs typeface="Verdana" pitchFamily="34" charset="0"/>
                        </a:rPr>
                        <a:t>0.7835</a:t>
                      </a:r>
                    </a:p>
                  </a:txBody>
                  <a:tcPr anchor="ctr"/>
                </a:tc>
                <a:tc>
                  <a:txBody>
                    <a:bodyPr/>
                    <a:lstStyle/>
                    <a:p>
                      <a:pPr algn="r"/>
                      <a:r>
                        <a:rPr lang="en-US" sz="900" dirty="0">
                          <a:latin typeface="Verdana" pitchFamily="34" charset="0"/>
                          <a:ea typeface="Verdana" pitchFamily="34" charset="0"/>
                          <a:cs typeface="Verdana" pitchFamily="34" charset="0"/>
                        </a:rPr>
                        <a:t>0.7473</a:t>
                      </a:r>
                    </a:p>
                  </a:txBody>
                  <a:tcPr anchor="ctr"/>
                </a:tc>
                <a:tc>
                  <a:txBody>
                    <a:bodyPr/>
                    <a:lstStyle/>
                    <a:p>
                      <a:pPr algn="r"/>
                      <a:r>
                        <a:rPr lang="en-US" sz="900" dirty="0">
                          <a:latin typeface="Verdana" pitchFamily="34" charset="0"/>
                          <a:ea typeface="Verdana" pitchFamily="34" charset="0"/>
                          <a:cs typeface="Verdana" pitchFamily="34" charset="0"/>
                        </a:rPr>
                        <a:t>0.7130</a:t>
                      </a:r>
                    </a:p>
                  </a:txBody>
                  <a:tcPr anchor="ctr"/>
                </a:tc>
                <a:tc>
                  <a:txBody>
                    <a:bodyPr/>
                    <a:lstStyle/>
                    <a:p>
                      <a:pPr algn="r"/>
                      <a:r>
                        <a:rPr lang="en-US" sz="900" dirty="0">
                          <a:latin typeface="Verdana" pitchFamily="34" charset="0"/>
                          <a:ea typeface="Verdana" pitchFamily="34" charset="0"/>
                          <a:cs typeface="Verdana" pitchFamily="34" charset="0"/>
                        </a:rPr>
                        <a:t>0.6806</a:t>
                      </a:r>
                    </a:p>
                  </a:txBody>
                  <a:tcPr anchor="ctr"/>
                </a:tc>
                <a:tc>
                  <a:txBody>
                    <a:bodyPr/>
                    <a:lstStyle/>
                    <a:p>
                      <a:pPr algn="r"/>
                      <a:r>
                        <a:rPr lang="en-US" sz="900" dirty="0">
                          <a:latin typeface="Verdana" pitchFamily="34" charset="0"/>
                          <a:ea typeface="Verdana" pitchFamily="34" charset="0"/>
                          <a:cs typeface="Verdana" pitchFamily="34" charset="0"/>
                        </a:rPr>
                        <a:t>0.6499</a:t>
                      </a:r>
                    </a:p>
                  </a:txBody>
                  <a:tcPr anchor="ctr"/>
                </a:tc>
                <a:tc>
                  <a:txBody>
                    <a:bodyPr/>
                    <a:lstStyle/>
                    <a:p>
                      <a:pPr algn="r"/>
                      <a:r>
                        <a:rPr lang="en-US" sz="900" dirty="0">
                          <a:latin typeface="Verdana" pitchFamily="34" charset="0"/>
                          <a:ea typeface="Verdana" pitchFamily="34" charset="0"/>
                          <a:cs typeface="Verdana" pitchFamily="34" charset="0"/>
                        </a:rPr>
                        <a:t>0.6209</a:t>
                      </a:r>
                    </a:p>
                  </a:txBody>
                  <a:tcPr anchor="ctr"/>
                </a:tc>
                <a:tc>
                  <a:txBody>
                    <a:bodyPr/>
                    <a:lstStyle/>
                    <a:p>
                      <a:pPr algn="r"/>
                      <a:r>
                        <a:rPr lang="en-US" sz="900" dirty="0">
                          <a:latin typeface="Verdana" pitchFamily="34" charset="0"/>
                          <a:ea typeface="Verdana" pitchFamily="34" charset="0"/>
                          <a:cs typeface="Verdana" pitchFamily="34" charset="0"/>
                        </a:rPr>
                        <a:t>0.5674</a:t>
                      </a:r>
                    </a:p>
                  </a:txBody>
                  <a:tcPr anchor="ctr"/>
                </a:tc>
                <a:tc>
                  <a:txBody>
                    <a:bodyPr/>
                    <a:lstStyle/>
                    <a:p>
                      <a:pPr algn="r"/>
                      <a:r>
                        <a:rPr lang="en-US" sz="900" dirty="0">
                          <a:latin typeface="Verdana" pitchFamily="34" charset="0"/>
                          <a:ea typeface="Verdana" pitchFamily="34" charset="0"/>
                          <a:cs typeface="Verdana" pitchFamily="34" charset="0"/>
                        </a:rPr>
                        <a:t>0.4972</a:t>
                      </a:r>
                    </a:p>
                  </a:txBody>
                  <a:tcPr anchor="ctr"/>
                </a:tc>
                <a:extLst>
                  <a:ext uri="{0D108BD9-81ED-4DB2-BD59-A6C34878D82A}">
                    <a16:rowId xmlns:a16="http://schemas.microsoft.com/office/drawing/2014/main" val="10005"/>
                  </a:ext>
                </a:extLst>
              </a:tr>
              <a:tr h="311441">
                <a:tc>
                  <a:txBody>
                    <a:bodyPr/>
                    <a:lstStyle/>
                    <a:p>
                      <a:pPr algn="ctr"/>
                      <a:r>
                        <a:rPr lang="en-US" sz="900" dirty="0">
                          <a:latin typeface="Verdana" pitchFamily="34" charset="0"/>
                          <a:ea typeface="Verdana" pitchFamily="34" charset="0"/>
                          <a:cs typeface="Verdana" pitchFamily="34" charset="0"/>
                        </a:rPr>
                        <a:t>6</a:t>
                      </a:r>
                    </a:p>
                  </a:txBody>
                  <a:tcPr anchor="ctr"/>
                </a:tc>
                <a:tc>
                  <a:txBody>
                    <a:bodyPr/>
                    <a:lstStyle/>
                    <a:p>
                      <a:pPr algn="r"/>
                      <a:r>
                        <a:rPr lang="en-US" sz="900" dirty="0">
                          <a:latin typeface="Verdana" pitchFamily="34" charset="0"/>
                          <a:ea typeface="Verdana" pitchFamily="34" charset="0"/>
                          <a:cs typeface="Verdana" pitchFamily="34" charset="0"/>
                        </a:rPr>
                        <a:t>0.9420</a:t>
                      </a:r>
                    </a:p>
                  </a:txBody>
                  <a:tcPr anchor="ctr"/>
                </a:tc>
                <a:tc>
                  <a:txBody>
                    <a:bodyPr/>
                    <a:lstStyle/>
                    <a:p>
                      <a:pPr algn="r"/>
                      <a:r>
                        <a:rPr lang="en-US" sz="900" dirty="0">
                          <a:latin typeface="Verdana" pitchFamily="34" charset="0"/>
                          <a:ea typeface="Verdana" pitchFamily="34" charset="0"/>
                          <a:cs typeface="Verdana" pitchFamily="34" charset="0"/>
                        </a:rPr>
                        <a:t>0.8880</a:t>
                      </a:r>
                    </a:p>
                  </a:txBody>
                  <a:tcPr anchor="ctr"/>
                </a:tc>
                <a:tc>
                  <a:txBody>
                    <a:bodyPr/>
                    <a:lstStyle/>
                    <a:p>
                      <a:pPr algn="r"/>
                      <a:r>
                        <a:rPr lang="en-US" sz="900" dirty="0">
                          <a:latin typeface="Verdana" pitchFamily="34" charset="0"/>
                          <a:ea typeface="Verdana" pitchFamily="34" charset="0"/>
                          <a:cs typeface="Verdana" pitchFamily="34" charset="0"/>
                        </a:rPr>
                        <a:t>0.8375</a:t>
                      </a:r>
                    </a:p>
                  </a:txBody>
                  <a:tcPr anchor="ctr"/>
                </a:tc>
                <a:tc>
                  <a:txBody>
                    <a:bodyPr/>
                    <a:lstStyle/>
                    <a:p>
                      <a:pPr algn="r"/>
                      <a:r>
                        <a:rPr lang="en-US" sz="900" dirty="0">
                          <a:latin typeface="Verdana" pitchFamily="34" charset="0"/>
                          <a:ea typeface="Verdana" pitchFamily="34" charset="0"/>
                          <a:cs typeface="Verdana" pitchFamily="34" charset="0"/>
                        </a:rPr>
                        <a:t>0.7903</a:t>
                      </a:r>
                    </a:p>
                  </a:txBody>
                  <a:tcPr anchor="ctr"/>
                </a:tc>
                <a:tc>
                  <a:txBody>
                    <a:bodyPr/>
                    <a:lstStyle/>
                    <a:p>
                      <a:pPr algn="r"/>
                      <a:r>
                        <a:rPr lang="en-US" sz="900" dirty="0">
                          <a:latin typeface="Verdana" pitchFamily="34" charset="0"/>
                          <a:ea typeface="Verdana" pitchFamily="34" charset="0"/>
                          <a:cs typeface="Verdana" pitchFamily="34" charset="0"/>
                        </a:rPr>
                        <a:t>0.7462</a:t>
                      </a:r>
                    </a:p>
                  </a:txBody>
                  <a:tcPr anchor="ctr"/>
                </a:tc>
                <a:tc>
                  <a:txBody>
                    <a:bodyPr/>
                    <a:lstStyle/>
                    <a:p>
                      <a:pPr algn="r"/>
                      <a:r>
                        <a:rPr lang="en-US" sz="900" dirty="0">
                          <a:latin typeface="Verdana" pitchFamily="34" charset="0"/>
                          <a:ea typeface="Verdana" pitchFamily="34" charset="0"/>
                          <a:cs typeface="Verdana" pitchFamily="34" charset="0"/>
                        </a:rPr>
                        <a:t>0.7050</a:t>
                      </a:r>
                    </a:p>
                  </a:txBody>
                  <a:tcPr anchor="ctr"/>
                </a:tc>
                <a:tc>
                  <a:txBody>
                    <a:bodyPr/>
                    <a:lstStyle/>
                    <a:p>
                      <a:pPr algn="r"/>
                      <a:r>
                        <a:rPr lang="en-US" sz="900" dirty="0">
                          <a:latin typeface="Verdana" pitchFamily="34" charset="0"/>
                          <a:ea typeface="Verdana" pitchFamily="34" charset="0"/>
                          <a:cs typeface="Verdana" pitchFamily="34" charset="0"/>
                        </a:rPr>
                        <a:t>0.6663</a:t>
                      </a:r>
                    </a:p>
                  </a:txBody>
                  <a:tcPr anchor="ctr"/>
                </a:tc>
                <a:tc>
                  <a:txBody>
                    <a:bodyPr/>
                    <a:lstStyle/>
                    <a:p>
                      <a:pPr algn="r"/>
                      <a:r>
                        <a:rPr lang="en-US" sz="900" dirty="0">
                          <a:latin typeface="Verdana" pitchFamily="34" charset="0"/>
                          <a:ea typeface="Verdana" pitchFamily="34" charset="0"/>
                          <a:cs typeface="Verdana" pitchFamily="34" charset="0"/>
                        </a:rPr>
                        <a:t>0.6302</a:t>
                      </a:r>
                    </a:p>
                  </a:txBody>
                  <a:tcPr anchor="ctr"/>
                </a:tc>
                <a:tc>
                  <a:txBody>
                    <a:bodyPr/>
                    <a:lstStyle/>
                    <a:p>
                      <a:pPr algn="r"/>
                      <a:r>
                        <a:rPr lang="en-US" sz="900" dirty="0">
                          <a:latin typeface="Verdana" pitchFamily="34" charset="0"/>
                          <a:ea typeface="Verdana" pitchFamily="34" charset="0"/>
                          <a:cs typeface="Verdana" pitchFamily="34" charset="0"/>
                        </a:rPr>
                        <a:t>0.5963</a:t>
                      </a:r>
                    </a:p>
                  </a:txBody>
                  <a:tcPr anchor="ctr"/>
                </a:tc>
                <a:tc>
                  <a:txBody>
                    <a:bodyPr/>
                    <a:lstStyle/>
                    <a:p>
                      <a:pPr algn="r"/>
                      <a:r>
                        <a:rPr lang="en-US" sz="900" dirty="0">
                          <a:latin typeface="Verdana" pitchFamily="34" charset="0"/>
                          <a:ea typeface="Verdana" pitchFamily="34" charset="0"/>
                          <a:cs typeface="Verdana" pitchFamily="34" charset="0"/>
                        </a:rPr>
                        <a:t>0.5645</a:t>
                      </a:r>
                    </a:p>
                  </a:txBody>
                  <a:tcPr anchor="ctr"/>
                </a:tc>
                <a:tc>
                  <a:txBody>
                    <a:bodyPr/>
                    <a:lstStyle/>
                    <a:p>
                      <a:pPr algn="r"/>
                      <a:r>
                        <a:rPr lang="en-US" sz="900" dirty="0">
                          <a:latin typeface="Verdana" pitchFamily="34" charset="0"/>
                          <a:ea typeface="Verdana" pitchFamily="34" charset="0"/>
                          <a:cs typeface="Verdana" pitchFamily="34" charset="0"/>
                        </a:rPr>
                        <a:t>0.5066</a:t>
                      </a:r>
                    </a:p>
                  </a:txBody>
                  <a:tcPr anchor="ctr"/>
                </a:tc>
                <a:tc>
                  <a:txBody>
                    <a:bodyPr/>
                    <a:lstStyle/>
                    <a:p>
                      <a:pPr algn="r"/>
                      <a:r>
                        <a:rPr lang="en-US" sz="900" dirty="0">
                          <a:latin typeface="Verdana" pitchFamily="34" charset="0"/>
                          <a:ea typeface="Verdana" pitchFamily="34" charset="0"/>
                          <a:cs typeface="Verdana" pitchFamily="34" charset="0"/>
                        </a:rPr>
                        <a:t>0.4323</a:t>
                      </a:r>
                    </a:p>
                  </a:txBody>
                  <a:tcPr anchor="ctr"/>
                </a:tc>
                <a:extLst>
                  <a:ext uri="{0D108BD9-81ED-4DB2-BD59-A6C34878D82A}">
                    <a16:rowId xmlns:a16="http://schemas.microsoft.com/office/drawing/2014/main" val="10006"/>
                  </a:ext>
                </a:extLst>
              </a:tr>
              <a:tr h="311441">
                <a:tc>
                  <a:txBody>
                    <a:bodyPr/>
                    <a:lstStyle/>
                    <a:p>
                      <a:pPr algn="ctr"/>
                      <a:r>
                        <a:rPr lang="en-US" sz="900" dirty="0">
                          <a:latin typeface="Verdana" pitchFamily="34" charset="0"/>
                          <a:ea typeface="Verdana" pitchFamily="34" charset="0"/>
                          <a:cs typeface="Verdana" pitchFamily="34" charset="0"/>
                        </a:rPr>
                        <a:t>7</a:t>
                      </a:r>
                    </a:p>
                  </a:txBody>
                  <a:tcPr anchor="ctr"/>
                </a:tc>
                <a:tc>
                  <a:txBody>
                    <a:bodyPr/>
                    <a:lstStyle/>
                    <a:p>
                      <a:pPr algn="r"/>
                      <a:r>
                        <a:rPr lang="en-US" sz="900" dirty="0">
                          <a:latin typeface="Verdana" pitchFamily="34" charset="0"/>
                          <a:ea typeface="Verdana" pitchFamily="34" charset="0"/>
                          <a:cs typeface="Verdana" pitchFamily="34" charset="0"/>
                        </a:rPr>
                        <a:t>0.9327</a:t>
                      </a:r>
                    </a:p>
                  </a:txBody>
                  <a:tcPr anchor="ctr"/>
                </a:tc>
                <a:tc>
                  <a:txBody>
                    <a:bodyPr/>
                    <a:lstStyle/>
                    <a:p>
                      <a:pPr algn="r"/>
                      <a:r>
                        <a:rPr lang="en-US" sz="900" dirty="0">
                          <a:latin typeface="Verdana" pitchFamily="34" charset="0"/>
                          <a:ea typeface="Verdana" pitchFamily="34" charset="0"/>
                          <a:cs typeface="Verdana" pitchFamily="34" charset="0"/>
                        </a:rPr>
                        <a:t>0.8706</a:t>
                      </a:r>
                    </a:p>
                  </a:txBody>
                  <a:tcPr anchor="ctr"/>
                </a:tc>
                <a:tc>
                  <a:txBody>
                    <a:bodyPr/>
                    <a:lstStyle/>
                    <a:p>
                      <a:pPr algn="r"/>
                      <a:r>
                        <a:rPr lang="en-US" sz="900" dirty="0">
                          <a:latin typeface="Verdana" pitchFamily="34" charset="0"/>
                          <a:ea typeface="Verdana" pitchFamily="34" charset="0"/>
                          <a:cs typeface="Verdana" pitchFamily="34" charset="0"/>
                        </a:rPr>
                        <a:t>0.8131</a:t>
                      </a:r>
                    </a:p>
                  </a:txBody>
                  <a:tcPr anchor="ctr"/>
                </a:tc>
                <a:tc>
                  <a:txBody>
                    <a:bodyPr/>
                    <a:lstStyle/>
                    <a:p>
                      <a:pPr algn="r"/>
                      <a:r>
                        <a:rPr lang="en-US" sz="900" dirty="0">
                          <a:latin typeface="Verdana" pitchFamily="34" charset="0"/>
                          <a:ea typeface="Verdana" pitchFamily="34" charset="0"/>
                          <a:cs typeface="Verdana" pitchFamily="34" charset="0"/>
                        </a:rPr>
                        <a:t>0.7599</a:t>
                      </a:r>
                    </a:p>
                  </a:txBody>
                  <a:tcPr anchor="ctr"/>
                </a:tc>
                <a:tc>
                  <a:txBody>
                    <a:bodyPr/>
                    <a:lstStyle/>
                    <a:p>
                      <a:pPr algn="r"/>
                      <a:r>
                        <a:rPr lang="en-US" sz="900" dirty="0">
                          <a:latin typeface="Verdana" pitchFamily="34" charset="0"/>
                          <a:ea typeface="Verdana" pitchFamily="34" charset="0"/>
                          <a:cs typeface="Verdana" pitchFamily="34" charset="0"/>
                        </a:rPr>
                        <a:t>0.7107</a:t>
                      </a:r>
                    </a:p>
                  </a:txBody>
                  <a:tcPr anchor="ctr"/>
                </a:tc>
                <a:tc>
                  <a:txBody>
                    <a:bodyPr/>
                    <a:lstStyle/>
                    <a:p>
                      <a:pPr algn="r"/>
                      <a:r>
                        <a:rPr lang="en-US" sz="900" dirty="0">
                          <a:latin typeface="Verdana" pitchFamily="34" charset="0"/>
                          <a:ea typeface="Verdana" pitchFamily="34" charset="0"/>
                          <a:cs typeface="Verdana" pitchFamily="34" charset="0"/>
                        </a:rPr>
                        <a:t>0.6651</a:t>
                      </a:r>
                    </a:p>
                  </a:txBody>
                  <a:tcPr anchor="ctr"/>
                </a:tc>
                <a:tc>
                  <a:txBody>
                    <a:bodyPr/>
                    <a:lstStyle/>
                    <a:p>
                      <a:pPr algn="r"/>
                      <a:r>
                        <a:rPr lang="en-US" sz="900" dirty="0">
                          <a:latin typeface="Verdana" pitchFamily="34" charset="0"/>
                          <a:ea typeface="Verdana" pitchFamily="34" charset="0"/>
                          <a:cs typeface="Verdana" pitchFamily="34" charset="0"/>
                        </a:rPr>
                        <a:t>0.6227</a:t>
                      </a:r>
                    </a:p>
                  </a:txBody>
                  <a:tcPr anchor="ctr"/>
                </a:tc>
                <a:tc>
                  <a:txBody>
                    <a:bodyPr/>
                    <a:lstStyle/>
                    <a:p>
                      <a:pPr algn="r"/>
                      <a:r>
                        <a:rPr lang="en-US" sz="900" dirty="0">
                          <a:latin typeface="Verdana" pitchFamily="34" charset="0"/>
                          <a:ea typeface="Verdana" pitchFamily="34" charset="0"/>
                          <a:cs typeface="Verdana" pitchFamily="34" charset="0"/>
                        </a:rPr>
                        <a:t>0.5835</a:t>
                      </a:r>
                    </a:p>
                  </a:txBody>
                  <a:tcPr anchor="ctr"/>
                </a:tc>
                <a:tc>
                  <a:txBody>
                    <a:bodyPr/>
                    <a:lstStyle/>
                    <a:p>
                      <a:pPr algn="r"/>
                      <a:r>
                        <a:rPr lang="en-US" sz="900" dirty="0">
                          <a:latin typeface="Verdana" pitchFamily="34" charset="0"/>
                          <a:ea typeface="Verdana" pitchFamily="34" charset="0"/>
                          <a:cs typeface="Verdana" pitchFamily="34" charset="0"/>
                        </a:rPr>
                        <a:t>0.5470</a:t>
                      </a:r>
                    </a:p>
                  </a:txBody>
                  <a:tcPr anchor="ctr"/>
                </a:tc>
                <a:tc>
                  <a:txBody>
                    <a:bodyPr/>
                    <a:lstStyle/>
                    <a:p>
                      <a:pPr algn="r"/>
                      <a:r>
                        <a:rPr lang="en-US" sz="900" dirty="0">
                          <a:latin typeface="Verdana" pitchFamily="34" charset="0"/>
                          <a:ea typeface="Verdana" pitchFamily="34" charset="0"/>
                          <a:cs typeface="Verdana" pitchFamily="34" charset="0"/>
                        </a:rPr>
                        <a:t>0.5132</a:t>
                      </a:r>
                    </a:p>
                  </a:txBody>
                  <a:tcPr anchor="ctr"/>
                </a:tc>
                <a:tc>
                  <a:txBody>
                    <a:bodyPr/>
                    <a:lstStyle/>
                    <a:p>
                      <a:pPr algn="r"/>
                      <a:r>
                        <a:rPr lang="en-US" sz="900" dirty="0">
                          <a:latin typeface="Verdana" pitchFamily="34" charset="0"/>
                          <a:ea typeface="Verdana" pitchFamily="34" charset="0"/>
                          <a:cs typeface="Verdana" pitchFamily="34" charset="0"/>
                        </a:rPr>
                        <a:t>0.4523</a:t>
                      </a:r>
                    </a:p>
                  </a:txBody>
                  <a:tcPr anchor="ctr"/>
                </a:tc>
                <a:tc>
                  <a:txBody>
                    <a:bodyPr/>
                    <a:lstStyle/>
                    <a:p>
                      <a:pPr algn="r"/>
                      <a:r>
                        <a:rPr lang="en-US" sz="900" dirty="0">
                          <a:latin typeface="Verdana" pitchFamily="34" charset="0"/>
                          <a:ea typeface="Verdana" pitchFamily="34" charset="0"/>
                          <a:cs typeface="Verdana" pitchFamily="34" charset="0"/>
                        </a:rPr>
                        <a:t>0.3759</a:t>
                      </a:r>
                    </a:p>
                  </a:txBody>
                  <a:tcPr anchor="ctr"/>
                </a:tc>
                <a:extLst>
                  <a:ext uri="{0D108BD9-81ED-4DB2-BD59-A6C34878D82A}">
                    <a16:rowId xmlns:a16="http://schemas.microsoft.com/office/drawing/2014/main" val="10007"/>
                  </a:ext>
                </a:extLst>
              </a:tr>
              <a:tr h="311441">
                <a:tc>
                  <a:txBody>
                    <a:bodyPr/>
                    <a:lstStyle/>
                    <a:p>
                      <a:pPr algn="ctr"/>
                      <a:r>
                        <a:rPr lang="en-US" sz="900" dirty="0">
                          <a:latin typeface="Verdana" pitchFamily="34" charset="0"/>
                          <a:ea typeface="Verdana" pitchFamily="34" charset="0"/>
                          <a:cs typeface="Verdana" pitchFamily="34" charset="0"/>
                        </a:rPr>
                        <a:t>8</a:t>
                      </a:r>
                    </a:p>
                  </a:txBody>
                  <a:tcPr anchor="ctr"/>
                </a:tc>
                <a:tc>
                  <a:txBody>
                    <a:bodyPr/>
                    <a:lstStyle/>
                    <a:p>
                      <a:pPr algn="r"/>
                      <a:r>
                        <a:rPr lang="en-US" sz="900" dirty="0">
                          <a:latin typeface="Verdana" pitchFamily="34" charset="0"/>
                          <a:ea typeface="Verdana" pitchFamily="34" charset="0"/>
                          <a:cs typeface="Verdana" pitchFamily="34" charset="0"/>
                        </a:rPr>
                        <a:t>0.9235</a:t>
                      </a:r>
                    </a:p>
                  </a:txBody>
                  <a:tcPr anchor="ctr"/>
                </a:tc>
                <a:tc>
                  <a:txBody>
                    <a:bodyPr/>
                    <a:lstStyle/>
                    <a:p>
                      <a:pPr algn="r"/>
                      <a:r>
                        <a:rPr lang="en-US" sz="900" dirty="0">
                          <a:latin typeface="Verdana" pitchFamily="34" charset="0"/>
                          <a:ea typeface="Verdana" pitchFamily="34" charset="0"/>
                          <a:cs typeface="Verdana" pitchFamily="34" charset="0"/>
                        </a:rPr>
                        <a:t>0.8535</a:t>
                      </a:r>
                    </a:p>
                  </a:txBody>
                  <a:tcPr anchor="ctr"/>
                </a:tc>
                <a:tc>
                  <a:txBody>
                    <a:bodyPr/>
                    <a:lstStyle/>
                    <a:p>
                      <a:pPr algn="r"/>
                      <a:r>
                        <a:rPr lang="en-US" sz="900" dirty="0">
                          <a:latin typeface="Verdana" pitchFamily="34" charset="0"/>
                          <a:ea typeface="Verdana" pitchFamily="34" charset="0"/>
                          <a:cs typeface="Verdana" pitchFamily="34" charset="0"/>
                        </a:rPr>
                        <a:t>0.7894</a:t>
                      </a:r>
                    </a:p>
                  </a:txBody>
                  <a:tcPr anchor="ctr"/>
                </a:tc>
                <a:tc>
                  <a:txBody>
                    <a:bodyPr/>
                    <a:lstStyle/>
                    <a:p>
                      <a:pPr algn="r"/>
                      <a:r>
                        <a:rPr lang="en-US" sz="900" dirty="0">
                          <a:latin typeface="Verdana" pitchFamily="34" charset="0"/>
                          <a:ea typeface="Verdana" pitchFamily="34" charset="0"/>
                          <a:cs typeface="Verdana" pitchFamily="34" charset="0"/>
                        </a:rPr>
                        <a:t>0.7307</a:t>
                      </a:r>
                    </a:p>
                  </a:txBody>
                  <a:tcPr anchor="ctr"/>
                </a:tc>
                <a:tc>
                  <a:txBody>
                    <a:bodyPr/>
                    <a:lstStyle/>
                    <a:p>
                      <a:pPr algn="r"/>
                      <a:r>
                        <a:rPr lang="en-US" sz="900" dirty="0">
                          <a:latin typeface="Verdana" pitchFamily="34" charset="0"/>
                          <a:ea typeface="Verdana" pitchFamily="34" charset="0"/>
                          <a:cs typeface="Verdana" pitchFamily="34" charset="0"/>
                        </a:rPr>
                        <a:t>0.6768</a:t>
                      </a:r>
                    </a:p>
                  </a:txBody>
                  <a:tcPr anchor="ctr"/>
                </a:tc>
                <a:tc>
                  <a:txBody>
                    <a:bodyPr/>
                    <a:lstStyle/>
                    <a:p>
                      <a:pPr algn="r"/>
                      <a:r>
                        <a:rPr lang="en-US" sz="900" dirty="0">
                          <a:latin typeface="Verdana" pitchFamily="34" charset="0"/>
                          <a:ea typeface="Verdana" pitchFamily="34" charset="0"/>
                          <a:cs typeface="Verdana" pitchFamily="34" charset="0"/>
                        </a:rPr>
                        <a:t>0.6274</a:t>
                      </a:r>
                    </a:p>
                  </a:txBody>
                  <a:tcPr anchor="ctr"/>
                </a:tc>
                <a:tc>
                  <a:txBody>
                    <a:bodyPr/>
                    <a:lstStyle/>
                    <a:p>
                      <a:pPr algn="r"/>
                      <a:r>
                        <a:rPr lang="en-US" sz="900" dirty="0">
                          <a:latin typeface="Verdana" pitchFamily="34" charset="0"/>
                          <a:ea typeface="Verdana" pitchFamily="34" charset="0"/>
                          <a:cs typeface="Verdana" pitchFamily="34" charset="0"/>
                        </a:rPr>
                        <a:t>0.5820</a:t>
                      </a:r>
                    </a:p>
                  </a:txBody>
                  <a:tcPr anchor="ctr"/>
                </a:tc>
                <a:tc>
                  <a:txBody>
                    <a:bodyPr/>
                    <a:lstStyle/>
                    <a:p>
                      <a:pPr algn="r"/>
                      <a:r>
                        <a:rPr lang="en-US" sz="900" dirty="0">
                          <a:latin typeface="Verdana" pitchFamily="34" charset="0"/>
                          <a:ea typeface="Verdana" pitchFamily="34" charset="0"/>
                          <a:cs typeface="Verdana" pitchFamily="34" charset="0"/>
                        </a:rPr>
                        <a:t>0.5403</a:t>
                      </a:r>
                    </a:p>
                  </a:txBody>
                  <a:tcPr anchor="ctr"/>
                </a:tc>
                <a:tc>
                  <a:txBody>
                    <a:bodyPr/>
                    <a:lstStyle/>
                    <a:p>
                      <a:pPr algn="r"/>
                      <a:r>
                        <a:rPr lang="en-US" sz="900" dirty="0">
                          <a:latin typeface="Verdana" pitchFamily="34" charset="0"/>
                          <a:ea typeface="Verdana" pitchFamily="34" charset="0"/>
                          <a:cs typeface="Verdana" pitchFamily="34" charset="0"/>
                        </a:rPr>
                        <a:t>0.5019</a:t>
                      </a:r>
                    </a:p>
                  </a:txBody>
                  <a:tcPr anchor="ctr"/>
                </a:tc>
                <a:tc>
                  <a:txBody>
                    <a:bodyPr/>
                    <a:lstStyle/>
                    <a:p>
                      <a:pPr algn="r"/>
                      <a:r>
                        <a:rPr lang="en-US" sz="900" dirty="0">
                          <a:latin typeface="Verdana" pitchFamily="34" charset="0"/>
                          <a:ea typeface="Verdana" pitchFamily="34" charset="0"/>
                          <a:cs typeface="Verdana" pitchFamily="34" charset="0"/>
                        </a:rPr>
                        <a:t>0.4665</a:t>
                      </a:r>
                    </a:p>
                  </a:txBody>
                  <a:tcPr anchor="ctr"/>
                </a:tc>
                <a:tc>
                  <a:txBody>
                    <a:bodyPr/>
                    <a:lstStyle/>
                    <a:p>
                      <a:pPr algn="r"/>
                      <a:r>
                        <a:rPr lang="en-US" sz="900" dirty="0">
                          <a:latin typeface="Verdana" pitchFamily="34" charset="0"/>
                          <a:ea typeface="Verdana" pitchFamily="34" charset="0"/>
                          <a:cs typeface="Verdana" pitchFamily="34" charset="0"/>
                        </a:rPr>
                        <a:t>0.4039</a:t>
                      </a:r>
                    </a:p>
                  </a:txBody>
                  <a:tcPr anchor="ctr"/>
                </a:tc>
                <a:tc>
                  <a:txBody>
                    <a:bodyPr/>
                    <a:lstStyle/>
                    <a:p>
                      <a:pPr algn="r"/>
                      <a:r>
                        <a:rPr lang="en-US" sz="900" dirty="0">
                          <a:latin typeface="Verdana" pitchFamily="34" charset="0"/>
                          <a:ea typeface="Verdana" pitchFamily="34" charset="0"/>
                          <a:cs typeface="Verdana" pitchFamily="34" charset="0"/>
                        </a:rPr>
                        <a:t>0.3269</a:t>
                      </a:r>
                    </a:p>
                  </a:txBody>
                  <a:tcPr anchor="ctr"/>
                </a:tc>
                <a:extLst>
                  <a:ext uri="{0D108BD9-81ED-4DB2-BD59-A6C34878D82A}">
                    <a16:rowId xmlns:a16="http://schemas.microsoft.com/office/drawing/2014/main" val="10008"/>
                  </a:ext>
                </a:extLst>
              </a:tr>
              <a:tr h="311441">
                <a:tc>
                  <a:txBody>
                    <a:bodyPr/>
                    <a:lstStyle/>
                    <a:p>
                      <a:pPr algn="ctr"/>
                      <a:r>
                        <a:rPr lang="en-US" sz="900" dirty="0">
                          <a:latin typeface="Verdana" pitchFamily="34" charset="0"/>
                          <a:ea typeface="Verdana" pitchFamily="34" charset="0"/>
                          <a:cs typeface="Verdana" pitchFamily="34" charset="0"/>
                        </a:rPr>
                        <a:t>9</a:t>
                      </a:r>
                    </a:p>
                  </a:txBody>
                  <a:tcPr anchor="ctr"/>
                </a:tc>
                <a:tc>
                  <a:txBody>
                    <a:bodyPr/>
                    <a:lstStyle/>
                    <a:p>
                      <a:pPr algn="r"/>
                      <a:r>
                        <a:rPr lang="en-US" sz="900" dirty="0">
                          <a:latin typeface="Verdana" pitchFamily="34" charset="0"/>
                          <a:ea typeface="Verdana" pitchFamily="34" charset="0"/>
                          <a:cs typeface="Verdana" pitchFamily="34" charset="0"/>
                        </a:rPr>
                        <a:t>0.9143</a:t>
                      </a:r>
                    </a:p>
                  </a:txBody>
                  <a:tcPr anchor="ctr"/>
                </a:tc>
                <a:tc>
                  <a:txBody>
                    <a:bodyPr/>
                    <a:lstStyle/>
                    <a:p>
                      <a:pPr algn="r"/>
                      <a:r>
                        <a:rPr lang="en-US" sz="900" dirty="0">
                          <a:latin typeface="Verdana" pitchFamily="34" charset="0"/>
                          <a:ea typeface="Verdana" pitchFamily="34" charset="0"/>
                          <a:cs typeface="Verdana" pitchFamily="34" charset="0"/>
                        </a:rPr>
                        <a:t>0.8368</a:t>
                      </a:r>
                    </a:p>
                  </a:txBody>
                  <a:tcPr anchor="ctr"/>
                </a:tc>
                <a:tc>
                  <a:txBody>
                    <a:bodyPr/>
                    <a:lstStyle/>
                    <a:p>
                      <a:pPr algn="r"/>
                      <a:r>
                        <a:rPr lang="en-US" sz="900" dirty="0">
                          <a:latin typeface="Verdana" pitchFamily="34" charset="0"/>
                          <a:ea typeface="Verdana" pitchFamily="34" charset="0"/>
                          <a:cs typeface="Verdana" pitchFamily="34" charset="0"/>
                        </a:rPr>
                        <a:t>0.7664</a:t>
                      </a:r>
                    </a:p>
                  </a:txBody>
                  <a:tcPr anchor="ctr"/>
                </a:tc>
                <a:tc>
                  <a:txBody>
                    <a:bodyPr/>
                    <a:lstStyle/>
                    <a:p>
                      <a:pPr algn="r"/>
                      <a:r>
                        <a:rPr lang="en-US" sz="900" dirty="0">
                          <a:latin typeface="Verdana" pitchFamily="34" charset="0"/>
                          <a:ea typeface="Verdana" pitchFamily="34" charset="0"/>
                          <a:cs typeface="Verdana" pitchFamily="34" charset="0"/>
                        </a:rPr>
                        <a:t>0.7026</a:t>
                      </a:r>
                    </a:p>
                  </a:txBody>
                  <a:tcPr anchor="ctr"/>
                </a:tc>
                <a:tc>
                  <a:txBody>
                    <a:bodyPr/>
                    <a:lstStyle/>
                    <a:p>
                      <a:pPr algn="r"/>
                      <a:r>
                        <a:rPr lang="en-US" sz="900" dirty="0">
                          <a:latin typeface="Verdana" pitchFamily="34" charset="0"/>
                          <a:ea typeface="Verdana" pitchFamily="34" charset="0"/>
                          <a:cs typeface="Verdana" pitchFamily="34" charset="0"/>
                        </a:rPr>
                        <a:t>0.6446</a:t>
                      </a:r>
                    </a:p>
                  </a:txBody>
                  <a:tcPr anchor="ctr"/>
                </a:tc>
                <a:tc>
                  <a:txBody>
                    <a:bodyPr/>
                    <a:lstStyle/>
                    <a:p>
                      <a:pPr algn="r"/>
                      <a:r>
                        <a:rPr lang="en-US" sz="900" dirty="0">
                          <a:latin typeface="Verdana" pitchFamily="34" charset="0"/>
                          <a:ea typeface="Verdana" pitchFamily="34" charset="0"/>
                          <a:cs typeface="Verdana" pitchFamily="34" charset="0"/>
                        </a:rPr>
                        <a:t>0.5919</a:t>
                      </a:r>
                    </a:p>
                  </a:txBody>
                  <a:tcPr anchor="ctr"/>
                </a:tc>
                <a:tc>
                  <a:txBody>
                    <a:bodyPr/>
                    <a:lstStyle/>
                    <a:p>
                      <a:pPr algn="r"/>
                      <a:r>
                        <a:rPr lang="en-US" sz="900" dirty="0">
                          <a:latin typeface="Verdana" pitchFamily="34" charset="0"/>
                          <a:ea typeface="Verdana" pitchFamily="34" charset="0"/>
                          <a:cs typeface="Verdana" pitchFamily="34" charset="0"/>
                        </a:rPr>
                        <a:t>0.5439</a:t>
                      </a:r>
                    </a:p>
                  </a:txBody>
                  <a:tcPr anchor="ctr"/>
                </a:tc>
                <a:tc>
                  <a:txBody>
                    <a:bodyPr/>
                    <a:lstStyle/>
                    <a:p>
                      <a:pPr algn="r"/>
                      <a:r>
                        <a:rPr lang="en-US" sz="900" dirty="0">
                          <a:latin typeface="Verdana" pitchFamily="34" charset="0"/>
                          <a:ea typeface="Verdana" pitchFamily="34" charset="0"/>
                          <a:cs typeface="Verdana" pitchFamily="34" charset="0"/>
                        </a:rPr>
                        <a:t>0.5002</a:t>
                      </a:r>
                    </a:p>
                  </a:txBody>
                  <a:tcPr anchor="ctr"/>
                </a:tc>
                <a:tc>
                  <a:txBody>
                    <a:bodyPr/>
                    <a:lstStyle/>
                    <a:p>
                      <a:pPr algn="r"/>
                      <a:r>
                        <a:rPr lang="en-US" sz="900" dirty="0">
                          <a:latin typeface="Verdana" pitchFamily="34" charset="0"/>
                          <a:ea typeface="Verdana" pitchFamily="34" charset="0"/>
                          <a:cs typeface="Verdana" pitchFamily="34" charset="0"/>
                        </a:rPr>
                        <a:t>0.4604</a:t>
                      </a:r>
                    </a:p>
                  </a:txBody>
                  <a:tcPr anchor="ctr"/>
                </a:tc>
                <a:tc>
                  <a:txBody>
                    <a:bodyPr/>
                    <a:lstStyle/>
                    <a:p>
                      <a:pPr algn="r"/>
                      <a:r>
                        <a:rPr lang="en-US" sz="900" dirty="0">
                          <a:latin typeface="Verdana" pitchFamily="34" charset="0"/>
                          <a:ea typeface="Verdana" pitchFamily="34" charset="0"/>
                          <a:cs typeface="Verdana" pitchFamily="34" charset="0"/>
                        </a:rPr>
                        <a:t>0.4241</a:t>
                      </a:r>
                    </a:p>
                  </a:txBody>
                  <a:tcPr anchor="ctr"/>
                </a:tc>
                <a:tc>
                  <a:txBody>
                    <a:bodyPr/>
                    <a:lstStyle/>
                    <a:p>
                      <a:pPr algn="r"/>
                      <a:r>
                        <a:rPr lang="en-US" sz="900" dirty="0">
                          <a:latin typeface="Verdana" pitchFamily="34" charset="0"/>
                          <a:ea typeface="Verdana" pitchFamily="34" charset="0"/>
                          <a:cs typeface="Verdana" pitchFamily="34" charset="0"/>
                        </a:rPr>
                        <a:t>0.3606</a:t>
                      </a:r>
                    </a:p>
                  </a:txBody>
                  <a:tcPr anchor="ctr"/>
                </a:tc>
                <a:tc>
                  <a:txBody>
                    <a:bodyPr/>
                    <a:lstStyle/>
                    <a:p>
                      <a:pPr algn="r"/>
                      <a:r>
                        <a:rPr lang="en-US" sz="900" dirty="0">
                          <a:latin typeface="Verdana" pitchFamily="34" charset="0"/>
                          <a:ea typeface="Verdana" pitchFamily="34" charset="0"/>
                          <a:cs typeface="Verdana" pitchFamily="34" charset="0"/>
                        </a:rPr>
                        <a:t>0.2843</a:t>
                      </a:r>
                    </a:p>
                  </a:txBody>
                  <a:tcPr anchor="ctr"/>
                </a:tc>
                <a:extLst>
                  <a:ext uri="{0D108BD9-81ED-4DB2-BD59-A6C34878D82A}">
                    <a16:rowId xmlns:a16="http://schemas.microsoft.com/office/drawing/2014/main" val="10009"/>
                  </a:ext>
                </a:extLst>
              </a:tr>
              <a:tr h="311441">
                <a:tc>
                  <a:txBody>
                    <a:bodyPr/>
                    <a:lstStyle/>
                    <a:p>
                      <a:pPr algn="ctr"/>
                      <a:r>
                        <a:rPr lang="en-US" sz="900" dirty="0">
                          <a:latin typeface="Verdana" pitchFamily="34" charset="0"/>
                          <a:ea typeface="Verdana" pitchFamily="34" charset="0"/>
                          <a:cs typeface="Verdana" pitchFamily="34" charset="0"/>
                        </a:rPr>
                        <a:t>10</a:t>
                      </a:r>
                    </a:p>
                  </a:txBody>
                  <a:tcPr anchor="ctr"/>
                </a:tc>
                <a:tc>
                  <a:txBody>
                    <a:bodyPr/>
                    <a:lstStyle/>
                    <a:p>
                      <a:pPr algn="r"/>
                      <a:r>
                        <a:rPr lang="en-US" sz="900" dirty="0">
                          <a:latin typeface="Verdana" pitchFamily="34" charset="0"/>
                          <a:ea typeface="Verdana" pitchFamily="34" charset="0"/>
                          <a:cs typeface="Verdana" pitchFamily="34" charset="0"/>
                        </a:rPr>
                        <a:t>0.9053</a:t>
                      </a:r>
                    </a:p>
                  </a:txBody>
                  <a:tcPr anchor="ctr"/>
                </a:tc>
                <a:tc>
                  <a:txBody>
                    <a:bodyPr/>
                    <a:lstStyle/>
                    <a:p>
                      <a:pPr algn="r"/>
                      <a:r>
                        <a:rPr lang="en-US" sz="900" dirty="0">
                          <a:latin typeface="Verdana" pitchFamily="34" charset="0"/>
                          <a:ea typeface="Verdana" pitchFamily="34" charset="0"/>
                          <a:cs typeface="Verdana" pitchFamily="34" charset="0"/>
                        </a:rPr>
                        <a:t>0.8203</a:t>
                      </a:r>
                    </a:p>
                  </a:txBody>
                  <a:tcPr anchor="ctr"/>
                </a:tc>
                <a:tc>
                  <a:txBody>
                    <a:bodyPr/>
                    <a:lstStyle/>
                    <a:p>
                      <a:pPr algn="r"/>
                      <a:r>
                        <a:rPr lang="en-US" sz="900" dirty="0">
                          <a:latin typeface="Verdana" pitchFamily="34" charset="0"/>
                          <a:ea typeface="Verdana" pitchFamily="34" charset="0"/>
                          <a:cs typeface="Verdana" pitchFamily="34" charset="0"/>
                        </a:rPr>
                        <a:t>0.7441</a:t>
                      </a:r>
                    </a:p>
                  </a:txBody>
                  <a:tcPr anchor="ctr"/>
                </a:tc>
                <a:tc>
                  <a:txBody>
                    <a:bodyPr/>
                    <a:lstStyle/>
                    <a:p>
                      <a:pPr algn="r"/>
                      <a:r>
                        <a:rPr lang="en-US" sz="900" dirty="0">
                          <a:latin typeface="Verdana" pitchFamily="34" charset="0"/>
                          <a:ea typeface="Verdana" pitchFamily="34" charset="0"/>
                          <a:cs typeface="Verdana" pitchFamily="34" charset="0"/>
                        </a:rPr>
                        <a:t>0.6756</a:t>
                      </a:r>
                    </a:p>
                  </a:txBody>
                  <a:tcPr anchor="ctr"/>
                </a:tc>
                <a:tc>
                  <a:txBody>
                    <a:bodyPr/>
                    <a:lstStyle/>
                    <a:p>
                      <a:pPr algn="r"/>
                      <a:r>
                        <a:rPr lang="en-US" sz="900" dirty="0">
                          <a:latin typeface="Verdana" pitchFamily="34" charset="0"/>
                          <a:ea typeface="Verdana" pitchFamily="34" charset="0"/>
                          <a:cs typeface="Verdana" pitchFamily="34" charset="0"/>
                        </a:rPr>
                        <a:t>0.6139</a:t>
                      </a:r>
                    </a:p>
                  </a:txBody>
                  <a:tcPr anchor="ctr"/>
                </a:tc>
                <a:tc>
                  <a:txBody>
                    <a:bodyPr/>
                    <a:lstStyle/>
                    <a:p>
                      <a:pPr algn="r"/>
                      <a:r>
                        <a:rPr lang="en-US" sz="900" dirty="0">
                          <a:latin typeface="Verdana" pitchFamily="34" charset="0"/>
                          <a:ea typeface="Verdana" pitchFamily="34" charset="0"/>
                          <a:cs typeface="Verdana" pitchFamily="34" charset="0"/>
                        </a:rPr>
                        <a:t>0.5584</a:t>
                      </a:r>
                    </a:p>
                  </a:txBody>
                  <a:tcPr anchor="ctr"/>
                </a:tc>
                <a:tc>
                  <a:txBody>
                    <a:bodyPr/>
                    <a:lstStyle/>
                    <a:p>
                      <a:pPr algn="r"/>
                      <a:r>
                        <a:rPr lang="en-US" sz="900" dirty="0">
                          <a:latin typeface="Verdana" pitchFamily="34" charset="0"/>
                          <a:ea typeface="Verdana" pitchFamily="34" charset="0"/>
                          <a:cs typeface="Verdana" pitchFamily="34" charset="0"/>
                        </a:rPr>
                        <a:t>0.5083</a:t>
                      </a:r>
                    </a:p>
                  </a:txBody>
                  <a:tcPr anchor="ctr"/>
                </a:tc>
                <a:tc>
                  <a:txBody>
                    <a:bodyPr/>
                    <a:lstStyle/>
                    <a:p>
                      <a:pPr algn="r"/>
                      <a:r>
                        <a:rPr lang="en-US" sz="900" dirty="0">
                          <a:latin typeface="Verdana" pitchFamily="34" charset="0"/>
                          <a:ea typeface="Verdana" pitchFamily="34" charset="0"/>
                          <a:cs typeface="Verdana" pitchFamily="34" charset="0"/>
                        </a:rPr>
                        <a:t>0.4632</a:t>
                      </a:r>
                    </a:p>
                  </a:txBody>
                  <a:tcPr anchor="ctr"/>
                </a:tc>
                <a:tc>
                  <a:txBody>
                    <a:bodyPr/>
                    <a:lstStyle/>
                    <a:p>
                      <a:pPr algn="r"/>
                      <a:r>
                        <a:rPr lang="en-US" sz="900" dirty="0">
                          <a:latin typeface="Verdana" pitchFamily="34" charset="0"/>
                          <a:ea typeface="Verdana" pitchFamily="34" charset="0"/>
                          <a:cs typeface="Verdana" pitchFamily="34" charset="0"/>
                        </a:rPr>
                        <a:t>0.4224</a:t>
                      </a:r>
                    </a:p>
                  </a:txBody>
                  <a:tcPr anchor="ctr"/>
                </a:tc>
                <a:tc>
                  <a:txBody>
                    <a:bodyPr/>
                    <a:lstStyle/>
                    <a:p>
                      <a:pPr algn="r"/>
                      <a:r>
                        <a:rPr lang="en-US" sz="900" dirty="0">
                          <a:latin typeface="Verdana" pitchFamily="34" charset="0"/>
                          <a:ea typeface="Verdana" pitchFamily="34" charset="0"/>
                          <a:cs typeface="Verdana" pitchFamily="34" charset="0"/>
                        </a:rPr>
                        <a:t>0.3855</a:t>
                      </a:r>
                    </a:p>
                  </a:txBody>
                  <a:tcPr anchor="ctr"/>
                </a:tc>
                <a:tc>
                  <a:txBody>
                    <a:bodyPr/>
                    <a:lstStyle/>
                    <a:p>
                      <a:pPr algn="r"/>
                      <a:r>
                        <a:rPr lang="en-US" sz="900" dirty="0">
                          <a:latin typeface="Verdana" pitchFamily="34" charset="0"/>
                          <a:ea typeface="Verdana" pitchFamily="34" charset="0"/>
                          <a:cs typeface="Verdana" pitchFamily="34" charset="0"/>
                        </a:rPr>
                        <a:t>0.3220</a:t>
                      </a:r>
                    </a:p>
                  </a:txBody>
                  <a:tcPr anchor="ctr"/>
                </a:tc>
                <a:tc>
                  <a:txBody>
                    <a:bodyPr/>
                    <a:lstStyle/>
                    <a:p>
                      <a:pPr algn="r"/>
                      <a:r>
                        <a:rPr lang="en-US" sz="900" dirty="0">
                          <a:latin typeface="Verdana" pitchFamily="34" charset="0"/>
                          <a:ea typeface="Verdana" pitchFamily="34" charset="0"/>
                          <a:cs typeface="Verdana" pitchFamily="34" charset="0"/>
                        </a:rPr>
                        <a:t>0.2472</a:t>
                      </a:r>
                    </a:p>
                  </a:txBody>
                  <a:tcPr anchor="ctr"/>
                </a:tc>
                <a:extLst>
                  <a:ext uri="{0D108BD9-81ED-4DB2-BD59-A6C34878D82A}">
                    <a16:rowId xmlns:a16="http://schemas.microsoft.com/office/drawing/2014/main" val="10010"/>
                  </a:ext>
                </a:extLst>
              </a:tr>
              <a:tr h="311441">
                <a:tc>
                  <a:txBody>
                    <a:bodyPr/>
                    <a:lstStyle/>
                    <a:p>
                      <a:pPr algn="ctr"/>
                      <a:r>
                        <a:rPr lang="en-US" sz="900" dirty="0">
                          <a:latin typeface="Verdana" pitchFamily="34" charset="0"/>
                          <a:ea typeface="Verdana" pitchFamily="34" charset="0"/>
                          <a:cs typeface="Verdana" pitchFamily="34" charset="0"/>
                        </a:rPr>
                        <a:t>11</a:t>
                      </a:r>
                    </a:p>
                  </a:txBody>
                  <a:tcPr anchor="ctr"/>
                </a:tc>
                <a:tc>
                  <a:txBody>
                    <a:bodyPr/>
                    <a:lstStyle/>
                    <a:p>
                      <a:pPr algn="r"/>
                      <a:r>
                        <a:rPr lang="en-US" sz="900" dirty="0">
                          <a:latin typeface="Verdana" pitchFamily="34" charset="0"/>
                          <a:ea typeface="Verdana" pitchFamily="34" charset="0"/>
                          <a:cs typeface="Verdana" pitchFamily="34" charset="0"/>
                        </a:rPr>
                        <a:t>0.8963</a:t>
                      </a:r>
                    </a:p>
                  </a:txBody>
                  <a:tcPr anchor="ctr"/>
                </a:tc>
                <a:tc>
                  <a:txBody>
                    <a:bodyPr/>
                    <a:lstStyle/>
                    <a:p>
                      <a:pPr algn="r"/>
                      <a:r>
                        <a:rPr lang="en-US" sz="900" dirty="0">
                          <a:latin typeface="Verdana" pitchFamily="34" charset="0"/>
                          <a:ea typeface="Verdana" pitchFamily="34" charset="0"/>
                          <a:cs typeface="Verdana" pitchFamily="34" charset="0"/>
                        </a:rPr>
                        <a:t>0.8043</a:t>
                      </a:r>
                    </a:p>
                  </a:txBody>
                  <a:tcPr anchor="ctr"/>
                </a:tc>
                <a:tc>
                  <a:txBody>
                    <a:bodyPr/>
                    <a:lstStyle/>
                    <a:p>
                      <a:pPr algn="r"/>
                      <a:r>
                        <a:rPr lang="en-US" sz="900" dirty="0">
                          <a:latin typeface="Verdana" pitchFamily="34" charset="0"/>
                          <a:ea typeface="Verdana" pitchFamily="34" charset="0"/>
                          <a:cs typeface="Verdana" pitchFamily="34" charset="0"/>
                        </a:rPr>
                        <a:t>0.7224</a:t>
                      </a:r>
                    </a:p>
                  </a:txBody>
                  <a:tcPr anchor="ctr"/>
                </a:tc>
                <a:tc>
                  <a:txBody>
                    <a:bodyPr/>
                    <a:lstStyle/>
                    <a:p>
                      <a:pPr algn="r"/>
                      <a:r>
                        <a:rPr lang="en-US" sz="900" dirty="0">
                          <a:latin typeface="Verdana" pitchFamily="34" charset="0"/>
                          <a:ea typeface="Verdana" pitchFamily="34" charset="0"/>
                          <a:cs typeface="Verdana" pitchFamily="34" charset="0"/>
                        </a:rPr>
                        <a:t>0.6496</a:t>
                      </a:r>
                    </a:p>
                  </a:txBody>
                  <a:tcPr anchor="ctr"/>
                </a:tc>
                <a:tc>
                  <a:txBody>
                    <a:bodyPr/>
                    <a:lstStyle/>
                    <a:p>
                      <a:pPr algn="r"/>
                      <a:r>
                        <a:rPr lang="en-US" sz="900" dirty="0">
                          <a:latin typeface="Verdana" pitchFamily="34" charset="0"/>
                          <a:ea typeface="Verdana" pitchFamily="34" charset="0"/>
                          <a:cs typeface="Verdana" pitchFamily="34" charset="0"/>
                        </a:rPr>
                        <a:t>0.5847</a:t>
                      </a:r>
                    </a:p>
                  </a:txBody>
                  <a:tcPr anchor="ctr"/>
                </a:tc>
                <a:tc>
                  <a:txBody>
                    <a:bodyPr/>
                    <a:lstStyle/>
                    <a:p>
                      <a:pPr algn="r"/>
                      <a:r>
                        <a:rPr lang="en-US" sz="900" dirty="0">
                          <a:latin typeface="Verdana" pitchFamily="34" charset="0"/>
                          <a:ea typeface="Verdana" pitchFamily="34" charset="0"/>
                          <a:cs typeface="Verdana" pitchFamily="34" charset="0"/>
                        </a:rPr>
                        <a:t>0.5268</a:t>
                      </a:r>
                    </a:p>
                  </a:txBody>
                  <a:tcPr anchor="ctr"/>
                </a:tc>
                <a:tc>
                  <a:txBody>
                    <a:bodyPr/>
                    <a:lstStyle/>
                    <a:p>
                      <a:pPr algn="r"/>
                      <a:r>
                        <a:rPr lang="en-US" sz="900" dirty="0">
                          <a:latin typeface="Verdana" pitchFamily="34" charset="0"/>
                          <a:ea typeface="Verdana" pitchFamily="34" charset="0"/>
                          <a:cs typeface="Verdana" pitchFamily="34" charset="0"/>
                        </a:rPr>
                        <a:t>0.4751</a:t>
                      </a:r>
                    </a:p>
                  </a:txBody>
                  <a:tcPr anchor="ctr"/>
                </a:tc>
                <a:tc>
                  <a:txBody>
                    <a:bodyPr/>
                    <a:lstStyle/>
                    <a:p>
                      <a:pPr algn="r"/>
                      <a:r>
                        <a:rPr lang="en-US" sz="900" dirty="0">
                          <a:latin typeface="Verdana" pitchFamily="34" charset="0"/>
                          <a:ea typeface="Verdana" pitchFamily="34" charset="0"/>
                          <a:cs typeface="Verdana" pitchFamily="34" charset="0"/>
                        </a:rPr>
                        <a:t>0.4289</a:t>
                      </a:r>
                    </a:p>
                  </a:txBody>
                  <a:tcPr anchor="ctr"/>
                </a:tc>
                <a:tc>
                  <a:txBody>
                    <a:bodyPr/>
                    <a:lstStyle/>
                    <a:p>
                      <a:pPr algn="r"/>
                      <a:r>
                        <a:rPr lang="en-US" sz="900" dirty="0">
                          <a:latin typeface="Verdana" pitchFamily="34" charset="0"/>
                          <a:ea typeface="Verdana" pitchFamily="34" charset="0"/>
                          <a:cs typeface="Verdana" pitchFamily="34" charset="0"/>
                        </a:rPr>
                        <a:t>0.3875</a:t>
                      </a:r>
                    </a:p>
                  </a:txBody>
                  <a:tcPr anchor="ctr"/>
                </a:tc>
                <a:tc>
                  <a:txBody>
                    <a:bodyPr/>
                    <a:lstStyle/>
                    <a:p>
                      <a:pPr algn="r"/>
                      <a:r>
                        <a:rPr lang="en-US" sz="900" dirty="0">
                          <a:latin typeface="Verdana" pitchFamily="34" charset="0"/>
                          <a:ea typeface="Verdana" pitchFamily="34" charset="0"/>
                          <a:cs typeface="Verdana" pitchFamily="34" charset="0"/>
                        </a:rPr>
                        <a:t>0.3505</a:t>
                      </a:r>
                    </a:p>
                  </a:txBody>
                  <a:tcPr anchor="ctr"/>
                </a:tc>
                <a:tc>
                  <a:txBody>
                    <a:bodyPr/>
                    <a:lstStyle/>
                    <a:p>
                      <a:pPr algn="r"/>
                      <a:r>
                        <a:rPr lang="en-US" sz="900" dirty="0">
                          <a:latin typeface="Verdana" pitchFamily="34" charset="0"/>
                          <a:ea typeface="Verdana" pitchFamily="34" charset="0"/>
                          <a:cs typeface="Verdana" pitchFamily="34" charset="0"/>
                        </a:rPr>
                        <a:t>0.2875</a:t>
                      </a:r>
                    </a:p>
                  </a:txBody>
                  <a:tcPr anchor="ctr"/>
                </a:tc>
                <a:tc>
                  <a:txBody>
                    <a:bodyPr/>
                    <a:lstStyle/>
                    <a:p>
                      <a:pPr algn="r"/>
                      <a:r>
                        <a:rPr lang="en-US" sz="900" dirty="0">
                          <a:latin typeface="Verdana" pitchFamily="34" charset="0"/>
                          <a:ea typeface="Verdana" pitchFamily="34" charset="0"/>
                          <a:cs typeface="Verdana" pitchFamily="34" charset="0"/>
                        </a:rPr>
                        <a:t>0.2149</a:t>
                      </a:r>
                    </a:p>
                  </a:txBody>
                  <a:tcPr anchor="ctr"/>
                </a:tc>
                <a:extLst>
                  <a:ext uri="{0D108BD9-81ED-4DB2-BD59-A6C34878D82A}">
                    <a16:rowId xmlns:a16="http://schemas.microsoft.com/office/drawing/2014/main" val="10011"/>
                  </a:ext>
                </a:extLst>
              </a:tr>
              <a:tr h="311441">
                <a:tc>
                  <a:txBody>
                    <a:bodyPr/>
                    <a:lstStyle/>
                    <a:p>
                      <a:pPr algn="ctr"/>
                      <a:r>
                        <a:rPr lang="en-US" sz="900" dirty="0">
                          <a:latin typeface="Verdana" pitchFamily="34" charset="0"/>
                          <a:ea typeface="Verdana" pitchFamily="34" charset="0"/>
                          <a:cs typeface="Verdana" pitchFamily="34" charset="0"/>
                        </a:rPr>
                        <a:t>12</a:t>
                      </a:r>
                    </a:p>
                  </a:txBody>
                  <a:tcPr anchor="ctr"/>
                </a:tc>
                <a:tc>
                  <a:txBody>
                    <a:bodyPr/>
                    <a:lstStyle/>
                    <a:p>
                      <a:pPr algn="r"/>
                      <a:r>
                        <a:rPr lang="en-US" sz="900" dirty="0">
                          <a:latin typeface="Verdana" pitchFamily="34" charset="0"/>
                          <a:ea typeface="Verdana" pitchFamily="34" charset="0"/>
                          <a:cs typeface="Verdana" pitchFamily="34" charset="0"/>
                        </a:rPr>
                        <a:t>0.8874</a:t>
                      </a:r>
                    </a:p>
                  </a:txBody>
                  <a:tcPr anchor="ctr"/>
                </a:tc>
                <a:tc>
                  <a:txBody>
                    <a:bodyPr/>
                    <a:lstStyle/>
                    <a:p>
                      <a:pPr algn="r"/>
                      <a:r>
                        <a:rPr lang="en-US" sz="900" dirty="0">
                          <a:latin typeface="Verdana" pitchFamily="34" charset="0"/>
                          <a:ea typeface="Verdana" pitchFamily="34" charset="0"/>
                          <a:cs typeface="Verdana" pitchFamily="34" charset="0"/>
                        </a:rPr>
                        <a:t>0.7885</a:t>
                      </a:r>
                    </a:p>
                  </a:txBody>
                  <a:tcPr anchor="ctr"/>
                </a:tc>
                <a:tc>
                  <a:txBody>
                    <a:bodyPr/>
                    <a:lstStyle/>
                    <a:p>
                      <a:pPr algn="r"/>
                      <a:r>
                        <a:rPr lang="en-US" sz="900" dirty="0">
                          <a:latin typeface="Verdana" pitchFamily="34" charset="0"/>
                          <a:ea typeface="Verdana" pitchFamily="34" charset="0"/>
                          <a:cs typeface="Verdana" pitchFamily="34" charset="0"/>
                        </a:rPr>
                        <a:t>0.7014</a:t>
                      </a:r>
                    </a:p>
                  </a:txBody>
                  <a:tcPr anchor="ctr"/>
                </a:tc>
                <a:tc>
                  <a:txBody>
                    <a:bodyPr/>
                    <a:lstStyle/>
                    <a:p>
                      <a:pPr algn="r"/>
                      <a:r>
                        <a:rPr lang="en-US" sz="900" dirty="0">
                          <a:latin typeface="Verdana" pitchFamily="34" charset="0"/>
                          <a:ea typeface="Verdana" pitchFamily="34" charset="0"/>
                          <a:cs typeface="Verdana" pitchFamily="34" charset="0"/>
                        </a:rPr>
                        <a:t>0.6246</a:t>
                      </a:r>
                    </a:p>
                  </a:txBody>
                  <a:tcPr anchor="ctr"/>
                </a:tc>
                <a:tc>
                  <a:txBody>
                    <a:bodyPr/>
                    <a:lstStyle/>
                    <a:p>
                      <a:pPr algn="r"/>
                      <a:r>
                        <a:rPr lang="en-US" sz="900" dirty="0">
                          <a:latin typeface="Verdana" pitchFamily="34" charset="0"/>
                          <a:ea typeface="Verdana" pitchFamily="34" charset="0"/>
                          <a:cs typeface="Verdana" pitchFamily="34" charset="0"/>
                        </a:rPr>
                        <a:t>0.5568</a:t>
                      </a:r>
                    </a:p>
                  </a:txBody>
                  <a:tcPr anchor="ctr"/>
                </a:tc>
                <a:tc>
                  <a:txBody>
                    <a:bodyPr/>
                    <a:lstStyle/>
                    <a:p>
                      <a:pPr algn="r"/>
                      <a:r>
                        <a:rPr lang="en-US" sz="900" dirty="0">
                          <a:latin typeface="Verdana" pitchFamily="34" charset="0"/>
                          <a:ea typeface="Verdana" pitchFamily="34" charset="0"/>
                          <a:cs typeface="Verdana" pitchFamily="34" charset="0"/>
                        </a:rPr>
                        <a:t>0.4970</a:t>
                      </a:r>
                    </a:p>
                  </a:txBody>
                  <a:tcPr anchor="ctr"/>
                </a:tc>
                <a:tc>
                  <a:txBody>
                    <a:bodyPr/>
                    <a:lstStyle/>
                    <a:p>
                      <a:pPr algn="r"/>
                      <a:r>
                        <a:rPr lang="en-US" sz="900" dirty="0">
                          <a:latin typeface="Verdana" pitchFamily="34" charset="0"/>
                          <a:ea typeface="Verdana" pitchFamily="34" charset="0"/>
                          <a:cs typeface="Verdana" pitchFamily="34" charset="0"/>
                        </a:rPr>
                        <a:t>0.4440</a:t>
                      </a:r>
                    </a:p>
                  </a:txBody>
                  <a:tcPr anchor="ctr"/>
                </a:tc>
                <a:tc>
                  <a:txBody>
                    <a:bodyPr/>
                    <a:lstStyle/>
                    <a:p>
                      <a:pPr algn="r"/>
                      <a:r>
                        <a:rPr lang="en-US" sz="900" dirty="0">
                          <a:latin typeface="Verdana" pitchFamily="34" charset="0"/>
                          <a:ea typeface="Verdana" pitchFamily="34" charset="0"/>
                          <a:cs typeface="Verdana" pitchFamily="34" charset="0"/>
                        </a:rPr>
                        <a:t>0.3971</a:t>
                      </a:r>
                    </a:p>
                  </a:txBody>
                  <a:tcPr anchor="ctr"/>
                </a:tc>
                <a:tc>
                  <a:txBody>
                    <a:bodyPr/>
                    <a:lstStyle/>
                    <a:p>
                      <a:pPr algn="r"/>
                      <a:r>
                        <a:rPr lang="en-US" sz="900" dirty="0">
                          <a:latin typeface="Verdana" pitchFamily="34" charset="0"/>
                          <a:ea typeface="Verdana" pitchFamily="34" charset="0"/>
                          <a:cs typeface="Verdana" pitchFamily="34" charset="0"/>
                        </a:rPr>
                        <a:t>0.3555</a:t>
                      </a:r>
                    </a:p>
                  </a:txBody>
                  <a:tcPr anchor="ctr"/>
                </a:tc>
                <a:tc>
                  <a:txBody>
                    <a:bodyPr/>
                    <a:lstStyle/>
                    <a:p>
                      <a:pPr algn="r"/>
                      <a:r>
                        <a:rPr lang="en-US" sz="900" dirty="0">
                          <a:latin typeface="Verdana" pitchFamily="34" charset="0"/>
                          <a:ea typeface="Verdana" pitchFamily="34" charset="0"/>
                          <a:cs typeface="Verdana" pitchFamily="34" charset="0"/>
                        </a:rPr>
                        <a:t>0.3186</a:t>
                      </a:r>
                    </a:p>
                  </a:txBody>
                  <a:tcPr anchor="ctr"/>
                </a:tc>
                <a:tc>
                  <a:txBody>
                    <a:bodyPr/>
                    <a:lstStyle/>
                    <a:p>
                      <a:pPr algn="r"/>
                      <a:r>
                        <a:rPr lang="en-US" sz="900" dirty="0">
                          <a:latin typeface="Verdana" pitchFamily="34" charset="0"/>
                          <a:ea typeface="Verdana" pitchFamily="34" charset="0"/>
                          <a:cs typeface="Verdana" pitchFamily="34" charset="0"/>
                        </a:rPr>
                        <a:t>0.2567</a:t>
                      </a:r>
                    </a:p>
                  </a:txBody>
                  <a:tcPr anchor="ctr"/>
                </a:tc>
                <a:tc>
                  <a:txBody>
                    <a:bodyPr/>
                    <a:lstStyle/>
                    <a:p>
                      <a:pPr algn="r"/>
                      <a:r>
                        <a:rPr lang="en-US" sz="900" dirty="0">
                          <a:latin typeface="Verdana" pitchFamily="34" charset="0"/>
                          <a:ea typeface="Verdana" pitchFamily="34" charset="0"/>
                          <a:cs typeface="Verdana" pitchFamily="34" charset="0"/>
                        </a:rPr>
                        <a:t>0.1869</a:t>
                      </a:r>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6008292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sz="3600" dirty="0"/>
              <a:t>TABLE B.1 Present Value of 1 (2 of 2)</a:t>
            </a:r>
          </a:p>
        </p:txBody>
      </p:sp>
      <p:graphicFrame>
        <p:nvGraphicFramePr>
          <p:cNvPr id="7" name="Table 6"/>
          <p:cNvGraphicFramePr>
            <a:graphicFrameLocks noGrp="1"/>
          </p:cNvGraphicFramePr>
          <p:nvPr>
            <p:extLst/>
          </p:nvPr>
        </p:nvGraphicFramePr>
        <p:xfrm>
          <a:off x="304800" y="1524000"/>
          <a:ext cx="8458200" cy="4103052"/>
        </p:xfrm>
        <a:graphic>
          <a:graphicData uri="http://schemas.openxmlformats.org/drawingml/2006/table">
            <a:tbl>
              <a:tblPr firstRow="1" bandRow="1">
                <a:tableStyleId>{5940675A-B579-460E-94D1-54222C63F5DA}</a:tableStyleId>
              </a:tblPr>
              <a:tblGrid>
                <a:gridCol w="762001">
                  <a:extLst>
                    <a:ext uri="{9D8B030D-6E8A-4147-A177-3AD203B41FA5}">
                      <a16:colId xmlns:a16="http://schemas.microsoft.com/office/drawing/2014/main" val="20000"/>
                    </a:ext>
                  </a:extLst>
                </a:gridCol>
                <a:gridCol w="609599">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85800">
                  <a:extLst>
                    <a:ext uri="{9D8B030D-6E8A-4147-A177-3AD203B41FA5}">
                      <a16:colId xmlns:a16="http://schemas.microsoft.com/office/drawing/2014/main" val="20012"/>
                    </a:ext>
                  </a:extLst>
                </a:gridCol>
              </a:tblGrid>
              <a:tr h="315706">
                <a:tc>
                  <a:txBody>
                    <a:bodyPr/>
                    <a:lstStyle/>
                    <a:p>
                      <a:pPr algn="ctr"/>
                      <a:r>
                        <a:rPr lang="en-US" sz="900" b="1" dirty="0">
                          <a:latin typeface="Verdana" pitchFamily="34" charset="0"/>
                          <a:ea typeface="Verdana" pitchFamily="34" charset="0"/>
                          <a:cs typeface="Verdana" pitchFamily="34" charset="0"/>
                        </a:rPr>
                        <a:t>Periods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2</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3</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4</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15%</a:t>
                      </a:r>
                    </a:p>
                  </a:txBody>
                  <a:tcPr anchor="ctr"/>
                </a:tc>
                <a:extLst>
                  <a:ext uri="{0D108BD9-81ED-4DB2-BD59-A6C34878D82A}">
                    <a16:rowId xmlns:a16="http://schemas.microsoft.com/office/drawing/2014/main" val="10000"/>
                  </a:ext>
                </a:extLst>
              </a:tr>
              <a:tr h="311441">
                <a:tc>
                  <a:txBody>
                    <a:bodyPr/>
                    <a:lstStyle/>
                    <a:p>
                      <a:pPr algn="ctr"/>
                      <a:r>
                        <a:rPr lang="en-US" sz="900" dirty="0">
                          <a:latin typeface="Verdana" pitchFamily="34" charset="0"/>
                          <a:ea typeface="Verdana" pitchFamily="34" charset="0"/>
                          <a:cs typeface="Verdana" pitchFamily="34" charset="0"/>
                        </a:rPr>
                        <a:t>13</a:t>
                      </a:r>
                    </a:p>
                  </a:txBody>
                  <a:tcPr anchor="ctr"/>
                </a:tc>
                <a:tc>
                  <a:txBody>
                    <a:bodyPr/>
                    <a:lstStyle/>
                    <a:p>
                      <a:pPr algn="r"/>
                      <a:r>
                        <a:rPr lang="en-US" sz="900" dirty="0">
                          <a:latin typeface="Verdana" pitchFamily="34" charset="0"/>
                          <a:ea typeface="Verdana" pitchFamily="34" charset="0"/>
                          <a:cs typeface="Verdana" pitchFamily="34" charset="0"/>
                        </a:rPr>
                        <a:t>0.8787</a:t>
                      </a:r>
                    </a:p>
                  </a:txBody>
                  <a:tcPr anchor="ctr"/>
                </a:tc>
                <a:tc>
                  <a:txBody>
                    <a:bodyPr/>
                    <a:lstStyle/>
                    <a:p>
                      <a:pPr algn="r"/>
                      <a:r>
                        <a:rPr lang="en-US" sz="900" dirty="0">
                          <a:latin typeface="Verdana" pitchFamily="34" charset="0"/>
                          <a:ea typeface="Verdana" pitchFamily="34" charset="0"/>
                          <a:cs typeface="Verdana" pitchFamily="34" charset="0"/>
                        </a:rPr>
                        <a:t>0.7730</a:t>
                      </a:r>
                    </a:p>
                  </a:txBody>
                  <a:tcPr anchor="ctr"/>
                </a:tc>
                <a:tc>
                  <a:txBody>
                    <a:bodyPr/>
                    <a:lstStyle/>
                    <a:p>
                      <a:pPr algn="r"/>
                      <a:r>
                        <a:rPr lang="en-US" sz="900" dirty="0">
                          <a:latin typeface="Verdana" pitchFamily="34" charset="0"/>
                          <a:ea typeface="Verdana" pitchFamily="34" charset="0"/>
                          <a:cs typeface="Verdana" pitchFamily="34" charset="0"/>
                        </a:rPr>
                        <a:t>0.6810</a:t>
                      </a:r>
                    </a:p>
                  </a:txBody>
                  <a:tcPr anchor="ctr"/>
                </a:tc>
                <a:tc>
                  <a:txBody>
                    <a:bodyPr/>
                    <a:lstStyle/>
                    <a:p>
                      <a:pPr algn="r"/>
                      <a:r>
                        <a:rPr lang="en-US" sz="900" dirty="0">
                          <a:latin typeface="Verdana" pitchFamily="34" charset="0"/>
                          <a:ea typeface="Verdana" pitchFamily="34" charset="0"/>
                          <a:cs typeface="Verdana" pitchFamily="34" charset="0"/>
                        </a:rPr>
                        <a:t>0.6006</a:t>
                      </a:r>
                    </a:p>
                  </a:txBody>
                  <a:tcPr anchor="ctr"/>
                </a:tc>
                <a:tc>
                  <a:txBody>
                    <a:bodyPr/>
                    <a:lstStyle/>
                    <a:p>
                      <a:pPr algn="r"/>
                      <a:r>
                        <a:rPr lang="en-US" sz="900" dirty="0">
                          <a:latin typeface="Verdana" pitchFamily="34" charset="0"/>
                          <a:ea typeface="Verdana" pitchFamily="34" charset="0"/>
                          <a:cs typeface="Verdana" pitchFamily="34" charset="0"/>
                        </a:rPr>
                        <a:t>0.5303</a:t>
                      </a:r>
                    </a:p>
                  </a:txBody>
                  <a:tcPr anchor="ctr"/>
                </a:tc>
                <a:tc>
                  <a:txBody>
                    <a:bodyPr/>
                    <a:lstStyle/>
                    <a:p>
                      <a:pPr algn="r"/>
                      <a:r>
                        <a:rPr lang="en-US" sz="900" dirty="0">
                          <a:latin typeface="Verdana" pitchFamily="34" charset="0"/>
                          <a:ea typeface="Verdana" pitchFamily="34" charset="0"/>
                          <a:cs typeface="Verdana" pitchFamily="34" charset="0"/>
                        </a:rPr>
                        <a:t>0.4688</a:t>
                      </a:r>
                    </a:p>
                  </a:txBody>
                  <a:tcPr anchor="ctr"/>
                </a:tc>
                <a:tc>
                  <a:txBody>
                    <a:bodyPr/>
                    <a:lstStyle/>
                    <a:p>
                      <a:pPr algn="r"/>
                      <a:r>
                        <a:rPr lang="en-US" sz="900" dirty="0">
                          <a:latin typeface="Verdana" pitchFamily="34" charset="0"/>
                          <a:ea typeface="Verdana" pitchFamily="34" charset="0"/>
                          <a:cs typeface="Verdana" pitchFamily="34" charset="0"/>
                        </a:rPr>
                        <a:t>0.4150</a:t>
                      </a:r>
                    </a:p>
                  </a:txBody>
                  <a:tcPr anchor="ctr"/>
                </a:tc>
                <a:tc>
                  <a:txBody>
                    <a:bodyPr/>
                    <a:lstStyle/>
                    <a:p>
                      <a:pPr algn="r"/>
                      <a:r>
                        <a:rPr lang="en-US" sz="900" dirty="0">
                          <a:latin typeface="Verdana" pitchFamily="34" charset="0"/>
                          <a:ea typeface="Verdana" pitchFamily="34" charset="0"/>
                          <a:cs typeface="Verdana" pitchFamily="34" charset="0"/>
                        </a:rPr>
                        <a:t>0.3677</a:t>
                      </a:r>
                    </a:p>
                  </a:txBody>
                  <a:tcPr anchor="ctr"/>
                </a:tc>
                <a:tc>
                  <a:txBody>
                    <a:bodyPr/>
                    <a:lstStyle/>
                    <a:p>
                      <a:pPr algn="r"/>
                      <a:r>
                        <a:rPr lang="en-US" sz="900" dirty="0">
                          <a:latin typeface="Verdana" pitchFamily="34" charset="0"/>
                          <a:ea typeface="Verdana" pitchFamily="34" charset="0"/>
                          <a:cs typeface="Verdana" pitchFamily="34" charset="0"/>
                        </a:rPr>
                        <a:t>0.3262</a:t>
                      </a:r>
                    </a:p>
                  </a:txBody>
                  <a:tcPr anchor="ctr"/>
                </a:tc>
                <a:tc>
                  <a:txBody>
                    <a:bodyPr/>
                    <a:lstStyle/>
                    <a:p>
                      <a:pPr algn="r"/>
                      <a:r>
                        <a:rPr lang="en-US" sz="900" dirty="0">
                          <a:latin typeface="Verdana" pitchFamily="34" charset="0"/>
                          <a:ea typeface="Verdana" pitchFamily="34" charset="0"/>
                          <a:cs typeface="Verdana" pitchFamily="34" charset="0"/>
                        </a:rPr>
                        <a:t>0.2897</a:t>
                      </a:r>
                    </a:p>
                  </a:txBody>
                  <a:tcPr anchor="ctr"/>
                </a:tc>
                <a:tc>
                  <a:txBody>
                    <a:bodyPr/>
                    <a:lstStyle/>
                    <a:p>
                      <a:pPr algn="r"/>
                      <a:r>
                        <a:rPr lang="en-US" sz="900" dirty="0">
                          <a:latin typeface="Verdana" pitchFamily="34" charset="0"/>
                          <a:ea typeface="Verdana" pitchFamily="34" charset="0"/>
                          <a:cs typeface="Verdana" pitchFamily="34" charset="0"/>
                        </a:rPr>
                        <a:t>0.2292</a:t>
                      </a:r>
                    </a:p>
                  </a:txBody>
                  <a:tcPr anchor="ctr"/>
                </a:tc>
                <a:tc>
                  <a:txBody>
                    <a:bodyPr/>
                    <a:lstStyle/>
                    <a:p>
                      <a:pPr algn="r"/>
                      <a:r>
                        <a:rPr lang="en-US" sz="900" dirty="0">
                          <a:latin typeface="Verdana" pitchFamily="34" charset="0"/>
                          <a:ea typeface="Verdana" pitchFamily="34" charset="0"/>
                          <a:cs typeface="Verdana" pitchFamily="34" charset="0"/>
                        </a:rPr>
                        <a:t>0.1625</a:t>
                      </a:r>
                    </a:p>
                  </a:txBody>
                  <a:tcPr anchor="ctr"/>
                </a:tc>
                <a:extLst>
                  <a:ext uri="{0D108BD9-81ED-4DB2-BD59-A6C34878D82A}">
                    <a16:rowId xmlns:a16="http://schemas.microsoft.com/office/drawing/2014/main" val="10001"/>
                  </a:ext>
                </a:extLst>
              </a:tr>
              <a:tr h="311441">
                <a:tc>
                  <a:txBody>
                    <a:bodyPr/>
                    <a:lstStyle/>
                    <a:p>
                      <a:pPr algn="ctr"/>
                      <a:r>
                        <a:rPr lang="en-US" sz="900" dirty="0">
                          <a:latin typeface="Verdana" pitchFamily="34" charset="0"/>
                          <a:ea typeface="Verdana" pitchFamily="34" charset="0"/>
                          <a:cs typeface="Verdana" pitchFamily="34" charset="0"/>
                        </a:rPr>
                        <a:t>14</a:t>
                      </a:r>
                    </a:p>
                  </a:txBody>
                  <a:tcPr anchor="ctr"/>
                </a:tc>
                <a:tc>
                  <a:txBody>
                    <a:bodyPr/>
                    <a:lstStyle/>
                    <a:p>
                      <a:pPr algn="r"/>
                      <a:r>
                        <a:rPr lang="en-US" sz="900" dirty="0">
                          <a:latin typeface="Verdana" pitchFamily="34" charset="0"/>
                          <a:ea typeface="Verdana" pitchFamily="34" charset="0"/>
                          <a:cs typeface="Verdana" pitchFamily="34" charset="0"/>
                        </a:rPr>
                        <a:t>0.8700</a:t>
                      </a:r>
                    </a:p>
                  </a:txBody>
                  <a:tcPr anchor="ctr"/>
                </a:tc>
                <a:tc>
                  <a:txBody>
                    <a:bodyPr/>
                    <a:lstStyle/>
                    <a:p>
                      <a:pPr algn="r"/>
                      <a:r>
                        <a:rPr lang="en-US" sz="900" dirty="0">
                          <a:latin typeface="Verdana" pitchFamily="34" charset="0"/>
                          <a:ea typeface="Verdana" pitchFamily="34" charset="0"/>
                          <a:cs typeface="Verdana" pitchFamily="34" charset="0"/>
                        </a:rPr>
                        <a:t>0.7579</a:t>
                      </a:r>
                    </a:p>
                  </a:txBody>
                  <a:tcPr anchor="ctr"/>
                </a:tc>
                <a:tc>
                  <a:txBody>
                    <a:bodyPr/>
                    <a:lstStyle/>
                    <a:p>
                      <a:pPr algn="r"/>
                      <a:r>
                        <a:rPr lang="en-US" sz="900" dirty="0">
                          <a:latin typeface="Verdana" pitchFamily="34" charset="0"/>
                          <a:ea typeface="Verdana" pitchFamily="34" charset="0"/>
                          <a:cs typeface="Verdana" pitchFamily="34" charset="0"/>
                        </a:rPr>
                        <a:t>0.6611</a:t>
                      </a:r>
                    </a:p>
                  </a:txBody>
                  <a:tcPr anchor="ctr"/>
                </a:tc>
                <a:tc>
                  <a:txBody>
                    <a:bodyPr/>
                    <a:lstStyle/>
                    <a:p>
                      <a:pPr algn="r"/>
                      <a:r>
                        <a:rPr lang="en-US" sz="900" dirty="0">
                          <a:latin typeface="Verdana" pitchFamily="34" charset="0"/>
                          <a:ea typeface="Verdana" pitchFamily="34" charset="0"/>
                          <a:cs typeface="Verdana" pitchFamily="34" charset="0"/>
                        </a:rPr>
                        <a:t>0.5775</a:t>
                      </a:r>
                    </a:p>
                  </a:txBody>
                  <a:tcPr anchor="ctr"/>
                </a:tc>
                <a:tc>
                  <a:txBody>
                    <a:bodyPr/>
                    <a:lstStyle/>
                    <a:p>
                      <a:pPr algn="r"/>
                      <a:r>
                        <a:rPr lang="en-US" sz="900" dirty="0">
                          <a:latin typeface="Verdana" pitchFamily="34" charset="0"/>
                          <a:ea typeface="Verdana" pitchFamily="34" charset="0"/>
                          <a:cs typeface="Verdana" pitchFamily="34" charset="0"/>
                        </a:rPr>
                        <a:t>0.5051</a:t>
                      </a:r>
                    </a:p>
                  </a:txBody>
                  <a:tcPr anchor="ctr"/>
                </a:tc>
                <a:tc>
                  <a:txBody>
                    <a:bodyPr/>
                    <a:lstStyle/>
                    <a:p>
                      <a:pPr algn="r"/>
                      <a:r>
                        <a:rPr lang="en-US" sz="900" dirty="0">
                          <a:latin typeface="Verdana" pitchFamily="34" charset="0"/>
                          <a:ea typeface="Verdana" pitchFamily="34" charset="0"/>
                          <a:cs typeface="Verdana" pitchFamily="34" charset="0"/>
                        </a:rPr>
                        <a:t>0.4423</a:t>
                      </a:r>
                    </a:p>
                  </a:txBody>
                  <a:tcPr anchor="ctr"/>
                </a:tc>
                <a:tc>
                  <a:txBody>
                    <a:bodyPr/>
                    <a:lstStyle/>
                    <a:p>
                      <a:pPr algn="r"/>
                      <a:r>
                        <a:rPr lang="en-US" sz="900" dirty="0">
                          <a:latin typeface="Verdana" pitchFamily="34" charset="0"/>
                          <a:ea typeface="Verdana" pitchFamily="34" charset="0"/>
                          <a:cs typeface="Verdana" pitchFamily="34" charset="0"/>
                        </a:rPr>
                        <a:t>0.3878</a:t>
                      </a:r>
                    </a:p>
                  </a:txBody>
                  <a:tcPr anchor="ctr"/>
                </a:tc>
                <a:tc>
                  <a:txBody>
                    <a:bodyPr/>
                    <a:lstStyle/>
                    <a:p>
                      <a:pPr algn="r"/>
                      <a:r>
                        <a:rPr lang="en-US" sz="900" dirty="0">
                          <a:latin typeface="Verdana" pitchFamily="34" charset="0"/>
                          <a:ea typeface="Verdana" pitchFamily="34" charset="0"/>
                          <a:cs typeface="Verdana" pitchFamily="34" charset="0"/>
                        </a:rPr>
                        <a:t>0.3405</a:t>
                      </a:r>
                    </a:p>
                  </a:txBody>
                  <a:tcPr anchor="ctr"/>
                </a:tc>
                <a:tc>
                  <a:txBody>
                    <a:bodyPr/>
                    <a:lstStyle/>
                    <a:p>
                      <a:pPr algn="r"/>
                      <a:r>
                        <a:rPr lang="en-US" sz="900" dirty="0">
                          <a:latin typeface="Verdana" pitchFamily="34" charset="0"/>
                          <a:ea typeface="Verdana" pitchFamily="34" charset="0"/>
                          <a:cs typeface="Verdana" pitchFamily="34" charset="0"/>
                        </a:rPr>
                        <a:t>0.2992</a:t>
                      </a:r>
                    </a:p>
                  </a:txBody>
                  <a:tcPr anchor="ctr"/>
                </a:tc>
                <a:tc>
                  <a:txBody>
                    <a:bodyPr/>
                    <a:lstStyle/>
                    <a:p>
                      <a:pPr algn="r"/>
                      <a:r>
                        <a:rPr lang="en-US" sz="900" dirty="0">
                          <a:latin typeface="Verdana" pitchFamily="34" charset="0"/>
                          <a:ea typeface="Verdana" pitchFamily="34" charset="0"/>
                          <a:cs typeface="Verdana" pitchFamily="34" charset="0"/>
                        </a:rPr>
                        <a:t>0.2633</a:t>
                      </a:r>
                    </a:p>
                  </a:txBody>
                  <a:tcPr anchor="ctr"/>
                </a:tc>
                <a:tc>
                  <a:txBody>
                    <a:bodyPr/>
                    <a:lstStyle/>
                    <a:p>
                      <a:pPr algn="r"/>
                      <a:r>
                        <a:rPr lang="en-US" sz="900" dirty="0">
                          <a:latin typeface="Verdana" pitchFamily="34" charset="0"/>
                          <a:ea typeface="Verdana" pitchFamily="34" charset="0"/>
                          <a:cs typeface="Verdana" pitchFamily="34" charset="0"/>
                        </a:rPr>
                        <a:t>0.2046</a:t>
                      </a:r>
                    </a:p>
                  </a:txBody>
                  <a:tcPr anchor="ctr"/>
                </a:tc>
                <a:tc>
                  <a:txBody>
                    <a:bodyPr/>
                    <a:lstStyle/>
                    <a:p>
                      <a:pPr algn="r"/>
                      <a:r>
                        <a:rPr lang="en-US" sz="900" dirty="0">
                          <a:latin typeface="Verdana" pitchFamily="34" charset="0"/>
                          <a:ea typeface="Verdana" pitchFamily="34" charset="0"/>
                          <a:cs typeface="Verdana" pitchFamily="34" charset="0"/>
                        </a:rPr>
                        <a:t>0.1413</a:t>
                      </a:r>
                    </a:p>
                  </a:txBody>
                  <a:tcPr anchor="ctr"/>
                </a:tc>
                <a:extLst>
                  <a:ext uri="{0D108BD9-81ED-4DB2-BD59-A6C34878D82A}">
                    <a16:rowId xmlns:a16="http://schemas.microsoft.com/office/drawing/2014/main" val="10002"/>
                  </a:ext>
                </a:extLst>
              </a:tr>
              <a:tr h="311441">
                <a:tc>
                  <a:txBody>
                    <a:bodyPr/>
                    <a:lstStyle/>
                    <a:p>
                      <a:pPr algn="ctr"/>
                      <a:r>
                        <a:rPr lang="en-US" sz="900" dirty="0">
                          <a:latin typeface="Verdana" pitchFamily="34" charset="0"/>
                          <a:ea typeface="Verdana" pitchFamily="34" charset="0"/>
                          <a:cs typeface="Verdana" pitchFamily="34" charset="0"/>
                        </a:rPr>
                        <a:t>15</a:t>
                      </a:r>
                    </a:p>
                  </a:txBody>
                  <a:tcPr anchor="ctr"/>
                </a:tc>
                <a:tc>
                  <a:txBody>
                    <a:bodyPr/>
                    <a:lstStyle/>
                    <a:p>
                      <a:pPr algn="r"/>
                      <a:r>
                        <a:rPr lang="en-US" sz="900" dirty="0">
                          <a:latin typeface="Verdana" pitchFamily="34" charset="0"/>
                          <a:ea typeface="Verdana" pitchFamily="34" charset="0"/>
                          <a:cs typeface="Verdana" pitchFamily="34" charset="0"/>
                        </a:rPr>
                        <a:t>0.8613</a:t>
                      </a:r>
                    </a:p>
                  </a:txBody>
                  <a:tcPr anchor="ctr"/>
                </a:tc>
                <a:tc>
                  <a:txBody>
                    <a:bodyPr/>
                    <a:lstStyle/>
                    <a:p>
                      <a:pPr algn="r"/>
                      <a:r>
                        <a:rPr lang="en-US" sz="900" dirty="0">
                          <a:latin typeface="Verdana" pitchFamily="34" charset="0"/>
                          <a:ea typeface="Verdana" pitchFamily="34" charset="0"/>
                          <a:cs typeface="Verdana" pitchFamily="34" charset="0"/>
                        </a:rPr>
                        <a:t>0.7430</a:t>
                      </a:r>
                    </a:p>
                  </a:txBody>
                  <a:tcPr anchor="ctr"/>
                </a:tc>
                <a:tc>
                  <a:txBody>
                    <a:bodyPr/>
                    <a:lstStyle/>
                    <a:p>
                      <a:pPr algn="r"/>
                      <a:r>
                        <a:rPr lang="en-US" sz="900" dirty="0">
                          <a:latin typeface="Verdana" pitchFamily="34" charset="0"/>
                          <a:ea typeface="Verdana" pitchFamily="34" charset="0"/>
                          <a:cs typeface="Verdana" pitchFamily="34" charset="0"/>
                        </a:rPr>
                        <a:t>0.6419</a:t>
                      </a:r>
                    </a:p>
                  </a:txBody>
                  <a:tcPr anchor="ctr"/>
                </a:tc>
                <a:tc>
                  <a:txBody>
                    <a:bodyPr/>
                    <a:lstStyle/>
                    <a:p>
                      <a:pPr algn="r"/>
                      <a:r>
                        <a:rPr lang="en-US" sz="900" dirty="0">
                          <a:latin typeface="Verdana" pitchFamily="34" charset="0"/>
                          <a:ea typeface="Verdana" pitchFamily="34" charset="0"/>
                          <a:cs typeface="Verdana" pitchFamily="34" charset="0"/>
                        </a:rPr>
                        <a:t>0.5553</a:t>
                      </a:r>
                    </a:p>
                  </a:txBody>
                  <a:tcPr anchor="ctr"/>
                </a:tc>
                <a:tc>
                  <a:txBody>
                    <a:bodyPr/>
                    <a:lstStyle/>
                    <a:p>
                      <a:pPr algn="r"/>
                      <a:r>
                        <a:rPr lang="en-US" sz="900" dirty="0">
                          <a:latin typeface="Verdana" pitchFamily="34" charset="0"/>
                          <a:ea typeface="Verdana" pitchFamily="34" charset="0"/>
                          <a:cs typeface="Verdana" pitchFamily="34" charset="0"/>
                        </a:rPr>
                        <a:t>0.4810</a:t>
                      </a:r>
                    </a:p>
                  </a:txBody>
                  <a:tcPr anchor="ctr"/>
                </a:tc>
                <a:tc>
                  <a:txBody>
                    <a:bodyPr/>
                    <a:lstStyle/>
                    <a:p>
                      <a:pPr algn="r"/>
                      <a:r>
                        <a:rPr lang="en-US" sz="900" dirty="0">
                          <a:latin typeface="Verdana" pitchFamily="34" charset="0"/>
                          <a:ea typeface="Verdana" pitchFamily="34" charset="0"/>
                          <a:cs typeface="Verdana" pitchFamily="34" charset="0"/>
                        </a:rPr>
                        <a:t>0.4173</a:t>
                      </a:r>
                    </a:p>
                  </a:txBody>
                  <a:tcPr anchor="ctr"/>
                </a:tc>
                <a:tc>
                  <a:txBody>
                    <a:bodyPr/>
                    <a:lstStyle/>
                    <a:p>
                      <a:pPr algn="r"/>
                      <a:r>
                        <a:rPr lang="en-US" sz="900" dirty="0">
                          <a:latin typeface="Verdana" pitchFamily="34" charset="0"/>
                          <a:ea typeface="Verdana" pitchFamily="34" charset="0"/>
                          <a:cs typeface="Verdana" pitchFamily="34" charset="0"/>
                        </a:rPr>
                        <a:t>0.3624</a:t>
                      </a:r>
                    </a:p>
                  </a:txBody>
                  <a:tcPr anchor="ctr"/>
                </a:tc>
                <a:tc>
                  <a:txBody>
                    <a:bodyPr/>
                    <a:lstStyle/>
                    <a:p>
                      <a:pPr algn="r"/>
                      <a:r>
                        <a:rPr lang="en-US" sz="900" dirty="0">
                          <a:latin typeface="Verdana" pitchFamily="34" charset="0"/>
                          <a:ea typeface="Verdana" pitchFamily="34" charset="0"/>
                          <a:cs typeface="Verdana" pitchFamily="34" charset="0"/>
                        </a:rPr>
                        <a:t>0.3152</a:t>
                      </a:r>
                    </a:p>
                  </a:txBody>
                  <a:tcPr anchor="ctr"/>
                </a:tc>
                <a:tc>
                  <a:txBody>
                    <a:bodyPr/>
                    <a:lstStyle/>
                    <a:p>
                      <a:pPr algn="r"/>
                      <a:r>
                        <a:rPr lang="en-US" sz="900" dirty="0">
                          <a:latin typeface="Verdana" pitchFamily="34" charset="0"/>
                          <a:ea typeface="Verdana" pitchFamily="34" charset="0"/>
                          <a:cs typeface="Verdana" pitchFamily="34" charset="0"/>
                        </a:rPr>
                        <a:t>0.2745</a:t>
                      </a:r>
                    </a:p>
                  </a:txBody>
                  <a:tcPr anchor="ctr"/>
                </a:tc>
                <a:tc>
                  <a:txBody>
                    <a:bodyPr/>
                    <a:lstStyle/>
                    <a:p>
                      <a:pPr algn="r"/>
                      <a:r>
                        <a:rPr lang="en-US" sz="900" dirty="0">
                          <a:latin typeface="Verdana" pitchFamily="34" charset="0"/>
                          <a:ea typeface="Verdana" pitchFamily="34" charset="0"/>
                          <a:cs typeface="Verdana" pitchFamily="34" charset="0"/>
                        </a:rPr>
                        <a:t>0.2394</a:t>
                      </a:r>
                    </a:p>
                  </a:txBody>
                  <a:tcPr anchor="ctr"/>
                </a:tc>
                <a:tc>
                  <a:txBody>
                    <a:bodyPr/>
                    <a:lstStyle/>
                    <a:p>
                      <a:pPr algn="r"/>
                      <a:r>
                        <a:rPr lang="en-US" sz="900" dirty="0">
                          <a:latin typeface="Verdana" pitchFamily="34" charset="0"/>
                          <a:ea typeface="Verdana" pitchFamily="34" charset="0"/>
                          <a:cs typeface="Verdana" pitchFamily="34" charset="0"/>
                        </a:rPr>
                        <a:t>0.1827</a:t>
                      </a:r>
                    </a:p>
                  </a:txBody>
                  <a:tcPr anchor="ctr"/>
                </a:tc>
                <a:tc>
                  <a:txBody>
                    <a:bodyPr/>
                    <a:lstStyle/>
                    <a:p>
                      <a:pPr algn="r"/>
                      <a:r>
                        <a:rPr lang="en-US" sz="900" dirty="0">
                          <a:latin typeface="Verdana" pitchFamily="34" charset="0"/>
                          <a:ea typeface="Verdana" pitchFamily="34" charset="0"/>
                          <a:cs typeface="Verdana" pitchFamily="34" charset="0"/>
                        </a:rPr>
                        <a:t>0.1229</a:t>
                      </a:r>
                    </a:p>
                  </a:txBody>
                  <a:tcPr anchor="ctr"/>
                </a:tc>
                <a:extLst>
                  <a:ext uri="{0D108BD9-81ED-4DB2-BD59-A6C34878D82A}">
                    <a16:rowId xmlns:a16="http://schemas.microsoft.com/office/drawing/2014/main" val="10003"/>
                  </a:ext>
                </a:extLst>
              </a:tr>
              <a:tr h="311441">
                <a:tc>
                  <a:txBody>
                    <a:bodyPr/>
                    <a:lstStyle/>
                    <a:p>
                      <a:pPr algn="ctr"/>
                      <a:r>
                        <a:rPr lang="en-US" sz="900" dirty="0">
                          <a:latin typeface="Verdana" pitchFamily="34" charset="0"/>
                          <a:ea typeface="Verdana" pitchFamily="34" charset="0"/>
                          <a:cs typeface="Verdana" pitchFamily="34" charset="0"/>
                        </a:rPr>
                        <a:t>16</a:t>
                      </a:r>
                    </a:p>
                  </a:txBody>
                  <a:tcPr anchor="ctr"/>
                </a:tc>
                <a:tc>
                  <a:txBody>
                    <a:bodyPr/>
                    <a:lstStyle/>
                    <a:p>
                      <a:pPr algn="r"/>
                      <a:r>
                        <a:rPr lang="en-US" sz="900" dirty="0">
                          <a:latin typeface="Verdana" pitchFamily="34" charset="0"/>
                          <a:ea typeface="Verdana" pitchFamily="34" charset="0"/>
                          <a:cs typeface="Verdana" pitchFamily="34" charset="0"/>
                        </a:rPr>
                        <a:t>0.8528</a:t>
                      </a:r>
                    </a:p>
                  </a:txBody>
                  <a:tcPr anchor="ctr"/>
                </a:tc>
                <a:tc>
                  <a:txBody>
                    <a:bodyPr/>
                    <a:lstStyle/>
                    <a:p>
                      <a:pPr algn="r"/>
                      <a:r>
                        <a:rPr lang="en-US" sz="900" dirty="0">
                          <a:latin typeface="Verdana" pitchFamily="34" charset="0"/>
                          <a:ea typeface="Verdana" pitchFamily="34" charset="0"/>
                          <a:cs typeface="Verdana" pitchFamily="34" charset="0"/>
                        </a:rPr>
                        <a:t>0.7284</a:t>
                      </a:r>
                    </a:p>
                  </a:txBody>
                  <a:tcPr anchor="ctr"/>
                </a:tc>
                <a:tc>
                  <a:txBody>
                    <a:bodyPr/>
                    <a:lstStyle/>
                    <a:p>
                      <a:pPr algn="r"/>
                      <a:r>
                        <a:rPr lang="en-US" sz="900" dirty="0">
                          <a:latin typeface="Verdana" pitchFamily="34" charset="0"/>
                          <a:ea typeface="Verdana" pitchFamily="34" charset="0"/>
                          <a:cs typeface="Verdana" pitchFamily="34" charset="0"/>
                        </a:rPr>
                        <a:t>0.6232</a:t>
                      </a:r>
                    </a:p>
                  </a:txBody>
                  <a:tcPr anchor="ctr"/>
                </a:tc>
                <a:tc>
                  <a:txBody>
                    <a:bodyPr/>
                    <a:lstStyle/>
                    <a:p>
                      <a:pPr algn="r"/>
                      <a:r>
                        <a:rPr lang="en-US" sz="900" dirty="0">
                          <a:latin typeface="Verdana" pitchFamily="34" charset="0"/>
                          <a:ea typeface="Verdana" pitchFamily="34" charset="0"/>
                          <a:cs typeface="Verdana" pitchFamily="34" charset="0"/>
                        </a:rPr>
                        <a:t>0.5339</a:t>
                      </a:r>
                    </a:p>
                  </a:txBody>
                  <a:tcPr anchor="ctr"/>
                </a:tc>
                <a:tc>
                  <a:txBody>
                    <a:bodyPr/>
                    <a:lstStyle/>
                    <a:p>
                      <a:pPr algn="r"/>
                      <a:r>
                        <a:rPr lang="en-US" sz="900" dirty="0">
                          <a:latin typeface="Verdana" pitchFamily="34" charset="0"/>
                          <a:ea typeface="Verdana" pitchFamily="34" charset="0"/>
                          <a:cs typeface="Verdana" pitchFamily="34" charset="0"/>
                        </a:rPr>
                        <a:t>0.4581</a:t>
                      </a:r>
                    </a:p>
                  </a:txBody>
                  <a:tcPr anchor="ctr"/>
                </a:tc>
                <a:tc>
                  <a:txBody>
                    <a:bodyPr/>
                    <a:lstStyle/>
                    <a:p>
                      <a:pPr algn="r"/>
                      <a:r>
                        <a:rPr lang="en-US" sz="900" dirty="0">
                          <a:latin typeface="Verdana" pitchFamily="34" charset="0"/>
                          <a:ea typeface="Verdana" pitchFamily="34" charset="0"/>
                          <a:cs typeface="Verdana" pitchFamily="34" charset="0"/>
                        </a:rPr>
                        <a:t>0.3936</a:t>
                      </a:r>
                    </a:p>
                  </a:txBody>
                  <a:tcPr anchor="ctr"/>
                </a:tc>
                <a:tc>
                  <a:txBody>
                    <a:bodyPr/>
                    <a:lstStyle/>
                    <a:p>
                      <a:pPr algn="r"/>
                      <a:r>
                        <a:rPr lang="en-US" sz="900" dirty="0">
                          <a:latin typeface="Verdana" pitchFamily="34" charset="0"/>
                          <a:ea typeface="Verdana" pitchFamily="34" charset="0"/>
                          <a:cs typeface="Verdana" pitchFamily="34" charset="0"/>
                        </a:rPr>
                        <a:t>0.3387</a:t>
                      </a:r>
                    </a:p>
                  </a:txBody>
                  <a:tcPr anchor="ctr"/>
                </a:tc>
                <a:tc>
                  <a:txBody>
                    <a:bodyPr/>
                    <a:lstStyle/>
                    <a:p>
                      <a:pPr algn="r"/>
                      <a:r>
                        <a:rPr lang="en-US" sz="900" dirty="0">
                          <a:latin typeface="Verdana" pitchFamily="34" charset="0"/>
                          <a:ea typeface="Verdana" pitchFamily="34" charset="0"/>
                          <a:cs typeface="Verdana" pitchFamily="34" charset="0"/>
                        </a:rPr>
                        <a:t>0.2919</a:t>
                      </a:r>
                    </a:p>
                  </a:txBody>
                  <a:tcPr anchor="ctr"/>
                </a:tc>
                <a:tc>
                  <a:txBody>
                    <a:bodyPr/>
                    <a:lstStyle/>
                    <a:p>
                      <a:pPr algn="r"/>
                      <a:r>
                        <a:rPr lang="en-US" sz="900" dirty="0">
                          <a:latin typeface="Verdana" pitchFamily="34" charset="0"/>
                          <a:ea typeface="Verdana" pitchFamily="34" charset="0"/>
                          <a:cs typeface="Verdana" pitchFamily="34" charset="0"/>
                        </a:rPr>
                        <a:t>0.2519</a:t>
                      </a:r>
                    </a:p>
                  </a:txBody>
                  <a:tcPr anchor="ctr"/>
                </a:tc>
                <a:tc>
                  <a:txBody>
                    <a:bodyPr/>
                    <a:lstStyle/>
                    <a:p>
                      <a:pPr algn="r"/>
                      <a:r>
                        <a:rPr lang="en-US" sz="900" dirty="0">
                          <a:latin typeface="Verdana" pitchFamily="34" charset="0"/>
                          <a:ea typeface="Verdana" pitchFamily="34" charset="0"/>
                          <a:cs typeface="Verdana" pitchFamily="34" charset="0"/>
                        </a:rPr>
                        <a:t>0.2176</a:t>
                      </a:r>
                    </a:p>
                  </a:txBody>
                  <a:tcPr anchor="ctr"/>
                </a:tc>
                <a:tc>
                  <a:txBody>
                    <a:bodyPr/>
                    <a:lstStyle/>
                    <a:p>
                      <a:pPr algn="r"/>
                      <a:r>
                        <a:rPr lang="en-US" sz="900" dirty="0">
                          <a:latin typeface="Verdana" pitchFamily="34" charset="0"/>
                          <a:ea typeface="Verdana" pitchFamily="34" charset="0"/>
                          <a:cs typeface="Verdana" pitchFamily="34" charset="0"/>
                        </a:rPr>
                        <a:t>0.1631</a:t>
                      </a:r>
                    </a:p>
                  </a:txBody>
                  <a:tcPr anchor="ctr"/>
                </a:tc>
                <a:tc>
                  <a:txBody>
                    <a:bodyPr/>
                    <a:lstStyle/>
                    <a:p>
                      <a:pPr algn="r"/>
                      <a:r>
                        <a:rPr lang="en-US" sz="900" dirty="0">
                          <a:latin typeface="Verdana" pitchFamily="34" charset="0"/>
                          <a:ea typeface="Verdana" pitchFamily="34" charset="0"/>
                          <a:cs typeface="Verdana" pitchFamily="34" charset="0"/>
                        </a:rPr>
                        <a:t>0.1069</a:t>
                      </a:r>
                    </a:p>
                  </a:txBody>
                  <a:tcPr anchor="ctr"/>
                </a:tc>
                <a:extLst>
                  <a:ext uri="{0D108BD9-81ED-4DB2-BD59-A6C34878D82A}">
                    <a16:rowId xmlns:a16="http://schemas.microsoft.com/office/drawing/2014/main" val="10004"/>
                  </a:ext>
                </a:extLst>
              </a:tr>
              <a:tr h="311441">
                <a:tc>
                  <a:txBody>
                    <a:bodyPr/>
                    <a:lstStyle/>
                    <a:p>
                      <a:pPr algn="ctr"/>
                      <a:r>
                        <a:rPr lang="en-US" sz="900" dirty="0">
                          <a:latin typeface="Verdana" pitchFamily="34" charset="0"/>
                          <a:ea typeface="Verdana" pitchFamily="34" charset="0"/>
                          <a:cs typeface="Verdana" pitchFamily="34" charset="0"/>
                        </a:rPr>
                        <a:t>17</a:t>
                      </a:r>
                    </a:p>
                  </a:txBody>
                  <a:tcPr anchor="ctr"/>
                </a:tc>
                <a:tc>
                  <a:txBody>
                    <a:bodyPr/>
                    <a:lstStyle/>
                    <a:p>
                      <a:pPr algn="r"/>
                      <a:r>
                        <a:rPr lang="en-US" sz="900" dirty="0">
                          <a:latin typeface="Verdana" pitchFamily="34" charset="0"/>
                          <a:ea typeface="Verdana" pitchFamily="34" charset="0"/>
                          <a:cs typeface="Verdana" pitchFamily="34" charset="0"/>
                        </a:rPr>
                        <a:t>0.8444</a:t>
                      </a:r>
                    </a:p>
                  </a:txBody>
                  <a:tcPr anchor="ctr"/>
                </a:tc>
                <a:tc>
                  <a:txBody>
                    <a:bodyPr/>
                    <a:lstStyle/>
                    <a:p>
                      <a:pPr algn="r"/>
                      <a:r>
                        <a:rPr lang="en-US" sz="900" dirty="0">
                          <a:latin typeface="Verdana" pitchFamily="34" charset="0"/>
                          <a:ea typeface="Verdana" pitchFamily="34" charset="0"/>
                          <a:cs typeface="Verdana" pitchFamily="34" charset="0"/>
                        </a:rPr>
                        <a:t>0.7142</a:t>
                      </a:r>
                    </a:p>
                  </a:txBody>
                  <a:tcPr anchor="ctr"/>
                </a:tc>
                <a:tc>
                  <a:txBody>
                    <a:bodyPr/>
                    <a:lstStyle/>
                    <a:p>
                      <a:pPr algn="r"/>
                      <a:r>
                        <a:rPr lang="en-US" sz="900" dirty="0">
                          <a:latin typeface="Verdana" pitchFamily="34" charset="0"/>
                          <a:ea typeface="Verdana" pitchFamily="34" charset="0"/>
                          <a:cs typeface="Verdana" pitchFamily="34" charset="0"/>
                        </a:rPr>
                        <a:t>0.6050</a:t>
                      </a:r>
                    </a:p>
                  </a:txBody>
                  <a:tcPr anchor="ctr"/>
                </a:tc>
                <a:tc>
                  <a:txBody>
                    <a:bodyPr/>
                    <a:lstStyle/>
                    <a:p>
                      <a:pPr algn="r"/>
                      <a:r>
                        <a:rPr lang="en-US" sz="900" dirty="0">
                          <a:latin typeface="Verdana" pitchFamily="34" charset="0"/>
                          <a:ea typeface="Verdana" pitchFamily="34" charset="0"/>
                          <a:cs typeface="Verdana" pitchFamily="34" charset="0"/>
                        </a:rPr>
                        <a:t>0.5134</a:t>
                      </a:r>
                    </a:p>
                  </a:txBody>
                  <a:tcPr anchor="ctr"/>
                </a:tc>
                <a:tc>
                  <a:txBody>
                    <a:bodyPr/>
                    <a:lstStyle/>
                    <a:p>
                      <a:pPr algn="r"/>
                      <a:r>
                        <a:rPr lang="en-US" sz="900" dirty="0">
                          <a:latin typeface="Verdana" pitchFamily="34" charset="0"/>
                          <a:ea typeface="Verdana" pitchFamily="34" charset="0"/>
                          <a:cs typeface="Verdana" pitchFamily="34" charset="0"/>
                        </a:rPr>
                        <a:t>0.4363</a:t>
                      </a:r>
                    </a:p>
                  </a:txBody>
                  <a:tcPr anchor="ctr"/>
                </a:tc>
                <a:tc>
                  <a:txBody>
                    <a:bodyPr/>
                    <a:lstStyle/>
                    <a:p>
                      <a:pPr algn="r"/>
                      <a:r>
                        <a:rPr lang="en-US" sz="900" dirty="0">
                          <a:latin typeface="Verdana" pitchFamily="34" charset="0"/>
                          <a:ea typeface="Verdana" pitchFamily="34" charset="0"/>
                          <a:cs typeface="Verdana" pitchFamily="34" charset="0"/>
                        </a:rPr>
                        <a:t>0.3714</a:t>
                      </a:r>
                    </a:p>
                  </a:txBody>
                  <a:tcPr anchor="ctr"/>
                </a:tc>
                <a:tc>
                  <a:txBody>
                    <a:bodyPr/>
                    <a:lstStyle/>
                    <a:p>
                      <a:pPr algn="r"/>
                      <a:r>
                        <a:rPr lang="en-US" sz="900" dirty="0">
                          <a:latin typeface="Verdana" pitchFamily="34" charset="0"/>
                          <a:ea typeface="Verdana" pitchFamily="34" charset="0"/>
                          <a:cs typeface="Verdana" pitchFamily="34" charset="0"/>
                        </a:rPr>
                        <a:t>0.3166</a:t>
                      </a:r>
                    </a:p>
                  </a:txBody>
                  <a:tcPr anchor="ctr"/>
                </a:tc>
                <a:tc>
                  <a:txBody>
                    <a:bodyPr/>
                    <a:lstStyle/>
                    <a:p>
                      <a:pPr algn="r"/>
                      <a:r>
                        <a:rPr lang="en-US" sz="900" dirty="0">
                          <a:latin typeface="Verdana" pitchFamily="34" charset="0"/>
                          <a:ea typeface="Verdana" pitchFamily="34" charset="0"/>
                          <a:cs typeface="Verdana" pitchFamily="34" charset="0"/>
                        </a:rPr>
                        <a:t>0.2703</a:t>
                      </a:r>
                    </a:p>
                  </a:txBody>
                  <a:tcPr anchor="ctr"/>
                </a:tc>
                <a:tc>
                  <a:txBody>
                    <a:bodyPr/>
                    <a:lstStyle/>
                    <a:p>
                      <a:pPr algn="r"/>
                      <a:r>
                        <a:rPr lang="en-US" sz="900" dirty="0">
                          <a:latin typeface="Verdana" pitchFamily="34" charset="0"/>
                          <a:ea typeface="Verdana" pitchFamily="34" charset="0"/>
                          <a:cs typeface="Verdana" pitchFamily="34" charset="0"/>
                        </a:rPr>
                        <a:t>0.2311</a:t>
                      </a:r>
                    </a:p>
                  </a:txBody>
                  <a:tcPr anchor="ctr"/>
                </a:tc>
                <a:tc>
                  <a:txBody>
                    <a:bodyPr/>
                    <a:lstStyle/>
                    <a:p>
                      <a:pPr algn="r"/>
                      <a:r>
                        <a:rPr lang="en-US" sz="900" dirty="0">
                          <a:latin typeface="Verdana" pitchFamily="34" charset="0"/>
                          <a:ea typeface="Verdana" pitchFamily="34" charset="0"/>
                          <a:cs typeface="Verdana" pitchFamily="34" charset="0"/>
                        </a:rPr>
                        <a:t>0.1978</a:t>
                      </a:r>
                    </a:p>
                  </a:txBody>
                  <a:tcPr anchor="ctr"/>
                </a:tc>
                <a:tc>
                  <a:txBody>
                    <a:bodyPr/>
                    <a:lstStyle/>
                    <a:p>
                      <a:pPr algn="r"/>
                      <a:r>
                        <a:rPr lang="en-US" sz="900" dirty="0">
                          <a:latin typeface="Verdana" pitchFamily="34" charset="0"/>
                          <a:ea typeface="Verdana" pitchFamily="34" charset="0"/>
                          <a:cs typeface="Verdana" pitchFamily="34" charset="0"/>
                        </a:rPr>
                        <a:t>0.1456</a:t>
                      </a:r>
                    </a:p>
                  </a:txBody>
                  <a:tcPr anchor="ctr"/>
                </a:tc>
                <a:tc>
                  <a:txBody>
                    <a:bodyPr/>
                    <a:lstStyle/>
                    <a:p>
                      <a:pPr algn="r"/>
                      <a:r>
                        <a:rPr lang="en-US" sz="900" dirty="0">
                          <a:latin typeface="Verdana" pitchFamily="34" charset="0"/>
                          <a:ea typeface="Verdana" pitchFamily="34" charset="0"/>
                          <a:cs typeface="Verdana" pitchFamily="34" charset="0"/>
                        </a:rPr>
                        <a:t>0.0929</a:t>
                      </a:r>
                    </a:p>
                  </a:txBody>
                  <a:tcPr anchor="ctr"/>
                </a:tc>
                <a:extLst>
                  <a:ext uri="{0D108BD9-81ED-4DB2-BD59-A6C34878D82A}">
                    <a16:rowId xmlns:a16="http://schemas.microsoft.com/office/drawing/2014/main" val="10005"/>
                  </a:ext>
                </a:extLst>
              </a:tr>
              <a:tr h="311441">
                <a:tc>
                  <a:txBody>
                    <a:bodyPr/>
                    <a:lstStyle/>
                    <a:p>
                      <a:pPr algn="ctr"/>
                      <a:r>
                        <a:rPr lang="en-US" sz="900" dirty="0">
                          <a:latin typeface="Verdana" pitchFamily="34" charset="0"/>
                          <a:ea typeface="Verdana" pitchFamily="34" charset="0"/>
                          <a:cs typeface="Verdana" pitchFamily="34" charset="0"/>
                        </a:rPr>
                        <a:t>18</a:t>
                      </a:r>
                    </a:p>
                  </a:txBody>
                  <a:tcPr anchor="ctr"/>
                </a:tc>
                <a:tc>
                  <a:txBody>
                    <a:bodyPr/>
                    <a:lstStyle/>
                    <a:p>
                      <a:pPr algn="r"/>
                      <a:r>
                        <a:rPr lang="en-US" sz="900" dirty="0">
                          <a:latin typeface="Verdana" pitchFamily="34" charset="0"/>
                          <a:ea typeface="Verdana" pitchFamily="34" charset="0"/>
                          <a:cs typeface="Verdana" pitchFamily="34" charset="0"/>
                        </a:rPr>
                        <a:t>0.8360</a:t>
                      </a:r>
                    </a:p>
                  </a:txBody>
                  <a:tcPr anchor="ctr"/>
                </a:tc>
                <a:tc>
                  <a:txBody>
                    <a:bodyPr/>
                    <a:lstStyle/>
                    <a:p>
                      <a:pPr algn="r"/>
                      <a:r>
                        <a:rPr lang="en-US" sz="900" dirty="0">
                          <a:latin typeface="Verdana" pitchFamily="34" charset="0"/>
                          <a:ea typeface="Verdana" pitchFamily="34" charset="0"/>
                          <a:cs typeface="Verdana" pitchFamily="34" charset="0"/>
                        </a:rPr>
                        <a:t>0.7002</a:t>
                      </a:r>
                    </a:p>
                  </a:txBody>
                  <a:tcPr anchor="ctr"/>
                </a:tc>
                <a:tc>
                  <a:txBody>
                    <a:bodyPr/>
                    <a:lstStyle/>
                    <a:p>
                      <a:pPr algn="r"/>
                      <a:r>
                        <a:rPr lang="en-US" sz="900" dirty="0">
                          <a:latin typeface="Verdana" pitchFamily="34" charset="0"/>
                          <a:ea typeface="Verdana" pitchFamily="34" charset="0"/>
                          <a:cs typeface="Verdana" pitchFamily="34" charset="0"/>
                        </a:rPr>
                        <a:t>0.5874</a:t>
                      </a:r>
                    </a:p>
                  </a:txBody>
                  <a:tcPr anchor="ctr"/>
                </a:tc>
                <a:tc>
                  <a:txBody>
                    <a:bodyPr/>
                    <a:lstStyle/>
                    <a:p>
                      <a:pPr algn="r"/>
                      <a:r>
                        <a:rPr lang="en-US" sz="900" dirty="0">
                          <a:latin typeface="Verdana" pitchFamily="34" charset="0"/>
                          <a:ea typeface="Verdana" pitchFamily="34" charset="0"/>
                          <a:cs typeface="Verdana" pitchFamily="34" charset="0"/>
                        </a:rPr>
                        <a:t>0.4936</a:t>
                      </a:r>
                    </a:p>
                  </a:txBody>
                  <a:tcPr anchor="ctr"/>
                </a:tc>
                <a:tc>
                  <a:txBody>
                    <a:bodyPr/>
                    <a:lstStyle/>
                    <a:p>
                      <a:pPr algn="r"/>
                      <a:r>
                        <a:rPr lang="en-US" sz="900" dirty="0">
                          <a:latin typeface="Verdana" pitchFamily="34" charset="0"/>
                          <a:ea typeface="Verdana" pitchFamily="34" charset="0"/>
                          <a:cs typeface="Verdana" pitchFamily="34" charset="0"/>
                        </a:rPr>
                        <a:t>0.4155</a:t>
                      </a:r>
                    </a:p>
                  </a:txBody>
                  <a:tcPr anchor="ctr"/>
                </a:tc>
                <a:tc>
                  <a:txBody>
                    <a:bodyPr/>
                    <a:lstStyle/>
                    <a:p>
                      <a:pPr algn="r"/>
                      <a:r>
                        <a:rPr lang="en-US" sz="900" dirty="0">
                          <a:latin typeface="Verdana" pitchFamily="34" charset="0"/>
                          <a:ea typeface="Verdana" pitchFamily="34" charset="0"/>
                          <a:cs typeface="Verdana" pitchFamily="34" charset="0"/>
                        </a:rPr>
                        <a:t>0.3503</a:t>
                      </a:r>
                    </a:p>
                  </a:txBody>
                  <a:tcPr anchor="ctr"/>
                </a:tc>
                <a:tc>
                  <a:txBody>
                    <a:bodyPr/>
                    <a:lstStyle/>
                    <a:p>
                      <a:pPr algn="r"/>
                      <a:r>
                        <a:rPr lang="en-US" sz="900" dirty="0">
                          <a:latin typeface="Verdana" pitchFamily="34" charset="0"/>
                          <a:ea typeface="Verdana" pitchFamily="34" charset="0"/>
                          <a:cs typeface="Verdana" pitchFamily="34" charset="0"/>
                        </a:rPr>
                        <a:t>0.2959</a:t>
                      </a:r>
                    </a:p>
                  </a:txBody>
                  <a:tcPr anchor="ctr"/>
                </a:tc>
                <a:tc>
                  <a:txBody>
                    <a:bodyPr/>
                    <a:lstStyle/>
                    <a:p>
                      <a:pPr algn="r"/>
                      <a:r>
                        <a:rPr lang="en-US" sz="900" dirty="0">
                          <a:latin typeface="Verdana" pitchFamily="34" charset="0"/>
                          <a:ea typeface="Verdana" pitchFamily="34" charset="0"/>
                          <a:cs typeface="Verdana" pitchFamily="34" charset="0"/>
                        </a:rPr>
                        <a:t>0.2502</a:t>
                      </a:r>
                    </a:p>
                  </a:txBody>
                  <a:tcPr anchor="ctr"/>
                </a:tc>
                <a:tc>
                  <a:txBody>
                    <a:bodyPr/>
                    <a:lstStyle/>
                    <a:p>
                      <a:pPr algn="r"/>
                      <a:r>
                        <a:rPr lang="en-US" sz="900" dirty="0">
                          <a:latin typeface="Verdana" pitchFamily="34" charset="0"/>
                          <a:ea typeface="Verdana" pitchFamily="34" charset="0"/>
                          <a:cs typeface="Verdana" pitchFamily="34" charset="0"/>
                        </a:rPr>
                        <a:t>0.2120</a:t>
                      </a:r>
                    </a:p>
                  </a:txBody>
                  <a:tcPr anchor="ctr"/>
                </a:tc>
                <a:tc>
                  <a:txBody>
                    <a:bodyPr/>
                    <a:lstStyle/>
                    <a:p>
                      <a:pPr algn="r"/>
                      <a:r>
                        <a:rPr lang="en-US" sz="900" dirty="0">
                          <a:latin typeface="Verdana" pitchFamily="34" charset="0"/>
                          <a:ea typeface="Verdana" pitchFamily="34" charset="0"/>
                          <a:cs typeface="Verdana" pitchFamily="34" charset="0"/>
                        </a:rPr>
                        <a:t>0.1799</a:t>
                      </a:r>
                    </a:p>
                  </a:txBody>
                  <a:tcPr anchor="ctr"/>
                </a:tc>
                <a:tc>
                  <a:txBody>
                    <a:bodyPr/>
                    <a:lstStyle/>
                    <a:p>
                      <a:pPr algn="r"/>
                      <a:r>
                        <a:rPr lang="en-US" sz="900" dirty="0">
                          <a:latin typeface="Verdana" pitchFamily="34" charset="0"/>
                          <a:ea typeface="Verdana" pitchFamily="34" charset="0"/>
                          <a:cs typeface="Verdana" pitchFamily="34" charset="0"/>
                        </a:rPr>
                        <a:t>0.1300</a:t>
                      </a:r>
                    </a:p>
                  </a:txBody>
                  <a:tcPr anchor="ctr"/>
                </a:tc>
                <a:tc>
                  <a:txBody>
                    <a:bodyPr/>
                    <a:lstStyle/>
                    <a:p>
                      <a:pPr algn="r"/>
                      <a:r>
                        <a:rPr lang="en-US" sz="900" dirty="0">
                          <a:latin typeface="Verdana" pitchFamily="34" charset="0"/>
                          <a:ea typeface="Verdana" pitchFamily="34" charset="0"/>
                          <a:cs typeface="Verdana" pitchFamily="34" charset="0"/>
                        </a:rPr>
                        <a:t>0.0808</a:t>
                      </a:r>
                    </a:p>
                  </a:txBody>
                  <a:tcPr anchor="ctr"/>
                </a:tc>
                <a:extLst>
                  <a:ext uri="{0D108BD9-81ED-4DB2-BD59-A6C34878D82A}">
                    <a16:rowId xmlns:a16="http://schemas.microsoft.com/office/drawing/2014/main" val="10006"/>
                  </a:ext>
                </a:extLst>
              </a:tr>
              <a:tr h="311441">
                <a:tc>
                  <a:txBody>
                    <a:bodyPr/>
                    <a:lstStyle/>
                    <a:p>
                      <a:pPr algn="ctr"/>
                      <a:r>
                        <a:rPr lang="en-US" sz="900" dirty="0">
                          <a:latin typeface="Verdana" pitchFamily="34" charset="0"/>
                          <a:ea typeface="Verdana" pitchFamily="34" charset="0"/>
                          <a:cs typeface="Verdana" pitchFamily="34" charset="0"/>
                        </a:rPr>
                        <a:t>19</a:t>
                      </a:r>
                    </a:p>
                  </a:txBody>
                  <a:tcPr anchor="ctr"/>
                </a:tc>
                <a:tc>
                  <a:txBody>
                    <a:bodyPr/>
                    <a:lstStyle/>
                    <a:p>
                      <a:pPr algn="r"/>
                      <a:r>
                        <a:rPr lang="en-US" sz="900" dirty="0">
                          <a:latin typeface="Verdana" pitchFamily="34" charset="0"/>
                          <a:ea typeface="Verdana" pitchFamily="34" charset="0"/>
                          <a:cs typeface="Verdana" pitchFamily="34" charset="0"/>
                        </a:rPr>
                        <a:t>0.8277</a:t>
                      </a:r>
                    </a:p>
                  </a:txBody>
                  <a:tcPr anchor="ctr"/>
                </a:tc>
                <a:tc>
                  <a:txBody>
                    <a:bodyPr/>
                    <a:lstStyle/>
                    <a:p>
                      <a:pPr algn="r"/>
                      <a:r>
                        <a:rPr lang="en-US" sz="900" dirty="0">
                          <a:latin typeface="Verdana" pitchFamily="34" charset="0"/>
                          <a:ea typeface="Verdana" pitchFamily="34" charset="0"/>
                          <a:cs typeface="Verdana" pitchFamily="34" charset="0"/>
                        </a:rPr>
                        <a:t>0.6864</a:t>
                      </a:r>
                    </a:p>
                  </a:txBody>
                  <a:tcPr anchor="ctr"/>
                </a:tc>
                <a:tc>
                  <a:txBody>
                    <a:bodyPr/>
                    <a:lstStyle/>
                    <a:p>
                      <a:pPr algn="r"/>
                      <a:r>
                        <a:rPr lang="en-US" sz="900" dirty="0">
                          <a:latin typeface="Verdana" pitchFamily="34" charset="0"/>
                          <a:ea typeface="Verdana" pitchFamily="34" charset="0"/>
                          <a:cs typeface="Verdana" pitchFamily="34" charset="0"/>
                        </a:rPr>
                        <a:t>0.5703</a:t>
                      </a:r>
                    </a:p>
                  </a:txBody>
                  <a:tcPr anchor="ctr"/>
                </a:tc>
                <a:tc>
                  <a:txBody>
                    <a:bodyPr/>
                    <a:lstStyle/>
                    <a:p>
                      <a:pPr algn="r"/>
                      <a:r>
                        <a:rPr lang="en-US" sz="900" dirty="0">
                          <a:latin typeface="Verdana" pitchFamily="34" charset="0"/>
                          <a:ea typeface="Verdana" pitchFamily="34" charset="0"/>
                          <a:cs typeface="Verdana" pitchFamily="34" charset="0"/>
                        </a:rPr>
                        <a:t>0.4746</a:t>
                      </a:r>
                    </a:p>
                  </a:txBody>
                  <a:tcPr anchor="ctr"/>
                </a:tc>
                <a:tc>
                  <a:txBody>
                    <a:bodyPr/>
                    <a:lstStyle/>
                    <a:p>
                      <a:pPr algn="r"/>
                      <a:r>
                        <a:rPr lang="en-US" sz="900" dirty="0">
                          <a:latin typeface="Verdana" pitchFamily="34" charset="0"/>
                          <a:ea typeface="Verdana" pitchFamily="34" charset="0"/>
                          <a:cs typeface="Verdana" pitchFamily="34" charset="0"/>
                        </a:rPr>
                        <a:t>0.3957</a:t>
                      </a:r>
                    </a:p>
                  </a:txBody>
                  <a:tcPr anchor="ctr"/>
                </a:tc>
                <a:tc>
                  <a:txBody>
                    <a:bodyPr/>
                    <a:lstStyle/>
                    <a:p>
                      <a:pPr algn="r"/>
                      <a:r>
                        <a:rPr lang="en-US" sz="900" dirty="0">
                          <a:latin typeface="Verdana" pitchFamily="34" charset="0"/>
                          <a:ea typeface="Verdana" pitchFamily="34" charset="0"/>
                          <a:cs typeface="Verdana" pitchFamily="34" charset="0"/>
                        </a:rPr>
                        <a:t>0.3305</a:t>
                      </a:r>
                    </a:p>
                  </a:txBody>
                  <a:tcPr anchor="ctr"/>
                </a:tc>
                <a:tc>
                  <a:txBody>
                    <a:bodyPr/>
                    <a:lstStyle/>
                    <a:p>
                      <a:pPr algn="r"/>
                      <a:r>
                        <a:rPr lang="en-US" sz="900" dirty="0">
                          <a:latin typeface="Verdana" pitchFamily="34" charset="0"/>
                          <a:ea typeface="Verdana" pitchFamily="34" charset="0"/>
                          <a:cs typeface="Verdana" pitchFamily="34" charset="0"/>
                        </a:rPr>
                        <a:t>0.2765</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a:latin typeface="Verdana" pitchFamily="34" charset="0"/>
                          <a:ea typeface="Verdana" pitchFamily="34" charset="0"/>
                          <a:cs typeface="Verdana" pitchFamily="34" charset="0"/>
                        </a:rPr>
                        <a:t>0.2317</a:t>
                      </a:r>
                    </a:p>
                  </a:txBody>
                  <a:tcPr anchor="ctr"/>
                </a:tc>
                <a:tc>
                  <a:txBody>
                    <a:bodyPr/>
                    <a:lstStyle/>
                    <a:p>
                      <a:pPr algn="r"/>
                      <a:r>
                        <a:rPr lang="en-US" sz="900" dirty="0">
                          <a:latin typeface="Verdana" pitchFamily="34" charset="0"/>
                          <a:ea typeface="Verdana" pitchFamily="34" charset="0"/>
                          <a:cs typeface="Verdana" pitchFamily="34" charset="0"/>
                        </a:rPr>
                        <a:t>0.1945</a:t>
                      </a:r>
                    </a:p>
                  </a:txBody>
                  <a:tcPr anchor="ctr"/>
                </a:tc>
                <a:tc>
                  <a:txBody>
                    <a:bodyPr/>
                    <a:lstStyle/>
                    <a:p>
                      <a:pPr algn="r"/>
                      <a:r>
                        <a:rPr lang="en-US" sz="900" dirty="0">
                          <a:latin typeface="Verdana" pitchFamily="34" charset="0"/>
                          <a:ea typeface="Verdana" pitchFamily="34" charset="0"/>
                          <a:cs typeface="Verdana" pitchFamily="34" charset="0"/>
                        </a:rPr>
                        <a:t>0.1635</a:t>
                      </a:r>
                    </a:p>
                  </a:txBody>
                  <a:tcPr anchor="ctr"/>
                </a:tc>
                <a:tc>
                  <a:txBody>
                    <a:bodyPr/>
                    <a:lstStyle/>
                    <a:p>
                      <a:pPr algn="r"/>
                      <a:r>
                        <a:rPr lang="en-US" sz="900" dirty="0">
                          <a:latin typeface="Verdana" pitchFamily="34" charset="0"/>
                          <a:ea typeface="Verdana" pitchFamily="34" charset="0"/>
                          <a:cs typeface="Verdana" pitchFamily="34" charset="0"/>
                        </a:rPr>
                        <a:t>0.1161</a:t>
                      </a:r>
                    </a:p>
                  </a:txBody>
                  <a:tcPr anchor="ctr"/>
                </a:tc>
                <a:tc>
                  <a:txBody>
                    <a:bodyPr/>
                    <a:lstStyle/>
                    <a:p>
                      <a:pPr algn="r"/>
                      <a:r>
                        <a:rPr lang="en-US" sz="900" dirty="0">
                          <a:latin typeface="Verdana" pitchFamily="34" charset="0"/>
                          <a:ea typeface="Verdana" pitchFamily="34" charset="0"/>
                          <a:cs typeface="Verdana" pitchFamily="34" charset="0"/>
                        </a:rPr>
                        <a:t>0.0703</a:t>
                      </a:r>
                    </a:p>
                  </a:txBody>
                  <a:tcPr anchor="ctr"/>
                </a:tc>
                <a:extLst>
                  <a:ext uri="{0D108BD9-81ED-4DB2-BD59-A6C34878D82A}">
                    <a16:rowId xmlns:a16="http://schemas.microsoft.com/office/drawing/2014/main" val="10007"/>
                  </a:ext>
                </a:extLst>
              </a:tr>
              <a:tr h="311441">
                <a:tc>
                  <a:txBody>
                    <a:bodyPr/>
                    <a:lstStyle/>
                    <a:p>
                      <a:pPr algn="ctr"/>
                      <a:r>
                        <a:rPr lang="en-US" sz="900" dirty="0">
                          <a:latin typeface="Verdana" pitchFamily="34" charset="0"/>
                          <a:ea typeface="Verdana" pitchFamily="34" charset="0"/>
                          <a:cs typeface="Verdana" pitchFamily="34" charset="0"/>
                        </a:rPr>
                        <a:t>20</a:t>
                      </a:r>
                    </a:p>
                  </a:txBody>
                  <a:tcPr anchor="ctr"/>
                </a:tc>
                <a:tc>
                  <a:txBody>
                    <a:bodyPr/>
                    <a:lstStyle/>
                    <a:p>
                      <a:pPr algn="r"/>
                      <a:r>
                        <a:rPr lang="en-US" sz="900" dirty="0">
                          <a:latin typeface="Verdana" pitchFamily="34" charset="0"/>
                          <a:ea typeface="Verdana" pitchFamily="34" charset="0"/>
                          <a:cs typeface="Verdana" pitchFamily="34" charset="0"/>
                        </a:rPr>
                        <a:t>0.8195</a:t>
                      </a:r>
                    </a:p>
                  </a:txBody>
                  <a:tcPr anchor="ctr"/>
                </a:tc>
                <a:tc>
                  <a:txBody>
                    <a:bodyPr/>
                    <a:lstStyle/>
                    <a:p>
                      <a:pPr algn="r"/>
                      <a:r>
                        <a:rPr lang="en-US" sz="900" dirty="0">
                          <a:latin typeface="Verdana" pitchFamily="34" charset="0"/>
                          <a:ea typeface="Verdana" pitchFamily="34" charset="0"/>
                          <a:cs typeface="Verdana" pitchFamily="34" charset="0"/>
                        </a:rPr>
                        <a:t>0.6730</a:t>
                      </a:r>
                    </a:p>
                  </a:txBody>
                  <a:tcPr anchor="ctr"/>
                </a:tc>
                <a:tc>
                  <a:txBody>
                    <a:bodyPr/>
                    <a:lstStyle/>
                    <a:p>
                      <a:pPr algn="r"/>
                      <a:r>
                        <a:rPr lang="en-US" sz="900" dirty="0">
                          <a:latin typeface="Verdana" pitchFamily="34" charset="0"/>
                          <a:ea typeface="Verdana" pitchFamily="34" charset="0"/>
                          <a:cs typeface="Verdana" pitchFamily="34" charset="0"/>
                        </a:rPr>
                        <a:t>0.5537</a:t>
                      </a:r>
                    </a:p>
                  </a:txBody>
                  <a:tcPr anchor="ctr"/>
                </a:tc>
                <a:tc>
                  <a:txBody>
                    <a:bodyPr/>
                    <a:lstStyle/>
                    <a:p>
                      <a:pPr algn="r"/>
                      <a:r>
                        <a:rPr lang="en-US" sz="900" dirty="0">
                          <a:latin typeface="Verdana" pitchFamily="34" charset="0"/>
                          <a:ea typeface="Verdana" pitchFamily="34" charset="0"/>
                          <a:cs typeface="Verdana" pitchFamily="34" charset="0"/>
                        </a:rPr>
                        <a:t>0.4564</a:t>
                      </a:r>
                    </a:p>
                  </a:txBody>
                  <a:tcPr anchor="ctr"/>
                </a:tc>
                <a:tc>
                  <a:txBody>
                    <a:bodyPr/>
                    <a:lstStyle/>
                    <a:p>
                      <a:pPr algn="r"/>
                      <a:r>
                        <a:rPr lang="en-US" sz="900" dirty="0">
                          <a:latin typeface="Verdana" pitchFamily="34" charset="0"/>
                          <a:ea typeface="Verdana" pitchFamily="34" charset="0"/>
                          <a:cs typeface="Verdana" pitchFamily="34" charset="0"/>
                        </a:rPr>
                        <a:t>0.3769</a:t>
                      </a:r>
                    </a:p>
                  </a:txBody>
                  <a:tcPr anchor="ctr"/>
                </a:tc>
                <a:tc>
                  <a:txBody>
                    <a:bodyPr/>
                    <a:lstStyle/>
                    <a:p>
                      <a:pPr algn="r"/>
                      <a:r>
                        <a:rPr lang="en-US" sz="900" dirty="0">
                          <a:latin typeface="Verdana" pitchFamily="34" charset="0"/>
                          <a:ea typeface="Verdana" pitchFamily="34" charset="0"/>
                          <a:cs typeface="Verdana" pitchFamily="34" charset="0"/>
                        </a:rPr>
                        <a:t>0.3118</a:t>
                      </a:r>
                    </a:p>
                  </a:txBody>
                  <a:tcPr anchor="ctr"/>
                </a:tc>
                <a:tc>
                  <a:txBody>
                    <a:bodyPr/>
                    <a:lstStyle/>
                    <a:p>
                      <a:pPr algn="r"/>
                      <a:r>
                        <a:rPr lang="en-US" sz="900" dirty="0">
                          <a:latin typeface="Verdana" pitchFamily="34" charset="0"/>
                          <a:ea typeface="Verdana" pitchFamily="34" charset="0"/>
                          <a:cs typeface="Verdana" pitchFamily="34" charset="0"/>
                        </a:rPr>
                        <a:t>0.2584</a:t>
                      </a:r>
                    </a:p>
                  </a:txBody>
                  <a:tcPr anchor="ctr"/>
                </a:tc>
                <a:tc>
                  <a:txBody>
                    <a:bodyPr/>
                    <a:lstStyle/>
                    <a:p>
                      <a:pPr algn="r"/>
                      <a:r>
                        <a:rPr lang="en-US" sz="900" dirty="0">
                          <a:latin typeface="Verdana" pitchFamily="34" charset="0"/>
                          <a:ea typeface="Verdana" pitchFamily="34" charset="0"/>
                          <a:cs typeface="Verdana" pitchFamily="34" charset="0"/>
                        </a:rPr>
                        <a:t>0.2145</a:t>
                      </a:r>
                    </a:p>
                  </a:txBody>
                  <a:tcPr anchor="ctr"/>
                </a:tc>
                <a:tc>
                  <a:txBody>
                    <a:bodyPr/>
                    <a:lstStyle/>
                    <a:p>
                      <a:pPr algn="r"/>
                      <a:r>
                        <a:rPr lang="en-US" sz="900" dirty="0">
                          <a:latin typeface="Verdana" pitchFamily="34" charset="0"/>
                          <a:ea typeface="Verdana" pitchFamily="34" charset="0"/>
                          <a:cs typeface="Verdana" pitchFamily="34" charset="0"/>
                        </a:rPr>
                        <a:t>0.1784</a:t>
                      </a:r>
                    </a:p>
                  </a:txBody>
                  <a:tcPr anchor="ctr"/>
                </a:tc>
                <a:tc>
                  <a:txBody>
                    <a:bodyPr/>
                    <a:lstStyle/>
                    <a:p>
                      <a:pPr algn="r"/>
                      <a:r>
                        <a:rPr lang="en-US" sz="900" dirty="0">
                          <a:latin typeface="Verdana" pitchFamily="34" charset="0"/>
                          <a:ea typeface="Verdana" pitchFamily="34" charset="0"/>
                          <a:cs typeface="Verdana" pitchFamily="34" charset="0"/>
                        </a:rPr>
                        <a:t>0.1486</a:t>
                      </a:r>
                    </a:p>
                  </a:txBody>
                  <a:tcPr anchor="ctr"/>
                </a:tc>
                <a:tc>
                  <a:txBody>
                    <a:bodyPr/>
                    <a:lstStyle/>
                    <a:p>
                      <a:pPr algn="r"/>
                      <a:r>
                        <a:rPr lang="en-US" sz="900" dirty="0">
                          <a:latin typeface="Verdana" pitchFamily="34" charset="0"/>
                          <a:ea typeface="Verdana" pitchFamily="34" charset="0"/>
                          <a:cs typeface="Verdana" pitchFamily="34" charset="0"/>
                        </a:rPr>
                        <a:t>0.1037</a:t>
                      </a:r>
                    </a:p>
                  </a:txBody>
                  <a:tcPr anchor="ctr"/>
                </a:tc>
                <a:tc>
                  <a:txBody>
                    <a:bodyPr/>
                    <a:lstStyle/>
                    <a:p>
                      <a:pPr algn="r"/>
                      <a:r>
                        <a:rPr lang="en-US" sz="900" dirty="0">
                          <a:latin typeface="Verdana" pitchFamily="34" charset="0"/>
                          <a:ea typeface="Verdana" pitchFamily="34" charset="0"/>
                          <a:cs typeface="Verdana" pitchFamily="34" charset="0"/>
                        </a:rPr>
                        <a:t>0.0611</a:t>
                      </a:r>
                    </a:p>
                  </a:txBody>
                  <a:tcPr anchor="ctr"/>
                </a:tc>
                <a:extLst>
                  <a:ext uri="{0D108BD9-81ED-4DB2-BD59-A6C34878D82A}">
                    <a16:rowId xmlns:a16="http://schemas.microsoft.com/office/drawing/2014/main" val="10008"/>
                  </a:ext>
                </a:extLst>
              </a:tr>
              <a:tr h="311441">
                <a:tc>
                  <a:txBody>
                    <a:bodyPr/>
                    <a:lstStyle/>
                    <a:p>
                      <a:pPr algn="ctr"/>
                      <a:r>
                        <a:rPr lang="en-US" sz="900" dirty="0">
                          <a:latin typeface="Verdana" pitchFamily="34" charset="0"/>
                          <a:ea typeface="Verdana" pitchFamily="34" charset="0"/>
                          <a:cs typeface="Verdana" pitchFamily="34" charset="0"/>
                        </a:rPr>
                        <a:t>25</a:t>
                      </a:r>
                    </a:p>
                  </a:txBody>
                  <a:tcPr anchor="ctr"/>
                </a:tc>
                <a:tc>
                  <a:txBody>
                    <a:bodyPr/>
                    <a:lstStyle/>
                    <a:p>
                      <a:pPr algn="r"/>
                      <a:r>
                        <a:rPr lang="en-US" sz="900" dirty="0">
                          <a:latin typeface="Verdana" pitchFamily="34" charset="0"/>
                          <a:ea typeface="Verdana" pitchFamily="34" charset="0"/>
                          <a:cs typeface="Verdana" pitchFamily="34" charset="0"/>
                        </a:rPr>
                        <a:t>0.7798</a:t>
                      </a:r>
                    </a:p>
                  </a:txBody>
                  <a:tcPr anchor="ctr"/>
                </a:tc>
                <a:tc>
                  <a:txBody>
                    <a:bodyPr/>
                    <a:lstStyle/>
                    <a:p>
                      <a:pPr algn="r"/>
                      <a:r>
                        <a:rPr lang="en-US" sz="900" dirty="0">
                          <a:latin typeface="Verdana" pitchFamily="34" charset="0"/>
                          <a:ea typeface="Verdana" pitchFamily="34" charset="0"/>
                          <a:cs typeface="Verdana" pitchFamily="34" charset="0"/>
                        </a:rPr>
                        <a:t>0.6095</a:t>
                      </a:r>
                    </a:p>
                  </a:txBody>
                  <a:tcPr anchor="ctr"/>
                </a:tc>
                <a:tc>
                  <a:txBody>
                    <a:bodyPr/>
                    <a:lstStyle/>
                    <a:p>
                      <a:pPr algn="r"/>
                      <a:r>
                        <a:rPr lang="en-US" sz="900" dirty="0">
                          <a:latin typeface="Verdana" pitchFamily="34" charset="0"/>
                          <a:ea typeface="Verdana" pitchFamily="34" charset="0"/>
                          <a:cs typeface="Verdana" pitchFamily="34" charset="0"/>
                        </a:rPr>
                        <a:t>0.4776</a:t>
                      </a:r>
                    </a:p>
                  </a:txBody>
                  <a:tcPr anchor="ctr"/>
                </a:tc>
                <a:tc>
                  <a:txBody>
                    <a:bodyPr/>
                    <a:lstStyle/>
                    <a:p>
                      <a:pPr algn="r"/>
                      <a:r>
                        <a:rPr lang="en-US" sz="900" dirty="0">
                          <a:latin typeface="Verdana" pitchFamily="34" charset="0"/>
                          <a:ea typeface="Verdana" pitchFamily="34" charset="0"/>
                          <a:cs typeface="Verdana" pitchFamily="34" charset="0"/>
                        </a:rPr>
                        <a:t>0.3751</a:t>
                      </a:r>
                    </a:p>
                  </a:txBody>
                  <a:tcPr anchor="ctr"/>
                </a:tc>
                <a:tc>
                  <a:txBody>
                    <a:bodyPr/>
                    <a:lstStyle/>
                    <a:p>
                      <a:pPr algn="r"/>
                      <a:r>
                        <a:rPr lang="en-US" sz="900" dirty="0">
                          <a:latin typeface="Verdana" pitchFamily="34" charset="0"/>
                          <a:ea typeface="Verdana" pitchFamily="34" charset="0"/>
                          <a:cs typeface="Verdana" pitchFamily="34" charset="0"/>
                        </a:rPr>
                        <a:t>0.2953</a:t>
                      </a:r>
                    </a:p>
                  </a:txBody>
                  <a:tcPr anchor="ctr"/>
                </a:tc>
                <a:tc>
                  <a:txBody>
                    <a:bodyPr/>
                    <a:lstStyle/>
                    <a:p>
                      <a:pPr algn="r"/>
                      <a:r>
                        <a:rPr lang="en-US" sz="900" dirty="0">
                          <a:latin typeface="Verdana" pitchFamily="34" charset="0"/>
                          <a:ea typeface="Verdana" pitchFamily="34" charset="0"/>
                          <a:cs typeface="Verdana" pitchFamily="34" charset="0"/>
                        </a:rPr>
                        <a:t>0.2330</a:t>
                      </a:r>
                    </a:p>
                  </a:txBody>
                  <a:tcPr anchor="ctr"/>
                </a:tc>
                <a:tc>
                  <a:txBody>
                    <a:bodyPr/>
                    <a:lstStyle/>
                    <a:p>
                      <a:pPr algn="r"/>
                      <a:r>
                        <a:rPr lang="en-US" sz="900" dirty="0">
                          <a:latin typeface="Verdana" pitchFamily="34" charset="0"/>
                          <a:ea typeface="Verdana" pitchFamily="34" charset="0"/>
                          <a:cs typeface="Verdana" pitchFamily="34" charset="0"/>
                        </a:rPr>
                        <a:t>0.1842</a:t>
                      </a:r>
                    </a:p>
                  </a:txBody>
                  <a:tcPr anchor="ctr"/>
                </a:tc>
                <a:tc>
                  <a:txBody>
                    <a:bodyPr/>
                    <a:lstStyle/>
                    <a:p>
                      <a:pPr algn="r"/>
                      <a:r>
                        <a:rPr lang="en-US" sz="900" dirty="0">
                          <a:latin typeface="Verdana" pitchFamily="34" charset="0"/>
                          <a:ea typeface="Verdana" pitchFamily="34" charset="0"/>
                          <a:cs typeface="Verdana" pitchFamily="34" charset="0"/>
                        </a:rPr>
                        <a:t>0.1460</a:t>
                      </a:r>
                    </a:p>
                  </a:txBody>
                  <a:tcPr anchor="ctr"/>
                </a:tc>
                <a:tc>
                  <a:txBody>
                    <a:bodyPr/>
                    <a:lstStyle/>
                    <a:p>
                      <a:pPr algn="r"/>
                      <a:r>
                        <a:rPr lang="en-US" sz="900" dirty="0">
                          <a:latin typeface="Verdana" pitchFamily="34" charset="0"/>
                          <a:ea typeface="Verdana" pitchFamily="34" charset="0"/>
                          <a:cs typeface="Verdana" pitchFamily="34" charset="0"/>
                        </a:rPr>
                        <a:t>0.1160</a:t>
                      </a:r>
                    </a:p>
                  </a:txBody>
                  <a:tcPr anchor="ctr"/>
                </a:tc>
                <a:tc>
                  <a:txBody>
                    <a:bodyPr/>
                    <a:lstStyle/>
                    <a:p>
                      <a:pPr algn="r"/>
                      <a:r>
                        <a:rPr lang="en-US" sz="900" dirty="0">
                          <a:latin typeface="Verdana" pitchFamily="34" charset="0"/>
                          <a:ea typeface="Verdana" pitchFamily="34" charset="0"/>
                          <a:cs typeface="Verdana" pitchFamily="34" charset="0"/>
                        </a:rPr>
                        <a:t>0.0923</a:t>
                      </a:r>
                    </a:p>
                  </a:txBody>
                  <a:tcPr anchor="ctr"/>
                </a:tc>
                <a:tc>
                  <a:txBody>
                    <a:bodyPr/>
                    <a:lstStyle/>
                    <a:p>
                      <a:pPr algn="r"/>
                      <a:r>
                        <a:rPr lang="en-US" sz="900" dirty="0">
                          <a:latin typeface="Verdana" pitchFamily="34" charset="0"/>
                          <a:ea typeface="Verdana" pitchFamily="34" charset="0"/>
                          <a:cs typeface="Verdana" pitchFamily="34" charset="0"/>
                        </a:rPr>
                        <a:t>0.0588</a:t>
                      </a:r>
                    </a:p>
                  </a:txBody>
                  <a:tcPr anchor="ctr"/>
                </a:tc>
                <a:tc>
                  <a:txBody>
                    <a:bodyPr/>
                    <a:lstStyle/>
                    <a:p>
                      <a:pPr algn="r"/>
                      <a:r>
                        <a:rPr lang="en-US" sz="900" dirty="0">
                          <a:latin typeface="Verdana" pitchFamily="34" charset="0"/>
                          <a:ea typeface="Verdana" pitchFamily="34" charset="0"/>
                          <a:cs typeface="Verdana" pitchFamily="34" charset="0"/>
                        </a:rPr>
                        <a:t>0.0304</a:t>
                      </a:r>
                    </a:p>
                  </a:txBody>
                  <a:tcPr anchor="ctr"/>
                </a:tc>
                <a:extLst>
                  <a:ext uri="{0D108BD9-81ED-4DB2-BD59-A6C34878D82A}">
                    <a16:rowId xmlns:a16="http://schemas.microsoft.com/office/drawing/2014/main" val="10009"/>
                  </a:ext>
                </a:extLst>
              </a:tr>
              <a:tr h="311441">
                <a:tc>
                  <a:txBody>
                    <a:bodyPr/>
                    <a:lstStyle/>
                    <a:p>
                      <a:pPr algn="ctr"/>
                      <a:r>
                        <a:rPr lang="en-US" sz="900" dirty="0">
                          <a:latin typeface="Verdana" pitchFamily="34" charset="0"/>
                          <a:ea typeface="Verdana" pitchFamily="34" charset="0"/>
                          <a:cs typeface="Verdana" pitchFamily="34" charset="0"/>
                        </a:rPr>
                        <a:t>30</a:t>
                      </a:r>
                    </a:p>
                  </a:txBody>
                  <a:tcPr anchor="ctr"/>
                </a:tc>
                <a:tc>
                  <a:txBody>
                    <a:bodyPr/>
                    <a:lstStyle/>
                    <a:p>
                      <a:pPr algn="r"/>
                      <a:r>
                        <a:rPr lang="en-US" sz="900" dirty="0">
                          <a:latin typeface="Verdana" pitchFamily="34" charset="0"/>
                          <a:ea typeface="Verdana" pitchFamily="34" charset="0"/>
                          <a:cs typeface="Verdana" pitchFamily="34" charset="0"/>
                        </a:rPr>
                        <a:t>0.7419</a:t>
                      </a:r>
                    </a:p>
                  </a:txBody>
                  <a:tcPr anchor="ctr"/>
                </a:tc>
                <a:tc>
                  <a:txBody>
                    <a:bodyPr/>
                    <a:lstStyle/>
                    <a:p>
                      <a:pPr algn="r"/>
                      <a:r>
                        <a:rPr lang="en-US" sz="900" dirty="0">
                          <a:latin typeface="Verdana" pitchFamily="34" charset="0"/>
                          <a:ea typeface="Verdana" pitchFamily="34" charset="0"/>
                          <a:cs typeface="Verdana" pitchFamily="34" charset="0"/>
                        </a:rPr>
                        <a:t>0.5521</a:t>
                      </a:r>
                    </a:p>
                  </a:txBody>
                  <a:tcPr anchor="ctr"/>
                </a:tc>
                <a:tc>
                  <a:txBody>
                    <a:bodyPr/>
                    <a:lstStyle/>
                    <a:p>
                      <a:pPr algn="r"/>
                      <a:r>
                        <a:rPr lang="en-US" sz="900" dirty="0">
                          <a:latin typeface="Verdana" pitchFamily="34" charset="0"/>
                          <a:ea typeface="Verdana" pitchFamily="34" charset="0"/>
                          <a:cs typeface="Verdana" pitchFamily="34" charset="0"/>
                        </a:rPr>
                        <a:t>0.4120</a:t>
                      </a:r>
                    </a:p>
                  </a:txBody>
                  <a:tcPr anchor="ctr"/>
                </a:tc>
                <a:tc>
                  <a:txBody>
                    <a:bodyPr/>
                    <a:lstStyle/>
                    <a:p>
                      <a:pPr algn="r"/>
                      <a:r>
                        <a:rPr lang="en-US" sz="900" dirty="0">
                          <a:latin typeface="Verdana" pitchFamily="34" charset="0"/>
                          <a:ea typeface="Verdana" pitchFamily="34" charset="0"/>
                          <a:cs typeface="Verdana" pitchFamily="34" charset="0"/>
                        </a:rPr>
                        <a:t>0.3083</a:t>
                      </a:r>
                    </a:p>
                  </a:txBody>
                  <a:tcPr anchor="ctr"/>
                </a:tc>
                <a:tc>
                  <a:txBody>
                    <a:bodyPr/>
                    <a:lstStyle/>
                    <a:p>
                      <a:pPr algn="r"/>
                      <a:r>
                        <a:rPr lang="en-US" sz="900" dirty="0">
                          <a:latin typeface="Verdana" pitchFamily="34" charset="0"/>
                          <a:ea typeface="Verdana" pitchFamily="34" charset="0"/>
                          <a:cs typeface="Verdana" pitchFamily="34" charset="0"/>
                        </a:rPr>
                        <a:t>0.2314</a:t>
                      </a:r>
                    </a:p>
                  </a:txBody>
                  <a:tcPr anchor="ctr"/>
                </a:tc>
                <a:tc>
                  <a:txBody>
                    <a:bodyPr/>
                    <a:lstStyle/>
                    <a:p>
                      <a:pPr algn="r"/>
                      <a:r>
                        <a:rPr lang="en-US" sz="900" dirty="0">
                          <a:latin typeface="Verdana" pitchFamily="34" charset="0"/>
                          <a:ea typeface="Verdana" pitchFamily="34" charset="0"/>
                          <a:cs typeface="Verdana" pitchFamily="34" charset="0"/>
                        </a:rPr>
                        <a:t>0.1741</a:t>
                      </a:r>
                    </a:p>
                  </a:txBody>
                  <a:tcPr anchor="ctr"/>
                </a:tc>
                <a:tc>
                  <a:txBody>
                    <a:bodyPr/>
                    <a:lstStyle/>
                    <a:p>
                      <a:pPr algn="r"/>
                      <a:r>
                        <a:rPr lang="en-US" sz="900" dirty="0">
                          <a:latin typeface="Verdana" pitchFamily="34" charset="0"/>
                          <a:ea typeface="Verdana" pitchFamily="34" charset="0"/>
                          <a:cs typeface="Verdana" pitchFamily="34" charset="0"/>
                        </a:rPr>
                        <a:t>0.1314</a:t>
                      </a:r>
                    </a:p>
                  </a:txBody>
                  <a:tcPr anchor="ctr"/>
                </a:tc>
                <a:tc>
                  <a:txBody>
                    <a:bodyPr/>
                    <a:lstStyle/>
                    <a:p>
                      <a:pPr algn="r"/>
                      <a:r>
                        <a:rPr lang="en-US" sz="900" dirty="0">
                          <a:latin typeface="Verdana" pitchFamily="34" charset="0"/>
                          <a:ea typeface="Verdana" pitchFamily="34" charset="0"/>
                          <a:cs typeface="Verdana" pitchFamily="34" charset="0"/>
                        </a:rPr>
                        <a:t>0.0994</a:t>
                      </a:r>
                    </a:p>
                  </a:txBody>
                  <a:tcPr anchor="ctr"/>
                </a:tc>
                <a:tc>
                  <a:txBody>
                    <a:bodyPr/>
                    <a:lstStyle/>
                    <a:p>
                      <a:pPr algn="r"/>
                      <a:r>
                        <a:rPr lang="en-US" sz="900" dirty="0">
                          <a:latin typeface="Verdana" pitchFamily="34" charset="0"/>
                          <a:ea typeface="Verdana" pitchFamily="34" charset="0"/>
                          <a:cs typeface="Verdana" pitchFamily="34" charset="0"/>
                        </a:rPr>
                        <a:t>0.0754</a:t>
                      </a:r>
                    </a:p>
                  </a:txBody>
                  <a:tcPr anchor="ctr"/>
                </a:tc>
                <a:tc>
                  <a:txBody>
                    <a:bodyPr/>
                    <a:lstStyle/>
                    <a:p>
                      <a:pPr algn="r"/>
                      <a:r>
                        <a:rPr lang="en-US" sz="900" dirty="0">
                          <a:latin typeface="Verdana" pitchFamily="34" charset="0"/>
                          <a:ea typeface="Verdana" pitchFamily="34" charset="0"/>
                          <a:cs typeface="Verdana" pitchFamily="34" charset="0"/>
                        </a:rPr>
                        <a:t>0.0573</a:t>
                      </a:r>
                    </a:p>
                  </a:txBody>
                  <a:tcPr anchor="ctr"/>
                </a:tc>
                <a:tc>
                  <a:txBody>
                    <a:bodyPr/>
                    <a:lstStyle/>
                    <a:p>
                      <a:pPr algn="r"/>
                      <a:r>
                        <a:rPr lang="en-US" sz="900" dirty="0">
                          <a:latin typeface="Verdana" pitchFamily="34" charset="0"/>
                          <a:ea typeface="Verdana" pitchFamily="34" charset="0"/>
                          <a:cs typeface="Verdana" pitchFamily="34" charset="0"/>
                        </a:rPr>
                        <a:t>0.0334</a:t>
                      </a:r>
                    </a:p>
                  </a:txBody>
                  <a:tcPr anchor="ctr"/>
                </a:tc>
                <a:tc>
                  <a:txBody>
                    <a:bodyPr/>
                    <a:lstStyle/>
                    <a:p>
                      <a:pPr algn="r"/>
                      <a:r>
                        <a:rPr lang="en-US" sz="900" dirty="0">
                          <a:latin typeface="Verdana" pitchFamily="34" charset="0"/>
                          <a:ea typeface="Verdana" pitchFamily="34" charset="0"/>
                          <a:cs typeface="Verdana" pitchFamily="34" charset="0"/>
                        </a:rPr>
                        <a:t>0.0151</a:t>
                      </a:r>
                    </a:p>
                  </a:txBody>
                  <a:tcPr anchor="ctr"/>
                </a:tc>
                <a:extLst>
                  <a:ext uri="{0D108BD9-81ED-4DB2-BD59-A6C34878D82A}">
                    <a16:rowId xmlns:a16="http://schemas.microsoft.com/office/drawing/2014/main" val="10010"/>
                  </a:ext>
                </a:extLst>
              </a:tr>
              <a:tr h="311441">
                <a:tc>
                  <a:txBody>
                    <a:bodyPr/>
                    <a:lstStyle/>
                    <a:p>
                      <a:pPr algn="ctr"/>
                      <a:r>
                        <a:rPr lang="en-US" sz="900" dirty="0">
                          <a:latin typeface="Verdana" pitchFamily="34" charset="0"/>
                          <a:ea typeface="Verdana" pitchFamily="34" charset="0"/>
                          <a:cs typeface="Verdana" pitchFamily="34" charset="0"/>
                        </a:rPr>
                        <a:t>35</a:t>
                      </a:r>
                    </a:p>
                  </a:txBody>
                  <a:tcPr anchor="ctr"/>
                </a:tc>
                <a:tc>
                  <a:txBody>
                    <a:bodyPr/>
                    <a:lstStyle/>
                    <a:p>
                      <a:pPr algn="r"/>
                      <a:r>
                        <a:rPr lang="en-US" sz="900" dirty="0">
                          <a:latin typeface="Verdana" pitchFamily="34" charset="0"/>
                          <a:ea typeface="Verdana" pitchFamily="34" charset="0"/>
                          <a:cs typeface="Verdana" pitchFamily="34" charset="0"/>
                        </a:rPr>
                        <a:t>0.7059</a:t>
                      </a:r>
                    </a:p>
                  </a:txBody>
                  <a:tcPr anchor="ctr"/>
                </a:tc>
                <a:tc>
                  <a:txBody>
                    <a:bodyPr/>
                    <a:lstStyle/>
                    <a:p>
                      <a:pPr algn="r"/>
                      <a:r>
                        <a:rPr lang="en-US" sz="900" dirty="0">
                          <a:latin typeface="Verdana" pitchFamily="34" charset="0"/>
                          <a:ea typeface="Verdana" pitchFamily="34" charset="0"/>
                          <a:cs typeface="Verdana" pitchFamily="34" charset="0"/>
                        </a:rPr>
                        <a:t>0.5000</a:t>
                      </a:r>
                    </a:p>
                  </a:txBody>
                  <a:tcPr anchor="ctr"/>
                </a:tc>
                <a:tc>
                  <a:txBody>
                    <a:bodyPr/>
                    <a:lstStyle/>
                    <a:p>
                      <a:pPr algn="r"/>
                      <a:r>
                        <a:rPr lang="en-US" sz="900" dirty="0">
                          <a:latin typeface="Verdana" pitchFamily="34" charset="0"/>
                          <a:ea typeface="Verdana" pitchFamily="34" charset="0"/>
                          <a:cs typeface="Verdana" pitchFamily="34" charset="0"/>
                        </a:rPr>
                        <a:t>0.3554</a:t>
                      </a:r>
                    </a:p>
                  </a:txBody>
                  <a:tcPr anchor="ctr"/>
                </a:tc>
                <a:tc>
                  <a:txBody>
                    <a:bodyPr/>
                    <a:lstStyle/>
                    <a:p>
                      <a:pPr algn="r"/>
                      <a:r>
                        <a:rPr lang="en-US" sz="900" dirty="0">
                          <a:latin typeface="Verdana" pitchFamily="34" charset="0"/>
                          <a:ea typeface="Verdana" pitchFamily="34" charset="0"/>
                          <a:cs typeface="Verdana" pitchFamily="34" charset="0"/>
                        </a:rPr>
                        <a:t>0.2534</a:t>
                      </a:r>
                    </a:p>
                  </a:txBody>
                  <a:tcPr anchor="ctr"/>
                </a:tc>
                <a:tc>
                  <a:txBody>
                    <a:bodyPr/>
                    <a:lstStyle/>
                    <a:p>
                      <a:pPr algn="r"/>
                      <a:r>
                        <a:rPr lang="en-US" sz="900" dirty="0">
                          <a:latin typeface="Verdana" pitchFamily="34" charset="0"/>
                          <a:ea typeface="Verdana" pitchFamily="34" charset="0"/>
                          <a:cs typeface="Verdana" pitchFamily="34" charset="0"/>
                        </a:rPr>
                        <a:t>0.1813</a:t>
                      </a:r>
                    </a:p>
                  </a:txBody>
                  <a:tcPr anchor="ctr"/>
                </a:tc>
                <a:tc>
                  <a:txBody>
                    <a:bodyPr/>
                    <a:lstStyle/>
                    <a:p>
                      <a:pPr algn="r"/>
                      <a:r>
                        <a:rPr lang="en-US" sz="900" dirty="0">
                          <a:latin typeface="Verdana" pitchFamily="34" charset="0"/>
                          <a:ea typeface="Verdana" pitchFamily="34" charset="0"/>
                          <a:cs typeface="Verdana" pitchFamily="34" charset="0"/>
                        </a:rPr>
                        <a:t>0.1301</a:t>
                      </a:r>
                    </a:p>
                  </a:txBody>
                  <a:tcPr anchor="ctr"/>
                </a:tc>
                <a:tc>
                  <a:txBody>
                    <a:bodyPr/>
                    <a:lstStyle/>
                    <a:p>
                      <a:pPr algn="r"/>
                      <a:r>
                        <a:rPr lang="en-US" sz="900" dirty="0">
                          <a:latin typeface="Verdana" pitchFamily="34" charset="0"/>
                          <a:ea typeface="Verdana" pitchFamily="34" charset="0"/>
                          <a:cs typeface="Verdana" pitchFamily="34" charset="0"/>
                        </a:rPr>
                        <a:t>0.0937</a:t>
                      </a:r>
                    </a:p>
                  </a:txBody>
                  <a:tcPr anchor="ctr"/>
                </a:tc>
                <a:tc>
                  <a:txBody>
                    <a:bodyPr/>
                    <a:lstStyle/>
                    <a:p>
                      <a:pPr algn="r"/>
                      <a:r>
                        <a:rPr lang="en-US" sz="900" dirty="0">
                          <a:latin typeface="Verdana" pitchFamily="34" charset="0"/>
                          <a:ea typeface="Verdana" pitchFamily="34" charset="0"/>
                          <a:cs typeface="Verdana" pitchFamily="34" charset="0"/>
                        </a:rPr>
                        <a:t>0.0676</a:t>
                      </a:r>
                    </a:p>
                  </a:txBody>
                  <a:tcPr anchor="ctr"/>
                </a:tc>
                <a:tc>
                  <a:txBody>
                    <a:bodyPr/>
                    <a:lstStyle/>
                    <a:p>
                      <a:pPr algn="r"/>
                      <a:r>
                        <a:rPr lang="en-US" sz="900" dirty="0">
                          <a:latin typeface="Verdana" pitchFamily="34" charset="0"/>
                          <a:ea typeface="Verdana" pitchFamily="34" charset="0"/>
                          <a:cs typeface="Verdana" pitchFamily="34" charset="0"/>
                        </a:rPr>
                        <a:t>0.0490</a:t>
                      </a:r>
                    </a:p>
                  </a:txBody>
                  <a:tcPr anchor="ctr"/>
                </a:tc>
                <a:tc>
                  <a:txBody>
                    <a:bodyPr/>
                    <a:lstStyle/>
                    <a:p>
                      <a:pPr algn="r"/>
                      <a:r>
                        <a:rPr lang="en-US" sz="900" dirty="0">
                          <a:latin typeface="Verdana" pitchFamily="34" charset="0"/>
                          <a:ea typeface="Verdana" pitchFamily="34" charset="0"/>
                          <a:cs typeface="Verdana" pitchFamily="34" charset="0"/>
                        </a:rPr>
                        <a:t>0.0356</a:t>
                      </a:r>
                    </a:p>
                  </a:txBody>
                  <a:tcPr anchor="ctr"/>
                </a:tc>
                <a:tc>
                  <a:txBody>
                    <a:bodyPr/>
                    <a:lstStyle/>
                    <a:p>
                      <a:pPr algn="r"/>
                      <a:r>
                        <a:rPr lang="en-US" sz="900" dirty="0">
                          <a:latin typeface="Verdana" pitchFamily="34" charset="0"/>
                          <a:ea typeface="Verdana" pitchFamily="34" charset="0"/>
                          <a:cs typeface="Verdana" pitchFamily="34" charset="0"/>
                        </a:rPr>
                        <a:t>0.0189</a:t>
                      </a:r>
                    </a:p>
                  </a:txBody>
                  <a:tcPr anchor="ctr"/>
                </a:tc>
                <a:tc>
                  <a:txBody>
                    <a:bodyPr/>
                    <a:lstStyle/>
                    <a:p>
                      <a:pPr algn="r"/>
                      <a:r>
                        <a:rPr lang="en-US" sz="900" dirty="0">
                          <a:latin typeface="Verdana" pitchFamily="34" charset="0"/>
                          <a:ea typeface="Verdana" pitchFamily="34" charset="0"/>
                          <a:cs typeface="Verdana" pitchFamily="34" charset="0"/>
                        </a:rPr>
                        <a:t>0.0075</a:t>
                      </a:r>
                    </a:p>
                  </a:txBody>
                  <a:tcPr anchor="ctr"/>
                </a:tc>
                <a:extLst>
                  <a:ext uri="{0D108BD9-81ED-4DB2-BD59-A6C34878D82A}">
                    <a16:rowId xmlns:a16="http://schemas.microsoft.com/office/drawing/2014/main" val="10011"/>
                  </a:ext>
                </a:extLst>
              </a:tr>
              <a:tr h="311441">
                <a:tc>
                  <a:txBody>
                    <a:bodyPr/>
                    <a:lstStyle/>
                    <a:p>
                      <a:pPr algn="ctr"/>
                      <a:r>
                        <a:rPr lang="en-US" sz="900" dirty="0">
                          <a:latin typeface="Verdana" pitchFamily="34" charset="0"/>
                          <a:ea typeface="Verdana" pitchFamily="34" charset="0"/>
                          <a:cs typeface="Verdana" pitchFamily="34" charset="0"/>
                        </a:rPr>
                        <a:t>40</a:t>
                      </a:r>
                    </a:p>
                  </a:txBody>
                  <a:tcPr anchor="ctr"/>
                </a:tc>
                <a:tc>
                  <a:txBody>
                    <a:bodyPr/>
                    <a:lstStyle/>
                    <a:p>
                      <a:pPr algn="r"/>
                      <a:r>
                        <a:rPr lang="en-US" sz="900" dirty="0">
                          <a:latin typeface="Verdana" pitchFamily="34" charset="0"/>
                          <a:ea typeface="Verdana" pitchFamily="34" charset="0"/>
                          <a:cs typeface="Verdana" pitchFamily="34" charset="0"/>
                        </a:rPr>
                        <a:t>0.6717</a:t>
                      </a:r>
                    </a:p>
                  </a:txBody>
                  <a:tcPr anchor="ctr"/>
                </a:tc>
                <a:tc>
                  <a:txBody>
                    <a:bodyPr/>
                    <a:lstStyle/>
                    <a:p>
                      <a:pPr algn="r"/>
                      <a:r>
                        <a:rPr lang="en-US" sz="900" dirty="0">
                          <a:latin typeface="Verdana" pitchFamily="34" charset="0"/>
                          <a:ea typeface="Verdana" pitchFamily="34" charset="0"/>
                          <a:cs typeface="Verdana" pitchFamily="34" charset="0"/>
                        </a:rPr>
                        <a:t>0.4529</a:t>
                      </a:r>
                    </a:p>
                  </a:txBody>
                  <a:tcPr anchor="ctr"/>
                </a:tc>
                <a:tc>
                  <a:txBody>
                    <a:bodyPr/>
                    <a:lstStyle/>
                    <a:p>
                      <a:pPr algn="r"/>
                      <a:r>
                        <a:rPr lang="en-US" sz="900" dirty="0">
                          <a:latin typeface="Verdana" pitchFamily="34" charset="0"/>
                          <a:ea typeface="Verdana" pitchFamily="34" charset="0"/>
                          <a:cs typeface="Verdana" pitchFamily="34" charset="0"/>
                        </a:rPr>
                        <a:t>0.3066</a:t>
                      </a:r>
                    </a:p>
                  </a:txBody>
                  <a:tcPr anchor="ctr"/>
                </a:tc>
                <a:tc>
                  <a:txBody>
                    <a:bodyPr/>
                    <a:lstStyle/>
                    <a:p>
                      <a:pPr algn="r"/>
                      <a:r>
                        <a:rPr lang="en-US" sz="900" dirty="0">
                          <a:latin typeface="Verdana" pitchFamily="34" charset="0"/>
                          <a:ea typeface="Verdana" pitchFamily="34" charset="0"/>
                          <a:cs typeface="Verdana" pitchFamily="34" charset="0"/>
                        </a:rPr>
                        <a:t>0.2083</a:t>
                      </a:r>
                    </a:p>
                  </a:txBody>
                  <a:tcPr anchor="ctr"/>
                </a:tc>
                <a:tc>
                  <a:txBody>
                    <a:bodyPr/>
                    <a:lstStyle/>
                    <a:p>
                      <a:pPr algn="r"/>
                      <a:r>
                        <a:rPr lang="en-US" sz="900" dirty="0">
                          <a:latin typeface="Verdana" pitchFamily="34" charset="0"/>
                          <a:ea typeface="Verdana" pitchFamily="34" charset="0"/>
                          <a:cs typeface="Verdana" pitchFamily="34" charset="0"/>
                        </a:rPr>
                        <a:t>0.1420</a:t>
                      </a:r>
                    </a:p>
                  </a:txBody>
                  <a:tcPr anchor="ctr"/>
                </a:tc>
                <a:tc>
                  <a:txBody>
                    <a:bodyPr/>
                    <a:lstStyle/>
                    <a:p>
                      <a:pPr algn="r"/>
                      <a:r>
                        <a:rPr lang="en-US" sz="900" dirty="0">
                          <a:latin typeface="Verdana" pitchFamily="34" charset="0"/>
                          <a:ea typeface="Verdana" pitchFamily="34" charset="0"/>
                          <a:cs typeface="Verdana" pitchFamily="34" charset="0"/>
                        </a:rPr>
                        <a:t>0.0972</a:t>
                      </a:r>
                    </a:p>
                  </a:txBody>
                  <a:tcPr anchor="ctr"/>
                </a:tc>
                <a:tc>
                  <a:txBody>
                    <a:bodyPr/>
                    <a:lstStyle/>
                    <a:p>
                      <a:pPr algn="r"/>
                      <a:r>
                        <a:rPr lang="en-US" sz="900" dirty="0">
                          <a:latin typeface="Verdana" pitchFamily="34" charset="0"/>
                          <a:ea typeface="Verdana" pitchFamily="34" charset="0"/>
                          <a:cs typeface="Verdana" pitchFamily="34" charset="0"/>
                        </a:rPr>
                        <a:t>0.0668</a:t>
                      </a:r>
                    </a:p>
                  </a:txBody>
                  <a:tcPr anchor="ctr"/>
                </a:tc>
                <a:tc>
                  <a:txBody>
                    <a:bodyPr/>
                    <a:lstStyle/>
                    <a:p>
                      <a:pPr algn="r"/>
                      <a:r>
                        <a:rPr lang="en-US" sz="900" dirty="0">
                          <a:latin typeface="Verdana" pitchFamily="34" charset="0"/>
                          <a:ea typeface="Verdana" pitchFamily="34" charset="0"/>
                          <a:cs typeface="Verdana" pitchFamily="34" charset="0"/>
                        </a:rPr>
                        <a:t>0.0460</a:t>
                      </a:r>
                    </a:p>
                  </a:txBody>
                  <a:tcPr anchor="ctr"/>
                </a:tc>
                <a:tc>
                  <a:txBody>
                    <a:bodyPr/>
                    <a:lstStyle/>
                    <a:p>
                      <a:pPr algn="r"/>
                      <a:r>
                        <a:rPr lang="en-US" sz="900" dirty="0">
                          <a:latin typeface="Verdana" pitchFamily="34" charset="0"/>
                          <a:ea typeface="Verdana" pitchFamily="34" charset="0"/>
                          <a:cs typeface="Verdana" pitchFamily="34" charset="0"/>
                        </a:rPr>
                        <a:t>0.0318</a:t>
                      </a:r>
                    </a:p>
                  </a:txBody>
                  <a:tcPr anchor="ctr"/>
                </a:tc>
                <a:tc>
                  <a:txBody>
                    <a:bodyPr/>
                    <a:lstStyle/>
                    <a:p>
                      <a:pPr algn="r"/>
                      <a:r>
                        <a:rPr lang="en-US" sz="900" dirty="0">
                          <a:latin typeface="Verdana" pitchFamily="34" charset="0"/>
                          <a:ea typeface="Verdana" pitchFamily="34" charset="0"/>
                          <a:cs typeface="Verdana" pitchFamily="34" charset="0"/>
                        </a:rPr>
                        <a:t>0.0221</a:t>
                      </a:r>
                    </a:p>
                  </a:txBody>
                  <a:tcPr anchor="ctr"/>
                </a:tc>
                <a:tc>
                  <a:txBody>
                    <a:bodyPr/>
                    <a:lstStyle/>
                    <a:p>
                      <a:pPr algn="r"/>
                      <a:r>
                        <a:rPr lang="en-US" sz="900" dirty="0">
                          <a:latin typeface="Verdana" pitchFamily="34" charset="0"/>
                          <a:ea typeface="Verdana" pitchFamily="34" charset="0"/>
                          <a:cs typeface="Verdana" pitchFamily="34" charset="0"/>
                        </a:rPr>
                        <a:t>0.0170</a:t>
                      </a:r>
                    </a:p>
                  </a:txBody>
                  <a:tcPr anchor="ctr"/>
                </a:tc>
                <a:tc>
                  <a:txBody>
                    <a:bodyPr/>
                    <a:lstStyle/>
                    <a:p>
                      <a:pPr algn="r"/>
                      <a:r>
                        <a:rPr lang="en-US" sz="900" dirty="0">
                          <a:latin typeface="Verdana" pitchFamily="34" charset="0"/>
                          <a:ea typeface="Verdana" pitchFamily="34" charset="0"/>
                          <a:cs typeface="Verdana" pitchFamily="34" charset="0"/>
                        </a:rPr>
                        <a:t>0.0037</a:t>
                      </a:r>
                    </a:p>
                  </a:txBody>
                  <a:tcPr anchor="ctr"/>
                </a:tc>
                <a:extLst>
                  <a:ext uri="{0D108BD9-81ED-4DB2-BD59-A6C34878D82A}">
                    <a16:rowId xmlns:a16="http://schemas.microsoft.com/office/drawing/2014/main" val="10012"/>
                  </a:ext>
                </a:extLst>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83198120"/>
              </p:ext>
            </p:extLst>
          </p:nvPr>
        </p:nvGraphicFramePr>
        <p:xfrm>
          <a:off x="3652227" y="5814687"/>
          <a:ext cx="1833563" cy="495300"/>
        </p:xfrm>
        <a:graphic>
          <a:graphicData uri="http://schemas.openxmlformats.org/presentationml/2006/ole">
            <mc:AlternateContent xmlns:mc="http://schemas.openxmlformats.org/markup-compatibility/2006">
              <mc:Choice xmlns:v="urn:schemas-microsoft-com:vml" Requires="v">
                <p:oleObj spid="_x0000_s15367" name="Equation" r:id="rId3" imgW="939600" imgH="253800" progId="Equation.3">
                  <p:embed/>
                </p:oleObj>
              </mc:Choice>
              <mc:Fallback>
                <p:oleObj name="Equation" r:id="rId3" imgW="93960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227" y="5814687"/>
                        <a:ext cx="18335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461126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528"/>
            <a:ext cx="9144000" cy="649672"/>
          </a:xfrm>
        </p:spPr>
        <p:txBody>
          <a:bodyPr/>
          <a:lstStyle/>
          <a:p>
            <a:r>
              <a:rPr lang="en-US" sz="3600" dirty="0"/>
              <a:t>Table B.2 Future Value 1 (1 of 2)</a:t>
            </a:r>
          </a:p>
        </p:txBody>
      </p:sp>
      <p:graphicFrame>
        <p:nvGraphicFramePr>
          <p:cNvPr id="8" name="Table 7"/>
          <p:cNvGraphicFramePr>
            <a:graphicFrameLocks noGrp="1"/>
          </p:cNvGraphicFramePr>
          <p:nvPr>
            <p:extLst/>
          </p:nvPr>
        </p:nvGraphicFramePr>
        <p:xfrm>
          <a:off x="152400" y="1452907"/>
          <a:ext cx="8763001" cy="4947891"/>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0000"/>
                    </a:ext>
                  </a:extLst>
                </a:gridCol>
                <a:gridCol w="662354">
                  <a:extLst>
                    <a:ext uri="{9D8B030D-6E8A-4147-A177-3AD203B41FA5}">
                      <a16:colId xmlns:a16="http://schemas.microsoft.com/office/drawing/2014/main" val="20001"/>
                    </a:ext>
                  </a:extLst>
                </a:gridCol>
                <a:gridCol w="674077">
                  <a:extLst>
                    <a:ext uri="{9D8B030D-6E8A-4147-A177-3AD203B41FA5}">
                      <a16:colId xmlns:a16="http://schemas.microsoft.com/office/drawing/2014/main" val="20002"/>
                    </a:ext>
                  </a:extLst>
                </a:gridCol>
                <a:gridCol w="674077">
                  <a:extLst>
                    <a:ext uri="{9D8B030D-6E8A-4147-A177-3AD203B41FA5}">
                      <a16:colId xmlns:a16="http://schemas.microsoft.com/office/drawing/2014/main" val="20003"/>
                    </a:ext>
                  </a:extLst>
                </a:gridCol>
                <a:gridCol w="674077">
                  <a:extLst>
                    <a:ext uri="{9D8B030D-6E8A-4147-A177-3AD203B41FA5}">
                      <a16:colId xmlns:a16="http://schemas.microsoft.com/office/drawing/2014/main" val="20004"/>
                    </a:ext>
                  </a:extLst>
                </a:gridCol>
                <a:gridCol w="674077">
                  <a:extLst>
                    <a:ext uri="{9D8B030D-6E8A-4147-A177-3AD203B41FA5}">
                      <a16:colId xmlns:a16="http://schemas.microsoft.com/office/drawing/2014/main" val="20005"/>
                    </a:ext>
                  </a:extLst>
                </a:gridCol>
                <a:gridCol w="674077">
                  <a:extLst>
                    <a:ext uri="{9D8B030D-6E8A-4147-A177-3AD203B41FA5}">
                      <a16:colId xmlns:a16="http://schemas.microsoft.com/office/drawing/2014/main" val="20006"/>
                    </a:ext>
                  </a:extLst>
                </a:gridCol>
                <a:gridCol w="674077">
                  <a:extLst>
                    <a:ext uri="{9D8B030D-6E8A-4147-A177-3AD203B41FA5}">
                      <a16:colId xmlns:a16="http://schemas.microsoft.com/office/drawing/2014/main" val="20007"/>
                    </a:ext>
                  </a:extLst>
                </a:gridCol>
                <a:gridCol w="674077">
                  <a:extLst>
                    <a:ext uri="{9D8B030D-6E8A-4147-A177-3AD203B41FA5}">
                      <a16:colId xmlns:a16="http://schemas.microsoft.com/office/drawing/2014/main" val="20008"/>
                    </a:ext>
                  </a:extLst>
                </a:gridCol>
                <a:gridCol w="674077">
                  <a:extLst>
                    <a:ext uri="{9D8B030D-6E8A-4147-A177-3AD203B41FA5}">
                      <a16:colId xmlns:a16="http://schemas.microsoft.com/office/drawing/2014/main" val="20009"/>
                    </a:ext>
                  </a:extLst>
                </a:gridCol>
                <a:gridCol w="674077">
                  <a:extLst>
                    <a:ext uri="{9D8B030D-6E8A-4147-A177-3AD203B41FA5}">
                      <a16:colId xmlns:a16="http://schemas.microsoft.com/office/drawing/2014/main" val="20010"/>
                    </a:ext>
                  </a:extLst>
                </a:gridCol>
                <a:gridCol w="674077">
                  <a:extLst>
                    <a:ext uri="{9D8B030D-6E8A-4147-A177-3AD203B41FA5}">
                      <a16:colId xmlns:a16="http://schemas.microsoft.com/office/drawing/2014/main" val="20011"/>
                    </a:ext>
                  </a:extLst>
                </a:gridCol>
                <a:gridCol w="674077">
                  <a:extLst>
                    <a:ext uri="{9D8B030D-6E8A-4147-A177-3AD203B41FA5}">
                      <a16:colId xmlns:a16="http://schemas.microsoft.com/office/drawing/2014/main" val="20012"/>
                    </a:ext>
                  </a:extLst>
                </a:gridCol>
              </a:tblGrid>
              <a:tr h="409955">
                <a:tc>
                  <a:txBody>
                    <a:bodyPr/>
                    <a:lstStyle/>
                    <a:p>
                      <a:pPr algn="ctr"/>
                      <a:r>
                        <a:rPr lang="en-US" sz="900" b="1" dirty="0">
                          <a:latin typeface="Verdana" pitchFamily="34" charset="0"/>
                          <a:ea typeface="Verdana" pitchFamily="34" charset="0"/>
                          <a:cs typeface="Verdana" pitchFamily="34" charset="0"/>
                        </a:rPr>
                        <a:t>Periods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2</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3</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4</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15%</a:t>
                      </a:r>
                    </a:p>
                  </a:txBody>
                  <a:tcPr anchor="ctr"/>
                </a:tc>
                <a:extLst>
                  <a:ext uri="{0D108BD9-81ED-4DB2-BD59-A6C34878D82A}">
                    <a16:rowId xmlns:a16="http://schemas.microsoft.com/office/drawing/2014/main" val="10000"/>
                  </a:ext>
                </a:extLst>
              </a:tr>
              <a:tr h="349072">
                <a:tc>
                  <a:txBody>
                    <a:bodyPr/>
                    <a:lstStyle/>
                    <a:p>
                      <a:pPr algn="ctr"/>
                      <a:r>
                        <a:rPr lang="en-US" sz="1000" dirty="0">
                          <a:latin typeface="Verdana" pitchFamily="34" charset="0"/>
                          <a:ea typeface="Verdana" pitchFamily="34" charset="0"/>
                          <a:cs typeface="Verdana" pitchFamily="34" charset="0"/>
                        </a:rPr>
                        <a:t>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tc>
                  <a:txBody>
                    <a:bodyPr/>
                    <a:lstStyle/>
                    <a:p>
                      <a:r>
                        <a:rPr lang="en-US" sz="1000" dirty="0">
                          <a:latin typeface="Verdana" pitchFamily="34" charset="0"/>
                          <a:ea typeface="Verdana" pitchFamily="34" charset="0"/>
                          <a:cs typeface="Verdana" pitchFamily="34" charset="0"/>
                        </a:rPr>
                        <a:t>1.0000</a:t>
                      </a:r>
                    </a:p>
                  </a:txBody>
                  <a:tcPr anchor="ctr"/>
                </a:tc>
                <a:extLst>
                  <a:ext uri="{0D108BD9-81ED-4DB2-BD59-A6C34878D82A}">
                    <a16:rowId xmlns:a16="http://schemas.microsoft.com/office/drawing/2014/main" val="10001"/>
                  </a:ext>
                </a:extLst>
              </a:tr>
              <a:tr h="349072">
                <a:tc>
                  <a:txBody>
                    <a:bodyPr/>
                    <a:lstStyle/>
                    <a:p>
                      <a:pPr algn="ctr"/>
                      <a:r>
                        <a:rPr lang="en-US" sz="1000" dirty="0">
                          <a:latin typeface="Verdana" pitchFamily="34" charset="0"/>
                          <a:ea typeface="Verdana" pitchFamily="34" charset="0"/>
                          <a:cs typeface="Verdana" pitchFamily="34" charset="0"/>
                        </a:rPr>
                        <a:t>1</a:t>
                      </a:r>
                    </a:p>
                  </a:txBody>
                  <a:tcPr anchor="ctr"/>
                </a:tc>
                <a:tc>
                  <a:txBody>
                    <a:bodyPr/>
                    <a:lstStyle/>
                    <a:p>
                      <a:r>
                        <a:rPr lang="en-US" sz="1000" dirty="0">
                          <a:latin typeface="Verdana" pitchFamily="34" charset="0"/>
                          <a:ea typeface="Verdana" pitchFamily="34" charset="0"/>
                          <a:cs typeface="Verdana" pitchFamily="34" charset="0"/>
                        </a:rPr>
                        <a:t>1.0100</a:t>
                      </a:r>
                    </a:p>
                  </a:txBody>
                  <a:tcPr anchor="ctr"/>
                </a:tc>
                <a:tc>
                  <a:txBody>
                    <a:bodyPr/>
                    <a:lstStyle/>
                    <a:p>
                      <a:r>
                        <a:rPr lang="en-US" sz="1000" dirty="0">
                          <a:latin typeface="Verdana" pitchFamily="34" charset="0"/>
                          <a:ea typeface="Verdana" pitchFamily="34" charset="0"/>
                          <a:cs typeface="Verdana" pitchFamily="34" charset="0"/>
                        </a:rPr>
                        <a:t>1.0200</a:t>
                      </a:r>
                    </a:p>
                  </a:txBody>
                  <a:tcPr anchor="ctr"/>
                </a:tc>
                <a:tc>
                  <a:txBody>
                    <a:bodyPr/>
                    <a:lstStyle/>
                    <a:p>
                      <a:r>
                        <a:rPr lang="en-US" sz="1000" dirty="0">
                          <a:latin typeface="Verdana" pitchFamily="34" charset="0"/>
                          <a:ea typeface="Verdana" pitchFamily="34" charset="0"/>
                          <a:cs typeface="Verdana" pitchFamily="34" charset="0"/>
                        </a:rPr>
                        <a:t>1.0300</a:t>
                      </a:r>
                    </a:p>
                  </a:txBody>
                  <a:tcPr anchor="ctr"/>
                </a:tc>
                <a:tc>
                  <a:txBody>
                    <a:bodyPr/>
                    <a:lstStyle/>
                    <a:p>
                      <a:r>
                        <a:rPr lang="en-US" sz="1000" dirty="0">
                          <a:latin typeface="Verdana" pitchFamily="34" charset="0"/>
                          <a:ea typeface="Verdana" pitchFamily="34" charset="0"/>
                          <a:cs typeface="Verdana" pitchFamily="34" charset="0"/>
                        </a:rPr>
                        <a:t>1.0400</a:t>
                      </a:r>
                    </a:p>
                  </a:txBody>
                  <a:tcPr anchor="ctr"/>
                </a:tc>
                <a:tc>
                  <a:txBody>
                    <a:bodyPr/>
                    <a:lstStyle/>
                    <a:p>
                      <a:r>
                        <a:rPr lang="en-US" sz="1000" dirty="0">
                          <a:latin typeface="Verdana" pitchFamily="34" charset="0"/>
                          <a:ea typeface="Verdana" pitchFamily="34" charset="0"/>
                          <a:cs typeface="Verdana" pitchFamily="34" charset="0"/>
                        </a:rPr>
                        <a:t>1.0500</a:t>
                      </a:r>
                    </a:p>
                  </a:txBody>
                  <a:tcPr anchor="ctr"/>
                </a:tc>
                <a:tc>
                  <a:txBody>
                    <a:bodyPr/>
                    <a:lstStyle/>
                    <a:p>
                      <a:r>
                        <a:rPr lang="en-US" sz="1000" dirty="0">
                          <a:latin typeface="Verdana" pitchFamily="34" charset="0"/>
                          <a:ea typeface="Verdana" pitchFamily="34" charset="0"/>
                          <a:cs typeface="Verdana" pitchFamily="34" charset="0"/>
                        </a:rPr>
                        <a:t>1.0600</a:t>
                      </a:r>
                    </a:p>
                  </a:txBody>
                  <a:tcPr anchor="ctr"/>
                </a:tc>
                <a:tc>
                  <a:txBody>
                    <a:bodyPr/>
                    <a:lstStyle/>
                    <a:p>
                      <a:r>
                        <a:rPr lang="en-US" sz="1000" dirty="0">
                          <a:latin typeface="Verdana" pitchFamily="34" charset="0"/>
                          <a:ea typeface="Verdana" pitchFamily="34" charset="0"/>
                          <a:cs typeface="Verdana" pitchFamily="34" charset="0"/>
                        </a:rPr>
                        <a:t>1.0700</a:t>
                      </a:r>
                    </a:p>
                  </a:txBody>
                  <a:tcPr anchor="ctr"/>
                </a:tc>
                <a:tc>
                  <a:txBody>
                    <a:bodyPr/>
                    <a:lstStyle/>
                    <a:p>
                      <a:r>
                        <a:rPr lang="en-US" sz="1000" dirty="0">
                          <a:latin typeface="Verdana" pitchFamily="34" charset="0"/>
                          <a:ea typeface="Verdana" pitchFamily="34" charset="0"/>
                          <a:cs typeface="Verdana" pitchFamily="34" charset="0"/>
                        </a:rPr>
                        <a:t>1.0800</a:t>
                      </a:r>
                    </a:p>
                  </a:txBody>
                  <a:tcPr anchor="ctr"/>
                </a:tc>
                <a:tc>
                  <a:txBody>
                    <a:bodyPr/>
                    <a:lstStyle/>
                    <a:p>
                      <a:r>
                        <a:rPr lang="en-US" sz="1000" dirty="0">
                          <a:latin typeface="Verdana" pitchFamily="34" charset="0"/>
                          <a:ea typeface="Verdana" pitchFamily="34" charset="0"/>
                          <a:cs typeface="Verdana" pitchFamily="34" charset="0"/>
                        </a:rPr>
                        <a:t>1.0900</a:t>
                      </a:r>
                    </a:p>
                  </a:txBody>
                  <a:tcPr anchor="ctr"/>
                </a:tc>
                <a:tc>
                  <a:txBody>
                    <a:bodyPr/>
                    <a:lstStyle/>
                    <a:p>
                      <a:r>
                        <a:rPr lang="en-US" sz="1000" dirty="0">
                          <a:latin typeface="Verdana" pitchFamily="34" charset="0"/>
                          <a:ea typeface="Verdana" pitchFamily="34" charset="0"/>
                          <a:cs typeface="Verdana" pitchFamily="34" charset="0"/>
                        </a:rPr>
                        <a:t>1.1000</a:t>
                      </a:r>
                    </a:p>
                  </a:txBody>
                  <a:tcPr anchor="ctr"/>
                </a:tc>
                <a:tc>
                  <a:txBody>
                    <a:bodyPr/>
                    <a:lstStyle/>
                    <a:p>
                      <a:r>
                        <a:rPr lang="en-US" sz="1000" dirty="0">
                          <a:latin typeface="Verdana" pitchFamily="34" charset="0"/>
                          <a:ea typeface="Verdana" pitchFamily="34" charset="0"/>
                          <a:cs typeface="Verdana" pitchFamily="34" charset="0"/>
                        </a:rPr>
                        <a:t>1.1200</a:t>
                      </a:r>
                    </a:p>
                  </a:txBody>
                  <a:tcPr anchor="ctr"/>
                </a:tc>
                <a:tc>
                  <a:txBody>
                    <a:bodyPr/>
                    <a:lstStyle/>
                    <a:p>
                      <a:r>
                        <a:rPr lang="en-US" sz="1000" dirty="0">
                          <a:latin typeface="Verdana" pitchFamily="34" charset="0"/>
                          <a:ea typeface="Verdana" pitchFamily="34" charset="0"/>
                          <a:cs typeface="Verdana" pitchFamily="34" charset="0"/>
                        </a:rPr>
                        <a:t>1.1500</a:t>
                      </a:r>
                    </a:p>
                  </a:txBody>
                  <a:tcPr anchor="ctr"/>
                </a:tc>
                <a:extLst>
                  <a:ext uri="{0D108BD9-81ED-4DB2-BD59-A6C34878D82A}">
                    <a16:rowId xmlns:a16="http://schemas.microsoft.com/office/drawing/2014/main" val="10002"/>
                  </a:ext>
                </a:extLst>
              </a:tr>
              <a:tr h="349072">
                <a:tc>
                  <a:txBody>
                    <a:bodyPr/>
                    <a:lstStyle/>
                    <a:p>
                      <a:pPr algn="ctr"/>
                      <a:r>
                        <a:rPr lang="en-US" sz="1000" dirty="0">
                          <a:latin typeface="Verdana" pitchFamily="34" charset="0"/>
                          <a:ea typeface="Verdana" pitchFamily="34" charset="0"/>
                          <a:cs typeface="Verdana" pitchFamily="34" charset="0"/>
                        </a:rPr>
                        <a:t>2</a:t>
                      </a:r>
                    </a:p>
                  </a:txBody>
                  <a:tcPr anchor="ctr"/>
                </a:tc>
                <a:tc>
                  <a:txBody>
                    <a:bodyPr/>
                    <a:lstStyle/>
                    <a:p>
                      <a:r>
                        <a:rPr lang="en-US" sz="1000" dirty="0">
                          <a:latin typeface="Verdana" pitchFamily="34" charset="0"/>
                          <a:ea typeface="Verdana" pitchFamily="34" charset="0"/>
                          <a:cs typeface="Verdana" pitchFamily="34" charset="0"/>
                        </a:rPr>
                        <a:t>1.0201</a:t>
                      </a:r>
                    </a:p>
                  </a:txBody>
                  <a:tcPr anchor="ctr"/>
                </a:tc>
                <a:tc>
                  <a:txBody>
                    <a:bodyPr/>
                    <a:lstStyle/>
                    <a:p>
                      <a:r>
                        <a:rPr lang="en-US" sz="1000" dirty="0">
                          <a:latin typeface="Verdana" pitchFamily="34" charset="0"/>
                          <a:ea typeface="Verdana" pitchFamily="34" charset="0"/>
                          <a:cs typeface="Verdana" pitchFamily="34" charset="0"/>
                        </a:rPr>
                        <a:t>1.0404</a:t>
                      </a:r>
                    </a:p>
                  </a:txBody>
                  <a:tcPr anchor="ctr"/>
                </a:tc>
                <a:tc>
                  <a:txBody>
                    <a:bodyPr/>
                    <a:lstStyle/>
                    <a:p>
                      <a:r>
                        <a:rPr lang="en-US" sz="1000" dirty="0">
                          <a:latin typeface="Verdana" pitchFamily="34" charset="0"/>
                          <a:ea typeface="Verdana" pitchFamily="34" charset="0"/>
                          <a:cs typeface="Verdana" pitchFamily="34" charset="0"/>
                        </a:rPr>
                        <a:t>1.0609</a:t>
                      </a:r>
                    </a:p>
                  </a:txBody>
                  <a:tcPr anchor="ctr"/>
                </a:tc>
                <a:tc>
                  <a:txBody>
                    <a:bodyPr/>
                    <a:lstStyle/>
                    <a:p>
                      <a:r>
                        <a:rPr lang="en-US" sz="1000" dirty="0">
                          <a:latin typeface="Verdana" pitchFamily="34" charset="0"/>
                          <a:ea typeface="Verdana" pitchFamily="34" charset="0"/>
                          <a:cs typeface="Verdana" pitchFamily="34" charset="0"/>
                        </a:rPr>
                        <a:t>1.0816</a:t>
                      </a:r>
                    </a:p>
                  </a:txBody>
                  <a:tcPr anchor="ctr"/>
                </a:tc>
                <a:tc>
                  <a:txBody>
                    <a:bodyPr/>
                    <a:lstStyle/>
                    <a:p>
                      <a:r>
                        <a:rPr lang="en-US" sz="1000" dirty="0">
                          <a:latin typeface="Verdana" pitchFamily="34" charset="0"/>
                          <a:ea typeface="Verdana" pitchFamily="34" charset="0"/>
                          <a:cs typeface="Verdana" pitchFamily="34" charset="0"/>
                        </a:rPr>
                        <a:t>1.1025</a:t>
                      </a:r>
                    </a:p>
                  </a:txBody>
                  <a:tcPr anchor="ctr"/>
                </a:tc>
                <a:tc>
                  <a:txBody>
                    <a:bodyPr/>
                    <a:lstStyle/>
                    <a:p>
                      <a:r>
                        <a:rPr lang="en-US" sz="1000" dirty="0">
                          <a:latin typeface="Verdana" pitchFamily="34" charset="0"/>
                          <a:ea typeface="Verdana" pitchFamily="34" charset="0"/>
                          <a:cs typeface="Verdana" pitchFamily="34" charset="0"/>
                        </a:rPr>
                        <a:t>1.1236</a:t>
                      </a:r>
                    </a:p>
                  </a:txBody>
                  <a:tcPr anchor="ctr"/>
                </a:tc>
                <a:tc>
                  <a:txBody>
                    <a:bodyPr/>
                    <a:lstStyle/>
                    <a:p>
                      <a:r>
                        <a:rPr lang="en-US" sz="1000" dirty="0">
                          <a:latin typeface="Verdana" pitchFamily="34" charset="0"/>
                          <a:ea typeface="Verdana" pitchFamily="34" charset="0"/>
                          <a:cs typeface="Verdana" pitchFamily="34" charset="0"/>
                        </a:rPr>
                        <a:t>1.1449</a:t>
                      </a:r>
                    </a:p>
                  </a:txBody>
                  <a:tcPr anchor="ctr"/>
                </a:tc>
                <a:tc>
                  <a:txBody>
                    <a:bodyPr/>
                    <a:lstStyle/>
                    <a:p>
                      <a:r>
                        <a:rPr lang="en-US" sz="1000" dirty="0">
                          <a:latin typeface="Verdana" pitchFamily="34" charset="0"/>
                          <a:ea typeface="Verdana" pitchFamily="34" charset="0"/>
                          <a:cs typeface="Verdana" pitchFamily="34" charset="0"/>
                        </a:rPr>
                        <a:t>1.1664</a:t>
                      </a:r>
                    </a:p>
                  </a:txBody>
                  <a:tcPr anchor="ctr"/>
                </a:tc>
                <a:tc>
                  <a:txBody>
                    <a:bodyPr/>
                    <a:lstStyle/>
                    <a:p>
                      <a:r>
                        <a:rPr lang="en-US" sz="1000" dirty="0">
                          <a:latin typeface="Verdana" pitchFamily="34" charset="0"/>
                          <a:ea typeface="Verdana" pitchFamily="34" charset="0"/>
                          <a:cs typeface="Verdana" pitchFamily="34" charset="0"/>
                        </a:rPr>
                        <a:t>1.1881</a:t>
                      </a:r>
                    </a:p>
                  </a:txBody>
                  <a:tcPr anchor="ctr"/>
                </a:tc>
                <a:tc>
                  <a:txBody>
                    <a:bodyPr/>
                    <a:lstStyle/>
                    <a:p>
                      <a:r>
                        <a:rPr lang="en-US" sz="1000" dirty="0">
                          <a:latin typeface="Verdana" pitchFamily="34" charset="0"/>
                          <a:ea typeface="Verdana" pitchFamily="34" charset="0"/>
                          <a:cs typeface="Verdana" pitchFamily="34" charset="0"/>
                        </a:rPr>
                        <a:t>1.2100</a:t>
                      </a:r>
                    </a:p>
                  </a:txBody>
                  <a:tcPr anchor="ctr"/>
                </a:tc>
                <a:tc>
                  <a:txBody>
                    <a:bodyPr/>
                    <a:lstStyle/>
                    <a:p>
                      <a:r>
                        <a:rPr lang="en-US" sz="1000" dirty="0">
                          <a:latin typeface="Verdana" pitchFamily="34" charset="0"/>
                          <a:ea typeface="Verdana" pitchFamily="34" charset="0"/>
                          <a:cs typeface="Verdana" pitchFamily="34" charset="0"/>
                        </a:rPr>
                        <a:t>1.2544</a:t>
                      </a:r>
                    </a:p>
                  </a:txBody>
                  <a:tcPr anchor="ctr"/>
                </a:tc>
                <a:tc>
                  <a:txBody>
                    <a:bodyPr/>
                    <a:lstStyle/>
                    <a:p>
                      <a:r>
                        <a:rPr lang="en-US" sz="1000" dirty="0">
                          <a:latin typeface="Verdana" pitchFamily="34" charset="0"/>
                          <a:ea typeface="Verdana" pitchFamily="34" charset="0"/>
                          <a:cs typeface="Verdana" pitchFamily="34" charset="0"/>
                        </a:rPr>
                        <a:t>1.3225</a:t>
                      </a:r>
                    </a:p>
                  </a:txBody>
                  <a:tcPr anchor="ctr"/>
                </a:tc>
                <a:extLst>
                  <a:ext uri="{0D108BD9-81ED-4DB2-BD59-A6C34878D82A}">
                    <a16:rowId xmlns:a16="http://schemas.microsoft.com/office/drawing/2014/main" val="10003"/>
                  </a:ext>
                </a:extLst>
              </a:tr>
              <a:tr h="349072">
                <a:tc>
                  <a:txBody>
                    <a:bodyPr/>
                    <a:lstStyle/>
                    <a:p>
                      <a:pPr algn="ctr"/>
                      <a:r>
                        <a:rPr lang="en-US" sz="1000" dirty="0">
                          <a:latin typeface="Verdana" pitchFamily="34" charset="0"/>
                          <a:ea typeface="Verdana" pitchFamily="34" charset="0"/>
                          <a:cs typeface="Verdana" pitchFamily="34" charset="0"/>
                        </a:rPr>
                        <a:t>3</a:t>
                      </a:r>
                    </a:p>
                  </a:txBody>
                  <a:tcPr anchor="ctr"/>
                </a:tc>
                <a:tc>
                  <a:txBody>
                    <a:bodyPr/>
                    <a:lstStyle/>
                    <a:p>
                      <a:r>
                        <a:rPr lang="en-US" sz="1000" dirty="0">
                          <a:latin typeface="Verdana" pitchFamily="34" charset="0"/>
                          <a:ea typeface="Verdana" pitchFamily="34" charset="0"/>
                          <a:cs typeface="Verdana" pitchFamily="34" charset="0"/>
                        </a:rPr>
                        <a:t>1.0303</a:t>
                      </a:r>
                    </a:p>
                  </a:txBody>
                  <a:tcPr anchor="ctr"/>
                </a:tc>
                <a:tc>
                  <a:txBody>
                    <a:bodyPr/>
                    <a:lstStyle/>
                    <a:p>
                      <a:r>
                        <a:rPr lang="en-US" sz="1000" dirty="0">
                          <a:latin typeface="Verdana" pitchFamily="34" charset="0"/>
                          <a:ea typeface="Verdana" pitchFamily="34" charset="0"/>
                          <a:cs typeface="Verdana" pitchFamily="34" charset="0"/>
                        </a:rPr>
                        <a:t>1.0612</a:t>
                      </a:r>
                    </a:p>
                  </a:txBody>
                  <a:tcPr anchor="ctr"/>
                </a:tc>
                <a:tc>
                  <a:txBody>
                    <a:bodyPr/>
                    <a:lstStyle/>
                    <a:p>
                      <a:r>
                        <a:rPr lang="en-US" sz="1000" dirty="0">
                          <a:latin typeface="Verdana" pitchFamily="34" charset="0"/>
                          <a:ea typeface="Verdana" pitchFamily="34" charset="0"/>
                          <a:cs typeface="Verdana" pitchFamily="34" charset="0"/>
                        </a:rPr>
                        <a:t>1.0927</a:t>
                      </a:r>
                    </a:p>
                  </a:txBody>
                  <a:tcPr anchor="ctr"/>
                </a:tc>
                <a:tc>
                  <a:txBody>
                    <a:bodyPr/>
                    <a:lstStyle/>
                    <a:p>
                      <a:r>
                        <a:rPr lang="en-US" sz="1000" dirty="0">
                          <a:latin typeface="Verdana" pitchFamily="34" charset="0"/>
                          <a:ea typeface="Verdana" pitchFamily="34" charset="0"/>
                          <a:cs typeface="Verdana" pitchFamily="34" charset="0"/>
                        </a:rPr>
                        <a:t>1.1249</a:t>
                      </a:r>
                    </a:p>
                  </a:txBody>
                  <a:tcPr anchor="ctr"/>
                </a:tc>
                <a:tc>
                  <a:txBody>
                    <a:bodyPr/>
                    <a:lstStyle/>
                    <a:p>
                      <a:r>
                        <a:rPr lang="en-US" sz="1000" dirty="0">
                          <a:latin typeface="Verdana" pitchFamily="34" charset="0"/>
                          <a:ea typeface="Verdana" pitchFamily="34" charset="0"/>
                          <a:cs typeface="Verdana" pitchFamily="34" charset="0"/>
                        </a:rPr>
                        <a:t>1.1576</a:t>
                      </a:r>
                    </a:p>
                  </a:txBody>
                  <a:tcPr anchor="ctr"/>
                </a:tc>
                <a:tc>
                  <a:txBody>
                    <a:bodyPr/>
                    <a:lstStyle/>
                    <a:p>
                      <a:r>
                        <a:rPr lang="en-US" sz="1000" dirty="0">
                          <a:latin typeface="Verdana" pitchFamily="34" charset="0"/>
                          <a:ea typeface="Verdana" pitchFamily="34" charset="0"/>
                          <a:cs typeface="Verdana" pitchFamily="34" charset="0"/>
                        </a:rPr>
                        <a:t>1.1910</a:t>
                      </a:r>
                    </a:p>
                  </a:txBody>
                  <a:tcPr anchor="ctr"/>
                </a:tc>
                <a:tc>
                  <a:txBody>
                    <a:bodyPr/>
                    <a:lstStyle/>
                    <a:p>
                      <a:r>
                        <a:rPr lang="en-US" sz="1000" dirty="0">
                          <a:latin typeface="Verdana" pitchFamily="34" charset="0"/>
                          <a:ea typeface="Verdana" pitchFamily="34" charset="0"/>
                          <a:cs typeface="Verdana" pitchFamily="34" charset="0"/>
                        </a:rPr>
                        <a:t>1.2250</a:t>
                      </a:r>
                    </a:p>
                  </a:txBody>
                  <a:tcPr anchor="ctr"/>
                </a:tc>
                <a:tc>
                  <a:txBody>
                    <a:bodyPr/>
                    <a:lstStyle/>
                    <a:p>
                      <a:r>
                        <a:rPr lang="en-US" sz="1000" dirty="0">
                          <a:latin typeface="Verdana" pitchFamily="34" charset="0"/>
                          <a:ea typeface="Verdana" pitchFamily="34" charset="0"/>
                          <a:cs typeface="Verdana" pitchFamily="34" charset="0"/>
                        </a:rPr>
                        <a:t>1.2597</a:t>
                      </a:r>
                    </a:p>
                  </a:txBody>
                  <a:tcPr anchor="ctr"/>
                </a:tc>
                <a:tc>
                  <a:txBody>
                    <a:bodyPr/>
                    <a:lstStyle/>
                    <a:p>
                      <a:r>
                        <a:rPr lang="en-US" sz="1000" dirty="0">
                          <a:latin typeface="Verdana" pitchFamily="34" charset="0"/>
                          <a:ea typeface="Verdana" pitchFamily="34" charset="0"/>
                          <a:cs typeface="Verdana" pitchFamily="34" charset="0"/>
                        </a:rPr>
                        <a:t>1.2950</a:t>
                      </a:r>
                    </a:p>
                  </a:txBody>
                  <a:tcPr anchor="ctr"/>
                </a:tc>
                <a:tc>
                  <a:txBody>
                    <a:bodyPr/>
                    <a:lstStyle/>
                    <a:p>
                      <a:r>
                        <a:rPr lang="en-US" sz="1000" dirty="0">
                          <a:latin typeface="Verdana" pitchFamily="34" charset="0"/>
                          <a:ea typeface="Verdana" pitchFamily="34" charset="0"/>
                          <a:cs typeface="Verdana" pitchFamily="34" charset="0"/>
                        </a:rPr>
                        <a:t>1.3310</a:t>
                      </a:r>
                    </a:p>
                  </a:txBody>
                  <a:tcPr anchor="ctr"/>
                </a:tc>
                <a:tc>
                  <a:txBody>
                    <a:bodyPr/>
                    <a:lstStyle/>
                    <a:p>
                      <a:r>
                        <a:rPr lang="en-US" sz="1000" dirty="0">
                          <a:latin typeface="Verdana" pitchFamily="34" charset="0"/>
                          <a:ea typeface="Verdana" pitchFamily="34" charset="0"/>
                          <a:cs typeface="Verdana" pitchFamily="34" charset="0"/>
                        </a:rPr>
                        <a:t>1.4049</a:t>
                      </a:r>
                    </a:p>
                  </a:txBody>
                  <a:tcPr anchor="ctr"/>
                </a:tc>
                <a:tc>
                  <a:txBody>
                    <a:bodyPr/>
                    <a:lstStyle/>
                    <a:p>
                      <a:r>
                        <a:rPr lang="en-US" sz="1000" dirty="0">
                          <a:latin typeface="Verdana" pitchFamily="34" charset="0"/>
                          <a:ea typeface="Verdana" pitchFamily="34" charset="0"/>
                          <a:cs typeface="Verdana" pitchFamily="34" charset="0"/>
                        </a:rPr>
                        <a:t>1.5209</a:t>
                      </a:r>
                    </a:p>
                  </a:txBody>
                  <a:tcPr anchor="ctr"/>
                </a:tc>
                <a:extLst>
                  <a:ext uri="{0D108BD9-81ED-4DB2-BD59-A6C34878D82A}">
                    <a16:rowId xmlns:a16="http://schemas.microsoft.com/office/drawing/2014/main" val="10004"/>
                  </a:ext>
                </a:extLst>
              </a:tr>
              <a:tr h="349072">
                <a:tc>
                  <a:txBody>
                    <a:bodyPr/>
                    <a:lstStyle/>
                    <a:p>
                      <a:pPr algn="ctr"/>
                      <a:r>
                        <a:rPr lang="en-US" sz="1000" dirty="0">
                          <a:latin typeface="Verdana" pitchFamily="34" charset="0"/>
                          <a:ea typeface="Verdana" pitchFamily="34" charset="0"/>
                          <a:cs typeface="Verdana" pitchFamily="34" charset="0"/>
                        </a:rPr>
                        <a:t>4</a:t>
                      </a:r>
                    </a:p>
                  </a:txBody>
                  <a:tcPr anchor="ctr"/>
                </a:tc>
                <a:tc>
                  <a:txBody>
                    <a:bodyPr/>
                    <a:lstStyle/>
                    <a:p>
                      <a:r>
                        <a:rPr lang="en-US" sz="1000" dirty="0">
                          <a:latin typeface="Verdana" pitchFamily="34" charset="0"/>
                          <a:ea typeface="Verdana" pitchFamily="34" charset="0"/>
                          <a:cs typeface="Verdana" pitchFamily="34" charset="0"/>
                        </a:rPr>
                        <a:t>1.0406</a:t>
                      </a:r>
                    </a:p>
                  </a:txBody>
                  <a:tcPr anchor="ctr"/>
                </a:tc>
                <a:tc>
                  <a:txBody>
                    <a:bodyPr/>
                    <a:lstStyle/>
                    <a:p>
                      <a:r>
                        <a:rPr lang="en-US" sz="1000" dirty="0">
                          <a:latin typeface="Verdana" pitchFamily="34" charset="0"/>
                          <a:ea typeface="Verdana" pitchFamily="34" charset="0"/>
                          <a:cs typeface="Verdana" pitchFamily="34" charset="0"/>
                        </a:rPr>
                        <a:t>1.0824</a:t>
                      </a:r>
                    </a:p>
                  </a:txBody>
                  <a:tcPr anchor="ctr"/>
                </a:tc>
                <a:tc>
                  <a:txBody>
                    <a:bodyPr/>
                    <a:lstStyle/>
                    <a:p>
                      <a:r>
                        <a:rPr lang="en-US" sz="1000" dirty="0">
                          <a:latin typeface="Verdana" pitchFamily="34" charset="0"/>
                          <a:ea typeface="Verdana" pitchFamily="34" charset="0"/>
                          <a:cs typeface="Verdana" pitchFamily="34" charset="0"/>
                        </a:rPr>
                        <a:t>1.1255</a:t>
                      </a:r>
                    </a:p>
                  </a:txBody>
                  <a:tcPr anchor="ctr"/>
                </a:tc>
                <a:tc>
                  <a:txBody>
                    <a:bodyPr/>
                    <a:lstStyle/>
                    <a:p>
                      <a:r>
                        <a:rPr lang="en-US" sz="1000" dirty="0">
                          <a:latin typeface="Verdana" pitchFamily="34" charset="0"/>
                          <a:ea typeface="Verdana" pitchFamily="34" charset="0"/>
                          <a:cs typeface="Verdana" pitchFamily="34" charset="0"/>
                        </a:rPr>
                        <a:t>1.1699</a:t>
                      </a:r>
                    </a:p>
                  </a:txBody>
                  <a:tcPr anchor="ctr"/>
                </a:tc>
                <a:tc>
                  <a:txBody>
                    <a:bodyPr/>
                    <a:lstStyle/>
                    <a:p>
                      <a:r>
                        <a:rPr lang="en-US" sz="1000" dirty="0">
                          <a:latin typeface="Verdana" pitchFamily="34" charset="0"/>
                          <a:ea typeface="Verdana" pitchFamily="34" charset="0"/>
                          <a:cs typeface="Verdana" pitchFamily="34" charset="0"/>
                        </a:rPr>
                        <a:t>1.2155</a:t>
                      </a:r>
                    </a:p>
                  </a:txBody>
                  <a:tcPr anchor="ctr"/>
                </a:tc>
                <a:tc>
                  <a:txBody>
                    <a:bodyPr/>
                    <a:lstStyle/>
                    <a:p>
                      <a:r>
                        <a:rPr lang="en-US" sz="1000" dirty="0">
                          <a:latin typeface="Verdana" pitchFamily="34" charset="0"/>
                          <a:ea typeface="Verdana" pitchFamily="34" charset="0"/>
                          <a:cs typeface="Verdana" pitchFamily="34" charset="0"/>
                        </a:rPr>
                        <a:t>1.2625</a:t>
                      </a:r>
                    </a:p>
                  </a:txBody>
                  <a:tcPr anchor="ctr"/>
                </a:tc>
                <a:tc>
                  <a:txBody>
                    <a:bodyPr/>
                    <a:lstStyle/>
                    <a:p>
                      <a:r>
                        <a:rPr lang="en-US" sz="1000" dirty="0">
                          <a:latin typeface="Verdana" pitchFamily="34" charset="0"/>
                          <a:ea typeface="Verdana" pitchFamily="34" charset="0"/>
                          <a:cs typeface="Verdana" pitchFamily="34" charset="0"/>
                        </a:rPr>
                        <a:t>1.3108</a:t>
                      </a:r>
                    </a:p>
                  </a:txBody>
                  <a:tcPr anchor="ctr"/>
                </a:tc>
                <a:tc>
                  <a:txBody>
                    <a:bodyPr/>
                    <a:lstStyle/>
                    <a:p>
                      <a:r>
                        <a:rPr lang="en-US" sz="1000" dirty="0">
                          <a:latin typeface="Verdana" pitchFamily="34" charset="0"/>
                          <a:ea typeface="Verdana" pitchFamily="34" charset="0"/>
                          <a:cs typeface="Verdana" pitchFamily="34" charset="0"/>
                        </a:rPr>
                        <a:t>1.3605</a:t>
                      </a:r>
                    </a:p>
                  </a:txBody>
                  <a:tcPr anchor="ctr"/>
                </a:tc>
                <a:tc>
                  <a:txBody>
                    <a:bodyPr/>
                    <a:lstStyle/>
                    <a:p>
                      <a:r>
                        <a:rPr lang="en-US" sz="1000" dirty="0">
                          <a:latin typeface="Verdana" pitchFamily="34" charset="0"/>
                          <a:ea typeface="Verdana" pitchFamily="34" charset="0"/>
                          <a:cs typeface="Verdana" pitchFamily="34" charset="0"/>
                        </a:rPr>
                        <a:t>1.4116</a:t>
                      </a:r>
                    </a:p>
                  </a:txBody>
                  <a:tcPr anchor="ctr"/>
                </a:tc>
                <a:tc>
                  <a:txBody>
                    <a:bodyPr/>
                    <a:lstStyle/>
                    <a:p>
                      <a:r>
                        <a:rPr lang="en-US" sz="1000" dirty="0">
                          <a:latin typeface="Verdana" pitchFamily="34" charset="0"/>
                          <a:ea typeface="Verdana" pitchFamily="34" charset="0"/>
                          <a:cs typeface="Verdana" pitchFamily="34" charset="0"/>
                        </a:rPr>
                        <a:t>1.4641</a:t>
                      </a:r>
                    </a:p>
                  </a:txBody>
                  <a:tcPr anchor="ctr"/>
                </a:tc>
                <a:tc>
                  <a:txBody>
                    <a:bodyPr/>
                    <a:lstStyle/>
                    <a:p>
                      <a:r>
                        <a:rPr lang="en-US" sz="1000" dirty="0">
                          <a:latin typeface="Verdana" pitchFamily="34" charset="0"/>
                          <a:ea typeface="Verdana" pitchFamily="34" charset="0"/>
                          <a:cs typeface="Verdana" pitchFamily="34" charset="0"/>
                        </a:rPr>
                        <a:t>1.5735</a:t>
                      </a:r>
                    </a:p>
                  </a:txBody>
                  <a:tcPr anchor="ctr"/>
                </a:tc>
                <a:tc>
                  <a:txBody>
                    <a:bodyPr/>
                    <a:lstStyle/>
                    <a:p>
                      <a:r>
                        <a:rPr lang="en-US" sz="1000" dirty="0">
                          <a:latin typeface="Verdana" pitchFamily="34" charset="0"/>
                          <a:ea typeface="Verdana" pitchFamily="34" charset="0"/>
                          <a:cs typeface="Verdana" pitchFamily="34" charset="0"/>
                        </a:rPr>
                        <a:t>1.7490</a:t>
                      </a:r>
                    </a:p>
                  </a:txBody>
                  <a:tcPr anchor="ctr"/>
                </a:tc>
                <a:extLst>
                  <a:ext uri="{0D108BD9-81ED-4DB2-BD59-A6C34878D82A}">
                    <a16:rowId xmlns:a16="http://schemas.microsoft.com/office/drawing/2014/main" val="10005"/>
                  </a:ext>
                </a:extLst>
              </a:tr>
              <a:tr h="349072">
                <a:tc>
                  <a:txBody>
                    <a:bodyPr/>
                    <a:lstStyle/>
                    <a:p>
                      <a:pPr algn="ctr"/>
                      <a:r>
                        <a:rPr lang="en-US" sz="1000" dirty="0">
                          <a:latin typeface="Verdana" pitchFamily="34" charset="0"/>
                          <a:ea typeface="Verdana" pitchFamily="34" charset="0"/>
                          <a:cs typeface="Verdana" pitchFamily="34" charset="0"/>
                        </a:rPr>
                        <a:t>5</a:t>
                      </a:r>
                    </a:p>
                  </a:txBody>
                  <a:tcPr anchor="ctr"/>
                </a:tc>
                <a:tc>
                  <a:txBody>
                    <a:bodyPr/>
                    <a:lstStyle/>
                    <a:p>
                      <a:r>
                        <a:rPr lang="en-US" sz="1000" dirty="0">
                          <a:latin typeface="Verdana" pitchFamily="34" charset="0"/>
                          <a:ea typeface="Verdana" pitchFamily="34" charset="0"/>
                          <a:cs typeface="Verdana" pitchFamily="34" charset="0"/>
                        </a:rPr>
                        <a:t>1.0510</a:t>
                      </a:r>
                    </a:p>
                  </a:txBody>
                  <a:tcPr anchor="ctr"/>
                </a:tc>
                <a:tc>
                  <a:txBody>
                    <a:bodyPr/>
                    <a:lstStyle/>
                    <a:p>
                      <a:r>
                        <a:rPr lang="en-US" sz="1000" dirty="0">
                          <a:latin typeface="Verdana" pitchFamily="34" charset="0"/>
                          <a:ea typeface="Verdana" pitchFamily="34" charset="0"/>
                          <a:cs typeface="Verdana" pitchFamily="34" charset="0"/>
                        </a:rPr>
                        <a:t>1.1041</a:t>
                      </a:r>
                    </a:p>
                  </a:txBody>
                  <a:tcPr anchor="ctr"/>
                </a:tc>
                <a:tc>
                  <a:txBody>
                    <a:bodyPr/>
                    <a:lstStyle/>
                    <a:p>
                      <a:r>
                        <a:rPr lang="en-US" sz="1000" dirty="0">
                          <a:latin typeface="Verdana" pitchFamily="34" charset="0"/>
                          <a:ea typeface="Verdana" pitchFamily="34" charset="0"/>
                          <a:cs typeface="Verdana" pitchFamily="34" charset="0"/>
                        </a:rPr>
                        <a:t>1.1593</a:t>
                      </a:r>
                    </a:p>
                  </a:txBody>
                  <a:tcPr anchor="ctr"/>
                </a:tc>
                <a:tc>
                  <a:txBody>
                    <a:bodyPr/>
                    <a:lstStyle/>
                    <a:p>
                      <a:r>
                        <a:rPr lang="en-US" sz="1000" dirty="0">
                          <a:latin typeface="Verdana" pitchFamily="34" charset="0"/>
                          <a:ea typeface="Verdana" pitchFamily="34" charset="0"/>
                          <a:cs typeface="Verdana" pitchFamily="34" charset="0"/>
                        </a:rPr>
                        <a:t>1.2167</a:t>
                      </a:r>
                    </a:p>
                  </a:txBody>
                  <a:tcPr anchor="ctr"/>
                </a:tc>
                <a:tc>
                  <a:txBody>
                    <a:bodyPr/>
                    <a:lstStyle/>
                    <a:p>
                      <a:r>
                        <a:rPr lang="en-US" sz="1000" dirty="0">
                          <a:latin typeface="Verdana" pitchFamily="34" charset="0"/>
                          <a:ea typeface="Verdana" pitchFamily="34" charset="0"/>
                          <a:cs typeface="Verdana" pitchFamily="34" charset="0"/>
                        </a:rPr>
                        <a:t>1.2763</a:t>
                      </a:r>
                    </a:p>
                  </a:txBody>
                  <a:tcPr anchor="ctr"/>
                </a:tc>
                <a:tc>
                  <a:txBody>
                    <a:bodyPr/>
                    <a:lstStyle/>
                    <a:p>
                      <a:r>
                        <a:rPr lang="en-US" sz="1000" dirty="0">
                          <a:latin typeface="Verdana" pitchFamily="34" charset="0"/>
                          <a:ea typeface="Verdana" pitchFamily="34" charset="0"/>
                          <a:cs typeface="Verdana" pitchFamily="34" charset="0"/>
                        </a:rPr>
                        <a:t>1.3382</a:t>
                      </a:r>
                    </a:p>
                  </a:txBody>
                  <a:tcPr anchor="ctr"/>
                </a:tc>
                <a:tc>
                  <a:txBody>
                    <a:bodyPr/>
                    <a:lstStyle/>
                    <a:p>
                      <a:r>
                        <a:rPr lang="en-US" sz="1000" dirty="0">
                          <a:latin typeface="Verdana" pitchFamily="34" charset="0"/>
                          <a:ea typeface="Verdana" pitchFamily="34" charset="0"/>
                          <a:cs typeface="Verdana" pitchFamily="34" charset="0"/>
                        </a:rPr>
                        <a:t>1.4026</a:t>
                      </a:r>
                    </a:p>
                  </a:txBody>
                  <a:tcPr anchor="ctr"/>
                </a:tc>
                <a:tc>
                  <a:txBody>
                    <a:bodyPr/>
                    <a:lstStyle/>
                    <a:p>
                      <a:r>
                        <a:rPr lang="en-US" sz="1000" dirty="0">
                          <a:latin typeface="Verdana" pitchFamily="34" charset="0"/>
                          <a:ea typeface="Verdana" pitchFamily="34" charset="0"/>
                          <a:cs typeface="Verdana" pitchFamily="34" charset="0"/>
                        </a:rPr>
                        <a:t>1.4693</a:t>
                      </a:r>
                    </a:p>
                  </a:txBody>
                  <a:tcPr anchor="ctr"/>
                </a:tc>
                <a:tc>
                  <a:txBody>
                    <a:bodyPr/>
                    <a:lstStyle/>
                    <a:p>
                      <a:r>
                        <a:rPr lang="en-US" sz="1000" dirty="0">
                          <a:latin typeface="Verdana" pitchFamily="34" charset="0"/>
                          <a:ea typeface="Verdana" pitchFamily="34" charset="0"/>
                          <a:cs typeface="Verdana" pitchFamily="34" charset="0"/>
                        </a:rPr>
                        <a:t>1.5386</a:t>
                      </a:r>
                    </a:p>
                  </a:txBody>
                  <a:tcPr anchor="ctr"/>
                </a:tc>
                <a:tc>
                  <a:txBody>
                    <a:bodyPr/>
                    <a:lstStyle/>
                    <a:p>
                      <a:r>
                        <a:rPr lang="en-US" sz="1000" dirty="0">
                          <a:latin typeface="Verdana" pitchFamily="34" charset="0"/>
                          <a:ea typeface="Verdana" pitchFamily="34" charset="0"/>
                          <a:cs typeface="Verdana" pitchFamily="34" charset="0"/>
                        </a:rPr>
                        <a:t>1.6105</a:t>
                      </a:r>
                    </a:p>
                  </a:txBody>
                  <a:tcPr anchor="ctr"/>
                </a:tc>
                <a:tc>
                  <a:txBody>
                    <a:bodyPr/>
                    <a:lstStyle/>
                    <a:p>
                      <a:r>
                        <a:rPr lang="en-US" sz="1000" dirty="0">
                          <a:latin typeface="Verdana" pitchFamily="34" charset="0"/>
                          <a:ea typeface="Verdana" pitchFamily="34" charset="0"/>
                          <a:cs typeface="Verdana" pitchFamily="34" charset="0"/>
                        </a:rPr>
                        <a:t>1.7623</a:t>
                      </a:r>
                    </a:p>
                  </a:txBody>
                  <a:tcPr anchor="ctr"/>
                </a:tc>
                <a:tc>
                  <a:txBody>
                    <a:bodyPr/>
                    <a:lstStyle/>
                    <a:p>
                      <a:r>
                        <a:rPr lang="en-US" sz="1000" dirty="0">
                          <a:latin typeface="Verdana" pitchFamily="34" charset="0"/>
                          <a:ea typeface="Verdana" pitchFamily="34" charset="0"/>
                          <a:cs typeface="Verdana" pitchFamily="34" charset="0"/>
                        </a:rPr>
                        <a:t>2.0114</a:t>
                      </a:r>
                    </a:p>
                  </a:txBody>
                  <a:tcPr anchor="ctr"/>
                </a:tc>
                <a:extLst>
                  <a:ext uri="{0D108BD9-81ED-4DB2-BD59-A6C34878D82A}">
                    <a16:rowId xmlns:a16="http://schemas.microsoft.com/office/drawing/2014/main" val="10006"/>
                  </a:ext>
                </a:extLst>
              </a:tr>
              <a:tr h="349072">
                <a:tc>
                  <a:txBody>
                    <a:bodyPr/>
                    <a:lstStyle/>
                    <a:p>
                      <a:pPr algn="ctr"/>
                      <a:r>
                        <a:rPr lang="en-US" sz="1000" dirty="0">
                          <a:latin typeface="Verdana" pitchFamily="34" charset="0"/>
                          <a:ea typeface="Verdana" pitchFamily="34" charset="0"/>
                          <a:cs typeface="Verdana" pitchFamily="34" charset="0"/>
                        </a:rPr>
                        <a:t>6</a:t>
                      </a:r>
                    </a:p>
                  </a:txBody>
                  <a:tcPr anchor="ctr"/>
                </a:tc>
                <a:tc>
                  <a:txBody>
                    <a:bodyPr/>
                    <a:lstStyle/>
                    <a:p>
                      <a:r>
                        <a:rPr lang="en-US" sz="1000" dirty="0">
                          <a:latin typeface="Verdana" pitchFamily="34" charset="0"/>
                          <a:ea typeface="Verdana" pitchFamily="34" charset="0"/>
                          <a:cs typeface="Verdana" pitchFamily="34" charset="0"/>
                        </a:rPr>
                        <a:t>1.0615</a:t>
                      </a:r>
                    </a:p>
                  </a:txBody>
                  <a:tcPr anchor="ctr"/>
                </a:tc>
                <a:tc>
                  <a:txBody>
                    <a:bodyPr/>
                    <a:lstStyle/>
                    <a:p>
                      <a:r>
                        <a:rPr lang="en-US" sz="1000" dirty="0">
                          <a:latin typeface="Verdana" pitchFamily="34" charset="0"/>
                          <a:ea typeface="Verdana" pitchFamily="34" charset="0"/>
                          <a:cs typeface="Verdana" pitchFamily="34" charset="0"/>
                        </a:rPr>
                        <a:t>1.1262</a:t>
                      </a:r>
                    </a:p>
                  </a:txBody>
                  <a:tcPr anchor="ctr"/>
                </a:tc>
                <a:tc>
                  <a:txBody>
                    <a:bodyPr/>
                    <a:lstStyle/>
                    <a:p>
                      <a:r>
                        <a:rPr lang="en-US" sz="1000" dirty="0">
                          <a:latin typeface="Verdana" pitchFamily="34" charset="0"/>
                          <a:ea typeface="Verdana" pitchFamily="34" charset="0"/>
                          <a:cs typeface="Verdana" pitchFamily="34" charset="0"/>
                        </a:rPr>
                        <a:t>1.1941</a:t>
                      </a:r>
                    </a:p>
                  </a:txBody>
                  <a:tcPr anchor="ctr"/>
                </a:tc>
                <a:tc>
                  <a:txBody>
                    <a:bodyPr/>
                    <a:lstStyle/>
                    <a:p>
                      <a:r>
                        <a:rPr lang="en-US" sz="1000" dirty="0">
                          <a:latin typeface="Verdana" pitchFamily="34" charset="0"/>
                          <a:ea typeface="Verdana" pitchFamily="34" charset="0"/>
                          <a:cs typeface="Verdana" pitchFamily="34" charset="0"/>
                        </a:rPr>
                        <a:t>1.2653</a:t>
                      </a:r>
                    </a:p>
                  </a:txBody>
                  <a:tcPr anchor="ctr"/>
                </a:tc>
                <a:tc>
                  <a:txBody>
                    <a:bodyPr/>
                    <a:lstStyle/>
                    <a:p>
                      <a:r>
                        <a:rPr lang="en-US" sz="1000" dirty="0">
                          <a:latin typeface="Verdana" pitchFamily="34" charset="0"/>
                          <a:ea typeface="Verdana" pitchFamily="34" charset="0"/>
                          <a:cs typeface="Verdana" pitchFamily="34" charset="0"/>
                        </a:rPr>
                        <a:t>1.3401</a:t>
                      </a:r>
                    </a:p>
                  </a:txBody>
                  <a:tcPr anchor="ctr"/>
                </a:tc>
                <a:tc>
                  <a:txBody>
                    <a:bodyPr/>
                    <a:lstStyle/>
                    <a:p>
                      <a:r>
                        <a:rPr lang="en-US" sz="1000" dirty="0">
                          <a:latin typeface="Verdana" pitchFamily="34" charset="0"/>
                          <a:ea typeface="Verdana" pitchFamily="34" charset="0"/>
                          <a:cs typeface="Verdana" pitchFamily="34" charset="0"/>
                        </a:rPr>
                        <a:t>1.4185</a:t>
                      </a:r>
                    </a:p>
                  </a:txBody>
                  <a:tcPr anchor="ctr"/>
                </a:tc>
                <a:tc>
                  <a:txBody>
                    <a:bodyPr/>
                    <a:lstStyle/>
                    <a:p>
                      <a:r>
                        <a:rPr lang="en-US" sz="1000" dirty="0">
                          <a:latin typeface="Verdana" pitchFamily="34" charset="0"/>
                          <a:ea typeface="Verdana" pitchFamily="34" charset="0"/>
                          <a:cs typeface="Verdana" pitchFamily="34" charset="0"/>
                        </a:rPr>
                        <a:t>1.5007</a:t>
                      </a:r>
                    </a:p>
                  </a:txBody>
                  <a:tcPr anchor="ctr"/>
                </a:tc>
                <a:tc>
                  <a:txBody>
                    <a:bodyPr/>
                    <a:lstStyle/>
                    <a:p>
                      <a:r>
                        <a:rPr lang="en-US" sz="1000" dirty="0">
                          <a:latin typeface="Verdana" pitchFamily="34" charset="0"/>
                          <a:ea typeface="Verdana" pitchFamily="34" charset="0"/>
                          <a:cs typeface="Verdana" pitchFamily="34" charset="0"/>
                        </a:rPr>
                        <a:t>1.5869</a:t>
                      </a:r>
                    </a:p>
                  </a:txBody>
                  <a:tcPr anchor="ctr"/>
                </a:tc>
                <a:tc>
                  <a:txBody>
                    <a:bodyPr/>
                    <a:lstStyle/>
                    <a:p>
                      <a:r>
                        <a:rPr lang="en-US" sz="1000" dirty="0">
                          <a:latin typeface="Verdana" pitchFamily="34" charset="0"/>
                          <a:ea typeface="Verdana" pitchFamily="34" charset="0"/>
                          <a:cs typeface="Verdana" pitchFamily="34" charset="0"/>
                        </a:rPr>
                        <a:t>1.6771</a:t>
                      </a:r>
                    </a:p>
                  </a:txBody>
                  <a:tcPr anchor="ctr"/>
                </a:tc>
                <a:tc>
                  <a:txBody>
                    <a:bodyPr/>
                    <a:lstStyle/>
                    <a:p>
                      <a:r>
                        <a:rPr lang="en-US" sz="1000" dirty="0">
                          <a:latin typeface="Verdana" pitchFamily="34" charset="0"/>
                          <a:ea typeface="Verdana" pitchFamily="34" charset="0"/>
                          <a:cs typeface="Verdana" pitchFamily="34" charset="0"/>
                        </a:rPr>
                        <a:t>1.7716</a:t>
                      </a:r>
                    </a:p>
                  </a:txBody>
                  <a:tcPr anchor="ctr"/>
                </a:tc>
                <a:tc>
                  <a:txBody>
                    <a:bodyPr/>
                    <a:lstStyle/>
                    <a:p>
                      <a:r>
                        <a:rPr lang="en-US" sz="1000" dirty="0">
                          <a:latin typeface="Verdana" pitchFamily="34" charset="0"/>
                          <a:ea typeface="Verdana" pitchFamily="34" charset="0"/>
                          <a:cs typeface="Verdana" pitchFamily="34" charset="0"/>
                        </a:rPr>
                        <a:t>1.9738</a:t>
                      </a:r>
                    </a:p>
                  </a:txBody>
                  <a:tcPr anchor="ctr"/>
                </a:tc>
                <a:tc>
                  <a:txBody>
                    <a:bodyPr/>
                    <a:lstStyle/>
                    <a:p>
                      <a:r>
                        <a:rPr lang="en-US" sz="1000" dirty="0">
                          <a:latin typeface="Verdana" pitchFamily="34" charset="0"/>
                          <a:ea typeface="Verdana" pitchFamily="34" charset="0"/>
                          <a:cs typeface="Verdana" pitchFamily="34" charset="0"/>
                        </a:rPr>
                        <a:t>2.3131</a:t>
                      </a:r>
                    </a:p>
                  </a:txBody>
                  <a:tcPr anchor="ctr"/>
                </a:tc>
                <a:extLst>
                  <a:ext uri="{0D108BD9-81ED-4DB2-BD59-A6C34878D82A}">
                    <a16:rowId xmlns:a16="http://schemas.microsoft.com/office/drawing/2014/main" val="10007"/>
                  </a:ext>
                </a:extLst>
              </a:tr>
              <a:tr h="349072">
                <a:tc>
                  <a:txBody>
                    <a:bodyPr/>
                    <a:lstStyle/>
                    <a:p>
                      <a:pPr algn="ctr"/>
                      <a:r>
                        <a:rPr lang="en-US" sz="1000" dirty="0">
                          <a:latin typeface="Verdana" pitchFamily="34" charset="0"/>
                          <a:ea typeface="Verdana" pitchFamily="34" charset="0"/>
                          <a:cs typeface="Verdana" pitchFamily="34" charset="0"/>
                        </a:rPr>
                        <a:t>7</a:t>
                      </a:r>
                    </a:p>
                  </a:txBody>
                  <a:tcPr anchor="ctr"/>
                </a:tc>
                <a:tc>
                  <a:txBody>
                    <a:bodyPr/>
                    <a:lstStyle/>
                    <a:p>
                      <a:r>
                        <a:rPr lang="en-US" sz="1000" dirty="0">
                          <a:latin typeface="Verdana" pitchFamily="34" charset="0"/>
                          <a:ea typeface="Verdana" pitchFamily="34" charset="0"/>
                          <a:cs typeface="Verdana" pitchFamily="34" charset="0"/>
                        </a:rPr>
                        <a:t>1.0721</a:t>
                      </a:r>
                    </a:p>
                  </a:txBody>
                  <a:tcPr anchor="ctr"/>
                </a:tc>
                <a:tc>
                  <a:txBody>
                    <a:bodyPr/>
                    <a:lstStyle/>
                    <a:p>
                      <a:r>
                        <a:rPr lang="en-US" sz="1000" dirty="0">
                          <a:latin typeface="Verdana" pitchFamily="34" charset="0"/>
                          <a:ea typeface="Verdana" pitchFamily="34" charset="0"/>
                          <a:cs typeface="Verdana" pitchFamily="34" charset="0"/>
                        </a:rPr>
                        <a:t>1.1487</a:t>
                      </a:r>
                    </a:p>
                  </a:txBody>
                  <a:tcPr anchor="ctr"/>
                </a:tc>
                <a:tc>
                  <a:txBody>
                    <a:bodyPr/>
                    <a:lstStyle/>
                    <a:p>
                      <a:r>
                        <a:rPr lang="en-US" sz="1000" dirty="0">
                          <a:latin typeface="Verdana" pitchFamily="34" charset="0"/>
                          <a:ea typeface="Verdana" pitchFamily="34" charset="0"/>
                          <a:cs typeface="Verdana" pitchFamily="34" charset="0"/>
                        </a:rPr>
                        <a:t>1.2299</a:t>
                      </a:r>
                    </a:p>
                  </a:txBody>
                  <a:tcPr anchor="ctr"/>
                </a:tc>
                <a:tc>
                  <a:txBody>
                    <a:bodyPr/>
                    <a:lstStyle/>
                    <a:p>
                      <a:r>
                        <a:rPr lang="en-US" sz="1000" dirty="0">
                          <a:latin typeface="Verdana" pitchFamily="34" charset="0"/>
                          <a:ea typeface="Verdana" pitchFamily="34" charset="0"/>
                          <a:cs typeface="Verdana" pitchFamily="34" charset="0"/>
                        </a:rPr>
                        <a:t>1.3159</a:t>
                      </a:r>
                    </a:p>
                  </a:txBody>
                  <a:tcPr anchor="ctr"/>
                </a:tc>
                <a:tc>
                  <a:txBody>
                    <a:bodyPr/>
                    <a:lstStyle/>
                    <a:p>
                      <a:r>
                        <a:rPr lang="en-US" sz="1000" dirty="0">
                          <a:latin typeface="Verdana" pitchFamily="34" charset="0"/>
                          <a:ea typeface="Verdana" pitchFamily="34" charset="0"/>
                          <a:cs typeface="Verdana" pitchFamily="34" charset="0"/>
                        </a:rPr>
                        <a:t>1.4071</a:t>
                      </a:r>
                    </a:p>
                  </a:txBody>
                  <a:tcPr anchor="ctr"/>
                </a:tc>
                <a:tc>
                  <a:txBody>
                    <a:bodyPr/>
                    <a:lstStyle/>
                    <a:p>
                      <a:r>
                        <a:rPr lang="en-US" sz="1000" dirty="0">
                          <a:latin typeface="Verdana" pitchFamily="34" charset="0"/>
                          <a:ea typeface="Verdana" pitchFamily="34" charset="0"/>
                          <a:cs typeface="Verdana" pitchFamily="34" charset="0"/>
                        </a:rPr>
                        <a:t>1.5036</a:t>
                      </a:r>
                    </a:p>
                  </a:txBody>
                  <a:tcPr anchor="ctr"/>
                </a:tc>
                <a:tc>
                  <a:txBody>
                    <a:bodyPr/>
                    <a:lstStyle/>
                    <a:p>
                      <a:r>
                        <a:rPr lang="en-US" sz="1000" dirty="0">
                          <a:latin typeface="Verdana" pitchFamily="34" charset="0"/>
                          <a:ea typeface="Verdana" pitchFamily="34" charset="0"/>
                          <a:cs typeface="Verdana" pitchFamily="34" charset="0"/>
                        </a:rPr>
                        <a:t>1.6058</a:t>
                      </a:r>
                    </a:p>
                  </a:txBody>
                  <a:tcPr anchor="ctr"/>
                </a:tc>
                <a:tc>
                  <a:txBody>
                    <a:bodyPr/>
                    <a:lstStyle/>
                    <a:p>
                      <a:r>
                        <a:rPr lang="en-US" sz="1000" dirty="0">
                          <a:latin typeface="Verdana" pitchFamily="34" charset="0"/>
                          <a:ea typeface="Verdana" pitchFamily="34" charset="0"/>
                          <a:cs typeface="Verdana" pitchFamily="34" charset="0"/>
                        </a:rPr>
                        <a:t>1.7138</a:t>
                      </a:r>
                    </a:p>
                  </a:txBody>
                  <a:tcPr anchor="ctr"/>
                </a:tc>
                <a:tc>
                  <a:txBody>
                    <a:bodyPr/>
                    <a:lstStyle/>
                    <a:p>
                      <a:r>
                        <a:rPr lang="en-US" sz="1000" dirty="0">
                          <a:latin typeface="Verdana" pitchFamily="34" charset="0"/>
                          <a:ea typeface="Verdana" pitchFamily="34" charset="0"/>
                          <a:cs typeface="Verdana" pitchFamily="34" charset="0"/>
                        </a:rPr>
                        <a:t>1.8280</a:t>
                      </a:r>
                    </a:p>
                  </a:txBody>
                  <a:tcPr anchor="ctr"/>
                </a:tc>
                <a:tc>
                  <a:txBody>
                    <a:bodyPr/>
                    <a:lstStyle/>
                    <a:p>
                      <a:r>
                        <a:rPr lang="en-US" sz="1000" dirty="0">
                          <a:latin typeface="Verdana" pitchFamily="34" charset="0"/>
                          <a:ea typeface="Verdana" pitchFamily="34" charset="0"/>
                          <a:cs typeface="Verdana" pitchFamily="34" charset="0"/>
                        </a:rPr>
                        <a:t>1.9487</a:t>
                      </a:r>
                    </a:p>
                  </a:txBody>
                  <a:tcPr anchor="ctr"/>
                </a:tc>
                <a:tc>
                  <a:txBody>
                    <a:bodyPr/>
                    <a:lstStyle/>
                    <a:p>
                      <a:r>
                        <a:rPr lang="en-US" sz="1000" dirty="0">
                          <a:latin typeface="Verdana" pitchFamily="34" charset="0"/>
                          <a:ea typeface="Verdana" pitchFamily="34" charset="0"/>
                          <a:cs typeface="Verdana" pitchFamily="34" charset="0"/>
                        </a:rPr>
                        <a:t>2.2107</a:t>
                      </a:r>
                    </a:p>
                  </a:txBody>
                  <a:tcPr anchor="ctr"/>
                </a:tc>
                <a:tc>
                  <a:txBody>
                    <a:bodyPr/>
                    <a:lstStyle/>
                    <a:p>
                      <a:r>
                        <a:rPr lang="en-US" sz="1000" dirty="0">
                          <a:latin typeface="Verdana" pitchFamily="34" charset="0"/>
                          <a:ea typeface="Verdana" pitchFamily="34" charset="0"/>
                          <a:cs typeface="Verdana" pitchFamily="34" charset="0"/>
                        </a:rPr>
                        <a:t>2.6600</a:t>
                      </a:r>
                    </a:p>
                  </a:txBody>
                  <a:tcPr anchor="ctr"/>
                </a:tc>
                <a:extLst>
                  <a:ext uri="{0D108BD9-81ED-4DB2-BD59-A6C34878D82A}">
                    <a16:rowId xmlns:a16="http://schemas.microsoft.com/office/drawing/2014/main" val="10008"/>
                  </a:ext>
                </a:extLst>
              </a:tr>
              <a:tr h="349072">
                <a:tc>
                  <a:txBody>
                    <a:bodyPr/>
                    <a:lstStyle/>
                    <a:p>
                      <a:pPr algn="ctr"/>
                      <a:r>
                        <a:rPr lang="en-US" sz="1000" dirty="0">
                          <a:latin typeface="Verdana" pitchFamily="34" charset="0"/>
                          <a:ea typeface="Verdana" pitchFamily="34" charset="0"/>
                          <a:cs typeface="Verdana" pitchFamily="34" charset="0"/>
                        </a:rPr>
                        <a:t>8</a:t>
                      </a:r>
                    </a:p>
                  </a:txBody>
                  <a:tcPr anchor="ctr"/>
                </a:tc>
                <a:tc>
                  <a:txBody>
                    <a:bodyPr/>
                    <a:lstStyle/>
                    <a:p>
                      <a:r>
                        <a:rPr lang="en-US" sz="1000" dirty="0">
                          <a:latin typeface="Verdana" pitchFamily="34" charset="0"/>
                          <a:ea typeface="Verdana" pitchFamily="34" charset="0"/>
                          <a:cs typeface="Verdana" pitchFamily="34" charset="0"/>
                        </a:rPr>
                        <a:t>1.0829</a:t>
                      </a:r>
                    </a:p>
                  </a:txBody>
                  <a:tcPr anchor="ctr"/>
                </a:tc>
                <a:tc>
                  <a:txBody>
                    <a:bodyPr/>
                    <a:lstStyle/>
                    <a:p>
                      <a:r>
                        <a:rPr lang="en-US" sz="1000" dirty="0">
                          <a:latin typeface="Verdana" pitchFamily="34" charset="0"/>
                          <a:ea typeface="Verdana" pitchFamily="34" charset="0"/>
                          <a:cs typeface="Verdana" pitchFamily="34" charset="0"/>
                        </a:rPr>
                        <a:t>1.1717</a:t>
                      </a:r>
                    </a:p>
                  </a:txBody>
                  <a:tcPr anchor="ctr"/>
                </a:tc>
                <a:tc>
                  <a:txBody>
                    <a:bodyPr/>
                    <a:lstStyle/>
                    <a:p>
                      <a:r>
                        <a:rPr lang="en-US" sz="1000" dirty="0">
                          <a:latin typeface="Verdana" pitchFamily="34" charset="0"/>
                          <a:ea typeface="Verdana" pitchFamily="34" charset="0"/>
                          <a:cs typeface="Verdana" pitchFamily="34" charset="0"/>
                        </a:rPr>
                        <a:t>1.2668</a:t>
                      </a:r>
                    </a:p>
                  </a:txBody>
                  <a:tcPr anchor="ctr"/>
                </a:tc>
                <a:tc>
                  <a:txBody>
                    <a:bodyPr/>
                    <a:lstStyle/>
                    <a:p>
                      <a:r>
                        <a:rPr lang="en-US" sz="1000" dirty="0">
                          <a:latin typeface="Verdana" pitchFamily="34" charset="0"/>
                          <a:ea typeface="Verdana" pitchFamily="34" charset="0"/>
                          <a:cs typeface="Verdana" pitchFamily="34" charset="0"/>
                        </a:rPr>
                        <a:t>1.3686</a:t>
                      </a:r>
                    </a:p>
                  </a:txBody>
                  <a:tcPr anchor="ctr"/>
                </a:tc>
                <a:tc>
                  <a:txBody>
                    <a:bodyPr/>
                    <a:lstStyle/>
                    <a:p>
                      <a:r>
                        <a:rPr lang="en-US" sz="1000" dirty="0">
                          <a:latin typeface="Verdana" pitchFamily="34" charset="0"/>
                          <a:ea typeface="Verdana" pitchFamily="34" charset="0"/>
                          <a:cs typeface="Verdana" pitchFamily="34" charset="0"/>
                        </a:rPr>
                        <a:t>1.4775</a:t>
                      </a:r>
                    </a:p>
                  </a:txBody>
                  <a:tcPr anchor="ctr"/>
                </a:tc>
                <a:tc>
                  <a:txBody>
                    <a:bodyPr/>
                    <a:lstStyle/>
                    <a:p>
                      <a:r>
                        <a:rPr lang="en-US" sz="1000" dirty="0">
                          <a:latin typeface="Verdana" pitchFamily="34" charset="0"/>
                          <a:ea typeface="Verdana" pitchFamily="34" charset="0"/>
                          <a:cs typeface="Verdana" pitchFamily="34" charset="0"/>
                        </a:rPr>
                        <a:t>1.5938</a:t>
                      </a:r>
                    </a:p>
                  </a:txBody>
                  <a:tcPr anchor="ctr"/>
                </a:tc>
                <a:tc>
                  <a:txBody>
                    <a:bodyPr/>
                    <a:lstStyle/>
                    <a:p>
                      <a:r>
                        <a:rPr lang="en-US" sz="1000" dirty="0">
                          <a:latin typeface="Verdana" pitchFamily="34" charset="0"/>
                          <a:ea typeface="Verdana" pitchFamily="34" charset="0"/>
                          <a:cs typeface="Verdana" pitchFamily="34" charset="0"/>
                        </a:rPr>
                        <a:t>1.7182</a:t>
                      </a:r>
                    </a:p>
                  </a:txBody>
                  <a:tcPr anchor="ctr"/>
                </a:tc>
                <a:tc>
                  <a:txBody>
                    <a:bodyPr/>
                    <a:lstStyle/>
                    <a:p>
                      <a:r>
                        <a:rPr lang="en-US" sz="1000" dirty="0">
                          <a:latin typeface="Verdana" pitchFamily="34" charset="0"/>
                          <a:ea typeface="Verdana" pitchFamily="34" charset="0"/>
                          <a:cs typeface="Verdana" pitchFamily="34" charset="0"/>
                        </a:rPr>
                        <a:t>1.8509</a:t>
                      </a:r>
                    </a:p>
                  </a:txBody>
                  <a:tcPr anchor="ctr"/>
                </a:tc>
                <a:tc>
                  <a:txBody>
                    <a:bodyPr/>
                    <a:lstStyle/>
                    <a:p>
                      <a:r>
                        <a:rPr lang="en-US" sz="1000" dirty="0">
                          <a:latin typeface="Verdana" pitchFamily="34" charset="0"/>
                          <a:ea typeface="Verdana" pitchFamily="34" charset="0"/>
                          <a:cs typeface="Verdana" pitchFamily="34" charset="0"/>
                        </a:rPr>
                        <a:t>1.9926</a:t>
                      </a:r>
                    </a:p>
                  </a:txBody>
                  <a:tcPr anchor="ctr"/>
                </a:tc>
                <a:tc>
                  <a:txBody>
                    <a:bodyPr/>
                    <a:lstStyle/>
                    <a:p>
                      <a:r>
                        <a:rPr lang="en-US" sz="1000" dirty="0">
                          <a:latin typeface="Verdana" pitchFamily="34" charset="0"/>
                          <a:ea typeface="Verdana" pitchFamily="34" charset="0"/>
                          <a:cs typeface="Verdana" pitchFamily="34" charset="0"/>
                        </a:rPr>
                        <a:t>2.1436</a:t>
                      </a:r>
                    </a:p>
                  </a:txBody>
                  <a:tcPr anchor="ctr"/>
                </a:tc>
                <a:tc>
                  <a:txBody>
                    <a:bodyPr/>
                    <a:lstStyle/>
                    <a:p>
                      <a:r>
                        <a:rPr lang="en-US" sz="1000" dirty="0">
                          <a:latin typeface="Verdana" pitchFamily="34" charset="0"/>
                          <a:ea typeface="Verdana" pitchFamily="34" charset="0"/>
                          <a:cs typeface="Verdana" pitchFamily="34" charset="0"/>
                        </a:rPr>
                        <a:t>2.4760</a:t>
                      </a:r>
                    </a:p>
                  </a:txBody>
                  <a:tcPr anchor="ctr"/>
                </a:tc>
                <a:tc>
                  <a:txBody>
                    <a:bodyPr/>
                    <a:lstStyle/>
                    <a:p>
                      <a:r>
                        <a:rPr lang="en-US" sz="1000" dirty="0">
                          <a:latin typeface="Verdana" pitchFamily="34" charset="0"/>
                          <a:ea typeface="Verdana" pitchFamily="34" charset="0"/>
                          <a:cs typeface="Verdana" pitchFamily="34" charset="0"/>
                        </a:rPr>
                        <a:t>3.0590</a:t>
                      </a:r>
                    </a:p>
                  </a:txBody>
                  <a:tcPr anchor="ctr"/>
                </a:tc>
                <a:extLst>
                  <a:ext uri="{0D108BD9-81ED-4DB2-BD59-A6C34878D82A}">
                    <a16:rowId xmlns:a16="http://schemas.microsoft.com/office/drawing/2014/main" val="10009"/>
                  </a:ext>
                </a:extLst>
              </a:tr>
              <a:tr h="349072">
                <a:tc>
                  <a:txBody>
                    <a:bodyPr/>
                    <a:lstStyle/>
                    <a:p>
                      <a:pPr algn="ctr"/>
                      <a:r>
                        <a:rPr lang="en-US" sz="1000" dirty="0">
                          <a:latin typeface="Verdana" pitchFamily="34" charset="0"/>
                          <a:ea typeface="Verdana" pitchFamily="34" charset="0"/>
                          <a:cs typeface="Verdana" pitchFamily="34" charset="0"/>
                        </a:rPr>
                        <a:t>9</a:t>
                      </a:r>
                    </a:p>
                  </a:txBody>
                  <a:tcPr anchor="ctr"/>
                </a:tc>
                <a:tc>
                  <a:txBody>
                    <a:bodyPr/>
                    <a:lstStyle/>
                    <a:p>
                      <a:r>
                        <a:rPr lang="en-US" sz="1000" dirty="0">
                          <a:latin typeface="Verdana" pitchFamily="34" charset="0"/>
                          <a:ea typeface="Verdana" pitchFamily="34" charset="0"/>
                          <a:cs typeface="Verdana" pitchFamily="34" charset="0"/>
                        </a:rPr>
                        <a:t>1.0937</a:t>
                      </a:r>
                    </a:p>
                  </a:txBody>
                  <a:tcPr anchor="ctr"/>
                </a:tc>
                <a:tc>
                  <a:txBody>
                    <a:bodyPr/>
                    <a:lstStyle/>
                    <a:p>
                      <a:r>
                        <a:rPr lang="en-US" sz="1000" dirty="0">
                          <a:latin typeface="Verdana" pitchFamily="34" charset="0"/>
                          <a:ea typeface="Verdana" pitchFamily="34" charset="0"/>
                          <a:cs typeface="Verdana" pitchFamily="34" charset="0"/>
                        </a:rPr>
                        <a:t>1.1951</a:t>
                      </a:r>
                    </a:p>
                  </a:txBody>
                  <a:tcPr anchor="ctr"/>
                </a:tc>
                <a:tc>
                  <a:txBody>
                    <a:bodyPr/>
                    <a:lstStyle/>
                    <a:p>
                      <a:r>
                        <a:rPr lang="en-US" sz="1000" dirty="0">
                          <a:latin typeface="Verdana" pitchFamily="34" charset="0"/>
                          <a:ea typeface="Verdana" pitchFamily="34" charset="0"/>
                          <a:cs typeface="Verdana" pitchFamily="34" charset="0"/>
                        </a:rPr>
                        <a:t>1.3048</a:t>
                      </a:r>
                    </a:p>
                  </a:txBody>
                  <a:tcPr anchor="ctr"/>
                </a:tc>
                <a:tc>
                  <a:txBody>
                    <a:bodyPr/>
                    <a:lstStyle/>
                    <a:p>
                      <a:r>
                        <a:rPr lang="en-US" sz="1000" dirty="0">
                          <a:latin typeface="Verdana" pitchFamily="34" charset="0"/>
                          <a:ea typeface="Verdana" pitchFamily="34" charset="0"/>
                          <a:cs typeface="Verdana" pitchFamily="34" charset="0"/>
                        </a:rPr>
                        <a:t>1.4233</a:t>
                      </a:r>
                    </a:p>
                  </a:txBody>
                  <a:tcPr anchor="ctr"/>
                </a:tc>
                <a:tc>
                  <a:txBody>
                    <a:bodyPr/>
                    <a:lstStyle/>
                    <a:p>
                      <a:r>
                        <a:rPr lang="en-US" sz="1000" dirty="0">
                          <a:latin typeface="Verdana" pitchFamily="34" charset="0"/>
                          <a:ea typeface="Verdana" pitchFamily="34" charset="0"/>
                          <a:cs typeface="Verdana" pitchFamily="34" charset="0"/>
                        </a:rPr>
                        <a:t>1.5513</a:t>
                      </a:r>
                    </a:p>
                  </a:txBody>
                  <a:tcPr anchor="ctr"/>
                </a:tc>
                <a:tc>
                  <a:txBody>
                    <a:bodyPr/>
                    <a:lstStyle/>
                    <a:p>
                      <a:r>
                        <a:rPr lang="en-US" sz="1000" dirty="0">
                          <a:latin typeface="Verdana" pitchFamily="34" charset="0"/>
                          <a:ea typeface="Verdana" pitchFamily="34" charset="0"/>
                          <a:cs typeface="Verdana" pitchFamily="34" charset="0"/>
                        </a:rPr>
                        <a:t>1.6895</a:t>
                      </a:r>
                    </a:p>
                  </a:txBody>
                  <a:tcPr anchor="ctr"/>
                </a:tc>
                <a:tc>
                  <a:txBody>
                    <a:bodyPr/>
                    <a:lstStyle/>
                    <a:p>
                      <a:r>
                        <a:rPr lang="en-US" sz="1000" dirty="0">
                          <a:latin typeface="Verdana" pitchFamily="34" charset="0"/>
                          <a:ea typeface="Verdana" pitchFamily="34" charset="0"/>
                          <a:cs typeface="Verdana" pitchFamily="34" charset="0"/>
                        </a:rPr>
                        <a:t>1.8385</a:t>
                      </a:r>
                    </a:p>
                  </a:txBody>
                  <a:tcPr anchor="ctr"/>
                </a:tc>
                <a:tc>
                  <a:txBody>
                    <a:bodyPr/>
                    <a:lstStyle/>
                    <a:p>
                      <a:r>
                        <a:rPr lang="en-US" sz="1000" dirty="0">
                          <a:latin typeface="Verdana" pitchFamily="34" charset="0"/>
                          <a:ea typeface="Verdana" pitchFamily="34" charset="0"/>
                          <a:cs typeface="Verdana" pitchFamily="34" charset="0"/>
                        </a:rPr>
                        <a:t>1.9990</a:t>
                      </a:r>
                    </a:p>
                  </a:txBody>
                  <a:tcPr anchor="ctr"/>
                </a:tc>
                <a:tc>
                  <a:txBody>
                    <a:bodyPr/>
                    <a:lstStyle/>
                    <a:p>
                      <a:r>
                        <a:rPr lang="en-US" sz="1000" dirty="0">
                          <a:latin typeface="Verdana" pitchFamily="34" charset="0"/>
                          <a:ea typeface="Verdana" pitchFamily="34" charset="0"/>
                          <a:cs typeface="Verdana" pitchFamily="34" charset="0"/>
                        </a:rPr>
                        <a:t>2.1719</a:t>
                      </a:r>
                    </a:p>
                  </a:txBody>
                  <a:tcPr anchor="ctr"/>
                </a:tc>
                <a:tc>
                  <a:txBody>
                    <a:bodyPr/>
                    <a:lstStyle/>
                    <a:p>
                      <a:r>
                        <a:rPr lang="en-US" sz="1000" dirty="0">
                          <a:latin typeface="Verdana" pitchFamily="34" charset="0"/>
                          <a:ea typeface="Verdana" pitchFamily="34" charset="0"/>
                          <a:cs typeface="Verdana" pitchFamily="34" charset="0"/>
                        </a:rPr>
                        <a:t>2.3579</a:t>
                      </a:r>
                    </a:p>
                  </a:txBody>
                  <a:tcPr anchor="ctr"/>
                </a:tc>
                <a:tc>
                  <a:txBody>
                    <a:bodyPr/>
                    <a:lstStyle/>
                    <a:p>
                      <a:r>
                        <a:rPr lang="en-US" sz="1000" dirty="0">
                          <a:latin typeface="Verdana" pitchFamily="34" charset="0"/>
                          <a:ea typeface="Verdana" pitchFamily="34" charset="0"/>
                          <a:cs typeface="Verdana" pitchFamily="34" charset="0"/>
                        </a:rPr>
                        <a:t>2.7731</a:t>
                      </a:r>
                    </a:p>
                  </a:txBody>
                  <a:tcPr anchor="ctr"/>
                </a:tc>
                <a:tc>
                  <a:txBody>
                    <a:bodyPr/>
                    <a:lstStyle/>
                    <a:p>
                      <a:r>
                        <a:rPr lang="en-US" sz="1000" dirty="0">
                          <a:latin typeface="Verdana" pitchFamily="34" charset="0"/>
                          <a:ea typeface="Verdana" pitchFamily="34" charset="0"/>
                          <a:cs typeface="Verdana" pitchFamily="34" charset="0"/>
                        </a:rPr>
                        <a:t>3.5179</a:t>
                      </a:r>
                    </a:p>
                  </a:txBody>
                  <a:tcPr anchor="ctr"/>
                </a:tc>
                <a:extLst>
                  <a:ext uri="{0D108BD9-81ED-4DB2-BD59-A6C34878D82A}">
                    <a16:rowId xmlns:a16="http://schemas.microsoft.com/office/drawing/2014/main" val="10010"/>
                  </a:ext>
                </a:extLst>
              </a:tr>
              <a:tr h="349072">
                <a:tc>
                  <a:txBody>
                    <a:bodyPr/>
                    <a:lstStyle/>
                    <a:p>
                      <a:pPr algn="ctr"/>
                      <a:r>
                        <a:rPr lang="en-US" sz="1000" dirty="0">
                          <a:latin typeface="Verdana" pitchFamily="34" charset="0"/>
                          <a:ea typeface="Verdana" pitchFamily="34" charset="0"/>
                          <a:cs typeface="Verdana" pitchFamily="34" charset="0"/>
                        </a:rPr>
                        <a:t>10</a:t>
                      </a:r>
                    </a:p>
                  </a:txBody>
                  <a:tcPr anchor="ctr"/>
                </a:tc>
                <a:tc>
                  <a:txBody>
                    <a:bodyPr/>
                    <a:lstStyle/>
                    <a:p>
                      <a:r>
                        <a:rPr lang="en-US" sz="1000" dirty="0">
                          <a:latin typeface="Verdana" pitchFamily="34" charset="0"/>
                          <a:ea typeface="Verdana" pitchFamily="34" charset="0"/>
                          <a:cs typeface="Verdana" pitchFamily="34" charset="0"/>
                        </a:rPr>
                        <a:t>1.1046</a:t>
                      </a:r>
                    </a:p>
                  </a:txBody>
                  <a:tcPr anchor="ctr"/>
                </a:tc>
                <a:tc>
                  <a:txBody>
                    <a:bodyPr/>
                    <a:lstStyle/>
                    <a:p>
                      <a:r>
                        <a:rPr lang="en-US" sz="1000" dirty="0">
                          <a:latin typeface="Verdana" pitchFamily="34" charset="0"/>
                          <a:ea typeface="Verdana" pitchFamily="34" charset="0"/>
                          <a:cs typeface="Verdana" pitchFamily="34" charset="0"/>
                        </a:rPr>
                        <a:t>1.2190</a:t>
                      </a:r>
                    </a:p>
                  </a:txBody>
                  <a:tcPr anchor="ctr"/>
                </a:tc>
                <a:tc>
                  <a:txBody>
                    <a:bodyPr/>
                    <a:lstStyle/>
                    <a:p>
                      <a:r>
                        <a:rPr lang="en-US" sz="1000" dirty="0">
                          <a:latin typeface="Verdana" pitchFamily="34" charset="0"/>
                          <a:ea typeface="Verdana" pitchFamily="34" charset="0"/>
                          <a:cs typeface="Verdana" pitchFamily="34" charset="0"/>
                        </a:rPr>
                        <a:t>1.3439</a:t>
                      </a:r>
                    </a:p>
                  </a:txBody>
                  <a:tcPr anchor="ctr"/>
                </a:tc>
                <a:tc>
                  <a:txBody>
                    <a:bodyPr/>
                    <a:lstStyle/>
                    <a:p>
                      <a:r>
                        <a:rPr lang="en-US" sz="1000" dirty="0">
                          <a:latin typeface="Verdana" pitchFamily="34" charset="0"/>
                          <a:ea typeface="Verdana" pitchFamily="34" charset="0"/>
                          <a:cs typeface="Verdana" pitchFamily="34" charset="0"/>
                        </a:rPr>
                        <a:t>1.4802</a:t>
                      </a:r>
                    </a:p>
                  </a:txBody>
                  <a:tcPr anchor="ctr"/>
                </a:tc>
                <a:tc>
                  <a:txBody>
                    <a:bodyPr/>
                    <a:lstStyle/>
                    <a:p>
                      <a:r>
                        <a:rPr lang="en-US" sz="1000" dirty="0">
                          <a:latin typeface="Verdana" pitchFamily="34" charset="0"/>
                          <a:ea typeface="Verdana" pitchFamily="34" charset="0"/>
                          <a:cs typeface="Verdana" pitchFamily="34" charset="0"/>
                        </a:rPr>
                        <a:t>1.6289</a:t>
                      </a:r>
                    </a:p>
                  </a:txBody>
                  <a:tcPr anchor="ctr"/>
                </a:tc>
                <a:tc>
                  <a:txBody>
                    <a:bodyPr/>
                    <a:lstStyle/>
                    <a:p>
                      <a:r>
                        <a:rPr lang="en-US" sz="1000" dirty="0">
                          <a:latin typeface="Verdana" pitchFamily="34" charset="0"/>
                          <a:ea typeface="Verdana" pitchFamily="34" charset="0"/>
                          <a:cs typeface="Verdana" pitchFamily="34" charset="0"/>
                        </a:rPr>
                        <a:t>1.7908</a:t>
                      </a:r>
                    </a:p>
                  </a:txBody>
                  <a:tcPr anchor="ctr"/>
                </a:tc>
                <a:tc>
                  <a:txBody>
                    <a:bodyPr/>
                    <a:lstStyle/>
                    <a:p>
                      <a:r>
                        <a:rPr lang="en-US" sz="1000" dirty="0">
                          <a:latin typeface="Verdana" pitchFamily="34" charset="0"/>
                          <a:ea typeface="Verdana" pitchFamily="34" charset="0"/>
                          <a:cs typeface="Verdana" pitchFamily="34" charset="0"/>
                        </a:rPr>
                        <a:t>1.9672</a:t>
                      </a:r>
                    </a:p>
                  </a:txBody>
                  <a:tcPr anchor="ctr"/>
                </a:tc>
                <a:tc>
                  <a:txBody>
                    <a:bodyPr/>
                    <a:lstStyle/>
                    <a:p>
                      <a:r>
                        <a:rPr lang="en-US" sz="1000" dirty="0">
                          <a:latin typeface="Verdana" pitchFamily="34" charset="0"/>
                          <a:ea typeface="Verdana" pitchFamily="34" charset="0"/>
                          <a:cs typeface="Verdana" pitchFamily="34" charset="0"/>
                        </a:rPr>
                        <a:t>2.1589</a:t>
                      </a:r>
                    </a:p>
                  </a:txBody>
                  <a:tcPr anchor="ctr"/>
                </a:tc>
                <a:tc>
                  <a:txBody>
                    <a:bodyPr/>
                    <a:lstStyle/>
                    <a:p>
                      <a:r>
                        <a:rPr lang="en-US" sz="1000" dirty="0">
                          <a:latin typeface="Verdana" pitchFamily="34" charset="0"/>
                          <a:ea typeface="Verdana" pitchFamily="34" charset="0"/>
                          <a:cs typeface="Verdana" pitchFamily="34" charset="0"/>
                        </a:rPr>
                        <a:t>2.3674</a:t>
                      </a:r>
                    </a:p>
                  </a:txBody>
                  <a:tcPr anchor="ctr"/>
                </a:tc>
                <a:tc>
                  <a:txBody>
                    <a:bodyPr/>
                    <a:lstStyle/>
                    <a:p>
                      <a:r>
                        <a:rPr lang="en-US" sz="1000" dirty="0">
                          <a:latin typeface="Verdana" pitchFamily="34" charset="0"/>
                          <a:ea typeface="Verdana" pitchFamily="34" charset="0"/>
                          <a:cs typeface="Verdana" pitchFamily="34" charset="0"/>
                        </a:rPr>
                        <a:t>2.5937</a:t>
                      </a:r>
                    </a:p>
                  </a:txBody>
                  <a:tcPr anchor="ctr"/>
                </a:tc>
                <a:tc>
                  <a:txBody>
                    <a:bodyPr/>
                    <a:lstStyle/>
                    <a:p>
                      <a:r>
                        <a:rPr lang="en-US" sz="1000" dirty="0">
                          <a:latin typeface="Verdana" pitchFamily="34" charset="0"/>
                          <a:ea typeface="Verdana" pitchFamily="34" charset="0"/>
                          <a:cs typeface="Verdana" pitchFamily="34" charset="0"/>
                        </a:rPr>
                        <a:t>3.1058</a:t>
                      </a:r>
                    </a:p>
                  </a:txBody>
                  <a:tcPr anchor="ctr"/>
                </a:tc>
                <a:tc>
                  <a:txBody>
                    <a:bodyPr/>
                    <a:lstStyle/>
                    <a:p>
                      <a:r>
                        <a:rPr lang="en-US" sz="1000" dirty="0">
                          <a:latin typeface="Verdana" pitchFamily="34" charset="0"/>
                          <a:ea typeface="Verdana" pitchFamily="34" charset="0"/>
                          <a:cs typeface="Verdana" pitchFamily="34" charset="0"/>
                        </a:rPr>
                        <a:t>4.0456</a:t>
                      </a:r>
                    </a:p>
                  </a:txBody>
                  <a:tcPr anchor="ctr"/>
                </a:tc>
                <a:extLst>
                  <a:ext uri="{0D108BD9-81ED-4DB2-BD59-A6C34878D82A}">
                    <a16:rowId xmlns:a16="http://schemas.microsoft.com/office/drawing/2014/main" val="10011"/>
                  </a:ext>
                </a:extLst>
              </a:tr>
              <a:tr h="349072">
                <a:tc>
                  <a:txBody>
                    <a:bodyPr/>
                    <a:lstStyle/>
                    <a:p>
                      <a:pPr algn="ctr"/>
                      <a:r>
                        <a:rPr lang="en-US" sz="1000" dirty="0">
                          <a:latin typeface="Verdana" pitchFamily="34" charset="0"/>
                          <a:ea typeface="Verdana" pitchFamily="34" charset="0"/>
                          <a:cs typeface="Verdana" pitchFamily="34" charset="0"/>
                        </a:rPr>
                        <a:t>11</a:t>
                      </a:r>
                    </a:p>
                  </a:txBody>
                  <a:tcPr anchor="ctr"/>
                </a:tc>
                <a:tc>
                  <a:txBody>
                    <a:bodyPr/>
                    <a:lstStyle/>
                    <a:p>
                      <a:r>
                        <a:rPr lang="en-US" sz="1000" dirty="0">
                          <a:latin typeface="Verdana" pitchFamily="34" charset="0"/>
                          <a:ea typeface="Verdana" pitchFamily="34" charset="0"/>
                          <a:cs typeface="Verdana" pitchFamily="34" charset="0"/>
                        </a:rPr>
                        <a:t>1.1157</a:t>
                      </a:r>
                    </a:p>
                  </a:txBody>
                  <a:tcPr anchor="ctr"/>
                </a:tc>
                <a:tc>
                  <a:txBody>
                    <a:bodyPr/>
                    <a:lstStyle/>
                    <a:p>
                      <a:r>
                        <a:rPr lang="en-US" sz="1000" dirty="0">
                          <a:latin typeface="Verdana" pitchFamily="34" charset="0"/>
                          <a:ea typeface="Verdana" pitchFamily="34" charset="0"/>
                          <a:cs typeface="Verdana" pitchFamily="34" charset="0"/>
                        </a:rPr>
                        <a:t>1.2434</a:t>
                      </a:r>
                    </a:p>
                  </a:txBody>
                  <a:tcPr anchor="ctr"/>
                </a:tc>
                <a:tc>
                  <a:txBody>
                    <a:bodyPr/>
                    <a:lstStyle/>
                    <a:p>
                      <a:r>
                        <a:rPr lang="en-US" sz="1000" dirty="0">
                          <a:latin typeface="Verdana" pitchFamily="34" charset="0"/>
                          <a:ea typeface="Verdana" pitchFamily="34" charset="0"/>
                          <a:cs typeface="Verdana" pitchFamily="34" charset="0"/>
                        </a:rPr>
                        <a:t>1.3842</a:t>
                      </a:r>
                    </a:p>
                  </a:txBody>
                  <a:tcPr anchor="ctr"/>
                </a:tc>
                <a:tc>
                  <a:txBody>
                    <a:bodyPr/>
                    <a:lstStyle/>
                    <a:p>
                      <a:r>
                        <a:rPr lang="en-US" sz="1000" dirty="0">
                          <a:latin typeface="Verdana" pitchFamily="34" charset="0"/>
                          <a:ea typeface="Verdana" pitchFamily="34" charset="0"/>
                          <a:cs typeface="Verdana" pitchFamily="34" charset="0"/>
                        </a:rPr>
                        <a:t>1.5395</a:t>
                      </a:r>
                    </a:p>
                  </a:txBody>
                  <a:tcPr anchor="ctr"/>
                </a:tc>
                <a:tc>
                  <a:txBody>
                    <a:bodyPr/>
                    <a:lstStyle/>
                    <a:p>
                      <a:r>
                        <a:rPr lang="en-US" sz="1000" dirty="0">
                          <a:latin typeface="Verdana" pitchFamily="34" charset="0"/>
                          <a:ea typeface="Verdana" pitchFamily="34" charset="0"/>
                          <a:cs typeface="Verdana" pitchFamily="34" charset="0"/>
                        </a:rPr>
                        <a:t>1.7103</a:t>
                      </a:r>
                    </a:p>
                  </a:txBody>
                  <a:tcPr anchor="ctr"/>
                </a:tc>
                <a:tc>
                  <a:txBody>
                    <a:bodyPr/>
                    <a:lstStyle/>
                    <a:p>
                      <a:r>
                        <a:rPr lang="en-US" sz="1000" dirty="0">
                          <a:latin typeface="Verdana" pitchFamily="34" charset="0"/>
                          <a:ea typeface="Verdana" pitchFamily="34" charset="0"/>
                          <a:cs typeface="Verdana" pitchFamily="34" charset="0"/>
                        </a:rPr>
                        <a:t>1.8983</a:t>
                      </a:r>
                    </a:p>
                  </a:txBody>
                  <a:tcPr anchor="ctr"/>
                </a:tc>
                <a:tc>
                  <a:txBody>
                    <a:bodyPr/>
                    <a:lstStyle/>
                    <a:p>
                      <a:r>
                        <a:rPr lang="en-US" sz="1000" dirty="0">
                          <a:latin typeface="Verdana" pitchFamily="34" charset="0"/>
                          <a:ea typeface="Verdana" pitchFamily="34" charset="0"/>
                          <a:cs typeface="Verdana" pitchFamily="34" charset="0"/>
                        </a:rPr>
                        <a:t>2.1049</a:t>
                      </a:r>
                    </a:p>
                  </a:txBody>
                  <a:tcPr anchor="ctr"/>
                </a:tc>
                <a:tc>
                  <a:txBody>
                    <a:bodyPr/>
                    <a:lstStyle/>
                    <a:p>
                      <a:r>
                        <a:rPr lang="en-US" sz="1000" dirty="0">
                          <a:latin typeface="Verdana" pitchFamily="34" charset="0"/>
                          <a:ea typeface="Verdana" pitchFamily="34" charset="0"/>
                          <a:cs typeface="Verdana" pitchFamily="34" charset="0"/>
                        </a:rPr>
                        <a:t>2.3316</a:t>
                      </a:r>
                    </a:p>
                  </a:txBody>
                  <a:tcPr anchor="ctr"/>
                </a:tc>
                <a:tc>
                  <a:txBody>
                    <a:bodyPr/>
                    <a:lstStyle/>
                    <a:p>
                      <a:r>
                        <a:rPr lang="en-US" sz="1000" dirty="0">
                          <a:latin typeface="Verdana" pitchFamily="34" charset="0"/>
                          <a:ea typeface="Verdana" pitchFamily="34" charset="0"/>
                          <a:cs typeface="Verdana" pitchFamily="34" charset="0"/>
                        </a:rPr>
                        <a:t>2.5804</a:t>
                      </a:r>
                    </a:p>
                  </a:txBody>
                  <a:tcPr anchor="ctr"/>
                </a:tc>
                <a:tc>
                  <a:txBody>
                    <a:bodyPr/>
                    <a:lstStyle/>
                    <a:p>
                      <a:r>
                        <a:rPr lang="en-US" sz="1000" dirty="0">
                          <a:latin typeface="Verdana" pitchFamily="34" charset="0"/>
                          <a:ea typeface="Verdana" pitchFamily="34" charset="0"/>
                          <a:cs typeface="Verdana" pitchFamily="34" charset="0"/>
                        </a:rPr>
                        <a:t>2.8531</a:t>
                      </a:r>
                    </a:p>
                  </a:txBody>
                  <a:tcPr anchor="ctr"/>
                </a:tc>
                <a:tc>
                  <a:txBody>
                    <a:bodyPr/>
                    <a:lstStyle/>
                    <a:p>
                      <a:r>
                        <a:rPr lang="en-US" sz="1000" dirty="0">
                          <a:latin typeface="Verdana" pitchFamily="34" charset="0"/>
                          <a:ea typeface="Verdana" pitchFamily="34" charset="0"/>
                          <a:cs typeface="Verdana" pitchFamily="34" charset="0"/>
                        </a:rPr>
                        <a:t>3.4785</a:t>
                      </a:r>
                    </a:p>
                  </a:txBody>
                  <a:tcPr anchor="ctr"/>
                </a:tc>
                <a:tc>
                  <a:txBody>
                    <a:bodyPr/>
                    <a:lstStyle/>
                    <a:p>
                      <a:r>
                        <a:rPr lang="en-US" sz="1000" dirty="0">
                          <a:latin typeface="Verdana" pitchFamily="34" charset="0"/>
                          <a:ea typeface="Verdana" pitchFamily="34" charset="0"/>
                          <a:cs typeface="Verdana" pitchFamily="34" charset="0"/>
                        </a:rPr>
                        <a:t>4.6524</a:t>
                      </a:r>
                    </a:p>
                  </a:txBody>
                  <a:tcPr anchor="ctr"/>
                </a:tc>
                <a:extLst>
                  <a:ext uri="{0D108BD9-81ED-4DB2-BD59-A6C34878D82A}">
                    <a16:rowId xmlns:a16="http://schemas.microsoft.com/office/drawing/2014/main" val="10012"/>
                  </a:ext>
                </a:extLst>
              </a:tr>
              <a:tr h="349072">
                <a:tc>
                  <a:txBody>
                    <a:bodyPr/>
                    <a:lstStyle/>
                    <a:p>
                      <a:pPr algn="ctr"/>
                      <a:r>
                        <a:rPr lang="en-US" sz="1000" dirty="0">
                          <a:latin typeface="Verdana" pitchFamily="34" charset="0"/>
                          <a:ea typeface="Verdana" pitchFamily="34" charset="0"/>
                          <a:cs typeface="Verdana" pitchFamily="34" charset="0"/>
                        </a:rPr>
                        <a:t>12</a:t>
                      </a:r>
                    </a:p>
                  </a:txBody>
                  <a:tcPr anchor="ctr"/>
                </a:tc>
                <a:tc>
                  <a:txBody>
                    <a:bodyPr/>
                    <a:lstStyle/>
                    <a:p>
                      <a:r>
                        <a:rPr lang="en-US" sz="1000" dirty="0">
                          <a:latin typeface="Verdana" pitchFamily="34" charset="0"/>
                          <a:ea typeface="Verdana" pitchFamily="34" charset="0"/>
                          <a:cs typeface="Verdana" pitchFamily="34" charset="0"/>
                        </a:rPr>
                        <a:t>1.1268</a:t>
                      </a:r>
                    </a:p>
                  </a:txBody>
                  <a:tcPr anchor="ctr"/>
                </a:tc>
                <a:tc>
                  <a:txBody>
                    <a:bodyPr/>
                    <a:lstStyle/>
                    <a:p>
                      <a:r>
                        <a:rPr lang="en-US" sz="1000" dirty="0">
                          <a:latin typeface="Verdana" pitchFamily="34" charset="0"/>
                          <a:ea typeface="Verdana" pitchFamily="34" charset="0"/>
                          <a:cs typeface="Verdana" pitchFamily="34" charset="0"/>
                        </a:rPr>
                        <a:t>1.2682</a:t>
                      </a:r>
                    </a:p>
                  </a:txBody>
                  <a:tcPr anchor="ctr"/>
                </a:tc>
                <a:tc>
                  <a:txBody>
                    <a:bodyPr/>
                    <a:lstStyle/>
                    <a:p>
                      <a:r>
                        <a:rPr lang="en-US" sz="1000" dirty="0">
                          <a:latin typeface="Verdana" pitchFamily="34" charset="0"/>
                          <a:ea typeface="Verdana" pitchFamily="34" charset="0"/>
                          <a:cs typeface="Verdana" pitchFamily="34" charset="0"/>
                        </a:rPr>
                        <a:t>1.4258</a:t>
                      </a:r>
                    </a:p>
                  </a:txBody>
                  <a:tcPr anchor="ctr"/>
                </a:tc>
                <a:tc>
                  <a:txBody>
                    <a:bodyPr/>
                    <a:lstStyle/>
                    <a:p>
                      <a:r>
                        <a:rPr lang="en-US" sz="1000" dirty="0">
                          <a:latin typeface="Verdana" pitchFamily="34" charset="0"/>
                          <a:ea typeface="Verdana" pitchFamily="34" charset="0"/>
                          <a:cs typeface="Verdana" pitchFamily="34" charset="0"/>
                        </a:rPr>
                        <a:t>1.6010</a:t>
                      </a:r>
                    </a:p>
                  </a:txBody>
                  <a:tcPr anchor="ctr"/>
                </a:tc>
                <a:tc>
                  <a:txBody>
                    <a:bodyPr/>
                    <a:lstStyle/>
                    <a:p>
                      <a:r>
                        <a:rPr lang="en-US" sz="1000" dirty="0">
                          <a:latin typeface="Verdana" pitchFamily="34" charset="0"/>
                          <a:ea typeface="Verdana" pitchFamily="34" charset="0"/>
                          <a:cs typeface="Verdana" pitchFamily="34" charset="0"/>
                        </a:rPr>
                        <a:t>1.7959</a:t>
                      </a:r>
                    </a:p>
                  </a:txBody>
                  <a:tcPr anchor="ctr"/>
                </a:tc>
                <a:tc>
                  <a:txBody>
                    <a:bodyPr/>
                    <a:lstStyle/>
                    <a:p>
                      <a:r>
                        <a:rPr lang="en-US" sz="1000" dirty="0">
                          <a:latin typeface="Verdana" pitchFamily="34" charset="0"/>
                          <a:ea typeface="Verdana" pitchFamily="34" charset="0"/>
                          <a:cs typeface="Verdana" pitchFamily="34" charset="0"/>
                        </a:rPr>
                        <a:t>2.0122</a:t>
                      </a:r>
                    </a:p>
                  </a:txBody>
                  <a:tcPr anchor="ctr"/>
                </a:tc>
                <a:tc>
                  <a:txBody>
                    <a:bodyPr/>
                    <a:lstStyle/>
                    <a:p>
                      <a:r>
                        <a:rPr lang="en-US" sz="1000" dirty="0">
                          <a:latin typeface="Verdana" pitchFamily="34" charset="0"/>
                          <a:ea typeface="Verdana" pitchFamily="34" charset="0"/>
                          <a:cs typeface="Verdana" pitchFamily="34" charset="0"/>
                        </a:rPr>
                        <a:t>2.2522</a:t>
                      </a:r>
                    </a:p>
                  </a:txBody>
                  <a:tcPr anchor="ctr"/>
                </a:tc>
                <a:tc>
                  <a:txBody>
                    <a:bodyPr/>
                    <a:lstStyle/>
                    <a:p>
                      <a:r>
                        <a:rPr lang="en-US" sz="1000" dirty="0">
                          <a:latin typeface="Verdana" pitchFamily="34" charset="0"/>
                          <a:ea typeface="Verdana" pitchFamily="34" charset="0"/>
                          <a:cs typeface="Verdana" pitchFamily="34" charset="0"/>
                        </a:rPr>
                        <a:t>2.5182</a:t>
                      </a:r>
                    </a:p>
                  </a:txBody>
                  <a:tcPr anchor="ctr"/>
                </a:tc>
                <a:tc>
                  <a:txBody>
                    <a:bodyPr/>
                    <a:lstStyle/>
                    <a:p>
                      <a:r>
                        <a:rPr lang="en-US" sz="1000" dirty="0">
                          <a:latin typeface="Verdana" pitchFamily="34" charset="0"/>
                          <a:ea typeface="Verdana" pitchFamily="34" charset="0"/>
                          <a:cs typeface="Verdana" pitchFamily="34" charset="0"/>
                        </a:rPr>
                        <a:t>2.8127</a:t>
                      </a:r>
                    </a:p>
                  </a:txBody>
                  <a:tcPr anchor="ctr"/>
                </a:tc>
                <a:tc>
                  <a:txBody>
                    <a:bodyPr/>
                    <a:lstStyle/>
                    <a:p>
                      <a:r>
                        <a:rPr lang="en-US" sz="1000" dirty="0">
                          <a:latin typeface="Verdana" pitchFamily="34" charset="0"/>
                          <a:ea typeface="Verdana" pitchFamily="34" charset="0"/>
                          <a:cs typeface="Verdana" pitchFamily="34" charset="0"/>
                        </a:rPr>
                        <a:t>3.1384</a:t>
                      </a:r>
                    </a:p>
                  </a:txBody>
                  <a:tcPr anchor="ctr"/>
                </a:tc>
                <a:tc>
                  <a:txBody>
                    <a:bodyPr/>
                    <a:lstStyle/>
                    <a:p>
                      <a:r>
                        <a:rPr lang="en-US" sz="1000" dirty="0">
                          <a:latin typeface="Verdana" pitchFamily="34" charset="0"/>
                          <a:ea typeface="Verdana" pitchFamily="34" charset="0"/>
                          <a:cs typeface="Verdana" pitchFamily="34" charset="0"/>
                        </a:rPr>
                        <a:t>3.8960</a:t>
                      </a:r>
                    </a:p>
                  </a:txBody>
                  <a:tcPr anchor="ctr"/>
                </a:tc>
                <a:tc>
                  <a:txBody>
                    <a:bodyPr/>
                    <a:lstStyle/>
                    <a:p>
                      <a:r>
                        <a:rPr lang="en-US" sz="1000" dirty="0">
                          <a:latin typeface="Verdana" pitchFamily="34" charset="0"/>
                          <a:ea typeface="Verdana" pitchFamily="34" charset="0"/>
                          <a:cs typeface="Verdana" pitchFamily="34" charset="0"/>
                        </a:rPr>
                        <a:t>5.3503</a:t>
                      </a:r>
                    </a:p>
                  </a:txBody>
                  <a:tcPr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51824470"/>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166"/>
            <a:ext cx="9144000" cy="670034"/>
          </a:xfrm>
        </p:spPr>
        <p:txBody>
          <a:bodyPr/>
          <a:lstStyle/>
          <a:p>
            <a:r>
              <a:rPr lang="en-US" sz="3600" dirty="0"/>
              <a:t>Table B.2 Future Value 1 (2 of 2)</a:t>
            </a:r>
          </a:p>
        </p:txBody>
      </p:sp>
      <p:graphicFrame>
        <p:nvGraphicFramePr>
          <p:cNvPr id="14" name="Table 13"/>
          <p:cNvGraphicFramePr>
            <a:graphicFrameLocks noGrp="1"/>
          </p:cNvGraphicFramePr>
          <p:nvPr>
            <p:extLst/>
          </p:nvPr>
        </p:nvGraphicFramePr>
        <p:xfrm>
          <a:off x="183932" y="1447801"/>
          <a:ext cx="8807668" cy="4343404"/>
        </p:xfrm>
        <a:graphic>
          <a:graphicData uri="http://schemas.openxmlformats.org/drawingml/2006/table">
            <a:tbl>
              <a:tblPr firstRow="1" bandRow="1">
                <a:tableStyleId>{5940675A-B579-460E-94D1-54222C63F5DA}</a:tableStyleId>
              </a:tblPr>
              <a:tblGrid>
                <a:gridCol w="730468">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gridCol w="762000">
                  <a:extLst>
                    <a:ext uri="{9D8B030D-6E8A-4147-A177-3AD203B41FA5}">
                      <a16:colId xmlns:a16="http://schemas.microsoft.com/office/drawing/2014/main" val="20012"/>
                    </a:ext>
                  </a:extLst>
                </a:gridCol>
              </a:tblGrid>
              <a:tr h="510988">
                <a:tc>
                  <a:txBody>
                    <a:bodyPr/>
                    <a:lstStyle/>
                    <a:p>
                      <a:pPr algn="ctr"/>
                      <a:r>
                        <a:rPr lang="en-US" sz="900" b="1" dirty="0">
                          <a:latin typeface="Verdana" pitchFamily="34" charset="0"/>
                          <a:ea typeface="Verdana" pitchFamily="34" charset="0"/>
                          <a:cs typeface="Verdana" pitchFamily="34" charset="0"/>
                        </a:rPr>
                        <a:t>Periods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2</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3</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4</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15%</a:t>
                      </a:r>
                    </a:p>
                  </a:txBody>
                  <a:tcPr anchor="ctr"/>
                </a:tc>
                <a:extLst>
                  <a:ext uri="{0D108BD9-81ED-4DB2-BD59-A6C34878D82A}">
                    <a16:rowId xmlns:a16="http://schemas.microsoft.com/office/drawing/2014/main" val="10000"/>
                  </a:ext>
                </a:extLst>
              </a:tr>
              <a:tr h="319368">
                <a:tc>
                  <a:txBody>
                    <a:bodyPr/>
                    <a:lstStyle/>
                    <a:p>
                      <a:pPr algn="ctr"/>
                      <a:r>
                        <a:rPr lang="en-US" sz="900" dirty="0">
                          <a:latin typeface="Verdana" pitchFamily="34" charset="0"/>
                          <a:ea typeface="Verdana" pitchFamily="34" charset="0"/>
                          <a:cs typeface="Verdana" pitchFamily="34" charset="0"/>
                        </a:rPr>
                        <a:t>13</a:t>
                      </a:r>
                    </a:p>
                  </a:txBody>
                  <a:tcPr anchor="ctr"/>
                </a:tc>
                <a:tc>
                  <a:txBody>
                    <a:bodyPr/>
                    <a:lstStyle/>
                    <a:p>
                      <a:pPr algn="r"/>
                      <a:r>
                        <a:rPr lang="en-US" sz="900" dirty="0">
                          <a:latin typeface="Verdana" pitchFamily="34" charset="0"/>
                          <a:ea typeface="Verdana" pitchFamily="34" charset="0"/>
                          <a:cs typeface="Verdana" pitchFamily="34" charset="0"/>
                        </a:rPr>
                        <a:t>1.1381</a:t>
                      </a:r>
                    </a:p>
                  </a:txBody>
                  <a:tcPr anchor="ctr"/>
                </a:tc>
                <a:tc>
                  <a:txBody>
                    <a:bodyPr/>
                    <a:lstStyle/>
                    <a:p>
                      <a:pPr algn="r"/>
                      <a:r>
                        <a:rPr lang="en-US" sz="900" dirty="0">
                          <a:latin typeface="Verdana" pitchFamily="34" charset="0"/>
                          <a:ea typeface="Verdana" pitchFamily="34" charset="0"/>
                          <a:cs typeface="Verdana" pitchFamily="34" charset="0"/>
                        </a:rPr>
                        <a:t>1.2936</a:t>
                      </a:r>
                    </a:p>
                  </a:txBody>
                  <a:tcPr anchor="ctr"/>
                </a:tc>
                <a:tc>
                  <a:txBody>
                    <a:bodyPr/>
                    <a:lstStyle/>
                    <a:p>
                      <a:pPr algn="r"/>
                      <a:r>
                        <a:rPr lang="en-US" sz="900" dirty="0">
                          <a:latin typeface="Verdana" pitchFamily="34" charset="0"/>
                          <a:ea typeface="Verdana" pitchFamily="34" charset="0"/>
                          <a:cs typeface="Verdana" pitchFamily="34" charset="0"/>
                        </a:rPr>
                        <a:t>1.4685</a:t>
                      </a:r>
                    </a:p>
                  </a:txBody>
                  <a:tcPr anchor="ctr"/>
                </a:tc>
                <a:tc>
                  <a:txBody>
                    <a:bodyPr/>
                    <a:lstStyle/>
                    <a:p>
                      <a:pPr algn="r"/>
                      <a:r>
                        <a:rPr lang="en-US" sz="900" dirty="0">
                          <a:latin typeface="Verdana" pitchFamily="34" charset="0"/>
                          <a:ea typeface="Verdana" pitchFamily="34" charset="0"/>
                          <a:cs typeface="Verdana" pitchFamily="34" charset="0"/>
                        </a:rPr>
                        <a:t>1.6651</a:t>
                      </a:r>
                    </a:p>
                  </a:txBody>
                  <a:tcPr anchor="ctr"/>
                </a:tc>
                <a:tc>
                  <a:txBody>
                    <a:bodyPr/>
                    <a:lstStyle/>
                    <a:p>
                      <a:pPr algn="r"/>
                      <a:r>
                        <a:rPr lang="en-US" sz="900" dirty="0">
                          <a:latin typeface="Verdana" pitchFamily="34" charset="0"/>
                          <a:ea typeface="Verdana" pitchFamily="34" charset="0"/>
                          <a:cs typeface="Verdana" pitchFamily="34" charset="0"/>
                        </a:rPr>
                        <a:t>1.8856</a:t>
                      </a:r>
                    </a:p>
                  </a:txBody>
                  <a:tcPr anchor="ctr"/>
                </a:tc>
                <a:tc>
                  <a:txBody>
                    <a:bodyPr/>
                    <a:lstStyle/>
                    <a:p>
                      <a:pPr algn="r"/>
                      <a:r>
                        <a:rPr lang="en-US" sz="900" dirty="0">
                          <a:latin typeface="Verdana" pitchFamily="34" charset="0"/>
                          <a:ea typeface="Verdana" pitchFamily="34" charset="0"/>
                          <a:cs typeface="Verdana" pitchFamily="34" charset="0"/>
                        </a:rPr>
                        <a:t>2.1329</a:t>
                      </a:r>
                    </a:p>
                  </a:txBody>
                  <a:tcPr anchor="ctr"/>
                </a:tc>
                <a:tc>
                  <a:txBody>
                    <a:bodyPr/>
                    <a:lstStyle/>
                    <a:p>
                      <a:pPr algn="r"/>
                      <a:r>
                        <a:rPr lang="en-US" sz="900" dirty="0">
                          <a:latin typeface="Verdana" pitchFamily="34" charset="0"/>
                          <a:ea typeface="Verdana" pitchFamily="34" charset="0"/>
                          <a:cs typeface="Verdana" pitchFamily="34" charset="0"/>
                        </a:rPr>
                        <a:t>2.4098</a:t>
                      </a:r>
                    </a:p>
                  </a:txBody>
                  <a:tcPr anchor="ctr"/>
                </a:tc>
                <a:tc>
                  <a:txBody>
                    <a:bodyPr/>
                    <a:lstStyle/>
                    <a:p>
                      <a:pPr algn="r"/>
                      <a:r>
                        <a:rPr lang="en-US" sz="900" dirty="0">
                          <a:latin typeface="Verdana" pitchFamily="34" charset="0"/>
                          <a:ea typeface="Verdana" pitchFamily="34" charset="0"/>
                          <a:cs typeface="Verdana" pitchFamily="34" charset="0"/>
                        </a:rPr>
                        <a:t>2.7196</a:t>
                      </a:r>
                    </a:p>
                  </a:txBody>
                  <a:tcPr anchor="ctr"/>
                </a:tc>
                <a:tc>
                  <a:txBody>
                    <a:bodyPr/>
                    <a:lstStyle/>
                    <a:p>
                      <a:pPr algn="r"/>
                      <a:r>
                        <a:rPr lang="en-US" sz="900" dirty="0">
                          <a:latin typeface="Verdana" pitchFamily="34" charset="0"/>
                          <a:ea typeface="Verdana" pitchFamily="34" charset="0"/>
                          <a:cs typeface="Verdana" pitchFamily="34" charset="0"/>
                        </a:rPr>
                        <a:t>3.0658</a:t>
                      </a:r>
                    </a:p>
                  </a:txBody>
                  <a:tcPr anchor="ctr"/>
                </a:tc>
                <a:tc>
                  <a:txBody>
                    <a:bodyPr/>
                    <a:lstStyle/>
                    <a:p>
                      <a:pPr algn="r"/>
                      <a:r>
                        <a:rPr lang="en-US" sz="900" dirty="0">
                          <a:latin typeface="Verdana" pitchFamily="34" charset="0"/>
                          <a:ea typeface="Verdana" pitchFamily="34" charset="0"/>
                          <a:cs typeface="Verdana" pitchFamily="34" charset="0"/>
                        </a:rPr>
                        <a:t>3.4523</a:t>
                      </a:r>
                    </a:p>
                  </a:txBody>
                  <a:tcPr anchor="ctr"/>
                </a:tc>
                <a:tc>
                  <a:txBody>
                    <a:bodyPr/>
                    <a:lstStyle/>
                    <a:p>
                      <a:pPr algn="r"/>
                      <a:r>
                        <a:rPr lang="en-US" sz="900" dirty="0">
                          <a:latin typeface="Verdana" pitchFamily="34" charset="0"/>
                          <a:ea typeface="Verdana" pitchFamily="34" charset="0"/>
                          <a:cs typeface="Verdana" pitchFamily="34" charset="0"/>
                        </a:rPr>
                        <a:t>4.3635</a:t>
                      </a:r>
                    </a:p>
                  </a:txBody>
                  <a:tcPr anchor="ctr"/>
                </a:tc>
                <a:tc>
                  <a:txBody>
                    <a:bodyPr/>
                    <a:lstStyle/>
                    <a:p>
                      <a:pPr algn="r"/>
                      <a:r>
                        <a:rPr lang="en-US" sz="900" dirty="0">
                          <a:latin typeface="Verdana" pitchFamily="34" charset="0"/>
                          <a:ea typeface="Verdana" pitchFamily="34" charset="0"/>
                          <a:cs typeface="Verdana" pitchFamily="34" charset="0"/>
                        </a:rPr>
                        <a:t>6.1528</a:t>
                      </a:r>
                    </a:p>
                  </a:txBody>
                  <a:tcPr anchor="ctr"/>
                </a:tc>
                <a:extLst>
                  <a:ext uri="{0D108BD9-81ED-4DB2-BD59-A6C34878D82A}">
                    <a16:rowId xmlns:a16="http://schemas.microsoft.com/office/drawing/2014/main" val="10001"/>
                  </a:ext>
                </a:extLst>
              </a:tr>
              <a:tr h="319368">
                <a:tc>
                  <a:txBody>
                    <a:bodyPr/>
                    <a:lstStyle/>
                    <a:p>
                      <a:pPr algn="ctr"/>
                      <a:r>
                        <a:rPr lang="en-US" sz="900" dirty="0">
                          <a:latin typeface="Verdana" pitchFamily="34" charset="0"/>
                          <a:ea typeface="Verdana" pitchFamily="34" charset="0"/>
                          <a:cs typeface="Verdana" pitchFamily="34" charset="0"/>
                        </a:rPr>
                        <a:t>14</a:t>
                      </a:r>
                    </a:p>
                  </a:txBody>
                  <a:tcPr anchor="ctr"/>
                </a:tc>
                <a:tc>
                  <a:txBody>
                    <a:bodyPr/>
                    <a:lstStyle/>
                    <a:p>
                      <a:pPr algn="r"/>
                      <a:r>
                        <a:rPr lang="en-US" sz="900" dirty="0">
                          <a:latin typeface="Verdana" pitchFamily="34" charset="0"/>
                          <a:ea typeface="Verdana" pitchFamily="34" charset="0"/>
                          <a:cs typeface="Verdana" pitchFamily="34" charset="0"/>
                        </a:rPr>
                        <a:t>1.1495</a:t>
                      </a:r>
                    </a:p>
                  </a:txBody>
                  <a:tcPr anchor="ctr"/>
                </a:tc>
                <a:tc>
                  <a:txBody>
                    <a:bodyPr/>
                    <a:lstStyle/>
                    <a:p>
                      <a:pPr algn="r"/>
                      <a:r>
                        <a:rPr lang="en-US" sz="900" dirty="0">
                          <a:latin typeface="Verdana" pitchFamily="34" charset="0"/>
                          <a:ea typeface="Verdana" pitchFamily="34" charset="0"/>
                          <a:cs typeface="Verdana" pitchFamily="34" charset="0"/>
                        </a:rPr>
                        <a:t>1.3195</a:t>
                      </a:r>
                    </a:p>
                  </a:txBody>
                  <a:tcPr anchor="ctr"/>
                </a:tc>
                <a:tc>
                  <a:txBody>
                    <a:bodyPr/>
                    <a:lstStyle/>
                    <a:p>
                      <a:pPr algn="r"/>
                      <a:r>
                        <a:rPr lang="en-US" sz="900" dirty="0">
                          <a:latin typeface="Verdana" pitchFamily="34" charset="0"/>
                          <a:ea typeface="Verdana" pitchFamily="34" charset="0"/>
                          <a:cs typeface="Verdana" pitchFamily="34" charset="0"/>
                        </a:rPr>
                        <a:t>1.5126</a:t>
                      </a:r>
                    </a:p>
                  </a:txBody>
                  <a:tcPr anchor="ctr"/>
                </a:tc>
                <a:tc>
                  <a:txBody>
                    <a:bodyPr/>
                    <a:lstStyle/>
                    <a:p>
                      <a:pPr algn="r"/>
                      <a:r>
                        <a:rPr lang="en-US" sz="900" dirty="0">
                          <a:latin typeface="Verdana" pitchFamily="34" charset="0"/>
                          <a:ea typeface="Verdana" pitchFamily="34" charset="0"/>
                          <a:cs typeface="Verdana" pitchFamily="34" charset="0"/>
                        </a:rPr>
                        <a:t>1.7317</a:t>
                      </a:r>
                    </a:p>
                  </a:txBody>
                  <a:tcPr anchor="ctr"/>
                </a:tc>
                <a:tc>
                  <a:txBody>
                    <a:bodyPr/>
                    <a:lstStyle/>
                    <a:p>
                      <a:pPr algn="r"/>
                      <a:r>
                        <a:rPr lang="en-US" sz="900" dirty="0">
                          <a:latin typeface="Verdana" pitchFamily="34" charset="0"/>
                          <a:ea typeface="Verdana" pitchFamily="34" charset="0"/>
                          <a:cs typeface="Verdana" pitchFamily="34" charset="0"/>
                        </a:rPr>
                        <a:t>1.9799</a:t>
                      </a:r>
                    </a:p>
                  </a:txBody>
                  <a:tcPr anchor="ctr"/>
                </a:tc>
                <a:tc>
                  <a:txBody>
                    <a:bodyPr/>
                    <a:lstStyle/>
                    <a:p>
                      <a:pPr algn="r"/>
                      <a:r>
                        <a:rPr lang="en-US" sz="900" dirty="0">
                          <a:latin typeface="Verdana" pitchFamily="34" charset="0"/>
                          <a:ea typeface="Verdana" pitchFamily="34" charset="0"/>
                          <a:cs typeface="Verdana" pitchFamily="34" charset="0"/>
                        </a:rPr>
                        <a:t>2.2609</a:t>
                      </a:r>
                    </a:p>
                  </a:txBody>
                  <a:tcPr anchor="ctr"/>
                </a:tc>
                <a:tc>
                  <a:txBody>
                    <a:bodyPr/>
                    <a:lstStyle/>
                    <a:p>
                      <a:pPr algn="r"/>
                      <a:r>
                        <a:rPr lang="en-US" sz="900" dirty="0">
                          <a:latin typeface="Verdana" pitchFamily="34" charset="0"/>
                          <a:ea typeface="Verdana" pitchFamily="34" charset="0"/>
                          <a:cs typeface="Verdana" pitchFamily="34" charset="0"/>
                        </a:rPr>
                        <a:t>2.5785</a:t>
                      </a:r>
                    </a:p>
                  </a:txBody>
                  <a:tcPr anchor="ctr"/>
                </a:tc>
                <a:tc>
                  <a:txBody>
                    <a:bodyPr/>
                    <a:lstStyle/>
                    <a:p>
                      <a:pPr algn="r"/>
                      <a:r>
                        <a:rPr lang="en-US" sz="900" dirty="0">
                          <a:latin typeface="Verdana" pitchFamily="34" charset="0"/>
                          <a:ea typeface="Verdana" pitchFamily="34" charset="0"/>
                          <a:cs typeface="Verdana" pitchFamily="34" charset="0"/>
                        </a:rPr>
                        <a:t>2.9372</a:t>
                      </a:r>
                    </a:p>
                  </a:txBody>
                  <a:tcPr anchor="ctr"/>
                </a:tc>
                <a:tc>
                  <a:txBody>
                    <a:bodyPr/>
                    <a:lstStyle/>
                    <a:p>
                      <a:pPr algn="r"/>
                      <a:r>
                        <a:rPr lang="en-US" sz="900" dirty="0">
                          <a:latin typeface="Verdana" pitchFamily="34" charset="0"/>
                          <a:ea typeface="Verdana" pitchFamily="34" charset="0"/>
                          <a:cs typeface="Verdana" pitchFamily="34" charset="0"/>
                        </a:rPr>
                        <a:t>3.3417</a:t>
                      </a:r>
                    </a:p>
                  </a:txBody>
                  <a:tcPr anchor="ctr"/>
                </a:tc>
                <a:tc>
                  <a:txBody>
                    <a:bodyPr/>
                    <a:lstStyle/>
                    <a:p>
                      <a:pPr algn="r"/>
                      <a:r>
                        <a:rPr lang="en-US" sz="900" dirty="0">
                          <a:latin typeface="Verdana" pitchFamily="34" charset="0"/>
                          <a:ea typeface="Verdana" pitchFamily="34" charset="0"/>
                          <a:cs typeface="Verdana" pitchFamily="34" charset="0"/>
                        </a:rPr>
                        <a:t>3.7975</a:t>
                      </a:r>
                    </a:p>
                  </a:txBody>
                  <a:tcPr anchor="ctr"/>
                </a:tc>
                <a:tc>
                  <a:txBody>
                    <a:bodyPr/>
                    <a:lstStyle/>
                    <a:p>
                      <a:pPr algn="r"/>
                      <a:r>
                        <a:rPr lang="en-US" sz="900" dirty="0">
                          <a:latin typeface="Verdana" pitchFamily="34" charset="0"/>
                          <a:ea typeface="Verdana" pitchFamily="34" charset="0"/>
                          <a:cs typeface="Verdana" pitchFamily="34" charset="0"/>
                        </a:rPr>
                        <a:t>4.8871</a:t>
                      </a:r>
                    </a:p>
                  </a:txBody>
                  <a:tcPr anchor="ctr"/>
                </a:tc>
                <a:tc>
                  <a:txBody>
                    <a:bodyPr/>
                    <a:lstStyle/>
                    <a:p>
                      <a:pPr algn="r"/>
                      <a:r>
                        <a:rPr lang="en-US" sz="900" dirty="0">
                          <a:latin typeface="Verdana" pitchFamily="34" charset="0"/>
                          <a:ea typeface="Verdana" pitchFamily="34" charset="0"/>
                          <a:cs typeface="Verdana" pitchFamily="34" charset="0"/>
                        </a:rPr>
                        <a:t>7.0757</a:t>
                      </a:r>
                    </a:p>
                  </a:txBody>
                  <a:tcPr anchor="ctr"/>
                </a:tc>
                <a:extLst>
                  <a:ext uri="{0D108BD9-81ED-4DB2-BD59-A6C34878D82A}">
                    <a16:rowId xmlns:a16="http://schemas.microsoft.com/office/drawing/2014/main" val="10002"/>
                  </a:ext>
                </a:extLst>
              </a:tr>
              <a:tr h="319368">
                <a:tc>
                  <a:txBody>
                    <a:bodyPr/>
                    <a:lstStyle/>
                    <a:p>
                      <a:pPr algn="ctr"/>
                      <a:r>
                        <a:rPr lang="en-US" sz="900" dirty="0">
                          <a:latin typeface="Verdana" pitchFamily="34" charset="0"/>
                          <a:ea typeface="Verdana" pitchFamily="34" charset="0"/>
                          <a:cs typeface="Verdana" pitchFamily="34" charset="0"/>
                        </a:rPr>
                        <a:t>15</a:t>
                      </a:r>
                    </a:p>
                  </a:txBody>
                  <a:tcPr anchor="ctr"/>
                </a:tc>
                <a:tc>
                  <a:txBody>
                    <a:bodyPr/>
                    <a:lstStyle/>
                    <a:p>
                      <a:pPr algn="r"/>
                      <a:r>
                        <a:rPr lang="en-US" sz="900" dirty="0">
                          <a:latin typeface="Verdana" pitchFamily="34" charset="0"/>
                          <a:ea typeface="Verdana" pitchFamily="34" charset="0"/>
                          <a:cs typeface="Verdana" pitchFamily="34" charset="0"/>
                        </a:rPr>
                        <a:t>1.1610</a:t>
                      </a:r>
                    </a:p>
                  </a:txBody>
                  <a:tcPr anchor="ctr"/>
                </a:tc>
                <a:tc>
                  <a:txBody>
                    <a:bodyPr/>
                    <a:lstStyle/>
                    <a:p>
                      <a:pPr algn="r"/>
                      <a:r>
                        <a:rPr lang="en-US" sz="900" dirty="0">
                          <a:latin typeface="Verdana" pitchFamily="34" charset="0"/>
                          <a:ea typeface="Verdana" pitchFamily="34" charset="0"/>
                          <a:cs typeface="Verdana" pitchFamily="34" charset="0"/>
                        </a:rPr>
                        <a:t>1.3459</a:t>
                      </a:r>
                    </a:p>
                  </a:txBody>
                  <a:tcPr anchor="ctr"/>
                </a:tc>
                <a:tc>
                  <a:txBody>
                    <a:bodyPr/>
                    <a:lstStyle/>
                    <a:p>
                      <a:pPr algn="r"/>
                      <a:r>
                        <a:rPr lang="en-US" sz="900" dirty="0">
                          <a:latin typeface="Verdana" pitchFamily="34" charset="0"/>
                          <a:ea typeface="Verdana" pitchFamily="34" charset="0"/>
                          <a:cs typeface="Verdana" pitchFamily="34" charset="0"/>
                        </a:rPr>
                        <a:t>1.5580</a:t>
                      </a:r>
                    </a:p>
                  </a:txBody>
                  <a:tcPr anchor="ctr"/>
                </a:tc>
                <a:tc>
                  <a:txBody>
                    <a:bodyPr/>
                    <a:lstStyle/>
                    <a:p>
                      <a:pPr algn="r"/>
                      <a:r>
                        <a:rPr lang="en-US" sz="900" dirty="0">
                          <a:latin typeface="Verdana" pitchFamily="34" charset="0"/>
                          <a:ea typeface="Verdana" pitchFamily="34" charset="0"/>
                          <a:cs typeface="Verdana" pitchFamily="34" charset="0"/>
                        </a:rPr>
                        <a:t>1.8009</a:t>
                      </a:r>
                    </a:p>
                  </a:txBody>
                  <a:tcPr anchor="ctr"/>
                </a:tc>
                <a:tc>
                  <a:txBody>
                    <a:bodyPr/>
                    <a:lstStyle/>
                    <a:p>
                      <a:pPr algn="r"/>
                      <a:r>
                        <a:rPr lang="en-US" sz="900" dirty="0">
                          <a:latin typeface="Verdana" pitchFamily="34" charset="0"/>
                          <a:ea typeface="Verdana" pitchFamily="34" charset="0"/>
                          <a:cs typeface="Verdana" pitchFamily="34" charset="0"/>
                        </a:rPr>
                        <a:t>2.0789</a:t>
                      </a:r>
                    </a:p>
                  </a:txBody>
                  <a:tcPr anchor="ctr"/>
                </a:tc>
                <a:tc>
                  <a:txBody>
                    <a:bodyPr/>
                    <a:lstStyle/>
                    <a:p>
                      <a:pPr algn="r"/>
                      <a:r>
                        <a:rPr lang="en-US" sz="900" dirty="0">
                          <a:latin typeface="Verdana" pitchFamily="34" charset="0"/>
                          <a:ea typeface="Verdana" pitchFamily="34" charset="0"/>
                          <a:cs typeface="Verdana" pitchFamily="34" charset="0"/>
                        </a:rPr>
                        <a:t>2.3966</a:t>
                      </a:r>
                    </a:p>
                  </a:txBody>
                  <a:tcPr anchor="ctr"/>
                </a:tc>
                <a:tc>
                  <a:txBody>
                    <a:bodyPr/>
                    <a:lstStyle/>
                    <a:p>
                      <a:pPr algn="r"/>
                      <a:r>
                        <a:rPr lang="en-US" sz="900" dirty="0">
                          <a:latin typeface="Verdana" pitchFamily="34" charset="0"/>
                          <a:ea typeface="Verdana" pitchFamily="34" charset="0"/>
                          <a:cs typeface="Verdana" pitchFamily="34" charset="0"/>
                        </a:rPr>
                        <a:t>2.7590</a:t>
                      </a:r>
                    </a:p>
                  </a:txBody>
                  <a:tcPr anchor="ctr"/>
                </a:tc>
                <a:tc>
                  <a:txBody>
                    <a:bodyPr/>
                    <a:lstStyle/>
                    <a:p>
                      <a:pPr algn="r"/>
                      <a:r>
                        <a:rPr lang="en-US" sz="900" dirty="0">
                          <a:latin typeface="Verdana" pitchFamily="34" charset="0"/>
                          <a:ea typeface="Verdana" pitchFamily="34" charset="0"/>
                          <a:cs typeface="Verdana" pitchFamily="34" charset="0"/>
                        </a:rPr>
                        <a:t>3.1722</a:t>
                      </a:r>
                    </a:p>
                  </a:txBody>
                  <a:tcPr anchor="ctr"/>
                </a:tc>
                <a:tc>
                  <a:txBody>
                    <a:bodyPr/>
                    <a:lstStyle/>
                    <a:p>
                      <a:pPr algn="r"/>
                      <a:r>
                        <a:rPr lang="en-US" sz="900" dirty="0">
                          <a:latin typeface="Verdana" pitchFamily="34" charset="0"/>
                          <a:ea typeface="Verdana" pitchFamily="34" charset="0"/>
                          <a:cs typeface="Verdana" pitchFamily="34" charset="0"/>
                        </a:rPr>
                        <a:t>3.6425</a:t>
                      </a:r>
                    </a:p>
                  </a:txBody>
                  <a:tcPr anchor="ctr"/>
                </a:tc>
                <a:tc>
                  <a:txBody>
                    <a:bodyPr/>
                    <a:lstStyle/>
                    <a:p>
                      <a:pPr algn="r"/>
                      <a:r>
                        <a:rPr lang="en-US" sz="900" dirty="0">
                          <a:latin typeface="Verdana" pitchFamily="34" charset="0"/>
                          <a:ea typeface="Verdana" pitchFamily="34" charset="0"/>
                          <a:cs typeface="Verdana" pitchFamily="34" charset="0"/>
                        </a:rPr>
                        <a:t>4.1772</a:t>
                      </a:r>
                    </a:p>
                  </a:txBody>
                  <a:tcPr anchor="ctr"/>
                </a:tc>
                <a:tc>
                  <a:txBody>
                    <a:bodyPr/>
                    <a:lstStyle/>
                    <a:p>
                      <a:pPr algn="r"/>
                      <a:r>
                        <a:rPr lang="en-US" sz="900" dirty="0">
                          <a:latin typeface="Verdana" pitchFamily="34" charset="0"/>
                          <a:ea typeface="Verdana" pitchFamily="34" charset="0"/>
                          <a:cs typeface="Verdana" pitchFamily="34" charset="0"/>
                        </a:rPr>
                        <a:t>5.4736</a:t>
                      </a:r>
                    </a:p>
                  </a:txBody>
                  <a:tcPr anchor="ctr"/>
                </a:tc>
                <a:tc>
                  <a:txBody>
                    <a:bodyPr/>
                    <a:lstStyle/>
                    <a:p>
                      <a:pPr algn="r"/>
                      <a:r>
                        <a:rPr lang="en-US" sz="900" dirty="0">
                          <a:latin typeface="Verdana" pitchFamily="34" charset="0"/>
                          <a:ea typeface="Verdana" pitchFamily="34" charset="0"/>
                          <a:cs typeface="Verdana" pitchFamily="34" charset="0"/>
                        </a:rPr>
                        <a:t>8.1371</a:t>
                      </a:r>
                    </a:p>
                  </a:txBody>
                  <a:tcPr anchor="ctr"/>
                </a:tc>
                <a:extLst>
                  <a:ext uri="{0D108BD9-81ED-4DB2-BD59-A6C34878D82A}">
                    <a16:rowId xmlns:a16="http://schemas.microsoft.com/office/drawing/2014/main" val="10003"/>
                  </a:ext>
                </a:extLst>
              </a:tr>
              <a:tr h="319368">
                <a:tc>
                  <a:txBody>
                    <a:bodyPr/>
                    <a:lstStyle/>
                    <a:p>
                      <a:pPr algn="ctr"/>
                      <a:r>
                        <a:rPr lang="en-US" sz="900" dirty="0">
                          <a:latin typeface="Verdana" pitchFamily="34" charset="0"/>
                          <a:ea typeface="Verdana" pitchFamily="34" charset="0"/>
                          <a:cs typeface="Verdana" pitchFamily="34" charset="0"/>
                        </a:rPr>
                        <a:t>16</a:t>
                      </a:r>
                    </a:p>
                  </a:txBody>
                  <a:tcPr anchor="ctr"/>
                </a:tc>
                <a:tc>
                  <a:txBody>
                    <a:bodyPr/>
                    <a:lstStyle/>
                    <a:p>
                      <a:pPr algn="r"/>
                      <a:r>
                        <a:rPr lang="en-US" sz="900" dirty="0">
                          <a:latin typeface="Verdana" pitchFamily="34" charset="0"/>
                          <a:ea typeface="Verdana" pitchFamily="34" charset="0"/>
                          <a:cs typeface="Verdana" pitchFamily="34" charset="0"/>
                        </a:rPr>
                        <a:t>1.1726</a:t>
                      </a:r>
                    </a:p>
                  </a:txBody>
                  <a:tcPr anchor="ctr"/>
                </a:tc>
                <a:tc>
                  <a:txBody>
                    <a:bodyPr/>
                    <a:lstStyle/>
                    <a:p>
                      <a:pPr algn="r"/>
                      <a:r>
                        <a:rPr lang="en-US" sz="900" dirty="0">
                          <a:latin typeface="Verdana" pitchFamily="34" charset="0"/>
                          <a:ea typeface="Verdana" pitchFamily="34" charset="0"/>
                          <a:cs typeface="Verdana" pitchFamily="34" charset="0"/>
                        </a:rPr>
                        <a:t>1.3728</a:t>
                      </a:r>
                    </a:p>
                  </a:txBody>
                  <a:tcPr anchor="ctr"/>
                </a:tc>
                <a:tc>
                  <a:txBody>
                    <a:bodyPr/>
                    <a:lstStyle/>
                    <a:p>
                      <a:pPr algn="r"/>
                      <a:r>
                        <a:rPr lang="en-US" sz="900" dirty="0">
                          <a:latin typeface="Verdana" pitchFamily="34" charset="0"/>
                          <a:ea typeface="Verdana" pitchFamily="34" charset="0"/>
                          <a:cs typeface="Verdana" pitchFamily="34" charset="0"/>
                        </a:rPr>
                        <a:t>1.6047</a:t>
                      </a:r>
                    </a:p>
                  </a:txBody>
                  <a:tcPr anchor="ctr"/>
                </a:tc>
                <a:tc>
                  <a:txBody>
                    <a:bodyPr/>
                    <a:lstStyle/>
                    <a:p>
                      <a:pPr algn="r"/>
                      <a:r>
                        <a:rPr lang="en-US" sz="900" dirty="0">
                          <a:latin typeface="Verdana" pitchFamily="34" charset="0"/>
                          <a:ea typeface="Verdana" pitchFamily="34" charset="0"/>
                          <a:cs typeface="Verdana" pitchFamily="34" charset="0"/>
                        </a:rPr>
                        <a:t>1.8730</a:t>
                      </a:r>
                    </a:p>
                  </a:txBody>
                  <a:tcPr anchor="ctr"/>
                </a:tc>
                <a:tc>
                  <a:txBody>
                    <a:bodyPr/>
                    <a:lstStyle/>
                    <a:p>
                      <a:pPr algn="r"/>
                      <a:r>
                        <a:rPr lang="en-US" sz="900" dirty="0">
                          <a:latin typeface="Verdana" pitchFamily="34" charset="0"/>
                          <a:ea typeface="Verdana" pitchFamily="34" charset="0"/>
                          <a:cs typeface="Verdana" pitchFamily="34" charset="0"/>
                        </a:rPr>
                        <a:t>2.1829</a:t>
                      </a:r>
                    </a:p>
                  </a:txBody>
                  <a:tcPr anchor="ctr"/>
                </a:tc>
                <a:tc>
                  <a:txBody>
                    <a:bodyPr/>
                    <a:lstStyle/>
                    <a:p>
                      <a:pPr algn="r"/>
                      <a:r>
                        <a:rPr lang="en-US" sz="900" dirty="0">
                          <a:latin typeface="Verdana" pitchFamily="34" charset="0"/>
                          <a:ea typeface="Verdana" pitchFamily="34" charset="0"/>
                          <a:cs typeface="Verdana" pitchFamily="34" charset="0"/>
                        </a:rPr>
                        <a:t>2.5404</a:t>
                      </a:r>
                    </a:p>
                  </a:txBody>
                  <a:tcPr anchor="ctr"/>
                </a:tc>
                <a:tc>
                  <a:txBody>
                    <a:bodyPr/>
                    <a:lstStyle/>
                    <a:p>
                      <a:pPr algn="r"/>
                      <a:r>
                        <a:rPr lang="en-US" sz="900" dirty="0">
                          <a:latin typeface="Verdana" pitchFamily="34" charset="0"/>
                          <a:ea typeface="Verdana" pitchFamily="34" charset="0"/>
                          <a:cs typeface="Verdana" pitchFamily="34" charset="0"/>
                        </a:rPr>
                        <a:t>2.9522</a:t>
                      </a:r>
                    </a:p>
                  </a:txBody>
                  <a:tcPr anchor="ctr"/>
                </a:tc>
                <a:tc>
                  <a:txBody>
                    <a:bodyPr/>
                    <a:lstStyle/>
                    <a:p>
                      <a:pPr algn="r"/>
                      <a:r>
                        <a:rPr lang="en-US" sz="900" dirty="0">
                          <a:latin typeface="Verdana" pitchFamily="34" charset="0"/>
                          <a:ea typeface="Verdana" pitchFamily="34" charset="0"/>
                          <a:cs typeface="Verdana" pitchFamily="34" charset="0"/>
                        </a:rPr>
                        <a:t>3.4259</a:t>
                      </a:r>
                    </a:p>
                  </a:txBody>
                  <a:tcPr anchor="ctr"/>
                </a:tc>
                <a:tc>
                  <a:txBody>
                    <a:bodyPr/>
                    <a:lstStyle/>
                    <a:p>
                      <a:pPr algn="r"/>
                      <a:r>
                        <a:rPr lang="en-US" sz="900" dirty="0">
                          <a:latin typeface="Verdana" pitchFamily="34" charset="0"/>
                          <a:ea typeface="Verdana" pitchFamily="34" charset="0"/>
                          <a:cs typeface="Verdana" pitchFamily="34" charset="0"/>
                        </a:rPr>
                        <a:t>3.9703</a:t>
                      </a:r>
                    </a:p>
                  </a:txBody>
                  <a:tcPr anchor="ctr"/>
                </a:tc>
                <a:tc>
                  <a:txBody>
                    <a:bodyPr/>
                    <a:lstStyle/>
                    <a:p>
                      <a:pPr algn="r"/>
                      <a:r>
                        <a:rPr lang="en-US" sz="900" dirty="0">
                          <a:latin typeface="Verdana" pitchFamily="34" charset="0"/>
                          <a:ea typeface="Verdana" pitchFamily="34" charset="0"/>
                          <a:cs typeface="Verdana" pitchFamily="34" charset="0"/>
                        </a:rPr>
                        <a:t>4.5950</a:t>
                      </a:r>
                    </a:p>
                  </a:txBody>
                  <a:tcPr anchor="ctr"/>
                </a:tc>
                <a:tc>
                  <a:txBody>
                    <a:bodyPr/>
                    <a:lstStyle/>
                    <a:p>
                      <a:pPr algn="r"/>
                      <a:r>
                        <a:rPr lang="en-US" sz="900" dirty="0">
                          <a:latin typeface="Verdana" pitchFamily="34" charset="0"/>
                          <a:ea typeface="Verdana" pitchFamily="34" charset="0"/>
                          <a:cs typeface="Verdana" pitchFamily="34" charset="0"/>
                        </a:rPr>
                        <a:t>6.1304</a:t>
                      </a:r>
                    </a:p>
                  </a:txBody>
                  <a:tcPr anchor="ctr"/>
                </a:tc>
                <a:tc>
                  <a:txBody>
                    <a:bodyPr/>
                    <a:lstStyle/>
                    <a:p>
                      <a:pPr algn="r"/>
                      <a:r>
                        <a:rPr lang="en-US" sz="900" dirty="0">
                          <a:latin typeface="Verdana" pitchFamily="34" charset="0"/>
                          <a:ea typeface="Verdana" pitchFamily="34" charset="0"/>
                          <a:cs typeface="Verdana" pitchFamily="34" charset="0"/>
                        </a:rPr>
                        <a:t>9.3576</a:t>
                      </a:r>
                    </a:p>
                  </a:txBody>
                  <a:tcPr anchor="ctr"/>
                </a:tc>
                <a:extLst>
                  <a:ext uri="{0D108BD9-81ED-4DB2-BD59-A6C34878D82A}">
                    <a16:rowId xmlns:a16="http://schemas.microsoft.com/office/drawing/2014/main" val="10004"/>
                  </a:ext>
                </a:extLst>
              </a:tr>
              <a:tr h="319368">
                <a:tc>
                  <a:txBody>
                    <a:bodyPr/>
                    <a:lstStyle/>
                    <a:p>
                      <a:pPr algn="ctr"/>
                      <a:r>
                        <a:rPr lang="en-US" sz="900" dirty="0">
                          <a:latin typeface="Verdana" pitchFamily="34" charset="0"/>
                          <a:ea typeface="Verdana" pitchFamily="34" charset="0"/>
                          <a:cs typeface="Verdana" pitchFamily="34" charset="0"/>
                        </a:rPr>
                        <a:t>17</a:t>
                      </a:r>
                    </a:p>
                  </a:txBody>
                  <a:tcPr anchor="ctr"/>
                </a:tc>
                <a:tc>
                  <a:txBody>
                    <a:bodyPr/>
                    <a:lstStyle/>
                    <a:p>
                      <a:pPr algn="r"/>
                      <a:r>
                        <a:rPr lang="en-US" sz="900" dirty="0">
                          <a:latin typeface="Verdana" pitchFamily="34" charset="0"/>
                          <a:ea typeface="Verdana" pitchFamily="34" charset="0"/>
                          <a:cs typeface="Verdana" pitchFamily="34" charset="0"/>
                        </a:rPr>
                        <a:t>1.1843</a:t>
                      </a:r>
                    </a:p>
                  </a:txBody>
                  <a:tcPr anchor="ctr"/>
                </a:tc>
                <a:tc>
                  <a:txBody>
                    <a:bodyPr/>
                    <a:lstStyle/>
                    <a:p>
                      <a:pPr algn="r"/>
                      <a:r>
                        <a:rPr lang="en-US" sz="900" dirty="0">
                          <a:latin typeface="Verdana" pitchFamily="34" charset="0"/>
                          <a:ea typeface="Verdana" pitchFamily="34" charset="0"/>
                          <a:cs typeface="Verdana" pitchFamily="34" charset="0"/>
                        </a:rPr>
                        <a:t>1.4002</a:t>
                      </a:r>
                    </a:p>
                  </a:txBody>
                  <a:tcPr anchor="ctr"/>
                </a:tc>
                <a:tc>
                  <a:txBody>
                    <a:bodyPr/>
                    <a:lstStyle/>
                    <a:p>
                      <a:pPr algn="r"/>
                      <a:r>
                        <a:rPr lang="en-US" sz="900" dirty="0">
                          <a:latin typeface="Verdana" pitchFamily="34" charset="0"/>
                          <a:ea typeface="Verdana" pitchFamily="34" charset="0"/>
                          <a:cs typeface="Verdana" pitchFamily="34" charset="0"/>
                        </a:rPr>
                        <a:t>1.6528</a:t>
                      </a:r>
                    </a:p>
                  </a:txBody>
                  <a:tcPr anchor="ctr"/>
                </a:tc>
                <a:tc>
                  <a:txBody>
                    <a:bodyPr/>
                    <a:lstStyle/>
                    <a:p>
                      <a:pPr algn="r"/>
                      <a:r>
                        <a:rPr lang="en-US" sz="900" dirty="0">
                          <a:latin typeface="Verdana" pitchFamily="34" charset="0"/>
                          <a:ea typeface="Verdana" pitchFamily="34" charset="0"/>
                          <a:cs typeface="Verdana" pitchFamily="34" charset="0"/>
                        </a:rPr>
                        <a:t>1.9479</a:t>
                      </a:r>
                    </a:p>
                  </a:txBody>
                  <a:tcPr anchor="ctr"/>
                </a:tc>
                <a:tc>
                  <a:txBody>
                    <a:bodyPr/>
                    <a:lstStyle/>
                    <a:p>
                      <a:pPr algn="r"/>
                      <a:r>
                        <a:rPr lang="en-US" sz="900" dirty="0">
                          <a:latin typeface="Verdana" pitchFamily="34" charset="0"/>
                          <a:ea typeface="Verdana" pitchFamily="34" charset="0"/>
                          <a:cs typeface="Verdana" pitchFamily="34" charset="0"/>
                        </a:rPr>
                        <a:t>2.2920</a:t>
                      </a:r>
                    </a:p>
                  </a:txBody>
                  <a:tcPr anchor="ctr"/>
                </a:tc>
                <a:tc>
                  <a:txBody>
                    <a:bodyPr/>
                    <a:lstStyle/>
                    <a:p>
                      <a:pPr algn="r"/>
                      <a:r>
                        <a:rPr lang="en-US" sz="900" dirty="0">
                          <a:latin typeface="Verdana" pitchFamily="34" charset="0"/>
                          <a:ea typeface="Verdana" pitchFamily="34" charset="0"/>
                          <a:cs typeface="Verdana" pitchFamily="34" charset="0"/>
                        </a:rPr>
                        <a:t>2.6928</a:t>
                      </a:r>
                    </a:p>
                  </a:txBody>
                  <a:tcPr anchor="ctr"/>
                </a:tc>
                <a:tc>
                  <a:txBody>
                    <a:bodyPr/>
                    <a:lstStyle/>
                    <a:p>
                      <a:pPr algn="r"/>
                      <a:r>
                        <a:rPr lang="en-US" sz="900" dirty="0">
                          <a:latin typeface="Verdana" pitchFamily="34" charset="0"/>
                          <a:ea typeface="Verdana" pitchFamily="34" charset="0"/>
                          <a:cs typeface="Verdana" pitchFamily="34" charset="0"/>
                        </a:rPr>
                        <a:t>3.1588</a:t>
                      </a:r>
                    </a:p>
                  </a:txBody>
                  <a:tcPr anchor="ctr"/>
                </a:tc>
                <a:tc>
                  <a:txBody>
                    <a:bodyPr/>
                    <a:lstStyle/>
                    <a:p>
                      <a:pPr algn="r"/>
                      <a:r>
                        <a:rPr lang="en-US" sz="900" dirty="0">
                          <a:latin typeface="Verdana" pitchFamily="34" charset="0"/>
                          <a:ea typeface="Verdana" pitchFamily="34" charset="0"/>
                          <a:cs typeface="Verdana" pitchFamily="34" charset="0"/>
                        </a:rPr>
                        <a:t>3.7000</a:t>
                      </a:r>
                    </a:p>
                  </a:txBody>
                  <a:tcPr anchor="ctr"/>
                </a:tc>
                <a:tc>
                  <a:txBody>
                    <a:bodyPr/>
                    <a:lstStyle/>
                    <a:p>
                      <a:pPr algn="r"/>
                      <a:r>
                        <a:rPr lang="en-US" sz="900" dirty="0">
                          <a:latin typeface="Verdana" pitchFamily="34" charset="0"/>
                          <a:ea typeface="Verdana" pitchFamily="34" charset="0"/>
                          <a:cs typeface="Verdana" pitchFamily="34" charset="0"/>
                        </a:rPr>
                        <a:t>4.3276</a:t>
                      </a:r>
                    </a:p>
                  </a:txBody>
                  <a:tcPr anchor="ctr"/>
                </a:tc>
                <a:tc>
                  <a:txBody>
                    <a:bodyPr/>
                    <a:lstStyle/>
                    <a:p>
                      <a:pPr algn="r"/>
                      <a:r>
                        <a:rPr lang="en-US" sz="900" dirty="0">
                          <a:latin typeface="Verdana" pitchFamily="34" charset="0"/>
                          <a:ea typeface="Verdana" pitchFamily="34" charset="0"/>
                          <a:cs typeface="Verdana" pitchFamily="34" charset="0"/>
                        </a:rPr>
                        <a:t>5.0545</a:t>
                      </a:r>
                    </a:p>
                  </a:txBody>
                  <a:tcPr anchor="ctr"/>
                </a:tc>
                <a:tc>
                  <a:txBody>
                    <a:bodyPr/>
                    <a:lstStyle/>
                    <a:p>
                      <a:pPr algn="r"/>
                      <a:r>
                        <a:rPr lang="en-US" sz="900" dirty="0">
                          <a:latin typeface="Verdana" pitchFamily="34" charset="0"/>
                          <a:ea typeface="Verdana" pitchFamily="34" charset="0"/>
                          <a:cs typeface="Verdana" pitchFamily="34" charset="0"/>
                        </a:rPr>
                        <a:t>6.8660</a:t>
                      </a:r>
                    </a:p>
                  </a:txBody>
                  <a:tcPr anchor="ctr"/>
                </a:tc>
                <a:tc>
                  <a:txBody>
                    <a:bodyPr/>
                    <a:lstStyle/>
                    <a:p>
                      <a:pPr algn="r"/>
                      <a:r>
                        <a:rPr lang="en-US" sz="900" dirty="0">
                          <a:latin typeface="Verdana" pitchFamily="34" charset="0"/>
                          <a:ea typeface="Verdana" pitchFamily="34" charset="0"/>
                          <a:cs typeface="Verdana" pitchFamily="34" charset="0"/>
                        </a:rPr>
                        <a:t>10.7613</a:t>
                      </a:r>
                    </a:p>
                  </a:txBody>
                  <a:tcPr anchor="ctr"/>
                </a:tc>
                <a:extLst>
                  <a:ext uri="{0D108BD9-81ED-4DB2-BD59-A6C34878D82A}">
                    <a16:rowId xmlns:a16="http://schemas.microsoft.com/office/drawing/2014/main" val="10005"/>
                  </a:ext>
                </a:extLst>
              </a:tr>
              <a:tr h="319368">
                <a:tc>
                  <a:txBody>
                    <a:bodyPr/>
                    <a:lstStyle/>
                    <a:p>
                      <a:pPr algn="ctr"/>
                      <a:r>
                        <a:rPr lang="en-US" sz="900" dirty="0">
                          <a:latin typeface="Verdana" pitchFamily="34" charset="0"/>
                          <a:ea typeface="Verdana" pitchFamily="34" charset="0"/>
                          <a:cs typeface="Verdana" pitchFamily="34" charset="0"/>
                        </a:rPr>
                        <a:t>18</a:t>
                      </a:r>
                    </a:p>
                  </a:txBody>
                  <a:tcPr anchor="ctr"/>
                </a:tc>
                <a:tc>
                  <a:txBody>
                    <a:bodyPr/>
                    <a:lstStyle/>
                    <a:p>
                      <a:pPr algn="r"/>
                      <a:r>
                        <a:rPr lang="en-US" sz="900" dirty="0">
                          <a:latin typeface="Verdana" pitchFamily="34" charset="0"/>
                          <a:ea typeface="Verdana" pitchFamily="34" charset="0"/>
                          <a:cs typeface="Verdana" pitchFamily="34" charset="0"/>
                        </a:rPr>
                        <a:t>1.1961</a:t>
                      </a:r>
                    </a:p>
                  </a:txBody>
                  <a:tcPr anchor="ctr"/>
                </a:tc>
                <a:tc>
                  <a:txBody>
                    <a:bodyPr/>
                    <a:lstStyle/>
                    <a:p>
                      <a:pPr algn="r"/>
                      <a:r>
                        <a:rPr lang="en-US" sz="900" dirty="0">
                          <a:latin typeface="Verdana" pitchFamily="34" charset="0"/>
                          <a:ea typeface="Verdana" pitchFamily="34" charset="0"/>
                          <a:cs typeface="Verdana" pitchFamily="34" charset="0"/>
                        </a:rPr>
                        <a:t>1.4282</a:t>
                      </a:r>
                    </a:p>
                  </a:txBody>
                  <a:tcPr anchor="ctr"/>
                </a:tc>
                <a:tc>
                  <a:txBody>
                    <a:bodyPr/>
                    <a:lstStyle/>
                    <a:p>
                      <a:pPr algn="r"/>
                      <a:r>
                        <a:rPr lang="en-US" sz="900" dirty="0">
                          <a:latin typeface="Verdana" pitchFamily="34" charset="0"/>
                          <a:ea typeface="Verdana" pitchFamily="34" charset="0"/>
                          <a:cs typeface="Verdana" pitchFamily="34" charset="0"/>
                        </a:rPr>
                        <a:t>1.7024</a:t>
                      </a:r>
                    </a:p>
                  </a:txBody>
                  <a:tcPr anchor="ctr"/>
                </a:tc>
                <a:tc>
                  <a:txBody>
                    <a:bodyPr/>
                    <a:lstStyle/>
                    <a:p>
                      <a:pPr algn="r"/>
                      <a:r>
                        <a:rPr lang="en-US" sz="900" dirty="0">
                          <a:latin typeface="Verdana" pitchFamily="34" charset="0"/>
                          <a:ea typeface="Verdana" pitchFamily="34" charset="0"/>
                          <a:cs typeface="Verdana" pitchFamily="34" charset="0"/>
                        </a:rPr>
                        <a:t>2.0258</a:t>
                      </a:r>
                    </a:p>
                  </a:txBody>
                  <a:tcPr anchor="ctr"/>
                </a:tc>
                <a:tc>
                  <a:txBody>
                    <a:bodyPr/>
                    <a:lstStyle/>
                    <a:p>
                      <a:pPr algn="r"/>
                      <a:r>
                        <a:rPr lang="en-US" sz="900" dirty="0">
                          <a:latin typeface="Verdana" pitchFamily="34" charset="0"/>
                          <a:ea typeface="Verdana" pitchFamily="34" charset="0"/>
                          <a:cs typeface="Verdana" pitchFamily="34" charset="0"/>
                        </a:rPr>
                        <a:t>2.4066</a:t>
                      </a:r>
                    </a:p>
                  </a:txBody>
                  <a:tcPr anchor="ctr"/>
                </a:tc>
                <a:tc>
                  <a:txBody>
                    <a:bodyPr/>
                    <a:lstStyle/>
                    <a:p>
                      <a:pPr algn="r"/>
                      <a:r>
                        <a:rPr lang="en-US" sz="900" dirty="0">
                          <a:latin typeface="Verdana" pitchFamily="34" charset="0"/>
                          <a:ea typeface="Verdana" pitchFamily="34" charset="0"/>
                          <a:cs typeface="Verdana" pitchFamily="34" charset="0"/>
                        </a:rPr>
                        <a:t>2.8543</a:t>
                      </a:r>
                    </a:p>
                  </a:txBody>
                  <a:tcPr anchor="ctr"/>
                </a:tc>
                <a:tc>
                  <a:txBody>
                    <a:bodyPr/>
                    <a:lstStyle/>
                    <a:p>
                      <a:pPr algn="r"/>
                      <a:r>
                        <a:rPr lang="en-US" sz="900" dirty="0">
                          <a:latin typeface="Verdana" pitchFamily="34" charset="0"/>
                          <a:ea typeface="Verdana" pitchFamily="34" charset="0"/>
                          <a:cs typeface="Verdana" pitchFamily="34" charset="0"/>
                        </a:rPr>
                        <a:t>3.3799</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a:latin typeface="Verdana" pitchFamily="34" charset="0"/>
                          <a:ea typeface="Verdana" pitchFamily="34" charset="0"/>
                          <a:cs typeface="Verdana" pitchFamily="34" charset="0"/>
                        </a:rPr>
                        <a:t>3.9960</a:t>
                      </a:r>
                    </a:p>
                  </a:txBody>
                  <a:tcPr anchor="ctr"/>
                </a:tc>
                <a:tc>
                  <a:txBody>
                    <a:bodyPr/>
                    <a:lstStyle/>
                    <a:p>
                      <a:pPr algn="r"/>
                      <a:r>
                        <a:rPr lang="en-US" sz="900" dirty="0">
                          <a:latin typeface="Verdana" pitchFamily="34" charset="0"/>
                          <a:ea typeface="Verdana" pitchFamily="34" charset="0"/>
                          <a:cs typeface="Verdana" pitchFamily="34" charset="0"/>
                        </a:rPr>
                        <a:t>4.7171</a:t>
                      </a:r>
                    </a:p>
                  </a:txBody>
                  <a:tcPr anchor="ctr"/>
                </a:tc>
                <a:tc>
                  <a:txBody>
                    <a:bodyPr/>
                    <a:lstStyle/>
                    <a:p>
                      <a:pPr algn="r"/>
                      <a:r>
                        <a:rPr lang="en-US" sz="900" dirty="0">
                          <a:latin typeface="Verdana" pitchFamily="34" charset="0"/>
                          <a:ea typeface="Verdana" pitchFamily="34" charset="0"/>
                          <a:cs typeface="Verdana" pitchFamily="34" charset="0"/>
                        </a:rPr>
                        <a:t>5.5599</a:t>
                      </a:r>
                    </a:p>
                  </a:txBody>
                  <a:tcPr anchor="ctr"/>
                </a:tc>
                <a:tc>
                  <a:txBody>
                    <a:bodyPr/>
                    <a:lstStyle/>
                    <a:p>
                      <a:pPr algn="r"/>
                      <a:r>
                        <a:rPr lang="en-US" sz="900" dirty="0">
                          <a:latin typeface="Verdana" pitchFamily="34" charset="0"/>
                          <a:ea typeface="Verdana" pitchFamily="34" charset="0"/>
                          <a:cs typeface="Verdana" pitchFamily="34" charset="0"/>
                        </a:rPr>
                        <a:t>7.6900</a:t>
                      </a:r>
                    </a:p>
                  </a:txBody>
                  <a:tcPr anchor="ctr"/>
                </a:tc>
                <a:tc>
                  <a:txBody>
                    <a:bodyPr/>
                    <a:lstStyle/>
                    <a:p>
                      <a:pPr algn="r"/>
                      <a:r>
                        <a:rPr lang="en-US" sz="900" dirty="0">
                          <a:latin typeface="Verdana" pitchFamily="34" charset="0"/>
                          <a:ea typeface="Verdana" pitchFamily="34" charset="0"/>
                          <a:cs typeface="Verdana" pitchFamily="34" charset="0"/>
                        </a:rPr>
                        <a:t>12.3755</a:t>
                      </a:r>
                    </a:p>
                  </a:txBody>
                  <a:tcPr anchor="ctr"/>
                </a:tc>
                <a:extLst>
                  <a:ext uri="{0D108BD9-81ED-4DB2-BD59-A6C34878D82A}">
                    <a16:rowId xmlns:a16="http://schemas.microsoft.com/office/drawing/2014/main" val="10006"/>
                  </a:ext>
                </a:extLst>
              </a:tr>
              <a:tr h="319368">
                <a:tc>
                  <a:txBody>
                    <a:bodyPr/>
                    <a:lstStyle/>
                    <a:p>
                      <a:pPr algn="ctr"/>
                      <a:r>
                        <a:rPr lang="en-US" sz="900" dirty="0">
                          <a:latin typeface="Verdana" pitchFamily="34" charset="0"/>
                          <a:ea typeface="Verdana" pitchFamily="34" charset="0"/>
                          <a:cs typeface="Verdana" pitchFamily="34" charset="0"/>
                        </a:rPr>
                        <a:t>19</a:t>
                      </a:r>
                    </a:p>
                  </a:txBody>
                  <a:tcPr anchor="ctr"/>
                </a:tc>
                <a:tc>
                  <a:txBody>
                    <a:bodyPr/>
                    <a:lstStyle/>
                    <a:p>
                      <a:pPr algn="r"/>
                      <a:r>
                        <a:rPr lang="en-US" sz="900" dirty="0">
                          <a:latin typeface="Verdana" pitchFamily="34" charset="0"/>
                          <a:ea typeface="Verdana" pitchFamily="34" charset="0"/>
                          <a:cs typeface="Verdana" pitchFamily="34" charset="0"/>
                        </a:rPr>
                        <a:t>1.2081</a:t>
                      </a:r>
                    </a:p>
                  </a:txBody>
                  <a:tcPr anchor="ctr"/>
                </a:tc>
                <a:tc>
                  <a:txBody>
                    <a:bodyPr/>
                    <a:lstStyle/>
                    <a:p>
                      <a:pPr algn="r"/>
                      <a:r>
                        <a:rPr lang="en-US" sz="900" dirty="0">
                          <a:latin typeface="Verdana" pitchFamily="34" charset="0"/>
                          <a:ea typeface="Verdana" pitchFamily="34" charset="0"/>
                          <a:cs typeface="Verdana" pitchFamily="34" charset="0"/>
                        </a:rPr>
                        <a:t>1.4568</a:t>
                      </a:r>
                    </a:p>
                  </a:txBody>
                  <a:tcPr anchor="ctr"/>
                </a:tc>
                <a:tc>
                  <a:txBody>
                    <a:bodyPr/>
                    <a:lstStyle/>
                    <a:p>
                      <a:pPr algn="r"/>
                      <a:r>
                        <a:rPr lang="en-US" sz="900" dirty="0">
                          <a:latin typeface="Verdana" pitchFamily="34" charset="0"/>
                          <a:ea typeface="Verdana" pitchFamily="34" charset="0"/>
                          <a:cs typeface="Verdana" pitchFamily="34" charset="0"/>
                        </a:rPr>
                        <a:t>1.7535</a:t>
                      </a:r>
                    </a:p>
                  </a:txBody>
                  <a:tcPr anchor="ctr"/>
                </a:tc>
                <a:tc>
                  <a:txBody>
                    <a:bodyPr/>
                    <a:lstStyle/>
                    <a:p>
                      <a:pPr algn="r"/>
                      <a:r>
                        <a:rPr lang="en-US" sz="900" dirty="0">
                          <a:latin typeface="Verdana" pitchFamily="34" charset="0"/>
                          <a:ea typeface="Verdana" pitchFamily="34" charset="0"/>
                          <a:cs typeface="Verdana" pitchFamily="34" charset="0"/>
                        </a:rPr>
                        <a:t>2.1068</a:t>
                      </a:r>
                    </a:p>
                  </a:txBody>
                  <a:tcPr anchor="ctr"/>
                </a:tc>
                <a:tc>
                  <a:txBody>
                    <a:bodyPr/>
                    <a:lstStyle/>
                    <a:p>
                      <a:pPr algn="r"/>
                      <a:r>
                        <a:rPr lang="en-US" sz="900" dirty="0">
                          <a:latin typeface="Verdana" pitchFamily="34" charset="0"/>
                          <a:ea typeface="Verdana" pitchFamily="34" charset="0"/>
                          <a:cs typeface="Verdana" pitchFamily="34" charset="0"/>
                        </a:rPr>
                        <a:t>2.5270</a:t>
                      </a:r>
                    </a:p>
                  </a:txBody>
                  <a:tcPr anchor="ctr"/>
                </a:tc>
                <a:tc>
                  <a:txBody>
                    <a:bodyPr/>
                    <a:lstStyle/>
                    <a:p>
                      <a:pPr algn="r"/>
                      <a:r>
                        <a:rPr lang="en-US" sz="900" dirty="0">
                          <a:latin typeface="Verdana" pitchFamily="34" charset="0"/>
                          <a:ea typeface="Verdana" pitchFamily="34" charset="0"/>
                          <a:cs typeface="Verdana" pitchFamily="34" charset="0"/>
                        </a:rPr>
                        <a:t>3.0256</a:t>
                      </a:r>
                    </a:p>
                  </a:txBody>
                  <a:tcPr anchor="ctr"/>
                </a:tc>
                <a:tc>
                  <a:txBody>
                    <a:bodyPr/>
                    <a:lstStyle/>
                    <a:p>
                      <a:pPr algn="r"/>
                      <a:r>
                        <a:rPr lang="en-US" sz="900" dirty="0">
                          <a:latin typeface="Verdana" pitchFamily="34" charset="0"/>
                          <a:ea typeface="Verdana" pitchFamily="34" charset="0"/>
                          <a:cs typeface="Verdana" pitchFamily="34" charset="0"/>
                        </a:rPr>
                        <a:t>3.6165</a:t>
                      </a:r>
                    </a:p>
                  </a:txBody>
                  <a:tcPr anchor="ctr"/>
                </a:tc>
                <a:tc>
                  <a:txBody>
                    <a:bodyPr/>
                    <a:lstStyle/>
                    <a:p>
                      <a:pPr algn="r"/>
                      <a:r>
                        <a:rPr lang="en-US" sz="900" dirty="0">
                          <a:latin typeface="Verdana" pitchFamily="34" charset="0"/>
                          <a:ea typeface="Verdana" pitchFamily="34" charset="0"/>
                          <a:cs typeface="Verdana" pitchFamily="34" charset="0"/>
                        </a:rPr>
                        <a:t>4.3157</a:t>
                      </a:r>
                    </a:p>
                  </a:txBody>
                  <a:tcPr anchor="ctr"/>
                </a:tc>
                <a:tc>
                  <a:txBody>
                    <a:bodyPr/>
                    <a:lstStyle/>
                    <a:p>
                      <a:pPr algn="r"/>
                      <a:r>
                        <a:rPr lang="en-US" sz="900" dirty="0">
                          <a:latin typeface="Verdana" pitchFamily="34" charset="0"/>
                          <a:ea typeface="Verdana" pitchFamily="34" charset="0"/>
                          <a:cs typeface="Verdana" pitchFamily="34" charset="0"/>
                        </a:rPr>
                        <a:t>5.1417</a:t>
                      </a:r>
                    </a:p>
                  </a:txBody>
                  <a:tcPr anchor="ctr"/>
                </a:tc>
                <a:tc>
                  <a:txBody>
                    <a:bodyPr/>
                    <a:lstStyle/>
                    <a:p>
                      <a:pPr algn="r"/>
                      <a:r>
                        <a:rPr lang="en-US" sz="900" dirty="0">
                          <a:latin typeface="Verdana" pitchFamily="34" charset="0"/>
                          <a:ea typeface="Verdana" pitchFamily="34" charset="0"/>
                          <a:cs typeface="Verdana" pitchFamily="34" charset="0"/>
                        </a:rPr>
                        <a:t>6.1159</a:t>
                      </a:r>
                    </a:p>
                  </a:txBody>
                  <a:tcPr anchor="ctr"/>
                </a:tc>
                <a:tc>
                  <a:txBody>
                    <a:bodyPr/>
                    <a:lstStyle/>
                    <a:p>
                      <a:pPr algn="r"/>
                      <a:r>
                        <a:rPr lang="en-US" sz="900" dirty="0">
                          <a:latin typeface="Verdana" pitchFamily="34" charset="0"/>
                          <a:ea typeface="Verdana" pitchFamily="34" charset="0"/>
                          <a:cs typeface="Verdana" pitchFamily="34" charset="0"/>
                        </a:rPr>
                        <a:t>8.6128</a:t>
                      </a:r>
                    </a:p>
                  </a:txBody>
                  <a:tcPr anchor="ctr"/>
                </a:tc>
                <a:tc>
                  <a:txBody>
                    <a:bodyPr/>
                    <a:lstStyle/>
                    <a:p>
                      <a:pPr algn="r"/>
                      <a:r>
                        <a:rPr lang="en-US" sz="900" dirty="0">
                          <a:latin typeface="Verdana" pitchFamily="34" charset="0"/>
                          <a:ea typeface="Verdana" pitchFamily="34" charset="0"/>
                          <a:cs typeface="Verdana" pitchFamily="34" charset="0"/>
                        </a:rPr>
                        <a:t>14.2318</a:t>
                      </a:r>
                    </a:p>
                  </a:txBody>
                  <a:tcPr anchor="ctr"/>
                </a:tc>
                <a:extLst>
                  <a:ext uri="{0D108BD9-81ED-4DB2-BD59-A6C34878D82A}">
                    <a16:rowId xmlns:a16="http://schemas.microsoft.com/office/drawing/2014/main" val="10007"/>
                  </a:ext>
                </a:extLst>
              </a:tr>
              <a:tr h="319368">
                <a:tc>
                  <a:txBody>
                    <a:bodyPr/>
                    <a:lstStyle/>
                    <a:p>
                      <a:pPr algn="ctr"/>
                      <a:r>
                        <a:rPr lang="en-US" sz="900" dirty="0">
                          <a:latin typeface="Verdana" pitchFamily="34" charset="0"/>
                          <a:ea typeface="Verdana" pitchFamily="34" charset="0"/>
                          <a:cs typeface="Verdana" pitchFamily="34" charset="0"/>
                        </a:rPr>
                        <a:t>20</a:t>
                      </a:r>
                    </a:p>
                  </a:txBody>
                  <a:tcPr anchor="ctr"/>
                </a:tc>
                <a:tc>
                  <a:txBody>
                    <a:bodyPr/>
                    <a:lstStyle/>
                    <a:p>
                      <a:pPr algn="r"/>
                      <a:r>
                        <a:rPr lang="en-US" sz="900" dirty="0">
                          <a:latin typeface="Verdana" pitchFamily="34" charset="0"/>
                          <a:ea typeface="Verdana" pitchFamily="34" charset="0"/>
                          <a:cs typeface="Verdana" pitchFamily="34" charset="0"/>
                        </a:rPr>
                        <a:t>1.2202</a:t>
                      </a:r>
                    </a:p>
                  </a:txBody>
                  <a:tcPr anchor="ctr"/>
                </a:tc>
                <a:tc>
                  <a:txBody>
                    <a:bodyPr/>
                    <a:lstStyle/>
                    <a:p>
                      <a:pPr algn="r"/>
                      <a:r>
                        <a:rPr lang="en-US" sz="900" dirty="0">
                          <a:latin typeface="Verdana" pitchFamily="34" charset="0"/>
                          <a:ea typeface="Verdana" pitchFamily="34" charset="0"/>
                          <a:cs typeface="Verdana" pitchFamily="34" charset="0"/>
                        </a:rPr>
                        <a:t>1.4859</a:t>
                      </a:r>
                    </a:p>
                  </a:txBody>
                  <a:tcPr anchor="ctr"/>
                </a:tc>
                <a:tc>
                  <a:txBody>
                    <a:bodyPr/>
                    <a:lstStyle/>
                    <a:p>
                      <a:pPr algn="r"/>
                      <a:r>
                        <a:rPr lang="en-US" sz="900" dirty="0">
                          <a:latin typeface="Verdana" pitchFamily="34" charset="0"/>
                          <a:ea typeface="Verdana" pitchFamily="34" charset="0"/>
                          <a:cs typeface="Verdana" pitchFamily="34" charset="0"/>
                        </a:rPr>
                        <a:t>1.8061</a:t>
                      </a:r>
                    </a:p>
                  </a:txBody>
                  <a:tcPr anchor="ctr"/>
                </a:tc>
                <a:tc>
                  <a:txBody>
                    <a:bodyPr/>
                    <a:lstStyle/>
                    <a:p>
                      <a:pPr algn="r"/>
                      <a:r>
                        <a:rPr lang="en-US" sz="900" dirty="0">
                          <a:latin typeface="Verdana" pitchFamily="34" charset="0"/>
                          <a:ea typeface="Verdana" pitchFamily="34" charset="0"/>
                          <a:cs typeface="Verdana" pitchFamily="34" charset="0"/>
                        </a:rPr>
                        <a:t>2.1911</a:t>
                      </a:r>
                    </a:p>
                  </a:txBody>
                  <a:tcPr anchor="ctr"/>
                </a:tc>
                <a:tc>
                  <a:txBody>
                    <a:bodyPr/>
                    <a:lstStyle/>
                    <a:p>
                      <a:pPr algn="r"/>
                      <a:r>
                        <a:rPr lang="en-US" sz="900" dirty="0">
                          <a:latin typeface="Verdana" pitchFamily="34" charset="0"/>
                          <a:ea typeface="Verdana" pitchFamily="34" charset="0"/>
                          <a:cs typeface="Verdana" pitchFamily="34" charset="0"/>
                        </a:rPr>
                        <a:t>2.6533</a:t>
                      </a:r>
                    </a:p>
                  </a:txBody>
                  <a:tcPr anchor="ctr"/>
                </a:tc>
                <a:tc>
                  <a:txBody>
                    <a:bodyPr/>
                    <a:lstStyle/>
                    <a:p>
                      <a:pPr algn="r"/>
                      <a:r>
                        <a:rPr lang="en-US" sz="900" dirty="0">
                          <a:latin typeface="Verdana" pitchFamily="34" charset="0"/>
                          <a:ea typeface="Verdana" pitchFamily="34" charset="0"/>
                          <a:cs typeface="Verdana" pitchFamily="34" charset="0"/>
                        </a:rPr>
                        <a:t>3.2071</a:t>
                      </a:r>
                    </a:p>
                  </a:txBody>
                  <a:tcPr anchor="ctr"/>
                </a:tc>
                <a:tc>
                  <a:txBody>
                    <a:bodyPr/>
                    <a:lstStyle/>
                    <a:p>
                      <a:pPr algn="r"/>
                      <a:r>
                        <a:rPr lang="en-US" sz="900" dirty="0">
                          <a:latin typeface="Verdana" pitchFamily="34" charset="0"/>
                          <a:ea typeface="Verdana" pitchFamily="34" charset="0"/>
                          <a:cs typeface="Verdana" pitchFamily="34" charset="0"/>
                        </a:rPr>
                        <a:t>3.8697</a:t>
                      </a:r>
                    </a:p>
                  </a:txBody>
                  <a:tcPr anchor="ctr"/>
                </a:tc>
                <a:tc>
                  <a:txBody>
                    <a:bodyPr/>
                    <a:lstStyle/>
                    <a:p>
                      <a:pPr algn="r"/>
                      <a:r>
                        <a:rPr lang="en-US" sz="900" dirty="0">
                          <a:latin typeface="Verdana" pitchFamily="34" charset="0"/>
                          <a:ea typeface="Verdana" pitchFamily="34" charset="0"/>
                          <a:cs typeface="Verdana" pitchFamily="34" charset="0"/>
                        </a:rPr>
                        <a:t>4.6610</a:t>
                      </a:r>
                    </a:p>
                  </a:txBody>
                  <a:tcPr anchor="ctr"/>
                </a:tc>
                <a:tc>
                  <a:txBody>
                    <a:bodyPr/>
                    <a:lstStyle/>
                    <a:p>
                      <a:pPr algn="r"/>
                      <a:r>
                        <a:rPr lang="en-US" sz="900" dirty="0">
                          <a:latin typeface="Verdana" pitchFamily="34" charset="0"/>
                          <a:ea typeface="Verdana" pitchFamily="34" charset="0"/>
                          <a:cs typeface="Verdana" pitchFamily="34" charset="0"/>
                        </a:rPr>
                        <a:t>5.6044</a:t>
                      </a:r>
                    </a:p>
                  </a:txBody>
                  <a:tcPr anchor="ctr"/>
                </a:tc>
                <a:tc>
                  <a:txBody>
                    <a:bodyPr/>
                    <a:lstStyle/>
                    <a:p>
                      <a:pPr algn="r"/>
                      <a:r>
                        <a:rPr lang="en-US" sz="900" dirty="0">
                          <a:latin typeface="Verdana" pitchFamily="34" charset="0"/>
                          <a:ea typeface="Verdana" pitchFamily="34" charset="0"/>
                          <a:cs typeface="Verdana" pitchFamily="34" charset="0"/>
                        </a:rPr>
                        <a:t>6.7275</a:t>
                      </a:r>
                    </a:p>
                  </a:txBody>
                  <a:tcPr anchor="ctr"/>
                </a:tc>
                <a:tc>
                  <a:txBody>
                    <a:bodyPr/>
                    <a:lstStyle/>
                    <a:p>
                      <a:pPr algn="r"/>
                      <a:r>
                        <a:rPr lang="en-US" sz="900" dirty="0">
                          <a:latin typeface="Verdana" pitchFamily="34" charset="0"/>
                          <a:ea typeface="Verdana" pitchFamily="34" charset="0"/>
                          <a:cs typeface="Verdana" pitchFamily="34" charset="0"/>
                        </a:rPr>
                        <a:t>9.6463</a:t>
                      </a:r>
                    </a:p>
                  </a:txBody>
                  <a:tcPr anchor="ctr"/>
                </a:tc>
                <a:tc>
                  <a:txBody>
                    <a:bodyPr/>
                    <a:lstStyle/>
                    <a:p>
                      <a:pPr algn="r"/>
                      <a:r>
                        <a:rPr lang="en-US" sz="900" dirty="0">
                          <a:latin typeface="Verdana" pitchFamily="34" charset="0"/>
                          <a:ea typeface="Verdana" pitchFamily="34" charset="0"/>
                          <a:cs typeface="Verdana" pitchFamily="34" charset="0"/>
                        </a:rPr>
                        <a:t>16.3665</a:t>
                      </a:r>
                    </a:p>
                  </a:txBody>
                  <a:tcPr anchor="ctr"/>
                </a:tc>
                <a:extLst>
                  <a:ext uri="{0D108BD9-81ED-4DB2-BD59-A6C34878D82A}">
                    <a16:rowId xmlns:a16="http://schemas.microsoft.com/office/drawing/2014/main" val="10008"/>
                  </a:ext>
                </a:extLst>
              </a:tr>
              <a:tr h="319368">
                <a:tc>
                  <a:txBody>
                    <a:bodyPr/>
                    <a:lstStyle/>
                    <a:p>
                      <a:pPr algn="ctr"/>
                      <a:r>
                        <a:rPr lang="en-US" sz="900" dirty="0">
                          <a:latin typeface="Verdana" pitchFamily="34" charset="0"/>
                          <a:ea typeface="Verdana" pitchFamily="34" charset="0"/>
                          <a:cs typeface="Verdana" pitchFamily="34" charset="0"/>
                        </a:rPr>
                        <a:t>25</a:t>
                      </a:r>
                    </a:p>
                  </a:txBody>
                  <a:tcPr anchor="ctr"/>
                </a:tc>
                <a:tc>
                  <a:txBody>
                    <a:bodyPr/>
                    <a:lstStyle/>
                    <a:p>
                      <a:pPr algn="r"/>
                      <a:r>
                        <a:rPr lang="en-US" sz="900" dirty="0">
                          <a:latin typeface="Verdana" pitchFamily="34" charset="0"/>
                          <a:ea typeface="Verdana" pitchFamily="34" charset="0"/>
                          <a:cs typeface="Verdana" pitchFamily="34" charset="0"/>
                        </a:rPr>
                        <a:t>1.2824</a:t>
                      </a:r>
                    </a:p>
                  </a:txBody>
                  <a:tcPr anchor="ctr"/>
                </a:tc>
                <a:tc>
                  <a:txBody>
                    <a:bodyPr/>
                    <a:lstStyle/>
                    <a:p>
                      <a:pPr algn="r"/>
                      <a:r>
                        <a:rPr lang="en-US" sz="900" dirty="0">
                          <a:latin typeface="Verdana" pitchFamily="34" charset="0"/>
                          <a:ea typeface="Verdana" pitchFamily="34" charset="0"/>
                          <a:cs typeface="Verdana" pitchFamily="34" charset="0"/>
                        </a:rPr>
                        <a:t>1.6406</a:t>
                      </a:r>
                    </a:p>
                  </a:txBody>
                  <a:tcPr anchor="ctr"/>
                </a:tc>
                <a:tc>
                  <a:txBody>
                    <a:bodyPr/>
                    <a:lstStyle/>
                    <a:p>
                      <a:pPr algn="r"/>
                      <a:r>
                        <a:rPr lang="en-US" sz="900" dirty="0">
                          <a:latin typeface="Verdana" pitchFamily="34" charset="0"/>
                          <a:ea typeface="Verdana" pitchFamily="34" charset="0"/>
                          <a:cs typeface="Verdana" pitchFamily="34" charset="0"/>
                        </a:rPr>
                        <a:t>2.0938</a:t>
                      </a:r>
                    </a:p>
                  </a:txBody>
                  <a:tcPr anchor="ctr"/>
                </a:tc>
                <a:tc>
                  <a:txBody>
                    <a:bodyPr/>
                    <a:lstStyle/>
                    <a:p>
                      <a:pPr algn="r"/>
                      <a:r>
                        <a:rPr lang="en-US" sz="900" dirty="0">
                          <a:latin typeface="Verdana" pitchFamily="34" charset="0"/>
                          <a:ea typeface="Verdana" pitchFamily="34" charset="0"/>
                          <a:cs typeface="Verdana" pitchFamily="34" charset="0"/>
                        </a:rPr>
                        <a:t>2.6658</a:t>
                      </a:r>
                    </a:p>
                  </a:txBody>
                  <a:tcPr anchor="ctr"/>
                </a:tc>
                <a:tc>
                  <a:txBody>
                    <a:bodyPr/>
                    <a:lstStyle/>
                    <a:p>
                      <a:pPr algn="r"/>
                      <a:r>
                        <a:rPr lang="en-US" sz="900" dirty="0">
                          <a:latin typeface="Verdana" pitchFamily="34" charset="0"/>
                          <a:ea typeface="Verdana" pitchFamily="34" charset="0"/>
                          <a:cs typeface="Verdana" pitchFamily="34" charset="0"/>
                        </a:rPr>
                        <a:t>3.3864</a:t>
                      </a:r>
                    </a:p>
                  </a:txBody>
                  <a:tcPr anchor="ctr"/>
                </a:tc>
                <a:tc>
                  <a:txBody>
                    <a:bodyPr/>
                    <a:lstStyle/>
                    <a:p>
                      <a:pPr algn="r"/>
                      <a:r>
                        <a:rPr lang="en-US" sz="900" dirty="0">
                          <a:latin typeface="Verdana" pitchFamily="34" charset="0"/>
                          <a:ea typeface="Verdana" pitchFamily="34" charset="0"/>
                          <a:cs typeface="Verdana" pitchFamily="34" charset="0"/>
                        </a:rPr>
                        <a:t>4.2919</a:t>
                      </a:r>
                    </a:p>
                  </a:txBody>
                  <a:tcPr anchor="ctr"/>
                </a:tc>
                <a:tc>
                  <a:txBody>
                    <a:bodyPr/>
                    <a:lstStyle/>
                    <a:p>
                      <a:pPr algn="r"/>
                      <a:r>
                        <a:rPr lang="en-US" sz="900" dirty="0">
                          <a:latin typeface="Verdana" pitchFamily="34" charset="0"/>
                          <a:ea typeface="Verdana" pitchFamily="34" charset="0"/>
                          <a:cs typeface="Verdana" pitchFamily="34" charset="0"/>
                        </a:rPr>
                        <a:t>5.4274</a:t>
                      </a:r>
                    </a:p>
                  </a:txBody>
                  <a:tcPr anchor="ctr"/>
                </a:tc>
                <a:tc>
                  <a:txBody>
                    <a:bodyPr/>
                    <a:lstStyle/>
                    <a:p>
                      <a:pPr algn="r"/>
                      <a:r>
                        <a:rPr lang="en-US" sz="900" dirty="0">
                          <a:latin typeface="Verdana" pitchFamily="34" charset="0"/>
                          <a:ea typeface="Verdana" pitchFamily="34" charset="0"/>
                          <a:cs typeface="Verdana" pitchFamily="34" charset="0"/>
                        </a:rPr>
                        <a:t>6.8485</a:t>
                      </a:r>
                    </a:p>
                  </a:txBody>
                  <a:tcPr anchor="ctr"/>
                </a:tc>
                <a:tc>
                  <a:txBody>
                    <a:bodyPr/>
                    <a:lstStyle/>
                    <a:p>
                      <a:pPr algn="r"/>
                      <a:r>
                        <a:rPr lang="en-US" sz="900" dirty="0">
                          <a:latin typeface="Verdana" pitchFamily="34" charset="0"/>
                          <a:ea typeface="Verdana" pitchFamily="34" charset="0"/>
                          <a:cs typeface="Verdana" pitchFamily="34" charset="0"/>
                        </a:rPr>
                        <a:t>8.6231</a:t>
                      </a:r>
                    </a:p>
                  </a:txBody>
                  <a:tcPr anchor="ctr"/>
                </a:tc>
                <a:tc>
                  <a:txBody>
                    <a:bodyPr/>
                    <a:lstStyle/>
                    <a:p>
                      <a:pPr algn="r"/>
                      <a:r>
                        <a:rPr lang="en-US" sz="900" dirty="0">
                          <a:latin typeface="Verdana" pitchFamily="34" charset="0"/>
                          <a:ea typeface="Verdana" pitchFamily="34" charset="0"/>
                          <a:cs typeface="Verdana" pitchFamily="34" charset="0"/>
                        </a:rPr>
                        <a:t>10.8347</a:t>
                      </a:r>
                    </a:p>
                  </a:txBody>
                  <a:tcPr anchor="ctr"/>
                </a:tc>
                <a:tc>
                  <a:txBody>
                    <a:bodyPr/>
                    <a:lstStyle/>
                    <a:p>
                      <a:pPr algn="r"/>
                      <a:r>
                        <a:rPr lang="en-US" sz="900" dirty="0">
                          <a:latin typeface="Verdana" pitchFamily="34" charset="0"/>
                          <a:ea typeface="Verdana" pitchFamily="34" charset="0"/>
                          <a:cs typeface="Verdana" pitchFamily="34" charset="0"/>
                        </a:rPr>
                        <a:t>17.0001</a:t>
                      </a:r>
                    </a:p>
                  </a:txBody>
                  <a:tcPr anchor="ctr"/>
                </a:tc>
                <a:tc>
                  <a:txBody>
                    <a:bodyPr/>
                    <a:lstStyle/>
                    <a:p>
                      <a:pPr algn="r"/>
                      <a:r>
                        <a:rPr lang="en-US" sz="900" dirty="0">
                          <a:latin typeface="Verdana" pitchFamily="34" charset="0"/>
                          <a:ea typeface="Verdana" pitchFamily="34" charset="0"/>
                          <a:cs typeface="Verdana" pitchFamily="34" charset="0"/>
                        </a:rPr>
                        <a:t>32.9190</a:t>
                      </a:r>
                    </a:p>
                  </a:txBody>
                  <a:tcPr anchor="ctr"/>
                </a:tc>
                <a:extLst>
                  <a:ext uri="{0D108BD9-81ED-4DB2-BD59-A6C34878D82A}">
                    <a16:rowId xmlns:a16="http://schemas.microsoft.com/office/drawing/2014/main" val="10009"/>
                  </a:ext>
                </a:extLst>
              </a:tr>
              <a:tr h="319368">
                <a:tc>
                  <a:txBody>
                    <a:bodyPr/>
                    <a:lstStyle/>
                    <a:p>
                      <a:pPr algn="ctr"/>
                      <a:r>
                        <a:rPr lang="en-US" sz="900" dirty="0">
                          <a:latin typeface="Verdana" pitchFamily="34" charset="0"/>
                          <a:ea typeface="Verdana" pitchFamily="34" charset="0"/>
                          <a:cs typeface="Verdana" pitchFamily="34" charset="0"/>
                        </a:rPr>
                        <a:t>30</a:t>
                      </a:r>
                    </a:p>
                  </a:txBody>
                  <a:tcPr anchor="ctr"/>
                </a:tc>
                <a:tc>
                  <a:txBody>
                    <a:bodyPr/>
                    <a:lstStyle/>
                    <a:p>
                      <a:pPr algn="r"/>
                      <a:r>
                        <a:rPr lang="en-US" sz="900" dirty="0">
                          <a:latin typeface="Verdana" pitchFamily="34" charset="0"/>
                          <a:ea typeface="Verdana" pitchFamily="34" charset="0"/>
                          <a:cs typeface="Verdana" pitchFamily="34" charset="0"/>
                        </a:rPr>
                        <a:t>1.3478</a:t>
                      </a:r>
                    </a:p>
                  </a:txBody>
                  <a:tcPr anchor="ctr"/>
                </a:tc>
                <a:tc>
                  <a:txBody>
                    <a:bodyPr/>
                    <a:lstStyle/>
                    <a:p>
                      <a:pPr algn="r"/>
                      <a:r>
                        <a:rPr lang="en-US" sz="900" dirty="0">
                          <a:latin typeface="Verdana" pitchFamily="34" charset="0"/>
                          <a:ea typeface="Verdana" pitchFamily="34" charset="0"/>
                          <a:cs typeface="Verdana" pitchFamily="34" charset="0"/>
                        </a:rPr>
                        <a:t>1.8114</a:t>
                      </a:r>
                    </a:p>
                  </a:txBody>
                  <a:tcPr anchor="ctr"/>
                </a:tc>
                <a:tc>
                  <a:txBody>
                    <a:bodyPr/>
                    <a:lstStyle/>
                    <a:p>
                      <a:pPr algn="r"/>
                      <a:r>
                        <a:rPr lang="en-US" sz="900" dirty="0">
                          <a:latin typeface="Verdana" pitchFamily="34" charset="0"/>
                          <a:ea typeface="Verdana" pitchFamily="34" charset="0"/>
                          <a:cs typeface="Verdana" pitchFamily="34" charset="0"/>
                        </a:rPr>
                        <a:t>2.4273</a:t>
                      </a:r>
                    </a:p>
                  </a:txBody>
                  <a:tcPr anchor="ctr"/>
                </a:tc>
                <a:tc>
                  <a:txBody>
                    <a:bodyPr/>
                    <a:lstStyle/>
                    <a:p>
                      <a:pPr algn="r"/>
                      <a:r>
                        <a:rPr lang="en-US" sz="900" dirty="0">
                          <a:latin typeface="Verdana" pitchFamily="34" charset="0"/>
                          <a:ea typeface="Verdana" pitchFamily="34" charset="0"/>
                          <a:cs typeface="Verdana" pitchFamily="34" charset="0"/>
                        </a:rPr>
                        <a:t>3.2434</a:t>
                      </a:r>
                    </a:p>
                  </a:txBody>
                  <a:tcPr anchor="ctr"/>
                </a:tc>
                <a:tc>
                  <a:txBody>
                    <a:bodyPr/>
                    <a:lstStyle/>
                    <a:p>
                      <a:pPr algn="r"/>
                      <a:r>
                        <a:rPr lang="en-US" sz="900" dirty="0">
                          <a:latin typeface="Verdana" pitchFamily="34" charset="0"/>
                          <a:ea typeface="Verdana" pitchFamily="34" charset="0"/>
                          <a:cs typeface="Verdana" pitchFamily="34" charset="0"/>
                        </a:rPr>
                        <a:t>4.3219</a:t>
                      </a:r>
                    </a:p>
                  </a:txBody>
                  <a:tcPr anchor="ctr"/>
                </a:tc>
                <a:tc>
                  <a:txBody>
                    <a:bodyPr/>
                    <a:lstStyle/>
                    <a:p>
                      <a:pPr algn="r"/>
                      <a:r>
                        <a:rPr lang="en-US" sz="900" dirty="0">
                          <a:latin typeface="Verdana" pitchFamily="34" charset="0"/>
                          <a:ea typeface="Verdana" pitchFamily="34" charset="0"/>
                          <a:cs typeface="Verdana" pitchFamily="34" charset="0"/>
                        </a:rPr>
                        <a:t>5.7435</a:t>
                      </a:r>
                    </a:p>
                  </a:txBody>
                  <a:tcPr anchor="ctr"/>
                </a:tc>
                <a:tc>
                  <a:txBody>
                    <a:bodyPr/>
                    <a:lstStyle/>
                    <a:p>
                      <a:pPr algn="r"/>
                      <a:r>
                        <a:rPr lang="en-US" sz="900" dirty="0">
                          <a:latin typeface="Verdana" pitchFamily="34" charset="0"/>
                          <a:ea typeface="Verdana" pitchFamily="34" charset="0"/>
                          <a:cs typeface="Verdana" pitchFamily="34" charset="0"/>
                        </a:rPr>
                        <a:t>7.6123</a:t>
                      </a:r>
                    </a:p>
                  </a:txBody>
                  <a:tcPr anchor="ctr"/>
                </a:tc>
                <a:tc>
                  <a:txBody>
                    <a:bodyPr/>
                    <a:lstStyle/>
                    <a:p>
                      <a:pPr algn="r"/>
                      <a:r>
                        <a:rPr lang="en-US" sz="900" dirty="0">
                          <a:latin typeface="Verdana" pitchFamily="34" charset="0"/>
                          <a:ea typeface="Verdana" pitchFamily="34" charset="0"/>
                          <a:cs typeface="Verdana" pitchFamily="34" charset="0"/>
                        </a:rPr>
                        <a:t>10.0627</a:t>
                      </a:r>
                    </a:p>
                  </a:txBody>
                  <a:tcPr anchor="ctr"/>
                </a:tc>
                <a:tc>
                  <a:txBody>
                    <a:bodyPr/>
                    <a:lstStyle/>
                    <a:p>
                      <a:pPr algn="r"/>
                      <a:r>
                        <a:rPr lang="en-US" sz="900" dirty="0">
                          <a:latin typeface="Verdana" pitchFamily="34" charset="0"/>
                          <a:ea typeface="Verdana" pitchFamily="34" charset="0"/>
                          <a:cs typeface="Verdana" pitchFamily="34" charset="0"/>
                        </a:rPr>
                        <a:t>13.2677</a:t>
                      </a:r>
                    </a:p>
                  </a:txBody>
                  <a:tcPr anchor="ctr"/>
                </a:tc>
                <a:tc>
                  <a:txBody>
                    <a:bodyPr/>
                    <a:lstStyle/>
                    <a:p>
                      <a:pPr algn="r"/>
                      <a:r>
                        <a:rPr lang="en-US" sz="900" dirty="0">
                          <a:latin typeface="Verdana" pitchFamily="34" charset="0"/>
                          <a:ea typeface="Verdana" pitchFamily="34" charset="0"/>
                          <a:cs typeface="Verdana" pitchFamily="34" charset="0"/>
                        </a:rPr>
                        <a:t>17.4494</a:t>
                      </a:r>
                    </a:p>
                  </a:txBody>
                  <a:tcPr anchor="ctr"/>
                </a:tc>
                <a:tc>
                  <a:txBody>
                    <a:bodyPr/>
                    <a:lstStyle/>
                    <a:p>
                      <a:pPr algn="r"/>
                      <a:r>
                        <a:rPr lang="en-US" sz="900" dirty="0">
                          <a:latin typeface="Verdana" pitchFamily="34" charset="0"/>
                          <a:ea typeface="Verdana" pitchFamily="34" charset="0"/>
                          <a:cs typeface="Verdana" pitchFamily="34" charset="0"/>
                        </a:rPr>
                        <a:t>29.9599</a:t>
                      </a:r>
                    </a:p>
                  </a:txBody>
                  <a:tcPr anchor="ctr"/>
                </a:tc>
                <a:tc>
                  <a:txBody>
                    <a:bodyPr/>
                    <a:lstStyle/>
                    <a:p>
                      <a:pPr algn="r"/>
                      <a:r>
                        <a:rPr lang="en-US" sz="900" dirty="0">
                          <a:latin typeface="Verdana" pitchFamily="34" charset="0"/>
                          <a:ea typeface="Verdana" pitchFamily="34" charset="0"/>
                          <a:cs typeface="Verdana" pitchFamily="34" charset="0"/>
                        </a:rPr>
                        <a:t>66.2118</a:t>
                      </a:r>
                    </a:p>
                  </a:txBody>
                  <a:tcPr anchor="ctr"/>
                </a:tc>
                <a:extLst>
                  <a:ext uri="{0D108BD9-81ED-4DB2-BD59-A6C34878D82A}">
                    <a16:rowId xmlns:a16="http://schemas.microsoft.com/office/drawing/2014/main" val="10010"/>
                  </a:ext>
                </a:extLst>
              </a:tr>
              <a:tr h="319368">
                <a:tc>
                  <a:txBody>
                    <a:bodyPr/>
                    <a:lstStyle/>
                    <a:p>
                      <a:pPr algn="ctr"/>
                      <a:r>
                        <a:rPr lang="en-US" sz="900" dirty="0">
                          <a:latin typeface="Verdana" pitchFamily="34" charset="0"/>
                          <a:ea typeface="Verdana" pitchFamily="34" charset="0"/>
                          <a:cs typeface="Verdana" pitchFamily="34" charset="0"/>
                        </a:rPr>
                        <a:t>35</a:t>
                      </a:r>
                    </a:p>
                  </a:txBody>
                  <a:tcPr anchor="ctr"/>
                </a:tc>
                <a:tc>
                  <a:txBody>
                    <a:bodyPr/>
                    <a:lstStyle/>
                    <a:p>
                      <a:pPr algn="r"/>
                      <a:r>
                        <a:rPr lang="en-US" sz="900" dirty="0">
                          <a:latin typeface="Verdana" pitchFamily="34" charset="0"/>
                          <a:ea typeface="Verdana" pitchFamily="34" charset="0"/>
                          <a:cs typeface="Verdana" pitchFamily="34" charset="0"/>
                        </a:rPr>
                        <a:t>1.4166</a:t>
                      </a:r>
                    </a:p>
                  </a:txBody>
                  <a:tcPr anchor="ctr"/>
                </a:tc>
                <a:tc>
                  <a:txBody>
                    <a:bodyPr/>
                    <a:lstStyle/>
                    <a:p>
                      <a:pPr algn="r"/>
                      <a:r>
                        <a:rPr lang="en-US" sz="900" dirty="0">
                          <a:latin typeface="Verdana" pitchFamily="34" charset="0"/>
                          <a:ea typeface="Verdana" pitchFamily="34" charset="0"/>
                          <a:cs typeface="Verdana" pitchFamily="34" charset="0"/>
                        </a:rPr>
                        <a:t>1.9999</a:t>
                      </a:r>
                    </a:p>
                  </a:txBody>
                  <a:tcPr anchor="ctr"/>
                </a:tc>
                <a:tc>
                  <a:txBody>
                    <a:bodyPr/>
                    <a:lstStyle/>
                    <a:p>
                      <a:pPr algn="r"/>
                      <a:r>
                        <a:rPr lang="en-US" sz="900" dirty="0">
                          <a:latin typeface="Verdana" pitchFamily="34" charset="0"/>
                          <a:ea typeface="Verdana" pitchFamily="34" charset="0"/>
                          <a:cs typeface="Verdana" pitchFamily="34" charset="0"/>
                        </a:rPr>
                        <a:t>2.8139</a:t>
                      </a:r>
                    </a:p>
                  </a:txBody>
                  <a:tcPr anchor="ctr"/>
                </a:tc>
                <a:tc>
                  <a:txBody>
                    <a:bodyPr/>
                    <a:lstStyle/>
                    <a:p>
                      <a:pPr algn="r"/>
                      <a:r>
                        <a:rPr lang="en-US" sz="900" dirty="0">
                          <a:latin typeface="Verdana" pitchFamily="34" charset="0"/>
                          <a:ea typeface="Verdana" pitchFamily="34" charset="0"/>
                          <a:cs typeface="Verdana" pitchFamily="34" charset="0"/>
                        </a:rPr>
                        <a:t>3.9461</a:t>
                      </a:r>
                    </a:p>
                  </a:txBody>
                  <a:tcPr anchor="ctr"/>
                </a:tc>
                <a:tc>
                  <a:txBody>
                    <a:bodyPr/>
                    <a:lstStyle/>
                    <a:p>
                      <a:pPr algn="r"/>
                      <a:r>
                        <a:rPr lang="en-US" sz="900" dirty="0">
                          <a:latin typeface="Verdana" pitchFamily="34" charset="0"/>
                          <a:ea typeface="Verdana" pitchFamily="34" charset="0"/>
                          <a:cs typeface="Verdana" pitchFamily="34" charset="0"/>
                        </a:rPr>
                        <a:t>5.5160</a:t>
                      </a:r>
                    </a:p>
                  </a:txBody>
                  <a:tcPr anchor="ctr"/>
                </a:tc>
                <a:tc>
                  <a:txBody>
                    <a:bodyPr/>
                    <a:lstStyle/>
                    <a:p>
                      <a:pPr algn="r"/>
                      <a:r>
                        <a:rPr lang="en-US" sz="900" dirty="0">
                          <a:latin typeface="Verdana" pitchFamily="34" charset="0"/>
                          <a:ea typeface="Verdana" pitchFamily="34" charset="0"/>
                          <a:cs typeface="Verdana" pitchFamily="34" charset="0"/>
                        </a:rPr>
                        <a:t>7.6861</a:t>
                      </a:r>
                    </a:p>
                  </a:txBody>
                  <a:tcPr anchor="ctr"/>
                </a:tc>
                <a:tc>
                  <a:txBody>
                    <a:bodyPr/>
                    <a:lstStyle/>
                    <a:p>
                      <a:pPr algn="r"/>
                      <a:r>
                        <a:rPr lang="en-US" sz="900" dirty="0">
                          <a:latin typeface="Verdana" pitchFamily="34" charset="0"/>
                          <a:ea typeface="Verdana" pitchFamily="34" charset="0"/>
                          <a:cs typeface="Verdana" pitchFamily="34" charset="0"/>
                        </a:rPr>
                        <a:t>10.6766</a:t>
                      </a:r>
                    </a:p>
                  </a:txBody>
                  <a:tcPr anchor="ctr"/>
                </a:tc>
                <a:tc>
                  <a:txBody>
                    <a:bodyPr/>
                    <a:lstStyle/>
                    <a:p>
                      <a:pPr algn="r"/>
                      <a:r>
                        <a:rPr lang="en-US" sz="900" dirty="0">
                          <a:latin typeface="Verdana" pitchFamily="34" charset="0"/>
                          <a:ea typeface="Verdana" pitchFamily="34" charset="0"/>
                          <a:cs typeface="Verdana" pitchFamily="34" charset="0"/>
                        </a:rPr>
                        <a:t>14.7853</a:t>
                      </a:r>
                    </a:p>
                  </a:txBody>
                  <a:tcPr anchor="ctr"/>
                </a:tc>
                <a:tc>
                  <a:txBody>
                    <a:bodyPr/>
                    <a:lstStyle/>
                    <a:p>
                      <a:pPr algn="r"/>
                      <a:r>
                        <a:rPr lang="en-US" sz="900" dirty="0">
                          <a:latin typeface="Verdana" pitchFamily="34" charset="0"/>
                          <a:ea typeface="Verdana" pitchFamily="34" charset="0"/>
                          <a:cs typeface="Verdana" pitchFamily="34" charset="0"/>
                        </a:rPr>
                        <a:t>20.4140</a:t>
                      </a:r>
                    </a:p>
                  </a:txBody>
                  <a:tcPr anchor="ctr"/>
                </a:tc>
                <a:tc>
                  <a:txBody>
                    <a:bodyPr/>
                    <a:lstStyle/>
                    <a:p>
                      <a:pPr algn="r"/>
                      <a:r>
                        <a:rPr lang="en-US" sz="900" dirty="0">
                          <a:latin typeface="Verdana" pitchFamily="34" charset="0"/>
                          <a:ea typeface="Verdana" pitchFamily="34" charset="0"/>
                          <a:cs typeface="Verdana" pitchFamily="34" charset="0"/>
                        </a:rPr>
                        <a:t>28.1024</a:t>
                      </a:r>
                    </a:p>
                  </a:txBody>
                  <a:tcPr anchor="ctr"/>
                </a:tc>
                <a:tc>
                  <a:txBody>
                    <a:bodyPr/>
                    <a:lstStyle/>
                    <a:p>
                      <a:pPr algn="r"/>
                      <a:r>
                        <a:rPr lang="en-US" sz="900" dirty="0">
                          <a:latin typeface="Verdana" pitchFamily="34" charset="0"/>
                          <a:ea typeface="Verdana" pitchFamily="34" charset="0"/>
                          <a:cs typeface="Verdana" pitchFamily="34" charset="0"/>
                        </a:rPr>
                        <a:t>52.7996</a:t>
                      </a:r>
                    </a:p>
                  </a:txBody>
                  <a:tcPr anchor="ctr"/>
                </a:tc>
                <a:tc>
                  <a:txBody>
                    <a:bodyPr/>
                    <a:lstStyle/>
                    <a:p>
                      <a:pPr algn="r"/>
                      <a:r>
                        <a:rPr lang="en-US" sz="900" dirty="0">
                          <a:latin typeface="Verdana" pitchFamily="34" charset="0"/>
                          <a:ea typeface="Verdana" pitchFamily="34" charset="0"/>
                          <a:cs typeface="Verdana" pitchFamily="34" charset="0"/>
                        </a:rPr>
                        <a:t>133.1755</a:t>
                      </a:r>
                    </a:p>
                  </a:txBody>
                  <a:tcPr anchor="ctr"/>
                </a:tc>
                <a:extLst>
                  <a:ext uri="{0D108BD9-81ED-4DB2-BD59-A6C34878D82A}">
                    <a16:rowId xmlns:a16="http://schemas.microsoft.com/office/drawing/2014/main" val="10011"/>
                  </a:ext>
                </a:extLst>
              </a:tr>
              <a:tr h="319368">
                <a:tc>
                  <a:txBody>
                    <a:bodyPr/>
                    <a:lstStyle/>
                    <a:p>
                      <a:pPr algn="ctr"/>
                      <a:r>
                        <a:rPr lang="en-US" sz="900" dirty="0">
                          <a:latin typeface="Verdana" pitchFamily="34" charset="0"/>
                          <a:ea typeface="Verdana" pitchFamily="34" charset="0"/>
                          <a:cs typeface="Verdana" pitchFamily="34" charset="0"/>
                        </a:rPr>
                        <a:t>40</a:t>
                      </a:r>
                    </a:p>
                  </a:txBody>
                  <a:tcPr anchor="ctr"/>
                </a:tc>
                <a:tc>
                  <a:txBody>
                    <a:bodyPr/>
                    <a:lstStyle/>
                    <a:p>
                      <a:pPr algn="r"/>
                      <a:r>
                        <a:rPr lang="en-US" sz="900" dirty="0">
                          <a:latin typeface="Verdana" pitchFamily="34" charset="0"/>
                          <a:ea typeface="Verdana" pitchFamily="34" charset="0"/>
                          <a:cs typeface="Verdana" pitchFamily="34" charset="0"/>
                        </a:rPr>
                        <a:t>1.4889</a:t>
                      </a:r>
                    </a:p>
                  </a:txBody>
                  <a:tcPr anchor="ctr"/>
                </a:tc>
                <a:tc>
                  <a:txBody>
                    <a:bodyPr/>
                    <a:lstStyle/>
                    <a:p>
                      <a:pPr algn="r"/>
                      <a:r>
                        <a:rPr lang="en-US" sz="900" dirty="0">
                          <a:latin typeface="Verdana" pitchFamily="34" charset="0"/>
                          <a:ea typeface="Verdana" pitchFamily="34" charset="0"/>
                          <a:cs typeface="Verdana" pitchFamily="34" charset="0"/>
                        </a:rPr>
                        <a:t>2.2080</a:t>
                      </a:r>
                    </a:p>
                  </a:txBody>
                  <a:tcPr anchor="ctr"/>
                </a:tc>
                <a:tc>
                  <a:txBody>
                    <a:bodyPr/>
                    <a:lstStyle/>
                    <a:p>
                      <a:pPr algn="r"/>
                      <a:r>
                        <a:rPr lang="en-US" sz="900" dirty="0">
                          <a:latin typeface="Verdana" pitchFamily="34" charset="0"/>
                          <a:ea typeface="Verdana" pitchFamily="34" charset="0"/>
                          <a:cs typeface="Verdana" pitchFamily="34" charset="0"/>
                        </a:rPr>
                        <a:t>3.2620</a:t>
                      </a:r>
                    </a:p>
                  </a:txBody>
                  <a:tcPr anchor="ctr"/>
                </a:tc>
                <a:tc>
                  <a:txBody>
                    <a:bodyPr/>
                    <a:lstStyle/>
                    <a:p>
                      <a:pPr algn="r"/>
                      <a:r>
                        <a:rPr lang="en-US" sz="900" dirty="0">
                          <a:latin typeface="Verdana" pitchFamily="34" charset="0"/>
                          <a:ea typeface="Verdana" pitchFamily="34" charset="0"/>
                          <a:cs typeface="Verdana" pitchFamily="34" charset="0"/>
                        </a:rPr>
                        <a:t>4.8010</a:t>
                      </a:r>
                    </a:p>
                  </a:txBody>
                  <a:tcPr anchor="ctr"/>
                </a:tc>
                <a:tc>
                  <a:txBody>
                    <a:bodyPr/>
                    <a:lstStyle/>
                    <a:p>
                      <a:pPr algn="r"/>
                      <a:r>
                        <a:rPr lang="en-US" sz="900" dirty="0">
                          <a:latin typeface="Verdana" pitchFamily="34" charset="0"/>
                          <a:ea typeface="Verdana" pitchFamily="34" charset="0"/>
                          <a:cs typeface="Verdana" pitchFamily="34" charset="0"/>
                        </a:rPr>
                        <a:t>7.0400</a:t>
                      </a:r>
                    </a:p>
                  </a:txBody>
                  <a:tcPr anchor="ctr"/>
                </a:tc>
                <a:tc>
                  <a:txBody>
                    <a:bodyPr/>
                    <a:lstStyle/>
                    <a:p>
                      <a:pPr algn="r"/>
                      <a:r>
                        <a:rPr lang="en-US" sz="900" dirty="0">
                          <a:latin typeface="Verdana" pitchFamily="34" charset="0"/>
                          <a:ea typeface="Verdana" pitchFamily="34" charset="0"/>
                          <a:cs typeface="Verdana" pitchFamily="34" charset="0"/>
                        </a:rPr>
                        <a:t>10.2857</a:t>
                      </a:r>
                    </a:p>
                  </a:txBody>
                  <a:tcPr anchor="ctr"/>
                </a:tc>
                <a:tc>
                  <a:txBody>
                    <a:bodyPr/>
                    <a:lstStyle/>
                    <a:p>
                      <a:pPr algn="r"/>
                      <a:r>
                        <a:rPr lang="en-US" sz="900" dirty="0">
                          <a:latin typeface="Verdana" pitchFamily="34" charset="0"/>
                          <a:ea typeface="Verdana" pitchFamily="34" charset="0"/>
                          <a:cs typeface="Verdana" pitchFamily="34" charset="0"/>
                        </a:rPr>
                        <a:t>14.9745</a:t>
                      </a:r>
                    </a:p>
                  </a:txBody>
                  <a:tcPr anchor="ctr"/>
                </a:tc>
                <a:tc>
                  <a:txBody>
                    <a:bodyPr/>
                    <a:lstStyle/>
                    <a:p>
                      <a:pPr algn="r"/>
                      <a:r>
                        <a:rPr lang="en-US" sz="900" dirty="0">
                          <a:latin typeface="Verdana" pitchFamily="34" charset="0"/>
                          <a:ea typeface="Verdana" pitchFamily="34" charset="0"/>
                          <a:cs typeface="Verdana" pitchFamily="34" charset="0"/>
                        </a:rPr>
                        <a:t>21.7245</a:t>
                      </a:r>
                    </a:p>
                  </a:txBody>
                  <a:tcPr anchor="ctr"/>
                </a:tc>
                <a:tc>
                  <a:txBody>
                    <a:bodyPr/>
                    <a:lstStyle/>
                    <a:p>
                      <a:pPr algn="r"/>
                      <a:r>
                        <a:rPr lang="en-US" sz="900" dirty="0">
                          <a:latin typeface="Verdana" pitchFamily="34" charset="0"/>
                          <a:ea typeface="Verdana" pitchFamily="34" charset="0"/>
                          <a:cs typeface="Verdana" pitchFamily="34" charset="0"/>
                        </a:rPr>
                        <a:t>31.4094</a:t>
                      </a:r>
                    </a:p>
                  </a:txBody>
                  <a:tcPr anchor="ctr"/>
                </a:tc>
                <a:tc>
                  <a:txBody>
                    <a:bodyPr/>
                    <a:lstStyle/>
                    <a:p>
                      <a:pPr algn="r"/>
                      <a:r>
                        <a:rPr lang="en-US" sz="900" dirty="0">
                          <a:latin typeface="Verdana" pitchFamily="34" charset="0"/>
                          <a:ea typeface="Verdana" pitchFamily="34" charset="0"/>
                          <a:cs typeface="Verdana" pitchFamily="34" charset="0"/>
                        </a:rPr>
                        <a:t>45.2593</a:t>
                      </a:r>
                    </a:p>
                  </a:txBody>
                  <a:tcPr anchor="ctr"/>
                </a:tc>
                <a:tc>
                  <a:txBody>
                    <a:bodyPr/>
                    <a:lstStyle/>
                    <a:p>
                      <a:pPr algn="r"/>
                      <a:r>
                        <a:rPr lang="en-US" sz="900" dirty="0">
                          <a:latin typeface="Verdana" pitchFamily="34" charset="0"/>
                          <a:ea typeface="Verdana" pitchFamily="34" charset="0"/>
                          <a:cs typeface="Verdana" pitchFamily="34" charset="0"/>
                        </a:rPr>
                        <a:t>93.0510</a:t>
                      </a:r>
                    </a:p>
                  </a:txBody>
                  <a:tcPr anchor="ctr"/>
                </a:tc>
                <a:tc>
                  <a:txBody>
                    <a:bodyPr/>
                    <a:lstStyle/>
                    <a:p>
                      <a:pPr algn="r"/>
                      <a:r>
                        <a:rPr lang="en-US" sz="900" dirty="0">
                          <a:latin typeface="Verdana" pitchFamily="34" charset="0"/>
                          <a:ea typeface="Verdana" pitchFamily="34" charset="0"/>
                          <a:cs typeface="Verdana" pitchFamily="34" charset="0"/>
                        </a:rPr>
                        <a:t>267.8635</a:t>
                      </a:r>
                    </a:p>
                  </a:txBody>
                  <a:tcPr anchor="ctr"/>
                </a:tc>
                <a:extLst>
                  <a:ext uri="{0D108BD9-81ED-4DB2-BD59-A6C34878D82A}">
                    <a16:rowId xmlns:a16="http://schemas.microsoft.com/office/drawing/2014/main" val="10012"/>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88087976"/>
              </p:ext>
            </p:extLst>
          </p:nvPr>
        </p:nvGraphicFramePr>
        <p:xfrm>
          <a:off x="3826751" y="5900644"/>
          <a:ext cx="1483591" cy="495012"/>
        </p:xfrm>
        <a:graphic>
          <a:graphicData uri="http://schemas.openxmlformats.org/presentationml/2006/ole">
            <mc:AlternateContent xmlns:mc="http://schemas.openxmlformats.org/markup-compatibility/2006">
              <mc:Choice xmlns:v="urn:schemas-microsoft-com:vml" Requires="v">
                <p:oleObj spid="_x0000_s16391" name="Equation" r:id="rId3" imgW="761760" imgH="253800" progId="Equation.3">
                  <p:embed/>
                </p:oleObj>
              </mc:Choice>
              <mc:Fallback>
                <p:oleObj name="Equation" r:id="rId3" imgW="76176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751" y="5900644"/>
                        <a:ext cx="1483591" cy="49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161441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570506"/>
            <a:ext cx="9128234" cy="1029694"/>
          </a:xfrm>
        </p:spPr>
        <p:txBody>
          <a:bodyPr/>
          <a:lstStyle/>
          <a:p>
            <a:r>
              <a:rPr lang="en-US" sz="3600" dirty="0"/>
              <a:t>TABLE B.3 Present Value of an Annuity 1 (1 of 2)</a:t>
            </a:r>
          </a:p>
        </p:txBody>
      </p:sp>
      <p:graphicFrame>
        <p:nvGraphicFramePr>
          <p:cNvPr id="7" name="Table 6"/>
          <p:cNvGraphicFramePr>
            <a:graphicFrameLocks noGrp="1"/>
          </p:cNvGraphicFramePr>
          <p:nvPr>
            <p:extLst/>
          </p:nvPr>
        </p:nvGraphicFramePr>
        <p:xfrm>
          <a:off x="457200" y="1862434"/>
          <a:ext cx="8153400" cy="4462166"/>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392576">
                <a:tc>
                  <a:txBody>
                    <a:bodyPr/>
                    <a:lstStyle/>
                    <a:p>
                      <a:pPr algn="ctr"/>
                      <a:r>
                        <a:rPr lang="en-US" sz="900" b="1" dirty="0">
                          <a:latin typeface="Verdana" pitchFamily="34" charset="0"/>
                          <a:ea typeface="Verdana" pitchFamily="34" charset="0"/>
                          <a:cs typeface="Verdana" pitchFamily="34" charset="0"/>
                        </a:rPr>
                        <a:t>Periods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2</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3</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4</a:t>
                      </a:r>
                      <a:r>
                        <a:rPr lang="en-US" sz="900" b="1" dirty="0">
                          <a:latin typeface="Verdana" pitchFamily="34" charset="0"/>
                          <a:ea typeface="Verdana" pitchFamily="34" charset="0"/>
                          <a:cs typeface="Verdana"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15%</a:t>
                      </a:r>
                    </a:p>
                  </a:txBody>
                  <a:tcPr anchor="ctr"/>
                </a:tc>
                <a:extLst>
                  <a:ext uri="{0D108BD9-81ED-4DB2-BD59-A6C34878D82A}">
                    <a16:rowId xmlns:a16="http://schemas.microsoft.com/office/drawing/2014/main" val="10000"/>
                  </a:ext>
                </a:extLst>
              </a:tr>
              <a:tr h="334274">
                <a:tc>
                  <a:txBody>
                    <a:bodyPr/>
                    <a:lstStyle/>
                    <a:p>
                      <a:pPr algn="ctr"/>
                      <a:r>
                        <a:rPr lang="en-US" sz="900" dirty="0">
                          <a:latin typeface="Verdana" pitchFamily="34" charset="0"/>
                          <a:ea typeface="Verdana" pitchFamily="34" charset="0"/>
                          <a:cs typeface="Verdana" pitchFamily="34" charset="0"/>
                        </a:rPr>
                        <a:t>1</a:t>
                      </a:r>
                    </a:p>
                  </a:txBody>
                  <a:tcPr anchor="ctr"/>
                </a:tc>
                <a:tc>
                  <a:txBody>
                    <a:bodyPr/>
                    <a:lstStyle/>
                    <a:p>
                      <a:pPr algn="r"/>
                      <a:r>
                        <a:rPr lang="en-US" sz="900" dirty="0">
                          <a:latin typeface="Verdana" pitchFamily="34" charset="0"/>
                          <a:ea typeface="Verdana" pitchFamily="34" charset="0"/>
                          <a:cs typeface="Verdana" pitchFamily="34" charset="0"/>
                        </a:rPr>
                        <a:t>0.9901</a:t>
                      </a:r>
                    </a:p>
                  </a:txBody>
                  <a:tcPr anchor="ctr"/>
                </a:tc>
                <a:tc>
                  <a:txBody>
                    <a:bodyPr/>
                    <a:lstStyle/>
                    <a:p>
                      <a:pPr algn="r"/>
                      <a:r>
                        <a:rPr lang="en-US" sz="900" dirty="0">
                          <a:latin typeface="Verdana" pitchFamily="34" charset="0"/>
                          <a:ea typeface="Verdana" pitchFamily="34" charset="0"/>
                          <a:cs typeface="Verdana" pitchFamily="34" charset="0"/>
                        </a:rPr>
                        <a:t>0.9804</a:t>
                      </a:r>
                    </a:p>
                  </a:txBody>
                  <a:tcPr anchor="ctr"/>
                </a:tc>
                <a:tc>
                  <a:txBody>
                    <a:bodyPr/>
                    <a:lstStyle/>
                    <a:p>
                      <a:pPr algn="r"/>
                      <a:r>
                        <a:rPr lang="en-US" sz="900" dirty="0">
                          <a:latin typeface="Verdana" pitchFamily="34" charset="0"/>
                          <a:ea typeface="Verdana" pitchFamily="34" charset="0"/>
                          <a:cs typeface="Verdana" pitchFamily="34" charset="0"/>
                        </a:rPr>
                        <a:t>0.9709</a:t>
                      </a:r>
                    </a:p>
                  </a:txBody>
                  <a:tcPr anchor="ctr"/>
                </a:tc>
                <a:tc>
                  <a:txBody>
                    <a:bodyPr/>
                    <a:lstStyle/>
                    <a:p>
                      <a:pPr algn="r"/>
                      <a:r>
                        <a:rPr lang="en-US" sz="900" dirty="0">
                          <a:latin typeface="Verdana" pitchFamily="34" charset="0"/>
                          <a:ea typeface="Verdana" pitchFamily="34" charset="0"/>
                          <a:cs typeface="Verdana" pitchFamily="34" charset="0"/>
                        </a:rPr>
                        <a:t>0.9615</a:t>
                      </a:r>
                    </a:p>
                  </a:txBody>
                  <a:tcPr anchor="ctr"/>
                </a:tc>
                <a:tc>
                  <a:txBody>
                    <a:bodyPr/>
                    <a:lstStyle/>
                    <a:p>
                      <a:pPr algn="r"/>
                      <a:r>
                        <a:rPr lang="en-US" sz="900" dirty="0">
                          <a:latin typeface="Verdana" pitchFamily="34" charset="0"/>
                          <a:ea typeface="Verdana" pitchFamily="34" charset="0"/>
                          <a:cs typeface="Verdana" pitchFamily="34" charset="0"/>
                        </a:rPr>
                        <a:t>0.9524</a:t>
                      </a:r>
                    </a:p>
                  </a:txBody>
                  <a:tcPr anchor="ctr"/>
                </a:tc>
                <a:tc>
                  <a:txBody>
                    <a:bodyPr/>
                    <a:lstStyle/>
                    <a:p>
                      <a:pPr algn="r"/>
                      <a:r>
                        <a:rPr lang="en-US" sz="900" dirty="0">
                          <a:latin typeface="Verdana" pitchFamily="34" charset="0"/>
                          <a:ea typeface="Verdana" pitchFamily="34" charset="0"/>
                          <a:cs typeface="Verdana" pitchFamily="34" charset="0"/>
                        </a:rPr>
                        <a:t>0.9434</a:t>
                      </a:r>
                    </a:p>
                  </a:txBody>
                  <a:tcPr anchor="ctr"/>
                </a:tc>
                <a:tc>
                  <a:txBody>
                    <a:bodyPr/>
                    <a:lstStyle/>
                    <a:p>
                      <a:pPr algn="r"/>
                      <a:r>
                        <a:rPr lang="en-US" sz="900" dirty="0">
                          <a:latin typeface="Verdana" pitchFamily="34" charset="0"/>
                          <a:ea typeface="Verdana" pitchFamily="34" charset="0"/>
                          <a:cs typeface="Verdana" pitchFamily="34" charset="0"/>
                        </a:rPr>
                        <a:t>0.9346</a:t>
                      </a:r>
                    </a:p>
                  </a:txBody>
                  <a:tcPr anchor="ctr"/>
                </a:tc>
                <a:tc>
                  <a:txBody>
                    <a:bodyPr/>
                    <a:lstStyle/>
                    <a:p>
                      <a:pPr algn="r"/>
                      <a:r>
                        <a:rPr lang="en-US" sz="900" dirty="0">
                          <a:latin typeface="Verdana" pitchFamily="34" charset="0"/>
                          <a:ea typeface="Verdana" pitchFamily="34" charset="0"/>
                          <a:cs typeface="Verdana" pitchFamily="34" charset="0"/>
                        </a:rPr>
                        <a:t>0.9259</a:t>
                      </a:r>
                    </a:p>
                  </a:txBody>
                  <a:tcPr anchor="ctr"/>
                </a:tc>
                <a:tc>
                  <a:txBody>
                    <a:bodyPr/>
                    <a:lstStyle/>
                    <a:p>
                      <a:pPr algn="r"/>
                      <a:r>
                        <a:rPr lang="en-US" sz="900" dirty="0">
                          <a:latin typeface="Verdana" pitchFamily="34" charset="0"/>
                          <a:ea typeface="Verdana" pitchFamily="34" charset="0"/>
                          <a:cs typeface="Verdana" pitchFamily="34" charset="0"/>
                        </a:rPr>
                        <a:t>0.9174</a:t>
                      </a:r>
                    </a:p>
                  </a:txBody>
                  <a:tcPr anchor="ctr"/>
                </a:tc>
                <a:tc>
                  <a:txBody>
                    <a:bodyPr/>
                    <a:lstStyle/>
                    <a:p>
                      <a:pPr algn="r"/>
                      <a:r>
                        <a:rPr lang="en-US" sz="900" dirty="0">
                          <a:latin typeface="Verdana" pitchFamily="34" charset="0"/>
                          <a:ea typeface="Verdana" pitchFamily="34" charset="0"/>
                          <a:cs typeface="Verdana" pitchFamily="34" charset="0"/>
                        </a:rPr>
                        <a:t>0.9091</a:t>
                      </a:r>
                    </a:p>
                  </a:txBody>
                  <a:tcPr anchor="ctr"/>
                </a:tc>
                <a:tc>
                  <a:txBody>
                    <a:bodyPr/>
                    <a:lstStyle/>
                    <a:p>
                      <a:pPr algn="r"/>
                      <a:r>
                        <a:rPr lang="en-US" sz="900" dirty="0">
                          <a:latin typeface="Verdana" pitchFamily="34" charset="0"/>
                          <a:ea typeface="Verdana" pitchFamily="34" charset="0"/>
                          <a:cs typeface="Verdana" pitchFamily="34" charset="0"/>
                        </a:rPr>
                        <a:t>0.8929</a:t>
                      </a:r>
                    </a:p>
                  </a:txBody>
                  <a:tcPr anchor="ctr"/>
                </a:tc>
                <a:tc>
                  <a:txBody>
                    <a:bodyPr/>
                    <a:lstStyle/>
                    <a:p>
                      <a:pPr algn="r"/>
                      <a:r>
                        <a:rPr lang="en-US" sz="900" dirty="0">
                          <a:latin typeface="Verdana" pitchFamily="34" charset="0"/>
                          <a:ea typeface="Verdana" pitchFamily="34" charset="0"/>
                          <a:cs typeface="Verdana" pitchFamily="34" charset="0"/>
                        </a:rPr>
                        <a:t>0.8696</a:t>
                      </a:r>
                    </a:p>
                  </a:txBody>
                  <a:tcPr anchor="ctr"/>
                </a:tc>
                <a:extLst>
                  <a:ext uri="{0D108BD9-81ED-4DB2-BD59-A6C34878D82A}">
                    <a16:rowId xmlns:a16="http://schemas.microsoft.com/office/drawing/2014/main" val="10001"/>
                  </a:ext>
                </a:extLst>
              </a:tr>
              <a:tr h="334274">
                <a:tc>
                  <a:txBody>
                    <a:bodyPr/>
                    <a:lstStyle/>
                    <a:p>
                      <a:pPr algn="ctr"/>
                      <a:r>
                        <a:rPr lang="en-US" sz="900" dirty="0">
                          <a:latin typeface="Verdana" pitchFamily="34" charset="0"/>
                          <a:ea typeface="Verdana" pitchFamily="34" charset="0"/>
                          <a:cs typeface="Verdana" pitchFamily="34" charset="0"/>
                        </a:rPr>
                        <a:t>2</a:t>
                      </a:r>
                    </a:p>
                  </a:txBody>
                  <a:tcPr anchor="ctr"/>
                </a:tc>
                <a:tc>
                  <a:txBody>
                    <a:bodyPr/>
                    <a:lstStyle/>
                    <a:p>
                      <a:pPr algn="r"/>
                      <a:r>
                        <a:rPr lang="en-US" sz="900" dirty="0">
                          <a:latin typeface="Verdana" pitchFamily="34" charset="0"/>
                          <a:ea typeface="Verdana" pitchFamily="34" charset="0"/>
                          <a:cs typeface="Verdana" pitchFamily="34" charset="0"/>
                        </a:rPr>
                        <a:t>1.9704</a:t>
                      </a:r>
                    </a:p>
                  </a:txBody>
                  <a:tcPr anchor="ctr"/>
                </a:tc>
                <a:tc>
                  <a:txBody>
                    <a:bodyPr/>
                    <a:lstStyle/>
                    <a:p>
                      <a:pPr algn="r"/>
                      <a:r>
                        <a:rPr lang="en-US" sz="900" dirty="0">
                          <a:latin typeface="Verdana" pitchFamily="34" charset="0"/>
                          <a:ea typeface="Verdana" pitchFamily="34" charset="0"/>
                          <a:cs typeface="Verdana" pitchFamily="34" charset="0"/>
                        </a:rPr>
                        <a:t>1.9416</a:t>
                      </a:r>
                    </a:p>
                  </a:txBody>
                  <a:tcPr anchor="ctr"/>
                </a:tc>
                <a:tc>
                  <a:txBody>
                    <a:bodyPr/>
                    <a:lstStyle/>
                    <a:p>
                      <a:pPr algn="r"/>
                      <a:r>
                        <a:rPr lang="en-US" sz="900" dirty="0">
                          <a:latin typeface="Verdana" pitchFamily="34" charset="0"/>
                          <a:ea typeface="Verdana" pitchFamily="34" charset="0"/>
                          <a:cs typeface="Verdana" pitchFamily="34" charset="0"/>
                        </a:rPr>
                        <a:t>1.9135</a:t>
                      </a:r>
                    </a:p>
                  </a:txBody>
                  <a:tcPr anchor="ctr"/>
                </a:tc>
                <a:tc>
                  <a:txBody>
                    <a:bodyPr/>
                    <a:lstStyle/>
                    <a:p>
                      <a:pPr algn="r"/>
                      <a:r>
                        <a:rPr lang="en-US" sz="900" dirty="0">
                          <a:latin typeface="Verdana" pitchFamily="34" charset="0"/>
                          <a:ea typeface="Verdana" pitchFamily="34" charset="0"/>
                          <a:cs typeface="Verdana" pitchFamily="34" charset="0"/>
                        </a:rPr>
                        <a:t>1.8861</a:t>
                      </a:r>
                    </a:p>
                  </a:txBody>
                  <a:tcPr anchor="ctr"/>
                </a:tc>
                <a:tc>
                  <a:txBody>
                    <a:bodyPr/>
                    <a:lstStyle/>
                    <a:p>
                      <a:pPr algn="r"/>
                      <a:r>
                        <a:rPr lang="en-US" sz="900" dirty="0">
                          <a:latin typeface="Verdana" pitchFamily="34" charset="0"/>
                          <a:ea typeface="Verdana" pitchFamily="34" charset="0"/>
                          <a:cs typeface="Verdana" pitchFamily="34" charset="0"/>
                        </a:rPr>
                        <a:t>1.8594</a:t>
                      </a:r>
                    </a:p>
                  </a:txBody>
                  <a:tcPr anchor="ctr"/>
                </a:tc>
                <a:tc>
                  <a:txBody>
                    <a:bodyPr/>
                    <a:lstStyle/>
                    <a:p>
                      <a:pPr algn="r"/>
                      <a:r>
                        <a:rPr lang="en-US" sz="900" dirty="0">
                          <a:latin typeface="Verdana" pitchFamily="34" charset="0"/>
                          <a:ea typeface="Verdana" pitchFamily="34" charset="0"/>
                          <a:cs typeface="Verdana" pitchFamily="34" charset="0"/>
                        </a:rPr>
                        <a:t>1.8334</a:t>
                      </a:r>
                    </a:p>
                  </a:txBody>
                  <a:tcPr anchor="ctr"/>
                </a:tc>
                <a:tc>
                  <a:txBody>
                    <a:bodyPr/>
                    <a:lstStyle/>
                    <a:p>
                      <a:pPr algn="r"/>
                      <a:r>
                        <a:rPr lang="en-US" sz="900" dirty="0">
                          <a:latin typeface="Verdana" pitchFamily="34" charset="0"/>
                          <a:ea typeface="Verdana" pitchFamily="34" charset="0"/>
                          <a:cs typeface="Verdana" pitchFamily="34" charset="0"/>
                        </a:rPr>
                        <a:t>1.8080</a:t>
                      </a:r>
                    </a:p>
                  </a:txBody>
                  <a:tcPr anchor="ctr"/>
                </a:tc>
                <a:tc>
                  <a:txBody>
                    <a:bodyPr/>
                    <a:lstStyle/>
                    <a:p>
                      <a:pPr algn="r"/>
                      <a:r>
                        <a:rPr lang="en-US" sz="900" dirty="0">
                          <a:latin typeface="Verdana" pitchFamily="34" charset="0"/>
                          <a:ea typeface="Verdana" pitchFamily="34" charset="0"/>
                          <a:cs typeface="Verdana" pitchFamily="34" charset="0"/>
                        </a:rPr>
                        <a:t>1.7833</a:t>
                      </a:r>
                    </a:p>
                  </a:txBody>
                  <a:tcPr anchor="ctr"/>
                </a:tc>
                <a:tc>
                  <a:txBody>
                    <a:bodyPr/>
                    <a:lstStyle/>
                    <a:p>
                      <a:pPr algn="r"/>
                      <a:r>
                        <a:rPr lang="en-US" sz="900" dirty="0">
                          <a:latin typeface="Verdana" pitchFamily="34" charset="0"/>
                          <a:ea typeface="Verdana" pitchFamily="34" charset="0"/>
                          <a:cs typeface="Verdana" pitchFamily="34" charset="0"/>
                        </a:rPr>
                        <a:t>1.7591</a:t>
                      </a:r>
                    </a:p>
                  </a:txBody>
                  <a:tcPr anchor="ctr"/>
                </a:tc>
                <a:tc>
                  <a:txBody>
                    <a:bodyPr/>
                    <a:lstStyle/>
                    <a:p>
                      <a:pPr algn="r"/>
                      <a:r>
                        <a:rPr lang="en-US" sz="900" dirty="0">
                          <a:latin typeface="Verdana" pitchFamily="34" charset="0"/>
                          <a:ea typeface="Verdana" pitchFamily="34" charset="0"/>
                          <a:cs typeface="Verdana" pitchFamily="34" charset="0"/>
                        </a:rPr>
                        <a:t>1.7355</a:t>
                      </a:r>
                    </a:p>
                  </a:txBody>
                  <a:tcPr anchor="ctr"/>
                </a:tc>
                <a:tc>
                  <a:txBody>
                    <a:bodyPr/>
                    <a:lstStyle/>
                    <a:p>
                      <a:pPr algn="r"/>
                      <a:r>
                        <a:rPr lang="en-US" sz="900" dirty="0">
                          <a:latin typeface="Verdana" pitchFamily="34" charset="0"/>
                          <a:ea typeface="Verdana" pitchFamily="34" charset="0"/>
                          <a:cs typeface="Verdana" pitchFamily="34" charset="0"/>
                        </a:rPr>
                        <a:t>1.6901</a:t>
                      </a:r>
                    </a:p>
                  </a:txBody>
                  <a:tcPr anchor="ctr"/>
                </a:tc>
                <a:tc>
                  <a:txBody>
                    <a:bodyPr/>
                    <a:lstStyle/>
                    <a:p>
                      <a:pPr algn="r"/>
                      <a:r>
                        <a:rPr lang="en-US" sz="900" dirty="0">
                          <a:latin typeface="Verdana" pitchFamily="34" charset="0"/>
                          <a:ea typeface="Verdana" pitchFamily="34" charset="0"/>
                          <a:cs typeface="Verdana" pitchFamily="34" charset="0"/>
                        </a:rPr>
                        <a:t>1.6257</a:t>
                      </a:r>
                    </a:p>
                  </a:txBody>
                  <a:tcPr anchor="ctr"/>
                </a:tc>
                <a:extLst>
                  <a:ext uri="{0D108BD9-81ED-4DB2-BD59-A6C34878D82A}">
                    <a16:rowId xmlns:a16="http://schemas.microsoft.com/office/drawing/2014/main" val="10002"/>
                  </a:ext>
                </a:extLst>
              </a:tr>
              <a:tr h="334274">
                <a:tc>
                  <a:txBody>
                    <a:bodyPr/>
                    <a:lstStyle/>
                    <a:p>
                      <a:pPr algn="ctr"/>
                      <a:r>
                        <a:rPr lang="en-US" sz="900" dirty="0">
                          <a:latin typeface="Verdana" pitchFamily="34" charset="0"/>
                          <a:ea typeface="Verdana" pitchFamily="34" charset="0"/>
                          <a:cs typeface="Verdana" pitchFamily="34" charset="0"/>
                        </a:rPr>
                        <a:t>3</a:t>
                      </a:r>
                    </a:p>
                  </a:txBody>
                  <a:tcPr anchor="ctr"/>
                </a:tc>
                <a:tc>
                  <a:txBody>
                    <a:bodyPr/>
                    <a:lstStyle/>
                    <a:p>
                      <a:pPr algn="r"/>
                      <a:r>
                        <a:rPr lang="en-US" sz="900" dirty="0">
                          <a:latin typeface="Verdana" pitchFamily="34" charset="0"/>
                          <a:ea typeface="Verdana" pitchFamily="34" charset="0"/>
                          <a:cs typeface="Verdana" pitchFamily="34" charset="0"/>
                        </a:rPr>
                        <a:t>2.9410</a:t>
                      </a:r>
                    </a:p>
                  </a:txBody>
                  <a:tcPr anchor="ctr"/>
                </a:tc>
                <a:tc>
                  <a:txBody>
                    <a:bodyPr/>
                    <a:lstStyle/>
                    <a:p>
                      <a:pPr algn="r"/>
                      <a:r>
                        <a:rPr lang="en-US" sz="900" dirty="0">
                          <a:latin typeface="Verdana" pitchFamily="34" charset="0"/>
                          <a:ea typeface="Verdana" pitchFamily="34" charset="0"/>
                          <a:cs typeface="Verdana" pitchFamily="34" charset="0"/>
                        </a:rPr>
                        <a:t>2.8839</a:t>
                      </a:r>
                    </a:p>
                  </a:txBody>
                  <a:tcPr anchor="ctr"/>
                </a:tc>
                <a:tc>
                  <a:txBody>
                    <a:bodyPr/>
                    <a:lstStyle/>
                    <a:p>
                      <a:pPr algn="r"/>
                      <a:r>
                        <a:rPr lang="en-US" sz="900" dirty="0">
                          <a:latin typeface="Verdana" pitchFamily="34" charset="0"/>
                          <a:ea typeface="Verdana" pitchFamily="34" charset="0"/>
                          <a:cs typeface="Verdana" pitchFamily="34" charset="0"/>
                        </a:rPr>
                        <a:t>2.8286</a:t>
                      </a:r>
                    </a:p>
                  </a:txBody>
                  <a:tcPr anchor="ctr"/>
                </a:tc>
                <a:tc>
                  <a:txBody>
                    <a:bodyPr/>
                    <a:lstStyle/>
                    <a:p>
                      <a:pPr algn="r"/>
                      <a:r>
                        <a:rPr lang="en-US" sz="900" dirty="0">
                          <a:latin typeface="Verdana" pitchFamily="34" charset="0"/>
                          <a:ea typeface="Verdana" pitchFamily="34" charset="0"/>
                          <a:cs typeface="Verdana" pitchFamily="34" charset="0"/>
                        </a:rPr>
                        <a:t>2.7751</a:t>
                      </a:r>
                    </a:p>
                  </a:txBody>
                  <a:tcPr anchor="ctr"/>
                </a:tc>
                <a:tc>
                  <a:txBody>
                    <a:bodyPr/>
                    <a:lstStyle/>
                    <a:p>
                      <a:pPr algn="r"/>
                      <a:r>
                        <a:rPr lang="en-US" sz="900" dirty="0">
                          <a:latin typeface="Verdana" pitchFamily="34" charset="0"/>
                          <a:ea typeface="Verdana" pitchFamily="34" charset="0"/>
                          <a:cs typeface="Verdana" pitchFamily="34" charset="0"/>
                        </a:rPr>
                        <a:t>2.7232</a:t>
                      </a:r>
                    </a:p>
                  </a:txBody>
                  <a:tcPr anchor="ctr"/>
                </a:tc>
                <a:tc>
                  <a:txBody>
                    <a:bodyPr/>
                    <a:lstStyle/>
                    <a:p>
                      <a:pPr algn="r"/>
                      <a:r>
                        <a:rPr lang="en-US" sz="900" dirty="0">
                          <a:latin typeface="Verdana" pitchFamily="34" charset="0"/>
                          <a:ea typeface="Verdana" pitchFamily="34" charset="0"/>
                          <a:cs typeface="Verdana" pitchFamily="34" charset="0"/>
                        </a:rPr>
                        <a:t>2.6730</a:t>
                      </a:r>
                    </a:p>
                  </a:txBody>
                  <a:tcPr anchor="ctr"/>
                </a:tc>
                <a:tc>
                  <a:txBody>
                    <a:bodyPr/>
                    <a:lstStyle/>
                    <a:p>
                      <a:pPr algn="r"/>
                      <a:r>
                        <a:rPr lang="en-US" sz="900" dirty="0">
                          <a:latin typeface="Verdana" pitchFamily="34" charset="0"/>
                          <a:ea typeface="Verdana" pitchFamily="34" charset="0"/>
                          <a:cs typeface="Verdana" pitchFamily="34" charset="0"/>
                        </a:rPr>
                        <a:t>2.6243</a:t>
                      </a:r>
                    </a:p>
                  </a:txBody>
                  <a:tcPr anchor="ctr"/>
                </a:tc>
                <a:tc>
                  <a:txBody>
                    <a:bodyPr/>
                    <a:lstStyle/>
                    <a:p>
                      <a:pPr algn="r"/>
                      <a:r>
                        <a:rPr lang="en-US" sz="900" dirty="0">
                          <a:latin typeface="Verdana" pitchFamily="34" charset="0"/>
                          <a:ea typeface="Verdana" pitchFamily="34" charset="0"/>
                          <a:cs typeface="Verdana" pitchFamily="34" charset="0"/>
                        </a:rPr>
                        <a:t>2.5771</a:t>
                      </a:r>
                    </a:p>
                  </a:txBody>
                  <a:tcPr anchor="ctr"/>
                </a:tc>
                <a:tc>
                  <a:txBody>
                    <a:bodyPr/>
                    <a:lstStyle/>
                    <a:p>
                      <a:pPr algn="r"/>
                      <a:r>
                        <a:rPr lang="en-US" sz="900" dirty="0">
                          <a:latin typeface="Verdana" pitchFamily="34" charset="0"/>
                          <a:ea typeface="Verdana" pitchFamily="34" charset="0"/>
                          <a:cs typeface="Verdana" pitchFamily="34" charset="0"/>
                        </a:rPr>
                        <a:t>2.5313</a:t>
                      </a:r>
                    </a:p>
                  </a:txBody>
                  <a:tcPr anchor="ctr"/>
                </a:tc>
                <a:tc>
                  <a:txBody>
                    <a:bodyPr/>
                    <a:lstStyle/>
                    <a:p>
                      <a:pPr algn="r"/>
                      <a:r>
                        <a:rPr lang="en-US" sz="900" dirty="0">
                          <a:latin typeface="Verdana" pitchFamily="34" charset="0"/>
                          <a:ea typeface="Verdana" pitchFamily="34" charset="0"/>
                          <a:cs typeface="Verdana" pitchFamily="34" charset="0"/>
                        </a:rPr>
                        <a:t>2.4869</a:t>
                      </a:r>
                    </a:p>
                  </a:txBody>
                  <a:tcPr anchor="ctr"/>
                </a:tc>
                <a:tc>
                  <a:txBody>
                    <a:bodyPr/>
                    <a:lstStyle/>
                    <a:p>
                      <a:pPr algn="r"/>
                      <a:r>
                        <a:rPr lang="en-US" sz="900" dirty="0">
                          <a:latin typeface="Verdana" pitchFamily="34" charset="0"/>
                          <a:ea typeface="Verdana" pitchFamily="34" charset="0"/>
                          <a:cs typeface="Verdana" pitchFamily="34" charset="0"/>
                        </a:rPr>
                        <a:t>2.4018</a:t>
                      </a:r>
                    </a:p>
                  </a:txBody>
                  <a:tcPr anchor="ctr"/>
                </a:tc>
                <a:tc>
                  <a:txBody>
                    <a:bodyPr/>
                    <a:lstStyle/>
                    <a:p>
                      <a:pPr algn="r"/>
                      <a:r>
                        <a:rPr lang="en-US" sz="900" dirty="0">
                          <a:latin typeface="Verdana" pitchFamily="34" charset="0"/>
                          <a:ea typeface="Verdana" pitchFamily="34" charset="0"/>
                          <a:cs typeface="Verdana" pitchFamily="34" charset="0"/>
                        </a:rPr>
                        <a:t>2.2832</a:t>
                      </a:r>
                    </a:p>
                  </a:txBody>
                  <a:tcPr anchor="ctr"/>
                </a:tc>
                <a:extLst>
                  <a:ext uri="{0D108BD9-81ED-4DB2-BD59-A6C34878D82A}">
                    <a16:rowId xmlns:a16="http://schemas.microsoft.com/office/drawing/2014/main" val="10003"/>
                  </a:ext>
                </a:extLst>
              </a:tr>
              <a:tr h="334274">
                <a:tc>
                  <a:txBody>
                    <a:bodyPr/>
                    <a:lstStyle/>
                    <a:p>
                      <a:pPr algn="ctr"/>
                      <a:r>
                        <a:rPr lang="en-US" sz="900" dirty="0">
                          <a:latin typeface="Verdana" pitchFamily="34" charset="0"/>
                          <a:ea typeface="Verdana" pitchFamily="34" charset="0"/>
                          <a:cs typeface="Verdana" pitchFamily="34" charset="0"/>
                        </a:rPr>
                        <a:t>4</a:t>
                      </a:r>
                    </a:p>
                  </a:txBody>
                  <a:tcPr anchor="ctr"/>
                </a:tc>
                <a:tc>
                  <a:txBody>
                    <a:bodyPr/>
                    <a:lstStyle/>
                    <a:p>
                      <a:pPr algn="r"/>
                      <a:r>
                        <a:rPr lang="en-US" sz="900" dirty="0">
                          <a:latin typeface="Verdana" pitchFamily="34" charset="0"/>
                          <a:ea typeface="Verdana" pitchFamily="34" charset="0"/>
                          <a:cs typeface="Verdana" pitchFamily="34" charset="0"/>
                        </a:rPr>
                        <a:t>3.9020</a:t>
                      </a:r>
                    </a:p>
                  </a:txBody>
                  <a:tcPr anchor="ctr"/>
                </a:tc>
                <a:tc>
                  <a:txBody>
                    <a:bodyPr/>
                    <a:lstStyle/>
                    <a:p>
                      <a:pPr algn="r"/>
                      <a:r>
                        <a:rPr lang="en-US" sz="900" dirty="0">
                          <a:latin typeface="Verdana" pitchFamily="34" charset="0"/>
                          <a:ea typeface="Verdana" pitchFamily="34" charset="0"/>
                          <a:cs typeface="Verdana" pitchFamily="34" charset="0"/>
                        </a:rPr>
                        <a:t>3.8077</a:t>
                      </a:r>
                    </a:p>
                  </a:txBody>
                  <a:tcPr anchor="ctr"/>
                </a:tc>
                <a:tc>
                  <a:txBody>
                    <a:bodyPr/>
                    <a:lstStyle/>
                    <a:p>
                      <a:pPr algn="r"/>
                      <a:r>
                        <a:rPr lang="en-US" sz="900" dirty="0">
                          <a:latin typeface="Verdana" pitchFamily="34" charset="0"/>
                          <a:ea typeface="Verdana" pitchFamily="34" charset="0"/>
                          <a:cs typeface="Verdana" pitchFamily="34" charset="0"/>
                        </a:rPr>
                        <a:t>3.7171</a:t>
                      </a:r>
                    </a:p>
                  </a:txBody>
                  <a:tcPr anchor="ctr"/>
                </a:tc>
                <a:tc>
                  <a:txBody>
                    <a:bodyPr/>
                    <a:lstStyle/>
                    <a:p>
                      <a:pPr algn="r"/>
                      <a:r>
                        <a:rPr lang="en-US" sz="900" dirty="0">
                          <a:latin typeface="Verdana" pitchFamily="34" charset="0"/>
                          <a:ea typeface="Verdana" pitchFamily="34" charset="0"/>
                          <a:cs typeface="Verdana" pitchFamily="34" charset="0"/>
                        </a:rPr>
                        <a:t>3.6299</a:t>
                      </a:r>
                    </a:p>
                  </a:txBody>
                  <a:tcPr anchor="ctr"/>
                </a:tc>
                <a:tc>
                  <a:txBody>
                    <a:bodyPr/>
                    <a:lstStyle/>
                    <a:p>
                      <a:pPr algn="r"/>
                      <a:r>
                        <a:rPr lang="en-US" sz="900" dirty="0">
                          <a:latin typeface="Verdana" pitchFamily="34" charset="0"/>
                          <a:ea typeface="Verdana" pitchFamily="34" charset="0"/>
                          <a:cs typeface="Verdana" pitchFamily="34" charset="0"/>
                        </a:rPr>
                        <a:t>3.5460</a:t>
                      </a:r>
                    </a:p>
                  </a:txBody>
                  <a:tcPr anchor="ctr"/>
                </a:tc>
                <a:tc>
                  <a:txBody>
                    <a:bodyPr/>
                    <a:lstStyle/>
                    <a:p>
                      <a:pPr algn="r"/>
                      <a:r>
                        <a:rPr lang="en-US" sz="900" dirty="0">
                          <a:latin typeface="Verdana" pitchFamily="34" charset="0"/>
                          <a:ea typeface="Verdana" pitchFamily="34" charset="0"/>
                          <a:cs typeface="Verdana" pitchFamily="34" charset="0"/>
                        </a:rPr>
                        <a:t>3.4651</a:t>
                      </a:r>
                    </a:p>
                  </a:txBody>
                  <a:tcPr anchor="ctr"/>
                </a:tc>
                <a:tc>
                  <a:txBody>
                    <a:bodyPr/>
                    <a:lstStyle/>
                    <a:p>
                      <a:pPr algn="r"/>
                      <a:r>
                        <a:rPr lang="en-US" sz="900" dirty="0">
                          <a:latin typeface="Verdana" pitchFamily="34" charset="0"/>
                          <a:ea typeface="Verdana" pitchFamily="34" charset="0"/>
                          <a:cs typeface="Verdana" pitchFamily="34" charset="0"/>
                        </a:rPr>
                        <a:t>3.3872</a:t>
                      </a:r>
                    </a:p>
                  </a:txBody>
                  <a:tcPr anchor="ctr"/>
                </a:tc>
                <a:tc>
                  <a:txBody>
                    <a:bodyPr/>
                    <a:lstStyle/>
                    <a:p>
                      <a:pPr algn="r"/>
                      <a:r>
                        <a:rPr lang="en-US" sz="900" dirty="0">
                          <a:latin typeface="Verdana" pitchFamily="34" charset="0"/>
                          <a:ea typeface="Verdana" pitchFamily="34" charset="0"/>
                          <a:cs typeface="Verdana" pitchFamily="34" charset="0"/>
                        </a:rPr>
                        <a:t>3.3121</a:t>
                      </a:r>
                    </a:p>
                  </a:txBody>
                  <a:tcPr anchor="ctr"/>
                </a:tc>
                <a:tc>
                  <a:txBody>
                    <a:bodyPr/>
                    <a:lstStyle/>
                    <a:p>
                      <a:pPr algn="r"/>
                      <a:r>
                        <a:rPr lang="en-US" sz="900" dirty="0">
                          <a:latin typeface="Verdana" pitchFamily="34" charset="0"/>
                          <a:ea typeface="Verdana" pitchFamily="34" charset="0"/>
                          <a:cs typeface="Verdana" pitchFamily="34" charset="0"/>
                        </a:rPr>
                        <a:t>3.2397</a:t>
                      </a:r>
                    </a:p>
                  </a:txBody>
                  <a:tcPr anchor="ctr"/>
                </a:tc>
                <a:tc>
                  <a:txBody>
                    <a:bodyPr/>
                    <a:lstStyle/>
                    <a:p>
                      <a:pPr algn="r"/>
                      <a:r>
                        <a:rPr lang="en-US" sz="900" dirty="0">
                          <a:latin typeface="Verdana" pitchFamily="34" charset="0"/>
                          <a:ea typeface="Verdana" pitchFamily="34" charset="0"/>
                          <a:cs typeface="Verdana" pitchFamily="34" charset="0"/>
                        </a:rPr>
                        <a:t>3.1699</a:t>
                      </a:r>
                    </a:p>
                  </a:txBody>
                  <a:tcPr anchor="ctr"/>
                </a:tc>
                <a:tc>
                  <a:txBody>
                    <a:bodyPr/>
                    <a:lstStyle/>
                    <a:p>
                      <a:pPr algn="r"/>
                      <a:r>
                        <a:rPr lang="en-US" sz="900" dirty="0">
                          <a:latin typeface="Verdana" pitchFamily="34" charset="0"/>
                          <a:ea typeface="Verdana" pitchFamily="34" charset="0"/>
                          <a:cs typeface="Verdana" pitchFamily="34" charset="0"/>
                        </a:rPr>
                        <a:t>3.0373</a:t>
                      </a:r>
                    </a:p>
                  </a:txBody>
                  <a:tcPr anchor="ctr"/>
                </a:tc>
                <a:tc>
                  <a:txBody>
                    <a:bodyPr/>
                    <a:lstStyle/>
                    <a:p>
                      <a:pPr algn="r"/>
                      <a:r>
                        <a:rPr lang="en-US" sz="900" dirty="0">
                          <a:latin typeface="Verdana" pitchFamily="34" charset="0"/>
                          <a:ea typeface="Verdana" pitchFamily="34" charset="0"/>
                          <a:cs typeface="Verdana" pitchFamily="34" charset="0"/>
                        </a:rPr>
                        <a:t>2.8550</a:t>
                      </a:r>
                    </a:p>
                  </a:txBody>
                  <a:tcPr anchor="ctr"/>
                </a:tc>
                <a:extLst>
                  <a:ext uri="{0D108BD9-81ED-4DB2-BD59-A6C34878D82A}">
                    <a16:rowId xmlns:a16="http://schemas.microsoft.com/office/drawing/2014/main" val="10004"/>
                  </a:ext>
                </a:extLst>
              </a:tr>
              <a:tr h="334274">
                <a:tc>
                  <a:txBody>
                    <a:bodyPr/>
                    <a:lstStyle/>
                    <a:p>
                      <a:pPr algn="ctr"/>
                      <a:r>
                        <a:rPr lang="en-US" sz="900" dirty="0">
                          <a:latin typeface="Verdana" pitchFamily="34" charset="0"/>
                          <a:ea typeface="Verdana" pitchFamily="34" charset="0"/>
                          <a:cs typeface="Verdana" pitchFamily="34" charset="0"/>
                        </a:rPr>
                        <a:t>5</a:t>
                      </a:r>
                    </a:p>
                  </a:txBody>
                  <a:tcPr anchor="ctr"/>
                </a:tc>
                <a:tc>
                  <a:txBody>
                    <a:bodyPr/>
                    <a:lstStyle/>
                    <a:p>
                      <a:pPr algn="r"/>
                      <a:r>
                        <a:rPr lang="en-US" sz="900" dirty="0">
                          <a:latin typeface="Verdana" pitchFamily="34" charset="0"/>
                          <a:ea typeface="Verdana" pitchFamily="34" charset="0"/>
                          <a:cs typeface="Verdana" pitchFamily="34" charset="0"/>
                        </a:rPr>
                        <a:t>4.8534</a:t>
                      </a:r>
                    </a:p>
                  </a:txBody>
                  <a:tcPr anchor="ctr"/>
                </a:tc>
                <a:tc>
                  <a:txBody>
                    <a:bodyPr/>
                    <a:lstStyle/>
                    <a:p>
                      <a:pPr algn="r"/>
                      <a:r>
                        <a:rPr lang="en-US" sz="900" dirty="0">
                          <a:latin typeface="Verdana" pitchFamily="34" charset="0"/>
                          <a:ea typeface="Verdana" pitchFamily="34" charset="0"/>
                          <a:cs typeface="Verdana" pitchFamily="34" charset="0"/>
                        </a:rPr>
                        <a:t>4.7135</a:t>
                      </a:r>
                    </a:p>
                  </a:txBody>
                  <a:tcPr anchor="ctr"/>
                </a:tc>
                <a:tc>
                  <a:txBody>
                    <a:bodyPr/>
                    <a:lstStyle/>
                    <a:p>
                      <a:pPr algn="r"/>
                      <a:r>
                        <a:rPr lang="en-US" sz="900" dirty="0">
                          <a:latin typeface="Verdana" pitchFamily="34" charset="0"/>
                          <a:ea typeface="Verdana" pitchFamily="34" charset="0"/>
                          <a:cs typeface="Verdana" pitchFamily="34" charset="0"/>
                        </a:rPr>
                        <a:t>4.5797</a:t>
                      </a:r>
                    </a:p>
                  </a:txBody>
                  <a:tcPr anchor="ctr"/>
                </a:tc>
                <a:tc>
                  <a:txBody>
                    <a:bodyPr/>
                    <a:lstStyle/>
                    <a:p>
                      <a:pPr algn="r"/>
                      <a:r>
                        <a:rPr lang="en-US" sz="900" dirty="0">
                          <a:latin typeface="Verdana" pitchFamily="34" charset="0"/>
                          <a:ea typeface="Verdana" pitchFamily="34" charset="0"/>
                          <a:cs typeface="Verdana" pitchFamily="34" charset="0"/>
                        </a:rPr>
                        <a:t>4.4518</a:t>
                      </a:r>
                    </a:p>
                  </a:txBody>
                  <a:tcPr anchor="ctr"/>
                </a:tc>
                <a:tc>
                  <a:txBody>
                    <a:bodyPr/>
                    <a:lstStyle/>
                    <a:p>
                      <a:pPr algn="r"/>
                      <a:r>
                        <a:rPr lang="en-US" sz="900" dirty="0">
                          <a:latin typeface="Verdana" pitchFamily="34" charset="0"/>
                          <a:ea typeface="Verdana" pitchFamily="34" charset="0"/>
                          <a:cs typeface="Verdana" pitchFamily="34" charset="0"/>
                        </a:rPr>
                        <a:t>4.3295</a:t>
                      </a:r>
                    </a:p>
                  </a:txBody>
                  <a:tcPr anchor="ctr"/>
                </a:tc>
                <a:tc>
                  <a:txBody>
                    <a:bodyPr/>
                    <a:lstStyle/>
                    <a:p>
                      <a:pPr algn="r"/>
                      <a:r>
                        <a:rPr lang="en-US" sz="900" dirty="0">
                          <a:latin typeface="Verdana" pitchFamily="34" charset="0"/>
                          <a:ea typeface="Verdana" pitchFamily="34" charset="0"/>
                          <a:cs typeface="Verdana" pitchFamily="34" charset="0"/>
                        </a:rPr>
                        <a:t>4.2124</a:t>
                      </a:r>
                    </a:p>
                  </a:txBody>
                  <a:tcPr anchor="ctr"/>
                </a:tc>
                <a:tc>
                  <a:txBody>
                    <a:bodyPr/>
                    <a:lstStyle/>
                    <a:p>
                      <a:pPr algn="r"/>
                      <a:r>
                        <a:rPr lang="en-US" sz="900" dirty="0">
                          <a:latin typeface="Verdana" pitchFamily="34" charset="0"/>
                          <a:ea typeface="Verdana" pitchFamily="34" charset="0"/>
                          <a:cs typeface="Verdana" pitchFamily="34" charset="0"/>
                        </a:rPr>
                        <a:t>4.1002</a:t>
                      </a:r>
                    </a:p>
                  </a:txBody>
                  <a:tcPr anchor="ctr"/>
                </a:tc>
                <a:tc>
                  <a:txBody>
                    <a:bodyPr/>
                    <a:lstStyle/>
                    <a:p>
                      <a:pPr algn="r"/>
                      <a:r>
                        <a:rPr lang="en-US" sz="900" dirty="0">
                          <a:latin typeface="Verdana" pitchFamily="34" charset="0"/>
                          <a:ea typeface="Verdana" pitchFamily="34" charset="0"/>
                          <a:cs typeface="Verdana" pitchFamily="34" charset="0"/>
                        </a:rPr>
                        <a:t>3.9927</a:t>
                      </a:r>
                    </a:p>
                  </a:txBody>
                  <a:tcPr anchor="ctr"/>
                </a:tc>
                <a:tc>
                  <a:txBody>
                    <a:bodyPr/>
                    <a:lstStyle/>
                    <a:p>
                      <a:pPr algn="r"/>
                      <a:r>
                        <a:rPr lang="en-US" sz="900" dirty="0">
                          <a:latin typeface="Verdana" pitchFamily="34" charset="0"/>
                          <a:ea typeface="Verdana" pitchFamily="34" charset="0"/>
                          <a:cs typeface="Verdana" pitchFamily="34" charset="0"/>
                        </a:rPr>
                        <a:t>3.8897</a:t>
                      </a:r>
                    </a:p>
                  </a:txBody>
                  <a:tcPr anchor="ctr"/>
                </a:tc>
                <a:tc>
                  <a:txBody>
                    <a:bodyPr/>
                    <a:lstStyle/>
                    <a:p>
                      <a:pPr algn="r"/>
                      <a:r>
                        <a:rPr lang="en-US" sz="900" dirty="0">
                          <a:latin typeface="Verdana" pitchFamily="34" charset="0"/>
                          <a:ea typeface="Verdana" pitchFamily="34" charset="0"/>
                          <a:cs typeface="Verdana" pitchFamily="34" charset="0"/>
                        </a:rPr>
                        <a:t>3.7908</a:t>
                      </a:r>
                    </a:p>
                  </a:txBody>
                  <a:tcPr anchor="ctr"/>
                </a:tc>
                <a:tc>
                  <a:txBody>
                    <a:bodyPr/>
                    <a:lstStyle/>
                    <a:p>
                      <a:pPr algn="r"/>
                      <a:r>
                        <a:rPr lang="en-US" sz="900" dirty="0">
                          <a:latin typeface="Verdana" pitchFamily="34" charset="0"/>
                          <a:ea typeface="Verdana" pitchFamily="34" charset="0"/>
                          <a:cs typeface="Verdana" pitchFamily="34" charset="0"/>
                        </a:rPr>
                        <a:t>3.6048</a:t>
                      </a:r>
                    </a:p>
                  </a:txBody>
                  <a:tcPr anchor="ctr"/>
                </a:tc>
                <a:tc>
                  <a:txBody>
                    <a:bodyPr/>
                    <a:lstStyle/>
                    <a:p>
                      <a:pPr algn="r"/>
                      <a:r>
                        <a:rPr lang="en-US" sz="900" dirty="0">
                          <a:latin typeface="Verdana" pitchFamily="34" charset="0"/>
                          <a:ea typeface="Verdana" pitchFamily="34" charset="0"/>
                          <a:cs typeface="Verdana" pitchFamily="34" charset="0"/>
                        </a:rPr>
                        <a:t>3.3522</a:t>
                      </a:r>
                    </a:p>
                  </a:txBody>
                  <a:tcPr anchor="ctr"/>
                </a:tc>
                <a:extLst>
                  <a:ext uri="{0D108BD9-81ED-4DB2-BD59-A6C34878D82A}">
                    <a16:rowId xmlns:a16="http://schemas.microsoft.com/office/drawing/2014/main" val="10005"/>
                  </a:ext>
                </a:extLst>
              </a:tr>
              <a:tr h="334274">
                <a:tc>
                  <a:txBody>
                    <a:bodyPr/>
                    <a:lstStyle/>
                    <a:p>
                      <a:pPr algn="ctr"/>
                      <a:r>
                        <a:rPr lang="en-US" sz="900" dirty="0">
                          <a:latin typeface="Verdana" pitchFamily="34" charset="0"/>
                          <a:ea typeface="Verdana" pitchFamily="34" charset="0"/>
                          <a:cs typeface="Verdana" pitchFamily="34" charset="0"/>
                        </a:rPr>
                        <a:t>6</a:t>
                      </a:r>
                    </a:p>
                  </a:txBody>
                  <a:tcPr anchor="ctr"/>
                </a:tc>
                <a:tc>
                  <a:txBody>
                    <a:bodyPr/>
                    <a:lstStyle/>
                    <a:p>
                      <a:pPr algn="r"/>
                      <a:r>
                        <a:rPr lang="en-US" sz="900" dirty="0">
                          <a:latin typeface="Verdana" pitchFamily="34" charset="0"/>
                          <a:ea typeface="Verdana" pitchFamily="34" charset="0"/>
                          <a:cs typeface="Verdana" pitchFamily="34" charset="0"/>
                        </a:rPr>
                        <a:t>5.7955</a:t>
                      </a:r>
                    </a:p>
                  </a:txBody>
                  <a:tcPr anchor="ctr"/>
                </a:tc>
                <a:tc>
                  <a:txBody>
                    <a:bodyPr/>
                    <a:lstStyle/>
                    <a:p>
                      <a:pPr algn="r"/>
                      <a:r>
                        <a:rPr lang="en-US" sz="900" dirty="0">
                          <a:latin typeface="Verdana" pitchFamily="34" charset="0"/>
                          <a:ea typeface="Verdana" pitchFamily="34" charset="0"/>
                          <a:cs typeface="Verdana" pitchFamily="34" charset="0"/>
                        </a:rPr>
                        <a:t>5.6014</a:t>
                      </a:r>
                    </a:p>
                  </a:txBody>
                  <a:tcPr anchor="ctr"/>
                </a:tc>
                <a:tc>
                  <a:txBody>
                    <a:bodyPr/>
                    <a:lstStyle/>
                    <a:p>
                      <a:pPr algn="r"/>
                      <a:r>
                        <a:rPr lang="en-US" sz="900" dirty="0">
                          <a:latin typeface="Verdana" pitchFamily="34" charset="0"/>
                          <a:ea typeface="Verdana" pitchFamily="34" charset="0"/>
                          <a:cs typeface="Verdana" pitchFamily="34" charset="0"/>
                        </a:rPr>
                        <a:t>5.4172</a:t>
                      </a:r>
                    </a:p>
                  </a:txBody>
                  <a:tcPr anchor="ctr"/>
                </a:tc>
                <a:tc>
                  <a:txBody>
                    <a:bodyPr/>
                    <a:lstStyle/>
                    <a:p>
                      <a:pPr algn="r"/>
                      <a:r>
                        <a:rPr lang="en-US" sz="900" dirty="0">
                          <a:latin typeface="Verdana" pitchFamily="34" charset="0"/>
                          <a:ea typeface="Verdana" pitchFamily="34" charset="0"/>
                          <a:cs typeface="Verdana" pitchFamily="34" charset="0"/>
                        </a:rPr>
                        <a:t>5.2421</a:t>
                      </a:r>
                    </a:p>
                  </a:txBody>
                  <a:tcPr anchor="ctr"/>
                </a:tc>
                <a:tc>
                  <a:txBody>
                    <a:bodyPr/>
                    <a:lstStyle/>
                    <a:p>
                      <a:pPr algn="r"/>
                      <a:r>
                        <a:rPr lang="en-US" sz="900" dirty="0">
                          <a:latin typeface="Verdana" pitchFamily="34" charset="0"/>
                          <a:ea typeface="Verdana" pitchFamily="34" charset="0"/>
                          <a:cs typeface="Verdana" pitchFamily="34" charset="0"/>
                        </a:rPr>
                        <a:t>5.0757</a:t>
                      </a:r>
                    </a:p>
                  </a:txBody>
                  <a:tcPr anchor="ctr"/>
                </a:tc>
                <a:tc>
                  <a:txBody>
                    <a:bodyPr/>
                    <a:lstStyle/>
                    <a:p>
                      <a:pPr algn="r"/>
                      <a:r>
                        <a:rPr lang="en-US" sz="900" dirty="0">
                          <a:latin typeface="Verdana" pitchFamily="34" charset="0"/>
                          <a:ea typeface="Verdana" pitchFamily="34" charset="0"/>
                          <a:cs typeface="Verdana" pitchFamily="34" charset="0"/>
                        </a:rPr>
                        <a:t>4.9173</a:t>
                      </a:r>
                    </a:p>
                  </a:txBody>
                  <a:tcPr anchor="ctr"/>
                </a:tc>
                <a:tc>
                  <a:txBody>
                    <a:bodyPr/>
                    <a:lstStyle/>
                    <a:p>
                      <a:pPr algn="r"/>
                      <a:r>
                        <a:rPr lang="en-US" sz="900" dirty="0">
                          <a:latin typeface="Verdana" pitchFamily="34" charset="0"/>
                          <a:ea typeface="Verdana" pitchFamily="34" charset="0"/>
                          <a:cs typeface="Verdana" pitchFamily="34" charset="0"/>
                        </a:rPr>
                        <a:t>4.7665</a:t>
                      </a:r>
                    </a:p>
                  </a:txBody>
                  <a:tcPr anchor="ctr"/>
                </a:tc>
                <a:tc>
                  <a:txBody>
                    <a:bodyPr/>
                    <a:lstStyle/>
                    <a:p>
                      <a:pPr algn="r"/>
                      <a:r>
                        <a:rPr lang="en-US" sz="900" dirty="0">
                          <a:latin typeface="Verdana" pitchFamily="34" charset="0"/>
                          <a:ea typeface="Verdana" pitchFamily="34" charset="0"/>
                          <a:cs typeface="Verdana" pitchFamily="34" charset="0"/>
                        </a:rPr>
                        <a:t>4.6229</a:t>
                      </a:r>
                    </a:p>
                  </a:txBody>
                  <a:tcPr anchor="ctr"/>
                </a:tc>
                <a:tc>
                  <a:txBody>
                    <a:bodyPr/>
                    <a:lstStyle/>
                    <a:p>
                      <a:pPr algn="r"/>
                      <a:r>
                        <a:rPr lang="en-US" sz="900" dirty="0">
                          <a:latin typeface="Verdana" pitchFamily="34" charset="0"/>
                          <a:ea typeface="Verdana" pitchFamily="34" charset="0"/>
                          <a:cs typeface="Verdana" pitchFamily="34" charset="0"/>
                        </a:rPr>
                        <a:t>4.4859</a:t>
                      </a:r>
                    </a:p>
                  </a:txBody>
                  <a:tcPr anchor="ctr"/>
                </a:tc>
                <a:tc>
                  <a:txBody>
                    <a:bodyPr/>
                    <a:lstStyle/>
                    <a:p>
                      <a:pPr algn="r"/>
                      <a:r>
                        <a:rPr lang="en-US" sz="900" dirty="0">
                          <a:latin typeface="Verdana" pitchFamily="34" charset="0"/>
                          <a:ea typeface="Verdana" pitchFamily="34" charset="0"/>
                          <a:cs typeface="Verdana" pitchFamily="34" charset="0"/>
                        </a:rPr>
                        <a:t>4.3553</a:t>
                      </a:r>
                    </a:p>
                  </a:txBody>
                  <a:tcPr anchor="ctr"/>
                </a:tc>
                <a:tc>
                  <a:txBody>
                    <a:bodyPr/>
                    <a:lstStyle/>
                    <a:p>
                      <a:pPr algn="r"/>
                      <a:r>
                        <a:rPr lang="en-US" sz="900" dirty="0">
                          <a:latin typeface="Verdana" pitchFamily="34" charset="0"/>
                          <a:ea typeface="Verdana" pitchFamily="34" charset="0"/>
                          <a:cs typeface="Verdana" pitchFamily="34" charset="0"/>
                        </a:rPr>
                        <a:t>4.1114</a:t>
                      </a:r>
                    </a:p>
                  </a:txBody>
                  <a:tcPr anchor="ctr"/>
                </a:tc>
                <a:tc>
                  <a:txBody>
                    <a:bodyPr/>
                    <a:lstStyle/>
                    <a:p>
                      <a:pPr algn="r"/>
                      <a:r>
                        <a:rPr lang="en-US" sz="900" dirty="0">
                          <a:latin typeface="Verdana" pitchFamily="34" charset="0"/>
                          <a:ea typeface="Verdana" pitchFamily="34" charset="0"/>
                          <a:cs typeface="Verdana" pitchFamily="34" charset="0"/>
                        </a:rPr>
                        <a:t>3.7845</a:t>
                      </a:r>
                    </a:p>
                  </a:txBody>
                  <a:tcPr anchor="ctr"/>
                </a:tc>
                <a:extLst>
                  <a:ext uri="{0D108BD9-81ED-4DB2-BD59-A6C34878D82A}">
                    <a16:rowId xmlns:a16="http://schemas.microsoft.com/office/drawing/2014/main" val="10006"/>
                  </a:ext>
                </a:extLst>
              </a:tr>
              <a:tr h="334274">
                <a:tc>
                  <a:txBody>
                    <a:bodyPr/>
                    <a:lstStyle/>
                    <a:p>
                      <a:pPr algn="ctr"/>
                      <a:r>
                        <a:rPr lang="en-US" sz="900" dirty="0">
                          <a:latin typeface="Verdana" pitchFamily="34" charset="0"/>
                          <a:ea typeface="Verdana" pitchFamily="34" charset="0"/>
                          <a:cs typeface="Verdana" pitchFamily="34" charset="0"/>
                        </a:rPr>
                        <a:t>7</a:t>
                      </a:r>
                    </a:p>
                  </a:txBody>
                  <a:tcPr anchor="ctr"/>
                </a:tc>
                <a:tc>
                  <a:txBody>
                    <a:bodyPr/>
                    <a:lstStyle/>
                    <a:p>
                      <a:pPr algn="r"/>
                      <a:r>
                        <a:rPr lang="en-US" sz="900" dirty="0">
                          <a:latin typeface="Verdana" pitchFamily="34" charset="0"/>
                          <a:ea typeface="Verdana" pitchFamily="34" charset="0"/>
                          <a:cs typeface="Verdana" pitchFamily="34" charset="0"/>
                        </a:rPr>
                        <a:t>6.7282</a:t>
                      </a:r>
                    </a:p>
                  </a:txBody>
                  <a:tcPr anchor="ctr"/>
                </a:tc>
                <a:tc>
                  <a:txBody>
                    <a:bodyPr/>
                    <a:lstStyle/>
                    <a:p>
                      <a:pPr algn="r"/>
                      <a:r>
                        <a:rPr lang="en-US" sz="900" dirty="0">
                          <a:latin typeface="Verdana" pitchFamily="34" charset="0"/>
                          <a:ea typeface="Verdana" pitchFamily="34" charset="0"/>
                          <a:cs typeface="Verdana" pitchFamily="34" charset="0"/>
                        </a:rPr>
                        <a:t>6.4720</a:t>
                      </a:r>
                    </a:p>
                  </a:txBody>
                  <a:tcPr anchor="ctr"/>
                </a:tc>
                <a:tc>
                  <a:txBody>
                    <a:bodyPr/>
                    <a:lstStyle/>
                    <a:p>
                      <a:pPr algn="r"/>
                      <a:r>
                        <a:rPr lang="en-US" sz="900" dirty="0">
                          <a:latin typeface="Verdana" pitchFamily="34" charset="0"/>
                          <a:ea typeface="Verdana" pitchFamily="34" charset="0"/>
                          <a:cs typeface="Verdana" pitchFamily="34" charset="0"/>
                        </a:rPr>
                        <a:t>6.2303</a:t>
                      </a:r>
                    </a:p>
                  </a:txBody>
                  <a:tcPr anchor="ctr"/>
                </a:tc>
                <a:tc>
                  <a:txBody>
                    <a:bodyPr/>
                    <a:lstStyle/>
                    <a:p>
                      <a:pPr algn="r"/>
                      <a:r>
                        <a:rPr lang="en-US" sz="900" dirty="0">
                          <a:latin typeface="Verdana" pitchFamily="34" charset="0"/>
                          <a:ea typeface="Verdana" pitchFamily="34" charset="0"/>
                          <a:cs typeface="Verdana" pitchFamily="34" charset="0"/>
                        </a:rPr>
                        <a:t>6.0021</a:t>
                      </a:r>
                    </a:p>
                  </a:txBody>
                  <a:tcPr anchor="ctr"/>
                </a:tc>
                <a:tc>
                  <a:txBody>
                    <a:bodyPr/>
                    <a:lstStyle/>
                    <a:p>
                      <a:pPr algn="r"/>
                      <a:r>
                        <a:rPr lang="en-US" sz="900" dirty="0">
                          <a:latin typeface="Verdana" pitchFamily="34" charset="0"/>
                          <a:ea typeface="Verdana" pitchFamily="34" charset="0"/>
                          <a:cs typeface="Verdana" pitchFamily="34" charset="0"/>
                        </a:rPr>
                        <a:t>5.7864</a:t>
                      </a:r>
                    </a:p>
                  </a:txBody>
                  <a:tcPr anchor="ctr"/>
                </a:tc>
                <a:tc>
                  <a:txBody>
                    <a:bodyPr/>
                    <a:lstStyle/>
                    <a:p>
                      <a:pPr algn="r"/>
                      <a:r>
                        <a:rPr lang="en-US" sz="900" dirty="0">
                          <a:latin typeface="Verdana" pitchFamily="34" charset="0"/>
                          <a:ea typeface="Verdana" pitchFamily="34" charset="0"/>
                          <a:cs typeface="Verdana" pitchFamily="34" charset="0"/>
                        </a:rPr>
                        <a:t>5.5824</a:t>
                      </a:r>
                    </a:p>
                  </a:txBody>
                  <a:tcPr anchor="ctr"/>
                </a:tc>
                <a:tc>
                  <a:txBody>
                    <a:bodyPr/>
                    <a:lstStyle/>
                    <a:p>
                      <a:pPr algn="r"/>
                      <a:r>
                        <a:rPr lang="en-US" sz="900" dirty="0">
                          <a:latin typeface="Verdana" pitchFamily="34" charset="0"/>
                          <a:ea typeface="Verdana" pitchFamily="34" charset="0"/>
                          <a:cs typeface="Verdana" pitchFamily="34" charset="0"/>
                        </a:rPr>
                        <a:t>5.3893</a:t>
                      </a:r>
                    </a:p>
                  </a:txBody>
                  <a:tcPr anchor="ctr"/>
                </a:tc>
                <a:tc>
                  <a:txBody>
                    <a:bodyPr/>
                    <a:lstStyle/>
                    <a:p>
                      <a:pPr algn="r"/>
                      <a:r>
                        <a:rPr lang="en-US" sz="900" dirty="0">
                          <a:latin typeface="Verdana" pitchFamily="34" charset="0"/>
                          <a:ea typeface="Verdana" pitchFamily="34" charset="0"/>
                          <a:cs typeface="Verdana" pitchFamily="34" charset="0"/>
                        </a:rPr>
                        <a:t>5.2064</a:t>
                      </a:r>
                    </a:p>
                  </a:txBody>
                  <a:tcPr anchor="ctr"/>
                </a:tc>
                <a:tc>
                  <a:txBody>
                    <a:bodyPr/>
                    <a:lstStyle/>
                    <a:p>
                      <a:pPr algn="r"/>
                      <a:r>
                        <a:rPr lang="en-US" sz="900" dirty="0">
                          <a:latin typeface="Verdana" pitchFamily="34" charset="0"/>
                          <a:ea typeface="Verdana" pitchFamily="34" charset="0"/>
                          <a:cs typeface="Verdana" pitchFamily="34" charset="0"/>
                        </a:rPr>
                        <a:t>5.0330</a:t>
                      </a:r>
                    </a:p>
                  </a:txBody>
                  <a:tcPr anchor="ctr"/>
                </a:tc>
                <a:tc>
                  <a:txBody>
                    <a:bodyPr/>
                    <a:lstStyle/>
                    <a:p>
                      <a:pPr algn="r"/>
                      <a:r>
                        <a:rPr lang="en-US" sz="900" dirty="0">
                          <a:latin typeface="Verdana" pitchFamily="34" charset="0"/>
                          <a:ea typeface="Verdana" pitchFamily="34" charset="0"/>
                          <a:cs typeface="Verdana" pitchFamily="34" charset="0"/>
                        </a:rPr>
                        <a:t>4.8684</a:t>
                      </a:r>
                    </a:p>
                  </a:txBody>
                  <a:tcPr anchor="ctr"/>
                </a:tc>
                <a:tc>
                  <a:txBody>
                    <a:bodyPr/>
                    <a:lstStyle/>
                    <a:p>
                      <a:pPr algn="r"/>
                      <a:r>
                        <a:rPr lang="en-US" sz="900" dirty="0">
                          <a:latin typeface="Verdana" pitchFamily="34" charset="0"/>
                          <a:ea typeface="Verdana" pitchFamily="34" charset="0"/>
                          <a:cs typeface="Verdana" pitchFamily="34" charset="0"/>
                        </a:rPr>
                        <a:t>4.5638</a:t>
                      </a:r>
                    </a:p>
                  </a:txBody>
                  <a:tcPr anchor="ctr"/>
                </a:tc>
                <a:tc>
                  <a:txBody>
                    <a:bodyPr/>
                    <a:lstStyle/>
                    <a:p>
                      <a:pPr algn="r"/>
                      <a:r>
                        <a:rPr lang="en-US" sz="900" dirty="0">
                          <a:latin typeface="Verdana" pitchFamily="34" charset="0"/>
                          <a:ea typeface="Verdana" pitchFamily="34" charset="0"/>
                          <a:cs typeface="Verdana" pitchFamily="34" charset="0"/>
                        </a:rPr>
                        <a:t>4.1604</a:t>
                      </a:r>
                    </a:p>
                  </a:txBody>
                  <a:tcPr anchor="ctr"/>
                </a:tc>
                <a:extLst>
                  <a:ext uri="{0D108BD9-81ED-4DB2-BD59-A6C34878D82A}">
                    <a16:rowId xmlns:a16="http://schemas.microsoft.com/office/drawing/2014/main" val="10007"/>
                  </a:ext>
                </a:extLst>
              </a:tr>
              <a:tr h="334274">
                <a:tc>
                  <a:txBody>
                    <a:bodyPr/>
                    <a:lstStyle/>
                    <a:p>
                      <a:pPr algn="ctr"/>
                      <a:r>
                        <a:rPr lang="en-US" sz="900" dirty="0">
                          <a:latin typeface="Verdana" pitchFamily="34" charset="0"/>
                          <a:ea typeface="Verdana" pitchFamily="34" charset="0"/>
                          <a:cs typeface="Verdana" pitchFamily="34" charset="0"/>
                        </a:rPr>
                        <a:t>8</a:t>
                      </a:r>
                    </a:p>
                  </a:txBody>
                  <a:tcPr anchor="ctr"/>
                </a:tc>
                <a:tc>
                  <a:txBody>
                    <a:bodyPr/>
                    <a:lstStyle/>
                    <a:p>
                      <a:pPr algn="r"/>
                      <a:r>
                        <a:rPr lang="en-US" sz="900" dirty="0">
                          <a:latin typeface="Verdana" pitchFamily="34" charset="0"/>
                          <a:ea typeface="Verdana" pitchFamily="34" charset="0"/>
                          <a:cs typeface="Verdana" pitchFamily="34" charset="0"/>
                        </a:rPr>
                        <a:t>7.6517</a:t>
                      </a:r>
                    </a:p>
                  </a:txBody>
                  <a:tcPr anchor="ctr"/>
                </a:tc>
                <a:tc>
                  <a:txBody>
                    <a:bodyPr/>
                    <a:lstStyle/>
                    <a:p>
                      <a:pPr algn="r"/>
                      <a:r>
                        <a:rPr lang="en-US" sz="900" dirty="0">
                          <a:latin typeface="Verdana" pitchFamily="34" charset="0"/>
                          <a:ea typeface="Verdana" pitchFamily="34" charset="0"/>
                          <a:cs typeface="Verdana" pitchFamily="34" charset="0"/>
                        </a:rPr>
                        <a:t>7.3255</a:t>
                      </a:r>
                    </a:p>
                  </a:txBody>
                  <a:tcPr anchor="ctr"/>
                </a:tc>
                <a:tc>
                  <a:txBody>
                    <a:bodyPr/>
                    <a:lstStyle/>
                    <a:p>
                      <a:pPr algn="r"/>
                      <a:r>
                        <a:rPr lang="en-US" sz="900" dirty="0">
                          <a:latin typeface="Verdana" pitchFamily="34" charset="0"/>
                          <a:ea typeface="Verdana" pitchFamily="34" charset="0"/>
                          <a:cs typeface="Verdana" pitchFamily="34" charset="0"/>
                        </a:rPr>
                        <a:t>7.0197</a:t>
                      </a:r>
                    </a:p>
                  </a:txBody>
                  <a:tcPr anchor="ctr"/>
                </a:tc>
                <a:tc>
                  <a:txBody>
                    <a:bodyPr/>
                    <a:lstStyle/>
                    <a:p>
                      <a:pPr algn="r"/>
                      <a:r>
                        <a:rPr lang="en-US" sz="900" dirty="0">
                          <a:latin typeface="Verdana" pitchFamily="34" charset="0"/>
                          <a:ea typeface="Verdana" pitchFamily="34" charset="0"/>
                          <a:cs typeface="Verdana" pitchFamily="34" charset="0"/>
                        </a:rPr>
                        <a:t>6.7327</a:t>
                      </a:r>
                    </a:p>
                  </a:txBody>
                  <a:tcPr anchor="ctr"/>
                </a:tc>
                <a:tc>
                  <a:txBody>
                    <a:bodyPr/>
                    <a:lstStyle/>
                    <a:p>
                      <a:pPr algn="r"/>
                      <a:r>
                        <a:rPr lang="en-US" sz="900" dirty="0">
                          <a:latin typeface="Verdana" pitchFamily="34" charset="0"/>
                          <a:ea typeface="Verdana" pitchFamily="34" charset="0"/>
                          <a:cs typeface="Verdana" pitchFamily="34" charset="0"/>
                        </a:rPr>
                        <a:t>6.4632</a:t>
                      </a:r>
                    </a:p>
                  </a:txBody>
                  <a:tcPr anchor="ctr"/>
                </a:tc>
                <a:tc>
                  <a:txBody>
                    <a:bodyPr/>
                    <a:lstStyle/>
                    <a:p>
                      <a:pPr algn="r"/>
                      <a:r>
                        <a:rPr lang="en-US" sz="900" dirty="0">
                          <a:latin typeface="Verdana" pitchFamily="34" charset="0"/>
                          <a:ea typeface="Verdana" pitchFamily="34" charset="0"/>
                          <a:cs typeface="Verdana" pitchFamily="34" charset="0"/>
                        </a:rPr>
                        <a:t>6.2098</a:t>
                      </a:r>
                    </a:p>
                  </a:txBody>
                  <a:tcPr anchor="ctr"/>
                </a:tc>
                <a:tc>
                  <a:txBody>
                    <a:bodyPr/>
                    <a:lstStyle/>
                    <a:p>
                      <a:pPr algn="r"/>
                      <a:r>
                        <a:rPr lang="en-US" sz="900" dirty="0">
                          <a:latin typeface="Verdana" pitchFamily="34" charset="0"/>
                          <a:ea typeface="Verdana" pitchFamily="34" charset="0"/>
                          <a:cs typeface="Verdana" pitchFamily="34" charset="0"/>
                        </a:rPr>
                        <a:t>5.9713</a:t>
                      </a:r>
                    </a:p>
                  </a:txBody>
                  <a:tcPr anchor="ctr"/>
                </a:tc>
                <a:tc>
                  <a:txBody>
                    <a:bodyPr/>
                    <a:lstStyle/>
                    <a:p>
                      <a:pPr algn="r"/>
                      <a:r>
                        <a:rPr lang="en-US" sz="900" dirty="0">
                          <a:latin typeface="Verdana" pitchFamily="34" charset="0"/>
                          <a:ea typeface="Verdana" pitchFamily="34" charset="0"/>
                          <a:cs typeface="Verdana" pitchFamily="34" charset="0"/>
                        </a:rPr>
                        <a:t>5.7466</a:t>
                      </a:r>
                    </a:p>
                  </a:txBody>
                  <a:tcPr anchor="ctr"/>
                </a:tc>
                <a:tc>
                  <a:txBody>
                    <a:bodyPr/>
                    <a:lstStyle/>
                    <a:p>
                      <a:pPr algn="r"/>
                      <a:r>
                        <a:rPr lang="en-US" sz="900" dirty="0">
                          <a:latin typeface="Verdana" pitchFamily="34" charset="0"/>
                          <a:ea typeface="Verdana" pitchFamily="34" charset="0"/>
                          <a:cs typeface="Verdana" pitchFamily="34" charset="0"/>
                        </a:rPr>
                        <a:t>5.5348</a:t>
                      </a:r>
                    </a:p>
                  </a:txBody>
                  <a:tcPr anchor="ctr"/>
                </a:tc>
                <a:tc>
                  <a:txBody>
                    <a:bodyPr/>
                    <a:lstStyle/>
                    <a:p>
                      <a:pPr algn="r"/>
                      <a:r>
                        <a:rPr lang="en-US" sz="900" dirty="0">
                          <a:latin typeface="Verdana" pitchFamily="34" charset="0"/>
                          <a:ea typeface="Verdana" pitchFamily="34" charset="0"/>
                          <a:cs typeface="Verdana" pitchFamily="34" charset="0"/>
                        </a:rPr>
                        <a:t>5.3349</a:t>
                      </a:r>
                    </a:p>
                  </a:txBody>
                  <a:tcPr anchor="ctr"/>
                </a:tc>
                <a:tc>
                  <a:txBody>
                    <a:bodyPr/>
                    <a:lstStyle/>
                    <a:p>
                      <a:pPr algn="r"/>
                      <a:r>
                        <a:rPr lang="en-US" sz="900" dirty="0">
                          <a:latin typeface="Verdana" pitchFamily="34" charset="0"/>
                          <a:ea typeface="Verdana" pitchFamily="34" charset="0"/>
                          <a:cs typeface="Verdana" pitchFamily="34" charset="0"/>
                        </a:rPr>
                        <a:t>4.9676</a:t>
                      </a:r>
                    </a:p>
                  </a:txBody>
                  <a:tcPr anchor="ctr"/>
                </a:tc>
                <a:tc>
                  <a:txBody>
                    <a:bodyPr/>
                    <a:lstStyle/>
                    <a:p>
                      <a:pPr algn="r"/>
                      <a:r>
                        <a:rPr lang="en-US" sz="900" dirty="0">
                          <a:latin typeface="Verdana" pitchFamily="34" charset="0"/>
                          <a:ea typeface="Verdana" pitchFamily="34" charset="0"/>
                          <a:cs typeface="Verdana" pitchFamily="34" charset="0"/>
                        </a:rPr>
                        <a:t>4.4873</a:t>
                      </a:r>
                    </a:p>
                  </a:txBody>
                  <a:tcPr anchor="ctr"/>
                </a:tc>
                <a:extLst>
                  <a:ext uri="{0D108BD9-81ED-4DB2-BD59-A6C34878D82A}">
                    <a16:rowId xmlns:a16="http://schemas.microsoft.com/office/drawing/2014/main" val="10008"/>
                  </a:ext>
                </a:extLst>
              </a:tr>
              <a:tr h="334274">
                <a:tc>
                  <a:txBody>
                    <a:bodyPr/>
                    <a:lstStyle/>
                    <a:p>
                      <a:pPr algn="ctr"/>
                      <a:r>
                        <a:rPr lang="en-US" sz="900" dirty="0">
                          <a:latin typeface="Verdana" pitchFamily="34" charset="0"/>
                          <a:ea typeface="Verdana" pitchFamily="34" charset="0"/>
                          <a:cs typeface="Verdana" pitchFamily="34" charset="0"/>
                        </a:rPr>
                        <a:t>9</a:t>
                      </a:r>
                    </a:p>
                  </a:txBody>
                  <a:tcPr anchor="ctr"/>
                </a:tc>
                <a:tc>
                  <a:txBody>
                    <a:bodyPr/>
                    <a:lstStyle/>
                    <a:p>
                      <a:pPr algn="r"/>
                      <a:r>
                        <a:rPr lang="en-US" sz="900" dirty="0">
                          <a:latin typeface="Verdana" pitchFamily="34" charset="0"/>
                          <a:ea typeface="Verdana" pitchFamily="34" charset="0"/>
                          <a:cs typeface="Verdana" pitchFamily="34" charset="0"/>
                        </a:rPr>
                        <a:t>8.5660</a:t>
                      </a:r>
                    </a:p>
                  </a:txBody>
                  <a:tcPr anchor="ctr"/>
                </a:tc>
                <a:tc>
                  <a:txBody>
                    <a:bodyPr/>
                    <a:lstStyle/>
                    <a:p>
                      <a:pPr algn="r"/>
                      <a:r>
                        <a:rPr lang="en-US" sz="900" dirty="0">
                          <a:latin typeface="Verdana" pitchFamily="34" charset="0"/>
                          <a:ea typeface="Verdana" pitchFamily="34" charset="0"/>
                          <a:cs typeface="Verdana" pitchFamily="34" charset="0"/>
                        </a:rPr>
                        <a:t>8.1622</a:t>
                      </a:r>
                    </a:p>
                  </a:txBody>
                  <a:tcPr anchor="ctr"/>
                </a:tc>
                <a:tc>
                  <a:txBody>
                    <a:bodyPr/>
                    <a:lstStyle/>
                    <a:p>
                      <a:pPr algn="r"/>
                      <a:r>
                        <a:rPr lang="en-US" sz="900" dirty="0">
                          <a:latin typeface="Verdana" pitchFamily="34" charset="0"/>
                          <a:ea typeface="Verdana" pitchFamily="34" charset="0"/>
                          <a:cs typeface="Verdana" pitchFamily="34" charset="0"/>
                        </a:rPr>
                        <a:t>7.7861</a:t>
                      </a:r>
                    </a:p>
                  </a:txBody>
                  <a:tcPr anchor="ctr"/>
                </a:tc>
                <a:tc>
                  <a:txBody>
                    <a:bodyPr/>
                    <a:lstStyle/>
                    <a:p>
                      <a:pPr algn="r"/>
                      <a:r>
                        <a:rPr lang="en-US" sz="900" dirty="0">
                          <a:latin typeface="Verdana" pitchFamily="34" charset="0"/>
                          <a:ea typeface="Verdana" pitchFamily="34" charset="0"/>
                          <a:cs typeface="Verdana" pitchFamily="34" charset="0"/>
                        </a:rPr>
                        <a:t>7.4353</a:t>
                      </a:r>
                    </a:p>
                  </a:txBody>
                  <a:tcPr anchor="ctr"/>
                </a:tc>
                <a:tc>
                  <a:txBody>
                    <a:bodyPr/>
                    <a:lstStyle/>
                    <a:p>
                      <a:pPr algn="r"/>
                      <a:r>
                        <a:rPr lang="en-US" sz="900" dirty="0">
                          <a:latin typeface="Verdana" pitchFamily="34" charset="0"/>
                          <a:ea typeface="Verdana" pitchFamily="34" charset="0"/>
                          <a:cs typeface="Verdana" pitchFamily="34" charset="0"/>
                        </a:rPr>
                        <a:t>7.1078</a:t>
                      </a:r>
                    </a:p>
                  </a:txBody>
                  <a:tcPr anchor="ctr"/>
                </a:tc>
                <a:tc>
                  <a:txBody>
                    <a:bodyPr/>
                    <a:lstStyle/>
                    <a:p>
                      <a:pPr algn="r"/>
                      <a:r>
                        <a:rPr lang="en-US" sz="900" dirty="0">
                          <a:latin typeface="Verdana" pitchFamily="34" charset="0"/>
                          <a:ea typeface="Verdana" pitchFamily="34" charset="0"/>
                          <a:cs typeface="Verdana" pitchFamily="34" charset="0"/>
                        </a:rPr>
                        <a:t>6.8017</a:t>
                      </a:r>
                    </a:p>
                  </a:txBody>
                  <a:tcPr anchor="ctr"/>
                </a:tc>
                <a:tc>
                  <a:txBody>
                    <a:bodyPr/>
                    <a:lstStyle/>
                    <a:p>
                      <a:pPr algn="r"/>
                      <a:r>
                        <a:rPr lang="en-US" sz="900" dirty="0">
                          <a:latin typeface="Verdana" pitchFamily="34" charset="0"/>
                          <a:ea typeface="Verdana" pitchFamily="34" charset="0"/>
                          <a:cs typeface="Verdana" pitchFamily="34" charset="0"/>
                        </a:rPr>
                        <a:t>6.5152</a:t>
                      </a:r>
                    </a:p>
                  </a:txBody>
                  <a:tcPr anchor="ctr"/>
                </a:tc>
                <a:tc>
                  <a:txBody>
                    <a:bodyPr/>
                    <a:lstStyle/>
                    <a:p>
                      <a:pPr algn="r"/>
                      <a:r>
                        <a:rPr lang="en-US" sz="900" dirty="0">
                          <a:latin typeface="Verdana" pitchFamily="34" charset="0"/>
                          <a:ea typeface="Verdana" pitchFamily="34" charset="0"/>
                          <a:cs typeface="Verdana" pitchFamily="34" charset="0"/>
                        </a:rPr>
                        <a:t>6.2469</a:t>
                      </a:r>
                    </a:p>
                  </a:txBody>
                  <a:tcPr anchor="ctr"/>
                </a:tc>
                <a:tc>
                  <a:txBody>
                    <a:bodyPr/>
                    <a:lstStyle/>
                    <a:p>
                      <a:pPr algn="r"/>
                      <a:r>
                        <a:rPr lang="en-US" sz="900" dirty="0">
                          <a:latin typeface="Verdana" pitchFamily="34" charset="0"/>
                          <a:ea typeface="Verdana" pitchFamily="34" charset="0"/>
                          <a:cs typeface="Verdana" pitchFamily="34" charset="0"/>
                        </a:rPr>
                        <a:t>5.9952</a:t>
                      </a:r>
                    </a:p>
                  </a:txBody>
                  <a:tcPr anchor="ctr"/>
                </a:tc>
                <a:tc>
                  <a:txBody>
                    <a:bodyPr/>
                    <a:lstStyle/>
                    <a:p>
                      <a:pPr algn="r"/>
                      <a:r>
                        <a:rPr lang="en-US" sz="900" dirty="0">
                          <a:latin typeface="Verdana" pitchFamily="34" charset="0"/>
                          <a:ea typeface="Verdana" pitchFamily="34" charset="0"/>
                          <a:cs typeface="Verdana" pitchFamily="34" charset="0"/>
                        </a:rPr>
                        <a:t>5.7590</a:t>
                      </a:r>
                    </a:p>
                  </a:txBody>
                  <a:tcPr anchor="ctr"/>
                </a:tc>
                <a:tc>
                  <a:txBody>
                    <a:bodyPr/>
                    <a:lstStyle/>
                    <a:p>
                      <a:pPr algn="r"/>
                      <a:r>
                        <a:rPr lang="en-US" sz="900" dirty="0">
                          <a:latin typeface="Verdana" pitchFamily="34" charset="0"/>
                          <a:ea typeface="Verdana" pitchFamily="34" charset="0"/>
                          <a:cs typeface="Verdana" pitchFamily="34" charset="0"/>
                        </a:rPr>
                        <a:t>5.3282</a:t>
                      </a:r>
                    </a:p>
                  </a:txBody>
                  <a:tcPr anchor="ctr"/>
                </a:tc>
                <a:tc>
                  <a:txBody>
                    <a:bodyPr/>
                    <a:lstStyle/>
                    <a:p>
                      <a:pPr algn="r"/>
                      <a:r>
                        <a:rPr lang="en-US" sz="900" dirty="0">
                          <a:latin typeface="Verdana" pitchFamily="34" charset="0"/>
                          <a:ea typeface="Verdana" pitchFamily="34" charset="0"/>
                          <a:cs typeface="Verdana" pitchFamily="34" charset="0"/>
                        </a:rPr>
                        <a:t>4.7716</a:t>
                      </a:r>
                    </a:p>
                  </a:txBody>
                  <a:tcPr anchor="ctr"/>
                </a:tc>
                <a:extLst>
                  <a:ext uri="{0D108BD9-81ED-4DB2-BD59-A6C34878D82A}">
                    <a16:rowId xmlns:a16="http://schemas.microsoft.com/office/drawing/2014/main" val="10009"/>
                  </a:ext>
                </a:extLst>
              </a:tr>
              <a:tr h="392576">
                <a:tc>
                  <a:txBody>
                    <a:bodyPr/>
                    <a:lstStyle/>
                    <a:p>
                      <a:pPr algn="ctr"/>
                      <a:r>
                        <a:rPr lang="en-US" sz="900" dirty="0">
                          <a:latin typeface="Verdana" pitchFamily="34" charset="0"/>
                          <a:ea typeface="Verdana" pitchFamily="34" charset="0"/>
                          <a:cs typeface="Verdana" pitchFamily="34" charset="0"/>
                        </a:rPr>
                        <a:t>10</a:t>
                      </a:r>
                    </a:p>
                  </a:txBody>
                  <a:tcPr anchor="ctr"/>
                </a:tc>
                <a:tc>
                  <a:txBody>
                    <a:bodyPr/>
                    <a:lstStyle/>
                    <a:p>
                      <a:pPr algn="r"/>
                      <a:r>
                        <a:rPr lang="en-US" sz="900" dirty="0">
                          <a:latin typeface="Verdana" pitchFamily="34" charset="0"/>
                          <a:ea typeface="Verdana" pitchFamily="34" charset="0"/>
                          <a:cs typeface="Verdana" pitchFamily="34" charset="0"/>
                        </a:rPr>
                        <a:t>9.4713</a:t>
                      </a:r>
                    </a:p>
                  </a:txBody>
                  <a:tcPr anchor="ctr"/>
                </a:tc>
                <a:tc>
                  <a:txBody>
                    <a:bodyPr/>
                    <a:lstStyle/>
                    <a:p>
                      <a:pPr algn="r"/>
                      <a:r>
                        <a:rPr lang="en-US" sz="900" dirty="0">
                          <a:latin typeface="Verdana" pitchFamily="34" charset="0"/>
                          <a:ea typeface="Verdana" pitchFamily="34" charset="0"/>
                          <a:cs typeface="Verdana" pitchFamily="34" charset="0"/>
                        </a:rPr>
                        <a:t>8.9826</a:t>
                      </a:r>
                    </a:p>
                  </a:txBody>
                  <a:tcPr anchor="ctr"/>
                </a:tc>
                <a:tc>
                  <a:txBody>
                    <a:bodyPr/>
                    <a:lstStyle/>
                    <a:p>
                      <a:pPr algn="r"/>
                      <a:r>
                        <a:rPr lang="en-US" sz="900" dirty="0">
                          <a:latin typeface="Verdana" pitchFamily="34" charset="0"/>
                          <a:ea typeface="Verdana" pitchFamily="34" charset="0"/>
                          <a:cs typeface="Verdana" pitchFamily="34" charset="0"/>
                        </a:rPr>
                        <a:t>8.5302</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a:latin typeface="Verdana" pitchFamily="34" charset="0"/>
                          <a:ea typeface="Verdana" pitchFamily="34" charset="0"/>
                          <a:cs typeface="Verdana" pitchFamily="34" charset="0"/>
                        </a:rPr>
                        <a:t>8.1109</a:t>
                      </a:r>
                    </a:p>
                  </a:txBody>
                  <a:tcPr anchor="ctr"/>
                </a:tc>
                <a:tc>
                  <a:txBody>
                    <a:bodyPr/>
                    <a:lstStyle/>
                    <a:p>
                      <a:pPr algn="r"/>
                      <a:r>
                        <a:rPr lang="en-US" sz="900" dirty="0">
                          <a:latin typeface="Verdana" pitchFamily="34" charset="0"/>
                          <a:ea typeface="Verdana" pitchFamily="34" charset="0"/>
                          <a:cs typeface="Verdana" pitchFamily="34" charset="0"/>
                        </a:rPr>
                        <a:t>7.7217</a:t>
                      </a:r>
                    </a:p>
                  </a:txBody>
                  <a:tcPr anchor="ctr"/>
                </a:tc>
                <a:tc>
                  <a:txBody>
                    <a:bodyPr/>
                    <a:lstStyle/>
                    <a:p>
                      <a:pPr algn="r"/>
                      <a:r>
                        <a:rPr lang="en-US" sz="900" dirty="0">
                          <a:latin typeface="Verdana" pitchFamily="34" charset="0"/>
                          <a:ea typeface="Verdana" pitchFamily="34" charset="0"/>
                          <a:cs typeface="Verdana" pitchFamily="34" charset="0"/>
                        </a:rPr>
                        <a:t>7.3601</a:t>
                      </a:r>
                    </a:p>
                  </a:txBody>
                  <a:tcPr anchor="ctr"/>
                </a:tc>
                <a:tc>
                  <a:txBody>
                    <a:bodyPr/>
                    <a:lstStyle/>
                    <a:p>
                      <a:pPr algn="r"/>
                      <a:r>
                        <a:rPr lang="en-US" sz="900" dirty="0">
                          <a:latin typeface="Verdana" pitchFamily="34" charset="0"/>
                          <a:ea typeface="Verdana" pitchFamily="34" charset="0"/>
                          <a:cs typeface="Verdana" pitchFamily="34" charset="0"/>
                        </a:rPr>
                        <a:t>7.0236</a:t>
                      </a:r>
                    </a:p>
                  </a:txBody>
                  <a:tcPr anchor="ctr"/>
                </a:tc>
                <a:tc>
                  <a:txBody>
                    <a:bodyPr/>
                    <a:lstStyle/>
                    <a:p>
                      <a:pPr algn="r"/>
                      <a:r>
                        <a:rPr lang="en-US" sz="900" dirty="0">
                          <a:latin typeface="Verdana" pitchFamily="34" charset="0"/>
                          <a:ea typeface="Verdana" pitchFamily="34" charset="0"/>
                          <a:cs typeface="Verdana" pitchFamily="34" charset="0"/>
                        </a:rPr>
                        <a:t>6.7101</a:t>
                      </a:r>
                    </a:p>
                  </a:txBody>
                  <a:tcPr anchor="ctr"/>
                </a:tc>
                <a:tc>
                  <a:txBody>
                    <a:bodyPr/>
                    <a:lstStyle/>
                    <a:p>
                      <a:pPr algn="r"/>
                      <a:r>
                        <a:rPr lang="en-US" sz="900" dirty="0">
                          <a:latin typeface="Verdana" pitchFamily="34" charset="0"/>
                          <a:ea typeface="Verdana" pitchFamily="34" charset="0"/>
                          <a:cs typeface="Verdana" pitchFamily="34" charset="0"/>
                        </a:rPr>
                        <a:t>6.4177</a:t>
                      </a:r>
                    </a:p>
                  </a:txBody>
                  <a:tcPr anchor="ctr"/>
                </a:tc>
                <a:tc>
                  <a:txBody>
                    <a:bodyPr/>
                    <a:lstStyle/>
                    <a:p>
                      <a:pPr algn="r"/>
                      <a:r>
                        <a:rPr lang="en-US" sz="900" dirty="0">
                          <a:latin typeface="Verdana" pitchFamily="34" charset="0"/>
                          <a:ea typeface="Verdana" pitchFamily="34" charset="0"/>
                          <a:cs typeface="Verdana" pitchFamily="34" charset="0"/>
                        </a:rPr>
                        <a:t>6.1446</a:t>
                      </a:r>
                    </a:p>
                  </a:txBody>
                  <a:tcPr anchor="ctr"/>
                </a:tc>
                <a:tc>
                  <a:txBody>
                    <a:bodyPr/>
                    <a:lstStyle/>
                    <a:p>
                      <a:pPr algn="r"/>
                      <a:r>
                        <a:rPr lang="en-US" sz="900" dirty="0">
                          <a:latin typeface="Verdana" pitchFamily="34" charset="0"/>
                          <a:ea typeface="Verdana" pitchFamily="34" charset="0"/>
                          <a:cs typeface="Verdana" pitchFamily="34" charset="0"/>
                        </a:rPr>
                        <a:t>5.6502</a:t>
                      </a:r>
                    </a:p>
                  </a:txBody>
                  <a:tcPr anchor="ctr"/>
                </a:tc>
                <a:tc>
                  <a:txBody>
                    <a:bodyPr/>
                    <a:lstStyle/>
                    <a:p>
                      <a:pPr algn="r"/>
                      <a:r>
                        <a:rPr lang="en-US" sz="900" dirty="0">
                          <a:latin typeface="Verdana" pitchFamily="34" charset="0"/>
                          <a:ea typeface="Verdana" pitchFamily="34" charset="0"/>
                          <a:cs typeface="Verdana" pitchFamily="34" charset="0"/>
                        </a:rPr>
                        <a:t>5.0188</a:t>
                      </a:r>
                    </a:p>
                  </a:txBody>
                  <a:tcPr anchor="ctr"/>
                </a:tc>
                <a:extLst>
                  <a:ext uri="{0D108BD9-81ED-4DB2-BD59-A6C34878D82A}">
                    <a16:rowId xmlns:a16="http://schemas.microsoft.com/office/drawing/2014/main" val="10010"/>
                  </a:ext>
                </a:extLst>
              </a:tr>
              <a:tr h="334274">
                <a:tc>
                  <a:txBody>
                    <a:bodyPr/>
                    <a:lstStyle/>
                    <a:p>
                      <a:pPr algn="ctr"/>
                      <a:r>
                        <a:rPr lang="en-US" sz="900" dirty="0">
                          <a:latin typeface="Verdana" pitchFamily="34" charset="0"/>
                          <a:ea typeface="Verdana" pitchFamily="34" charset="0"/>
                          <a:cs typeface="Verdana" pitchFamily="34" charset="0"/>
                        </a:rPr>
                        <a:t>11</a:t>
                      </a:r>
                    </a:p>
                  </a:txBody>
                  <a:tcPr anchor="ctr"/>
                </a:tc>
                <a:tc>
                  <a:txBody>
                    <a:bodyPr/>
                    <a:lstStyle/>
                    <a:p>
                      <a:pPr algn="r"/>
                      <a:r>
                        <a:rPr lang="en-US" sz="900" dirty="0">
                          <a:latin typeface="Verdana" pitchFamily="34" charset="0"/>
                          <a:ea typeface="Verdana" pitchFamily="34" charset="0"/>
                          <a:cs typeface="Verdana" pitchFamily="34" charset="0"/>
                        </a:rPr>
                        <a:t>10.3676</a:t>
                      </a:r>
                    </a:p>
                  </a:txBody>
                  <a:tcPr anchor="ctr"/>
                </a:tc>
                <a:tc>
                  <a:txBody>
                    <a:bodyPr/>
                    <a:lstStyle/>
                    <a:p>
                      <a:pPr algn="r"/>
                      <a:r>
                        <a:rPr lang="en-US" sz="900" dirty="0">
                          <a:latin typeface="Verdana" pitchFamily="34" charset="0"/>
                          <a:ea typeface="Verdana" pitchFamily="34" charset="0"/>
                          <a:cs typeface="Verdana" pitchFamily="34" charset="0"/>
                        </a:rPr>
                        <a:t>9.7868</a:t>
                      </a:r>
                    </a:p>
                  </a:txBody>
                  <a:tcPr anchor="ctr"/>
                </a:tc>
                <a:tc>
                  <a:txBody>
                    <a:bodyPr/>
                    <a:lstStyle/>
                    <a:p>
                      <a:pPr algn="r"/>
                      <a:r>
                        <a:rPr lang="en-US" sz="900" dirty="0">
                          <a:latin typeface="Verdana" pitchFamily="34" charset="0"/>
                          <a:ea typeface="Verdana" pitchFamily="34" charset="0"/>
                          <a:cs typeface="Verdana" pitchFamily="34" charset="0"/>
                        </a:rPr>
                        <a:t>9.2526</a:t>
                      </a:r>
                    </a:p>
                  </a:txBody>
                  <a:tcPr anchor="ctr"/>
                </a:tc>
                <a:tc>
                  <a:txBody>
                    <a:bodyPr/>
                    <a:lstStyle/>
                    <a:p>
                      <a:pPr algn="r"/>
                      <a:r>
                        <a:rPr lang="en-US" sz="900" dirty="0">
                          <a:latin typeface="Verdana" pitchFamily="34" charset="0"/>
                          <a:ea typeface="Verdana" pitchFamily="34" charset="0"/>
                          <a:cs typeface="Verdana" pitchFamily="34" charset="0"/>
                        </a:rPr>
                        <a:t>8.7605</a:t>
                      </a:r>
                    </a:p>
                  </a:txBody>
                  <a:tcPr anchor="ctr"/>
                </a:tc>
                <a:tc>
                  <a:txBody>
                    <a:bodyPr/>
                    <a:lstStyle/>
                    <a:p>
                      <a:pPr algn="r"/>
                      <a:r>
                        <a:rPr lang="en-US" sz="900" dirty="0">
                          <a:latin typeface="Verdana" pitchFamily="34" charset="0"/>
                          <a:ea typeface="Verdana" pitchFamily="34" charset="0"/>
                          <a:cs typeface="Verdana" pitchFamily="34" charset="0"/>
                        </a:rPr>
                        <a:t>8.3064</a:t>
                      </a:r>
                    </a:p>
                  </a:txBody>
                  <a:tcPr anchor="ctr"/>
                </a:tc>
                <a:tc>
                  <a:txBody>
                    <a:bodyPr/>
                    <a:lstStyle/>
                    <a:p>
                      <a:pPr algn="r"/>
                      <a:r>
                        <a:rPr lang="en-US" sz="900" dirty="0">
                          <a:latin typeface="Verdana" pitchFamily="34" charset="0"/>
                          <a:ea typeface="Verdana" pitchFamily="34" charset="0"/>
                          <a:cs typeface="Verdana" pitchFamily="34" charset="0"/>
                        </a:rPr>
                        <a:t>7.8869</a:t>
                      </a:r>
                    </a:p>
                  </a:txBody>
                  <a:tcPr anchor="ctr"/>
                </a:tc>
                <a:tc>
                  <a:txBody>
                    <a:bodyPr/>
                    <a:lstStyle/>
                    <a:p>
                      <a:pPr algn="r"/>
                      <a:r>
                        <a:rPr lang="en-US" sz="900" dirty="0">
                          <a:latin typeface="Verdana" pitchFamily="34" charset="0"/>
                          <a:ea typeface="Verdana" pitchFamily="34" charset="0"/>
                          <a:cs typeface="Verdana" pitchFamily="34" charset="0"/>
                        </a:rPr>
                        <a:t>7.4987</a:t>
                      </a:r>
                    </a:p>
                  </a:txBody>
                  <a:tcPr anchor="ctr"/>
                </a:tc>
                <a:tc>
                  <a:txBody>
                    <a:bodyPr/>
                    <a:lstStyle/>
                    <a:p>
                      <a:pPr algn="r"/>
                      <a:r>
                        <a:rPr lang="en-US" sz="900" dirty="0">
                          <a:latin typeface="Verdana" pitchFamily="34" charset="0"/>
                          <a:ea typeface="Verdana" pitchFamily="34" charset="0"/>
                          <a:cs typeface="Verdana" pitchFamily="34" charset="0"/>
                        </a:rPr>
                        <a:t>7.1390</a:t>
                      </a:r>
                    </a:p>
                  </a:txBody>
                  <a:tcPr anchor="ctr"/>
                </a:tc>
                <a:tc>
                  <a:txBody>
                    <a:bodyPr/>
                    <a:lstStyle/>
                    <a:p>
                      <a:pPr algn="r"/>
                      <a:r>
                        <a:rPr lang="en-US" sz="900" dirty="0">
                          <a:latin typeface="Verdana" pitchFamily="34" charset="0"/>
                          <a:ea typeface="Verdana" pitchFamily="34" charset="0"/>
                          <a:cs typeface="Verdana" pitchFamily="34" charset="0"/>
                        </a:rPr>
                        <a:t>6.8052</a:t>
                      </a:r>
                    </a:p>
                  </a:txBody>
                  <a:tcPr anchor="ctr"/>
                </a:tc>
                <a:tc>
                  <a:txBody>
                    <a:bodyPr/>
                    <a:lstStyle/>
                    <a:p>
                      <a:pPr algn="r"/>
                      <a:r>
                        <a:rPr lang="en-US" sz="900" dirty="0">
                          <a:latin typeface="Verdana" pitchFamily="34" charset="0"/>
                          <a:ea typeface="Verdana" pitchFamily="34" charset="0"/>
                          <a:cs typeface="Verdana" pitchFamily="34" charset="0"/>
                        </a:rPr>
                        <a:t>6.4951</a:t>
                      </a:r>
                    </a:p>
                  </a:txBody>
                  <a:tcPr anchor="ctr"/>
                </a:tc>
                <a:tc>
                  <a:txBody>
                    <a:bodyPr/>
                    <a:lstStyle/>
                    <a:p>
                      <a:pPr algn="r"/>
                      <a:r>
                        <a:rPr lang="en-US" sz="900" dirty="0">
                          <a:latin typeface="Verdana" pitchFamily="34" charset="0"/>
                          <a:ea typeface="Verdana" pitchFamily="34" charset="0"/>
                          <a:cs typeface="Verdana" pitchFamily="34" charset="0"/>
                        </a:rPr>
                        <a:t>5.9377</a:t>
                      </a:r>
                    </a:p>
                  </a:txBody>
                  <a:tcPr anchor="ctr"/>
                </a:tc>
                <a:tc>
                  <a:txBody>
                    <a:bodyPr/>
                    <a:lstStyle/>
                    <a:p>
                      <a:pPr algn="r"/>
                      <a:r>
                        <a:rPr lang="en-US" sz="900" dirty="0">
                          <a:latin typeface="Verdana" pitchFamily="34" charset="0"/>
                          <a:ea typeface="Verdana" pitchFamily="34" charset="0"/>
                          <a:cs typeface="Verdana" pitchFamily="34" charset="0"/>
                        </a:rPr>
                        <a:t>5.2337</a:t>
                      </a:r>
                    </a:p>
                  </a:txBody>
                  <a:tcPr anchor="ctr"/>
                </a:tc>
                <a:extLst>
                  <a:ext uri="{0D108BD9-81ED-4DB2-BD59-A6C34878D82A}">
                    <a16:rowId xmlns:a16="http://schemas.microsoft.com/office/drawing/2014/main" val="10011"/>
                  </a:ext>
                </a:extLst>
              </a:tr>
              <a:tr h="334274">
                <a:tc>
                  <a:txBody>
                    <a:bodyPr/>
                    <a:lstStyle/>
                    <a:p>
                      <a:pPr algn="ctr"/>
                      <a:r>
                        <a:rPr lang="en-US" sz="900" dirty="0">
                          <a:latin typeface="Verdana" pitchFamily="34" charset="0"/>
                          <a:ea typeface="Verdana" pitchFamily="34" charset="0"/>
                          <a:cs typeface="Verdana" pitchFamily="34" charset="0"/>
                        </a:rPr>
                        <a:t>12</a:t>
                      </a:r>
                    </a:p>
                  </a:txBody>
                  <a:tcPr anchor="ctr"/>
                </a:tc>
                <a:tc>
                  <a:txBody>
                    <a:bodyPr/>
                    <a:lstStyle/>
                    <a:p>
                      <a:pPr algn="r"/>
                      <a:r>
                        <a:rPr lang="en-US" sz="900" dirty="0">
                          <a:latin typeface="Verdana" pitchFamily="34" charset="0"/>
                          <a:ea typeface="Verdana" pitchFamily="34" charset="0"/>
                          <a:cs typeface="Verdana" pitchFamily="34" charset="0"/>
                        </a:rPr>
                        <a:t>11.2551</a:t>
                      </a:r>
                    </a:p>
                  </a:txBody>
                  <a:tcPr anchor="ctr"/>
                </a:tc>
                <a:tc>
                  <a:txBody>
                    <a:bodyPr/>
                    <a:lstStyle/>
                    <a:p>
                      <a:pPr algn="r"/>
                      <a:r>
                        <a:rPr lang="en-US" sz="900" dirty="0">
                          <a:latin typeface="Verdana" pitchFamily="34" charset="0"/>
                          <a:ea typeface="Verdana" pitchFamily="34" charset="0"/>
                          <a:cs typeface="Verdana" pitchFamily="34" charset="0"/>
                        </a:rPr>
                        <a:t>10.5753</a:t>
                      </a:r>
                    </a:p>
                  </a:txBody>
                  <a:tcPr anchor="ctr"/>
                </a:tc>
                <a:tc>
                  <a:txBody>
                    <a:bodyPr/>
                    <a:lstStyle/>
                    <a:p>
                      <a:pPr algn="r"/>
                      <a:r>
                        <a:rPr lang="en-US" sz="900" dirty="0">
                          <a:latin typeface="Verdana" pitchFamily="34" charset="0"/>
                          <a:ea typeface="Verdana" pitchFamily="34" charset="0"/>
                          <a:cs typeface="Verdana" pitchFamily="34" charset="0"/>
                        </a:rPr>
                        <a:t>9.9540</a:t>
                      </a:r>
                    </a:p>
                  </a:txBody>
                  <a:tcPr anchor="ctr"/>
                </a:tc>
                <a:tc>
                  <a:txBody>
                    <a:bodyPr/>
                    <a:lstStyle/>
                    <a:p>
                      <a:pPr algn="r"/>
                      <a:r>
                        <a:rPr lang="en-US" sz="900" dirty="0">
                          <a:latin typeface="Verdana" pitchFamily="34" charset="0"/>
                          <a:ea typeface="Verdana" pitchFamily="34" charset="0"/>
                          <a:cs typeface="Verdana" pitchFamily="34" charset="0"/>
                        </a:rPr>
                        <a:t>9.3851</a:t>
                      </a:r>
                    </a:p>
                  </a:txBody>
                  <a:tcPr anchor="ctr"/>
                </a:tc>
                <a:tc>
                  <a:txBody>
                    <a:bodyPr/>
                    <a:lstStyle/>
                    <a:p>
                      <a:pPr algn="r"/>
                      <a:r>
                        <a:rPr lang="en-US" sz="900" dirty="0">
                          <a:latin typeface="Verdana" pitchFamily="34" charset="0"/>
                          <a:ea typeface="Verdana" pitchFamily="34" charset="0"/>
                          <a:cs typeface="Verdana" pitchFamily="34" charset="0"/>
                        </a:rPr>
                        <a:t>8.8633</a:t>
                      </a:r>
                    </a:p>
                  </a:txBody>
                  <a:tcPr anchor="ctr"/>
                </a:tc>
                <a:tc>
                  <a:txBody>
                    <a:bodyPr/>
                    <a:lstStyle/>
                    <a:p>
                      <a:pPr algn="r"/>
                      <a:r>
                        <a:rPr lang="en-US" sz="900" dirty="0">
                          <a:latin typeface="Verdana" pitchFamily="34" charset="0"/>
                          <a:ea typeface="Verdana" pitchFamily="34" charset="0"/>
                          <a:cs typeface="Verdana" pitchFamily="34" charset="0"/>
                        </a:rPr>
                        <a:t>8.3838</a:t>
                      </a:r>
                    </a:p>
                  </a:txBody>
                  <a:tcPr anchor="ctr"/>
                </a:tc>
                <a:tc>
                  <a:txBody>
                    <a:bodyPr/>
                    <a:lstStyle/>
                    <a:p>
                      <a:pPr algn="r"/>
                      <a:r>
                        <a:rPr lang="en-US" sz="900" dirty="0">
                          <a:latin typeface="Verdana" pitchFamily="34" charset="0"/>
                          <a:ea typeface="Verdana" pitchFamily="34" charset="0"/>
                          <a:cs typeface="Verdana" pitchFamily="34" charset="0"/>
                        </a:rPr>
                        <a:t>7.9427</a:t>
                      </a:r>
                    </a:p>
                  </a:txBody>
                  <a:tcPr anchor="ctr"/>
                </a:tc>
                <a:tc>
                  <a:txBody>
                    <a:bodyPr/>
                    <a:lstStyle/>
                    <a:p>
                      <a:pPr algn="r"/>
                      <a:r>
                        <a:rPr lang="en-US" sz="900" dirty="0">
                          <a:latin typeface="Verdana" pitchFamily="34" charset="0"/>
                          <a:ea typeface="Verdana" pitchFamily="34" charset="0"/>
                          <a:cs typeface="Verdana" pitchFamily="34" charset="0"/>
                        </a:rPr>
                        <a:t>7.5361</a:t>
                      </a:r>
                    </a:p>
                  </a:txBody>
                  <a:tcPr anchor="ctr"/>
                </a:tc>
                <a:tc>
                  <a:txBody>
                    <a:bodyPr/>
                    <a:lstStyle/>
                    <a:p>
                      <a:pPr algn="r"/>
                      <a:r>
                        <a:rPr lang="en-US" sz="900" dirty="0">
                          <a:latin typeface="Verdana" pitchFamily="34" charset="0"/>
                          <a:ea typeface="Verdana" pitchFamily="34" charset="0"/>
                          <a:cs typeface="Verdana" pitchFamily="34" charset="0"/>
                        </a:rPr>
                        <a:t>7.1607</a:t>
                      </a:r>
                    </a:p>
                  </a:txBody>
                  <a:tcPr anchor="ctr"/>
                </a:tc>
                <a:tc>
                  <a:txBody>
                    <a:bodyPr/>
                    <a:lstStyle/>
                    <a:p>
                      <a:pPr algn="r"/>
                      <a:r>
                        <a:rPr lang="en-US" sz="900" dirty="0">
                          <a:latin typeface="Verdana" pitchFamily="34" charset="0"/>
                          <a:ea typeface="Verdana" pitchFamily="34" charset="0"/>
                          <a:cs typeface="Verdana" pitchFamily="34" charset="0"/>
                        </a:rPr>
                        <a:t>6.8137</a:t>
                      </a:r>
                    </a:p>
                  </a:txBody>
                  <a:tcPr anchor="ctr"/>
                </a:tc>
                <a:tc>
                  <a:txBody>
                    <a:bodyPr/>
                    <a:lstStyle/>
                    <a:p>
                      <a:pPr algn="r"/>
                      <a:r>
                        <a:rPr lang="en-US" sz="900" dirty="0">
                          <a:latin typeface="Verdana" pitchFamily="34" charset="0"/>
                          <a:ea typeface="Verdana" pitchFamily="34" charset="0"/>
                          <a:cs typeface="Verdana" pitchFamily="34" charset="0"/>
                        </a:rPr>
                        <a:t>6.1944</a:t>
                      </a:r>
                    </a:p>
                  </a:txBody>
                  <a:tcPr anchor="ctr"/>
                </a:tc>
                <a:tc>
                  <a:txBody>
                    <a:bodyPr/>
                    <a:lstStyle/>
                    <a:p>
                      <a:pPr algn="r"/>
                      <a:r>
                        <a:rPr lang="en-US" sz="900" dirty="0">
                          <a:latin typeface="Verdana" pitchFamily="34" charset="0"/>
                          <a:ea typeface="Verdana" pitchFamily="34" charset="0"/>
                          <a:cs typeface="Verdana" pitchFamily="34" charset="0"/>
                        </a:rPr>
                        <a:t>5.4206</a:t>
                      </a:r>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5995212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570506"/>
            <a:ext cx="9128234" cy="1029694"/>
          </a:xfrm>
        </p:spPr>
        <p:txBody>
          <a:bodyPr/>
          <a:lstStyle/>
          <a:p>
            <a:r>
              <a:rPr lang="en-US" sz="3600" dirty="0"/>
              <a:t>TABLE B.3 Present Value of an Annuity 1 (2 of 2)</a:t>
            </a:r>
          </a:p>
        </p:txBody>
      </p:sp>
      <p:graphicFrame>
        <p:nvGraphicFramePr>
          <p:cNvPr id="7" name="Table 6"/>
          <p:cNvGraphicFramePr>
            <a:graphicFrameLocks noGrp="1"/>
          </p:cNvGraphicFramePr>
          <p:nvPr>
            <p:extLst/>
          </p:nvPr>
        </p:nvGraphicFramePr>
        <p:xfrm>
          <a:off x="457200" y="1752600"/>
          <a:ext cx="8153400" cy="3962399"/>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451809">
                <a:tc>
                  <a:txBody>
                    <a:bodyPr/>
                    <a:lstStyle/>
                    <a:p>
                      <a:pPr algn="ctr"/>
                      <a:r>
                        <a:rPr lang="en-US" sz="900" b="1" dirty="0">
                          <a:latin typeface="Verdana" pitchFamily="34" charset="0"/>
                          <a:ea typeface="Verdana" pitchFamily="34" charset="0"/>
                          <a:cs typeface="Verdana" pitchFamily="34" charset="0"/>
                        </a:rPr>
                        <a:t>Periods</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2</a:t>
                      </a:r>
                      <a:r>
                        <a:rPr lang="en-US" sz="900" b="1" dirty="0">
                          <a:latin typeface="Verdana" pitchFamily="34" charset="0"/>
                          <a:ea typeface="Verdana" pitchFamily="34" charset="0"/>
                          <a:cs typeface="Verdana" pitchFamily="34" charset="0"/>
                        </a:rPr>
                        <a:t>%</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3</a:t>
                      </a:r>
                      <a:r>
                        <a:rPr lang="en-US" sz="900" b="1" dirty="0">
                          <a:latin typeface="Verdana" pitchFamily="34" charset="0"/>
                          <a:ea typeface="Verdana" pitchFamily="34" charset="0"/>
                          <a:cs typeface="Verdana" pitchFamily="34" charset="0"/>
                        </a:rPr>
                        <a:t>%</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4</a:t>
                      </a:r>
                      <a:r>
                        <a:rPr lang="en-US" sz="900" b="1" dirty="0">
                          <a:latin typeface="Verdana" pitchFamily="34" charset="0"/>
                          <a:ea typeface="Verdana" pitchFamily="34" charset="0"/>
                          <a:cs typeface="Verdana" pitchFamily="34" charset="0"/>
                        </a:rPr>
                        <a:t>%</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5%</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6%</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7%</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8%</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9%</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10%</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12%</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15%</a:t>
                      </a:r>
                    </a:p>
                  </a:txBody>
                  <a:tcPr marL="45720" marR="45720" anchor="ctr"/>
                </a:tc>
                <a:extLst>
                  <a:ext uri="{0D108BD9-81ED-4DB2-BD59-A6C34878D82A}">
                    <a16:rowId xmlns:a16="http://schemas.microsoft.com/office/drawing/2014/main" val="10000"/>
                  </a:ext>
                </a:extLst>
              </a:tr>
              <a:tr h="288358">
                <a:tc>
                  <a:txBody>
                    <a:bodyPr/>
                    <a:lstStyle/>
                    <a:p>
                      <a:pPr algn="ctr"/>
                      <a:r>
                        <a:rPr lang="en-US" sz="900" dirty="0">
                          <a:latin typeface="Verdana" pitchFamily="34" charset="0"/>
                          <a:ea typeface="Verdana" pitchFamily="34" charset="0"/>
                          <a:cs typeface="Verdana" pitchFamily="34" charset="0"/>
                        </a:rPr>
                        <a:t>13</a:t>
                      </a:r>
                    </a:p>
                  </a:txBody>
                  <a:tcPr marL="45720" marR="45720" anchor="ctr"/>
                </a:tc>
                <a:tc>
                  <a:txBody>
                    <a:bodyPr/>
                    <a:lstStyle/>
                    <a:p>
                      <a:pPr algn="r"/>
                      <a:r>
                        <a:rPr lang="en-US" sz="900" dirty="0">
                          <a:latin typeface="Verdana" pitchFamily="34" charset="0"/>
                          <a:ea typeface="Verdana" pitchFamily="34" charset="0"/>
                          <a:cs typeface="Verdana" pitchFamily="34" charset="0"/>
                        </a:rPr>
                        <a:t>12.1337</a:t>
                      </a:r>
                    </a:p>
                  </a:txBody>
                  <a:tcPr marL="45720" marR="45720" anchor="ctr"/>
                </a:tc>
                <a:tc>
                  <a:txBody>
                    <a:bodyPr/>
                    <a:lstStyle/>
                    <a:p>
                      <a:pPr algn="r"/>
                      <a:r>
                        <a:rPr lang="en-US" sz="900" dirty="0">
                          <a:latin typeface="Verdana" pitchFamily="34" charset="0"/>
                          <a:ea typeface="Verdana" pitchFamily="34" charset="0"/>
                          <a:cs typeface="Verdana" pitchFamily="34" charset="0"/>
                        </a:rPr>
                        <a:t>11.3484</a:t>
                      </a:r>
                    </a:p>
                  </a:txBody>
                  <a:tcPr marL="45720" marR="45720" anchor="ctr"/>
                </a:tc>
                <a:tc>
                  <a:txBody>
                    <a:bodyPr/>
                    <a:lstStyle/>
                    <a:p>
                      <a:pPr algn="r"/>
                      <a:r>
                        <a:rPr lang="en-US" sz="900" dirty="0">
                          <a:latin typeface="Verdana" pitchFamily="34" charset="0"/>
                          <a:ea typeface="Verdana" pitchFamily="34" charset="0"/>
                          <a:cs typeface="Verdana" pitchFamily="34" charset="0"/>
                        </a:rPr>
                        <a:t>10.6350</a:t>
                      </a:r>
                    </a:p>
                  </a:txBody>
                  <a:tcPr marL="45720" marR="45720" anchor="ctr"/>
                </a:tc>
                <a:tc>
                  <a:txBody>
                    <a:bodyPr/>
                    <a:lstStyle/>
                    <a:p>
                      <a:pPr algn="r"/>
                      <a:r>
                        <a:rPr lang="en-US" sz="900" dirty="0">
                          <a:latin typeface="Verdana" pitchFamily="34" charset="0"/>
                          <a:ea typeface="Verdana" pitchFamily="34" charset="0"/>
                          <a:cs typeface="Verdana" pitchFamily="34" charset="0"/>
                        </a:rPr>
                        <a:t>9.9856</a:t>
                      </a:r>
                    </a:p>
                  </a:txBody>
                  <a:tcPr marL="45720" marR="45720" anchor="ctr"/>
                </a:tc>
                <a:tc>
                  <a:txBody>
                    <a:bodyPr/>
                    <a:lstStyle/>
                    <a:p>
                      <a:pPr algn="r"/>
                      <a:r>
                        <a:rPr lang="en-US" sz="900" dirty="0">
                          <a:latin typeface="Verdana" pitchFamily="34" charset="0"/>
                          <a:ea typeface="Verdana" pitchFamily="34" charset="0"/>
                          <a:cs typeface="Verdana" pitchFamily="34" charset="0"/>
                        </a:rPr>
                        <a:t>9.3936</a:t>
                      </a:r>
                    </a:p>
                  </a:txBody>
                  <a:tcPr marL="45720" marR="45720" anchor="ctr"/>
                </a:tc>
                <a:tc>
                  <a:txBody>
                    <a:bodyPr/>
                    <a:lstStyle/>
                    <a:p>
                      <a:pPr algn="r"/>
                      <a:r>
                        <a:rPr lang="en-US" sz="900" dirty="0">
                          <a:latin typeface="Verdana" pitchFamily="34" charset="0"/>
                          <a:ea typeface="Verdana" pitchFamily="34" charset="0"/>
                          <a:cs typeface="Verdana" pitchFamily="34" charset="0"/>
                        </a:rPr>
                        <a:t>8.8527</a:t>
                      </a:r>
                    </a:p>
                  </a:txBody>
                  <a:tcPr marL="45720" marR="45720" anchor="ctr"/>
                </a:tc>
                <a:tc>
                  <a:txBody>
                    <a:bodyPr/>
                    <a:lstStyle/>
                    <a:p>
                      <a:pPr algn="r"/>
                      <a:r>
                        <a:rPr lang="en-US" sz="900" dirty="0">
                          <a:latin typeface="Verdana" pitchFamily="34" charset="0"/>
                          <a:ea typeface="Verdana" pitchFamily="34" charset="0"/>
                          <a:cs typeface="Verdana" pitchFamily="34" charset="0"/>
                        </a:rPr>
                        <a:t>8.3577</a:t>
                      </a:r>
                    </a:p>
                  </a:txBody>
                  <a:tcPr marL="45720" marR="45720" anchor="ctr"/>
                </a:tc>
                <a:tc>
                  <a:txBody>
                    <a:bodyPr/>
                    <a:lstStyle/>
                    <a:p>
                      <a:pPr algn="r"/>
                      <a:r>
                        <a:rPr lang="en-US" sz="900" dirty="0">
                          <a:latin typeface="Verdana" pitchFamily="34" charset="0"/>
                          <a:ea typeface="Verdana" pitchFamily="34" charset="0"/>
                          <a:cs typeface="Verdana" pitchFamily="34" charset="0"/>
                        </a:rPr>
                        <a:t>7.9038</a:t>
                      </a:r>
                    </a:p>
                  </a:txBody>
                  <a:tcPr marL="45720" marR="45720" anchor="ctr"/>
                </a:tc>
                <a:tc>
                  <a:txBody>
                    <a:bodyPr/>
                    <a:lstStyle/>
                    <a:p>
                      <a:pPr algn="r"/>
                      <a:r>
                        <a:rPr lang="en-US" sz="900" dirty="0">
                          <a:latin typeface="Verdana" pitchFamily="34" charset="0"/>
                          <a:ea typeface="Verdana" pitchFamily="34" charset="0"/>
                          <a:cs typeface="Verdana" pitchFamily="34" charset="0"/>
                        </a:rPr>
                        <a:t>7.4869</a:t>
                      </a:r>
                    </a:p>
                  </a:txBody>
                  <a:tcPr marL="45720" marR="45720" anchor="ctr"/>
                </a:tc>
                <a:tc>
                  <a:txBody>
                    <a:bodyPr/>
                    <a:lstStyle/>
                    <a:p>
                      <a:pPr algn="r"/>
                      <a:r>
                        <a:rPr lang="en-US" sz="900" dirty="0">
                          <a:latin typeface="Verdana" pitchFamily="34" charset="0"/>
                          <a:ea typeface="Verdana" pitchFamily="34" charset="0"/>
                          <a:cs typeface="Verdana" pitchFamily="34" charset="0"/>
                        </a:rPr>
                        <a:t>7.1034</a:t>
                      </a:r>
                    </a:p>
                  </a:txBody>
                  <a:tcPr marL="45720" marR="45720" anchor="ctr"/>
                </a:tc>
                <a:tc>
                  <a:txBody>
                    <a:bodyPr/>
                    <a:lstStyle/>
                    <a:p>
                      <a:pPr algn="r"/>
                      <a:r>
                        <a:rPr lang="en-US" sz="900" dirty="0">
                          <a:latin typeface="Verdana" pitchFamily="34" charset="0"/>
                          <a:ea typeface="Verdana" pitchFamily="34" charset="0"/>
                          <a:cs typeface="Verdana" pitchFamily="34" charset="0"/>
                        </a:rPr>
                        <a:t>6.4235</a:t>
                      </a:r>
                    </a:p>
                  </a:txBody>
                  <a:tcPr marL="45720" marR="45720" anchor="ctr"/>
                </a:tc>
                <a:tc>
                  <a:txBody>
                    <a:bodyPr/>
                    <a:lstStyle/>
                    <a:p>
                      <a:pPr algn="r"/>
                      <a:r>
                        <a:rPr lang="en-US" sz="900" dirty="0">
                          <a:latin typeface="Verdana" pitchFamily="34" charset="0"/>
                          <a:ea typeface="Verdana" pitchFamily="34" charset="0"/>
                          <a:cs typeface="Verdana" pitchFamily="34" charset="0"/>
                        </a:rPr>
                        <a:t>5.5831</a:t>
                      </a:r>
                    </a:p>
                  </a:txBody>
                  <a:tcPr marL="45720" marR="45720" anchor="ctr"/>
                </a:tc>
                <a:extLst>
                  <a:ext uri="{0D108BD9-81ED-4DB2-BD59-A6C34878D82A}">
                    <a16:rowId xmlns:a16="http://schemas.microsoft.com/office/drawing/2014/main" val="10001"/>
                  </a:ext>
                </a:extLst>
              </a:tr>
              <a:tr h="288358">
                <a:tc>
                  <a:txBody>
                    <a:bodyPr/>
                    <a:lstStyle/>
                    <a:p>
                      <a:pPr algn="ctr"/>
                      <a:r>
                        <a:rPr lang="en-US" sz="900" dirty="0">
                          <a:latin typeface="Verdana" pitchFamily="34" charset="0"/>
                          <a:ea typeface="Verdana" pitchFamily="34" charset="0"/>
                          <a:cs typeface="Verdana" pitchFamily="34" charset="0"/>
                        </a:rPr>
                        <a:t>14</a:t>
                      </a:r>
                    </a:p>
                  </a:txBody>
                  <a:tcPr marL="45720" marR="45720" anchor="ctr"/>
                </a:tc>
                <a:tc>
                  <a:txBody>
                    <a:bodyPr/>
                    <a:lstStyle/>
                    <a:p>
                      <a:pPr algn="r"/>
                      <a:r>
                        <a:rPr lang="en-US" sz="900" dirty="0">
                          <a:latin typeface="Verdana" pitchFamily="34" charset="0"/>
                          <a:ea typeface="Verdana" pitchFamily="34" charset="0"/>
                          <a:cs typeface="Verdana" pitchFamily="34" charset="0"/>
                        </a:rPr>
                        <a:t>13.0037</a:t>
                      </a:r>
                    </a:p>
                  </a:txBody>
                  <a:tcPr marL="45720" marR="45720" anchor="ctr"/>
                </a:tc>
                <a:tc>
                  <a:txBody>
                    <a:bodyPr/>
                    <a:lstStyle/>
                    <a:p>
                      <a:pPr algn="r"/>
                      <a:r>
                        <a:rPr lang="en-US" sz="900" dirty="0">
                          <a:latin typeface="Verdana" pitchFamily="34" charset="0"/>
                          <a:ea typeface="Verdana" pitchFamily="34" charset="0"/>
                          <a:cs typeface="Verdana" pitchFamily="34" charset="0"/>
                        </a:rPr>
                        <a:t>12.1062</a:t>
                      </a:r>
                    </a:p>
                  </a:txBody>
                  <a:tcPr marL="45720" marR="45720" anchor="ctr"/>
                </a:tc>
                <a:tc>
                  <a:txBody>
                    <a:bodyPr/>
                    <a:lstStyle/>
                    <a:p>
                      <a:pPr algn="r"/>
                      <a:r>
                        <a:rPr lang="en-US" sz="900" dirty="0">
                          <a:latin typeface="Verdana" pitchFamily="34" charset="0"/>
                          <a:ea typeface="Verdana" pitchFamily="34" charset="0"/>
                          <a:cs typeface="Verdana" pitchFamily="34" charset="0"/>
                        </a:rPr>
                        <a:t>11.2961</a:t>
                      </a:r>
                    </a:p>
                  </a:txBody>
                  <a:tcPr marL="45720" marR="45720" anchor="ctr"/>
                </a:tc>
                <a:tc>
                  <a:txBody>
                    <a:bodyPr/>
                    <a:lstStyle/>
                    <a:p>
                      <a:pPr algn="r"/>
                      <a:r>
                        <a:rPr lang="en-US" sz="900" dirty="0">
                          <a:latin typeface="Verdana" pitchFamily="34" charset="0"/>
                          <a:ea typeface="Verdana" pitchFamily="34" charset="0"/>
                          <a:cs typeface="Verdana" pitchFamily="34" charset="0"/>
                        </a:rPr>
                        <a:t>10.5631</a:t>
                      </a:r>
                    </a:p>
                  </a:txBody>
                  <a:tcPr marL="45720" marR="45720" anchor="ctr"/>
                </a:tc>
                <a:tc>
                  <a:txBody>
                    <a:bodyPr/>
                    <a:lstStyle/>
                    <a:p>
                      <a:pPr algn="r"/>
                      <a:r>
                        <a:rPr lang="en-US" sz="900" dirty="0">
                          <a:latin typeface="Verdana" pitchFamily="34" charset="0"/>
                          <a:ea typeface="Verdana" pitchFamily="34" charset="0"/>
                          <a:cs typeface="Verdana" pitchFamily="34" charset="0"/>
                        </a:rPr>
                        <a:t>9.8986</a:t>
                      </a:r>
                    </a:p>
                  </a:txBody>
                  <a:tcPr marL="45720" marR="45720" anchor="ctr"/>
                </a:tc>
                <a:tc>
                  <a:txBody>
                    <a:bodyPr/>
                    <a:lstStyle/>
                    <a:p>
                      <a:pPr algn="r"/>
                      <a:r>
                        <a:rPr lang="en-US" sz="900" dirty="0">
                          <a:latin typeface="Verdana" pitchFamily="34" charset="0"/>
                          <a:ea typeface="Verdana" pitchFamily="34" charset="0"/>
                          <a:cs typeface="Verdana" pitchFamily="34" charset="0"/>
                        </a:rPr>
                        <a:t>9.2950</a:t>
                      </a:r>
                    </a:p>
                  </a:txBody>
                  <a:tcPr marL="45720" marR="45720" anchor="ctr"/>
                </a:tc>
                <a:tc>
                  <a:txBody>
                    <a:bodyPr/>
                    <a:lstStyle/>
                    <a:p>
                      <a:pPr algn="r"/>
                      <a:r>
                        <a:rPr lang="en-US" sz="900" dirty="0">
                          <a:latin typeface="Verdana" pitchFamily="34" charset="0"/>
                          <a:ea typeface="Verdana" pitchFamily="34" charset="0"/>
                          <a:cs typeface="Verdana" pitchFamily="34" charset="0"/>
                        </a:rPr>
                        <a:t>8.7455</a:t>
                      </a:r>
                    </a:p>
                  </a:txBody>
                  <a:tcPr marL="45720" marR="45720" anchor="ctr"/>
                </a:tc>
                <a:tc>
                  <a:txBody>
                    <a:bodyPr/>
                    <a:lstStyle/>
                    <a:p>
                      <a:pPr algn="r"/>
                      <a:r>
                        <a:rPr lang="en-US" sz="900" dirty="0">
                          <a:latin typeface="Verdana" pitchFamily="34" charset="0"/>
                          <a:ea typeface="Verdana" pitchFamily="34" charset="0"/>
                          <a:cs typeface="Verdana" pitchFamily="34" charset="0"/>
                        </a:rPr>
                        <a:t>8.2442</a:t>
                      </a:r>
                    </a:p>
                  </a:txBody>
                  <a:tcPr marL="45720" marR="45720" anchor="ctr"/>
                </a:tc>
                <a:tc>
                  <a:txBody>
                    <a:bodyPr/>
                    <a:lstStyle/>
                    <a:p>
                      <a:pPr algn="r"/>
                      <a:r>
                        <a:rPr lang="en-US" sz="900" dirty="0">
                          <a:latin typeface="Verdana" pitchFamily="34" charset="0"/>
                          <a:ea typeface="Verdana" pitchFamily="34" charset="0"/>
                          <a:cs typeface="Verdana" pitchFamily="34" charset="0"/>
                        </a:rPr>
                        <a:t>7.7862</a:t>
                      </a:r>
                    </a:p>
                  </a:txBody>
                  <a:tcPr marL="45720" marR="45720" anchor="ctr"/>
                </a:tc>
                <a:tc>
                  <a:txBody>
                    <a:bodyPr/>
                    <a:lstStyle/>
                    <a:p>
                      <a:pPr algn="r"/>
                      <a:r>
                        <a:rPr lang="en-US" sz="900" dirty="0">
                          <a:latin typeface="Verdana" pitchFamily="34" charset="0"/>
                          <a:ea typeface="Verdana" pitchFamily="34" charset="0"/>
                          <a:cs typeface="Verdana" pitchFamily="34" charset="0"/>
                        </a:rPr>
                        <a:t>7.3667</a:t>
                      </a:r>
                    </a:p>
                  </a:txBody>
                  <a:tcPr marL="45720" marR="45720" anchor="ctr"/>
                </a:tc>
                <a:tc>
                  <a:txBody>
                    <a:bodyPr/>
                    <a:lstStyle/>
                    <a:p>
                      <a:pPr algn="r"/>
                      <a:r>
                        <a:rPr lang="en-US" sz="900" dirty="0">
                          <a:latin typeface="Verdana" pitchFamily="34" charset="0"/>
                          <a:ea typeface="Verdana" pitchFamily="34" charset="0"/>
                          <a:cs typeface="Verdana" pitchFamily="34" charset="0"/>
                        </a:rPr>
                        <a:t>6.6282</a:t>
                      </a:r>
                    </a:p>
                  </a:txBody>
                  <a:tcPr marL="45720" marR="45720" anchor="ctr"/>
                </a:tc>
                <a:tc>
                  <a:txBody>
                    <a:bodyPr/>
                    <a:lstStyle/>
                    <a:p>
                      <a:pPr algn="r"/>
                      <a:r>
                        <a:rPr lang="en-US" sz="900" dirty="0">
                          <a:latin typeface="Verdana" pitchFamily="34" charset="0"/>
                          <a:ea typeface="Verdana" pitchFamily="34" charset="0"/>
                          <a:cs typeface="Verdana" pitchFamily="34" charset="0"/>
                        </a:rPr>
                        <a:t>5.7245</a:t>
                      </a:r>
                    </a:p>
                  </a:txBody>
                  <a:tcPr marL="45720" marR="45720" anchor="ctr"/>
                </a:tc>
                <a:extLst>
                  <a:ext uri="{0D108BD9-81ED-4DB2-BD59-A6C34878D82A}">
                    <a16:rowId xmlns:a16="http://schemas.microsoft.com/office/drawing/2014/main" val="10002"/>
                  </a:ext>
                </a:extLst>
              </a:tr>
              <a:tr h="288358">
                <a:tc>
                  <a:txBody>
                    <a:bodyPr/>
                    <a:lstStyle/>
                    <a:p>
                      <a:pPr algn="ctr"/>
                      <a:r>
                        <a:rPr lang="en-US" sz="900" dirty="0">
                          <a:latin typeface="Verdana" pitchFamily="34" charset="0"/>
                          <a:ea typeface="Verdana" pitchFamily="34" charset="0"/>
                          <a:cs typeface="Verdana" pitchFamily="34" charset="0"/>
                        </a:rPr>
                        <a:t>15</a:t>
                      </a:r>
                    </a:p>
                  </a:txBody>
                  <a:tcPr marL="45720" marR="45720" anchor="ctr"/>
                </a:tc>
                <a:tc>
                  <a:txBody>
                    <a:bodyPr/>
                    <a:lstStyle/>
                    <a:p>
                      <a:pPr algn="r"/>
                      <a:r>
                        <a:rPr lang="en-US" sz="900" dirty="0">
                          <a:latin typeface="Verdana" pitchFamily="34" charset="0"/>
                          <a:ea typeface="Verdana" pitchFamily="34" charset="0"/>
                          <a:cs typeface="Verdana" pitchFamily="34" charset="0"/>
                        </a:rPr>
                        <a:t>13.8651</a:t>
                      </a:r>
                    </a:p>
                  </a:txBody>
                  <a:tcPr marL="45720" marR="45720" anchor="ctr"/>
                </a:tc>
                <a:tc>
                  <a:txBody>
                    <a:bodyPr/>
                    <a:lstStyle/>
                    <a:p>
                      <a:pPr algn="r"/>
                      <a:r>
                        <a:rPr lang="en-US" sz="900" dirty="0">
                          <a:latin typeface="Verdana" pitchFamily="34" charset="0"/>
                          <a:ea typeface="Verdana" pitchFamily="34" charset="0"/>
                          <a:cs typeface="Verdana" pitchFamily="34" charset="0"/>
                        </a:rPr>
                        <a:t>12.8493</a:t>
                      </a:r>
                    </a:p>
                  </a:txBody>
                  <a:tcPr marL="45720" marR="45720" anchor="ctr"/>
                </a:tc>
                <a:tc>
                  <a:txBody>
                    <a:bodyPr/>
                    <a:lstStyle/>
                    <a:p>
                      <a:pPr algn="r"/>
                      <a:r>
                        <a:rPr lang="en-US" sz="900" dirty="0">
                          <a:latin typeface="Verdana" pitchFamily="34" charset="0"/>
                          <a:ea typeface="Verdana" pitchFamily="34" charset="0"/>
                          <a:cs typeface="Verdana" pitchFamily="34" charset="0"/>
                        </a:rPr>
                        <a:t>11.9379</a:t>
                      </a:r>
                    </a:p>
                  </a:txBody>
                  <a:tcPr marL="45720" marR="45720" anchor="ctr"/>
                </a:tc>
                <a:tc>
                  <a:txBody>
                    <a:bodyPr/>
                    <a:lstStyle/>
                    <a:p>
                      <a:pPr algn="r"/>
                      <a:r>
                        <a:rPr lang="en-US" sz="900" dirty="0">
                          <a:latin typeface="Verdana" pitchFamily="34" charset="0"/>
                          <a:ea typeface="Verdana" pitchFamily="34" charset="0"/>
                          <a:cs typeface="Verdana" pitchFamily="34" charset="0"/>
                        </a:rPr>
                        <a:t>11.1184</a:t>
                      </a:r>
                    </a:p>
                  </a:txBody>
                  <a:tcPr marL="45720" marR="45720" anchor="ctr"/>
                </a:tc>
                <a:tc>
                  <a:txBody>
                    <a:bodyPr/>
                    <a:lstStyle/>
                    <a:p>
                      <a:pPr algn="r"/>
                      <a:r>
                        <a:rPr lang="en-US" sz="900" dirty="0">
                          <a:latin typeface="Verdana" pitchFamily="34" charset="0"/>
                          <a:ea typeface="Verdana" pitchFamily="34" charset="0"/>
                          <a:cs typeface="Verdana" pitchFamily="34" charset="0"/>
                        </a:rPr>
                        <a:t>10.3797</a:t>
                      </a:r>
                    </a:p>
                  </a:txBody>
                  <a:tcPr marL="45720" marR="45720" anchor="ctr"/>
                </a:tc>
                <a:tc>
                  <a:txBody>
                    <a:bodyPr/>
                    <a:lstStyle/>
                    <a:p>
                      <a:pPr algn="r"/>
                      <a:r>
                        <a:rPr lang="en-US" sz="900" dirty="0">
                          <a:latin typeface="Verdana" pitchFamily="34" charset="0"/>
                          <a:ea typeface="Verdana" pitchFamily="34" charset="0"/>
                          <a:cs typeface="Verdana" pitchFamily="34" charset="0"/>
                        </a:rPr>
                        <a:t>9.7122</a:t>
                      </a:r>
                    </a:p>
                  </a:txBody>
                  <a:tcPr marL="45720" marR="45720" anchor="ctr"/>
                </a:tc>
                <a:tc>
                  <a:txBody>
                    <a:bodyPr/>
                    <a:lstStyle/>
                    <a:p>
                      <a:pPr algn="r"/>
                      <a:r>
                        <a:rPr lang="en-US" sz="900" dirty="0">
                          <a:latin typeface="Verdana" pitchFamily="34" charset="0"/>
                          <a:ea typeface="Verdana" pitchFamily="34" charset="0"/>
                          <a:cs typeface="Verdana" pitchFamily="34" charset="0"/>
                        </a:rPr>
                        <a:t>9.1079</a:t>
                      </a:r>
                    </a:p>
                  </a:txBody>
                  <a:tcPr marL="45720" marR="45720" anchor="ctr"/>
                </a:tc>
                <a:tc>
                  <a:txBody>
                    <a:bodyPr/>
                    <a:lstStyle/>
                    <a:p>
                      <a:pPr algn="r"/>
                      <a:r>
                        <a:rPr lang="en-US" sz="900" dirty="0">
                          <a:latin typeface="Verdana" pitchFamily="34" charset="0"/>
                          <a:ea typeface="Verdana" pitchFamily="34" charset="0"/>
                          <a:cs typeface="Verdana" pitchFamily="34" charset="0"/>
                        </a:rPr>
                        <a:t>8.5595</a:t>
                      </a:r>
                    </a:p>
                  </a:txBody>
                  <a:tcPr marL="45720" marR="45720" anchor="ctr"/>
                </a:tc>
                <a:tc>
                  <a:txBody>
                    <a:bodyPr/>
                    <a:lstStyle/>
                    <a:p>
                      <a:pPr algn="r"/>
                      <a:r>
                        <a:rPr lang="en-US" sz="900" dirty="0">
                          <a:latin typeface="Verdana" pitchFamily="34" charset="0"/>
                          <a:ea typeface="Verdana" pitchFamily="34" charset="0"/>
                          <a:cs typeface="Verdana" pitchFamily="34" charset="0"/>
                        </a:rPr>
                        <a:t>8.0607</a:t>
                      </a:r>
                    </a:p>
                  </a:txBody>
                  <a:tcPr marL="45720" marR="45720" anchor="ctr"/>
                </a:tc>
                <a:tc>
                  <a:txBody>
                    <a:bodyPr/>
                    <a:lstStyle/>
                    <a:p>
                      <a:pPr algn="r"/>
                      <a:r>
                        <a:rPr lang="en-US" sz="900" dirty="0">
                          <a:latin typeface="Verdana" pitchFamily="34" charset="0"/>
                          <a:ea typeface="Verdana" pitchFamily="34" charset="0"/>
                          <a:cs typeface="Verdana" pitchFamily="34" charset="0"/>
                        </a:rPr>
                        <a:t>7.6061</a:t>
                      </a:r>
                    </a:p>
                  </a:txBody>
                  <a:tcPr marL="45720" marR="45720" anchor="ctr"/>
                </a:tc>
                <a:tc>
                  <a:txBody>
                    <a:bodyPr/>
                    <a:lstStyle/>
                    <a:p>
                      <a:pPr algn="r"/>
                      <a:r>
                        <a:rPr lang="en-US" sz="900" dirty="0">
                          <a:latin typeface="Verdana" pitchFamily="34" charset="0"/>
                          <a:ea typeface="Verdana" pitchFamily="34" charset="0"/>
                          <a:cs typeface="Verdana" pitchFamily="34" charset="0"/>
                        </a:rPr>
                        <a:t>6.8109</a:t>
                      </a:r>
                    </a:p>
                  </a:txBody>
                  <a:tcPr marL="45720" marR="45720" anchor="ctr"/>
                </a:tc>
                <a:tc>
                  <a:txBody>
                    <a:bodyPr/>
                    <a:lstStyle/>
                    <a:p>
                      <a:pPr algn="r"/>
                      <a:r>
                        <a:rPr lang="en-US" sz="900" dirty="0">
                          <a:latin typeface="Verdana" pitchFamily="34" charset="0"/>
                          <a:ea typeface="Verdana" pitchFamily="34" charset="0"/>
                          <a:cs typeface="Verdana" pitchFamily="34" charset="0"/>
                        </a:rPr>
                        <a:t>5.8474</a:t>
                      </a:r>
                    </a:p>
                  </a:txBody>
                  <a:tcPr marL="45720" marR="45720" anchor="ctr"/>
                </a:tc>
                <a:extLst>
                  <a:ext uri="{0D108BD9-81ED-4DB2-BD59-A6C34878D82A}">
                    <a16:rowId xmlns:a16="http://schemas.microsoft.com/office/drawing/2014/main" val="10003"/>
                  </a:ext>
                </a:extLst>
              </a:tr>
              <a:tr h="288358">
                <a:tc>
                  <a:txBody>
                    <a:bodyPr/>
                    <a:lstStyle/>
                    <a:p>
                      <a:pPr algn="ctr"/>
                      <a:r>
                        <a:rPr lang="en-US" sz="900" dirty="0">
                          <a:latin typeface="Verdana" pitchFamily="34" charset="0"/>
                          <a:ea typeface="Verdana" pitchFamily="34" charset="0"/>
                          <a:cs typeface="Verdana" pitchFamily="34" charset="0"/>
                        </a:rPr>
                        <a:t>16</a:t>
                      </a:r>
                    </a:p>
                  </a:txBody>
                  <a:tcPr marL="45720" marR="45720" anchor="ctr"/>
                </a:tc>
                <a:tc>
                  <a:txBody>
                    <a:bodyPr/>
                    <a:lstStyle/>
                    <a:p>
                      <a:pPr algn="r"/>
                      <a:r>
                        <a:rPr lang="en-US" sz="900" dirty="0">
                          <a:latin typeface="Verdana" pitchFamily="34" charset="0"/>
                          <a:ea typeface="Verdana" pitchFamily="34" charset="0"/>
                          <a:cs typeface="Verdana" pitchFamily="34" charset="0"/>
                        </a:rPr>
                        <a:t>14.7179</a:t>
                      </a:r>
                    </a:p>
                  </a:txBody>
                  <a:tcPr marL="45720" marR="45720" anchor="ctr"/>
                </a:tc>
                <a:tc>
                  <a:txBody>
                    <a:bodyPr/>
                    <a:lstStyle/>
                    <a:p>
                      <a:pPr algn="r"/>
                      <a:r>
                        <a:rPr lang="en-US" sz="900" dirty="0">
                          <a:latin typeface="Verdana" pitchFamily="34" charset="0"/>
                          <a:ea typeface="Verdana" pitchFamily="34" charset="0"/>
                          <a:cs typeface="Verdana" pitchFamily="34" charset="0"/>
                        </a:rPr>
                        <a:t>13.5777</a:t>
                      </a:r>
                    </a:p>
                  </a:txBody>
                  <a:tcPr marL="45720" marR="45720" anchor="ctr"/>
                </a:tc>
                <a:tc>
                  <a:txBody>
                    <a:bodyPr/>
                    <a:lstStyle/>
                    <a:p>
                      <a:pPr algn="r"/>
                      <a:r>
                        <a:rPr lang="en-US" sz="900" dirty="0">
                          <a:latin typeface="Verdana" pitchFamily="34" charset="0"/>
                          <a:ea typeface="Verdana" pitchFamily="34" charset="0"/>
                          <a:cs typeface="Verdana" pitchFamily="34" charset="0"/>
                        </a:rPr>
                        <a:t>12.5611</a:t>
                      </a:r>
                    </a:p>
                  </a:txBody>
                  <a:tcPr marL="45720" marR="45720" anchor="ctr"/>
                </a:tc>
                <a:tc>
                  <a:txBody>
                    <a:bodyPr/>
                    <a:lstStyle/>
                    <a:p>
                      <a:pPr algn="r"/>
                      <a:r>
                        <a:rPr lang="en-US" sz="900" dirty="0">
                          <a:latin typeface="Verdana" pitchFamily="34" charset="0"/>
                          <a:ea typeface="Verdana" pitchFamily="34" charset="0"/>
                          <a:cs typeface="Verdana" pitchFamily="34" charset="0"/>
                        </a:rPr>
                        <a:t>11.6523</a:t>
                      </a:r>
                    </a:p>
                  </a:txBody>
                  <a:tcPr marL="45720" marR="45720" anchor="ctr"/>
                </a:tc>
                <a:tc>
                  <a:txBody>
                    <a:bodyPr/>
                    <a:lstStyle/>
                    <a:p>
                      <a:pPr algn="r"/>
                      <a:r>
                        <a:rPr lang="en-US" sz="900" dirty="0">
                          <a:latin typeface="Verdana" pitchFamily="34" charset="0"/>
                          <a:ea typeface="Verdana" pitchFamily="34" charset="0"/>
                          <a:cs typeface="Verdana" pitchFamily="34" charset="0"/>
                        </a:rPr>
                        <a:t>10.8378</a:t>
                      </a:r>
                    </a:p>
                  </a:txBody>
                  <a:tcPr marL="45720" marR="45720" anchor="ctr"/>
                </a:tc>
                <a:tc>
                  <a:txBody>
                    <a:bodyPr/>
                    <a:lstStyle/>
                    <a:p>
                      <a:pPr algn="r"/>
                      <a:r>
                        <a:rPr lang="en-US" sz="900" dirty="0">
                          <a:latin typeface="Verdana" pitchFamily="34" charset="0"/>
                          <a:ea typeface="Verdana" pitchFamily="34" charset="0"/>
                          <a:cs typeface="Verdana" pitchFamily="34" charset="0"/>
                        </a:rPr>
                        <a:t>10.1059</a:t>
                      </a:r>
                    </a:p>
                  </a:txBody>
                  <a:tcPr marL="45720" marR="45720" anchor="ctr"/>
                </a:tc>
                <a:tc>
                  <a:txBody>
                    <a:bodyPr/>
                    <a:lstStyle/>
                    <a:p>
                      <a:pPr algn="r"/>
                      <a:r>
                        <a:rPr lang="en-US" sz="900" dirty="0">
                          <a:latin typeface="Verdana" pitchFamily="34" charset="0"/>
                          <a:ea typeface="Verdana" pitchFamily="34" charset="0"/>
                          <a:cs typeface="Verdana" pitchFamily="34" charset="0"/>
                        </a:rPr>
                        <a:t>9.4466</a:t>
                      </a:r>
                    </a:p>
                  </a:txBody>
                  <a:tcPr marL="45720" marR="45720" anchor="ctr"/>
                </a:tc>
                <a:tc>
                  <a:txBody>
                    <a:bodyPr/>
                    <a:lstStyle/>
                    <a:p>
                      <a:pPr algn="r"/>
                      <a:r>
                        <a:rPr lang="en-US" sz="900" dirty="0">
                          <a:latin typeface="Verdana" pitchFamily="34" charset="0"/>
                          <a:ea typeface="Verdana" pitchFamily="34" charset="0"/>
                          <a:cs typeface="Verdana" pitchFamily="34" charset="0"/>
                        </a:rPr>
                        <a:t>8.8514</a:t>
                      </a:r>
                    </a:p>
                  </a:txBody>
                  <a:tcPr marL="45720" marR="45720" anchor="ctr"/>
                </a:tc>
                <a:tc>
                  <a:txBody>
                    <a:bodyPr/>
                    <a:lstStyle/>
                    <a:p>
                      <a:pPr algn="r"/>
                      <a:r>
                        <a:rPr lang="en-US" sz="900" dirty="0">
                          <a:latin typeface="Verdana" pitchFamily="34" charset="0"/>
                          <a:ea typeface="Verdana" pitchFamily="34" charset="0"/>
                          <a:cs typeface="Verdana" pitchFamily="34" charset="0"/>
                        </a:rPr>
                        <a:t>8.3126</a:t>
                      </a:r>
                    </a:p>
                  </a:txBody>
                  <a:tcPr marL="45720" marR="45720" anchor="ctr"/>
                </a:tc>
                <a:tc>
                  <a:txBody>
                    <a:bodyPr/>
                    <a:lstStyle/>
                    <a:p>
                      <a:pPr algn="r"/>
                      <a:r>
                        <a:rPr lang="en-US" sz="900" dirty="0">
                          <a:latin typeface="Verdana" pitchFamily="34" charset="0"/>
                          <a:ea typeface="Verdana" pitchFamily="34" charset="0"/>
                          <a:cs typeface="Verdana" pitchFamily="34" charset="0"/>
                        </a:rPr>
                        <a:t>7.8237</a:t>
                      </a:r>
                    </a:p>
                  </a:txBody>
                  <a:tcPr marL="45720" marR="45720" anchor="ctr"/>
                </a:tc>
                <a:tc>
                  <a:txBody>
                    <a:bodyPr/>
                    <a:lstStyle/>
                    <a:p>
                      <a:pPr algn="r"/>
                      <a:r>
                        <a:rPr lang="en-US" sz="900" dirty="0">
                          <a:latin typeface="Verdana" pitchFamily="34" charset="0"/>
                          <a:ea typeface="Verdana" pitchFamily="34" charset="0"/>
                          <a:cs typeface="Verdana" pitchFamily="34" charset="0"/>
                        </a:rPr>
                        <a:t>6.9740</a:t>
                      </a:r>
                    </a:p>
                  </a:txBody>
                  <a:tcPr marL="45720" marR="45720" anchor="ctr"/>
                </a:tc>
                <a:tc>
                  <a:txBody>
                    <a:bodyPr/>
                    <a:lstStyle/>
                    <a:p>
                      <a:pPr algn="r"/>
                      <a:r>
                        <a:rPr lang="en-US" sz="900" dirty="0">
                          <a:latin typeface="Verdana" pitchFamily="34" charset="0"/>
                          <a:ea typeface="Verdana" pitchFamily="34" charset="0"/>
                          <a:cs typeface="Verdana" pitchFamily="34" charset="0"/>
                        </a:rPr>
                        <a:t>5.9542</a:t>
                      </a:r>
                    </a:p>
                  </a:txBody>
                  <a:tcPr marL="45720" marR="45720" anchor="ctr"/>
                </a:tc>
                <a:extLst>
                  <a:ext uri="{0D108BD9-81ED-4DB2-BD59-A6C34878D82A}">
                    <a16:rowId xmlns:a16="http://schemas.microsoft.com/office/drawing/2014/main" val="10004"/>
                  </a:ext>
                </a:extLst>
              </a:tr>
              <a:tr h="288358">
                <a:tc>
                  <a:txBody>
                    <a:bodyPr/>
                    <a:lstStyle/>
                    <a:p>
                      <a:pPr algn="ctr"/>
                      <a:r>
                        <a:rPr lang="en-US" sz="900" dirty="0">
                          <a:latin typeface="Verdana" pitchFamily="34" charset="0"/>
                          <a:ea typeface="Verdana" pitchFamily="34" charset="0"/>
                          <a:cs typeface="Verdana" pitchFamily="34" charset="0"/>
                        </a:rPr>
                        <a:t>17</a:t>
                      </a:r>
                    </a:p>
                  </a:txBody>
                  <a:tcPr marL="45720" marR="45720" anchor="ctr"/>
                </a:tc>
                <a:tc>
                  <a:txBody>
                    <a:bodyPr/>
                    <a:lstStyle/>
                    <a:p>
                      <a:pPr algn="r"/>
                      <a:r>
                        <a:rPr lang="en-US" sz="900" dirty="0">
                          <a:latin typeface="Verdana" pitchFamily="34" charset="0"/>
                          <a:ea typeface="Verdana" pitchFamily="34" charset="0"/>
                          <a:cs typeface="Verdana" pitchFamily="34" charset="0"/>
                        </a:rPr>
                        <a:t>15.5623</a:t>
                      </a:r>
                    </a:p>
                  </a:txBody>
                  <a:tcPr marL="45720" marR="45720" anchor="ctr"/>
                </a:tc>
                <a:tc>
                  <a:txBody>
                    <a:bodyPr/>
                    <a:lstStyle/>
                    <a:p>
                      <a:pPr algn="r"/>
                      <a:r>
                        <a:rPr lang="en-US" sz="900" dirty="0">
                          <a:latin typeface="Verdana" pitchFamily="34" charset="0"/>
                          <a:ea typeface="Verdana" pitchFamily="34" charset="0"/>
                          <a:cs typeface="Verdana" pitchFamily="34" charset="0"/>
                        </a:rPr>
                        <a:t>14.2919</a:t>
                      </a:r>
                    </a:p>
                  </a:txBody>
                  <a:tcPr marL="45720" marR="45720" anchor="ctr"/>
                </a:tc>
                <a:tc>
                  <a:txBody>
                    <a:bodyPr/>
                    <a:lstStyle/>
                    <a:p>
                      <a:pPr algn="r"/>
                      <a:r>
                        <a:rPr lang="en-US" sz="900" dirty="0">
                          <a:latin typeface="Verdana" pitchFamily="34" charset="0"/>
                          <a:ea typeface="Verdana" pitchFamily="34" charset="0"/>
                          <a:cs typeface="Verdana" pitchFamily="34" charset="0"/>
                        </a:rPr>
                        <a:t>13.1661</a:t>
                      </a:r>
                    </a:p>
                  </a:txBody>
                  <a:tcPr marL="45720" marR="45720" anchor="ctr"/>
                </a:tc>
                <a:tc>
                  <a:txBody>
                    <a:bodyPr/>
                    <a:lstStyle/>
                    <a:p>
                      <a:pPr algn="r"/>
                      <a:r>
                        <a:rPr lang="en-US" sz="900" dirty="0">
                          <a:latin typeface="Verdana" pitchFamily="34" charset="0"/>
                          <a:ea typeface="Verdana" pitchFamily="34" charset="0"/>
                          <a:cs typeface="Verdana" pitchFamily="34" charset="0"/>
                        </a:rPr>
                        <a:t>12.1657</a:t>
                      </a:r>
                    </a:p>
                  </a:txBody>
                  <a:tcPr marL="45720" marR="45720" anchor="ctr"/>
                </a:tc>
                <a:tc>
                  <a:txBody>
                    <a:bodyPr/>
                    <a:lstStyle/>
                    <a:p>
                      <a:pPr algn="r"/>
                      <a:r>
                        <a:rPr lang="en-US" sz="900" dirty="0">
                          <a:latin typeface="Verdana" pitchFamily="34" charset="0"/>
                          <a:ea typeface="Verdana" pitchFamily="34" charset="0"/>
                          <a:cs typeface="Verdana" pitchFamily="34" charset="0"/>
                        </a:rPr>
                        <a:t>11.2741</a:t>
                      </a:r>
                    </a:p>
                  </a:txBody>
                  <a:tcPr marL="45720" marR="45720" anchor="ctr"/>
                </a:tc>
                <a:tc>
                  <a:txBody>
                    <a:bodyPr/>
                    <a:lstStyle/>
                    <a:p>
                      <a:pPr algn="r"/>
                      <a:r>
                        <a:rPr lang="en-US" sz="900" dirty="0">
                          <a:latin typeface="Verdana" pitchFamily="34" charset="0"/>
                          <a:ea typeface="Verdana" pitchFamily="34" charset="0"/>
                          <a:cs typeface="Verdana" pitchFamily="34" charset="0"/>
                        </a:rPr>
                        <a:t>10.4773</a:t>
                      </a:r>
                    </a:p>
                  </a:txBody>
                  <a:tcPr marL="45720" marR="45720" anchor="ctr"/>
                </a:tc>
                <a:tc>
                  <a:txBody>
                    <a:bodyPr/>
                    <a:lstStyle/>
                    <a:p>
                      <a:pPr algn="r"/>
                      <a:r>
                        <a:rPr lang="en-US" sz="900" dirty="0">
                          <a:latin typeface="Verdana" pitchFamily="34" charset="0"/>
                          <a:ea typeface="Verdana" pitchFamily="34" charset="0"/>
                          <a:cs typeface="Verdana" pitchFamily="34" charset="0"/>
                        </a:rPr>
                        <a:t>9.7632</a:t>
                      </a:r>
                    </a:p>
                  </a:txBody>
                  <a:tcPr marL="45720" marR="45720" anchor="ctr"/>
                </a:tc>
                <a:tc>
                  <a:txBody>
                    <a:bodyPr/>
                    <a:lstStyle/>
                    <a:p>
                      <a:pPr algn="r"/>
                      <a:r>
                        <a:rPr lang="en-US" sz="900" dirty="0">
                          <a:latin typeface="Verdana" pitchFamily="34" charset="0"/>
                          <a:ea typeface="Verdana" pitchFamily="34" charset="0"/>
                          <a:cs typeface="Verdana" pitchFamily="34" charset="0"/>
                        </a:rPr>
                        <a:t>9.1216</a:t>
                      </a:r>
                    </a:p>
                  </a:txBody>
                  <a:tcPr marL="45720" marR="45720" anchor="ctr"/>
                </a:tc>
                <a:tc>
                  <a:txBody>
                    <a:bodyPr/>
                    <a:lstStyle/>
                    <a:p>
                      <a:pPr algn="r"/>
                      <a:r>
                        <a:rPr lang="en-US" sz="900" dirty="0">
                          <a:latin typeface="Verdana" pitchFamily="34" charset="0"/>
                          <a:ea typeface="Verdana" pitchFamily="34" charset="0"/>
                          <a:cs typeface="Verdana" pitchFamily="34" charset="0"/>
                        </a:rPr>
                        <a:t>8.5436</a:t>
                      </a:r>
                    </a:p>
                  </a:txBody>
                  <a:tcPr marL="45720" marR="45720" anchor="ctr"/>
                </a:tc>
                <a:tc>
                  <a:txBody>
                    <a:bodyPr/>
                    <a:lstStyle/>
                    <a:p>
                      <a:pPr algn="r"/>
                      <a:r>
                        <a:rPr lang="en-US" sz="900" dirty="0">
                          <a:latin typeface="Verdana" pitchFamily="34" charset="0"/>
                          <a:ea typeface="Verdana" pitchFamily="34" charset="0"/>
                          <a:cs typeface="Verdana" pitchFamily="34" charset="0"/>
                        </a:rPr>
                        <a:t>8.0216</a:t>
                      </a:r>
                    </a:p>
                  </a:txBody>
                  <a:tcPr marL="45720" marR="45720" anchor="ctr"/>
                </a:tc>
                <a:tc>
                  <a:txBody>
                    <a:bodyPr/>
                    <a:lstStyle/>
                    <a:p>
                      <a:pPr algn="r"/>
                      <a:r>
                        <a:rPr lang="en-US" sz="900" dirty="0">
                          <a:latin typeface="Verdana" pitchFamily="34" charset="0"/>
                          <a:ea typeface="Verdana" pitchFamily="34" charset="0"/>
                          <a:cs typeface="Verdana" pitchFamily="34" charset="0"/>
                        </a:rPr>
                        <a:t>7.1196</a:t>
                      </a:r>
                    </a:p>
                  </a:txBody>
                  <a:tcPr marL="45720" marR="45720" anchor="ctr"/>
                </a:tc>
                <a:tc>
                  <a:txBody>
                    <a:bodyPr/>
                    <a:lstStyle/>
                    <a:p>
                      <a:pPr algn="r"/>
                      <a:r>
                        <a:rPr lang="en-US" sz="900" dirty="0">
                          <a:latin typeface="Verdana" pitchFamily="34" charset="0"/>
                          <a:ea typeface="Verdana" pitchFamily="34" charset="0"/>
                          <a:cs typeface="Verdana" pitchFamily="34" charset="0"/>
                        </a:rPr>
                        <a:t>6.0472</a:t>
                      </a:r>
                    </a:p>
                  </a:txBody>
                  <a:tcPr marL="45720" marR="45720" anchor="ctr"/>
                </a:tc>
                <a:extLst>
                  <a:ext uri="{0D108BD9-81ED-4DB2-BD59-A6C34878D82A}">
                    <a16:rowId xmlns:a16="http://schemas.microsoft.com/office/drawing/2014/main" val="10005"/>
                  </a:ext>
                </a:extLst>
              </a:tr>
              <a:tr h="288358">
                <a:tc>
                  <a:txBody>
                    <a:bodyPr/>
                    <a:lstStyle/>
                    <a:p>
                      <a:pPr algn="ctr"/>
                      <a:r>
                        <a:rPr lang="en-US" sz="900" dirty="0">
                          <a:latin typeface="Verdana" pitchFamily="34" charset="0"/>
                          <a:ea typeface="Verdana" pitchFamily="34" charset="0"/>
                          <a:cs typeface="Verdana" pitchFamily="34" charset="0"/>
                        </a:rPr>
                        <a:t>18</a:t>
                      </a:r>
                    </a:p>
                  </a:txBody>
                  <a:tcPr marL="45720" marR="45720" anchor="ctr"/>
                </a:tc>
                <a:tc>
                  <a:txBody>
                    <a:bodyPr/>
                    <a:lstStyle/>
                    <a:p>
                      <a:pPr algn="r"/>
                      <a:r>
                        <a:rPr lang="en-US" sz="900" dirty="0">
                          <a:latin typeface="Verdana" pitchFamily="34" charset="0"/>
                          <a:ea typeface="Verdana" pitchFamily="34" charset="0"/>
                          <a:cs typeface="Verdana" pitchFamily="34" charset="0"/>
                        </a:rPr>
                        <a:t>16.3983</a:t>
                      </a:r>
                    </a:p>
                  </a:txBody>
                  <a:tcPr marL="45720" marR="45720" anchor="ctr"/>
                </a:tc>
                <a:tc>
                  <a:txBody>
                    <a:bodyPr/>
                    <a:lstStyle/>
                    <a:p>
                      <a:pPr algn="r"/>
                      <a:r>
                        <a:rPr lang="en-US" sz="900" dirty="0">
                          <a:latin typeface="Verdana" pitchFamily="34" charset="0"/>
                          <a:ea typeface="Verdana" pitchFamily="34" charset="0"/>
                          <a:cs typeface="Verdana" pitchFamily="34" charset="0"/>
                        </a:rPr>
                        <a:t>14.9920</a:t>
                      </a:r>
                    </a:p>
                  </a:txBody>
                  <a:tcPr marL="45720" marR="45720" anchor="ctr"/>
                </a:tc>
                <a:tc>
                  <a:txBody>
                    <a:bodyPr/>
                    <a:lstStyle/>
                    <a:p>
                      <a:pPr algn="r"/>
                      <a:r>
                        <a:rPr lang="en-US" sz="900" dirty="0">
                          <a:latin typeface="Verdana" pitchFamily="34" charset="0"/>
                          <a:ea typeface="Verdana" pitchFamily="34" charset="0"/>
                          <a:cs typeface="Verdana" pitchFamily="34" charset="0"/>
                        </a:rPr>
                        <a:t>13.7535</a:t>
                      </a:r>
                    </a:p>
                  </a:txBody>
                  <a:tcPr marL="45720" marR="45720" anchor="ctr"/>
                </a:tc>
                <a:tc>
                  <a:txBody>
                    <a:bodyPr/>
                    <a:lstStyle/>
                    <a:p>
                      <a:pPr algn="r"/>
                      <a:r>
                        <a:rPr lang="en-US" sz="900" dirty="0">
                          <a:latin typeface="Verdana" pitchFamily="34" charset="0"/>
                          <a:ea typeface="Verdana" pitchFamily="34" charset="0"/>
                          <a:cs typeface="Verdana" pitchFamily="34" charset="0"/>
                        </a:rPr>
                        <a:t>12.6593</a:t>
                      </a:r>
                    </a:p>
                  </a:txBody>
                  <a:tcPr marL="45720" marR="45720" anchor="ctr"/>
                </a:tc>
                <a:tc>
                  <a:txBody>
                    <a:bodyPr/>
                    <a:lstStyle/>
                    <a:p>
                      <a:pPr algn="r"/>
                      <a:r>
                        <a:rPr lang="en-US" sz="900" dirty="0">
                          <a:latin typeface="Verdana" pitchFamily="34" charset="0"/>
                          <a:ea typeface="Verdana" pitchFamily="34" charset="0"/>
                          <a:cs typeface="Verdana" pitchFamily="34" charset="0"/>
                        </a:rPr>
                        <a:t>11.6896</a:t>
                      </a:r>
                    </a:p>
                  </a:txBody>
                  <a:tcPr marL="45720" marR="45720" anchor="ctr"/>
                </a:tc>
                <a:tc>
                  <a:txBody>
                    <a:bodyPr/>
                    <a:lstStyle/>
                    <a:p>
                      <a:pPr algn="r"/>
                      <a:r>
                        <a:rPr lang="en-US" sz="900" dirty="0">
                          <a:latin typeface="Verdana" pitchFamily="34" charset="0"/>
                          <a:ea typeface="Verdana" pitchFamily="34" charset="0"/>
                          <a:cs typeface="Verdana" pitchFamily="34" charset="0"/>
                        </a:rPr>
                        <a:t>10.8276</a:t>
                      </a:r>
                    </a:p>
                  </a:txBody>
                  <a:tcPr marL="45720" marR="45720" anchor="ctr"/>
                </a:tc>
                <a:tc>
                  <a:txBody>
                    <a:bodyPr/>
                    <a:lstStyle/>
                    <a:p>
                      <a:pPr algn="r"/>
                      <a:r>
                        <a:rPr lang="en-US" sz="900" dirty="0">
                          <a:latin typeface="Verdana" pitchFamily="34" charset="0"/>
                          <a:ea typeface="Verdana" pitchFamily="34" charset="0"/>
                          <a:cs typeface="Verdana" pitchFamily="34" charset="0"/>
                        </a:rPr>
                        <a:t>10.0591</a:t>
                      </a:r>
                    </a:p>
                  </a:txBody>
                  <a:tcPr marL="45720" marR="45720" anchor="ctr"/>
                </a:tc>
                <a:tc>
                  <a:txBody>
                    <a:bodyPr/>
                    <a:lstStyle/>
                    <a:p>
                      <a:pPr algn="r"/>
                      <a:r>
                        <a:rPr lang="en-US" sz="900" dirty="0">
                          <a:latin typeface="Verdana" pitchFamily="34" charset="0"/>
                          <a:ea typeface="Verdana" pitchFamily="34" charset="0"/>
                          <a:cs typeface="Verdana" pitchFamily="34" charset="0"/>
                        </a:rPr>
                        <a:t>9.3719</a:t>
                      </a:r>
                    </a:p>
                  </a:txBody>
                  <a:tcPr marL="45720" marR="45720" anchor="ctr"/>
                </a:tc>
                <a:tc>
                  <a:txBody>
                    <a:bodyPr/>
                    <a:lstStyle/>
                    <a:p>
                      <a:pPr algn="r"/>
                      <a:r>
                        <a:rPr lang="en-US" sz="900" dirty="0">
                          <a:latin typeface="Verdana" pitchFamily="34" charset="0"/>
                          <a:ea typeface="Verdana" pitchFamily="34" charset="0"/>
                          <a:cs typeface="Verdana" pitchFamily="34" charset="0"/>
                        </a:rPr>
                        <a:t>8.7556</a:t>
                      </a:r>
                    </a:p>
                  </a:txBody>
                  <a:tcPr marL="45720" marR="45720" anchor="ctr"/>
                </a:tc>
                <a:tc>
                  <a:txBody>
                    <a:bodyPr/>
                    <a:lstStyle/>
                    <a:p>
                      <a:pPr algn="r"/>
                      <a:r>
                        <a:rPr lang="en-US" sz="900" dirty="0">
                          <a:latin typeface="Verdana" pitchFamily="34" charset="0"/>
                          <a:ea typeface="Verdana" pitchFamily="34" charset="0"/>
                          <a:cs typeface="Verdana" pitchFamily="34" charset="0"/>
                        </a:rPr>
                        <a:t>8.2014</a:t>
                      </a:r>
                    </a:p>
                  </a:txBody>
                  <a:tcPr marL="45720" marR="45720" anchor="ctr"/>
                </a:tc>
                <a:tc>
                  <a:txBody>
                    <a:bodyPr/>
                    <a:lstStyle/>
                    <a:p>
                      <a:pPr algn="r"/>
                      <a:r>
                        <a:rPr lang="en-US" sz="900" dirty="0">
                          <a:latin typeface="Verdana" pitchFamily="34" charset="0"/>
                          <a:ea typeface="Verdana" pitchFamily="34" charset="0"/>
                          <a:cs typeface="Verdana" pitchFamily="34" charset="0"/>
                        </a:rPr>
                        <a:t>7.2497</a:t>
                      </a:r>
                    </a:p>
                  </a:txBody>
                  <a:tcPr marL="45720" marR="45720" anchor="ctr"/>
                </a:tc>
                <a:tc>
                  <a:txBody>
                    <a:bodyPr/>
                    <a:lstStyle/>
                    <a:p>
                      <a:pPr algn="r"/>
                      <a:r>
                        <a:rPr lang="en-US" sz="900" dirty="0">
                          <a:latin typeface="Verdana" pitchFamily="34" charset="0"/>
                          <a:ea typeface="Verdana" pitchFamily="34" charset="0"/>
                          <a:cs typeface="Verdana" pitchFamily="34" charset="0"/>
                        </a:rPr>
                        <a:t>6.1280</a:t>
                      </a:r>
                    </a:p>
                  </a:txBody>
                  <a:tcPr marL="45720" marR="45720" anchor="ctr"/>
                </a:tc>
                <a:extLst>
                  <a:ext uri="{0D108BD9-81ED-4DB2-BD59-A6C34878D82A}">
                    <a16:rowId xmlns:a16="http://schemas.microsoft.com/office/drawing/2014/main" val="10006"/>
                  </a:ext>
                </a:extLst>
              </a:tr>
              <a:tr h="288358">
                <a:tc>
                  <a:txBody>
                    <a:bodyPr/>
                    <a:lstStyle/>
                    <a:p>
                      <a:pPr algn="ctr"/>
                      <a:r>
                        <a:rPr lang="en-US" sz="900" dirty="0">
                          <a:latin typeface="Verdana" pitchFamily="34" charset="0"/>
                          <a:ea typeface="Verdana" pitchFamily="34" charset="0"/>
                          <a:cs typeface="Verdana" pitchFamily="34" charset="0"/>
                        </a:rPr>
                        <a:t>19</a:t>
                      </a:r>
                    </a:p>
                  </a:txBody>
                  <a:tcPr marL="45720" marR="45720" anchor="ctr"/>
                </a:tc>
                <a:tc>
                  <a:txBody>
                    <a:bodyPr/>
                    <a:lstStyle/>
                    <a:p>
                      <a:pPr algn="r"/>
                      <a:r>
                        <a:rPr lang="en-US" sz="900" dirty="0">
                          <a:latin typeface="Verdana" pitchFamily="34" charset="0"/>
                          <a:ea typeface="Verdana" pitchFamily="34" charset="0"/>
                          <a:cs typeface="Verdana" pitchFamily="34" charset="0"/>
                        </a:rPr>
                        <a:t>17.2260</a:t>
                      </a:r>
                    </a:p>
                  </a:txBody>
                  <a:tcPr marL="45720" marR="45720" anchor="ctr"/>
                </a:tc>
                <a:tc>
                  <a:txBody>
                    <a:bodyPr/>
                    <a:lstStyle/>
                    <a:p>
                      <a:pPr algn="r"/>
                      <a:r>
                        <a:rPr lang="en-US" sz="900" dirty="0">
                          <a:latin typeface="Verdana" pitchFamily="34" charset="0"/>
                          <a:ea typeface="Verdana" pitchFamily="34" charset="0"/>
                          <a:cs typeface="Verdana" pitchFamily="34" charset="0"/>
                        </a:rPr>
                        <a:t>15.6785</a:t>
                      </a:r>
                    </a:p>
                  </a:txBody>
                  <a:tcPr marL="45720" marR="45720" anchor="ctr"/>
                </a:tc>
                <a:tc>
                  <a:txBody>
                    <a:bodyPr/>
                    <a:lstStyle/>
                    <a:p>
                      <a:pPr algn="r"/>
                      <a:r>
                        <a:rPr lang="en-US" sz="900" dirty="0">
                          <a:latin typeface="Verdana" pitchFamily="34" charset="0"/>
                          <a:ea typeface="Verdana" pitchFamily="34" charset="0"/>
                          <a:cs typeface="Verdana" pitchFamily="34" charset="0"/>
                        </a:rPr>
                        <a:t>14.3238</a:t>
                      </a:r>
                    </a:p>
                  </a:txBody>
                  <a:tcPr marL="45720" marR="45720" anchor="ctr"/>
                </a:tc>
                <a:tc>
                  <a:txBody>
                    <a:bodyPr/>
                    <a:lstStyle/>
                    <a:p>
                      <a:pPr algn="r"/>
                      <a:r>
                        <a:rPr lang="en-US" sz="900" dirty="0">
                          <a:latin typeface="Verdana" pitchFamily="34" charset="0"/>
                          <a:ea typeface="Verdana" pitchFamily="34" charset="0"/>
                          <a:cs typeface="Verdana" pitchFamily="34" charset="0"/>
                        </a:rPr>
                        <a:t>13.1339</a:t>
                      </a:r>
                    </a:p>
                  </a:txBody>
                  <a:tcPr marL="45720" marR="45720" anchor="ctr"/>
                </a:tc>
                <a:tc>
                  <a:txBody>
                    <a:bodyPr/>
                    <a:lstStyle/>
                    <a:p>
                      <a:pPr algn="r"/>
                      <a:r>
                        <a:rPr lang="en-US" sz="900" dirty="0">
                          <a:latin typeface="Verdana" pitchFamily="34" charset="0"/>
                          <a:ea typeface="Verdana" pitchFamily="34" charset="0"/>
                          <a:cs typeface="Verdana" pitchFamily="34" charset="0"/>
                        </a:rPr>
                        <a:t>12.0853</a:t>
                      </a:r>
                    </a:p>
                  </a:txBody>
                  <a:tcPr marL="45720" marR="45720" anchor="ctr"/>
                </a:tc>
                <a:tc>
                  <a:txBody>
                    <a:bodyPr/>
                    <a:lstStyle/>
                    <a:p>
                      <a:pPr algn="r"/>
                      <a:r>
                        <a:rPr lang="en-US" sz="900" dirty="0">
                          <a:latin typeface="Verdana" pitchFamily="34" charset="0"/>
                          <a:ea typeface="Verdana" pitchFamily="34" charset="0"/>
                          <a:cs typeface="Verdana" pitchFamily="34" charset="0"/>
                        </a:rPr>
                        <a:t>11.1581</a:t>
                      </a:r>
                    </a:p>
                  </a:txBody>
                  <a:tcPr marL="45720" marR="45720" anchor="ctr"/>
                </a:tc>
                <a:tc>
                  <a:txBody>
                    <a:bodyPr/>
                    <a:lstStyle/>
                    <a:p>
                      <a:pPr algn="r"/>
                      <a:r>
                        <a:rPr lang="en-US" sz="900" dirty="0">
                          <a:latin typeface="Verdana" pitchFamily="34" charset="0"/>
                          <a:ea typeface="Verdana" pitchFamily="34" charset="0"/>
                          <a:cs typeface="Verdana" pitchFamily="34" charset="0"/>
                        </a:rPr>
                        <a:t>10.3356</a:t>
                      </a:r>
                    </a:p>
                  </a:txBody>
                  <a:tcPr marL="45720" marR="45720" anchor="ctr"/>
                </a:tc>
                <a:tc>
                  <a:txBody>
                    <a:bodyPr/>
                    <a:lstStyle/>
                    <a:p>
                      <a:pPr algn="r"/>
                      <a:r>
                        <a:rPr lang="en-US" sz="900" dirty="0">
                          <a:latin typeface="Verdana" pitchFamily="34" charset="0"/>
                          <a:ea typeface="Verdana" pitchFamily="34" charset="0"/>
                          <a:cs typeface="Verdana" pitchFamily="34" charset="0"/>
                        </a:rPr>
                        <a:t>9.6036</a:t>
                      </a:r>
                    </a:p>
                  </a:txBody>
                  <a:tcPr marL="45720" marR="45720" anchor="ctr"/>
                </a:tc>
                <a:tc>
                  <a:txBody>
                    <a:bodyPr/>
                    <a:lstStyle/>
                    <a:p>
                      <a:pPr algn="r"/>
                      <a:r>
                        <a:rPr lang="en-US" sz="900" dirty="0">
                          <a:latin typeface="Verdana" pitchFamily="34" charset="0"/>
                          <a:ea typeface="Verdana" pitchFamily="34" charset="0"/>
                          <a:cs typeface="Verdana" pitchFamily="34" charset="0"/>
                        </a:rPr>
                        <a:t>8.9501</a:t>
                      </a:r>
                    </a:p>
                  </a:txBody>
                  <a:tcPr marL="45720" marR="45720" anchor="ctr"/>
                </a:tc>
                <a:tc>
                  <a:txBody>
                    <a:bodyPr/>
                    <a:lstStyle/>
                    <a:p>
                      <a:pPr algn="r"/>
                      <a:r>
                        <a:rPr lang="en-US" sz="900" dirty="0">
                          <a:latin typeface="Verdana" pitchFamily="34" charset="0"/>
                          <a:ea typeface="Verdana" pitchFamily="34" charset="0"/>
                          <a:cs typeface="Verdana" pitchFamily="34" charset="0"/>
                        </a:rPr>
                        <a:t>8.3649</a:t>
                      </a:r>
                    </a:p>
                  </a:txBody>
                  <a:tcPr marL="45720" marR="45720" anchor="ctr"/>
                </a:tc>
                <a:tc>
                  <a:txBody>
                    <a:bodyPr/>
                    <a:lstStyle/>
                    <a:p>
                      <a:pPr algn="r"/>
                      <a:r>
                        <a:rPr lang="en-US" sz="900" dirty="0">
                          <a:latin typeface="Verdana" pitchFamily="34" charset="0"/>
                          <a:ea typeface="Verdana" pitchFamily="34" charset="0"/>
                          <a:cs typeface="Verdana" pitchFamily="34" charset="0"/>
                        </a:rPr>
                        <a:t>7.3658</a:t>
                      </a:r>
                    </a:p>
                  </a:txBody>
                  <a:tcPr marL="45720" marR="45720" anchor="ctr"/>
                </a:tc>
                <a:tc>
                  <a:txBody>
                    <a:bodyPr/>
                    <a:lstStyle/>
                    <a:p>
                      <a:pPr algn="r"/>
                      <a:r>
                        <a:rPr lang="en-US" sz="900" dirty="0">
                          <a:latin typeface="Verdana" pitchFamily="34" charset="0"/>
                          <a:ea typeface="Verdana" pitchFamily="34" charset="0"/>
                          <a:cs typeface="Verdana" pitchFamily="34" charset="0"/>
                        </a:rPr>
                        <a:t>6.1982</a:t>
                      </a:r>
                    </a:p>
                  </a:txBody>
                  <a:tcPr marL="45720" marR="45720" anchor="ctr"/>
                </a:tc>
                <a:extLst>
                  <a:ext uri="{0D108BD9-81ED-4DB2-BD59-A6C34878D82A}">
                    <a16:rowId xmlns:a16="http://schemas.microsoft.com/office/drawing/2014/main" val="10007"/>
                  </a:ext>
                </a:extLst>
              </a:tr>
              <a:tr h="288358">
                <a:tc>
                  <a:txBody>
                    <a:bodyPr/>
                    <a:lstStyle/>
                    <a:p>
                      <a:pPr algn="ctr"/>
                      <a:r>
                        <a:rPr lang="en-US" sz="900" dirty="0">
                          <a:latin typeface="Verdana" pitchFamily="34" charset="0"/>
                          <a:ea typeface="Verdana" pitchFamily="34" charset="0"/>
                          <a:cs typeface="Verdana" pitchFamily="34" charset="0"/>
                        </a:rPr>
                        <a:t>20</a:t>
                      </a:r>
                    </a:p>
                  </a:txBody>
                  <a:tcPr marL="45720" marR="45720" anchor="ctr"/>
                </a:tc>
                <a:tc>
                  <a:txBody>
                    <a:bodyPr/>
                    <a:lstStyle/>
                    <a:p>
                      <a:pPr algn="r"/>
                      <a:r>
                        <a:rPr lang="en-US" sz="900" dirty="0">
                          <a:latin typeface="Verdana" pitchFamily="34" charset="0"/>
                          <a:ea typeface="Verdana" pitchFamily="34" charset="0"/>
                          <a:cs typeface="Verdana" pitchFamily="34" charset="0"/>
                        </a:rPr>
                        <a:t>18.0456</a:t>
                      </a:r>
                    </a:p>
                  </a:txBody>
                  <a:tcPr marL="45720" marR="45720" anchor="ctr"/>
                </a:tc>
                <a:tc>
                  <a:txBody>
                    <a:bodyPr/>
                    <a:lstStyle/>
                    <a:p>
                      <a:pPr algn="r"/>
                      <a:r>
                        <a:rPr lang="en-US" sz="900" dirty="0">
                          <a:latin typeface="Verdana" pitchFamily="34" charset="0"/>
                          <a:ea typeface="Verdana" pitchFamily="34" charset="0"/>
                          <a:cs typeface="Verdana" pitchFamily="34" charset="0"/>
                        </a:rPr>
                        <a:t>16.3514</a:t>
                      </a:r>
                    </a:p>
                  </a:txBody>
                  <a:tcPr marL="45720" marR="45720" anchor="ctr"/>
                </a:tc>
                <a:tc>
                  <a:txBody>
                    <a:bodyPr/>
                    <a:lstStyle/>
                    <a:p>
                      <a:pPr algn="r"/>
                      <a:r>
                        <a:rPr lang="en-US" sz="900" dirty="0">
                          <a:latin typeface="Verdana" pitchFamily="34" charset="0"/>
                          <a:ea typeface="Verdana" pitchFamily="34" charset="0"/>
                          <a:cs typeface="Verdana" pitchFamily="34" charset="0"/>
                        </a:rPr>
                        <a:t>14.8775</a:t>
                      </a:r>
                    </a:p>
                  </a:txBody>
                  <a:tcPr marL="45720" marR="45720" anchor="ctr"/>
                </a:tc>
                <a:tc>
                  <a:txBody>
                    <a:bodyPr/>
                    <a:lstStyle/>
                    <a:p>
                      <a:pPr algn="r"/>
                      <a:r>
                        <a:rPr lang="en-US" sz="900" dirty="0">
                          <a:latin typeface="Verdana" pitchFamily="34" charset="0"/>
                          <a:ea typeface="Verdana" pitchFamily="34" charset="0"/>
                          <a:cs typeface="Verdana" pitchFamily="34" charset="0"/>
                        </a:rPr>
                        <a:t>13.5903</a:t>
                      </a:r>
                    </a:p>
                  </a:txBody>
                  <a:tcPr marL="45720" marR="45720" anchor="ctr"/>
                </a:tc>
                <a:tc>
                  <a:txBody>
                    <a:bodyPr/>
                    <a:lstStyle/>
                    <a:p>
                      <a:pPr algn="r"/>
                      <a:r>
                        <a:rPr lang="en-US" sz="900" dirty="0">
                          <a:latin typeface="Verdana" pitchFamily="34" charset="0"/>
                          <a:ea typeface="Verdana" pitchFamily="34" charset="0"/>
                          <a:cs typeface="Verdana" pitchFamily="34" charset="0"/>
                        </a:rPr>
                        <a:t>12.4622</a:t>
                      </a:r>
                    </a:p>
                  </a:txBody>
                  <a:tcPr marL="45720" marR="45720" anchor="ctr"/>
                </a:tc>
                <a:tc>
                  <a:txBody>
                    <a:bodyPr/>
                    <a:lstStyle/>
                    <a:p>
                      <a:pPr algn="r"/>
                      <a:r>
                        <a:rPr lang="en-US" sz="900" dirty="0">
                          <a:latin typeface="Verdana" pitchFamily="34" charset="0"/>
                          <a:ea typeface="Verdana" pitchFamily="34" charset="0"/>
                          <a:cs typeface="Verdana" pitchFamily="34" charset="0"/>
                        </a:rPr>
                        <a:t>11.4699</a:t>
                      </a:r>
                    </a:p>
                  </a:txBody>
                  <a:tcPr marL="45720" marR="45720" anchor="ctr"/>
                </a:tc>
                <a:tc>
                  <a:txBody>
                    <a:bodyPr/>
                    <a:lstStyle/>
                    <a:p>
                      <a:pPr algn="r"/>
                      <a:r>
                        <a:rPr lang="en-US" sz="900" dirty="0">
                          <a:latin typeface="Verdana" pitchFamily="34" charset="0"/>
                          <a:ea typeface="Verdana" pitchFamily="34" charset="0"/>
                          <a:cs typeface="Verdana" pitchFamily="34" charset="0"/>
                        </a:rPr>
                        <a:t>10.5940</a:t>
                      </a:r>
                    </a:p>
                  </a:txBody>
                  <a:tcPr marL="45720" marR="4572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a:latin typeface="Verdana" pitchFamily="34" charset="0"/>
                          <a:ea typeface="Verdana" pitchFamily="34" charset="0"/>
                          <a:cs typeface="Verdana" pitchFamily="34" charset="0"/>
                        </a:rPr>
                        <a:t>9.8181</a:t>
                      </a:r>
                    </a:p>
                  </a:txBody>
                  <a:tcPr marL="45720" marR="45720" anchor="ctr"/>
                </a:tc>
                <a:tc>
                  <a:txBody>
                    <a:bodyPr/>
                    <a:lstStyle/>
                    <a:p>
                      <a:pPr algn="r"/>
                      <a:r>
                        <a:rPr lang="en-US" sz="900" dirty="0">
                          <a:latin typeface="Verdana" pitchFamily="34" charset="0"/>
                          <a:ea typeface="Verdana" pitchFamily="34" charset="0"/>
                          <a:cs typeface="Verdana" pitchFamily="34" charset="0"/>
                        </a:rPr>
                        <a:t>9.1285</a:t>
                      </a:r>
                    </a:p>
                  </a:txBody>
                  <a:tcPr marL="45720" marR="45720" anchor="ctr"/>
                </a:tc>
                <a:tc>
                  <a:txBody>
                    <a:bodyPr/>
                    <a:lstStyle/>
                    <a:p>
                      <a:pPr algn="r"/>
                      <a:r>
                        <a:rPr lang="en-US" sz="900" dirty="0">
                          <a:latin typeface="Verdana" pitchFamily="34" charset="0"/>
                          <a:ea typeface="Verdana" pitchFamily="34" charset="0"/>
                          <a:cs typeface="Verdana" pitchFamily="34" charset="0"/>
                        </a:rPr>
                        <a:t>8.5136</a:t>
                      </a:r>
                    </a:p>
                  </a:txBody>
                  <a:tcPr marL="45720" marR="45720" anchor="ctr"/>
                </a:tc>
                <a:tc>
                  <a:txBody>
                    <a:bodyPr/>
                    <a:lstStyle/>
                    <a:p>
                      <a:pPr algn="r"/>
                      <a:r>
                        <a:rPr lang="en-US" sz="900" dirty="0">
                          <a:latin typeface="Verdana" pitchFamily="34" charset="0"/>
                          <a:ea typeface="Verdana" pitchFamily="34" charset="0"/>
                          <a:cs typeface="Verdana" pitchFamily="34" charset="0"/>
                        </a:rPr>
                        <a:t>7.4694</a:t>
                      </a:r>
                    </a:p>
                  </a:txBody>
                  <a:tcPr marL="45720" marR="45720" anchor="ctr"/>
                </a:tc>
                <a:tc>
                  <a:txBody>
                    <a:bodyPr/>
                    <a:lstStyle/>
                    <a:p>
                      <a:pPr algn="r"/>
                      <a:r>
                        <a:rPr lang="en-US" sz="900" dirty="0">
                          <a:latin typeface="Verdana" pitchFamily="34" charset="0"/>
                          <a:ea typeface="Verdana" pitchFamily="34" charset="0"/>
                          <a:cs typeface="Verdana" pitchFamily="34" charset="0"/>
                        </a:rPr>
                        <a:t>6.2593</a:t>
                      </a:r>
                    </a:p>
                  </a:txBody>
                  <a:tcPr marL="45720" marR="45720" anchor="ctr"/>
                </a:tc>
                <a:extLst>
                  <a:ext uri="{0D108BD9-81ED-4DB2-BD59-A6C34878D82A}">
                    <a16:rowId xmlns:a16="http://schemas.microsoft.com/office/drawing/2014/main" val="10008"/>
                  </a:ext>
                </a:extLst>
              </a:tr>
              <a:tr h="288358">
                <a:tc>
                  <a:txBody>
                    <a:bodyPr/>
                    <a:lstStyle/>
                    <a:p>
                      <a:pPr algn="ctr"/>
                      <a:r>
                        <a:rPr lang="en-US" sz="900" dirty="0">
                          <a:latin typeface="Verdana" pitchFamily="34" charset="0"/>
                          <a:ea typeface="Verdana" pitchFamily="34" charset="0"/>
                          <a:cs typeface="Verdana" pitchFamily="34" charset="0"/>
                        </a:rPr>
                        <a:t>25</a:t>
                      </a:r>
                    </a:p>
                  </a:txBody>
                  <a:tcPr marL="45720" marR="45720" anchor="ctr"/>
                </a:tc>
                <a:tc>
                  <a:txBody>
                    <a:bodyPr/>
                    <a:lstStyle/>
                    <a:p>
                      <a:pPr algn="r"/>
                      <a:r>
                        <a:rPr lang="en-US" sz="900" dirty="0">
                          <a:latin typeface="Verdana" pitchFamily="34" charset="0"/>
                          <a:ea typeface="Verdana" pitchFamily="34" charset="0"/>
                          <a:cs typeface="Verdana" pitchFamily="34" charset="0"/>
                        </a:rPr>
                        <a:t>22.0232</a:t>
                      </a:r>
                    </a:p>
                  </a:txBody>
                  <a:tcPr marL="45720" marR="45720" anchor="ctr"/>
                </a:tc>
                <a:tc>
                  <a:txBody>
                    <a:bodyPr/>
                    <a:lstStyle/>
                    <a:p>
                      <a:pPr algn="r"/>
                      <a:r>
                        <a:rPr lang="en-US" sz="900" dirty="0">
                          <a:latin typeface="Verdana" pitchFamily="34" charset="0"/>
                          <a:ea typeface="Verdana" pitchFamily="34" charset="0"/>
                          <a:cs typeface="Verdana" pitchFamily="34" charset="0"/>
                        </a:rPr>
                        <a:t>19.5235</a:t>
                      </a:r>
                    </a:p>
                  </a:txBody>
                  <a:tcPr marL="45720" marR="45720" anchor="ctr"/>
                </a:tc>
                <a:tc>
                  <a:txBody>
                    <a:bodyPr/>
                    <a:lstStyle/>
                    <a:p>
                      <a:pPr algn="r"/>
                      <a:r>
                        <a:rPr lang="en-US" sz="900" dirty="0">
                          <a:latin typeface="Verdana" pitchFamily="34" charset="0"/>
                          <a:ea typeface="Verdana" pitchFamily="34" charset="0"/>
                          <a:cs typeface="Verdana" pitchFamily="34" charset="0"/>
                        </a:rPr>
                        <a:t>17.4131</a:t>
                      </a:r>
                    </a:p>
                  </a:txBody>
                  <a:tcPr marL="45720" marR="45720" anchor="ctr"/>
                </a:tc>
                <a:tc>
                  <a:txBody>
                    <a:bodyPr/>
                    <a:lstStyle/>
                    <a:p>
                      <a:pPr algn="r"/>
                      <a:r>
                        <a:rPr lang="en-US" sz="900" dirty="0">
                          <a:latin typeface="Verdana" pitchFamily="34" charset="0"/>
                          <a:ea typeface="Verdana" pitchFamily="34" charset="0"/>
                          <a:cs typeface="Verdana" pitchFamily="34" charset="0"/>
                        </a:rPr>
                        <a:t>15.6221</a:t>
                      </a:r>
                    </a:p>
                  </a:txBody>
                  <a:tcPr marL="45720" marR="45720" anchor="ctr"/>
                </a:tc>
                <a:tc>
                  <a:txBody>
                    <a:bodyPr/>
                    <a:lstStyle/>
                    <a:p>
                      <a:pPr algn="r"/>
                      <a:r>
                        <a:rPr lang="en-US" sz="900" dirty="0">
                          <a:latin typeface="Verdana" pitchFamily="34" charset="0"/>
                          <a:ea typeface="Verdana" pitchFamily="34" charset="0"/>
                          <a:cs typeface="Verdana" pitchFamily="34" charset="0"/>
                        </a:rPr>
                        <a:t>14.0939</a:t>
                      </a:r>
                    </a:p>
                  </a:txBody>
                  <a:tcPr marL="45720" marR="45720" anchor="ctr"/>
                </a:tc>
                <a:tc>
                  <a:txBody>
                    <a:bodyPr/>
                    <a:lstStyle/>
                    <a:p>
                      <a:pPr algn="r"/>
                      <a:r>
                        <a:rPr lang="en-US" sz="900" dirty="0">
                          <a:latin typeface="Verdana" pitchFamily="34" charset="0"/>
                          <a:ea typeface="Verdana" pitchFamily="34" charset="0"/>
                          <a:cs typeface="Verdana" pitchFamily="34" charset="0"/>
                        </a:rPr>
                        <a:t>12.7834</a:t>
                      </a:r>
                    </a:p>
                  </a:txBody>
                  <a:tcPr marL="45720" marR="45720" anchor="ctr"/>
                </a:tc>
                <a:tc>
                  <a:txBody>
                    <a:bodyPr/>
                    <a:lstStyle/>
                    <a:p>
                      <a:pPr algn="r"/>
                      <a:r>
                        <a:rPr lang="en-US" sz="900" dirty="0">
                          <a:latin typeface="Verdana" pitchFamily="34" charset="0"/>
                          <a:ea typeface="Verdana" pitchFamily="34" charset="0"/>
                          <a:cs typeface="Verdana" pitchFamily="34" charset="0"/>
                        </a:rPr>
                        <a:t>11.6536</a:t>
                      </a:r>
                    </a:p>
                  </a:txBody>
                  <a:tcPr marL="45720" marR="45720" anchor="ctr"/>
                </a:tc>
                <a:tc>
                  <a:txBody>
                    <a:bodyPr/>
                    <a:lstStyle/>
                    <a:p>
                      <a:pPr algn="r"/>
                      <a:r>
                        <a:rPr lang="en-US" sz="900" dirty="0">
                          <a:latin typeface="Verdana" pitchFamily="34" charset="0"/>
                          <a:ea typeface="Verdana" pitchFamily="34" charset="0"/>
                          <a:cs typeface="Verdana" pitchFamily="34" charset="0"/>
                        </a:rPr>
                        <a:t>10.6748</a:t>
                      </a:r>
                    </a:p>
                  </a:txBody>
                  <a:tcPr marL="45720" marR="45720" anchor="ctr"/>
                </a:tc>
                <a:tc>
                  <a:txBody>
                    <a:bodyPr/>
                    <a:lstStyle/>
                    <a:p>
                      <a:pPr algn="r"/>
                      <a:r>
                        <a:rPr lang="en-US" sz="900" dirty="0">
                          <a:latin typeface="Verdana" pitchFamily="34" charset="0"/>
                          <a:ea typeface="Verdana" pitchFamily="34" charset="0"/>
                          <a:cs typeface="Verdana" pitchFamily="34" charset="0"/>
                        </a:rPr>
                        <a:t>9.8226</a:t>
                      </a:r>
                    </a:p>
                  </a:txBody>
                  <a:tcPr marL="45720" marR="45720" anchor="ctr"/>
                </a:tc>
                <a:tc>
                  <a:txBody>
                    <a:bodyPr/>
                    <a:lstStyle/>
                    <a:p>
                      <a:pPr algn="r"/>
                      <a:r>
                        <a:rPr lang="en-US" sz="900" dirty="0">
                          <a:latin typeface="Verdana" pitchFamily="34" charset="0"/>
                          <a:ea typeface="Verdana" pitchFamily="34" charset="0"/>
                          <a:cs typeface="Verdana" pitchFamily="34" charset="0"/>
                        </a:rPr>
                        <a:t>9.0770</a:t>
                      </a:r>
                    </a:p>
                  </a:txBody>
                  <a:tcPr marL="45720" marR="45720" anchor="ctr"/>
                </a:tc>
                <a:tc>
                  <a:txBody>
                    <a:bodyPr/>
                    <a:lstStyle/>
                    <a:p>
                      <a:pPr algn="r"/>
                      <a:r>
                        <a:rPr lang="en-US" sz="900" dirty="0">
                          <a:latin typeface="Verdana" pitchFamily="34" charset="0"/>
                          <a:ea typeface="Verdana" pitchFamily="34" charset="0"/>
                          <a:cs typeface="Verdana" pitchFamily="34" charset="0"/>
                        </a:rPr>
                        <a:t>7.8431</a:t>
                      </a:r>
                    </a:p>
                  </a:txBody>
                  <a:tcPr marL="45720" marR="45720" anchor="ctr"/>
                </a:tc>
                <a:tc>
                  <a:txBody>
                    <a:bodyPr/>
                    <a:lstStyle/>
                    <a:p>
                      <a:pPr algn="r"/>
                      <a:r>
                        <a:rPr lang="en-US" sz="900" dirty="0">
                          <a:latin typeface="Verdana" pitchFamily="34" charset="0"/>
                          <a:ea typeface="Verdana" pitchFamily="34" charset="0"/>
                          <a:cs typeface="Verdana" pitchFamily="34" charset="0"/>
                        </a:rPr>
                        <a:t>6.4641</a:t>
                      </a:r>
                    </a:p>
                  </a:txBody>
                  <a:tcPr marL="45720" marR="45720" anchor="ctr"/>
                </a:tc>
                <a:extLst>
                  <a:ext uri="{0D108BD9-81ED-4DB2-BD59-A6C34878D82A}">
                    <a16:rowId xmlns:a16="http://schemas.microsoft.com/office/drawing/2014/main" val="10009"/>
                  </a:ext>
                </a:extLst>
              </a:tr>
              <a:tr h="338652">
                <a:tc>
                  <a:txBody>
                    <a:bodyPr/>
                    <a:lstStyle/>
                    <a:p>
                      <a:pPr algn="ctr"/>
                      <a:r>
                        <a:rPr lang="en-US" sz="900" dirty="0">
                          <a:latin typeface="Verdana" pitchFamily="34" charset="0"/>
                          <a:ea typeface="Verdana" pitchFamily="34" charset="0"/>
                          <a:cs typeface="Verdana" pitchFamily="34" charset="0"/>
                        </a:rPr>
                        <a:t>30</a:t>
                      </a:r>
                    </a:p>
                  </a:txBody>
                  <a:tcPr marL="45720" marR="45720" anchor="ctr"/>
                </a:tc>
                <a:tc>
                  <a:txBody>
                    <a:bodyPr/>
                    <a:lstStyle/>
                    <a:p>
                      <a:pPr algn="r"/>
                      <a:r>
                        <a:rPr lang="en-US" sz="900" dirty="0">
                          <a:latin typeface="Verdana" pitchFamily="34" charset="0"/>
                          <a:ea typeface="Verdana" pitchFamily="34" charset="0"/>
                          <a:cs typeface="Verdana" pitchFamily="34" charset="0"/>
                        </a:rPr>
                        <a:t>25.8077</a:t>
                      </a:r>
                    </a:p>
                  </a:txBody>
                  <a:tcPr marL="45720" marR="45720" anchor="ctr"/>
                </a:tc>
                <a:tc>
                  <a:txBody>
                    <a:bodyPr/>
                    <a:lstStyle/>
                    <a:p>
                      <a:pPr algn="r"/>
                      <a:r>
                        <a:rPr lang="en-US" sz="900" dirty="0">
                          <a:latin typeface="Verdana" pitchFamily="34" charset="0"/>
                          <a:ea typeface="Verdana" pitchFamily="34" charset="0"/>
                          <a:cs typeface="Verdana" pitchFamily="34" charset="0"/>
                        </a:rPr>
                        <a:t>22.3965</a:t>
                      </a:r>
                    </a:p>
                  </a:txBody>
                  <a:tcPr marL="45720" marR="45720" anchor="ctr"/>
                </a:tc>
                <a:tc>
                  <a:txBody>
                    <a:bodyPr/>
                    <a:lstStyle/>
                    <a:p>
                      <a:pPr algn="r"/>
                      <a:r>
                        <a:rPr lang="en-US" sz="900" dirty="0">
                          <a:latin typeface="Verdana" pitchFamily="34" charset="0"/>
                          <a:ea typeface="Verdana" pitchFamily="34" charset="0"/>
                          <a:cs typeface="Verdana" pitchFamily="34" charset="0"/>
                        </a:rPr>
                        <a:t>19.6004</a:t>
                      </a:r>
                    </a:p>
                  </a:txBody>
                  <a:tcPr marL="45720" marR="45720" anchor="ctr"/>
                </a:tc>
                <a:tc>
                  <a:txBody>
                    <a:bodyPr/>
                    <a:lstStyle/>
                    <a:p>
                      <a:pPr algn="r"/>
                      <a:r>
                        <a:rPr lang="en-US" sz="900" dirty="0">
                          <a:latin typeface="Verdana" pitchFamily="34" charset="0"/>
                          <a:ea typeface="Verdana" pitchFamily="34" charset="0"/>
                          <a:cs typeface="Verdana" pitchFamily="34" charset="0"/>
                        </a:rPr>
                        <a:t>17.2920</a:t>
                      </a:r>
                    </a:p>
                  </a:txBody>
                  <a:tcPr marL="45720" marR="45720" anchor="ctr"/>
                </a:tc>
                <a:tc>
                  <a:txBody>
                    <a:bodyPr/>
                    <a:lstStyle/>
                    <a:p>
                      <a:pPr algn="r"/>
                      <a:r>
                        <a:rPr lang="en-US" sz="900" dirty="0">
                          <a:latin typeface="Verdana" pitchFamily="34" charset="0"/>
                          <a:ea typeface="Verdana" pitchFamily="34" charset="0"/>
                          <a:cs typeface="Verdana" pitchFamily="34" charset="0"/>
                        </a:rPr>
                        <a:t>15.3725</a:t>
                      </a:r>
                    </a:p>
                  </a:txBody>
                  <a:tcPr marL="45720" marR="45720" anchor="ctr"/>
                </a:tc>
                <a:tc>
                  <a:txBody>
                    <a:bodyPr/>
                    <a:lstStyle/>
                    <a:p>
                      <a:pPr algn="r"/>
                      <a:r>
                        <a:rPr lang="en-US" sz="900" dirty="0">
                          <a:latin typeface="Verdana" pitchFamily="34" charset="0"/>
                          <a:ea typeface="Verdana" pitchFamily="34" charset="0"/>
                          <a:cs typeface="Verdana" pitchFamily="34" charset="0"/>
                        </a:rPr>
                        <a:t>13.7648</a:t>
                      </a:r>
                    </a:p>
                  </a:txBody>
                  <a:tcPr marL="45720" marR="45720" anchor="ctr"/>
                </a:tc>
                <a:tc>
                  <a:txBody>
                    <a:bodyPr/>
                    <a:lstStyle/>
                    <a:p>
                      <a:pPr algn="r"/>
                      <a:r>
                        <a:rPr lang="en-US" sz="900" dirty="0">
                          <a:latin typeface="Verdana" pitchFamily="34" charset="0"/>
                          <a:ea typeface="Verdana" pitchFamily="34" charset="0"/>
                          <a:cs typeface="Verdana" pitchFamily="34" charset="0"/>
                        </a:rPr>
                        <a:t>12.4090</a:t>
                      </a:r>
                    </a:p>
                  </a:txBody>
                  <a:tcPr marL="45720" marR="45720" anchor="ctr"/>
                </a:tc>
                <a:tc>
                  <a:txBody>
                    <a:bodyPr/>
                    <a:lstStyle/>
                    <a:p>
                      <a:pPr algn="r"/>
                      <a:r>
                        <a:rPr lang="en-US" sz="900" dirty="0">
                          <a:latin typeface="Verdana" pitchFamily="34" charset="0"/>
                          <a:ea typeface="Verdana" pitchFamily="34" charset="0"/>
                          <a:cs typeface="Verdana" pitchFamily="34" charset="0"/>
                        </a:rPr>
                        <a:t>11.2578</a:t>
                      </a:r>
                    </a:p>
                  </a:txBody>
                  <a:tcPr marL="45720" marR="45720" anchor="ctr"/>
                </a:tc>
                <a:tc>
                  <a:txBody>
                    <a:bodyPr/>
                    <a:lstStyle/>
                    <a:p>
                      <a:pPr algn="r"/>
                      <a:r>
                        <a:rPr lang="en-US" sz="900" dirty="0">
                          <a:latin typeface="Verdana" pitchFamily="34" charset="0"/>
                          <a:ea typeface="Verdana" pitchFamily="34" charset="0"/>
                          <a:cs typeface="Verdana" pitchFamily="34" charset="0"/>
                        </a:rPr>
                        <a:t>10.2737</a:t>
                      </a:r>
                    </a:p>
                  </a:txBody>
                  <a:tcPr marL="45720" marR="45720" anchor="ctr"/>
                </a:tc>
                <a:tc>
                  <a:txBody>
                    <a:bodyPr/>
                    <a:lstStyle/>
                    <a:p>
                      <a:pPr algn="r"/>
                      <a:r>
                        <a:rPr lang="en-US" sz="900" dirty="0">
                          <a:latin typeface="Verdana" pitchFamily="34" charset="0"/>
                          <a:ea typeface="Verdana" pitchFamily="34" charset="0"/>
                          <a:cs typeface="Verdana" pitchFamily="34" charset="0"/>
                        </a:rPr>
                        <a:t>9.4269</a:t>
                      </a:r>
                    </a:p>
                  </a:txBody>
                  <a:tcPr marL="45720" marR="45720" anchor="ctr"/>
                </a:tc>
                <a:tc>
                  <a:txBody>
                    <a:bodyPr/>
                    <a:lstStyle/>
                    <a:p>
                      <a:pPr algn="r"/>
                      <a:r>
                        <a:rPr lang="en-US" sz="900" dirty="0">
                          <a:latin typeface="Verdana" pitchFamily="34" charset="0"/>
                          <a:ea typeface="Verdana" pitchFamily="34" charset="0"/>
                          <a:cs typeface="Verdana" pitchFamily="34" charset="0"/>
                        </a:rPr>
                        <a:t>8.0552</a:t>
                      </a:r>
                    </a:p>
                  </a:txBody>
                  <a:tcPr marL="45720" marR="45720" anchor="ctr"/>
                </a:tc>
                <a:tc>
                  <a:txBody>
                    <a:bodyPr/>
                    <a:lstStyle/>
                    <a:p>
                      <a:pPr algn="r"/>
                      <a:r>
                        <a:rPr lang="en-US" sz="900" dirty="0">
                          <a:latin typeface="Verdana" pitchFamily="34" charset="0"/>
                          <a:ea typeface="Verdana" pitchFamily="34" charset="0"/>
                          <a:cs typeface="Verdana" pitchFamily="34" charset="0"/>
                        </a:rPr>
                        <a:t>6.5660</a:t>
                      </a:r>
                    </a:p>
                  </a:txBody>
                  <a:tcPr marL="45720" marR="45720" anchor="ctr"/>
                </a:tc>
                <a:extLst>
                  <a:ext uri="{0D108BD9-81ED-4DB2-BD59-A6C34878D82A}">
                    <a16:rowId xmlns:a16="http://schemas.microsoft.com/office/drawing/2014/main" val="10010"/>
                  </a:ext>
                </a:extLst>
              </a:tr>
              <a:tr h="288358">
                <a:tc>
                  <a:txBody>
                    <a:bodyPr/>
                    <a:lstStyle/>
                    <a:p>
                      <a:pPr algn="ctr"/>
                      <a:r>
                        <a:rPr lang="en-US" sz="900" dirty="0">
                          <a:latin typeface="Verdana" pitchFamily="34" charset="0"/>
                          <a:ea typeface="Verdana" pitchFamily="34" charset="0"/>
                          <a:cs typeface="Verdana" pitchFamily="34" charset="0"/>
                        </a:rPr>
                        <a:t>35</a:t>
                      </a:r>
                    </a:p>
                  </a:txBody>
                  <a:tcPr marL="45720" marR="45720" anchor="ctr"/>
                </a:tc>
                <a:tc>
                  <a:txBody>
                    <a:bodyPr/>
                    <a:lstStyle/>
                    <a:p>
                      <a:pPr algn="r"/>
                      <a:r>
                        <a:rPr lang="en-US" sz="900" dirty="0">
                          <a:latin typeface="Verdana" pitchFamily="34" charset="0"/>
                          <a:ea typeface="Verdana" pitchFamily="34" charset="0"/>
                          <a:cs typeface="Verdana" pitchFamily="34" charset="0"/>
                        </a:rPr>
                        <a:t>29.4086</a:t>
                      </a:r>
                    </a:p>
                  </a:txBody>
                  <a:tcPr marL="45720" marR="45720" anchor="ctr"/>
                </a:tc>
                <a:tc>
                  <a:txBody>
                    <a:bodyPr/>
                    <a:lstStyle/>
                    <a:p>
                      <a:pPr algn="r"/>
                      <a:r>
                        <a:rPr lang="en-US" sz="900" dirty="0">
                          <a:latin typeface="Verdana" pitchFamily="34" charset="0"/>
                          <a:ea typeface="Verdana" pitchFamily="34" charset="0"/>
                          <a:cs typeface="Verdana" pitchFamily="34" charset="0"/>
                        </a:rPr>
                        <a:t>24.9986</a:t>
                      </a:r>
                    </a:p>
                  </a:txBody>
                  <a:tcPr marL="45720" marR="45720" anchor="ctr"/>
                </a:tc>
                <a:tc>
                  <a:txBody>
                    <a:bodyPr/>
                    <a:lstStyle/>
                    <a:p>
                      <a:pPr algn="r"/>
                      <a:r>
                        <a:rPr lang="en-US" sz="900" dirty="0">
                          <a:latin typeface="Verdana" pitchFamily="34" charset="0"/>
                          <a:ea typeface="Verdana" pitchFamily="34" charset="0"/>
                          <a:cs typeface="Verdana" pitchFamily="34" charset="0"/>
                        </a:rPr>
                        <a:t>21.4872</a:t>
                      </a:r>
                    </a:p>
                  </a:txBody>
                  <a:tcPr marL="45720" marR="45720" anchor="ctr"/>
                </a:tc>
                <a:tc>
                  <a:txBody>
                    <a:bodyPr/>
                    <a:lstStyle/>
                    <a:p>
                      <a:pPr algn="r"/>
                      <a:r>
                        <a:rPr lang="en-US" sz="900" dirty="0">
                          <a:latin typeface="Verdana" pitchFamily="34" charset="0"/>
                          <a:ea typeface="Verdana" pitchFamily="34" charset="0"/>
                          <a:cs typeface="Verdana" pitchFamily="34" charset="0"/>
                        </a:rPr>
                        <a:t>18.6646</a:t>
                      </a:r>
                    </a:p>
                  </a:txBody>
                  <a:tcPr marL="45720" marR="45720" anchor="ctr"/>
                </a:tc>
                <a:tc>
                  <a:txBody>
                    <a:bodyPr/>
                    <a:lstStyle/>
                    <a:p>
                      <a:pPr algn="r"/>
                      <a:r>
                        <a:rPr lang="en-US" sz="900" dirty="0">
                          <a:latin typeface="Verdana" pitchFamily="34" charset="0"/>
                          <a:ea typeface="Verdana" pitchFamily="34" charset="0"/>
                          <a:cs typeface="Verdana" pitchFamily="34" charset="0"/>
                        </a:rPr>
                        <a:t>16.3742</a:t>
                      </a:r>
                    </a:p>
                  </a:txBody>
                  <a:tcPr marL="45720" marR="45720" anchor="ctr"/>
                </a:tc>
                <a:tc>
                  <a:txBody>
                    <a:bodyPr/>
                    <a:lstStyle/>
                    <a:p>
                      <a:pPr algn="r"/>
                      <a:r>
                        <a:rPr lang="en-US" sz="900" dirty="0">
                          <a:latin typeface="Verdana" pitchFamily="34" charset="0"/>
                          <a:ea typeface="Verdana" pitchFamily="34" charset="0"/>
                          <a:cs typeface="Verdana" pitchFamily="34" charset="0"/>
                        </a:rPr>
                        <a:t>14.4982</a:t>
                      </a:r>
                    </a:p>
                  </a:txBody>
                  <a:tcPr marL="45720" marR="45720" anchor="ctr"/>
                </a:tc>
                <a:tc>
                  <a:txBody>
                    <a:bodyPr/>
                    <a:lstStyle/>
                    <a:p>
                      <a:pPr algn="r"/>
                      <a:r>
                        <a:rPr lang="en-US" sz="900" dirty="0">
                          <a:latin typeface="Verdana" pitchFamily="34" charset="0"/>
                          <a:ea typeface="Verdana" pitchFamily="34" charset="0"/>
                          <a:cs typeface="Verdana" pitchFamily="34" charset="0"/>
                        </a:rPr>
                        <a:t>12.9477</a:t>
                      </a:r>
                    </a:p>
                  </a:txBody>
                  <a:tcPr marL="45720" marR="45720" anchor="ctr"/>
                </a:tc>
                <a:tc>
                  <a:txBody>
                    <a:bodyPr/>
                    <a:lstStyle/>
                    <a:p>
                      <a:pPr algn="r"/>
                      <a:r>
                        <a:rPr lang="en-US" sz="900" dirty="0">
                          <a:latin typeface="Verdana" pitchFamily="34" charset="0"/>
                          <a:ea typeface="Verdana" pitchFamily="34" charset="0"/>
                          <a:cs typeface="Verdana" pitchFamily="34" charset="0"/>
                        </a:rPr>
                        <a:t>11.6546</a:t>
                      </a:r>
                    </a:p>
                  </a:txBody>
                  <a:tcPr marL="45720" marR="45720" anchor="ctr"/>
                </a:tc>
                <a:tc>
                  <a:txBody>
                    <a:bodyPr/>
                    <a:lstStyle/>
                    <a:p>
                      <a:pPr algn="r"/>
                      <a:r>
                        <a:rPr lang="en-US" sz="900" dirty="0">
                          <a:latin typeface="Verdana" pitchFamily="34" charset="0"/>
                          <a:ea typeface="Verdana" pitchFamily="34" charset="0"/>
                          <a:cs typeface="Verdana" pitchFamily="34" charset="0"/>
                        </a:rPr>
                        <a:t>10.5668</a:t>
                      </a:r>
                    </a:p>
                  </a:txBody>
                  <a:tcPr marL="45720" marR="45720" anchor="ctr"/>
                </a:tc>
                <a:tc>
                  <a:txBody>
                    <a:bodyPr/>
                    <a:lstStyle/>
                    <a:p>
                      <a:pPr algn="r"/>
                      <a:r>
                        <a:rPr lang="en-US" sz="900" dirty="0">
                          <a:latin typeface="Verdana" pitchFamily="34" charset="0"/>
                          <a:ea typeface="Verdana" pitchFamily="34" charset="0"/>
                          <a:cs typeface="Verdana" pitchFamily="34" charset="0"/>
                        </a:rPr>
                        <a:t>9.6442</a:t>
                      </a:r>
                    </a:p>
                  </a:txBody>
                  <a:tcPr marL="45720" marR="45720" anchor="ctr"/>
                </a:tc>
                <a:tc>
                  <a:txBody>
                    <a:bodyPr/>
                    <a:lstStyle/>
                    <a:p>
                      <a:pPr algn="r"/>
                      <a:r>
                        <a:rPr lang="en-US" sz="900" dirty="0">
                          <a:latin typeface="Verdana" pitchFamily="34" charset="0"/>
                          <a:ea typeface="Verdana" pitchFamily="34" charset="0"/>
                          <a:cs typeface="Verdana" pitchFamily="34" charset="0"/>
                        </a:rPr>
                        <a:t>8.1755</a:t>
                      </a:r>
                    </a:p>
                  </a:txBody>
                  <a:tcPr marL="45720" marR="45720" anchor="ctr"/>
                </a:tc>
                <a:tc>
                  <a:txBody>
                    <a:bodyPr/>
                    <a:lstStyle/>
                    <a:p>
                      <a:pPr algn="r"/>
                      <a:r>
                        <a:rPr lang="en-US" sz="900" dirty="0">
                          <a:latin typeface="Verdana" pitchFamily="34" charset="0"/>
                          <a:ea typeface="Verdana" pitchFamily="34" charset="0"/>
                          <a:cs typeface="Verdana" pitchFamily="34" charset="0"/>
                        </a:rPr>
                        <a:t>6.6166</a:t>
                      </a:r>
                    </a:p>
                  </a:txBody>
                  <a:tcPr marL="45720" marR="45720" anchor="ctr"/>
                </a:tc>
                <a:extLst>
                  <a:ext uri="{0D108BD9-81ED-4DB2-BD59-A6C34878D82A}">
                    <a16:rowId xmlns:a16="http://schemas.microsoft.com/office/drawing/2014/main" val="10011"/>
                  </a:ext>
                </a:extLst>
              </a:tr>
              <a:tr h="288358">
                <a:tc>
                  <a:txBody>
                    <a:bodyPr/>
                    <a:lstStyle/>
                    <a:p>
                      <a:pPr algn="ctr"/>
                      <a:r>
                        <a:rPr lang="en-US" sz="900" dirty="0">
                          <a:latin typeface="Verdana" pitchFamily="34" charset="0"/>
                          <a:ea typeface="Verdana" pitchFamily="34" charset="0"/>
                          <a:cs typeface="Verdana" pitchFamily="34" charset="0"/>
                        </a:rPr>
                        <a:t>40</a:t>
                      </a:r>
                    </a:p>
                  </a:txBody>
                  <a:tcPr marL="45720" marR="45720" anchor="ctr"/>
                </a:tc>
                <a:tc>
                  <a:txBody>
                    <a:bodyPr/>
                    <a:lstStyle/>
                    <a:p>
                      <a:pPr algn="r"/>
                      <a:r>
                        <a:rPr lang="en-US" sz="900" dirty="0">
                          <a:latin typeface="Verdana" pitchFamily="34" charset="0"/>
                          <a:ea typeface="Verdana" pitchFamily="34" charset="0"/>
                          <a:cs typeface="Verdana" pitchFamily="34" charset="0"/>
                        </a:rPr>
                        <a:t>32.8347</a:t>
                      </a:r>
                    </a:p>
                  </a:txBody>
                  <a:tcPr marL="45720" marR="45720" anchor="ctr"/>
                </a:tc>
                <a:tc>
                  <a:txBody>
                    <a:bodyPr/>
                    <a:lstStyle/>
                    <a:p>
                      <a:pPr algn="r"/>
                      <a:r>
                        <a:rPr lang="en-US" sz="900" dirty="0">
                          <a:latin typeface="Verdana" pitchFamily="34" charset="0"/>
                          <a:ea typeface="Verdana" pitchFamily="34" charset="0"/>
                          <a:cs typeface="Verdana" pitchFamily="34" charset="0"/>
                        </a:rPr>
                        <a:t>27.3555</a:t>
                      </a:r>
                    </a:p>
                  </a:txBody>
                  <a:tcPr marL="45720" marR="45720" anchor="ctr"/>
                </a:tc>
                <a:tc>
                  <a:txBody>
                    <a:bodyPr/>
                    <a:lstStyle/>
                    <a:p>
                      <a:pPr algn="r"/>
                      <a:r>
                        <a:rPr lang="en-US" sz="900" dirty="0">
                          <a:latin typeface="Verdana" pitchFamily="34" charset="0"/>
                          <a:ea typeface="Verdana" pitchFamily="34" charset="0"/>
                          <a:cs typeface="Verdana" pitchFamily="34" charset="0"/>
                        </a:rPr>
                        <a:t>23.1148</a:t>
                      </a:r>
                    </a:p>
                  </a:txBody>
                  <a:tcPr marL="45720" marR="45720" anchor="ctr"/>
                </a:tc>
                <a:tc>
                  <a:txBody>
                    <a:bodyPr/>
                    <a:lstStyle/>
                    <a:p>
                      <a:pPr algn="r"/>
                      <a:r>
                        <a:rPr lang="en-US" sz="900" dirty="0">
                          <a:latin typeface="Verdana" pitchFamily="34" charset="0"/>
                          <a:ea typeface="Verdana" pitchFamily="34" charset="0"/>
                          <a:cs typeface="Verdana" pitchFamily="34" charset="0"/>
                        </a:rPr>
                        <a:t>19.7928</a:t>
                      </a:r>
                    </a:p>
                  </a:txBody>
                  <a:tcPr marL="45720" marR="45720" anchor="ctr"/>
                </a:tc>
                <a:tc>
                  <a:txBody>
                    <a:bodyPr/>
                    <a:lstStyle/>
                    <a:p>
                      <a:pPr algn="r"/>
                      <a:r>
                        <a:rPr lang="en-US" sz="900" dirty="0">
                          <a:latin typeface="Verdana" pitchFamily="34" charset="0"/>
                          <a:ea typeface="Verdana" pitchFamily="34" charset="0"/>
                          <a:cs typeface="Verdana" pitchFamily="34" charset="0"/>
                        </a:rPr>
                        <a:t>17.1591</a:t>
                      </a:r>
                    </a:p>
                  </a:txBody>
                  <a:tcPr marL="45720" marR="45720" anchor="ctr"/>
                </a:tc>
                <a:tc>
                  <a:txBody>
                    <a:bodyPr/>
                    <a:lstStyle/>
                    <a:p>
                      <a:pPr algn="r"/>
                      <a:r>
                        <a:rPr lang="en-US" sz="900" dirty="0">
                          <a:latin typeface="Verdana" pitchFamily="34" charset="0"/>
                          <a:ea typeface="Verdana" pitchFamily="34" charset="0"/>
                          <a:cs typeface="Verdana" pitchFamily="34" charset="0"/>
                        </a:rPr>
                        <a:t>15.0463</a:t>
                      </a:r>
                    </a:p>
                  </a:txBody>
                  <a:tcPr marL="45720" marR="45720" anchor="ctr"/>
                </a:tc>
                <a:tc>
                  <a:txBody>
                    <a:bodyPr/>
                    <a:lstStyle/>
                    <a:p>
                      <a:pPr algn="r"/>
                      <a:r>
                        <a:rPr lang="en-US" sz="900" dirty="0">
                          <a:latin typeface="Verdana" pitchFamily="34" charset="0"/>
                          <a:ea typeface="Verdana" pitchFamily="34" charset="0"/>
                          <a:cs typeface="Verdana" pitchFamily="34" charset="0"/>
                        </a:rPr>
                        <a:t>13.3317</a:t>
                      </a:r>
                    </a:p>
                  </a:txBody>
                  <a:tcPr marL="45720" marR="45720" anchor="ctr"/>
                </a:tc>
                <a:tc>
                  <a:txBody>
                    <a:bodyPr/>
                    <a:lstStyle/>
                    <a:p>
                      <a:pPr algn="r"/>
                      <a:r>
                        <a:rPr lang="en-US" sz="900" dirty="0">
                          <a:latin typeface="Verdana" pitchFamily="34" charset="0"/>
                          <a:ea typeface="Verdana" pitchFamily="34" charset="0"/>
                          <a:cs typeface="Verdana" pitchFamily="34" charset="0"/>
                        </a:rPr>
                        <a:t>11.9246</a:t>
                      </a:r>
                    </a:p>
                  </a:txBody>
                  <a:tcPr marL="45720" marR="45720" anchor="ctr"/>
                </a:tc>
                <a:tc>
                  <a:txBody>
                    <a:bodyPr/>
                    <a:lstStyle/>
                    <a:p>
                      <a:pPr algn="r"/>
                      <a:r>
                        <a:rPr lang="en-US" sz="900" dirty="0">
                          <a:latin typeface="Verdana" pitchFamily="34" charset="0"/>
                          <a:ea typeface="Verdana" pitchFamily="34" charset="0"/>
                          <a:cs typeface="Verdana" pitchFamily="34" charset="0"/>
                        </a:rPr>
                        <a:t>10.7574</a:t>
                      </a:r>
                    </a:p>
                  </a:txBody>
                  <a:tcPr marL="45720" marR="45720" anchor="ctr"/>
                </a:tc>
                <a:tc>
                  <a:txBody>
                    <a:bodyPr/>
                    <a:lstStyle/>
                    <a:p>
                      <a:pPr algn="r"/>
                      <a:r>
                        <a:rPr lang="en-US" sz="900" dirty="0">
                          <a:latin typeface="Verdana" pitchFamily="34" charset="0"/>
                          <a:ea typeface="Verdana" pitchFamily="34" charset="0"/>
                          <a:cs typeface="Verdana" pitchFamily="34" charset="0"/>
                        </a:rPr>
                        <a:t>9.7791</a:t>
                      </a:r>
                    </a:p>
                  </a:txBody>
                  <a:tcPr marL="45720" marR="45720" anchor="ctr"/>
                </a:tc>
                <a:tc>
                  <a:txBody>
                    <a:bodyPr/>
                    <a:lstStyle/>
                    <a:p>
                      <a:pPr algn="r"/>
                      <a:r>
                        <a:rPr lang="en-US" sz="900" dirty="0">
                          <a:latin typeface="Verdana" pitchFamily="34" charset="0"/>
                          <a:ea typeface="Verdana" pitchFamily="34" charset="0"/>
                          <a:cs typeface="Verdana" pitchFamily="34" charset="0"/>
                        </a:rPr>
                        <a:t>8.2438</a:t>
                      </a:r>
                    </a:p>
                  </a:txBody>
                  <a:tcPr marL="45720" marR="45720" anchor="ctr"/>
                </a:tc>
                <a:tc>
                  <a:txBody>
                    <a:bodyPr/>
                    <a:lstStyle/>
                    <a:p>
                      <a:pPr algn="r"/>
                      <a:r>
                        <a:rPr lang="en-US" sz="900" dirty="0">
                          <a:latin typeface="Verdana" pitchFamily="34" charset="0"/>
                          <a:ea typeface="Verdana" pitchFamily="34" charset="0"/>
                          <a:cs typeface="Verdana" pitchFamily="34" charset="0"/>
                        </a:rPr>
                        <a:t>6.6418</a:t>
                      </a:r>
                    </a:p>
                  </a:txBody>
                  <a:tcPr marL="45720" marR="45720" anchor="ctr"/>
                </a:tc>
                <a:extLst>
                  <a:ext uri="{0D108BD9-81ED-4DB2-BD59-A6C34878D82A}">
                    <a16:rowId xmlns:a16="http://schemas.microsoft.com/office/drawing/2014/main" val="10012"/>
                  </a:ext>
                </a:extLst>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11586119"/>
              </p:ext>
            </p:extLst>
          </p:nvPr>
        </p:nvGraphicFramePr>
        <p:xfrm>
          <a:off x="3505200" y="5723858"/>
          <a:ext cx="2189798" cy="776034"/>
        </p:xfrm>
        <a:graphic>
          <a:graphicData uri="http://schemas.openxmlformats.org/presentationml/2006/ole">
            <mc:AlternateContent xmlns:mc="http://schemas.openxmlformats.org/markup-compatibility/2006">
              <mc:Choice xmlns:v="urn:schemas-microsoft-com:vml" Requires="v">
                <p:oleObj spid="_x0000_s17415" name="Equation" r:id="rId3" imgW="1358640" imgH="482400" progId="Equation.3">
                  <p:embed/>
                </p:oleObj>
              </mc:Choice>
              <mc:Fallback>
                <p:oleObj name="Equation" r:id="rId3" imgW="135864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723858"/>
                        <a:ext cx="2189798" cy="77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656765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533400"/>
            <a:ext cx="9128234" cy="1029694"/>
          </a:xfrm>
        </p:spPr>
        <p:txBody>
          <a:bodyPr/>
          <a:lstStyle/>
          <a:p>
            <a:r>
              <a:rPr lang="en-US" sz="3600" dirty="0"/>
              <a:t>TABLE B.4 Future Value of Annuity of 1 (1 of 2)</a:t>
            </a:r>
          </a:p>
        </p:txBody>
      </p:sp>
      <p:graphicFrame>
        <p:nvGraphicFramePr>
          <p:cNvPr id="5" name="Table 4"/>
          <p:cNvGraphicFramePr>
            <a:graphicFrameLocks noGrp="1"/>
          </p:cNvGraphicFramePr>
          <p:nvPr>
            <p:extLst/>
          </p:nvPr>
        </p:nvGraphicFramePr>
        <p:xfrm>
          <a:off x="381000" y="1828800"/>
          <a:ext cx="8305800" cy="4462166"/>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gridCol w="685800">
                  <a:extLst>
                    <a:ext uri="{9D8B030D-6E8A-4147-A177-3AD203B41FA5}">
                      <a16:colId xmlns:a16="http://schemas.microsoft.com/office/drawing/2014/main" val="20012"/>
                    </a:ext>
                  </a:extLst>
                </a:gridCol>
              </a:tblGrid>
              <a:tr h="392576">
                <a:tc>
                  <a:txBody>
                    <a:bodyPr/>
                    <a:lstStyle/>
                    <a:p>
                      <a:pPr algn="ctr"/>
                      <a:r>
                        <a:rPr lang="en-US" sz="900" b="1" dirty="0">
                          <a:latin typeface="Verdana" pitchFamily="34" charset="0"/>
                          <a:ea typeface="Verdana" pitchFamily="34" charset="0"/>
                          <a:cs typeface="Verdana" pitchFamily="34" charset="0"/>
                        </a:rPr>
                        <a:t>Periods</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2</a:t>
                      </a:r>
                      <a:r>
                        <a:rPr lang="en-US" sz="900" b="1" dirty="0">
                          <a:latin typeface="Verdana" pitchFamily="34" charset="0"/>
                          <a:ea typeface="Verdana" pitchFamily="34" charset="0"/>
                          <a:cs typeface="Verdana" pitchFamily="34" charset="0"/>
                        </a:rPr>
                        <a:t>%</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3</a:t>
                      </a:r>
                      <a:r>
                        <a:rPr lang="en-US" sz="900" b="1" dirty="0">
                          <a:latin typeface="Verdana" pitchFamily="34" charset="0"/>
                          <a:ea typeface="Verdana" pitchFamily="34" charset="0"/>
                          <a:cs typeface="Verdana" pitchFamily="34" charset="0"/>
                        </a:rPr>
                        <a:t>%</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4</a:t>
                      </a:r>
                      <a:r>
                        <a:rPr lang="en-US" sz="900" b="1" dirty="0">
                          <a:latin typeface="Verdana" pitchFamily="34" charset="0"/>
                          <a:ea typeface="Verdana" pitchFamily="34" charset="0"/>
                          <a:cs typeface="Verdana" pitchFamily="34" charset="0"/>
                        </a:rPr>
                        <a:t>%</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5%</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6%</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7%</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8%</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9%</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10%</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12%</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15%</a:t>
                      </a:r>
                    </a:p>
                  </a:txBody>
                  <a:tcPr marL="45720" marR="45720" anchor="ctr"/>
                </a:tc>
                <a:extLst>
                  <a:ext uri="{0D108BD9-81ED-4DB2-BD59-A6C34878D82A}">
                    <a16:rowId xmlns:a16="http://schemas.microsoft.com/office/drawing/2014/main" val="10000"/>
                  </a:ext>
                </a:extLst>
              </a:tr>
              <a:tr h="334274">
                <a:tc>
                  <a:txBody>
                    <a:bodyPr/>
                    <a:lstStyle/>
                    <a:p>
                      <a:pPr algn="ctr"/>
                      <a:r>
                        <a:rPr lang="en-US" sz="900" dirty="0">
                          <a:latin typeface="Verdana" pitchFamily="34" charset="0"/>
                          <a:ea typeface="Verdana" pitchFamily="34" charset="0"/>
                          <a:cs typeface="Verdana" pitchFamily="34" charset="0"/>
                        </a:rPr>
                        <a:t>1</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tc>
                  <a:txBody>
                    <a:bodyPr/>
                    <a:lstStyle/>
                    <a:p>
                      <a:pPr algn="r"/>
                      <a:r>
                        <a:rPr lang="en-US" sz="900" dirty="0">
                          <a:latin typeface="Verdana" pitchFamily="34" charset="0"/>
                          <a:ea typeface="Verdana" pitchFamily="34" charset="0"/>
                          <a:cs typeface="Verdana" pitchFamily="34" charset="0"/>
                        </a:rPr>
                        <a:t>1.0000</a:t>
                      </a:r>
                    </a:p>
                  </a:txBody>
                  <a:tcPr marL="45720" marR="45720" anchor="ctr"/>
                </a:tc>
                <a:extLst>
                  <a:ext uri="{0D108BD9-81ED-4DB2-BD59-A6C34878D82A}">
                    <a16:rowId xmlns:a16="http://schemas.microsoft.com/office/drawing/2014/main" val="10001"/>
                  </a:ext>
                </a:extLst>
              </a:tr>
              <a:tr h="334274">
                <a:tc>
                  <a:txBody>
                    <a:bodyPr/>
                    <a:lstStyle/>
                    <a:p>
                      <a:pPr algn="ctr"/>
                      <a:r>
                        <a:rPr lang="en-US" sz="900" dirty="0">
                          <a:latin typeface="Verdana" pitchFamily="34" charset="0"/>
                          <a:ea typeface="Verdana" pitchFamily="34" charset="0"/>
                          <a:cs typeface="Verdana" pitchFamily="34" charset="0"/>
                        </a:rPr>
                        <a:t>2</a:t>
                      </a:r>
                    </a:p>
                  </a:txBody>
                  <a:tcPr marL="45720" marR="45720" anchor="ctr"/>
                </a:tc>
                <a:tc>
                  <a:txBody>
                    <a:bodyPr/>
                    <a:lstStyle/>
                    <a:p>
                      <a:pPr algn="r"/>
                      <a:r>
                        <a:rPr lang="en-US" sz="900" dirty="0">
                          <a:latin typeface="Verdana" pitchFamily="34" charset="0"/>
                          <a:ea typeface="Verdana" pitchFamily="34" charset="0"/>
                          <a:cs typeface="Verdana" pitchFamily="34" charset="0"/>
                        </a:rPr>
                        <a:t>2.0100</a:t>
                      </a:r>
                    </a:p>
                  </a:txBody>
                  <a:tcPr marL="45720" marR="45720" anchor="ctr"/>
                </a:tc>
                <a:tc>
                  <a:txBody>
                    <a:bodyPr/>
                    <a:lstStyle/>
                    <a:p>
                      <a:pPr algn="r"/>
                      <a:r>
                        <a:rPr lang="en-US" sz="900" dirty="0">
                          <a:latin typeface="Verdana" pitchFamily="34" charset="0"/>
                          <a:ea typeface="Verdana" pitchFamily="34" charset="0"/>
                          <a:cs typeface="Verdana" pitchFamily="34" charset="0"/>
                        </a:rPr>
                        <a:t>2.0200</a:t>
                      </a:r>
                    </a:p>
                  </a:txBody>
                  <a:tcPr marL="45720" marR="45720" anchor="ctr"/>
                </a:tc>
                <a:tc>
                  <a:txBody>
                    <a:bodyPr/>
                    <a:lstStyle/>
                    <a:p>
                      <a:pPr algn="r"/>
                      <a:r>
                        <a:rPr lang="en-US" sz="900" dirty="0">
                          <a:latin typeface="Verdana" pitchFamily="34" charset="0"/>
                          <a:ea typeface="Verdana" pitchFamily="34" charset="0"/>
                          <a:cs typeface="Verdana" pitchFamily="34" charset="0"/>
                        </a:rPr>
                        <a:t>2.0300</a:t>
                      </a:r>
                    </a:p>
                  </a:txBody>
                  <a:tcPr marL="45720" marR="45720" anchor="ctr"/>
                </a:tc>
                <a:tc>
                  <a:txBody>
                    <a:bodyPr/>
                    <a:lstStyle/>
                    <a:p>
                      <a:pPr algn="r"/>
                      <a:r>
                        <a:rPr lang="en-US" sz="900" dirty="0">
                          <a:latin typeface="Verdana" pitchFamily="34" charset="0"/>
                          <a:ea typeface="Verdana" pitchFamily="34" charset="0"/>
                          <a:cs typeface="Verdana" pitchFamily="34" charset="0"/>
                        </a:rPr>
                        <a:t>2.0400</a:t>
                      </a:r>
                    </a:p>
                  </a:txBody>
                  <a:tcPr marL="45720" marR="45720" anchor="ctr"/>
                </a:tc>
                <a:tc>
                  <a:txBody>
                    <a:bodyPr/>
                    <a:lstStyle/>
                    <a:p>
                      <a:pPr algn="r"/>
                      <a:r>
                        <a:rPr lang="en-US" sz="900" dirty="0">
                          <a:latin typeface="Verdana" pitchFamily="34" charset="0"/>
                          <a:ea typeface="Verdana" pitchFamily="34" charset="0"/>
                          <a:cs typeface="Verdana" pitchFamily="34" charset="0"/>
                        </a:rPr>
                        <a:t>2.0500</a:t>
                      </a:r>
                    </a:p>
                  </a:txBody>
                  <a:tcPr marL="45720" marR="45720" anchor="ctr"/>
                </a:tc>
                <a:tc>
                  <a:txBody>
                    <a:bodyPr/>
                    <a:lstStyle/>
                    <a:p>
                      <a:pPr algn="r"/>
                      <a:r>
                        <a:rPr lang="en-US" sz="900" dirty="0">
                          <a:latin typeface="Verdana" pitchFamily="34" charset="0"/>
                          <a:ea typeface="Verdana" pitchFamily="34" charset="0"/>
                          <a:cs typeface="Verdana" pitchFamily="34" charset="0"/>
                        </a:rPr>
                        <a:t>2.0600</a:t>
                      </a:r>
                    </a:p>
                  </a:txBody>
                  <a:tcPr marL="45720" marR="45720" anchor="ctr"/>
                </a:tc>
                <a:tc>
                  <a:txBody>
                    <a:bodyPr/>
                    <a:lstStyle/>
                    <a:p>
                      <a:pPr algn="r"/>
                      <a:r>
                        <a:rPr lang="en-US" sz="900" dirty="0">
                          <a:latin typeface="Verdana" pitchFamily="34" charset="0"/>
                          <a:ea typeface="Verdana" pitchFamily="34" charset="0"/>
                          <a:cs typeface="Verdana" pitchFamily="34" charset="0"/>
                        </a:rPr>
                        <a:t>2.0700</a:t>
                      </a:r>
                    </a:p>
                  </a:txBody>
                  <a:tcPr marL="45720" marR="45720" anchor="ctr"/>
                </a:tc>
                <a:tc>
                  <a:txBody>
                    <a:bodyPr/>
                    <a:lstStyle/>
                    <a:p>
                      <a:pPr algn="r"/>
                      <a:r>
                        <a:rPr lang="en-US" sz="900" dirty="0">
                          <a:latin typeface="Verdana" pitchFamily="34" charset="0"/>
                          <a:ea typeface="Verdana" pitchFamily="34" charset="0"/>
                          <a:cs typeface="Verdana" pitchFamily="34" charset="0"/>
                        </a:rPr>
                        <a:t>2.0800</a:t>
                      </a:r>
                    </a:p>
                  </a:txBody>
                  <a:tcPr marL="45720" marR="45720" anchor="ctr"/>
                </a:tc>
                <a:tc>
                  <a:txBody>
                    <a:bodyPr/>
                    <a:lstStyle/>
                    <a:p>
                      <a:pPr algn="r"/>
                      <a:r>
                        <a:rPr lang="en-US" sz="900" dirty="0">
                          <a:latin typeface="Verdana" pitchFamily="34" charset="0"/>
                          <a:ea typeface="Verdana" pitchFamily="34" charset="0"/>
                          <a:cs typeface="Verdana" pitchFamily="34" charset="0"/>
                        </a:rPr>
                        <a:t>2.0900</a:t>
                      </a:r>
                    </a:p>
                  </a:txBody>
                  <a:tcPr marL="45720" marR="45720" anchor="ctr"/>
                </a:tc>
                <a:tc>
                  <a:txBody>
                    <a:bodyPr/>
                    <a:lstStyle/>
                    <a:p>
                      <a:pPr algn="r"/>
                      <a:r>
                        <a:rPr lang="en-US" sz="900" dirty="0">
                          <a:latin typeface="Verdana" pitchFamily="34" charset="0"/>
                          <a:ea typeface="Verdana" pitchFamily="34" charset="0"/>
                          <a:cs typeface="Verdana" pitchFamily="34" charset="0"/>
                        </a:rPr>
                        <a:t>2.1000</a:t>
                      </a:r>
                    </a:p>
                  </a:txBody>
                  <a:tcPr marL="45720" marR="45720" anchor="ctr"/>
                </a:tc>
                <a:tc>
                  <a:txBody>
                    <a:bodyPr/>
                    <a:lstStyle/>
                    <a:p>
                      <a:pPr algn="r"/>
                      <a:r>
                        <a:rPr lang="en-US" sz="900" dirty="0">
                          <a:latin typeface="Verdana" pitchFamily="34" charset="0"/>
                          <a:ea typeface="Verdana" pitchFamily="34" charset="0"/>
                          <a:cs typeface="Verdana" pitchFamily="34" charset="0"/>
                        </a:rPr>
                        <a:t>2.1200</a:t>
                      </a:r>
                    </a:p>
                  </a:txBody>
                  <a:tcPr marL="45720" marR="45720" anchor="ctr"/>
                </a:tc>
                <a:tc>
                  <a:txBody>
                    <a:bodyPr/>
                    <a:lstStyle/>
                    <a:p>
                      <a:pPr algn="r"/>
                      <a:r>
                        <a:rPr lang="en-US" sz="900" dirty="0">
                          <a:latin typeface="Verdana" pitchFamily="34" charset="0"/>
                          <a:ea typeface="Verdana" pitchFamily="34" charset="0"/>
                          <a:cs typeface="Verdana" pitchFamily="34" charset="0"/>
                        </a:rPr>
                        <a:t>2.1500</a:t>
                      </a:r>
                    </a:p>
                  </a:txBody>
                  <a:tcPr marL="45720" marR="45720" anchor="ctr"/>
                </a:tc>
                <a:extLst>
                  <a:ext uri="{0D108BD9-81ED-4DB2-BD59-A6C34878D82A}">
                    <a16:rowId xmlns:a16="http://schemas.microsoft.com/office/drawing/2014/main" val="10002"/>
                  </a:ext>
                </a:extLst>
              </a:tr>
              <a:tr h="334274">
                <a:tc>
                  <a:txBody>
                    <a:bodyPr/>
                    <a:lstStyle/>
                    <a:p>
                      <a:pPr algn="ctr"/>
                      <a:r>
                        <a:rPr lang="en-US" sz="900" dirty="0">
                          <a:latin typeface="Verdana" pitchFamily="34" charset="0"/>
                          <a:ea typeface="Verdana" pitchFamily="34" charset="0"/>
                          <a:cs typeface="Verdana" pitchFamily="34" charset="0"/>
                        </a:rPr>
                        <a:t>3</a:t>
                      </a:r>
                    </a:p>
                  </a:txBody>
                  <a:tcPr marL="45720" marR="45720" anchor="ctr"/>
                </a:tc>
                <a:tc>
                  <a:txBody>
                    <a:bodyPr/>
                    <a:lstStyle/>
                    <a:p>
                      <a:pPr algn="r"/>
                      <a:r>
                        <a:rPr lang="en-US" sz="900" dirty="0">
                          <a:latin typeface="Verdana" pitchFamily="34" charset="0"/>
                          <a:ea typeface="Verdana" pitchFamily="34" charset="0"/>
                          <a:cs typeface="Verdana" pitchFamily="34" charset="0"/>
                        </a:rPr>
                        <a:t>3.0301</a:t>
                      </a:r>
                    </a:p>
                  </a:txBody>
                  <a:tcPr marL="45720" marR="45720" anchor="ctr"/>
                </a:tc>
                <a:tc>
                  <a:txBody>
                    <a:bodyPr/>
                    <a:lstStyle/>
                    <a:p>
                      <a:pPr algn="r"/>
                      <a:r>
                        <a:rPr lang="en-US" sz="900" dirty="0">
                          <a:latin typeface="Verdana" pitchFamily="34" charset="0"/>
                          <a:ea typeface="Verdana" pitchFamily="34" charset="0"/>
                          <a:cs typeface="Verdana" pitchFamily="34" charset="0"/>
                        </a:rPr>
                        <a:t>3.0604</a:t>
                      </a:r>
                    </a:p>
                  </a:txBody>
                  <a:tcPr marL="45720" marR="45720" anchor="ctr"/>
                </a:tc>
                <a:tc>
                  <a:txBody>
                    <a:bodyPr/>
                    <a:lstStyle/>
                    <a:p>
                      <a:pPr algn="r"/>
                      <a:r>
                        <a:rPr lang="en-US" sz="900" dirty="0">
                          <a:latin typeface="Verdana" pitchFamily="34" charset="0"/>
                          <a:ea typeface="Verdana" pitchFamily="34" charset="0"/>
                          <a:cs typeface="Verdana" pitchFamily="34" charset="0"/>
                        </a:rPr>
                        <a:t>3.0909</a:t>
                      </a:r>
                    </a:p>
                  </a:txBody>
                  <a:tcPr marL="45720" marR="45720" anchor="ctr"/>
                </a:tc>
                <a:tc>
                  <a:txBody>
                    <a:bodyPr/>
                    <a:lstStyle/>
                    <a:p>
                      <a:pPr algn="r"/>
                      <a:r>
                        <a:rPr lang="en-US" sz="900" dirty="0">
                          <a:latin typeface="Verdana" pitchFamily="34" charset="0"/>
                          <a:ea typeface="Verdana" pitchFamily="34" charset="0"/>
                          <a:cs typeface="Verdana" pitchFamily="34" charset="0"/>
                        </a:rPr>
                        <a:t>3.1216</a:t>
                      </a:r>
                    </a:p>
                  </a:txBody>
                  <a:tcPr marL="45720" marR="45720" anchor="ctr"/>
                </a:tc>
                <a:tc>
                  <a:txBody>
                    <a:bodyPr/>
                    <a:lstStyle/>
                    <a:p>
                      <a:pPr algn="r"/>
                      <a:r>
                        <a:rPr lang="en-US" sz="900" dirty="0">
                          <a:latin typeface="Verdana" pitchFamily="34" charset="0"/>
                          <a:ea typeface="Verdana" pitchFamily="34" charset="0"/>
                          <a:cs typeface="Verdana" pitchFamily="34" charset="0"/>
                        </a:rPr>
                        <a:t>3.1525</a:t>
                      </a:r>
                    </a:p>
                  </a:txBody>
                  <a:tcPr marL="45720" marR="45720" anchor="ctr"/>
                </a:tc>
                <a:tc>
                  <a:txBody>
                    <a:bodyPr/>
                    <a:lstStyle/>
                    <a:p>
                      <a:pPr algn="r"/>
                      <a:r>
                        <a:rPr lang="en-US" sz="900" dirty="0">
                          <a:latin typeface="Verdana" pitchFamily="34" charset="0"/>
                          <a:ea typeface="Verdana" pitchFamily="34" charset="0"/>
                          <a:cs typeface="Verdana" pitchFamily="34" charset="0"/>
                        </a:rPr>
                        <a:t>3.1836</a:t>
                      </a:r>
                    </a:p>
                  </a:txBody>
                  <a:tcPr marL="45720" marR="45720" anchor="ctr"/>
                </a:tc>
                <a:tc>
                  <a:txBody>
                    <a:bodyPr/>
                    <a:lstStyle/>
                    <a:p>
                      <a:pPr algn="r"/>
                      <a:r>
                        <a:rPr lang="en-US" sz="900" dirty="0">
                          <a:latin typeface="Verdana" pitchFamily="34" charset="0"/>
                          <a:ea typeface="Verdana" pitchFamily="34" charset="0"/>
                          <a:cs typeface="Verdana" pitchFamily="34" charset="0"/>
                        </a:rPr>
                        <a:t>3.2149</a:t>
                      </a:r>
                    </a:p>
                  </a:txBody>
                  <a:tcPr marL="45720" marR="45720" anchor="ctr"/>
                </a:tc>
                <a:tc>
                  <a:txBody>
                    <a:bodyPr/>
                    <a:lstStyle/>
                    <a:p>
                      <a:pPr algn="r"/>
                      <a:r>
                        <a:rPr lang="en-US" sz="900" dirty="0">
                          <a:latin typeface="Verdana" pitchFamily="34" charset="0"/>
                          <a:ea typeface="Verdana" pitchFamily="34" charset="0"/>
                          <a:cs typeface="Verdana" pitchFamily="34" charset="0"/>
                        </a:rPr>
                        <a:t>3.2464</a:t>
                      </a:r>
                    </a:p>
                  </a:txBody>
                  <a:tcPr marL="45720" marR="45720" anchor="ctr"/>
                </a:tc>
                <a:tc>
                  <a:txBody>
                    <a:bodyPr/>
                    <a:lstStyle/>
                    <a:p>
                      <a:pPr algn="r"/>
                      <a:r>
                        <a:rPr lang="en-US" sz="900" dirty="0">
                          <a:latin typeface="Verdana" pitchFamily="34" charset="0"/>
                          <a:ea typeface="Verdana" pitchFamily="34" charset="0"/>
                          <a:cs typeface="Verdana" pitchFamily="34" charset="0"/>
                        </a:rPr>
                        <a:t>3.2781</a:t>
                      </a:r>
                    </a:p>
                  </a:txBody>
                  <a:tcPr marL="45720" marR="45720" anchor="ctr"/>
                </a:tc>
                <a:tc>
                  <a:txBody>
                    <a:bodyPr/>
                    <a:lstStyle/>
                    <a:p>
                      <a:pPr algn="r"/>
                      <a:r>
                        <a:rPr lang="en-US" sz="900" dirty="0">
                          <a:latin typeface="Verdana" pitchFamily="34" charset="0"/>
                          <a:ea typeface="Verdana" pitchFamily="34" charset="0"/>
                          <a:cs typeface="Verdana" pitchFamily="34" charset="0"/>
                        </a:rPr>
                        <a:t>3.3100</a:t>
                      </a:r>
                    </a:p>
                  </a:txBody>
                  <a:tcPr marL="45720" marR="45720" anchor="ctr"/>
                </a:tc>
                <a:tc>
                  <a:txBody>
                    <a:bodyPr/>
                    <a:lstStyle/>
                    <a:p>
                      <a:pPr algn="r"/>
                      <a:r>
                        <a:rPr lang="en-US" sz="900" dirty="0">
                          <a:latin typeface="Verdana" pitchFamily="34" charset="0"/>
                          <a:ea typeface="Verdana" pitchFamily="34" charset="0"/>
                          <a:cs typeface="Verdana" pitchFamily="34" charset="0"/>
                        </a:rPr>
                        <a:t>3.3744</a:t>
                      </a:r>
                    </a:p>
                  </a:txBody>
                  <a:tcPr marL="45720" marR="45720" anchor="ctr"/>
                </a:tc>
                <a:tc>
                  <a:txBody>
                    <a:bodyPr/>
                    <a:lstStyle/>
                    <a:p>
                      <a:pPr algn="r"/>
                      <a:r>
                        <a:rPr lang="en-US" sz="900" dirty="0">
                          <a:latin typeface="Verdana" pitchFamily="34" charset="0"/>
                          <a:ea typeface="Verdana" pitchFamily="34" charset="0"/>
                          <a:cs typeface="Verdana" pitchFamily="34" charset="0"/>
                        </a:rPr>
                        <a:t>3.4725</a:t>
                      </a:r>
                    </a:p>
                  </a:txBody>
                  <a:tcPr marL="45720" marR="45720" anchor="ctr"/>
                </a:tc>
                <a:extLst>
                  <a:ext uri="{0D108BD9-81ED-4DB2-BD59-A6C34878D82A}">
                    <a16:rowId xmlns:a16="http://schemas.microsoft.com/office/drawing/2014/main" val="10003"/>
                  </a:ext>
                </a:extLst>
              </a:tr>
              <a:tr h="334274">
                <a:tc>
                  <a:txBody>
                    <a:bodyPr/>
                    <a:lstStyle/>
                    <a:p>
                      <a:pPr algn="ctr"/>
                      <a:r>
                        <a:rPr lang="en-US" sz="900" dirty="0">
                          <a:latin typeface="Verdana" pitchFamily="34" charset="0"/>
                          <a:ea typeface="Verdana" pitchFamily="34" charset="0"/>
                          <a:cs typeface="Verdana" pitchFamily="34" charset="0"/>
                        </a:rPr>
                        <a:t>4</a:t>
                      </a:r>
                    </a:p>
                  </a:txBody>
                  <a:tcPr marL="45720" marR="45720" anchor="ctr"/>
                </a:tc>
                <a:tc>
                  <a:txBody>
                    <a:bodyPr/>
                    <a:lstStyle/>
                    <a:p>
                      <a:pPr algn="r"/>
                      <a:r>
                        <a:rPr lang="en-US" sz="900" dirty="0">
                          <a:latin typeface="Verdana" pitchFamily="34" charset="0"/>
                          <a:ea typeface="Verdana" pitchFamily="34" charset="0"/>
                          <a:cs typeface="Verdana" pitchFamily="34" charset="0"/>
                        </a:rPr>
                        <a:t>4.0604</a:t>
                      </a:r>
                    </a:p>
                  </a:txBody>
                  <a:tcPr marL="45720" marR="45720" anchor="ctr"/>
                </a:tc>
                <a:tc>
                  <a:txBody>
                    <a:bodyPr/>
                    <a:lstStyle/>
                    <a:p>
                      <a:pPr algn="r"/>
                      <a:r>
                        <a:rPr lang="en-US" sz="900" dirty="0">
                          <a:latin typeface="Verdana" pitchFamily="34" charset="0"/>
                          <a:ea typeface="Verdana" pitchFamily="34" charset="0"/>
                          <a:cs typeface="Verdana" pitchFamily="34" charset="0"/>
                        </a:rPr>
                        <a:t>4.1216</a:t>
                      </a:r>
                    </a:p>
                  </a:txBody>
                  <a:tcPr marL="45720" marR="45720" anchor="ctr"/>
                </a:tc>
                <a:tc>
                  <a:txBody>
                    <a:bodyPr/>
                    <a:lstStyle/>
                    <a:p>
                      <a:pPr algn="r"/>
                      <a:r>
                        <a:rPr lang="en-US" sz="900" dirty="0">
                          <a:latin typeface="Verdana" pitchFamily="34" charset="0"/>
                          <a:ea typeface="Verdana" pitchFamily="34" charset="0"/>
                          <a:cs typeface="Verdana" pitchFamily="34" charset="0"/>
                        </a:rPr>
                        <a:t>4.1836</a:t>
                      </a:r>
                    </a:p>
                  </a:txBody>
                  <a:tcPr marL="45720" marR="45720" anchor="ctr"/>
                </a:tc>
                <a:tc>
                  <a:txBody>
                    <a:bodyPr/>
                    <a:lstStyle/>
                    <a:p>
                      <a:pPr algn="r"/>
                      <a:r>
                        <a:rPr lang="en-US" sz="900" dirty="0">
                          <a:latin typeface="Verdana" pitchFamily="34" charset="0"/>
                          <a:ea typeface="Verdana" pitchFamily="34" charset="0"/>
                          <a:cs typeface="Verdana" pitchFamily="34" charset="0"/>
                        </a:rPr>
                        <a:t>4.2465</a:t>
                      </a:r>
                    </a:p>
                  </a:txBody>
                  <a:tcPr marL="45720" marR="45720" anchor="ctr"/>
                </a:tc>
                <a:tc>
                  <a:txBody>
                    <a:bodyPr/>
                    <a:lstStyle/>
                    <a:p>
                      <a:pPr algn="r"/>
                      <a:r>
                        <a:rPr lang="en-US" sz="900" dirty="0">
                          <a:latin typeface="Verdana" pitchFamily="34" charset="0"/>
                          <a:ea typeface="Verdana" pitchFamily="34" charset="0"/>
                          <a:cs typeface="Verdana" pitchFamily="34" charset="0"/>
                        </a:rPr>
                        <a:t>4.3101</a:t>
                      </a:r>
                    </a:p>
                  </a:txBody>
                  <a:tcPr marL="45720" marR="45720" anchor="ctr"/>
                </a:tc>
                <a:tc>
                  <a:txBody>
                    <a:bodyPr/>
                    <a:lstStyle/>
                    <a:p>
                      <a:pPr algn="r"/>
                      <a:r>
                        <a:rPr lang="en-US" sz="900" dirty="0">
                          <a:latin typeface="Verdana" pitchFamily="34" charset="0"/>
                          <a:ea typeface="Verdana" pitchFamily="34" charset="0"/>
                          <a:cs typeface="Verdana" pitchFamily="34" charset="0"/>
                        </a:rPr>
                        <a:t>4.3746</a:t>
                      </a:r>
                    </a:p>
                  </a:txBody>
                  <a:tcPr marL="45720" marR="45720" anchor="ctr"/>
                </a:tc>
                <a:tc>
                  <a:txBody>
                    <a:bodyPr/>
                    <a:lstStyle/>
                    <a:p>
                      <a:pPr algn="r"/>
                      <a:r>
                        <a:rPr lang="en-US" sz="900" dirty="0">
                          <a:latin typeface="Verdana" pitchFamily="34" charset="0"/>
                          <a:ea typeface="Verdana" pitchFamily="34" charset="0"/>
                          <a:cs typeface="Verdana" pitchFamily="34" charset="0"/>
                        </a:rPr>
                        <a:t>4.4399</a:t>
                      </a:r>
                    </a:p>
                  </a:txBody>
                  <a:tcPr marL="45720" marR="45720" anchor="ctr"/>
                </a:tc>
                <a:tc>
                  <a:txBody>
                    <a:bodyPr/>
                    <a:lstStyle/>
                    <a:p>
                      <a:pPr algn="r"/>
                      <a:r>
                        <a:rPr lang="en-US" sz="900" dirty="0">
                          <a:latin typeface="Verdana" pitchFamily="34" charset="0"/>
                          <a:ea typeface="Verdana" pitchFamily="34" charset="0"/>
                          <a:cs typeface="Verdana" pitchFamily="34" charset="0"/>
                        </a:rPr>
                        <a:t>4.5061</a:t>
                      </a:r>
                    </a:p>
                  </a:txBody>
                  <a:tcPr marL="45720" marR="45720" anchor="ctr"/>
                </a:tc>
                <a:tc>
                  <a:txBody>
                    <a:bodyPr/>
                    <a:lstStyle/>
                    <a:p>
                      <a:pPr algn="r"/>
                      <a:r>
                        <a:rPr lang="en-US" sz="900" dirty="0">
                          <a:latin typeface="Verdana" pitchFamily="34" charset="0"/>
                          <a:ea typeface="Verdana" pitchFamily="34" charset="0"/>
                          <a:cs typeface="Verdana" pitchFamily="34" charset="0"/>
                        </a:rPr>
                        <a:t>4.5731</a:t>
                      </a:r>
                    </a:p>
                  </a:txBody>
                  <a:tcPr marL="45720" marR="45720" anchor="ctr"/>
                </a:tc>
                <a:tc>
                  <a:txBody>
                    <a:bodyPr/>
                    <a:lstStyle/>
                    <a:p>
                      <a:pPr algn="r"/>
                      <a:r>
                        <a:rPr lang="en-US" sz="900" dirty="0">
                          <a:latin typeface="Verdana" pitchFamily="34" charset="0"/>
                          <a:ea typeface="Verdana" pitchFamily="34" charset="0"/>
                          <a:cs typeface="Verdana" pitchFamily="34" charset="0"/>
                        </a:rPr>
                        <a:t>4.6410</a:t>
                      </a:r>
                    </a:p>
                  </a:txBody>
                  <a:tcPr marL="45720" marR="45720" anchor="ctr"/>
                </a:tc>
                <a:tc>
                  <a:txBody>
                    <a:bodyPr/>
                    <a:lstStyle/>
                    <a:p>
                      <a:pPr algn="r"/>
                      <a:r>
                        <a:rPr lang="en-US" sz="900" dirty="0">
                          <a:latin typeface="Verdana" pitchFamily="34" charset="0"/>
                          <a:ea typeface="Verdana" pitchFamily="34" charset="0"/>
                          <a:cs typeface="Verdana" pitchFamily="34" charset="0"/>
                        </a:rPr>
                        <a:t>4.7793</a:t>
                      </a:r>
                    </a:p>
                  </a:txBody>
                  <a:tcPr marL="45720" marR="45720" anchor="ctr"/>
                </a:tc>
                <a:tc>
                  <a:txBody>
                    <a:bodyPr/>
                    <a:lstStyle/>
                    <a:p>
                      <a:pPr algn="r"/>
                      <a:r>
                        <a:rPr lang="en-US" sz="900" dirty="0">
                          <a:latin typeface="Verdana" pitchFamily="34" charset="0"/>
                          <a:ea typeface="Verdana" pitchFamily="34" charset="0"/>
                          <a:cs typeface="Verdana" pitchFamily="34" charset="0"/>
                        </a:rPr>
                        <a:t>4.9934</a:t>
                      </a:r>
                    </a:p>
                  </a:txBody>
                  <a:tcPr marL="45720" marR="45720" anchor="ctr"/>
                </a:tc>
                <a:extLst>
                  <a:ext uri="{0D108BD9-81ED-4DB2-BD59-A6C34878D82A}">
                    <a16:rowId xmlns:a16="http://schemas.microsoft.com/office/drawing/2014/main" val="10004"/>
                  </a:ext>
                </a:extLst>
              </a:tr>
              <a:tr h="334274">
                <a:tc>
                  <a:txBody>
                    <a:bodyPr/>
                    <a:lstStyle/>
                    <a:p>
                      <a:pPr algn="ctr"/>
                      <a:r>
                        <a:rPr lang="en-US" sz="900" dirty="0">
                          <a:latin typeface="Verdana" pitchFamily="34" charset="0"/>
                          <a:ea typeface="Verdana" pitchFamily="34" charset="0"/>
                          <a:cs typeface="Verdana" pitchFamily="34" charset="0"/>
                        </a:rPr>
                        <a:t>5</a:t>
                      </a:r>
                    </a:p>
                  </a:txBody>
                  <a:tcPr marL="45720" marR="45720" anchor="ctr"/>
                </a:tc>
                <a:tc>
                  <a:txBody>
                    <a:bodyPr/>
                    <a:lstStyle/>
                    <a:p>
                      <a:pPr algn="r"/>
                      <a:r>
                        <a:rPr lang="en-US" sz="900" dirty="0">
                          <a:latin typeface="Verdana" pitchFamily="34" charset="0"/>
                          <a:ea typeface="Verdana" pitchFamily="34" charset="0"/>
                          <a:cs typeface="Verdana" pitchFamily="34" charset="0"/>
                        </a:rPr>
                        <a:t>5.1010</a:t>
                      </a:r>
                    </a:p>
                  </a:txBody>
                  <a:tcPr marL="45720" marR="45720" anchor="ctr"/>
                </a:tc>
                <a:tc>
                  <a:txBody>
                    <a:bodyPr/>
                    <a:lstStyle/>
                    <a:p>
                      <a:pPr algn="r"/>
                      <a:r>
                        <a:rPr lang="en-US" sz="900" dirty="0">
                          <a:latin typeface="Verdana" pitchFamily="34" charset="0"/>
                          <a:ea typeface="Verdana" pitchFamily="34" charset="0"/>
                          <a:cs typeface="Verdana" pitchFamily="34" charset="0"/>
                        </a:rPr>
                        <a:t>5.2040</a:t>
                      </a:r>
                    </a:p>
                  </a:txBody>
                  <a:tcPr marL="45720" marR="45720" anchor="ctr"/>
                </a:tc>
                <a:tc>
                  <a:txBody>
                    <a:bodyPr/>
                    <a:lstStyle/>
                    <a:p>
                      <a:pPr algn="r"/>
                      <a:r>
                        <a:rPr lang="en-US" sz="900" dirty="0">
                          <a:latin typeface="Verdana" pitchFamily="34" charset="0"/>
                          <a:ea typeface="Verdana" pitchFamily="34" charset="0"/>
                          <a:cs typeface="Verdana" pitchFamily="34" charset="0"/>
                        </a:rPr>
                        <a:t>5.3091</a:t>
                      </a:r>
                    </a:p>
                  </a:txBody>
                  <a:tcPr marL="45720" marR="45720" anchor="ctr"/>
                </a:tc>
                <a:tc>
                  <a:txBody>
                    <a:bodyPr/>
                    <a:lstStyle/>
                    <a:p>
                      <a:pPr algn="r"/>
                      <a:r>
                        <a:rPr lang="en-US" sz="900" dirty="0">
                          <a:latin typeface="Verdana" pitchFamily="34" charset="0"/>
                          <a:ea typeface="Verdana" pitchFamily="34" charset="0"/>
                          <a:cs typeface="Verdana" pitchFamily="34" charset="0"/>
                        </a:rPr>
                        <a:t>5.4163</a:t>
                      </a:r>
                    </a:p>
                  </a:txBody>
                  <a:tcPr marL="45720" marR="45720" anchor="ctr"/>
                </a:tc>
                <a:tc>
                  <a:txBody>
                    <a:bodyPr/>
                    <a:lstStyle/>
                    <a:p>
                      <a:pPr algn="r"/>
                      <a:r>
                        <a:rPr lang="en-US" sz="900" dirty="0">
                          <a:latin typeface="Verdana" pitchFamily="34" charset="0"/>
                          <a:ea typeface="Verdana" pitchFamily="34" charset="0"/>
                          <a:cs typeface="Verdana" pitchFamily="34" charset="0"/>
                        </a:rPr>
                        <a:t>5.5256</a:t>
                      </a:r>
                    </a:p>
                  </a:txBody>
                  <a:tcPr marL="45720" marR="45720" anchor="ctr"/>
                </a:tc>
                <a:tc>
                  <a:txBody>
                    <a:bodyPr/>
                    <a:lstStyle/>
                    <a:p>
                      <a:pPr algn="r"/>
                      <a:r>
                        <a:rPr lang="en-US" sz="900" dirty="0">
                          <a:latin typeface="Verdana" pitchFamily="34" charset="0"/>
                          <a:ea typeface="Verdana" pitchFamily="34" charset="0"/>
                          <a:cs typeface="Verdana" pitchFamily="34" charset="0"/>
                        </a:rPr>
                        <a:t>5.6371</a:t>
                      </a:r>
                    </a:p>
                  </a:txBody>
                  <a:tcPr marL="45720" marR="45720" anchor="ctr"/>
                </a:tc>
                <a:tc>
                  <a:txBody>
                    <a:bodyPr/>
                    <a:lstStyle/>
                    <a:p>
                      <a:pPr algn="r"/>
                      <a:r>
                        <a:rPr lang="en-US" sz="900" dirty="0">
                          <a:latin typeface="Verdana" pitchFamily="34" charset="0"/>
                          <a:ea typeface="Verdana" pitchFamily="34" charset="0"/>
                          <a:cs typeface="Verdana" pitchFamily="34" charset="0"/>
                        </a:rPr>
                        <a:t>5.7507</a:t>
                      </a:r>
                    </a:p>
                  </a:txBody>
                  <a:tcPr marL="45720" marR="45720" anchor="ctr"/>
                </a:tc>
                <a:tc>
                  <a:txBody>
                    <a:bodyPr/>
                    <a:lstStyle/>
                    <a:p>
                      <a:pPr algn="r"/>
                      <a:r>
                        <a:rPr lang="en-US" sz="900" dirty="0">
                          <a:latin typeface="Verdana" pitchFamily="34" charset="0"/>
                          <a:ea typeface="Verdana" pitchFamily="34" charset="0"/>
                          <a:cs typeface="Verdana" pitchFamily="34" charset="0"/>
                        </a:rPr>
                        <a:t>5.8666</a:t>
                      </a:r>
                    </a:p>
                  </a:txBody>
                  <a:tcPr marL="45720" marR="45720" anchor="ctr"/>
                </a:tc>
                <a:tc>
                  <a:txBody>
                    <a:bodyPr/>
                    <a:lstStyle/>
                    <a:p>
                      <a:pPr algn="r"/>
                      <a:r>
                        <a:rPr lang="en-US" sz="900" dirty="0">
                          <a:latin typeface="Verdana" pitchFamily="34" charset="0"/>
                          <a:ea typeface="Verdana" pitchFamily="34" charset="0"/>
                          <a:cs typeface="Verdana" pitchFamily="34" charset="0"/>
                        </a:rPr>
                        <a:t>5.9847</a:t>
                      </a:r>
                    </a:p>
                  </a:txBody>
                  <a:tcPr marL="45720" marR="45720" anchor="ctr"/>
                </a:tc>
                <a:tc>
                  <a:txBody>
                    <a:bodyPr/>
                    <a:lstStyle/>
                    <a:p>
                      <a:pPr algn="r"/>
                      <a:r>
                        <a:rPr lang="en-US" sz="900" dirty="0">
                          <a:latin typeface="Verdana" pitchFamily="34" charset="0"/>
                          <a:ea typeface="Verdana" pitchFamily="34" charset="0"/>
                          <a:cs typeface="Verdana" pitchFamily="34" charset="0"/>
                        </a:rPr>
                        <a:t>6.1051</a:t>
                      </a:r>
                    </a:p>
                  </a:txBody>
                  <a:tcPr marL="45720" marR="45720" anchor="ctr"/>
                </a:tc>
                <a:tc>
                  <a:txBody>
                    <a:bodyPr/>
                    <a:lstStyle/>
                    <a:p>
                      <a:pPr algn="r"/>
                      <a:r>
                        <a:rPr lang="en-US" sz="900" dirty="0">
                          <a:latin typeface="Verdana" pitchFamily="34" charset="0"/>
                          <a:ea typeface="Verdana" pitchFamily="34" charset="0"/>
                          <a:cs typeface="Verdana" pitchFamily="34" charset="0"/>
                        </a:rPr>
                        <a:t>6.3528</a:t>
                      </a:r>
                    </a:p>
                  </a:txBody>
                  <a:tcPr marL="45720" marR="45720" anchor="ctr"/>
                </a:tc>
                <a:tc>
                  <a:txBody>
                    <a:bodyPr/>
                    <a:lstStyle/>
                    <a:p>
                      <a:pPr algn="r"/>
                      <a:r>
                        <a:rPr lang="en-US" sz="900" dirty="0">
                          <a:latin typeface="Verdana" pitchFamily="34" charset="0"/>
                          <a:ea typeface="Verdana" pitchFamily="34" charset="0"/>
                          <a:cs typeface="Verdana" pitchFamily="34" charset="0"/>
                        </a:rPr>
                        <a:t>6.7424</a:t>
                      </a:r>
                    </a:p>
                  </a:txBody>
                  <a:tcPr marL="45720" marR="45720" anchor="ctr"/>
                </a:tc>
                <a:extLst>
                  <a:ext uri="{0D108BD9-81ED-4DB2-BD59-A6C34878D82A}">
                    <a16:rowId xmlns:a16="http://schemas.microsoft.com/office/drawing/2014/main" val="10005"/>
                  </a:ext>
                </a:extLst>
              </a:tr>
              <a:tr h="334274">
                <a:tc>
                  <a:txBody>
                    <a:bodyPr/>
                    <a:lstStyle/>
                    <a:p>
                      <a:pPr algn="ctr"/>
                      <a:r>
                        <a:rPr lang="en-US" sz="900" dirty="0">
                          <a:latin typeface="Verdana" pitchFamily="34" charset="0"/>
                          <a:ea typeface="Verdana" pitchFamily="34" charset="0"/>
                          <a:cs typeface="Verdana" pitchFamily="34" charset="0"/>
                        </a:rPr>
                        <a:t>6</a:t>
                      </a:r>
                    </a:p>
                  </a:txBody>
                  <a:tcPr marL="45720" marR="45720" anchor="ctr"/>
                </a:tc>
                <a:tc>
                  <a:txBody>
                    <a:bodyPr/>
                    <a:lstStyle/>
                    <a:p>
                      <a:pPr algn="r"/>
                      <a:r>
                        <a:rPr lang="en-US" sz="900" dirty="0">
                          <a:latin typeface="Verdana" pitchFamily="34" charset="0"/>
                          <a:ea typeface="Verdana" pitchFamily="34" charset="0"/>
                          <a:cs typeface="Verdana" pitchFamily="34" charset="0"/>
                        </a:rPr>
                        <a:t>6.1520</a:t>
                      </a:r>
                    </a:p>
                  </a:txBody>
                  <a:tcPr marL="45720" marR="45720" anchor="ctr"/>
                </a:tc>
                <a:tc>
                  <a:txBody>
                    <a:bodyPr/>
                    <a:lstStyle/>
                    <a:p>
                      <a:pPr algn="r"/>
                      <a:r>
                        <a:rPr lang="en-US" sz="900" dirty="0">
                          <a:latin typeface="Verdana" pitchFamily="34" charset="0"/>
                          <a:ea typeface="Verdana" pitchFamily="34" charset="0"/>
                          <a:cs typeface="Verdana" pitchFamily="34" charset="0"/>
                        </a:rPr>
                        <a:t>6.3081</a:t>
                      </a:r>
                    </a:p>
                  </a:txBody>
                  <a:tcPr marL="45720" marR="45720" anchor="ctr"/>
                </a:tc>
                <a:tc>
                  <a:txBody>
                    <a:bodyPr/>
                    <a:lstStyle/>
                    <a:p>
                      <a:pPr algn="r"/>
                      <a:r>
                        <a:rPr lang="en-US" sz="900" dirty="0">
                          <a:latin typeface="Verdana" pitchFamily="34" charset="0"/>
                          <a:ea typeface="Verdana" pitchFamily="34" charset="0"/>
                          <a:cs typeface="Verdana" pitchFamily="34" charset="0"/>
                        </a:rPr>
                        <a:t>6.4684</a:t>
                      </a:r>
                    </a:p>
                  </a:txBody>
                  <a:tcPr marL="45720" marR="45720" anchor="ctr"/>
                </a:tc>
                <a:tc>
                  <a:txBody>
                    <a:bodyPr/>
                    <a:lstStyle/>
                    <a:p>
                      <a:pPr algn="r"/>
                      <a:r>
                        <a:rPr lang="en-US" sz="900" dirty="0">
                          <a:latin typeface="Verdana" pitchFamily="34" charset="0"/>
                          <a:ea typeface="Verdana" pitchFamily="34" charset="0"/>
                          <a:cs typeface="Verdana" pitchFamily="34" charset="0"/>
                        </a:rPr>
                        <a:t>6.6330</a:t>
                      </a:r>
                    </a:p>
                  </a:txBody>
                  <a:tcPr marL="45720" marR="45720" anchor="ctr"/>
                </a:tc>
                <a:tc>
                  <a:txBody>
                    <a:bodyPr/>
                    <a:lstStyle/>
                    <a:p>
                      <a:pPr algn="r"/>
                      <a:r>
                        <a:rPr lang="en-US" sz="900" dirty="0">
                          <a:latin typeface="Verdana" pitchFamily="34" charset="0"/>
                          <a:ea typeface="Verdana" pitchFamily="34" charset="0"/>
                          <a:cs typeface="Verdana" pitchFamily="34" charset="0"/>
                        </a:rPr>
                        <a:t>6.8019</a:t>
                      </a:r>
                    </a:p>
                  </a:txBody>
                  <a:tcPr marL="45720" marR="45720" anchor="ctr"/>
                </a:tc>
                <a:tc>
                  <a:txBody>
                    <a:bodyPr/>
                    <a:lstStyle/>
                    <a:p>
                      <a:pPr algn="r"/>
                      <a:r>
                        <a:rPr lang="en-US" sz="900" dirty="0">
                          <a:latin typeface="Verdana" pitchFamily="34" charset="0"/>
                          <a:ea typeface="Verdana" pitchFamily="34" charset="0"/>
                          <a:cs typeface="Verdana" pitchFamily="34" charset="0"/>
                        </a:rPr>
                        <a:t>6.9753</a:t>
                      </a:r>
                    </a:p>
                  </a:txBody>
                  <a:tcPr marL="45720" marR="45720" anchor="ctr"/>
                </a:tc>
                <a:tc>
                  <a:txBody>
                    <a:bodyPr/>
                    <a:lstStyle/>
                    <a:p>
                      <a:pPr algn="r"/>
                      <a:r>
                        <a:rPr lang="en-US" sz="900" dirty="0">
                          <a:latin typeface="Verdana" pitchFamily="34" charset="0"/>
                          <a:ea typeface="Verdana" pitchFamily="34" charset="0"/>
                          <a:cs typeface="Verdana" pitchFamily="34" charset="0"/>
                        </a:rPr>
                        <a:t>7.1533</a:t>
                      </a:r>
                    </a:p>
                  </a:txBody>
                  <a:tcPr marL="45720" marR="45720" anchor="ctr"/>
                </a:tc>
                <a:tc>
                  <a:txBody>
                    <a:bodyPr/>
                    <a:lstStyle/>
                    <a:p>
                      <a:pPr algn="r"/>
                      <a:r>
                        <a:rPr lang="en-US" sz="900" dirty="0">
                          <a:latin typeface="Verdana" pitchFamily="34" charset="0"/>
                          <a:ea typeface="Verdana" pitchFamily="34" charset="0"/>
                          <a:cs typeface="Verdana" pitchFamily="34" charset="0"/>
                        </a:rPr>
                        <a:t>7.3359</a:t>
                      </a:r>
                    </a:p>
                  </a:txBody>
                  <a:tcPr marL="45720" marR="45720" anchor="ctr"/>
                </a:tc>
                <a:tc>
                  <a:txBody>
                    <a:bodyPr/>
                    <a:lstStyle/>
                    <a:p>
                      <a:pPr algn="r"/>
                      <a:r>
                        <a:rPr lang="en-US" sz="900" dirty="0">
                          <a:latin typeface="Verdana" pitchFamily="34" charset="0"/>
                          <a:ea typeface="Verdana" pitchFamily="34" charset="0"/>
                          <a:cs typeface="Verdana" pitchFamily="34" charset="0"/>
                        </a:rPr>
                        <a:t>7.5233</a:t>
                      </a:r>
                    </a:p>
                  </a:txBody>
                  <a:tcPr marL="45720" marR="45720" anchor="ctr"/>
                </a:tc>
                <a:tc>
                  <a:txBody>
                    <a:bodyPr/>
                    <a:lstStyle/>
                    <a:p>
                      <a:pPr algn="r"/>
                      <a:r>
                        <a:rPr lang="en-US" sz="900" dirty="0">
                          <a:latin typeface="Verdana" pitchFamily="34" charset="0"/>
                          <a:ea typeface="Verdana" pitchFamily="34" charset="0"/>
                          <a:cs typeface="Verdana" pitchFamily="34" charset="0"/>
                        </a:rPr>
                        <a:t>7.7156</a:t>
                      </a:r>
                    </a:p>
                  </a:txBody>
                  <a:tcPr marL="45720" marR="45720" anchor="ctr"/>
                </a:tc>
                <a:tc>
                  <a:txBody>
                    <a:bodyPr/>
                    <a:lstStyle/>
                    <a:p>
                      <a:pPr algn="r"/>
                      <a:r>
                        <a:rPr lang="en-US" sz="900" dirty="0">
                          <a:latin typeface="Verdana" pitchFamily="34" charset="0"/>
                          <a:ea typeface="Verdana" pitchFamily="34" charset="0"/>
                          <a:cs typeface="Verdana" pitchFamily="34" charset="0"/>
                        </a:rPr>
                        <a:t>8.1152</a:t>
                      </a:r>
                    </a:p>
                  </a:txBody>
                  <a:tcPr marL="45720" marR="45720" anchor="ctr"/>
                </a:tc>
                <a:tc>
                  <a:txBody>
                    <a:bodyPr/>
                    <a:lstStyle/>
                    <a:p>
                      <a:pPr algn="r"/>
                      <a:r>
                        <a:rPr lang="en-US" sz="900" dirty="0">
                          <a:latin typeface="Verdana" pitchFamily="34" charset="0"/>
                          <a:ea typeface="Verdana" pitchFamily="34" charset="0"/>
                          <a:cs typeface="Verdana" pitchFamily="34" charset="0"/>
                        </a:rPr>
                        <a:t>8.7537</a:t>
                      </a:r>
                    </a:p>
                  </a:txBody>
                  <a:tcPr marL="45720" marR="45720" anchor="ctr"/>
                </a:tc>
                <a:extLst>
                  <a:ext uri="{0D108BD9-81ED-4DB2-BD59-A6C34878D82A}">
                    <a16:rowId xmlns:a16="http://schemas.microsoft.com/office/drawing/2014/main" val="10006"/>
                  </a:ext>
                </a:extLst>
              </a:tr>
              <a:tr h="334274">
                <a:tc>
                  <a:txBody>
                    <a:bodyPr/>
                    <a:lstStyle/>
                    <a:p>
                      <a:pPr algn="ctr"/>
                      <a:r>
                        <a:rPr lang="en-US" sz="900" dirty="0">
                          <a:latin typeface="Verdana" pitchFamily="34" charset="0"/>
                          <a:ea typeface="Verdana" pitchFamily="34" charset="0"/>
                          <a:cs typeface="Verdana" pitchFamily="34" charset="0"/>
                        </a:rPr>
                        <a:t>7</a:t>
                      </a:r>
                    </a:p>
                  </a:txBody>
                  <a:tcPr marL="45720" marR="45720" anchor="ctr"/>
                </a:tc>
                <a:tc>
                  <a:txBody>
                    <a:bodyPr/>
                    <a:lstStyle/>
                    <a:p>
                      <a:pPr algn="r"/>
                      <a:r>
                        <a:rPr lang="en-US" sz="900" dirty="0">
                          <a:latin typeface="Verdana" pitchFamily="34" charset="0"/>
                          <a:ea typeface="Verdana" pitchFamily="34" charset="0"/>
                          <a:cs typeface="Verdana" pitchFamily="34" charset="0"/>
                        </a:rPr>
                        <a:t>7.2135</a:t>
                      </a:r>
                    </a:p>
                  </a:txBody>
                  <a:tcPr marL="45720" marR="45720" anchor="ctr"/>
                </a:tc>
                <a:tc>
                  <a:txBody>
                    <a:bodyPr/>
                    <a:lstStyle/>
                    <a:p>
                      <a:pPr algn="r"/>
                      <a:r>
                        <a:rPr lang="en-US" sz="900" dirty="0">
                          <a:latin typeface="Verdana" pitchFamily="34" charset="0"/>
                          <a:ea typeface="Verdana" pitchFamily="34" charset="0"/>
                          <a:cs typeface="Verdana" pitchFamily="34" charset="0"/>
                        </a:rPr>
                        <a:t>7.4343</a:t>
                      </a:r>
                    </a:p>
                  </a:txBody>
                  <a:tcPr marL="45720" marR="45720" anchor="ctr"/>
                </a:tc>
                <a:tc>
                  <a:txBody>
                    <a:bodyPr/>
                    <a:lstStyle/>
                    <a:p>
                      <a:pPr algn="r"/>
                      <a:r>
                        <a:rPr lang="en-US" sz="900" dirty="0">
                          <a:latin typeface="Verdana" pitchFamily="34" charset="0"/>
                          <a:ea typeface="Verdana" pitchFamily="34" charset="0"/>
                          <a:cs typeface="Verdana" pitchFamily="34" charset="0"/>
                        </a:rPr>
                        <a:t>7.6625</a:t>
                      </a:r>
                    </a:p>
                  </a:txBody>
                  <a:tcPr marL="45720" marR="45720" anchor="ctr"/>
                </a:tc>
                <a:tc>
                  <a:txBody>
                    <a:bodyPr/>
                    <a:lstStyle/>
                    <a:p>
                      <a:pPr algn="r"/>
                      <a:r>
                        <a:rPr lang="en-US" sz="900" dirty="0">
                          <a:latin typeface="Verdana" pitchFamily="34" charset="0"/>
                          <a:ea typeface="Verdana" pitchFamily="34" charset="0"/>
                          <a:cs typeface="Verdana" pitchFamily="34" charset="0"/>
                        </a:rPr>
                        <a:t>7.8983</a:t>
                      </a:r>
                    </a:p>
                  </a:txBody>
                  <a:tcPr marL="45720" marR="45720" anchor="ctr"/>
                </a:tc>
                <a:tc>
                  <a:txBody>
                    <a:bodyPr/>
                    <a:lstStyle/>
                    <a:p>
                      <a:pPr algn="r"/>
                      <a:r>
                        <a:rPr lang="en-US" sz="900" dirty="0">
                          <a:latin typeface="Verdana" pitchFamily="34" charset="0"/>
                          <a:ea typeface="Verdana" pitchFamily="34" charset="0"/>
                          <a:cs typeface="Verdana" pitchFamily="34" charset="0"/>
                        </a:rPr>
                        <a:t>8.1420</a:t>
                      </a:r>
                    </a:p>
                  </a:txBody>
                  <a:tcPr marL="45720" marR="45720" anchor="ctr"/>
                </a:tc>
                <a:tc>
                  <a:txBody>
                    <a:bodyPr/>
                    <a:lstStyle/>
                    <a:p>
                      <a:pPr algn="r"/>
                      <a:r>
                        <a:rPr lang="en-US" sz="900" dirty="0">
                          <a:latin typeface="Verdana" pitchFamily="34" charset="0"/>
                          <a:ea typeface="Verdana" pitchFamily="34" charset="0"/>
                          <a:cs typeface="Verdana" pitchFamily="34" charset="0"/>
                        </a:rPr>
                        <a:t>8.3938</a:t>
                      </a:r>
                    </a:p>
                  </a:txBody>
                  <a:tcPr marL="45720" marR="45720" anchor="ctr"/>
                </a:tc>
                <a:tc>
                  <a:txBody>
                    <a:bodyPr/>
                    <a:lstStyle/>
                    <a:p>
                      <a:pPr algn="r"/>
                      <a:r>
                        <a:rPr lang="en-US" sz="900" dirty="0">
                          <a:latin typeface="Verdana" pitchFamily="34" charset="0"/>
                          <a:ea typeface="Verdana" pitchFamily="34" charset="0"/>
                          <a:cs typeface="Verdana" pitchFamily="34" charset="0"/>
                        </a:rPr>
                        <a:t>8.6540</a:t>
                      </a:r>
                    </a:p>
                  </a:txBody>
                  <a:tcPr marL="45720" marR="45720" anchor="ctr"/>
                </a:tc>
                <a:tc>
                  <a:txBody>
                    <a:bodyPr/>
                    <a:lstStyle/>
                    <a:p>
                      <a:pPr algn="r"/>
                      <a:r>
                        <a:rPr lang="en-US" sz="900" dirty="0">
                          <a:latin typeface="Verdana" pitchFamily="34" charset="0"/>
                          <a:ea typeface="Verdana" pitchFamily="34" charset="0"/>
                          <a:cs typeface="Verdana" pitchFamily="34" charset="0"/>
                        </a:rPr>
                        <a:t>8.9228</a:t>
                      </a:r>
                    </a:p>
                  </a:txBody>
                  <a:tcPr marL="45720" marR="45720" anchor="ctr"/>
                </a:tc>
                <a:tc>
                  <a:txBody>
                    <a:bodyPr/>
                    <a:lstStyle/>
                    <a:p>
                      <a:pPr algn="r"/>
                      <a:r>
                        <a:rPr lang="en-US" sz="900" dirty="0">
                          <a:latin typeface="Verdana" pitchFamily="34" charset="0"/>
                          <a:ea typeface="Verdana" pitchFamily="34" charset="0"/>
                          <a:cs typeface="Verdana" pitchFamily="34" charset="0"/>
                        </a:rPr>
                        <a:t>9.2004</a:t>
                      </a:r>
                    </a:p>
                  </a:txBody>
                  <a:tcPr marL="45720" marR="45720" anchor="ctr"/>
                </a:tc>
                <a:tc>
                  <a:txBody>
                    <a:bodyPr/>
                    <a:lstStyle/>
                    <a:p>
                      <a:pPr algn="r"/>
                      <a:r>
                        <a:rPr lang="en-US" sz="900" dirty="0">
                          <a:latin typeface="Verdana" pitchFamily="34" charset="0"/>
                          <a:ea typeface="Verdana" pitchFamily="34" charset="0"/>
                          <a:cs typeface="Verdana" pitchFamily="34" charset="0"/>
                        </a:rPr>
                        <a:t>9.4872</a:t>
                      </a:r>
                    </a:p>
                  </a:txBody>
                  <a:tcPr marL="45720" marR="45720" anchor="ctr"/>
                </a:tc>
                <a:tc>
                  <a:txBody>
                    <a:bodyPr/>
                    <a:lstStyle/>
                    <a:p>
                      <a:pPr algn="r"/>
                      <a:r>
                        <a:rPr lang="en-US" sz="900" dirty="0">
                          <a:latin typeface="Verdana" pitchFamily="34" charset="0"/>
                          <a:ea typeface="Verdana" pitchFamily="34" charset="0"/>
                          <a:cs typeface="Verdana" pitchFamily="34" charset="0"/>
                        </a:rPr>
                        <a:t>10.0890</a:t>
                      </a:r>
                    </a:p>
                  </a:txBody>
                  <a:tcPr marL="45720" marR="45720" anchor="ctr"/>
                </a:tc>
                <a:tc>
                  <a:txBody>
                    <a:bodyPr/>
                    <a:lstStyle/>
                    <a:p>
                      <a:pPr algn="r"/>
                      <a:r>
                        <a:rPr lang="en-US" sz="900" dirty="0">
                          <a:latin typeface="Verdana" pitchFamily="34" charset="0"/>
                          <a:ea typeface="Verdana" pitchFamily="34" charset="0"/>
                          <a:cs typeface="Verdana" pitchFamily="34" charset="0"/>
                        </a:rPr>
                        <a:t>11.0668</a:t>
                      </a:r>
                    </a:p>
                  </a:txBody>
                  <a:tcPr marL="45720" marR="45720" anchor="ctr"/>
                </a:tc>
                <a:extLst>
                  <a:ext uri="{0D108BD9-81ED-4DB2-BD59-A6C34878D82A}">
                    <a16:rowId xmlns:a16="http://schemas.microsoft.com/office/drawing/2014/main" val="10007"/>
                  </a:ext>
                </a:extLst>
              </a:tr>
              <a:tr h="334274">
                <a:tc>
                  <a:txBody>
                    <a:bodyPr/>
                    <a:lstStyle/>
                    <a:p>
                      <a:pPr algn="ctr"/>
                      <a:r>
                        <a:rPr lang="en-US" sz="900" dirty="0">
                          <a:latin typeface="Verdana" pitchFamily="34" charset="0"/>
                          <a:ea typeface="Verdana" pitchFamily="34" charset="0"/>
                          <a:cs typeface="Verdana" pitchFamily="34" charset="0"/>
                        </a:rPr>
                        <a:t>8</a:t>
                      </a:r>
                    </a:p>
                  </a:txBody>
                  <a:tcPr marL="45720" marR="45720" anchor="ctr"/>
                </a:tc>
                <a:tc>
                  <a:txBody>
                    <a:bodyPr/>
                    <a:lstStyle/>
                    <a:p>
                      <a:pPr algn="r"/>
                      <a:r>
                        <a:rPr lang="en-US" sz="900" dirty="0">
                          <a:latin typeface="Verdana" pitchFamily="34" charset="0"/>
                          <a:ea typeface="Verdana" pitchFamily="34" charset="0"/>
                          <a:cs typeface="Verdana" pitchFamily="34" charset="0"/>
                        </a:rPr>
                        <a:t>8.2857</a:t>
                      </a:r>
                    </a:p>
                  </a:txBody>
                  <a:tcPr marL="45720" marR="45720" anchor="ctr"/>
                </a:tc>
                <a:tc>
                  <a:txBody>
                    <a:bodyPr/>
                    <a:lstStyle/>
                    <a:p>
                      <a:pPr algn="r"/>
                      <a:r>
                        <a:rPr lang="en-US" sz="900" dirty="0">
                          <a:latin typeface="Verdana" pitchFamily="34" charset="0"/>
                          <a:ea typeface="Verdana" pitchFamily="34" charset="0"/>
                          <a:cs typeface="Verdana" pitchFamily="34" charset="0"/>
                        </a:rPr>
                        <a:t>8.5830</a:t>
                      </a:r>
                    </a:p>
                  </a:txBody>
                  <a:tcPr marL="45720" marR="45720" anchor="ctr"/>
                </a:tc>
                <a:tc>
                  <a:txBody>
                    <a:bodyPr/>
                    <a:lstStyle/>
                    <a:p>
                      <a:pPr algn="r"/>
                      <a:r>
                        <a:rPr lang="en-US" sz="900" dirty="0">
                          <a:latin typeface="Verdana" pitchFamily="34" charset="0"/>
                          <a:ea typeface="Verdana" pitchFamily="34" charset="0"/>
                          <a:cs typeface="Verdana" pitchFamily="34" charset="0"/>
                        </a:rPr>
                        <a:t>8.8923</a:t>
                      </a:r>
                    </a:p>
                  </a:txBody>
                  <a:tcPr marL="45720" marR="45720" anchor="ctr"/>
                </a:tc>
                <a:tc>
                  <a:txBody>
                    <a:bodyPr/>
                    <a:lstStyle/>
                    <a:p>
                      <a:pPr algn="r"/>
                      <a:r>
                        <a:rPr lang="en-US" sz="900" dirty="0">
                          <a:latin typeface="Verdana" pitchFamily="34" charset="0"/>
                          <a:ea typeface="Verdana" pitchFamily="34" charset="0"/>
                          <a:cs typeface="Verdana" pitchFamily="34" charset="0"/>
                        </a:rPr>
                        <a:t>9.2142</a:t>
                      </a:r>
                    </a:p>
                  </a:txBody>
                  <a:tcPr marL="45720" marR="45720" anchor="ctr"/>
                </a:tc>
                <a:tc>
                  <a:txBody>
                    <a:bodyPr/>
                    <a:lstStyle/>
                    <a:p>
                      <a:pPr algn="r"/>
                      <a:r>
                        <a:rPr lang="en-US" sz="900" dirty="0">
                          <a:latin typeface="Verdana" pitchFamily="34" charset="0"/>
                          <a:ea typeface="Verdana" pitchFamily="34" charset="0"/>
                          <a:cs typeface="Verdana" pitchFamily="34" charset="0"/>
                        </a:rPr>
                        <a:t>9.5491</a:t>
                      </a:r>
                    </a:p>
                  </a:txBody>
                  <a:tcPr marL="45720" marR="45720" anchor="ctr"/>
                </a:tc>
                <a:tc>
                  <a:txBody>
                    <a:bodyPr/>
                    <a:lstStyle/>
                    <a:p>
                      <a:pPr algn="r"/>
                      <a:r>
                        <a:rPr lang="en-US" sz="900" dirty="0">
                          <a:latin typeface="Verdana" pitchFamily="34" charset="0"/>
                          <a:ea typeface="Verdana" pitchFamily="34" charset="0"/>
                          <a:cs typeface="Verdana" pitchFamily="34" charset="0"/>
                        </a:rPr>
                        <a:t>9.8975</a:t>
                      </a:r>
                    </a:p>
                  </a:txBody>
                  <a:tcPr marL="45720" marR="45720" anchor="ctr"/>
                </a:tc>
                <a:tc>
                  <a:txBody>
                    <a:bodyPr/>
                    <a:lstStyle/>
                    <a:p>
                      <a:pPr algn="r"/>
                      <a:r>
                        <a:rPr lang="en-US" sz="900" dirty="0">
                          <a:latin typeface="Verdana" pitchFamily="34" charset="0"/>
                          <a:ea typeface="Verdana" pitchFamily="34" charset="0"/>
                          <a:cs typeface="Verdana" pitchFamily="34" charset="0"/>
                        </a:rPr>
                        <a:t>10.2598</a:t>
                      </a:r>
                    </a:p>
                  </a:txBody>
                  <a:tcPr marL="45720" marR="45720" anchor="ctr"/>
                </a:tc>
                <a:tc>
                  <a:txBody>
                    <a:bodyPr/>
                    <a:lstStyle/>
                    <a:p>
                      <a:pPr algn="r"/>
                      <a:r>
                        <a:rPr lang="en-US" sz="900" dirty="0">
                          <a:latin typeface="Verdana" pitchFamily="34" charset="0"/>
                          <a:ea typeface="Verdana" pitchFamily="34" charset="0"/>
                          <a:cs typeface="Verdana" pitchFamily="34" charset="0"/>
                        </a:rPr>
                        <a:t>10.6366</a:t>
                      </a:r>
                    </a:p>
                  </a:txBody>
                  <a:tcPr marL="45720" marR="45720" anchor="ctr"/>
                </a:tc>
                <a:tc>
                  <a:txBody>
                    <a:bodyPr/>
                    <a:lstStyle/>
                    <a:p>
                      <a:pPr algn="r"/>
                      <a:r>
                        <a:rPr lang="en-US" sz="900" dirty="0">
                          <a:latin typeface="Verdana" pitchFamily="34" charset="0"/>
                          <a:ea typeface="Verdana" pitchFamily="34" charset="0"/>
                          <a:cs typeface="Verdana" pitchFamily="34" charset="0"/>
                        </a:rPr>
                        <a:t>11.0285</a:t>
                      </a:r>
                    </a:p>
                  </a:txBody>
                  <a:tcPr marL="45720" marR="45720" anchor="ctr"/>
                </a:tc>
                <a:tc>
                  <a:txBody>
                    <a:bodyPr/>
                    <a:lstStyle/>
                    <a:p>
                      <a:pPr algn="r"/>
                      <a:r>
                        <a:rPr lang="en-US" sz="900" dirty="0">
                          <a:latin typeface="Verdana" pitchFamily="34" charset="0"/>
                          <a:ea typeface="Verdana" pitchFamily="34" charset="0"/>
                          <a:cs typeface="Verdana" pitchFamily="34" charset="0"/>
                        </a:rPr>
                        <a:t>11.4359</a:t>
                      </a:r>
                    </a:p>
                  </a:txBody>
                  <a:tcPr marL="45720" marR="45720" anchor="ctr"/>
                </a:tc>
                <a:tc>
                  <a:txBody>
                    <a:bodyPr/>
                    <a:lstStyle/>
                    <a:p>
                      <a:pPr algn="r"/>
                      <a:r>
                        <a:rPr lang="en-US" sz="900" dirty="0">
                          <a:latin typeface="Verdana" pitchFamily="34" charset="0"/>
                          <a:ea typeface="Verdana" pitchFamily="34" charset="0"/>
                          <a:cs typeface="Verdana" pitchFamily="34" charset="0"/>
                        </a:rPr>
                        <a:t>12.2997</a:t>
                      </a:r>
                    </a:p>
                  </a:txBody>
                  <a:tcPr marL="45720" marR="45720" anchor="ctr"/>
                </a:tc>
                <a:tc>
                  <a:txBody>
                    <a:bodyPr/>
                    <a:lstStyle/>
                    <a:p>
                      <a:pPr algn="r"/>
                      <a:r>
                        <a:rPr lang="en-US" sz="900" dirty="0">
                          <a:latin typeface="Verdana" pitchFamily="34" charset="0"/>
                          <a:ea typeface="Verdana" pitchFamily="34" charset="0"/>
                          <a:cs typeface="Verdana" pitchFamily="34" charset="0"/>
                        </a:rPr>
                        <a:t>13.7268</a:t>
                      </a:r>
                    </a:p>
                  </a:txBody>
                  <a:tcPr marL="45720" marR="45720" anchor="ctr"/>
                </a:tc>
                <a:extLst>
                  <a:ext uri="{0D108BD9-81ED-4DB2-BD59-A6C34878D82A}">
                    <a16:rowId xmlns:a16="http://schemas.microsoft.com/office/drawing/2014/main" val="10008"/>
                  </a:ext>
                </a:extLst>
              </a:tr>
              <a:tr h="334274">
                <a:tc>
                  <a:txBody>
                    <a:bodyPr/>
                    <a:lstStyle/>
                    <a:p>
                      <a:pPr algn="ctr"/>
                      <a:r>
                        <a:rPr lang="en-US" sz="900" dirty="0">
                          <a:latin typeface="Verdana" pitchFamily="34" charset="0"/>
                          <a:ea typeface="Verdana" pitchFamily="34" charset="0"/>
                          <a:cs typeface="Verdana" pitchFamily="34" charset="0"/>
                        </a:rPr>
                        <a:t>9</a:t>
                      </a:r>
                    </a:p>
                  </a:txBody>
                  <a:tcPr marL="45720" marR="45720" anchor="ctr"/>
                </a:tc>
                <a:tc>
                  <a:txBody>
                    <a:bodyPr/>
                    <a:lstStyle/>
                    <a:p>
                      <a:pPr algn="r"/>
                      <a:r>
                        <a:rPr lang="en-US" sz="900" dirty="0">
                          <a:latin typeface="Verdana" pitchFamily="34" charset="0"/>
                          <a:ea typeface="Verdana" pitchFamily="34" charset="0"/>
                          <a:cs typeface="Verdana" pitchFamily="34" charset="0"/>
                        </a:rPr>
                        <a:t>9.3685</a:t>
                      </a:r>
                    </a:p>
                  </a:txBody>
                  <a:tcPr marL="45720" marR="45720" anchor="ctr"/>
                </a:tc>
                <a:tc>
                  <a:txBody>
                    <a:bodyPr/>
                    <a:lstStyle/>
                    <a:p>
                      <a:pPr algn="r"/>
                      <a:r>
                        <a:rPr lang="en-US" sz="900" dirty="0">
                          <a:latin typeface="Verdana" pitchFamily="34" charset="0"/>
                          <a:ea typeface="Verdana" pitchFamily="34" charset="0"/>
                          <a:cs typeface="Verdana" pitchFamily="34" charset="0"/>
                        </a:rPr>
                        <a:t>9.7546</a:t>
                      </a:r>
                    </a:p>
                  </a:txBody>
                  <a:tcPr marL="45720" marR="45720" anchor="ctr"/>
                </a:tc>
                <a:tc>
                  <a:txBody>
                    <a:bodyPr/>
                    <a:lstStyle/>
                    <a:p>
                      <a:pPr algn="r"/>
                      <a:r>
                        <a:rPr lang="en-US" sz="900" dirty="0">
                          <a:latin typeface="Verdana" pitchFamily="34" charset="0"/>
                          <a:ea typeface="Verdana" pitchFamily="34" charset="0"/>
                          <a:cs typeface="Verdana" pitchFamily="34" charset="0"/>
                        </a:rPr>
                        <a:t>10.1591</a:t>
                      </a:r>
                    </a:p>
                  </a:txBody>
                  <a:tcPr marL="45720" marR="45720" anchor="ctr"/>
                </a:tc>
                <a:tc>
                  <a:txBody>
                    <a:bodyPr/>
                    <a:lstStyle/>
                    <a:p>
                      <a:pPr algn="r"/>
                      <a:r>
                        <a:rPr lang="en-US" sz="900" dirty="0">
                          <a:latin typeface="Verdana" pitchFamily="34" charset="0"/>
                          <a:ea typeface="Verdana" pitchFamily="34" charset="0"/>
                          <a:cs typeface="Verdana" pitchFamily="34" charset="0"/>
                        </a:rPr>
                        <a:t>10.5828</a:t>
                      </a:r>
                    </a:p>
                  </a:txBody>
                  <a:tcPr marL="45720" marR="45720" anchor="ctr"/>
                </a:tc>
                <a:tc>
                  <a:txBody>
                    <a:bodyPr/>
                    <a:lstStyle/>
                    <a:p>
                      <a:pPr algn="r"/>
                      <a:r>
                        <a:rPr lang="en-US" sz="900" dirty="0">
                          <a:latin typeface="Verdana" pitchFamily="34" charset="0"/>
                          <a:ea typeface="Verdana" pitchFamily="34" charset="0"/>
                          <a:cs typeface="Verdana" pitchFamily="34" charset="0"/>
                        </a:rPr>
                        <a:t>11.0266</a:t>
                      </a:r>
                    </a:p>
                  </a:txBody>
                  <a:tcPr marL="45720" marR="45720" anchor="ctr"/>
                </a:tc>
                <a:tc>
                  <a:txBody>
                    <a:bodyPr/>
                    <a:lstStyle/>
                    <a:p>
                      <a:pPr algn="r"/>
                      <a:r>
                        <a:rPr lang="en-US" sz="900" dirty="0">
                          <a:latin typeface="Verdana" pitchFamily="34" charset="0"/>
                          <a:ea typeface="Verdana" pitchFamily="34" charset="0"/>
                          <a:cs typeface="Verdana" pitchFamily="34" charset="0"/>
                        </a:rPr>
                        <a:t>11.4913</a:t>
                      </a:r>
                    </a:p>
                  </a:txBody>
                  <a:tcPr marL="45720" marR="45720" anchor="ctr"/>
                </a:tc>
                <a:tc>
                  <a:txBody>
                    <a:bodyPr/>
                    <a:lstStyle/>
                    <a:p>
                      <a:pPr algn="r"/>
                      <a:r>
                        <a:rPr lang="en-US" sz="900" dirty="0">
                          <a:latin typeface="Verdana" pitchFamily="34" charset="0"/>
                          <a:ea typeface="Verdana" pitchFamily="34" charset="0"/>
                          <a:cs typeface="Verdana" pitchFamily="34" charset="0"/>
                        </a:rPr>
                        <a:t>11.9780</a:t>
                      </a:r>
                    </a:p>
                  </a:txBody>
                  <a:tcPr marL="45720" marR="45720" anchor="ctr"/>
                </a:tc>
                <a:tc>
                  <a:txBody>
                    <a:bodyPr/>
                    <a:lstStyle/>
                    <a:p>
                      <a:pPr algn="r"/>
                      <a:r>
                        <a:rPr lang="en-US" sz="900" dirty="0">
                          <a:latin typeface="Verdana" pitchFamily="34" charset="0"/>
                          <a:ea typeface="Verdana" pitchFamily="34" charset="0"/>
                          <a:cs typeface="Verdana" pitchFamily="34" charset="0"/>
                        </a:rPr>
                        <a:t>12.4876</a:t>
                      </a:r>
                    </a:p>
                  </a:txBody>
                  <a:tcPr marL="45720" marR="45720" anchor="ctr"/>
                </a:tc>
                <a:tc>
                  <a:txBody>
                    <a:bodyPr/>
                    <a:lstStyle/>
                    <a:p>
                      <a:pPr algn="r"/>
                      <a:r>
                        <a:rPr lang="en-US" sz="900" dirty="0">
                          <a:latin typeface="Verdana" pitchFamily="34" charset="0"/>
                          <a:ea typeface="Verdana" pitchFamily="34" charset="0"/>
                          <a:cs typeface="Verdana" pitchFamily="34" charset="0"/>
                        </a:rPr>
                        <a:t>13.0210</a:t>
                      </a:r>
                    </a:p>
                  </a:txBody>
                  <a:tcPr marL="45720" marR="45720" anchor="ctr"/>
                </a:tc>
                <a:tc>
                  <a:txBody>
                    <a:bodyPr/>
                    <a:lstStyle/>
                    <a:p>
                      <a:pPr algn="r"/>
                      <a:r>
                        <a:rPr lang="en-US" sz="900" dirty="0">
                          <a:latin typeface="Verdana" pitchFamily="34" charset="0"/>
                          <a:ea typeface="Verdana" pitchFamily="34" charset="0"/>
                          <a:cs typeface="Verdana" pitchFamily="34" charset="0"/>
                        </a:rPr>
                        <a:t>13.5795</a:t>
                      </a:r>
                    </a:p>
                  </a:txBody>
                  <a:tcPr marL="45720" marR="45720" anchor="ctr"/>
                </a:tc>
                <a:tc>
                  <a:txBody>
                    <a:bodyPr/>
                    <a:lstStyle/>
                    <a:p>
                      <a:pPr algn="r"/>
                      <a:r>
                        <a:rPr lang="en-US" sz="900" dirty="0">
                          <a:latin typeface="Verdana" pitchFamily="34" charset="0"/>
                          <a:ea typeface="Verdana" pitchFamily="34" charset="0"/>
                          <a:cs typeface="Verdana" pitchFamily="34" charset="0"/>
                        </a:rPr>
                        <a:t>14.7757</a:t>
                      </a:r>
                    </a:p>
                  </a:txBody>
                  <a:tcPr marL="45720" marR="45720" anchor="ctr"/>
                </a:tc>
                <a:tc>
                  <a:txBody>
                    <a:bodyPr/>
                    <a:lstStyle/>
                    <a:p>
                      <a:pPr algn="r"/>
                      <a:r>
                        <a:rPr lang="en-US" sz="900" dirty="0">
                          <a:latin typeface="Verdana" pitchFamily="34" charset="0"/>
                          <a:ea typeface="Verdana" pitchFamily="34" charset="0"/>
                          <a:cs typeface="Verdana" pitchFamily="34" charset="0"/>
                        </a:rPr>
                        <a:t>16.7858</a:t>
                      </a:r>
                    </a:p>
                  </a:txBody>
                  <a:tcPr marL="45720" marR="45720" anchor="ctr"/>
                </a:tc>
                <a:extLst>
                  <a:ext uri="{0D108BD9-81ED-4DB2-BD59-A6C34878D82A}">
                    <a16:rowId xmlns:a16="http://schemas.microsoft.com/office/drawing/2014/main" val="10009"/>
                  </a:ext>
                </a:extLst>
              </a:tr>
              <a:tr h="392576">
                <a:tc>
                  <a:txBody>
                    <a:bodyPr/>
                    <a:lstStyle/>
                    <a:p>
                      <a:pPr algn="ctr"/>
                      <a:r>
                        <a:rPr lang="en-US" sz="900" dirty="0">
                          <a:latin typeface="Verdana" pitchFamily="34" charset="0"/>
                          <a:ea typeface="Verdana" pitchFamily="34" charset="0"/>
                          <a:cs typeface="Verdana" pitchFamily="34" charset="0"/>
                        </a:rPr>
                        <a:t>10</a:t>
                      </a:r>
                    </a:p>
                  </a:txBody>
                  <a:tcPr marL="45720" marR="45720" anchor="ctr"/>
                </a:tc>
                <a:tc>
                  <a:txBody>
                    <a:bodyPr/>
                    <a:lstStyle/>
                    <a:p>
                      <a:pPr algn="r"/>
                      <a:r>
                        <a:rPr lang="en-US" sz="900" dirty="0">
                          <a:latin typeface="Verdana" pitchFamily="34" charset="0"/>
                          <a:ea typeface="Verdana" pitchFamily="34" charset="0"/>
                          <a:cs typeface="Verdana" pitchFamily="34" charset="0"/>
                        </a:rPr>
                        <a:t>10.4622</a:t>
                      </a:r>
                    </a:p>
                  </a:txBody>
                  <a:tcPr marL="45720" marR="45720" anchor="ctr"/>
                </a:tc>
                <a:tc>
                  <a:txBody>
                    <a:bodyPr/>
                    <a:lstStyle/>
                    <a:p>
                      <a:pPr algn="r"/>
                      <a:r>
                        <a:rPr lang="en-US" sz="900" dirty="0">
                          <a:latin typeface="Verdana" pitchFamily="34" charset="0"/>
                          <a:ea typeface="Verdana" pitchFamily="34" charset="0"/>
                          <a:cs typeface="Verdana" pitchFamily="34" charset="0"/>
                        </a:rPr>
                        <a:t>10.9497</a:t>
                      </a:r>
                    </a:p>
                  </a:txBody>
                  <a:tcPr marL="45720" marR="45720" anchor="ctr"/>
                </a:tc>
                <a:tc>
                  <a:txBody>
                    <a:bodyPr/>
                    <a:lstStyle/>
                    <a:p>
                      <a:pPr algn="r"/>
                      <a:r>
                        <a:rPr lang="en-US" sz="900" dirty="0">
                          <a:latin typeface="Verdana" pitchFamily="34" charset="0"/>
                          <a:ea typeface="Verdana" pitchFamily="34" charset="0"/>
                          <a:cs typeface="Verdana" pitchFamily="34" charset="0"/>
                        </a:rPr>
                        <a:t>11.4639</a:t>
                      </a:r>
                    </a:p>
                  </a:txBody>
                  <a:tcPr marL="45720" marR="45720" anchor="ctr"/>
                </a:tc>
                <a:tc>
                  <a:txBody>
                    <a:bodyPr/>
                    <a:lstStyle/>
                    <a:p>
                      <a:pPr algn="r"/>
                      <a:r>
                        <a:rPr lang="en-US" sz="900" dirty="0">
                          <a:latin typeface="Verdana" pitchFamily="34" charset="0"/>
                          <a:ea typeface="Verdana" pitchFamily="34" charset="0"/>
                          <a:cs typeface="Verdana" pitchFamily="34" charset="0"/>
                        </a:rPr>
                        <a:t>12.0061</a:t>
                      </a:r>
                    </a:p>
                  </a:txBody>
                  <a:tcPr marL="45720" marR="45720" anchor="ctr"/>
                </a:tc>
                <a:tc>
                  <a:txBody>
                    <a:bodyPr/>
                    <a:lstStyle/>
                    <a:p>
                      <a:pPr algn="r"/>
                      <a:r>
                        <a:rPr lang="en-US" sz="900" dirty="0">
                          <a:latin typeface="Verdana" pitchFamily="34" charset="0"/>
                          <a:ea typeface="Verdana" pitchFamily="34" charset="0"/>
                          <a:cs typeface="Verdana" pitchFamily="34" charset="0"/>
                        </a:rPr>
                        <a:t>12.5779</a:t>
                      </a:r>
                    </a:p>
                  </a:txBody>
                  <a:tcPr marL="45720" marR="45720" anchor="ctr"/>
                </a:tc>
                <a:tc>
                  <a:txBody>
                    <a:bodyPr/>
                    <a:lstStyle/>
                    <a:p>
                      <a:pPr algn="r"/>
                      <a:r>
                        <a:rPr lang="en-US" sz="900" dirty="0">
                          <a:latin typeface="Verdana" pitchFamily="34" charset="0"/>
                          <a:ea typeface="Verdana" pitchFamily="34" charset="0"/>
                          <a:cs typeface="Verdana" pitchFamily="34" charset="0"/>
                        </a:rPr>
                        <a:t>13.1808</a:t>
                      </a:r>
                    </a:p>
                  </a:txBody>
                  <a:tcPr marL="45720" marR="45720" anchor="ctr"/>
                </a:tc>
                <a:tc>
                  <a:txBody>
                    <a:bodyPr/>
                    <a:lstStyle/>
                    <a:p>
                      <a:pPr algn="r"/>
                      <a:r>
                        <a:rPr lang="en-US" sz="900" dirty="0">
                          <a:latin typeface="Verdana" pitchFamily="34" charset="0"/>
                          <a:ea typeface="Verdana" pitchFamily="34" charset="0"/>
                          <a:cs typeface="Verdana" pitchFamily="34" charset="0"/>
                        </a:rPr>
                        <a:t>13.8164</a:t>
                      </a:r>
                    </a:p>
                  </a:txBody>
                  <a:tcPr marL="45720" marR="45720" anchor="ctr"/>
                </a:tc>
                <a:tc>
                  <a:txBody>
                    <a:bodyPr/>
                    <a:lstStyle/>
                    <a:p>
                      <a:pPr algn="r"/>
                      <a:r>
                        <a:rPr lang="en-US" sz="900" dirty="0">
                          <a:latin typeface="Verdana" pitchFamily="34" charset="0"/>
                          <a:ea typeface="Verdana" pitchFamily="34" charset="0"/>
                          <a:cs typeface="Verdana" pitchFamily="34" charset="0"/>
                        </a:rPr>
                        <a:t>14.4866</a:t>
                      </a:r>
                    </a:p>
                  </a:txBody>
                  <a:tcPr marL="45720" marR="45720" anchor="ctr"/>
                </a:tc>
                <a:tc>
                  <a:txBody>
                    <a:bodyPr/>
                    <a:lstStyle/>
                    <a:p>
                      <a:pPr algn="r"/>
                      <a:r>
                        <a:rPr lang="en-US" sz="900" dirty="0">
                          <a:latin typeface="Verdana" pitchFamily="34" charset="0"/>
                          <a:ea typeface="Verdana" pitchFamily="34" charset="0"/>
                          <a:cs typeface="Verdana" pitchFamily="34" charset="0"/>
                        </a:rPr>
                        <a:t>15.1929</a:t>
                      </a:r>
                    </a:p>
                  </a:txBody>
                  <a:tcPr marL="45720" marR="45720" anchor="ctr"/>
                </a:tc>
                <a:tc>
                  <a:txBody>
                    <a:bodyPr/>
                    <a:lstStyle/>
                    <a:p>
                      <a:pPr algn="r"/>
                      <a:r>
                        <a:rPr lang="en-US" sz="900" dirty="0">
                          <a:latin typeface="Verdana" pitchFamily="34" charset="0"/>
                          <a:ea typeface="Verdana" pitchFamily="34" charset="0"/>
                          <a:cs typeface="Verdana" pitchFamily="34" charset="0"/>
                        </a:rPr>
                        <a:t>15.9374</a:t>
                      </a:r>
                    </a:p>
                  </a:txBody>
                  <a:tcPr marL="45720" marR="45720" anchor="ctr"/>
                </a:tc>
                <a:tc>
                  <a:txBody>
                    <a:bodyPr/>
                    <a:lstStyle/>
                    <a:p>
                      <a:pPr algn="r"/>
                      <a:r>
                        <a:rPr lang="en-US" sz="900" dirty="0">
                          <a:latin typeface="Verdana" pitchFamily="34" charset="0"/>
                          <a:ea typeface="Verdana" pitchFamily="34" charset="0"/>
                          <a:cs typeface="Verdana" pitchFamily="34" charset="0"/>
                        </a:rPr>
                        <a:t>17.5487</a:t>
                      </a:r>
                    </a:p>
                  </a:txBody>
                  <a:tcPr marL="45720" marR="45720" anchor="ctr"/>
                </a:tc>
                <a:tc>
                  <a:txBody>
                    <a:bodyPr/>
                    <a:lstStyle/>
                    <a:p>
                      <a:pPr algn="r"/>
                      <a:r>
                        <a:rPr lang="en-US" sz="900" dirty="0">
                          <a:latin typeface="Verdana" pitchFamily="34" charset="0"/>
                          <a:ea typeface="Verdana" pitchFamily="34" charset="0"/>
                          <a:cs typeface="Verdana" pitchFamily="34" charset="0"/>
                        </a:rPr>
                        <a:t>20.3037</a:t>
                      </a:r>
                    </a:p>
                  </a:txBody>
                  <a:tcPr marL="45720" marR="45720" anchor="ctr"/>
                </a:tc>
                <a:extLst>
                  <a:ext uri="{0D108BD9-81ED-4DB2-BD59-A6C34878D82A}">
                    <a16:rowId xmlns:a16="http://schemas.microsoft.com/office/drawing/2014/main" val="10010"/>
                  </a:ext>
                </a:extLst>
              </a:tr>
              <a:tr h="334274">
                <a:tc>
                  <a:txBody>
                    <a:bodyPr/>
                    <a:lstStyle/>
                    <a:p>
                      <a:pPr algn="ctr"/>
                      <a:r>
                        <a:rPr lang="en-US" sz="900" dirty="0">
                          <a:latin typeface="Verdana" pitchFamily="34" charset="0"/>
                          <a:ea typeface="Verdana" pitchFamily="34" charset="0"/>
                          <a:cs typeface="Verdana" pitchFamily="34" charset="0"/>
                        </a:rPr>
                        <a:t>11</a:t>
                      </a:r>
                    </a:p>
                  </a:txBody>
                  <a:tcPr marL="45720" marR="45720" anchor="ctr"/>
                </a:tc>
                <a:tc>
                  <a:txBody>
                    <a:bodyPr/>
                    <a:lstStyle/>
                    <a:p>
                      <a:pPr algn="r"/>
                      <a:r>
                        <a:rPr lang="en-US" sz="900" dirty="0">
                          <a:latin typeface="Verdana" pitchFamily="34" charset="0"/>
                          <a:ea typeface="Verdana" pitchFamily="34" charset="0"/>
                          <a:cs typeface="Verdana" pitchFamily="34" charset="0"/>
                        </a:rPr>
                        <a:t>11.5668</a:t>
                      </a:r>
                    </a:p>
                  </a:txBody>
                  <a:tcPr marL="45720" marR="45720" anchor="ctr"/>
                </a:tc>
                <a:tc>
                  <a:txBody>
                    <a:bodyPr/>
                    <a:lstStyle/>
                    <a:p>
                      <a:pPr algn="r"/>
                      <a:r>
                        <a:rPr lang="en-US" sz="900" dirty="0">
                          <a:latin typeface="Verdana" pitchFamily="34" charset="0"/>
                          <a:ea typeface="Verdana" pitchFamily="34" charset="0"/>
                          <a:cs typeface="Verdana" pitchFamily="34" charset="0"/>
                        </a:rPr>
                        <a:t>12.1687</a:t>
                      </a:r>
                    </a:p>
                  </a:txBody>
                  <a:tcPr marL="45720" marR="45720" anchor="ctr"/>
                </a:tc>
                <a:tc>
                  <a:txBody>
                    <a:bodyPr/>
                    <a:lstStyle/>
                    <a:p>
                      <a:pPr algn="r"/>
                      <a:r>
                        <a:rPr lang="en-US" sz="900" dirty="0">
                          <a:latin typeface="Verdana" pitchFamily="34" charset="0"/>
                          <a:ea typeface="Verdana" pitchFamily="34" charset="0"/>
                          <a:cs typeface="Verdana" pitchFamily="34" charset="0"/>
                        </a:rPr>
                        <a:t>12.8078</a:t>
                      </a:r>
                    </a:p>
                  </a:txBody>
                  <a:tcPr marL="45720" marR="45720" anchor="ctr"/>
                </a:tc>
                <a:tc>
                  <a:txBody>
                    <a:bodyPr/>
                    <a:lstStyle/>
                    <a:p>
                      <a:pPr algn="r"/>
                      <a:r>
                        <a:rPr lang="en-US" sz="900" dirty="0">
                          <a:latin typeface="Verdana" pitchFamily="34" charset="0"/>
                          <a:ea typeface="Verdana" pitchFamily="34" charset="0"/>
                          <a:cs typeface="Verdana" pitchFamily="34" charset="0"/>
                        </a:rPr>
                        <a:t>13.4864</a:t>
                      </a:r>
                    </a:p>
                  </a:txBody>
                  <a:tcPr marL="45720" marR="45720" anchor="ctr"/>
                </a:tc>
                <a:tc>
                  <a:txBody>
                    <a:bodyPr/>
                    <a:lstStyle/>
                    <a:p>
                      <a:pPr algn="r"/>
                      <a:r>
                        <a:rPr lang="en-US" sz="900" dirty="0">
                          <a:latin typeface="Verdana" pitchFamily="34" charset="0"/>
                          <a:ea typeface="Verdana" pitchFamily="34" charset="0"/>
                          <a:cs typeface="Verdana" pitchFamily="34" charset="0"/>
                        </a:rPr>
                        <a:t>14.2068</a:t>
                      </a:r>
                    </a:p>
                  </a:txBody>
                  <a:tcPr marL="45720" marR="45720" anchor="ctr"/>
                </a:tc>
                <a:tc>
                  <a:txBody>
                    <a:bodyPr/>
                    <a:lstStyle/>
                    <a:p>
                      <a:pPr algn="r"/>
                      <a:r>
                        <a:rPr lang="en-US" sz="900" dirty="0">
                          <a:latin typeface="Verdana" pitchFamily="34" charset="0"/>
                          <a:ea typeface="Verdana" pitchFamily="34" charset="0"/>
                          <a:cs typeface="Verdana" pitchFamily="34" charset="0"/>
                        </a:rPr>
                        <a:t>14.9716</a:t>
                      </a:r>
                    </a:p>
                  </a:txBody>
                  <a:tcPr marL="45720" marR="45720" anchor="ctr"/>
                </a:tc>
                <a:tc>
                  <a:txBody>
                    <a:bodyPr/>
                    <a:lstStyle/>
                    <a:p>
                      <a:pPr algn="r"/>
                      <a:r>
                        <a:rPr lang="en-US" sz="900" dirty="0">
                          <a:latin typeface="Verdana" pitchFamily="34" charset="0"/>
                          <a:ea typeface="Verdana" pitchFamily="34" charset="0"/>
                          <a:cs typeface="Verdana" pitchFamily="34" charset="0"/>
                        </a:rPr>
                        <a:t>15.7836</a:t>
                      </a:r>
                    </a:p>
                  </a:txBody>
                  <a:tcPr marL="45720" marR="45720" anchor="ctr"/>
                </a:tc>
                <a:tc>
                  <a:txBody>
                    <a:bodyPr/>
                    <a:lstStyle/>
                    <a:p>
                      <a:pPr algn="r"/>
                      <a:r>
                        <a:rPr lang="en-US" sz="900" dirty="0">
                          <a:latin typeface="Verdana" pitchFamily="34" charset="0"/>
                          <a:ea typeface="Verdana" pitchFamily="34" charset="0"/>
                          <a:cs typeface="Verdana" pitchFamily="34" charset="0"/>
                        </a:rPr>
                        <a:t>16.6455</a:t>
                      </a:r>
                    </a:p>
                  </a:txBody>
                  <a:tcPr marL="45720" marR="45720" anchor="ctr"/>
                </a:tc>
                <a:tc>
                  <a:txBody>
                    <a:bodyPr/>
                    <a:lstStyle/>
                    <a:p>
                      <a:pPr algn="r"/>
                      <a:r>
                        <a:rPr lang="en-US" sz="900" dirty="0">
                          <a:latin typeface="Verdana" pitchFamily="34" charset="0"/>
                          <a:ea typeface="Verdana" pitchFamily="34" charset="0"/>
                          <a:cs typeface="Verdana" pitchFamily="34" charset="0"/>
                        </a:rPr>
                        <a:t>17.5603</a:t>
                      </a:r>
                    </a:p>
                  </a:txBody>
                  <a:tcPr marL="45720" marR="45720" anchor="ctr"/>
                </a:tc>
                <a:tc>
                  <a:txBody>
                    <a:bodyPr/>
                    <a:lstStyle/>
                    <a:p>
                      <a:pPr algn="r"/>
                      <a:r>
                        <a:rPr lang="en-US" sz="900" dirty="0">
                          <a:latin typeface="Verdana" pitchFamily="34" charset="0"/>
                          <a:ea typeface="Verdana" pitchFamily="34" charset="0"/>
                          <a:cs typeface="Verdana" pitchFamily="34" charset="0"/>
                        </a:rPr>
                        <a:t>18.5312</a:t>
                      </a:r>
                    </a:p>
                  </a:txBody>
                  <a:tcPr marL="45720" marR="45720" anchor="ctr"/>
                </a:tc>
                <a:tc>
                  <a:txBody>
                    <a:bodyPr/>
                    <a:lstStyle/>
                    <a:p>
                      <a:pPr algn="r"/>
                      <a:r>
                        <a:rPr lang="en-US" sz="900" dirty="0">
                          <a:latin typeface="Verdana" pitchFamily="34" charset="0"/>
                          <a:ea typeface="Verdana" pitchFamily="34" charset="0"/>
                          <a:cs typeface="Verdana" pitchFamily="34" charset="0"/>
                        </a:rPr>
                        <a:t>20.6546</a:t>
                      </a:r>
                    </a:p>
                  </a:txBody>
                  <a:tcPr marL="45720" marR="45720" anchor="ctr"/>
                </a:tc>
                <a:tc>
                  <a:txBody>
                    <a:bodyPr/>
                    <a:lstStyle/>
                    <a:p>
                      <a:pPr algn="r"/>
                      <a:r>
                        <a:rPr lang="en-US" sz="900" dirty="0">
                          <a:latin typeface="Verdana" pitchFamily="34" charset="0"/>
                          <a:ea typeface="Verdana" pitchFamily="34" charset="0"/>
                          <a:cs typeface="Verdana" pitchFamily="34" charset="0"/>
                        </a:rPr>
                        <a:t>24.3493</a:t>
                      </a:r>
                    </a:p>
                  </a:txBody>
                  <a:tcPr marL="45720" marR="45720" anchor="ctr"/>
                </a:tc>
                <a:extLst>
                  <a:ext uri="{0D108BD9-81ED-4DB2-BD59-A6C34878D82A}">
                    <a16:rowId xmlns:a16="http://schemas.microsoft.com/office/drawing/2014/main" val="10011"/>
                  </a:ext>
                </a:extLst>
              </a:tr>
              <a:tr h="334274">
                <a:tc>
                  <a:txBody>
                    <a:bodyPr/>
                    <a:lstStyle/>
                    <a:p>
                      <a:pPr algn="ctr"/>
                      <a:r>
                        <a:rPr lang="en-US" sz="900" dirty="0">
                          <a:latin typeface="Verdana" pitchFamily="34" charset="0"/>
                          <a:ea typeface="Verdana" pitchFamily="34" charset="0"/>
                          <a:cs typeface="Verdana" pitchFamily="34" charset="0"/>
                        </a:rPr>
                        <a:t>12</a:t>
                      </a:r>
                    </a:p>
                  </a:txBody>
                  <a:tcPr marL="45720" marR="45720" anchor="ctr"/>
                </a:tc>
                <a:tc>
                  <a:txBody>
                    <a:bodyPr/>
                    <a:lstStyle/>
                    <a:p>
                      <a:pPr algn="r"/>
                      <a:r>
                        <a:rPr lang="en-US" sz="900" dirty="0">
                          <a:latin typeface="Verdana" pitchFamily="34" charset="0"/>
                          <a:ea typeface="Verdana" pitchFamily="34" charset="0"/>
                          <a:cs typeface="Verdana" pitchFamily="34" charset="0"/>
                        </a:rPr>
                        <a:t>12.6825</a:t>
                      </a:r>
                    </a:p>
                  </a:txBody>
                  <a:tcPr marL="45720" marR="45720" anchor="ctr"/>
                </a:tc>
                <a:tc>
                  <a:txBody>
                    <a:bodyPr/>
                    <a:lstStyle/>
                    <a:p>
                      <a:pPr algn="r"/>
                      <a:r>
                        <a:rPr lang="en-US" sz="900" dirty="0">
                          <a:latin typeface="Verdana" pitchFamily="34" charset="0"/>
                          <a:ea typeface="Verdana" pitchFamily="34" charset="0"/>
                          <a:cs typeface="Verdana" pitchFamily="34" charset="0"/>
                        </a:rPr>
                        <a:t>13.4121</a:t>
                      </a:r>
                    </a:p>
                  </a:txBody>
                  <a:tcPr marL="45720" marR="45720" anchor="ctr"/>
                </a:tc>
                <a:tc>
                  <a:txBody>
                    <a:bodyPr/>
                    <a:lstStyle/>
                    <a:p>
                      <a:pPr algn="r"/>
                      <a:r>
                        <a:rPr lang="en-US" sz="900" dirty="0">
                          <a:latin typeface="Verdana" pitchFamily="34" charset="0"/>
                          <a:ea typeface="Verdana" pitchFamily="34" charset="0"/>
                          <a:cs typeface="Verdana" pitchFamily="34" charset="0"/>
                        </a:rPr>
                        <a:t>14.1920</a:t>
                      </a:r>
                    </a:p>
                  </a:txBody>
                  <a:tcPr marL="45720" marR="45720" anchor="ctr"/>
                </a:tc>
                <a:tc>
                  <a:txBody>
                    <a:bodyPr/>
                    <a:lstStyle/>
                    <a:p>
                      <a:pPr algn="r"/>
                      <a:r>
                        <a:rPr lang="en-US" sz="900" dirty="0">
                          <a:latin typeface="Verdana" pitchFamily="34" charset="0"/>
                          <a:ea typeface="Verdana" pitchFamily="34" charset="0"/>
                          <a:cs typeface="Verdana" pitchFamily="34" charset="0"/>
                        </a:rPr>
                        <a:t>15.0258</a:t>
                      </a:r>
                    </a:p>
                  </a:txBody>
                  <a:tcPr marL="45720" marR="45720" anchor="ctr"/>
                </a:tc>
                <a:tc>
                  <a:txBody>
                    <a:bodyPr/>
                    <a:lstStyle/>
                    <a:p>
                      <a:pPr algn="r"/>
                      <a:r>
                        <a:rPr lang="en-US" sz="900" dirty="0">
                          <a:latin typeface="Verdana" pitchFamily="34" charset="0"/>
                          <a:ea typeface="Verdana" pitchFamily="34" charset="0"/>
                          <a:cs typeface="Verdana" pitchFamily="34" charset="0"/>
                        </a:rPr>
                        <a:t>15.9171</a:t>
                      </a:r>
                    </a:p>
                  </a:txBody>
                  <a:tcPr marL="45720" marR="45720" anchor="ctr"/>
                </a:tc>
                <a:tc>
                  <a:txBody>
                    <a:bodyPr/>
                    <a:lstStyle/>
                    <a:p>
                      <a:pPr algn="r"/>
                      <a:r>
                        <a:rPr lang="en-US" sz="900" dirty="0">
                          <a:latin typeface="Verdana" pitchFamily="34" charset="0"/>
                          <a:ea typeface="Verdana" pitchFamily="34" charset="0"/>
                          <a:cs typeface="Verdana" pitchFamily="34" charset="0"/>
                        </a:rPr>
                        <a:t>16.8699</a:t>
                      </a:r>
                    </a:p>
                  </a:txBody>
                  <a:tcPr marL="45720" marR="45720" anchor="ctr"/>
                </a:tc>
                <a:tc>
                  <a:txBody>
                    <a:bodyPr/>
                    <a:lstStyle/>
                    <a:p>
                      <a:pPr algn="r"/>
                      <a:r>
                        <a:rPr lang="en-US" sz="900" dirty="0">
                          <a:latin typeface="Verdana" pitchFamily="34" charset="0"/>
                          <a:ea typeface="Verdana" pitchFamily="34" charset="0"/>
                          <a:cs typeface="Verdana" pitchFamily="34" charset="0"/>
                        </a:rPr>
                        <a:t>17.8885</a:t>
                      </a:r>
                    </a:p>
                  </a:txBody>
                  <a:tcPr marL="45720" marR="45720" anchor="ctr"/>
                </a:tc>
                <a:tc>
                  <a:txBody>
                    <a:bodyPr/>
                    <a:lstStyle/>
                    <a:p>
                      <a:pPr algn="r"/>
                      <a:r>
                        <a:rPr lang="en-US" sz="900" dirty="0">
                          <a:latin typeface="Verdana" pitchFamily="34" charset="0"/>
                          <a:ea typeface="Verdana" pitchFamily="34" charset="0"/>
                          <a:cs typeface="Verdana" pitchFamily="34" charset="0"/>
                        </a:rPr>
                        <a:t>18.9771</a:t>
                      </a:r>
                    </a:p>
                  </a:txBody>
                  <a:tcPr marL="45720" marR="45720" anchor="ctr"/>
                </a:tc>
                <a:tc>
                  <a:txBody>
                    <a:bodyPr/>
                    <a:lstStyle/>
                    <a:p>
                      <a:pPr algn="r"/>
                      <a:r>
                        <a:rPr lang="en-US" sz="900" dirty="0">
                          <a:latin typeface="Verdana" pitchFamily="34" charset="0"/>
                          <a:ea typeface="Verdana" pitchFamily="34" charset="0"/>
                          <a:cs typeface="Verdana" pitchFamily="34" charset="0"/>
                        </a:rPr>
                        <a:t>20.1407</a:t>
                      </a:r>
                    </a:p>
                  </a:txBody>
                  <a:tcPr marL="45720" marR="45720" anchor="ctr"/>
                </a:tc>
                <a:tc>
                  <a:txBody>
                    <a:bodyPr/>
                    <a:lstStyle/>
                    <a:p>
                      <a:pPr algn="r"/>
                      <a:r>
                        <a:rPr lang="en-US" sz="900" dirty="0">
                          <a:latin typeface="Verdana" pitchFamily="34" charset="0"/>
                          <a:ea typeface="Verdana" pitchFamily="34" charset="0"/>
                          <a:cs typeface="Verdana" pitchFamily="34" charset="0"/>
                        </a:rPr>
                        <a:t>21.3843</a:t>
                      </a:r>
                    </a:p>
                  </a:txBody>
                  <a:tcPr marL="45720" marR="45720" anchor="ctr"/>
                </a:tc>
                <a:tc>
                  <a:txBody>
                    <a:bodyPr/>
                    <a:lstStyle/>
                    <a:p>
                      <a:pPr algn="r"/>
                      <a:r>
                        <a:rPr lang="en-US" sz="900" dirty="0">
                          <a:latin typeface="Verdana" pitchFamily="34" charset="0"/>
                          <a:ea typeface="Verdana" pitchFamily="34" charset="0"/>
                          <a:cs typeface="Verdana" pitchFamily="34" charset="0"/>
                        </a:rPr>
                        <a:t>24.1331</a:t>
                      </a:r>
                    </a:p>
                  </a:txBody>
                  <a:tcPr marL="45720" marR="45720" anchor="ctr"/>
                </a:tc>
                <a:tc>
                  <a:txBody>
                    <a:bodyPr/>
                    <a:lstStyle/>
                    <a:p>
                      <a:pPr algn="r"/>
                      <a:r>
                        <a:rPr lang="en-US" sz="900" dirty="0">
                          <a:latin typeface="Verdana" pitchFamily="34" charset="0"/>
                          <a:ea typeface="Verdana" pitchFamily="34" charset="0"/>
                          <a:cs typeface="Verdana" pitchFamily="34" charset="0"/>
                        </a:rPr>
                        <a:t>29.0017</a:t>
                      </a:r>
                    </a:p>
                  </a:txBody>
                  <a:tcPr marL="45720" marR="4572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1882474"/>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4933"/>
            <a:ext cx="9144000" cy="959067"/>
          </a:xfrm>
        </p:spPr>
        <p:txBody>
          <a:bodyPr/>
          <a:lstStyle/>
          <a:p>
            <a:r>
              <a:rPr lang="en-US" sz="3600" dirty="0"/>
              <a:t>TABLE B.4 Future Value of Annuity of 1 (2 of 2)</a:t>
            </a:r>
          </a:p>
        </p:txBody>
      </p:sp>
      <p:graphicFrame>
        <p:nvGraphicFramePr>
          <p:cNvPr id="4" name="Table 3"/>
          <p:cNvGraphicFramePr>
            <a:graphicFrameLocks noGrp="1"/>
          </p:cNvGraphicFramePr>
          <p:nvPr>
            <p:extLst/>
          </p:nvPr>
        </p:nvGraphicFramePr>
        <p:xfrm>
          <a:off x="228600" y="1752600"/>
          <a:ext cx="8686800" cy="3962399"/>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gridCol w="762000">
                  <a:extLst>
                    <a:ext uri="{9D8B030D-6E8A-4147-A177-3AD203B41FA5}">
                      <a16:colId xmlns:a16="http://schemas.microsoft.com/office/drawing/2014/main" val="20012"/>
                    </a:ext>
                  </a:extLst>
                </a:gridCol>
              </a:tblGrid>
              <a:tr h="451809">
                <a:tc>
                  <a:txBody>
                    <a:bodyPr/>
                    <a:lstStyle/>
                    <a:p>
                      <a:pPr algn="ctr"/>
                      <a:r>
                        <a:rPr lang="en-US" sz="900" b="1" dirty="0">
                          <a:latin typeface="Verdana" pitchFamily="34" charset="0"/>
                          <a:ea typeface="Verdana" pitchFamily="34" charset="0"/>
                          <a:cs typeface="Verdana" pitchFamily="34" charset="0"/>
                        </a:rPr>
                        <a:t>Periods</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2</a:t>
                      </a:r>
                      <a:r>
                        <a:rPr lang="en-US" sz="900" b="1" dirty="0">
                          <a:latin typeface="Verdana" pitchFamily="34" charset="0"/>
                          <a:ea typeface="Verdana" pitchFamily="34" charset="0"/>
                          <a:cs typeface="Verdana" pitchFamily="34" charset="0"/>
                        </a:rPr>
                        <a:t>%</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3</a:t>
                      </a:r>
                      <a:r>
                        <a:rPr lang="en-US" sz="900" b="1" dirty="0">
                          <a:latin typeface="Verdana" pitchFamily="34" charset="0"/>
                          <a:ea typeface="Verdana" pitchFamily="34" charset="0"/>
                          <a:cs typeface="Verdana" pitchFamily="34" charset="0"/>
                        </a:rPr>
                        <a:t>%</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4</a:t>
                      </a:r>
                      <a:r>
                        <a:rPr lang="en-US" sz="900" b="1" dirty="0">
                          <a:latin typeface="Verdana" pitchFamily="34" charset="0"/>
                          <a:ea typeface="Verdana" pitchFamily="34" charset="0"/>
                          <a:cs typeface="Verdana" pitchFamily="34" charset="0"/>
                        </a:rPr>
                        <a:t>%</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5%</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6%</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7%</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8%</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9%</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10%</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12%</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Verdana" pitchFamily="34" charset="0"/>
                          <a:ea typeface="Verdana" pitchFamily="34" charset="0"/>
                          <a:cs typeface="Verdana" pitchFamily="34" charset="0"/>
                        </a:rPr>
                        <a:t>Rate:</a:t>
                      </a:r>
                      <a:r>
                        <a:rPr lang="en-US" sz="900" b="1" baseline="0" dirty="0">
                          <a:latin typeface="Verdana" pitchFamily="34" charset="0"/>
                          <a:ea typeface="Verdana" pitchFamily="34" charset="0"/>
                          <a:cs typeface="Verdana" pitchFamily="34" charset="0"/>
                        </a:rPr>
                        <a:t> </a:t>
                      </a:r>
                      <a:r>
                        <a:rPr lang="en-US" sz="900" b="1" dirty="0">
                          <a:latin typeface="Verdana" pitchFamily="34" charset="0"/>
                          <a:ea typeface="Verdana" pitchFamily="34" charset="0"/>
                          <a:cs typeface="Verdana" pitchFamily="34" charset="0"/>
                        </a:rPr>
                        <a:t>15%</a:t>
                      </a:r>
                    </a:p>
                  </a:txBody>
                  <a:tcPr marL="45720" marR="45720" anchor="ctr"/>
                </a:tc>
                <a:extLst>
                  <a:ext uri="{0D108BD9-81ED-4DB2-BD59-A6C34878D82A}">
                    <a16:rowId xmlns:a16="http://schemas.microsoft.com/office/drawing/2014/main" val="10000"/>
                  </a:ext>
                </a:extLst>
              </a:tr>
              <a:tr h="288358">
                <a:tc>
                  <a:txBody>
                    <a:bodyPr/>
                    <a:lstStyle/>
                    <a:p>
                      <a:pPr algn="ctr"/>
                      <a:r>
                        <a:rPr lang="en-US" sz="900" dirty="0">
                          <a:latin typeface="Verdana" pitchFamily="34" charset="0"/>
                          <a:ea typeface="Verdana" pitchFamily="34" charset="0"/>
                          <a:cs typeface="Verdana" pitchFamily="34" charset="0"/>
                        </a:rPr>
                        <a:t>13</a:t>
                      </a:r>
                    </a:p>
                  </a:txBody>
                  <a:tcPr marL="45720" marR="45720" anchor="ctr"/>
                </a:tc>
                <a:tc>
                  <a:txBody>
                    <a:bodyPr/>
                    <a:lstStyle/>
                    <a:p>
                      <a:pPr algn="r"/>
                      <a:r>
                        <a:rPr lang="en-US" sz="900" dirty="0">
                          <a:latin typeface="Verdana" pitchFamily="34" charset="0"/>
                          <a:ea typeface="Verdana" pitchFamily="34" charset="0"/>
                          <a:cs typeface="Verdana" pitchFamily="34" charset="0"/>
                        </a:rPr>
                        <a:t>13.8093</a:t>
                      </a:r>
                    </a:p>
                  </a:txBody>
                  <a:tcPr marL="45720" marR="45720" anchor="ctr"/>
                </a:tc>
                <a:tc>
                  <a:txBody>
                    <a:bodyPr/>
                    <a:lstStyle/>
                    <a:p>
                      <a:pPr algn="r"/>
                      <a:r>
                        <a:rPr lang="en-US" sz="900" dirty="0">
                          <a:latin typeface="Verdana" pitchFamily="34" charset="0"/>
                          <a:ea typeface="Verdana" pitchFamily="34" charset="0"/>
                          <a:cs typeface="Verdana" pitchFamily="34" charset="0"/>
                        </a:rPr>
                        <a:t>14.6803</a:t>
                      </a:r>
                    </a:p>
                  </a:txBody>
                  <a:tcPr marL="45720" marR="45720" anchor="ctr"/>
                </a:tc>
                <a:tc>
                  <a:txBody>
                    <a:bodyPr/>
                    <a:lstStyle/>
                    <a:p>
                      <a:pPr algn="r"/>
                      <a:r>
                        <a:rPr lang="en-US" sz="900" dirty="0">
                          <a:latin typeface="Verdana" pitchFamily="34" charset="0"/>
                          <a:ea typeface="Verdana" pitchFamily="34" charset="0"/>
                          <a:cs typeface="Verdana" pitchFamily="34" charset="0"/>
                        </a:rPr>
                        <a:t>15.6178</a:t>
                      </a:r>
                    </a:p>
                  </a:txBody>
                  <a:tcPr marL="45720" marR="45720" anchor="ctr"/>
                </a:tc>
                <a:tc>
                  <a:txBody>
                    <a:bodyPr/>
                    <a:lstStyle/>
                    <a:p>
                      <a:pPr algn="r"/>
                      <a:r>
                        <a:rPr lang="en-US" sz="900" dirty="0">
                          <a:latin typeface="Verdana" pitchFamily="34" charset="0"/>
                          <a:ea typeface="Verdana" pitchFamily="34" charset="0"/>
                          <a:cs typeface="Verdana" pitchFamily="34" charset="0"/>
                        </a:rPr>
                        <a:t>16.6268</a:t>
                      </a:r>
                    </a:p>
                  </a:txBody>
                  <a:tcPr marL="45720" marR="45720" anchor="ctr"/>
                </a:tc>
                <a:tc>
                  <a:txBody>
                    <a:bodyPr/>
                    <a:lstStyle/>
                    <a:p>
                      <a:pPr algn="r"/>
                      <a:r>
                        <a:rPr lang="en-US" sz="900" dirty="0">
                          <a:latin typeface="Verdana" pitchFamily="34" charset="0"/>
                          <a:ea typeface="Verdana" pitchFamily="34" charset="0"/>
                          <a:cs typeface="Verdana" pitchFamily="34" charset="0"/>
                        </a:rPr>
                        <a:t>17.7130</a:t>
                      </a:r>
                    </a:p>
                  </a:txBody>
                  <a:tcPr marL="45720" marR="45720" anchor="ctr"/>
                </a:tc>
                <a:tc>
                  <a:txBody>
                    <a:bodyPr/>
                    <a:lstStyle/>
                    <a:p>
                      <a:pPr algn="r"/>
                      <a:r>
                        <a:rPr lang="en-US" sz="900" dirty="0">
                          <a:latin typeface="Verdana" pitchFamily="34" charset="0"/>
                          <a:ea typeface="Verdana" pitchFamily="34" charset="0"/>
                          <a:cs typeface="Verdana" pitchFamily="34" charset="0"/>
                        </a:rPr>
                        <a:t>18.8821</a:t>
                      </a:r>
                    </a:p>
                  </a:txBody>
                  <a:tcPr marL="45720" marR="45720" anchor="ctr"/>
                </a:tc>
                <a:tc>
                  <a:txBody>
                    <a:bodyPr/>
                    <a:lstStyle/>
                    <a:p>
                      <a:pPr algn="r"/>
                      <a:r>
                        <a:rPr lang="en-US" sz="900" dirty="0">
                          <a:latin typeface="Verdana" pitchFamily="34" charset="0"/>
                          <a:ea typeface="Verdana" pitchFamily="34" charset="0"/>
                          <a:cs typeface="Verdana" pitchFamily="34" charset="0"/>
                        </a:rPr>
                        <a:t>20.1406</a:t>
                      </a:r>
                    </a:p>
                  </a:txBody>
                  <a:tcPr marL="45720" marR="45720" anchor="ctr"/>
                </a:tc>
                <a:tc>
                  <a:txBody>
                    <a:bodyPr/>
                    <a:lstStyle/>
                    <a:p>
                      <a:pPr algn="r"/>
                      <a:r>
                        <a:rPr lang="en-US" sz="900" dirty="0">
                          <a:latin typeface="Verdana" pitchFamily="34" charset="0"/>
                          <a:ea typeface="Verdana" pitchFamily="34" charset="0"/>
                          <a:cs typeface="Verdana" pitchFamily="34" charset="0"/>
                        </a:rPr>
                        <a:t>21.4953</a:t>
                      </a:r>
                    </a:p>
                  </a:txBody>
                  <a:tcPr marL="45720" marR="45720" anchor="ctr"/>
                </a:tc>
                <a:tc>
                  <a:txBody>
                    <a:bodyPr/>
                    <a:lstStyle/>
                    <a:p>
                      <a:pPr algn="r"/>
                      <a:r>
                        <a:rPr lang="en-US" sz="900" dirty="0">
                          <a:latin typeface="Verdana" pitchFamily="34" charset="0"/>
                          <a:ea typeface="Verdana" pitchFamily="34" charset="0"/>
                          <a:cs typeface="Verdana" pitchFamily="34" charset="0"/>
                        </a:rPr>
                        <a:t>22.9534</a:t>
                      </a:r>
                    </a:p>
                  </a:txBody>
                  <a:tcPr marL="45720" marR="45720" anchor="ctr"/>
                </a:tc>
                <a:tc>
                  <a:txBody>
                    <a:bodyPr/>
                    <a:lstStyle/>
                    <a:p>
                      <a:pPr algn="r"/>
                      <a:r>
                        <a:rPr lang="en-US" sz="900" dirty="0">
                          <a:latin typeface="Verdana" pitchFamily="34" charset="0"/>
                          <a:ea typeface="Verdana" pitchFamily="34" charset="0"/>
                          <a:cs typeface="Verdana" pitchFamily="34" charset="0"/>
                        </a:rPr>
                        <a:t>24.5227</a:t>
                      </a:r>
                    </a:p>
                  </a:txBody>
                  <a:tcPr marL="45720" marR="45720" anchor="ctr"/>
                </a:tc>
                <a:tc>
                  <a:txBody>
                    <a:bodyPr/>
                    <a:lstStyle/>
                    <a:p>
                      <a:pPr algn="r"/>
                      <a:r>
                        <a:rPr lang="en-US" sz="900" dirty="0">
                          <a:latin typeface="Verdana" pitchFamily="34" charset="0"/>
                          <a:ea typeface="Verdana" pitchFamily="34" charset="0"/>
                          <a:cs typeface="Verdana" pitchFamily="34" charset="0"/>
                        </a:rPr>
                        <a:t>28.0291</a:t>
                      </a:r>
                    </a:p>
                  </a:txBody>
                  <a:tcPr marL="45720" marR="45720" anchor="ctr"/>
                </a:tc>
                <a:tc>
                  <a:txBody>
                    <a:bodyPr/>
                    <a:lstStyle/>
                    <a:p>
                      <a:pPr algn="r"/>
                      <a:r>
                        <a:rPr lang="en-US" sz="900" dirty="0">
                          <a:latin typeface="Verdana" pitchFamily="34" charset="0"/>
                          <a:ea typeface="Verdana" pitchFamily="34" charset="0"/>
                          <a:cs typeface="Verdana" pitchFamily="34" charset="0"/>
                        </a:rPr>
                        <a:t>34.3519</a:t>
                      </a:r>
                    </a:p>
                  </a:txBody>
                  <a:tcPr marL="45720" marR="45720" anchor="ctr"/>
                </a:tc>
                <a:extLst>
                  <a:ext uri="{0D108BD9-81ED-4DB2-BD59-A6C34878D82A}">
                    <a16:rowId xmlns:a16="http://schemas.microsoft.com/office/drawing/2014/main" val="10001"/>
                  </a:ext>
                </a:extLst>
              </a:tr>
              <a:tr h="288358">
                <a:tc>
                  <a:txBody>
                    <a:bodyPr/>
                    <a:lstStyle/>
                    <a:p>
                      <a:pPr algn="ctr"/>
                      <a:r>
                        <a:rPr lang="en-US" sz="900" dirty="0">
                          <a:latin typeface="Verdana" pitchFamily="34" charset="0"/>
                          <a:ea typeface="Verdana" pitchFamily="34" charset="0"/>
                          <a:cs typeface="Verdana" pitchFamily="34" charset="0"/>
                        </a:rPr>
                        <a:t>14</a:t>
                      </a:r>
                    </a:p>
                  </a:txBody>
                  <a:tcPr marL="45720" marR="45720" anchor="ctr"/>
                </a:tc>
                <a:tc>
                  <a:txBody>
                    <a:bodyPr/>
                    <a:lstStyle/>
                    <a:p>
                      <a:pPr algn="r"/>
                      <a:r>
                        <a:rPr lang="en-US" sz="900" dirty="0">
                          <a:latin typeface="Verdana" pitchFamily="34" charset="0"/>
                          <a:ea typeface="Verdana" pitchFamily="34" charset="0"/>
                          <a:cs typeface="Verdana" pitchFamily="34" charset="0"/>
                        </a:rPr>
                        <a:t>14.9474</a:t>
                      </a:r>
                    </a:p>
                  </a:txBody>
                  <a:tcPr marL="45720" marR="45720" anchor="ctr"/>
                </a:tc>
                <a:tc>
                  <a:txBody>
                    <a:bodyPr/>
                    <a:lstStyle/>
                    <a:p>
                      <a:pPr algn="r"/>
                      <a:r>
                        <a:rPr lang="en-US" sz="900" dirty="0">
                          <a:latin typeface="Verdana" pitchFamily="34" charset="0"/>
                          <a:ea typeface="Verdana" pitchFamily="34" charset="0"/>
                          <a:cs typeface="Verdana" pitchFamily="34" charset="0"/>
                        </a:rPr>
                        <a:t>15.9739</a:t>
                      </a:r>
                    </a:p>
                  </a:txBody>
                  <a:tcPr marL="45720" marR="45720" anchor="ctr"/>
                </a:tc>
                <a:tc>
                  <a:txBody>
                    <a:bodyPr/>
                    <a:lstStyle/>
                    <a:p>
                      <a:pPr algn="r"/>
                      <a:r>
                        <a:rPr lang="en-US" sz="900" dirty="0">
                          <a:latin typeface="Verdana" pitchFamily="34" charset="0"/>
                          <a:ea typeface="Verdana" pitchFamily="34" charset="0"/>
                          <a:cs typeface="Verdana" pitchFamily="34" charset="0"/>
                        </a:rPr>
                        <a:t>17.0863</a:t>
                      </a:r>
                    </a:p>
                  </a:txBody>
                  <a:tcPr marL="45720" marR="45720" anchor="ctr"/>
                </a:tc>
                <a:tc>
                  <a:txBody>
                    <a:bodyPr/>
                    <a:lstStyle/>
                    <a:p>
                      <a:pPr algn="r"/>
                      <a:r>
                        <a:rPr lang="en-US" sz="900" dirty="0">
                          <a:latin typeface="Verdana" pitchFamily="34" charset="0"/>
                          <a:ea typeface="Verdana" pitchFamily="34" charset="0"/>
                          <a:cs typeface="Verdana" pitchFamily="34" charset="0"/>
                        </a:rPr>
                        <a:t>18.2919</a:t>
                      </a:r>
                    </a:p>
                  </a:txBody>
                  <a:tcPr marL="45720" marR="45720" anchor="ctr"/>
                </a:tc>
                <a:tc>
                  <a:txBody>
                    <a:bodyPr/>
                    <a:lstStyle/>
                    <a:p>
                      <a:pPr algn="r"/>
                      <a:r>
                        <a:rPr lang="en-US" sz="900" dirty="0">
                          <a:latin typeface="Verdana" pitchFamily="34" charset="0"/>
                          <a:ea typeface="Verdana" pitchFamily="34" charset="0"/>
                          <a:cs typeface="Verdana" pitchFamily="34" charset="0"/>
                        </a:rPr>
                        <a:t>19.5986</a:t>
                      </a:r>
                    </a:p>
                  </a:txBody>
                  <a:tcPr marL="45720" marR="45720" anchor="ctr"/>
                </a:tc>
                <a:tc>
                  <a:txBody>
                    <a:bodyPr/>
                    <a:lstStyle/>
                    <a:p>
                      <a:pPr algn="r"/>
                      <a:r>
                        <a:rPr lang="en-US" sz="900" dirty="0">
                          <a:latin typeface="Verdana" pitchFamily="34" charset="0"/>
                          <a:ea typeface="Verdana" pitchFamily="34" charset="0"/>
                          <a:cs typeface="Verdana" pitchFamily="34" charset="0"/>
                        </a:rPr>
                        <a:t>21.0151</a:t>
                      </a:r>
                    </a:p>
                  </a:txBody>
                  <a:tcPr marL="45720" marR="45720" anchor="ctr"/>
                </a:tc>
                <a:tc>
                  <a:txBody>
                    <a:bodyPr/>
                    <a:lstStyle/>
                    <a:p>
                      <a:pPr algn="r"/>
                      <a:r>
                        <a:rPr lang="en-US" sz="900" dirty="0">
                          <a:latin typeface="Verdana" pitchFamily="34" charset="0"/>
                          <a:ea typeface="Verdana" pitchFamily="34" charset="0"/>
                          <a:cs typeface="Verdana" pitchFamily="34" charset="0"/>
                        </a:rPr>
                        <a:t>22.5505</a:t>
                      </a:r>
                    </a:p>
                  </a:txBody>
                  <a:tcPr marL="45720" marR="45720" anchor="ctr"/>
                </a:tc>
                <a:tc>
                  <a:txBody>
                    <a:bodyPr/>
                    <a:lstStyle/>
                    <a:p>
                      <a:pPr algn="r"/>
                      <a:r>
                        <a:rPr lang="en-US" sz="900" dirty="0">
                          <a:latin typeface="Verdana" pitchFamily="34" charset="0"/>
                          <a:ea typeface="Verdana" pitchFamily="34" charset="0"/>
                          <a:cs typeface="Verdana" pitchFamily="34" charset="0"/>
                        </a:rPr>
                        <a:t>24.2149</a:t>
                      </a:r>
                    </a:p>
                  </a:txBody>
                  <a:tcPr marL="45720" marR="45720" anchor="ctr"/>
                </a:tc>
                <a:tc>
                  <a:txBody>
                    <a:bodyPr/>
                    <a:lstStyle/>
                    <a:p>
                      <a:pPr algn="r"/>
                      <a:r>
                        <a:rPr lang="en-US" sz="900" dirty="0">
                          <a:latin typeface="Verdana" pitchFamily="34" charset="0"/>
                          <a:ea typeface="Verdana" pitchFamily="34" charset="0"/>
                          <a:cs typeface="Verdana" pitchFamily="34" charset="0"/>
                        </a:rPr>
                        <a:t>26.0192</a:t>
                      </a:r>
                    </a:p>
                  </a:txBody>
                  <a:tcPr marL="45720" marR="45720" anchor="ctr"/>
                </a:tc>
                <a:tc>
                  <a:txBody>
                    <a:bodyPr/>
                    <a:lstStyle/>
                    <a:p>
                      <a:pPr algn="r"/>
                      <a:r>
                        <a:rPr lang="en-US" sz="900" dirty="0">
                          <a:latin typeface="Verdana" pitchFamily="34" charset="0"/>
                          <a:ea typeface="Verdana" pitchFamily="34" charset="0"/>
                          <a:cs typeface="Verdana" pitchFamily="34" charset="0"/>
                        </a:rPr>
                        <a:t>27.9750</a:t>
                      </a:r>
                    </a:p>
                  </a:txBody>
                  <a:tcPr marL="45720" marR="45720" anchor="ctr"/>
                </a:tc>
                <a:tc>
                  <a:txBody>
                    <a:bodyPr/>
                    <a:lstStyle/>
                    <a:p>
                      <a:pPr algn="r"/>
                      <a:r>
                        <a:rPr lang="en-US" sz="900" dirty="0">
                          <a:latin typeface="Verdana" pitchFamily="34" charset="0"/>
                          <a:ea typeface="Verdana" pitchFamily="34" charset="0"/>
                          <a:cs typeface="Verdana" pitchFamily="34" charset="0"/>
                        </a:rPr>
                        <a:t>32.3926</a:t>
                      </a:r>
                    </a:p>
                  </a:txBody>
                  <a:tcPr marL="45720" marR="45720" anchor="ctr"/>
                </a:tc>
                <a:tc>
                  <a:txBody>
                    <a:bodyPr/>
                    <a:lstStyle/>
                    <a:p>
                      <a:pPr algn="r"/>
                      <a:r>
                        <a:rPr lang="en-US" sz="900" dirty="0">
                          <a:latin typeface="Verdana" pitchFamily="34" charset="0"/>
                          <a:ea typeface="Verdana" pitchFamily="34" charset="0"/>
                          <a:cs typeface="Verdana" pitchFamily="34" charset="0"/>
                        </a:rPr>
                        <a:t>40.5047</a:t>
                      </a:r>
                    </a:p>
                  </a:txBody>
                  <a:tcPr marL="45720" marR="45720" anchor="ctr"/>
                </a:tc>
                <a:extLst>
                  <a:ext uri="{0D108BD9-81ED-4DB2-BD59-A6C34878D82A}">
                    <a16:rowId xmlns:a16="http://schemas.microsoft.com/office/drawing/2014/main" val="10002"/>
                  </a:ext>
                </a:extLst>
              </a:tr>
              <a:tr h="288358">
                <a:tc>
                  <a:txBody>
                    <a:bodyPr/>
                    <a:lstStyle/>
                    <a:p>
                      <a:pPr algn="ctr"/>
                      <a:r>
                        <a:rPr lang="en-US" sz="900" dirty="0">
                          <a:latin typeface="Verdana" pitchFamily="34" charset="0"/>
                          <a:ea typeface="Verdana" pitchFamily="34" charset="0"/>
                          <a:cs typeface="Verdana" pitchFamily="34" charset="0"/>
                        </a:rPr>
                        <a:t>15</a:t>
                      </a:r>
                    </a:p>
                  </a:txBody>
                  <a:tcPr marL="45720" marR="45720" anchor="ctr"/>
                </a:tc>
                <a:tc>
                  <a:txBody>
                    <a:bodyPr/>
                    <a:lstStyle/>
                    <a:p>
                      <a:pPr algn="r"/>
                      <a:r>
                        <a:rPr lang="en-US" sz="900" dirty="0">
                          <a:latin typeface="Verdana" pitchFamily="34" charset="0"/>
                          <a:ea typeface="Verdana" pitchFamily="34" charset="0"/>
                          <a:cs typeface="Verdana" pitchFamily="34" charset="0"/>
                        </a:rPr>
                        <a:t>16.0969</a:t>
                      </a:r>
                    </a:p>
                  </a:txBody>
                  <a:tcPr marL="45720" marR="45720" anchor="ctr"/>
                </a:tc>
                <a:tc>
                  <a:txBody>
                    <a:bodyPr/>
                    <a:lstStyle/>
                    <a:p>
                      <a:pPr algn="r"/>
                      <a:r>
                        <a:rPr lang="en-US" sz="900" dirty="0">
                          <a:latin typeface="Verdana" pitchFamily="34" charset="0"/>
                          <a:ea typeface="Verdana" pitchFamily="34" charset="0"/>
                          <a:cs typeface="Verdana" pitchFamily="34" charset="0"/>
                        </a:rPr>
                        <a:t>17.2934</a:t>
                      </a:r>
                    </a:p>
                  </a:txBody>
                  <a:tcPr marL="45720" marR="45720" anchor="ctr"/>
                </a:tc>
                <a:tc>
                  <a:txBody>
                    <a:bodyPr/>
                    <a:lstStyle/>
                    <a:p>
                      <a:pPr algn="r"/>
                      <a:r>
                        <a:rPr lang="en-US" sz="900" dirty="0">
                          <a:latin typeface="Verdana" pitchFamily="34" charset="0"/>
                          <a:ea typeface="Verdana" pitchFamily="34" charset="0"/>
                          <a:cs typeface="Verdana" pitchFamily="34" charset="0"/>
                        </a:rPr>
                        <a:t>18.5989</a:t>
                      </a:r>
                    </a:p>
                  </a:txBody>
                  <a:tcPr marL="45720" marR="45720" anchor="ctr"/>
                </a:tc>
                <a:tc>
                  <a:txBody>
                    <a:bodyPr/>
                    <a:lstStyle/>
                    <a:p>
                      <a:pPr algn="r"/>
                      <a:r>
                        <a:rPr lang="en-US" sz="900" dirty="0">
                          <a:latin typeface="Verdana" pitchFamily="34" charset="0"/>
                          <a:ea typeface="Verdana" pitchFamily="34" charset="0"/>
                          <a:cs typeface="Verdana" pitchFamily="34" charset="0"/>
                        </a:rPr>
                        <a:t>20.0236</a:t>
                      </a:r>
                    </a:p>
                  </a:txBody>
                  <a:tcPr marL="45720" marR="45720" anchor="ctr"/>
                </a:tc>
                <a:tc>
                  <a:txBody>
                    <a:bodyPr/>
                    <a:lstStyle/>
                    <a:p>
                      <a:pPr algn="r"/>
                      <a:r>
                        <a:rPr lang="en-US" sz="900" dirty="0">
                          <a:latin typeface="Verdana" pitchFamily="34" charset="0"/>
                          <a:ea typeface="Verdana" pitchFamily="34" charset="0"/>
                          <a:cs typeface="Verdana" pitchFamily="34" charset="0"/>
                        </a:rPr>
                        <a:t>21.5786</a:t>
                      </a:r>
                    </a:p>
                  </a:txBody>
                  <a:tcPr marL="45720" marR="45720" anchor="ctr"/>
                </a:tc>
                <a:tc>
                  <a:txBody>
                    <a:bodyPr/>
                    <a:lstStyle/>
                    <a:p>
                      <a:pPr algn="r"/>
                      <a:r>
                        <a:rPr lang="en-US" sz="900" dirty="0">
                          <a:latin typeface="Verdana" pitchFamily="34" charset="0"/>
                          <a:ea typeface="Verdana" pitchFamily="34" charset="0"/>
                          <a:cs typeface="Verdana" pitchFamily="34" charset="0"/>
                        </a:rPr>
                        <a:t>23.2760</a:t>
                      </a:r>
                    </a:p>
                  </a:txBody>
                  <a:tcPr marL="45720" marR="45720" anchor="ctr"/>
                </a:tc>
                <a:tc>
                  <a:txBody>
                    <a:bodyPr/>
                    <a:lstStyle/>
                    <a:p>
                      <a:pPr algn="r"/>
                      <a:r>
                        <a:rPr lang="en-US" sz="900" dirty="0">
                          <a:latin typeface="Verdana" pitchFamily="34" charset="0"/>
                          <a:ea typeface="Verdana" pitchFamily="34" charset="0"/>
                          <a:cs typeface="Verdana" pitchFamily="34" charset="0"/>
                        </a:rPr>
                        <a:t>25.1290</a:t>
                      </a:r>
                    </a:p>
                  </a:txBody>
                  <a:tcPr marL="45720" marR="45720" anchor="ctr"/>
                </a:tc>
                <a:tc>
                  <a:txBody>
                    <a:bodyPr/>
                    <a:lstStyle/>
                    <a:p>
                      <a:pPr algn="r"/>
                      <a:r>
                        <a:rPr lang="en-US" sz="900" dirty="0">
                          <a:latin typeface="Verdana" pitchFamily="34" charset="0"/>
                          <a:ea typeface="Verdana" pitchFamily="34" charset="0"/>
                          <a:cs typeface="Verdana" pitchFamily="34" charset="0"/>
                        </a:rPr>
                        <a:t>27.1521</a:t>
                      </a:r>
                    </a:p>
                  </a:txBody>
                  <a:tcPr marL="45720" marR="45720" anchor="ctr"/>
                </a:tc>
                <a:tc>
                  <a:txBody>
                    <a:bodyPr/>
                    <a:lstStyle/>
                    <a:p>
                      <a:pPr algn="r"/>
                      <a:r>
                        <a:rPr lang="en-US" sz="900" dirty="0">
                          <a:latin typeface="Verdana" pitchFamily="34" charset="0"/>
                          <a:ea typeface="Verdana" pitchFamily="34" charset="0"/>
                          <a:cs typeface="Verdana" pitchFamily="34" charset="0"/>
                        </a:rPr>
                        <a:t>29.3609</a:t>
                      </a:r>
                    </a:p>
                  </a:txBody>
                  <a:tcPr marL="45720" marR="45720" anchor="ctr"/>
                </a:tc>
                <a:tc>
                  <a:txBody>
                    <a:bodyPr/>
                    <a:lstStyle/>
                    <a:p>
                      <a:pPr algn="r"/>
                      <a:r>
                        <a:rPr lang="en-US" sz="900" dirty="0">
                          <a:latin typeface="Verdana" pitchFamily="34" charset="0"/>
                          <a:ea typeface="Verdana" pitchFamily="34" charset="0"/>
                          <a:cs typeface="Verdana" pitchFamily="34" charset="0"/>
                        </a:rPr>
                        <a:t>31.7725</a:t>
                      </a:r>
                    </a:p>
                  </a:txBody>
                  <a:tcPr marL="45720" marR="45720" anchor="ctr"/>
                </a:tc>
                <a:tc>
                  <a:txBody>
                    <a:bodyPr/>
                    <a:lstStyle/>
                    <a:p>
                      <a:pPr algn="r"/>
                      <a:r>
                        <a:rPr lang="en-US" sz="900" dirty="0">
                          <a:latin typeface="Verdana" pitchFamily="34" charset="0"/>
                          <a:ea typeface="Verdana" pitchFamily="34" charset="0"/>
                          <a:cs typeface="Verdana" pitchFamily="34" charset="0"/>
                        </a:rPr>
                        <a:t>37.2797</a:t>
                      </a:r>
                    </a:p>
                  </a:txBody>
                  <a:tcPr marL="45720" marR="45720" anchor="ctr"/>
                </a:tc>
                <a:tc>
                  <a:txBody>
                    <a:bodyPr/>
                    <a:lstStyle/>
                    <a:p>
                      <a:pPr algn="r"/>
                      <a:r>
                        <a:rPr lang="en-US" sz="900" dirty="0">
                          <a:latin typeface="Verdana" pitchFamily="34" charset="0"/>
                          <a:ea typeface="Verdana" pitchFamily="34" charset="0"/>
                          <a:cs typeface="Verdana" pitchFamily="34" charset="0"/>
                        </a:rPr>
                        <a:t>47.5804</a:t>
                      </a:r>
                    </a:p>
                  </a:txBody>
                  <a:tcPr marL="45720" marR="45720" anchor="ctr"/>
                </a:tc>
                <a:extLst>
                  <a:ext uri="{0D108BD9-81ED-4DB2-BD59-A6C34878D82A}">
                    <a16:rowId xmlns:a16="http://schemas.microsoft.com/office/drawing/2014/main" val="10003"/>
                  </a:ext>
                </a:extLst>
              </a:tr>
              <a:tr h="288358">
                <a:tc>
                  <a:txBody>
                    <a:bodyPr/>
                    <a:lstStyle/>
                    <a:p>
                      <a:pPr algn="ctr"/>
                      <a:r>
                        <a:rPr lang="en-US" sz="900" dirty="0">
                          <a:latin typeface="Verdana" pitchFamily="34" charset="0"/>
                          <a:ea typeface="Verdana" pitchFamily="34" charset="0"/>
                          <a:cs typeface="Verdana" pitchFamily="34" charset="0"/>
                        </a:rPr>
                        <a:t>16</a:t>
                      </a:r>
                    </a:p>
                  </a:txBody>
                  <a:tcPr marL="45720" marR="45720" anchor="ctr"/>
                </a:tc>
                <a:tc>
                  <a:txBody>
                    <a:bodyPr/>
                    <a:lstStyle/>
                    <a:p>
                      <a:pPr algn="r"/>
                      <a:r>
                        <a:rPr lang="en-US" sz="900" dirty="0">
                          <a:latin typeface="Verdana" pitchFamily="34" charset="0"/>
                          <a:ea typeface="Verdana" pitchFamily="34" charset="0"/>
                          <a:cs typeface="Verdana" pitchFamily="34" charset="0"/>
                        </a:rPr>
                        <a:t>17.2579</a:t>
                      </a:r>
                    </a:p>
                  </a:txBody>
                  <a:tcPr marL="45720" marR="45720" anchor="ctr"/>
                </a:tc>
                <a:tc>
                  <a:txBody>
                    <a:bodyPr/>
                    <a:lstStyle/>
                    <a:p>
                      <a:pPr algn="r"/>
                      <a:r>
                        <a:rPr lang="en-US" sz="900" dirty="0">
                          <a:latin typeface="Verdana" pitchFamily="34" charset="0"/>
                          <a:ea typeface="Verdana" pitchFamily="34" charset="0"/>
                          <a:cs typeface="Verdana" pitchFamily="34" charset="0"/>
                        </a:rPr>
                        <a:t>18.6393</a:t>
                      </a:r>
                    </a:p>
                  </a:txBody>
                  <a:tcPr marL="45720" marR="45720" anchor="ctr"/>
                </a:tc>
                <a:tc>
                  <a:txBody>
                    <a:bodyPr/>
                    <a:lstStyle/>
                    <a:p>
                      <a:pPr algn="r"/>
                      <a:r>
                        <a:rPr lang="en-US" sz="900" dirty="0">
                          <a:latin typeface="Verdana" pitchFamily="34" charset="0"/>
                          <a:ea typeface="Verdana" pitchFamily="34" charset="0"/>
                          <a:cs typeface="Verdana" pitchFamily="34" charset="0"/>
                        </a:rPr>
                        <a:t>20.1569</a:t>
                      </a:r>
                    </a:p>
                  </a:txBody>
                  <a:tcPr marL="45720" marR="45720" anchor="ctr"/>
                </a:tc>
                <a:tc>
                  <a:txBody>
                    <a:bodyPr/>
                    <a:lstStyle/>
                    <a:p>
                      <a:pPr algn="r"/>
                      <a:r>
                        <a:rPr lang="en-US" sz="900" dirty="0">
                          <a:latin typeface="Verdana" pitchFamily="34" charset="0"/>
                          <a:ea typeface="Verdana" pitchFamily="34" charset="0"/>
                          <a:cs typeface="Verdana" pitchFamily="34" charset="0"/>
                        </a:rPr>
                        <a:t>21.8245</a:t>
                      </a:r>
                    </a:p>
                  </a:txBody>
                  <a:tcPr marL="45720" marR="45720" anchor="ctr"/>
                </a:tc>
                <a:tc>
                  <a:txBody>
                    <a:bodyPr/>
                    <a:lstStyle/>
                    <a:p>
                      <a:pPr algn="r"/>
                      <a:r>
                        <a:rPr lang="en-US" sz="900" dirty="0">
                          <a:latin typeface="Verdana" pitchFamily="34" charset="0"/>
                          <a:ea typeface="Verdana" pitchFamily="34" charset="0"/>
                          <a:cs typeface="Verdana" pitchFamily="34" charset="0"/>
                        </a:rPr>
                        <a:t>23.6575</a:t>
                      </a:r>
                    </a:p>
                  </a:txBody>
                  <a:tcPr marL="45720" marR="45720" anchor="ctr"/>
                </a:tc>
                <a:tc>
                  <a:txBody>
                    <a:bodyPr/>
                    <a:lstStyle/>
                    <a:p>
                      <a:pPr algn="r"/>
                      <a:r>
                        <a:rPr lang="en-US" sz="900" dirty="0">
                          <a:latin typeface="Verdana" pitchFamily="34" charset="0"/>
                          <a:ea typeface="Verdana" pitchFamily="34" charset="0"/>
                          <a:cs typeface="Verdana" pitchFamily="34" charset="0"/>
                        </a:rPr>
                        <a:t>25.6725</a:t>
                      </a:r>
                    </a:p>
                  </a:txBody>
                  <a:tcPr marL="45720" marR="45720" anchor="ctr"/>
                </a:tc>
                <a:tc>
                  <a:txBody>
                    <a:bodyPr/>
                    <a:lstStyle/>
                    <a:p>
                      <a:pPr algn="r"/>
                      <a:r>
                        <a:rPr lang="en-US" sz="900" dirty="0">
                          <a:latin typeface="Verdana" pitchFamily="34" charset="0"/>
                          <a:ea typeface="Verdana" pitchFamily="34" charset="0"/>
                          <a:cs typeface="Verdana" pitchFamily="34" charset="0"/>
                        </a:rPr>
                        <a:t>27.8881</a:t>
                      </a:r>
                    </a:p>
                  </a:txBody>
                  <a:tcPr marL="45720" marR="4572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a:latin typeface="Verdana" pitchFamily="34" charset="0"/>
                          <a:ea typeface="Verdana" pitchFamily="34" charset="0"/>
                          <a:cs typeface="Verdana" pitchFamily="34" charset="0"/>
                        </a:rPr>
                        <a:t>30.3243</a:t>
                      </a:r>
                    </a:p>
                  </a:txBody>
                  <a:tcPr marL="45720" marR="45720" anchor="ctr"/>
                </a:tc>
                <a:tc>
                  <a:txBody>
                    <a:bodyPr/>
                    <a:lstStyle/>
                    <a:p>
                      <a:pPr algn="r"/>
                      <a:r>
                        <a:rPr lang="en-US" sz="900" dirty="0">
                          <a:latin typeface="Verdana" pitchFamily="34" charset="0"/>
                          <a:ea typeface="Verdana" pitchFamily="34" charset="0"/>
                          <a:cs typeface="Verdana" pitchFamily="34" charset="0"/>
                        </a:rPr>
                        <a:t>33.0034</a:t>
                      </a:r>
                    </a:p>
                  </a:txBody>
                  <a:tcPr marL="45720" marR="45720" anchor="ctr"/>
                </a:tc>
                <a:tc>
                  <a:txBody>
                    <a:bodyPr/>
                    <a:lstStyle/>
                    <a:p>
                      <a:pPr algn="r"/>
                      <a:r>
                        <a:rPr lang="en-US" sz="900" dirty="0">
                          <a:latin typeface="Verdana" pitchFamily="34" charset="0"/>
                          <a:ea typeface="Verdana" pitchFamily="34" charset="0"/>
                          <a:cs typeface="Verdana" pitchFamily="34" charset="0"/>
                        </a:rPr>
                        <a:t>35.9497</a:t>
                      </a:r>
                    </a:p>
                  </a:txBody>
                  <a:tcPr marL="45720" marR="45720" anchor="ctr"/>
                </a:tc>
                <a:tc>
                  <a:txBody>
                    <a:bodyPr/>
                    <a:lstStyle/>
                    <a:p>
                      <a:pPr algn="r"/>
                      <a:r>
                        <a:rPr lang="en-US" sz="900" dirty="0">
                          <a:latin typeface="Verdana" pitchFamily="34" charset="0"/>
                          <a:ea typeface="Verdana" pitchFamily="34" charset="0"/>
                          <a:cs typeface="Verdana" pitchFamily="34" charset="0"/>
                        </a:rPr>
                        <a:t>42.7533</a:t>
                      </a:r>
                    </a:p>
                  </a:txBody>
                  <a:tcPr marL="45720" marR="45720" anchor="ctr"/>
                </a:tc>
                <a:tc>
                  <a:txBody>
                    <a:bodyPr/>
                    <a:lstStyle/>
                    <a:p>
                      <a:pPr algn="r"/>
                      <a:r>
                        <a:rPr lang="en-US" sz="900" dirty="0">
                          <a:latin typeface="Verdana" pitchFamily="34" charset="0"/>
                          <a:ea typeface="Verdana" pitchFamily="34" charset="0"/>
                          <a:cs typeface="Verdana" pitchFamily="34" charset="0"/>
                        </a:rPr>
                        <a:t>55.7175</a:t>
                      </a:r>
                    </a:p>
                  </a:txBody>
                  <a:tcPr marL="45720" marR="45720" anchor="ctr"/>
                </a:tc>
                <a:extLst>
                  <a:ext uri="{0D108BD9-81ED-4DB2-BD59-A6C34878D82A}">
                    <a16:rowId xmlns:a16="http://schemas.microsoft.com/office/drawing/2014/main" val="10004"/>
                  </a:ext>
                </a:extLst>
              </a:tr>
              <a:tr h="288358">
                <a:tc>
                  <a:txBody>
                    <a:bodyPr/>
                    <a:lstStyle/>
                    <a:p>
                      <a:pPr algn="ctr"/>
                      <a:r>
                        <a:rPr lang="en-US" sz="900" dirty="0">
                          <a:latin typeface="Verdana" pitchFamily="34" charset="0"/>
                          <a:ea typeface="Verdana" pitchFamily="34" charset="0"/>
                          <a:cs typeface="Verdana" pitchFamily="34" charset="0"/>
                        </a:rPr>
                        <a:t>17</a:t>
                      </a:r>
                    </a:p>
                  </a:txBody>
                  <a:tcPr marL="45720" marR="45720" anchor="ctr"/>
                </a:tc>
                <a:tc>
                  <a:txBody>
                    <a:bodyPr/>
                    <a:lstStyle/>
                    <a:p>
                      <a:pPr algn="r"/>
                      <a:r>
                        <a:rPr lang="en-US" sz="900" dirty="0">
                          <a:latin typeface="Verdana" pitchFamily="34" charset="0"/>
                          <a:ea typeface="Verdana" pitchFamily="34" charset="0"/>
                          <a:cs typeface="Verdana" pitchFamily="34" charset="0"/>
                        </a:rPr>
                        <a:t>18.4314</a:t>
                      </a:r>
                    </a:p>
                  </a:txBody>
                  <a:tcPr marL="45720" marR="45720" anchor="ctr"/>
                </a:tc>
                <a:tc>
                  <a:txBody>
                    <a:bodyPr/>
                    <a:lstStyle/>
                    <a:p>
                      <a:pPr algn="r"/>
                      <a:r>
                        <a:rPr lang="en-US" sz="900" dirty="0">
                          <a:latin typeface="Verdana" pitchFamily="34" charset="0"/>
                          <a:ea typeface="Verdana" pitchFamily="34" charset="0"/>
                          <a:cs typeface="Verdana" pitchFamily="34" charset="0"/>
                        </a:rPr>
                        <a:t>20.0121</a:t>
                      </a:r>
                    </a:p>
                  </a:txBody>
                  <a:tcPr marL="45720" marR="45720" anchor="ctr"/>
                </a:tc>
                <a:tc>
                  <a:txBody>
                    <a:bodyPr/>
                    <a:lstStyle/>
                    <a:p>
                      <a:pPr algn="r"/>
                      <a:r>
                        <a:rPr lang="en-US" sz="900" dirty="0">
                          <a:latin typeface="Verdana" pitchFamily="34" charset="0"/>
                          <a:ea typeface="Verdana" pitchFamily="34" charset="0"/>
                          <a:cs typeface="Verdana" pitchFamily="34" charset="0"/>
                        </a:rPr>
                        <a:t>21.7616</a:t>
                      </a:r>
                    </a:p>
                  </a:txBody>
                  <a:tcPr marL="45720" marR="45720" anchor="ctr"/>
                </a:tc>
                <a:tc>
                  <a:txBody>
                    <a:bodyPr/>
                    <a:lstStyle/>
                    <a:p>
                      <a:pPr algn="r"/>
                      <a:r>
                        <a:rPr lang="en-US" sz="900" dirty="0">
                          <a:latin typeface="Verdana" pitchFamily="34" charset="0"/>
                          <a:ea typeface="Verdana" pitchFamily="34" charset="0"/>
                          <a:cs typeface="Verdana" pitchFamily="34" charset="0"/>
                        </a:rPr>
                        <a:t>23.6975</a:t>
                      </a:r>
                    </a:p>
                  </a:txBody>
                  <a:tcPr marL="45720" marR="45720" anchor="ctr"/>
                </a:tc>
                <a:tc>
                  <a:txBody>
                    <a:bodyPr/>
                    <a:lstStyle/>
                    <a:p>
                      <a:pPr algn="r"/>
                      <a:r>
                        <a:rPr lang="en-US" sz="900" dirty="0">
                          <a:latin typeface="Verdana" pitchFamily="34" charset="0"/>
                          <a:ea typeface="Verdana" pitchFamily="34" charset="0"/>
                          <a:cs typeface="Verdana" pitchFamily="34" charset="0"/>
                        </a:rPr>
                        <a:t>25.8404</a:t>
                      </a:r>
                    </a:p>
                  </a:txBody>
                  <a:tcPr marL="45720" marR="45720" anchor="ctr"/>
                </a:tc>
                <a:tc>
                  <a:txBody>
                    <a:bodyPr/>
                    <a:lstStyle/>
                    <a:p>
                      <a:pPr algn="r"/>
                      <a:r>
                        <a:rPr lang="en-US" sz="900" dirty="0">
                          <a:latin typeface="Verdana" pitchFamily="34" charset="0"/>
                          <a:ea typeface="Verdana" pitchFamily="34" charset="0"/>
                          <a:cs typeface="Verdana" pitchFamily="34" charset="0"/>
                        </a:rPr>
                        <a:t>28.2129</a:t>
                      </a:r>
                    </a:p>
                  </a:txBody>
                  <a:tcPr marL="45720" marR="45720" anchor="ctr"/>
                </a:tc>
                <a:tc>
                  <a:txBody>
                    <a:bodyPr/>
                    <a:lstStyle/>
                    <a:p>
                      <a:pPr algn="r"/>
                      <a:r>
                        <a:rPr lang="en-US" sz="900" dirty="0">
                          <a:latin typeface="Verdana" pitchFamily="34" charset="0"/>
                          <a:ea typeface="Verdana" pitchFamily="34" charset="0"/>
                          <a:cs typeface="Verdana" pitchFamily="34" charset="0"/>
                        </a:rPr>
                        <a:t>30.8402</a:t>
                      </a:r>
                    </a:p>
                  </a:txBody>
                  <a:tcPr marL="45720" marR="45720" anchor="ctr"/>
                </a:tc>
                <a:tc>
                  <a:txBody>
                    <a:bodyPr/>
                    <a:lstStyle/>
                    <a:p>
                      <a:pPr algn="r"/>
                      <a:r>
                        <a:rPr lang="en-US" sz="900" dirty="0">
                          <a:latin typeface="Verdana" pitchFamily="34" charset="0"/>
                          <a:ea typeface="Verdana" pitchFamily="34" charset="0"/>
                          <a:cs typeface="Verdana" pitchFamily="34" charset="0"/>
                        </a:rPr>
                        <a:t>33.7502</a:t>
                      </a:r>
                    </a:p>
                  </a:txBody>
                  <a:tcPr marL="45720" marR="45720" anchor="ctr"/>
                </a:tc>
                <a:tc>
                  <a:txBody>
                    <a:bodyPr/>
                    <a:lstStyle/>
                    <a:p>
                      <a:pPr algn="r"/>
                      <a:r>
                        <a:rPr lang="en-US" sz="900" dirty="0">
                          <a:latin typeface="Verdana" pitchFamily="34" charset="0"/>
                          <a:ea typeface="Verdana" pitchFamily="34" charset="0"/>
                          <a:cs typeface="Verdana" pitchFamily="34" charset="0"/>
                        </a:rPr>
                        <a:t>36.9737</a:t>
                      </a:r>
                    </a:p>
                  </a:txBody>
                  <a:tcPr marL="45720" marR="45720" anchor="ctr"/>
                </a:tc>
                <a:tc>
                  <a:txBody>
                    <a:bodyPr/>
                    <a:lstStyle/>
                    <a:p>
                      <a:pPr algn="r"/>
                      <a:r>
                        <a:rPr lang="en-US" sz="900" dirty="0">
                          <a:latin typeface="Verdana" pitchFamily="34" charset="0"/>
                          <a:ea typeface="Verdana" pitchFamily="34" charset="0"/>
                          <a:cs typeface="Verdana" pitchFamily="34" charset="0"/>
                        </a:rPr>
                        <a:t>40.5447</a:t>
                      </a:r>
                    </a:p>
                  </a:txBody>
                  <a:tcPr marL="45720" marR="45720" anchor="ctr"/>
                </a:tc>
                <a:tc>
                  <a:txBody>
                    <a:bodyPr/>
                    <a:lstStyle/>
                    <a:p>
                      <a:pPr algn="r"/>
                      <a:r>
                        <a:rPr lang="en-US" sz="900" dirty="0">
                          <a:latin typeface="Verdana" pitchFamily="34" charset="0"/>
                          <a:ea typeface="Verdana" pitchFamily="34" charset="0"/>
                          <a:cs typeface="Verdana" pitchFamily="34" charset="0"/>
                        </a:rPr>
                        <a:t>48.8837</a:t>
                      </a:r>
                    </a:p>
                  </a:txBody>
                  <a:tcPr marL="45720" marR="45720" anchor="ctr"/>
                </a:tc>
                <a:tc>
                  <a:txBody>
                    <a:bodyPr/>
                    <a:lstStyle/>
                    <a:p>
                      <a:pPr algn="r"/>
                      <a:r>
                        <a:rPr lang="en-US" sz="900" dirty="0">
                          <a:latin typeface="Verdana" pitchFamily="34" charset="0"/>
                          <a:ea typeface="Verdana" pitchFamily="34" charset="0"/>
                          <a:cs typeface="Verdana" pitchFamily="34" charset="0"/>
                        </a:rPr>
                        <a:t>65.0751</a:t>
                      </a:r>
                    </a:p>
                  </a:txBody>
                  <a:tcPr marL="45720" marR="45720" anchor="ctr"/>
                </a:tc>
                <a:extLst>
                  <a:ext uri="{0D108BD9-81ED-4DB2-BD59-A6C34878D82A}">
                    <a16:rowId xmlns:a16="http://schemas.microsoft.com/office/drawing/2014/main" val="10005"/>
                  </a:ext>
                </a:extLst>
              </a:tr>
              <a:tr h="288358">
                <a:tc>
                  <a:txBody>
                    <a:bodyPr/>
                    <a:lstStyle/>
                    <a:p>
                      <a:pPr algn="ctr"/>
                      <a:r>
                        <a:rPr lang="en-US" sz="900" dirty="0">
                          <a:latin typeface="Verdana" pitchFamily="34" charset="0"/>
                          <a:ea typeface="Verdana" pitchFamily="34" charset="0"/>
                          <a:cs typeface="Verdana" pitchFamily="34" charset="0"/>
                        </a:rPr>
                        <a:t>18</a:t>
                      </a:r>
                    </a:p>
                  </a:txBody>
                  <a:tcPr marL="45720" marR="45720" anchor="ctr"/>
                </a:tc>
                <a:tc>
                  <a:txBody>
                    <a:bodyPr/>
                    <a:lstStyle/>
                    <a:p>
                      <a:pPr algn="r"/>
                      <a:r>
                        <a:rPr lang="en-US" sz="900" dirty="0">
                          <a:latin typeface="Verdana" pitchFamily="34" charset="0"/>
                          <a:ea typeface="Verdana" pitchFamily="34" charset="0"/>
                          <a:cs typeface="Verdana" pitchFamily="34" charset="0"/>
                        </a:rPr>
                        <a:t>19.6147</a:t>
                      </a:r>
                    </a:p>
                  </a:txBody>
                  <a:tcPr marL="45720" marR="45720" anchor="ctr"/>
                </a:tc>
                <a:tc>
                  <a:txBody>
                    <a:bodyPr/>
                    <a:lstStyle/>
                    <a:p>
                      <a:pPr algn="r"/>
                      <a:r>
                        <a:rPr lang="en-US" sz="900" dirty="0">
                          <a:latin typeface="Verdana" pitchFamily="34" charset="0"/>
                          <a:ea typeface="Verdana" pitchFamily="34" charset="0"/>
                          <a:cs typeface="Verdana" pitchFamily="34" charset="0"/>
                        </a:rPr>
                        <a:t>21.4123</a:t>
                      </a:r>
                    </a:p>
                  </a:txBody>
                  <a:tcPr marL="45720" marR="45720" anchor="ctr"/>
                </a:tc>
                <a:tc>
                  <a:txBody>
                    <a:bodyPr/>
                    <a:lstStyle/>
                    <a:p>
                      <a:pPr algn="r"/>
                      <a:r>
                        <a:rPr lang="en-US" sz="900" dirty="0">
                          <a:latin typeface="Verdana" pitchFamily="34" charset="0"/>
                          <a:ea typeface="Verdana" pitchFamily="34" charset="0"/>
                          <a:cs typeface="Verdana" pitchFamily="34" charset="0"/>
                        </a:rPr>
                        <a:t>23.4144</a:t>
                      </a:r>
                    </a:p>
                  </a:txBody>
                  <a:tcPr marL="45720" marR="45720" anchor="ctr"/>
                </a:tc>
                <a:tc>
                  <a:txBody>
                    <a:bodyPr/>
                    <a:lstStyle/>
                    <a:p>
                      <a:pPr algn="r"/>
                      <a:r>
                        <a:rPr lang="en-US" sz="900" dirty="0">
                          <a:latin typeface="Verdana" pitchFamily="34" charset="0"/>
                          <a:ea typeface="Verdana" pitchFamily="34" charset="0"/>
                          <a:cs typeface="Verdana" pitchFamily="34" charset="0"/>
                        </a:rPr>
                        <a:t>25.6454</a:t>
                      </a:r>
                    </a:p>
                  </a:txBody>
                  <a:tcPr marL="45720" marR="45720" anchor="ctr"/>
                </a:tc>
                <a:tc>
                  <a:txBody>
                    <a:bodyPr/>
                    <a:lstStyle/>
                    <a:p>
                      <a:pPr algn="r"/>
                      <a:r>
                        <a:rPr lang="en-US" sz="900" dirty="0">
                          <a:latin typeface="Verdana" pitchFamily="34" charset="0"/>
                          <a:ea typeface="Verdana" pitchFamily="34" charset="0"/>
                          <a:cs typeface="Verdana" pitchFamily="34" charset="0"/>
                        </a:rPr>
                        <a:t>28.1324</a:t>
                      </a:r>
                    </a:p>
                  </a:txBody>
                  <a:tcPr marL="45720" marR="45720" anchor="ctr"/>
                </a:tc>
                <a:tc>
                  <a:txBody>
                    <a:bodyPr/>
                    <a:lstStyle/>
                    <a:p>
                      <a:pPr algn="r"/>
                      <a:r>
                        <a:rPr lang="en-US" sz="900" dirty="0">
                          <a:latin typeface="Verdana" pitchFamily="34" charset="0"/>
                          <a:ea typeface="Verdana" pitchFamily="34" charset="0"/>
                          <a:cs typeface="Verdana" pitchFamily="34" charset="0"/>
                        </a:rPr>
                        <a:t>30.9057</a:t>
                      </a:r>
                    </a:p>
                  </a:txBody>
                  <a:tcPr marL="45720" marR="45720" anchor="ctr"/>
                </a:tc>
                <a:tc>
                  <a:txBody>
                    <a:bodyPr/>
                    <a:lstStyle/>
                    <a:p>
                      <a:pPr algn="r"/>
                      <a:r>
                        <a:rPr lang="en-US" sz="900" dirty="0">
                          <a:latin typeface="Verdana" pitchFamily="34" charset="0"/>
                          <a:ea typeface="Verdana" pitchFamily="34" charset="0"/>
                          <a:cs typeface="Verdana" pitchFamily="34" charset="0"/>
                        </a:rPr>
                        <a:t>33.9990</a:t>
                      </a:r>
                    </a:p>
                  </a:txBody>
                  <a:tcPr marL="45720" marR="45720" anchor="ctr"/>
                </a:tc>
                <a:tc>
                  <a:txBody>
                    <a:bodyPr/>
                    <a:lstStyle/>
                    <a:p>
                      <a:pPr algn="r"/>
                      <a:r>
                        <a:rPr lang="en-US" sz="900" dirty="0">
                          <a:latin typeface="Verdana" pitchFamily="34" charset="0"/>
                          <a:ea typeface="Verdana" pitchFamily="34" charset="0"/>
                          <a:cs typeface="Verdana" pitchFamily="34" charset="0"/>
                        </a:rPr>
                        <a:t>37.4502</a:t>
                      </a:r>
                    </a:p>
                  </a:txBody>
                  <a:tcPr marL="45720" marR="45720" anchor="ctr"/>
                </a:tc>
                <a:tc>
                  <a:txBody>
                    <a:bodyPr/>
                    <a:lstStyle/>
                    <a:p>
                      <a:pPr algn="r"/>
                      <a:r>
                        <a:rPr lang="en-US" sz="900" dirty="0">
                          <a:latin typeface="Verdana" pitchFamily="34" charset="0"/>
                          <a:ea typeface="Verdana" pitchFamily="34" charset="0"/>
                          <a:cs typeface="Verdana" pitchFamily="34" charset="0"/>
                        </a:rPr>
                        <a:t>41.3013</a:t>
                      </a:r>
                    </a:p>
                  </a:txBody>
                  <a:tcPr marL="45720" marR="45720" anchor="ctr"/>
                </a:tc>
                <a:tc>
                  <a:txBody>
                    <a:bodyPr/>
                    <a:lstStyle/>
                    <a:p>
                      <a:pPr algn="r"/>
                      <a:r>
                        <a:rPr lang="en-US" sz="900" dirty="0">
                          <a:latin typeface="Verdana" pitchFamily="34" charset="0"/>
                          <a:ea typeface="Verdana" pitchFamily="34" charset="0"/>
                          <a:cs typeface="Verdana" pitchFamily="34" charset="0"/>
                        </a:rPr>
                        <a:t>45.5992</a:t>
                      </a:r>
                    </a:p>
                  </a:txBody>
                  <a:tcPr marL="45720" marR="45720" anchor="ctr"/>
                </a:tc>
                <a:tc>
                  <a:txBody>
                    <a:bodyPr/>
                    <a:lstStyle/>
                    <a:p>
                      <a:pPr algn="r"/>
                      <a:r>
                        <a:rPr lang="en-US" sz="900" dirty="0">
                          <a:latin typeface="Verdana" pitchFamily="34" charset="0"/>
                          <a:ea typeface="Verdana" pitchFamily="34" charset="0"/>
                          <a:cs typeface="Verdana" pitchFamily="34" charset="0"/>
                        </a:rPr>
                        <a:t>55.7497</a:t>
                      </a:r>
                    </a:p>
                  </a:txBody>
                  <a:tcPr marL="45720" marR="45720" anchor="ctr"/>
                </a:tc>
                <a:tc>
                  <a:txBody>
                    <a:bodyPr/>
                    <a:lstStyle/>
                    <a:p>
                      <a:pPr algn="r"/>
                      <a:r>
                        <a:rPr lang="en-US" sz="900" dirty="0">
                          <a:latin typeface="Verdana" pitchFamily="34" charset="0"/>
                          <a:ea typeface="Verdana" pitchFamily="34" charset="0"/>
                          <a:cs typeface="Verdana" pitchFamily="34" charset="0"/>
                        </a:rPr>
                        <a:t>75.8364</a:t>
                      </a:r>
                    </a:p>
                  </a:txBody>
                  <a:tcPr marL="45720" marR="45720" anchor="ctr"/>
                </a:tc>
                <a:extLst>
                  <a:ext uri="{0D108BD9-81ED-4DB2-BD59-A6C34878D82A}">
                    <a16:rowId xmlns:a16="http://schemas.microsoft.com/office/drawing/2014/main" val="10006"/>
                  </a:ext>
                </a:extLst>
              </a:tr>
              <a:tr h="288358">
                <a:tc>
                  <a:txBody>
                    <a:bodyPr/>
                    <a:lstStyle/>
                    <a:p>
                      <a:pPr algn="ctr"/>
                      <a:r>
                        <a:rPr lang="en-US" sz="900" dirty="0">
                          <a:latin typeface="Verdana" pitchFamily="34" charset="0"/>
                          <a:ea typeface="Verdana" pitchFamily="34" charset="0"/>
                          <a:cs typeface="Verdana" pitchFamily="34" charset="0"/>
                        </a:rPr>
                        <a:t>19</a:t>
                      </a:r>
                    </a:p>
                  </a:txBody>
                  <a:tcPr marL="45720" marR="45720" anchor="ctr"/>
                </a:tc>
                <a:tc>
                  <a:txBody>
                    <a:bodyPr/>
                    <a:lstStyle/>
                    <a:p>
                      <a:pPr algn="r"/>
                      <a:r>
                        <a:rPr lang="en-US" sz="900" dirty="0">
                          <a:latin typeface="Verdana" pitchFamily="34" charset="0"/>
                          <a:ea typeface="Verdana" pitchFamily="34" charset="0"/>
                          <a:cs typeface="Verdana" pitchFamily="34" charset="0"/>
                        </a:rPr>
                        <a:t>20.8109</a:t>
                      </a:r>
                    </a:p>
                  </a:txBody>
                  <a:tcPr marL="45720" marR="45720" anchor="ctr"/>
                </a:tc>
                <a:tc>
                  <a:txBody>
                    <a:bodyPr/>
                    <a:lstStyle/>
                    <a:p>
                      <a:pPr algn="r"/>
                      <a:r>
                        <a:rPr lang="en-US" sz="900" dirty="0">
                          <a:latin typeface="Verdana" pitchFamily="34" charset="0"/>
                          <a:ea typeface="Verdana" pitchFamily="34" charset="0"/>
                          <a:cs typeface="Verdana" pitchFamily="34" charset="0"/>
                        </a:rPr>
                        <a:t>22.8406</a:t>
                      </a:r>
                    </a:p>
                  </a:txBody>
                  <a:tcPr marL="45720" marR="45720" anchor="ctr"/>
                </a:tc>
                <a:tc>
                  <a:txBody>
                    <a:bodyPr/>
                    <a:lstStyle/>
                    <a:p>
                      <a:pPr algn="r"/>
                      <a:r>
                        <a:rPr lang="en-US" sz="900" dirty="0">
                          <a:latin typeface="Verdana" pitchFamily="34" charset="0"/>
                          <a:ea typeface="Verdana" pitchFamily="34" charset="0"/>
                          <a:cs typeface="Verdana" pitchFamily="34" charset="0"/>
                        </a:rPr>
                        <a:t>25.1169</a:t>
                      </a:r>
                    </a:p>
                  </a:txBody>
                  <a:tcPr marL="45720" marR="45720" anchor="ctr"/>
                </a:tc>
                <a:tc>
                  <a:txBody>
                    <a:bodyPr/>
                    <a:lstStyle/>
                    <a:p>
                      <a:pPr algn="r"/>
                      <a:r>
                        <a:rPr lang="en-US" sz="900" dirty="0">
                          <a:latin typeface="Verdana" pitchFamily="34" charset="0"/>
                          <a:ea typeface="Verdana" pitchFamily="34" charset="0"/>
                          <a:cs typeface="Verdana" pitchFamily="34" charset="0"/>
                        </a:rPr>
                        <a:t>27.6712</a:t>
                      </a:r>
                    </a:p>
                  </a:txBody>
                  <a:tcPr marL="45720" marR="45720" anchor="ctr"/>
                </a:tc>
                <a:tc>
                  <a:txBody>
                    <a:bodyPr/>
                    <a:lstStyle/>
                    <a:p>
                      <a:pPr algn="r"/>
                      <a:r>
                        <a:rPr lang="en-US" sz="900" dirty="0">
                          <a:latin typeface="Verdana" pitchFamily="34" charset="0"/>
                          <a:ea typeface="Verdana" pitchFamily="34" charset="0"/>
                          <a:cs typeface="Verdana" pitchFamily="34" charset="0"/>
                        </a:rPr>
                        <a:t>30.5390</a:t>
                      </a:r>
                    </a:p>
                  </a:txBody>
                  <a:tcPr marL="45720" marR="45720" anchor="ctr"/>
                </a:tc>
                <a:tc>
                  <a:txBody>
                    <a:bodyPr/>
                    <a:lstStyle/>
                    <a:p>
                      <a:pPr algn="r"/>
                      <a:r>
                        <a:rPr lang="en-US" sz="900" dirty="0">
                          <a:latin typeface="Verdana" pitchFamily="34" charset="0"/>
                          <a:ea typeface="Verdana" pitchFamily="34" charset="0"/>
                          <a:cs typeface="Verdana" pitchFamily="34" charset="0"/>
                        </a:rPr>
                        <a:t>33.7600</a:t>
                      </a:r>
                    </a:p>
                  </a:txBody>
                  <a:tcPr marL="45720" marR="45720" anchor="ctr"/>
                </a:tc>
                <a:tc>
                  <a:txBody>
                    <a:bodyPr/>
                    <a:lstStyle/>
                    <a:p>
                      <a:pPr algn="r"/>
                      <a:r>
                        <a:rPr lang="en-US" sz="900" dirty="0">
                          <a:latin typeface="Verdana" pitchFamily="34" charset="0"/>
                          <a:ea typeface="Verdana" pitchFamily="34" charset="0"/>
                          <a:cs typeface="Verdana" pitchFamily="34" charset="0"/>
                        </a:rPr>
                        <a:t>37.3790</a:t>
                      </a:r>
                    </a:p>
                  </a:txBody>
                  <a:tcPr marL="45720" marR="45720" anchor="ctr"/>
                </a:tc>
                <a:tc>
                  <a:txBody>
                    <a:bodyPr/>
                    <a:lstStyle/>
                    <a:p>
                      <a:pPr algn="r"/>
                      <a:r>
                        <a:rPr lang="en-US" sz="900" dirty="0">
                          <a:latin typeface="Verdana" pitchFamily="34" charset="0"/>
                          <a:ea typeface="Verdana" pitchFamily="34" charset="0"/>
                          <a:cs typeface="Verdana" pitchFamily="34" charset="0"/>
                        </a:rPr>
                        <a:t>41.4463</a:t>
                      </a:r>
                    </a:p>
                  </a:txBody>
                  <a:tcPr marL="45720" marR="45720" anchor="ctr"/>
                </a:tc>
                <a:tc>
                  <a:txBody>
                    <a:bodyPr/>
                    <a:lstStyle/>
                    <a:p>
                      <a:pPr algn="r"/>
                      <a:r>
                        <a:rPr lang="en-US" sz="900" dirty="0">
                          <a:latin typeface="Verdana" pitchFamily="34" charset="0"/>
                          <a:ea typeface="Verdana" pitchFamily="34" charset="0"/>
                          <a:cs typeface="Verdana" pitchFamily="34" charset="0"/>
                        </a:rPr>
                        <a:t>46.0185</a:t>
                      </a:r>
                    </a:p>
                  </a:txBody>
                  <a:tcPr marL="45720" marR="45720" anchor="ctr"/>
                </a:tc>
                <a:tc>
                  <a:txBody>
                    <a:bodyPr/>
                    <a:lstStyle/>
                    <a:p>
                      <a:pPr algn="r"/>
                      <a:r>
                        <a:rPr lang="en-US" sz="900" dirty="0">
                          <a:latin typeface="Verdana" pitchFamily="34" charset="0"/>
                          <a:ea typeface="Verdana" pitchFamily="34" charset="0"/>
                          <a:cs typeface="Verdana" pitchFamily="34" charset="0"/>
                        </a:rPr>
                        <a:t>51.1591</a:t>
                      </a:r>
                    </a:p>
                  </a:txBody>
                  <a:tcPr marL="45720" marR="45720" anchor="ctr"/>
                </a:tc>
                <a:tc>
                  <a:txBody>
                    <a:bodyPr/>
                    <a:lstStyle/>
                    <a:p>
                      <a:pPr algn="r"/>
                      <a:r>
                        <a:rPr lang="en-US" sz="900" dirty="0">
                          <a:latin typeface="Verdana" pitchFamily="34" charset="0"/>
                          <a:ea typeface="Verdana" pitchFamily="34" charset="0"/>
                          <a:cs typeface="Verdana" pitchFamily="34" charset="0"/>
                        </a:rPr>
                        <a:t>63.4397</a:t>
                      </a:r>
                    </a:p>
                  </a:txBody>
                  <a:tcPr marL="45720" marR="45720" anchor="ctr"/>
                </a:tc>
                <a:tc>
                  <a:txBody>
                    <a:bodyPr/>
                    <a:lstStyle/>
                    <a:p>
                      <a:pPr algn="r"/>
                      <a:r>
                        <a:rPr lang="en-US" sz="900" dirty="0">
                          <a:latin typeface="Verdana" pitchFamily="34" charset="0"/>
                          <a:ea typeface="Verdana" pitchFamily="34" charset="0"/>
                          <a:cs typeface="Verdana" pitchFamily="34" charset="0"/>
                        </a:rPr>
                        <a:t>88.2118</a:t>
                      </a:r>
                    </a:p>
                  </a:txBody>
                  <a:tcPr marL="45720" marR="45720" anchor="ctr"/>
                </a:tc>
                <a:extLst>
                  <a:ext uri="{0D108BD9-81ED-4DB2-BD59-A6C34878D82A}">
                    <a16:rowId xmlns:a16="http://schemas.microsoft.com/office/drawing/2014/main" val="10007"/>
                  </a:ext>
                </a:extLst>
              </a:tr>
              <a:tr h="288358">
                <a:tc>
                  <a:txBody>
                    <a:bodyPr/>
                    <a:lstStyle/>
                    <a:p>
                      <a:pPr algn="ctr"/>
                      <a:r>
                        <a:rPr lang="en-US" sz="900" dirty="0">
                          <a:latin typeface="Verdana" pitchFamily="34" charset="0"/>
                          <a:ea typeface="Verdana" pitchFamily="34" charset="0"/>
                          <a:cs typeface="Verdana" pitchFamily="34" charset="0"/>
                        </a:rPr>
                        <a:t>20</a:t>
                      </a:r>
                    </a:p>
                  </a:txBody>
                  <a:tcPr marL="45720" marR="45720" anchor="ctr"/>
                </a:tc>
                <a:tc>
                  <a:txBody>
                    <a:bodyPr/>
                    <a:lstStyle/>
                    <a:p>
                      <a:pPr algn="r"/>
                      <a:r>
                        <a:rPr lang="en-US" sz="900" dirty="0">
                          <a:latin typeface="Verdana" pitchFamily="34" charset="0"/>
                          <a:ea typeface="Verdana" pitchFamily="34" charset="0"/>
                          <a:cs typeface="Verdana" pitchFamily="34" charset="0"/>
                        </a:rPr>
                        <a:t>22.0190</a:t>
                      </a:r>
                    </a:p>
                  </a:txBody>
                  <a:tcPr marL="45720" marR="45720" anchor="ctr"/>
                </a:tc>
                <a:tc>
                  <a:txBody>
                    <a:bodyPr/>
                    <a:lstStyle/>
                    <a:p>
                      <a:pPr algn="r"/>
                      <a:r>
                        <a:rPr lang="en-US" sz="900" dirty="0">
                          <a:latin typeface="Verdana" pitchFamily="34" charset="0"/>
                          <a:ea typeface="Verdana" pitchFamily="34" charset="0"/>
                          <a:cs typeface="Verdana" pitchFamily="34" charset="0"/>
                        </a:rPr>
                        <a:t>24.2974</a:t>
                      </a:r>
                    </a:p>
                  </a:txBody>
                  <a:tcPr marL="45720" marR="45720" anchor="ctr"/>
                </a:tc>
                <a:tc>
                  <a:txBody>
                    <a:bodyPr/>
                    <a:lstStyle/>
                    <a:p>
                      <a:pPr algn="r"/>
                      <a:r>
                        <a:rPr lang="en-US" sz="900" dirty="0">
                          <a:latin typeface="Verdana" pitchFamily="34" charset="0"/>
                          <a:ea typeface="Verdana" pitchFamily="34" charset="0"/>
                          <a:cs typeface="Verdana" pitchFamily="34" charset="0"/>
                        </a:rPr>
                        <a:t>26.8704</a:t>
                      </a:r>
                    </a:p>
                  </a:txBody>
                  <a:tcPr marL="45720" marR="45720" anchor="ctr"/>
                </a:tc>
                <a:tc>
                  <a:txBody>
                    <a:bodyPr/>
                    <a:lstStyle/>
                    <a:p>
                      <a:pPr algn="r"/>
                      <a:r>
                        <a:rPr lang="en-US" sz="900" dirty="0">
                          <a:latin typeface="Verdana" pitchFamily="34" charset="0"/>
                          <a:ea typeface="Verdana" pitchFamily="34" charset="0"/>
                          <a:cs typeface="Verdana" pitchFamily="34" charset="0"/>
                        </a:rPr>
                        <a:t>29.7781</a:t>
                      </a:r>
                    </a:p>
                  </a:txBody>
                  <a:tcPr marL="45720" marR="45720" anchor="ctr"/>
                </a:tc>
                <a:tc>
                  <a:txBody>
                    <a:bodyPr/>
                    <a:lstStyle/>
                    <a:p>
                      <a:pPr algn="r"/>
                      <a:r>
                        <a:rPr lang="en-US" sz="900" dirty="0">
                          <a:latin typeface="Verdana" pitchFamily="34" charset="0"/>
                          <a:ea typeface="Verdana" pitchFamily="34" charset="0"/>
                          <a:cs typeface="Verdana" pitchFamily="34" charset="0"/>
                        </a:rPr>
                        <a:t>33.0660</a:t>
                      </a:r>
                    </a:p>
                  </a:txBody>
                  <a:tcPr marL="45720" marR="45720" anchor="ctr"/>
                </a:tc>
                <a:tc>
                  <a:txBody>
                    <a:bodyPr/>
                    <a:lstStyle/>
                    <a:p>
                      <a:pPr algn="r"/>
                      <a:r>
                        <a:rPr lang="en-US" sz="900" dirty="0">
                          <a:latin typeface="Verdana" pitchFamily="34" charset="0"/>
                          <a:ea typeface="Verdana" pitchFamily="34" charset="0"/>
                          <a:cs typeface="Verdana" pitchFamily="34" charset="0"/>
                        </a:rPr>
                        <a:t>36.7856</a:t>
                      </a:r>
                    </a:p>
                  </a:txBody>
                  <a:tcPr marL="45720" marR="45720" anchor="ctr"/>
                </a:tc>
                <a:tc>
                  <a:txBody>
                    <a:bodyPr/>
                    <a:lstStyle/>
                    <a:p>
                      <a:pPr algn="r"/>
                      <a:r>
                        <a:rPr lang="en-US" sz="900" dirty="0">
                          <a:latin typeface="Verdana" pitchFamily="34" charset="0"/>
                          <a:ea typeface="Verdana" pitchFamily="34" charset="0"/>
                          <a:cs typeface="Verdana" pitchFamily="34" charset="0"/>
                        </a:rPr>
                        <a:t>40.9955</a:t>
                      </a:r>
                    </a:p>
                  </a:txBody>
                  <a:tcPr marL="45720" marR="45720" anchor="ctr"/>
                </a:tc>
                <a:tc>
                  <a:txBody>
                    <a:bodyPr/>
                    <a:lstStyle/>
                    <a:p>
                      <a:pPr algn="r"/>
                      <a:r>
                        <a:rPr lang="en-US" sz="900" dirty="0">
                          <a:latin typeface="Verdana" pitchFamily="34" charset="0"/>
                          <a:ea typeface="Verdana" pitchFamily="34" charset="0"/>
                          <a:cs typeface="Verdana" pitchFamily="34" charset="0"/>
                        </a:rPr>
                        <a:t>45.7620</a:t>
                      </a:r>
                    </a:p>
                  </a:txBody>
                  <a:tcPr marL="45720" marR="45720" anchor="ctr"/>
                </a:tc>
                <a:tc>
                  <a:txBody>
                    <a:bodyPr/>
                    <a:lstStyle/>
                    <a:p>
                      <a:pPr algn="r"/>
                      <a:r>
                        <a:rPr lang="en-US" sz="900" dirty="0">
                          <a:latin typeface="Verdana" pitchFamily="34" charset="0"/>
                          <a:ea typeface="Verdana" pitchFamily="34" charset="0"/>
                          <a:cs typeface="Verdana" pitchFamily="34" charset="0"/>
                        </a:rPr>
                        <a:t>51.1601</a:t>
                      </a:r>
                    </a:p>
                  </a:txBody>
                  <a:tcPr marL="45720" marR="45720" anchor="ctr"/>
                </a:tc>
                <a:tc>
                  <a:txBody>
                    <a:bodyPr/>
                    <a:lstStyle/>
                    <a:p>
                      <a:pPr algn="r"/>
                      <a:r>
                        <a:rPr lang="en-US" sz="900" dirty="0">
                          <a:latin typeface="Verdana" pitchFamily="34" charset="0"/>
                          <a:ea typeface="Verdana" pitchFamily="34" charset="0"/>
                          <a:cs typeface="Verdana" pitchFamily="34" charset="0"/>
                        </a:rPr>
                        <a:t>57.2750</a:t>
                      </a:r>
                    </a:p>
                  </a:txBody>
                  <a:tcPr marL="45720" marR="45720" anchor="ctr"/>
                </a:tc>
                <a:tc>
                  <a:txBody>
                    <a:bodyPr/>
                    <a:lstStyle/>
                    <a:p>
                      <a:pPr algn="r"/>
                      <a:r>
                        <a:rPr lang="en-US" sz="900" dirty="0">
                          <a:latin typeface="Verdana" pitchFamily="34" charset="0"/>
                          <a:ea typeface="Verdana" pitchFamily="34" charset="0"/>
                          <a:cs typeface="Verdana" pitchFamily="34" charset="0"/>
                        </a:rPr>
                        <a:t>72.0524</a:t>
                      </a:r>
                    </a:p>
                  </a:txBody>
                  <a:tcPr marL="45720" marR="45720" anchor="ctr"/>
                </a:tc>
                <a:tc>
                  <a:txBody>
                    <a:bodyPr/>
                    <a:lstStyle/>
                    <a:p>
                      <a:pPr algn="r"/>
                      <a:r>
                        <a:rPr lang="en-US" sz="900" dirty="0">
                          <a:latin typeface="Verdana" pitchFamily="34" charset="0"/>
                          <a:ea typeface="Verdana" pitchFamily="34" charset="0"/>
                          <a:cs typeface="Verdana" pitchFamily="34" charset="0"/>
                        </a:rPr>
                        <a:t>102.4436</a:t>
                      </a:r>
                    </a:p>
                  </a:txBody>
                  <a:tcPr marL="45720" marR="45720" anchor="ctr"/>
                </a:tc>
                <a:extLst>
                  <a:ext uri="{0D108BD9-81ED-4DB2-BD59-A6C34878D82A}">
                    <a16:rowId xmlns:a16="http://schemas.microsoft.com/office/drawing/2014/main" val="10008"/>
                  </a:ext>
                </a:extLst>
              </a:tr>
              <a:tr h="288358">
                <a:tc>
                  <a:txBody>
                    <a:bodyPr/>
                    <a:lstStyle/>
                    <a:p>
                      <a:pPr algn="ctr"/>
                      <a:r>
                        <a:rPr lang="en-US" sz="900" dirty="0">
                          <a:latin typeface="Verdana" pitchFamily="34" charset="0"/>
                          <a:ea typeface="Verdana" pitchFamily="34" charset="0"/>
                          <a:cs typeface="Verdana" pitchFamily="34" charset="0"/>
                        </a:rPr>
                        <a:t>25</a:t>
                      </a:r>
                    </a:p>
                  </a:txBody>
                  <a:tcPr marL="45720" marR="45720" anchor="ctr"/>
                </a:tc>
                <a:tc>
                  <a:txBody>
                    <a:bodyPr/>
                    <a:lstStyle/>
                    <a:p>
                      <a:pPr algn="r"/>
                      <a:r>
                        <a:rPr lang="en-US" sz="900" dirty="0">
                          <a:latin typeface="Verdana" pitchFamily="34" charset="0"/>
                          <a:ea typeface="Verdana" pitchFamily="34" charset="0"/>
                          <a:cs typeface="Verdana" pitchFamily="34" charset="0"/>
                        </a:rPr>
                        <a:t>28.2432</a:t>
                      </a:r>
                    </a:p>
                  </a:txBody>
                  <a:tcPr marL="45720" marR="45720" anchor="ctr"/>
                </a:tc>
                <a:tc>
                  <a:txBody>
                    <a:bodyPr/>
                    <a:lstStyle/>
                    <a:p>
                      <a:pPr algn="r"/>
                      <a:r>
                        <a:rPr lang="en-US" sz="900" dirty="0">
                          <a:latin typeface="Verdana" pitchFamily="34" charset="0"/>
                          <a:ea typeface="Verdana" pitchFamily="34" charset="0"/>
                          <a:cs typeface="Verdana" pitchFamily="34" charset="0"/>
                        </a:rPr>
                        <a:t>32.0303</a:t>
                      </a:r>
                    </a:p>
                  </a:txBody>
                  <a:tcPr marL="45720" marR="45720" anchor="ctr"/>
                </a:tc>
                <a:tc>
                  <a:txBody>
                    <a:bodyPr/>
                    <a:lstStyle/>
                    <a:p>
                      <a:pPr algn="r"/>
                      <a:r>
                        <a:rPr lang="en-US" sz="900" dirty="0">
                          <a:latin typeface="Verdana" pitchFamily="34" charset="0"/>
                          <a:ea typeface="Verdana" pitchFamily="34" charset="0"/>
                          <a:cs typeface="Verdana" pitchFamily="34" charset="0"/>
                        </a:rPr>
                        <a:t>36.4593</a:t>
                      </a:r>
                    </a:p>
                  </a:txBody>
                  <a:tcPr marL="45720" marR="45720" anchor="ctr"/>
                </a:tc>
                <a:tc>
                  <a:txBody>
                    <a:bodyPr/>
                    <a:lstStyle/>
                    <a:p>
                      <a:pPr algn="r"/>
                      <a:r>
                        <a:rPr lang="en-US" sz="900" dirty="0">
                          <a:latin typeface="Verdana" pitchFamily="34" charset="0"/>
                          <a:ea typeface="Verdana" pitchFamily="34" charset="0"/>
                          <a:cs typeface="Verdana" pitchFamily="34" charset="0"/>
                        </a:rPr>
                        <a:t>41.6459</a:t>
                      </a:r>
                    </a:p>
                  </a:txBody>
                  <a:tcPr marL="45720" marR="45720" anchor="ctr"/>
                </a:tc>
                <a:tc>
                  <a:txBody>
                    <a:bodyPr/>
                    <a:lstStyle/>
                    <a:p>
                      <a:pPr algn="r"/>
                      <a:r>
                        <a:rPr lang="en-US" sz="900" dirty="0">
                          <a:latin typeface="Verdana" pitchFamily="34" charset="0"/>
                          <a:ea typeface="Verdana" pitchFamily="34" charset="0"/>
                          <a:cs typeface="Verdana" pitchFamily="34" charset="0"/>
                        </a:rPr>
                        <a:t>47.7271</a:t>
                      </a:r>
                    </a:p>
                  </a:txBody>
                  <a:tcPr marL="45720" marR="45720" anchor="ctr"/>
                </a:tc>
                <a:tc>
                  <a:txBody>
                    <a:bodyPr/>
                    <a:lstStyle/>
                    <a:p>
                      <a:pPr algn="r"/>
                      <a:r>
                        <a:rPr lang="en-US" sz="900" dirty="0">
                          <a:latin typeface="Verdana" pitchFamily="34" charset="0"/>
                          <a:ea typeface="Verdana" pitchFamily="34" charset="0"/>
                          <a:cs typeface="Verdana" pitchFamily="34" charset="0"/>
                        </a:rPr>
                        <a:t>54.8645</a:t>
                      </a:r>
                    </a:p>
                  </a:txBody>
                  <a:tcPr marL="45720" marR="45720" anchor="ctr"/>
                </a:tc>
                <a:tc>
                  <a:txBody>
                    <a:bodyPr/>
                    <a:lstStyle/>
                    <a:p>
                      <a:pPr algn="r"/>
                      <a:r>
                        <a:rPr lang="en-US" sz="900" dirty="0">
                          <a:latin typeface="Verdana" pitchFamily="34" charset="0"/>
                          <a:ea typeface="Verdana" pitchFamily="34" charset="0"/>
                          <a:cs typeface="Verdana" pitchFamily="34" charset="0"/>
                        </a:rPr>
                        <a:t>63.2490</a:t>
                      </a:r>
                    </a:p>
                  </a:txBody>
                  <a:tcPr marL="45720" marR="45720" anchor="ctr"/>
                </a:tc>
                <a:tc>
                  <a:txBody>
                    <a:bodyPr/>
                    <a:lstStyle/>
                    <a:p>
                      <a:pPr algn="r"/>
                      <a:r>
                        <a:rPr lang="en-US" sz="900" dirty="0">
                          <a:latin typeface="Verdana" pitchFamily="34" charset="0"/>
                          <a:ea typeface="Verdana" pitchFamily="34" charset="0"/>
                          <a:cs typeface="Verdana" pitchFamily="34" charset="0"/>
                        </a:rPr>
                        <a:t>73.1059</a:t>
                      </a:r>
                    </a:p>
                  </a:txBody>
                  <a:tcPr marL="45720" marR="45720" anchor="ctr"/>
                </a:tc>
                <a:tc>
                  <a:txBody>
                    <a:bodyPr/>
                    <a:lstStyle/>
                    <a:p>
                      <a:pPr algn="r"/>
                      <a:r>
                        <a:rPr lang="en-US" sz="900" dirty="0">
                          <a:latin typeface="Verdana" pitchFamily="34" charset="0"/>
                          <a:ea typeface="Verdana" pitchFamily="34" charset="0"/>
                          <a:cs typeface="Verdana" pitchFamily="34" charset="0"/>
                        </a:rPr>
                        <a:t>84.7009</a:t>
                      </a:r>
                    </a:p>
                  </a:txBody>
                  <a:tcPr marL="45720" marR="45720" anchor="ctr"/>
                </a:tc>
                <a:tc>
                  <a:txBody>
                    <a:bodyPr/>
                    <a:lstStyle/>
                    <a:p>
                      <a:pPr algn="r"/>
                      <a:r>
                        <a:rPr lang="en-US" sz="900" dirty="0">
                          <a:latin typeface="Verdana" pitchFamily="34" charset="0"/>
                          <a:ea typeface="Verdana" pitchFamily="34" charset="0"/>
                          <a:cs typeface="Verdana" pitchFamily="34" charset="0"/>
                        </a:rPr>
                        <a:t>98.3471</a:t>
                      </a:r>
                    </a:p>
                  </a:txBody>
                  <a:tcPr marL="45720" marR="45720" anchor="ctr"/>
                </a:tc>
                <a:tc>
                  <a:txBody>
                    <a:bodyPr/>
                    <a:lstStyle/>
                    <a:p>
                      <a:pPr algn="r"/>
                      <a:r>
                        <a:rPr lang="en-US" sz="900" dirty="0">
                          <a:latin typeface="Verdana" pitchFamily="34" charset="0"/>
                          <a:ea typeface="Verdana" pitchFamily="34" charset="0"/>
                          <a:cs typeface="Verdana" pitchFamily="34" charset="0"/>
                        </a:rPr>
                        <a:t>133.3339</a:t>
                      </a:r>
                    </a:p>
                  </a:txBody>
                  <a:tcPr marL="45720" marR="45720" anchor="ctr"/>
                </a:tc>
                <a:tc>
                  <a:txBody>
                    <a:bodyPr/>
                    <a:lstStyle/>
                    <a:p>
                      <a:pPr algn="r"/>
                      <a:r>
                        <a:rPr lang="en-US" sz="900" dirty="0">
                          <a:latin typeface="Verdana" pitchFamily="34" charset="0"/>
                          <a:ea typeface="Verdana" pitchFamily="34" charset="0"/>
                          <a:cs typeface="Verdana" pitchFamily="34" charset="0"/>
                        </a:rPr>
                        <a:t>212.7930</a:t>
                      </a:r>
                    </a:p>
                  </a:txBody>
                  <a:tcPr marL="45720" marR="45720" anchor="ctr"/>
                </a:tc>
                <a:extLst>
                  <a:ext uri="{0D108BD9-81ED-4DB2-BD59-A6C34878D82A}">
                    <a16:rowId xmlns:a16="http://schemas.microsoft.com/office/drawing/2014/main" val="10009"/>
                  </a:ext>
                </a:extLst>
              </a:tr>
              <a:tr h="338652">
                <a:tc>
                  <a:txBody>
                    <a:bodyPr/>
                    <a:lstStyle/>
                    <a:p>
                      <a:pPr algn="ctr"/>
                      <a:r>
                        <a:rPr lang="en-US" sz="900" dirty="0">
                          <a:latin typeface="Verdana" pitchFamily="34" charset="0"/>
                          <a:ea typeface="Verdana" pitchFamily="34" charset="0"/>
                          <a:cs typeface="Verdana" pitchFamily="34" charset="0"/>
                        </a:rPr>
                        <a:t>30</a:t>
                      </a:r>
                    </a:p>
                  </a:txBody>
                  <a:tcPr marL="45720" marR="45720" anchor="ctr"/>
                </a:tc>
                <a:tc>
                  <a:txBody>
                    <a:bodyPr/>
                    <a:lstStyle/>
                    <a:p>
                      <a:pPr algn="r"/>
                      <a:r>
                        <a:rPr lang="en-US" sz="900" dirty="0">
                          <a:latin typeface="Verdana" pitchFamily="34" charset="0"/>
                          <a:ea typeface="Verdana" pitchFamily="34" charset="0"/>
                          <a:cs typeface="Verdana" pitchFamily="34" charset="0"/>
                        </a:rPr>
                        <a:t>34.7849</a:t>
                      </a:r>
                    </a:p>
                  </a:txBody>
                  <a:tcPr marL="45720" marR="45720" anchor="ctr"/>
                </a:tc>
                <a:tc>
                  <a:txBody>
                    <a:bodyPr/>
                    <a:lstStyle/>
                    <a:p>
                      <a:pPr algn="r"/>
                      <a:r>
                        <a:rPr lang="en-US" sz="900" dirty="0">
                          <a:latin typeface="Verdana" pitchFamily="34" charset="0"/>
                          <a:ea typeface="Verdana" pitchFamily="34" charset="0"/>
                          <a:cs typeface="Verdana" pitchFamily="34" charset="0"/>
                        </a:rPr>
                        <a:t>40.5681</a:t>
                      </a:r>
                    </a:p>
                  </a:txBody>
                  <a:tcPr marL="45720" marR="45720" anchor="ctr"/>
                </a:tc>
                <a:tc>
                  <a:txBody>
                    <a:bodyPr/>
                    <a:lstStyle/>
                    <a:p>
                      <a:pPr algn="r"/>
                      <a:r>
                        <a:rPr lang="en-US" sz="900" dirty="0">
                          <a:latin typeface="Verdana" pitchFamily="34" charset="0"/>
                          <a:ea typeface="Verdana" pitchFamily="34" charset="0"/>
                          <a:cs typeface="Verdana" pitchFamily="34" charset="0"/>
                        </a:rPr>
                        <a:t>47.5754</a:t>
                      </a:r>
                    </a:p>
                  </a:txBody>
                  <a:tcPr marL="45720" marR="45720" anchor="ctr"/>
                </a:tc>
                <a:tc>
                  <a:txBody>
                    <a:bodyPr/>
                    <a:lstStyle/>
                    <a:p>
                      <a:pPr algn="r"/>
                      <a:r>
                        <a:rPr lang="en-US" sz="900" dirty="0">
                          <a:latin typeface="Verdana" pitchFamily="34" charset="0"/>
                          <a:ea typeface="Verdana" pitchFamily="34" charset="0"/>
                          <a:cs typeface="Verdana" pitchFamily="34" charset="0"/>
                        </a:rPr>
                        <a:t>56.0849</a:t>
                      </a:r>
                    </a:p>
                  </a:txBody>
                  <a:tcPr marL="45720" marR="45720" anchor="ctr"/>
                </a:tc>
                <a:tc>
                  <a:txBody>
                    <a:bodyPr/>
                    <a:lstStyle/>
                    <a:p>
                      <a:pPr algn="r"/>
                      <a:r>
                        <a:rPr lang="en-US" sz="900" dirty="0">
                          <a:latin typeface="Verdana" pitchFamily="34" charset="0"/>
                          <a:ea typeface="Verdana" pitchFamily="34" charset="0"/>
                          <a:cs typeface="Verdana" pitchFamily="34" charset="0"/>
                        </a:rPr>
                        <a:t>66.4388</a:t>
                      </a:r>
                    </a:p>
                  </a:txBody>
                  <a:tcPr marL="45720" marR="45720" anchor="ctr"/>
                </a:tc>
                <a:tc>
                  <a:txBody>
                    <a:bodyPr/>
                    <a:lstStyle/>
                    <a:p>
                      <a:pPr algn="r"/>
                      <a:r>
                        <a:rPr lang="en-US" sz="900" dirty="0">
                          <a:latin typeface="Verdana" pitchFamily="34" charset="0"/>
                          <a:ea typeface="Verdana" pitchFamily="34" charset="0"/>
                          <a:cs typeface="Verdana" pitchFamily="34" charset="0"/>
                        </a:rPr>
                        <a:t>79.0582</a:t>
                      </a:r>
                    </a:p>
                  </a:txBody>
                  <a:tcPr marL="45720" marR="45720" anchor="ctr"/>
                </a:tc>
                <a:tc>
                  <a:txBody>
                    <a:bodyPr/>
                    <a:lstStyle/>
                    <a:p>
                      <a:pPr algn="r"/>
                      <a:r>
                        <a:rPr lang="en-US" sz="900" dirty="0">
                          <a:latin typeface="Verdana" pitchFamily="34" charset="0"/>
                          <a:ea typeface="Verdana" pitchFamily="34" charset="0"/>
                          <a:cs typeface="Verdana" pitchFamily="34" charset="0"/>
                        </a:rPr>
                        <a:t>94.4608</a:t>
                      </a:r>
                    </a:p>
                  </a:txBody>
                  <a:tcPr marL="45720" marR="45720" anchor="ctr"/>
                </a:tc>
                <a:tc>
                  <a:txBody>
                    <a:bodyPr/>
                    <a:lstStyle/>
                    <a:p>
                      <a:pPr algn="r"/>
                      <a:r>
                        <a:rPr lang="en-US" sz="900" dirty="0">
                          <a:latin typeface="Verdana" pitchFamily="34" charset="0"/>
                          <a:ea typeface="Verdana" pitchFamily="34" charset="0"/>
                          <a:cs typeface="Verdana" pitchFamily="34" charset="0"/>
                        </a:rPr>
                        <a:t>113.2832</a:t>
                      </a:r>
                    </a:p>
                  </a:txBody>
                  <a:tcPr marL="45720" marR="45720" anchor="ctr"/>
                </a:tc>
                <a:tc>
                  <a:txBody>
                    <a:bodyPr/>
                    <a:lstStyle/>
                    <a:p>
                      <a:pPr algn="r"/>
                      <a:r>
                        <a:rPr lang="en-US" sz="900" dirty="0">
                          <a:latin typeface="Verdana" pitchFamily="34" charset="0"/>
                          <a:ea typeface="Verdana" pitchFamily="34" charset="0"/>
                          <a:cs typeface="Verdana" pitchFamily="34" charset="0"/>
                        </a:rPr>
                        <a:t>136.3075</a:t>
                      </a:r>
                    </a:p>
                  </a:txBody>
                  <a:tcPr marL="45720" marR="45720" anchor="ctr"/>
                </a:tc>
                <a:tc>
                  <a:txBody>
                    <a:bodyPr/>
                    <a:lstStyle/>
                    <a:p>
                      <a:pPr algn="r"/>
                      <a:r>
                        <a:rPr lang="en-US" sz="900" dirty="0">
                          <a:latin typeface="Verdana" pitchFamily="34" charset="0"/>
                          <a:ea typeface="Verdana" pitchFamily="34" charset="0"/>
                          <a:cs typeface="Verdana" pitchFamily="34" charset="0"/>
                        </a:rPr>
                        <a:t>164.4940</a:t>
                      </a:r>
                    </a:p>
                  </a:txBody>
                  <a:tcPr marL="45720" marR="45720" anchor="ctr"/>
                </a:tc>
                <a:tc>
                  <a:txBody>
                    <a:bodyPr/>
                    <a:lstStyle/>
                    <a:p>
                      <a:pPr algn="r"/>
                      <a:r>
                        <a:rPr lang="en-US" sz="900" dirty="0">
                          <a:latin typeface="Verdana" pitchFamily="34" charset="0"/>
                          <a:ea typeface="Verdana" pitchFamily="34" charset="0"/>
                          <a:cs typeface="Verdana" pitchFamily="34" charset="0"/>
                        </a:rPr>
                        <a:t>241.3327</a:t>
                      </a:r>
                    </a:p>
                  </a:txBody>
                  <a:tcPr marL="45720" marR="45720" anchor="ctr"/>
                </a:tc>
                <a:tc>
                  <a:txBody>
                    <a:bodyPr/>
                    <a:lstStyle/>
                    <a:p>
                      <a:pPr algn="r"/>
                      <a:r>
                        <a:rPr lang="en-US" sz="900" dirty="0">
                          <a:latin typeface="Verdana" pitchFamily="34" charset="0"/>
                          <a:ea typeface="Verdana" pitchFamily="34" charset="0"/>
                          <a:cs typeface="Verdana" pitchFamily="34" charset="0"/>
                        </a:rPr>
                        <a:t>434.7451</a:t>
                      </a:r>
                    </a:p>
                  </a:txBody>
                  <a:tcPr marL="45720" marR="45720" anchor="ctr"/>
                </a:tc>
                <a:extLst>
                  <a:ext uri="{0D108BD9-81ED-4DB2-BD59-A6C34878D82A}">
                    <a16:rowId xmlns:a16="http://schemas.microsoft.com/office/drawing/2014/main" val="10010"/>
                  </a:ext>
                </a:extLst>
              </a:tr>
              <a:tr h="288358">
                <a:tc>
                  <a:txBody>
                    <a:bodyPr/>
                    <a:lstStyle/>
                    <a:p>
                      <a:pPr algn="ctr"/>
                      <a:r>
                        <a:rPr lang="en-US" sz="900" dirty="0">
                          <a:latin typeface="Verdana" pitchFamily="34" charset="0"/>
                          <a:ea typeface="Verdana" pitchFamily="34" charset="0"/>
                          <a:cs typeface="Verdana" pitchFamily="34" charset="0"/>
                        </a:rPr>
                        <a:t>35</a:t>
                      </a:r>
                    </a:p>
                  </a:txBody>
                  <a:tcPr marL="45720" marR="45720" anchor="ctr"/>
                </a:tc>
                <a:tc>
                  <a:txBody>
                    <a:bodyPr/>
                    <a:lstStyle/>
                    <a:p>
                      <a:pPr algn="r"/>
                      <a:r>
                        <a:rPr lang="en-US" sz="900" dirty="0">
                          <a:latin typeface="Verdana" pitchFamily="34" charset="0"/>
                          <a:ea typeface="Verdana" pitchFamily="34" charset="0"/>
                          <a:cs typeface="Verdana" pitchFamily="34" charset="0"/>
                        </a:rPr>
                        <a:t>41.6603</a:t>
                      </a:r>
                    </a:p>
                  </a:txBody>
                  <a:tcPr marL="45720" marR="45720" anchor="ctr"/>
                </a:tc>
                <a:tc>
                  <a:txBody>
                    <a:bodyPr/>
                    <a:lstStyle/>
                    <a:p>
                      <a:pPr algn="r"/>
                      <a:r>
                        <a:rPr lang="en-US" sz="900" dirty="0">
                          <a:latin typeface="Verdana" pitchFamily="34" charset="0"/>
                          <a:ea typeface="Verdana" pitchFamily="34" charset="0"/>
                          <a:cs typeface="Verdana" pitchFamily="34" charset="0"/>
                        </a:rPr>
                        <a:t>49.9945</a:t>
                      </a:r>
                    </a:p>
                  </a:txBody>
                  <a:tcPr marL="45720" marR="45720" anchor="ctr"/>
                </a:tc>
                <a:tc>
                  <a:txBody>
                    <a:bodyPr/>
                    <a:lstStyle/>
                    <a:p>
                      <a:pPr algn="r"/>
                      <a:r>
                        <a:rPr lang="en-US" sz="900" dirty="0">
                          <a:latin typeface="Verdana" pitchFamily="34" charset="0"/>
                          <a:ea typeface="Verdana" pitchFamily="34" charset="0"/>
                          <a:cs typeface="Verdana" pitchFamily="34" charset="0"/>
                        </a:rPr>
                        <a:t>60.4621</a:t>
                      </a:r>
                    </a:p>
                  </a:txBody>
                  <a:tcPr marL="45720" marR="45720" anchor="ctr"/>
                </a:tc>
                <a:tc>
                  <a:txBody>
                    <a:bodyPr/>
                    <a:lstStyle/>
                    <a:p>
                      <a:pPr algn="r"/>
                      <a:r>
                        <a:rPr lang="en-US" sz="900" dirty="0">
                          <a:latin typeface="Verdana" pitchFamily="34" charset="0"/>
                          <a:ea typeface="Verdana" pitchFamily="34" charset="0"/>
                          <a:cs typeface="Verdana" pitchFamily="34" charset="0"/>
                        </a:rPr>
                        <a:t>73.6522</a:t>
                      </a:r>
                    </a:p>
                  </a:txBody>
                  <a:tcPr marL="45720" marR="45720" anchor="ctr"/>
                </a:tc>
                <a:tc>
                  <a:txBody>
                    <a:bodyPr/>
                    <a:lstStyle/>
                    <a:p>
                      <a:pPr algn="r"/>
                      <a:r>
                        <a:rPr lang="en-US" sz="900" dirty="0">
                          <a:latin typeface="Verdana" pitchFamily="34" charset="0"/>
                          <a:ea typeface="Verdana" pitchFamily="34" charset="0"/>
                          <a:cs typeface="Verdana" pitchFamily="34" charset="0"/>
                        </a:rPr>
                        <a:t>90.3203</a:t>
                      </a:r>
                    </a:p>
                  </a:txBody>
                  <a:tcPr marL="45720" marR="45720" anchor="ctr"/>
                </a:tc>
                <a:tc>
                  <a:txBody>
                    <a:bodyPr/>
                    <a:lstStyle/>
                    <a:p>
                      <a:pPr algn="r"/>
                      <a:r>
                        <a:rPr lang="en-US" sz="900" dirty="0">
                          <a:latin typeface="Verdana" pitchFamily="34" charset="0"/>
                          <a:ea typeface="Verdana" pitchFamily="34" charset="0"/>
                          <a:cs typeface="Verdana" pitchFamily="34" charset="0"/>
                        </a:rPr>
                        <a:t>111.4348</a:t>
                      </a:r>
                    </a:p>
                  </a:txBody>
                  <a:tcPr marL="45720" marR="45720" anchor="ctr"/>
                </a:tc>
                <a:tc>
                  <a:txBody>
                    <a:bodyPr/>
                    <a:lstStyle/>
                    <a:p>
                      <a:pPr algn="r"/>
                      <a:r>
                        <a:rPr lang="en-US" sz="900" dirty="0">
                          <a:latin typeface="Verdana" pitchFamily="34" charset="0"/>
                          <a:ea typeface="Verdana" pitchFamily="34" charset="0"/>
                          <a:cs typeface="Verdana" pitchFamily="34" charset="0"/>
                        </a:rPr>
                        <a:t>138.2369</a:t>
                      </a:r>
                    </a:p>
                  </a:txBody>
                  <a:tcPr marL="45720" marR="45720" anchor="ctr"/>
                </a:tc>
                <a:tc>
                  <a:txBody>
                    <a:bodyPr/>
                    <a:lstStyle/>
                    <a:p>
                      <a:pPr algn="r"/>
                      <a:r>
                        <a:rPr lang="en-US" sz="900" dirty="0">
                          <a:latin typeface="Verdana" pitchFamily="34" charset="0"/>
                          <a:ea typeface="Verdana" pitchFamily="34" charset="0"/>
                          <a:cs typeface="Verdana" pitchFamily="34" charset="0"/>
                        </a:rPr>
                        <a:t>172.3168</a:t>
                      </a:r>
                    </a:p>
                  </a:txBody>
                  <a:tcPr marL="45720" marR="45720" anchor="ctr"/>
                </a:tc>
                <a:tc>
                  <a:txBody>
                    <a:bodyPr/>
                    <a:lstStyle/>
                    <a:p>
                      <a:pPr algn="r"/>
                      <a:r>
                        <a:rPr lang="en-US" sz="900" dirty="0">
                          <a:latin typeface="Verdana" pitchFamily="34" charset="0"/>
                          <a:ea typeface="Verdana" pitchFamily="34" charset="0"/>
                          <a:cs typeface="Verdana" pitchFamily="34" charset="0"/>
                        </a:rPr>
                        <a:t>215.7108</a:t>
                      </a:r>
                    </a:p>
                  </a:txBody>
                  <a:tcPr marL="45720" marR="45720" anchor="ctr"/>
                </a:tc>
                <a:tc>
                  <a:txBody>
                    <a:bodyPr/>
                    <a:lstStyle/>
                    <a:p>
                      <a:pPr algn="r"/>
                      <a:r>
                        <a:rPr lang="en-US" sz="900" dirty="0">
                          <a:latin typeface="Verdana" pitchFamily="34" charset="0"/>
                          <a:ea typeface="Verdana" pitchFamily="34" charset="0"/>
                          <a:cs typeface="Verdana" pitchFamily="34" charset="0"/>
                        </a:rPr>
                        <a:t>271.0244</a:t>
                      </a:r>
                    </a:p>
                  </a:txBody>
                  <a:tcPr marL="45720" marR="45720" anchor="ctr"/>
                </a:tc>
                <a:tc>
                  <a:txBody>
                    <a:bodyPr/>
                    <a:lstStyle/>
                    <a:p>
                      <a:pPr algn="r"/>
                      <a:r>
                        <a:rPr lang="en-US" sz="900" dirty="0">
                          <a:latin typeface="Verdana" pitchFamily="34" charset="0"/>
                          <a:ea typeface="Verdana" pitchFamily="34" charset="0"/>
                          <a:cs typeface="Verdana" pitchFamily="34" charset="0"/>
                        </a:rPr>
                        <a:t>431.6635</a:t>
                      </a:r>
                    </a:p>
                  </a:txBody>
                  <a:tcPr marL="45720" marR="45720" anchor="ctr"/>
                </a:tc>
                <a:tc>
                  <a:txBody>
                    <a:bodyPr/>
                    <a:lstStyle/>
                    <a:p>
                      <a:pPr algn="r"/>
                      <a:r>
                        <a:rPr lang="en-US" sz="900" dirty="0">
                          <a:latin typeface="Verdana" pitchFamily="34" charset="0"/>
                          <a:ea typeface="Verdana" pitchFamily="34" charset="0"/>
                          <a:cs typeface="Verdana" pitchFamily="34" charset="0"/>
                        </a:rPr>
                        <a:t>881.1702</a:t>
                      </a:r>
                    </a:p>
                  </a:txBody>
                  <a:tcPr marL="45720" marR="45720" anchor="ctr"/>
                </a:tc>
                <a:extLst>
                  <a:ext uri="{0D108BD9-81ED-4DB2-BD59-A6C34878D82A}">
                    <a16:rowId xmlns:a16="http://schemas.microsoft.com/office/drawing/2014/main" val="10011"/>
                  </a:ext>
                </a:extLst>
              </a:tr>
              <a:tr h="288358">
                <a:tc>
                  <a:txBody>
                    <a:bodyPr/>
                    <a:lstStyle/>
                    <a:p>
                      <a:pPr algn="ctr"/>
                      <a:r>
                        <a:rPr lang="en-US" sz="900" dirty="0">
                          <a:latin typeface="Verdana" pitchFamily="34" charset="0"/>
                          <a:ea typeface="Verdana" pitchFamily="34" charset="0"/>
                          <a:cs typeface="Verdana" pitchFamily="34" charset="0"/>
                        </a:rPr>
                        <a:t>40</a:t>
                      </a:r>
                    </a:p>
                  </a:txBody>
                  <a:tcPr marL="45720" marR="45720" anchor="ctr"/>
                </a:tc>
                <a:tc>
                  <a:txBody>
                    <a:bodyPr/>
                    <a:lstStyle/>
                    <a:p>
                      <a:pPr algn="r"/>
                      <a:r>
                        <a:rPr lang="en-US" sz="900" dirty="0">
                          <a:latin typeface="Verdana" pitchFamily="34" charset="0"/>
                          <a:ea typeface="Verdana" pitchFamily="34" charset="0"/>
                          <a:cs typeface="Verdana" pitchFamily="34" charset="0"/>
                        </a:rPr>
                        <a:t>48.8864</a:t>
                      </a:r>
                    </a:p>
                  </a:txBody>
                  <a:tcPr marL="45720" marR="45720" anchor="ctr"/>
                </a:tc>
                <a:tc>
                  <a:txBody>
                    <a:bodyPr/>
                    <a:lstStyle/>
                    <a:p>
                      <a:pPr algn="r"/>
                      <a:r>
                        <a:rPr lang="en-US" sz="900" dirty="0">
                          <a:latin typeface="Verdana" pitchFamily="34" charset="0"/>
                          <a:ea typeface="Verdana" pitchFamily="34" charset="0"/>
                          <a:cs typeface="Verdana" pitchFamily="34" charset="0"/>
                        </a:rPr>
                        <a:t>60.4020</a:t>
                      </a:r>
                    </a:p>
                  </a:txBody>
                  <a:tcPr marL="45720" marR="45720" anchor="ctr"/>
                </a:tc>
                <a:tc>
                  <a:txBody>
                    <a:bodyPr/>
                    <a:lstStyle/>
                    <a:p>
                      <a:pPr algn="r"/>
                      <a:r>
                        <a:rPr lang="en-US" sz="900" dirty="0">
                          <a:latin typeface="Verdana" pitchFamily="34" charset="0"/>
                          <a:ea typeface="Verdana" pitchFamily="34" charset="0"/>
                          <a:cs typeface="Verdana" pitchFamily="34" charset="0"/>
                        </a:rPr>
                        <a:t>75.4013</a:t>
                      </a:r>
                    </a:p>
                  </a:txBody>
                  <a:tcPr marL="45720" marR="45720" anchor="ctr"/>
                </a:tc>
                <a:tc>
                  <a:txBody>
                    <a:bodyPr/>
                    <a:lstStyle/>
                    <a:p>
                      <a:pPr algn="r"/>
                      <a:r>
                        <a:rPr lang="en-US" sz="900" dirty="0">
                          <a:latin typeface="Verdana" pitchFamily="34" charset="0"/>
                          <a:ea typeface="Verdana" pitchFamily="34" charset="0"/>
                          <a:cs typeface="Verdana" pitchFamily="34" charset="0"/>
                        </a:rPr>
                        <a:t>95.0255</a:t>
                      </a:r>
                    </a:p>
                  </a:txBody>
                  <a:tcPr marL="45720" marR="45720" anchor="ctr"/>
                </a:tc>
                <a:tc>
                  <a:txBody>
                    <a:bodyPr/>
                    <a:lstStyle/>
                    <a:p>
                      <a:pPr algn="r"/>
                      <a:r>
                        <a:rPr lang="en-US" sz="900" dirty="0">
                          <a:latin typeface="Verdana" pitchFamily="34" charset="0"/>
                          <a:ea typeface="Verdana" pitchFamily="34" charset="0"/>
                          <a:cs typeface="Verdana" pitchFamily="34" charset="0"/>
                        </a:rPr>
                        <a:t>120.7998</a:t>
                      </a:r>
                    </a:p>
                  </a:txBody>
                  <a:tcPr marL="45720" marR="45720" anchor="ctr"/>
                </a:tc>
                <a:tc>
                  <a:txBody>
                    <a:bodyPr/>
                    <a:lstStyle/>
                    <a:p>
                      <a:pPr algn="r"/>
                      <a:r>
                        <a:rPr lang="en-US" sz="900" dirty="0">
                          <a:latin typeface="Verdana" pitchFamily="34" charset="0"/>
                          <a:ea typeface="Verdana" pitchFamily="34" charset="0"/>
                          <a:cs typeface="Verdana" pitchFamily="34" charset="0"/>
                        </a:rPr>
                        <a:t>154.7620</a:t>
                      </a:r>
                    </a:p>
                  </a:txBody>
                  <a:tcPr marL="45720" marR="45720" anchor="ctr"/>
                </a:tc>
                <a:tc>
                  <a:txBody>
                    <a:bodyPr/>
                    <a:lstStyle/>
                    <a:p>
                      <a:pPr algn="r"/>
                      <a:r>
                        <a:rPr lang="en-US" sz="900" dirty="0">
                          <a:latin typeface="Verdana" pitchFamily="34" charset="0"/>
                          <a:ea typeface="Verdana" pitchFamily="34" charset="0"/>
                          <a:cs typeface="Verdana" pitchFamily="34" charset="0"/>
                        </a:rPr>
                        <a:t>199.6351</a:t>
                      </a:r>
                    </a:p>
                  </a:txBody>
                  <a:tcPr marL="45720" marR="45720" anchor="ctr"/>
                </a:tc>
                <a:tc>
                  <a:txBody>
                    <a:bodyPr/>
                    <a:lstStyle/>
                    <a:p>
                      <a:pPr algn="r"/>
                      <a:r>
                        <a:rPr lang="en-US" sz="900" dirty="0">
                          <a:latin typeface="Verdana" pitchFamily="34" charset="0"/>
                          <a:ea typeface="Verdana" pitchFamily="34" charset="0"/>
                          <a:cs typeface="Verdana" pitchFamily="34" charset="0"/>
                        </a:rPr>
                        <a:t>259.0565</a:t>
                      </a:r>
                    </a:p>
                  </a:txBody>
                  <a:tcPr marL="45720" marR="45720" anchor="ctr"/>
                </a:tc>
                <a:tc>
                  <a:txBody>
                    <a:bodyPr/>
                    <a:lstStyle/>
                    <a:p>
                      <a:pPr algn="r"/>
                      <a:r>
                        <a:rPr lang="en-US" sz="900" dirty="0">
                          <a:latin typeface="Verdana" pitchFamily="34" charset="0"/>
                          <a:ea typeface="Verdana" pitchFamily="34" charset="0"/>
                          <a:cs typeface="Verdana" pitchFamily="34" charset="0"/>
                        </a:rPr>
                        <a:t>337.8824</a:t>
                      </a:r>
                    </a:p>
                  </a:txBody>
                  <a:tcPr marL="45720" marR="45720" anchor="ctr"/>
                </a:tc>
                <a:tc>
                  <a:txBody>
                    <a:bodyPr/>
                    <a:lstStyle/>
                    <a:p>
                      <a:pPr algn="r"/>
                      <a:r>
                        <a:rPr lang="en-US" sz="900" dirty="0">
                          <a:latin typeface="Verdana" pitchFamily="34" charset="0"/>
                          <a:ea typeface="Verdana" pitchFamily="34" charset="0"/>
                          <a:cs typeface="Verdana" pitchFamily="34" charset="0"/>
                        </a:rPr>
                        <a:t>442.5926</a:t>
                      </a:r>
                    </a:p>
                  </a:txBody>
                  <a:tcPr marL="45720" marR="45720" anchor="ctr"/>
                </a:tc>
                <a:tc>
                  <a:txBody>
                    <a:bodyPr/>
                    <a:lstStyle/>
                    <a:p>
                      <a:pPr algn="r"/>
                      <a:r>
                        <a:rPr lang="en-US" sz="900" dirty="0">
                          <a:latin typeface="Verdana" pitchFamily="34" charset="0"/>
                          <a:ea typeface="Verdana" pitchFamily="34" charset="0"/>
                          <a:cs typeface="Verdana" pitchFamily="34" charset="0"/>
                        </a:rPr>
                        <a:t>767.0914</a:t>
                      </a:r>
                    </a:p>
                  </a:txBody>
                  <a:tcPr marL="45720" marR="45720" anchor="ctr"/>
                </a:tc>
                <a:tc>
                  <a:txBody>
                    <a:bodyPr/>
                    <a:lstStyle/>
                    <a:p>
                      <a:pPr algn="r"/>
                      <a:r>
                        <a:rPr lang="en-US" sz="900" dirty="0">
                          <a:latin typeface="Verdana" pitchFamily="34" charset="0"/>
                          <a:ea typeface="Verdana" pitchFamily="34" charset="0"/>
                          <a:cs typeface="Verdana" pitchFamily="34" charset="0"/>
                        </a:rPr>
                        <a:t>1,779.0903</a:t>
                      </a:r>
                    </a:p>
                  </a:txBody>
                  <a:tcPr marL="45720" marR="45720" anchor="ctr"/>
                </a:tc>
                <a:extLst>
                  <a:ext uri="{0D108BD9-81ED-4DB2-BD59-A6C34878D82A}">
                    <a16:rowId xmlns:a16="http://schemas.microsoft.com/office/drawing/2014/main" val="10012"/>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51633757"/>
              </p:ext>
            </p:extLst>
          </p:nvPr>
        </p:nvGraphicFramePr>
        <p:xfrm>
          <a:off x="3263758" y="5902961"/>
          <a:ext cx="2554573" cy="545145"/>
        </p:xfrm>
        <a:graphic>
          <a:graphicData uri="http://schemas.openxmlformats.org/presentationml/2006/ole">
            <mc:AlternateContent xmlns:mc="http://schemas.openxmlformats.org/markup-compatibility/2006">
              <mc:Choice xmlns:v="urn:schemas-microsoft-com:vml" Requires="v">
                <p:oleObj spid="_x0000_s18439" name="Equation" r:id="rId3" imgW="1193760" imgH="253800" progId="Equation.3">
                  <p:embed/>
                </p:oleObj>
              </mc:Choice>
              <mc:Fallback>
                <p:oleObj name="Equation" r:id="rId3" imgW="119376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758" y="5902961"/>
                        <a:ext cx="2554573" cy="54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509619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ea typeface="ＭＳ Ｐゴシック" pitchFamily="34" charset="-128"/>
              </a:rPr>
              <a:t>Exhibit 24.12 Comparison of Capital Budgeting Methods</a:t>
            </a:r>
          </a:p>
        </p:txBody>
      </p:sp>
      <p:sp>
        <p:nvSpPr>
          <p:cNvPr id="4" name="Text Placeholder 3"/>
          <p:cNvSpPr>
            <a:spLocks noGrp="1"/>
          </p:cNvSpPr>
          <p:nvPr>
            <p:ph type="body" sz="quarter" idx="13"/>
          </p:nvPr>
        </p:nvSpPr>
        <p:spPr/>
        <p:txBody>
          <a:bodyPr>
            <a:noAutofit/>
          </a:bodyPr>
          <a:lstStyle/>
          <a:p>
            <a:r>
              <a:rPr lang="en-US" b="1" dirty="0"/>
              <a:t>Learning Objective P4: </a:t>
            </a:r>
            <a:r>
              <a:rPr lang="en-US" dirty="0"/>
              <a:t>Compute internal rate of return and explain its use.</a:t>
            </a:r>
          </a:p>
        </p:txBody>
      </p:sp>
      <p:graphicFrame>
        <p:nvGraphicFramePr>
          <p:cNvPr id="8" name="Table 7"/>
          <p:cNvGraphicFramePr>
            <a:graphicFrameLocks noGrp="1"/>
          </p:cNvGraphicFramePr>
          <p:nvPr>
            <p:extLst>
              <p:ext uri="{D42A27DB-BD31-4B8C-83A1-F6EECF244321}">
                <p14:modId xmlns:p14="http://schemas.microsoft.com/office/powerpoint/2010/main" val="1560766873"/>
              </p:ext>
            </p:extLst>
          </p:nvPr>
        </p:nvGraphicFramePr>
        <p:xfrm>
          <a:off x="381000" y="2514600"/>
          <a:ext cx="8274392" cy="3789776"/>
        </p:xfrm>
        <a:graphic>
          <a:graphicData uri="http://schemas.openxmlformats.org/drawingml/2006/table">
            <a:tbl>
              <a:tblPr firstRow="1" bandRow="1">
                <a:tableStyleId>{5940675A-B579-460E-94D1-54222C63F5DA}</a:tableStyleId>
              </a:tblPr>
              <a:tblGrid>
                <a:gridCol w="1716405">
                  <a:extLst>
                    <a:ext uri="{9D8B030D-6E8A-4147-A177-3AD203B41FA5}">
                      <a16:colId xmlns:a16="http://schemas.microsoft.com/office/drawing/2014/main" val="20000"/>
                    </a:ext>
                  </a:extLst>
                </a:gridCol>
                <a:gridCol w="1951682">
                  <a:extLst>
                    <a:ext uri="{9D8B030D-6E8A-4147-A177-3AD203B41FA5}">
                      <a16:colId xmlns:a16="http://schemas.microsoft.com/office/drawing/2014/main" val="20001"/>
                    </a:ext>
                  </a:extLst>
                </a:gridCol>
                <a:gridCol w="1535435">
                  <a:extLst>
                    <a:ext uri="{9D8B030D-6E8A-4147-A177-3AD203B41FA5}">
                      <a16:colId xmlns:a16="http://schemas.microsoft.com/office/drawing/2014/main" val="20002"/>
                    </a:ext>
                  </a:extLst>
                </a:gridCol>
                <a:gridCol w="1535435">
                  <a:extLst>
                    <a:ext uri="{9D8B030D-6E8A-4147-A177-3AD203B41FA5}">
                      <a16:colId xmlns:a16="http://schemas.microsoft.com/office/drawing/2014/main" val="20003"/>
                    </a:ext>
                  </a:extLst>
                </a:gridCol>
                <a:gridCol w="1535435">
                  <a:extLst>
                    <a:ext uri="{9D8B030D-6E8A-4147-A177-3AD203B41FA5}">
                      <a16:colId xmlns:a16="http://schemas.microsoft.com/office/drawing/2014/main" val="20004"/>
                    </a:ext>
                  </a:extLst>
                </a:gridCol>
              </a:tblGrid>
              <a:tr h="407544">
                <a:tc>
                  <a:txBody>
                    <a:bodyPr/>
                    <a:lstStyle/>
                    <a:p>
                      <a:pPr algn="ctr">
                        <a:lnSpc>
                          <a:spcPct val="100000"/>
                        </a:lnSpc>
                        <a:spcBef>
                          <a:spcPts val="600"/>
                        </a:spcBef>
                      </a:pP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00000"/>
                        </a:lnSpc>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Payback Period</a:t>
                      </a:r>
                    </a:p>
                  </a:txBody>
                  <a:tcPr anchor="ctr"/>
                </a:tc>
                <a:tc>
                  <a:txBody>
                    <a:bodyPr/>
                    <a:lstStyle/>
                    <a:p>
                      <a:pPr algn="ctr">
                        <a:lnSpc>
                          <a:spcPct val="100000"/>
                        </a:lnSpc>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Accounting Rate of Return</a:t>
                      </a:r>
                    </a:p>
                  </a:txBody>
                  <a:tcPr anchor="ctr"/>
                </a:tc>
                <a:tc>
                  <a:txBody>
                    <a:bodyPr/>
                    <a:lstStyle/>
                    <a:p>
                      <a:pPr algn="ctr">
                        <a:lnSpc>
                          <a:spcPct val="100000"/>
                        </a:lnSpc>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Net Present Value</a:t>
                      </a:r>
                    </a:p>
                  </a:txBody>
                  <a:tcPr anchor="ctr"/>
                </a:tc>
                <a:tc>
                  <a:txBody>
                    <a:bodyPr/>
                    <a:lstStyle/>
                    <a:p>
                      <a:pPr algn="ctr">
                        <a:lnSpc>
                          <a:spcPct val="100000"/>
                        </a:lnSpc>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Internal Rate</a:t>
                      </a:r>
                      <a:r>
                        <a:rPr lang="en-US" sz="1200" b="1" baseline="0" dirty="0">
                          <a:latin typeface="Verdana" panose="020B0604030504040204" pitchFamily="34" charset="0"/>
                          <a:ea typeface="Verdana" panose="020B0604030504040204" pitchFamily="34" charset="0"/>
                          <a:cs typeface="Verdana" panose="020B0604030504040204" pitchFamily="34" charset="0"/>
                        </a:rPr>
                        <a:t> of Return</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377840">
                <a:tc>
                  <a:txBody>
                    <a:bodyPr/>
                    <a:lstStyle/>
                    <a:p>
                      <a:pPr>
                        <a:lnSpc>
                          <a:spcPct val="100000"/>
                        </a:lnSpc>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Measurement basis</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Cash flows</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Accrual income</a:t>
                      </a:r>
                    </a:p>
                  </a:txBody>
                  <a:tcPr anchor="ct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Cash flows</a:t>
                      </a:r>
                    </a:p>
                  </a:txBody>
                  <a:tcPr anchor="ct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Cash flows</a:t>
                      </a:r>
                    </a:p>
                  </a:txBody>
                  <a:tcPr anchor="ctr"/>
                </a:tc>
                <a:extLst>
                  <a:ext uri="{0D108BD9-81ED-4DB2-BD59-A6C34878D82A}">
                    <a16:rowId xmlns:a16="http://schemas.microsoft.com/office/drawing/2014/main" val="10001"/>
                  </a:ext>
                </a:extLst>
              </a:tr>
              <a:tr h="37784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Measurement unit</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Years</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Percent</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Dollars</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Percent</a:t>
                      </a:r>
                    </a:p>
                  </a:txBody>
                  <a:tcPr anchor="ctr"/>
                </a:tc>
                <a:extLst>
                  <a:ext uri="{0D108BD9-81ED-4DB2-BD59-A6C34878D82A}">
                    <a16:rowId xmlns:a16="http://schemas.microsoft.com/office/drawing/2014/main" val="10002"/>
                  </a:ext>
                </a:extLst>
              </a:tr>
              <a:tr h="1284656">
                <a:tc>
                  <a:txBody>
                    <a:bodyPr/>
                    <a:lstStyle/>
                    <a:p>
                      <a:pPr>
                        <a:lnSpc>
                          <a:spcPct val="100000"/>
                        </a:lnSpc>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Strengths</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Easy to understand</a:t>
                      </a:r>
                    </a:p>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Allows comparison of projects</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Easy to understand</a:t>
                      </a:r>
                    </a:p>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Allows comparison of projects</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Reflects time value</a:t>
                      </a:r>
                      <a:r>
                        <a:rPr lang="en-US" sz="1200" baseline="0" dirty="0">
                          <a:latin typeface="Verdana" panose="020B0604030504040204" pitchFamily="34" charset="0"/>
                          <a:ea typeface="Verdana" panose="020B0604030504040204" pitchFamily="34" charset="0"/>
                          <a:cs typeface="Verdana" panose="020B0604030504040204" pitchFamily="34" charset="0"/>
                        </a:rPr>
                        <a:t> of money</a:t>
                      </a:r>
                    </a:p>
                    <a:p>
                      <a:pPr marL="171450" indent="-171450">
                        <a:lnSpc>
                          <a:spcPct val="100000"/>
                        </a:lnSpc>
                        <a:spcBef>
                          <a:spcPts val="600"/>
                        </a:spcBef>
                        <a:buFont typeface="Arial" panose="020B0604020202020204" pitchFamily="34" charset="0"/>
                        <a:buChar char="•"/>
                      </a:pPr>
                      <a:r>
                        <a:rPr lang="en-US" sz="1200" baseline="0" dirty="0">
                          <a:latin typeface="Verdana" panose="020B0604030504040204" pitchFamily="34" charset="0"/>
                          <a:ea typeface="Verdana" panose="020B0604030504040204" pitchFamily="34" charset="0"/>
                          <a:cs typeface="Verdana" panose="020B0604030504040204" pitchFamily="34" charset="0"/>
                        </a:rPr>
                        <a:t>Reflects varying risks over project’s life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171450" marR="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Verdana" panose="020B0604030504040204" pitchFamily="34" charset="0"/>
                          <a:ea typeface="Verdana" panose="020B0604030504040204" pitchFamily="34" charset="0"/>
                          <a:cs typeface="Verdana" panose="020B0604030504040204" pitchFamily="34" charset="0"/>
                        </a:rPr>
                        <a:t>Reflects time value</a:t>
                      </a:r>
                      <a:r>
                        <a:rPr lang="en-US" sz="1200" baseline="0" dirty="0">
                          <a:latin typeface="Verdana" panose="020B0604030504040204" pitchFamily="34" charset="0"/>
                          <a:ea typeface="Verdana" panose="020B0604030504040204" pitchFamily="34" charset="0"/>
                          <a:cs typeface="Verdana" panose="020B0604030504040204" pitchFamily="34" charset="0"/>
                        </a:rPr>
                        <a:t> of money</a:t>
                      </a:r>
                    </a:p>
                    <a:p>
                      <a:pPr marL="171450" marR="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Verdana" panose="020B0604030504040204" pitchFamily="34" charset="0"/>
                          <a:ea typeface="Verdana" panose="020B0604030504040204" pitchFamily="34" charset="0"/>
                          <a:cs typeface="Verdana" panose="020B0604030504040204" pitchFamily="34" charset="0"/>
                        </a:rPr>
                        <a:t>Allows comparisons  of dissimilar projects</a:t>
                      </a:r>
                    </a:p>
                  </a:txBody>
                  <a:tcPr anchor="ctr"/>
                </a:tc>
                <a:extLst>
                  <a:ext uri="{0D108BD9-81ED-4DB2-BD59-A6C34878D82A}">
                    <a16:rowId xmlns:a16="http://schemas.microsoft.com/office/drawing/2014/main" val="10003"/>
                  </a:ext>
                </a:extLst>
              </a:tr>
              <a:tr h="1133520">
                <a:tc>
                  <a:txBody>
                    <a:bodyPr/>
                    <a:lstStyle/>
                    <a:p>
                      <a:pPr>
                        <a:lnSpc>
                          <a:spcPct val="100000"/>
                        </a:lnSpc>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Limitations</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Ignores time value of money</a:t>
                      </a:r>
                    </a:p>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Ignores cash</a:t>
                      </a:r>
                      <a:r>
                        <a:rPr lang="en-US" sz="1200" baseline="0" dirty="0">
                          <a:latin typeface="Verdana" panose="020B0604030504040204" pitchFamily="34" charset="0"/>
                          <a:ea typeface="Verdana" panose="020B0604030504040204" pitchFamily="34" charset="0"/>
                          <a:cs typeface="Verdana" panose="020B0604030504040204" pitchFamily="34" charset="0"/>
                        </a:rPr>
                        <a:t> flows after payback period</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Ignores time value of money</a:t>
                      </a:r>
                    </a:p>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Ignores annual rates over life of projects</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Difficult to compare dissimilar projects</a:t>
                      </a:r>
                    </a:p>
                  </a:txBody>
                  <a:tcPr anchor="ctr"/>
                </a:tc>
                <a:tc>
                  <a:txBody>
                    <a:bodyPr/>
                    <a:lstStyle/>
                    <a:p>
                      <a:pPr marL="171450" indent="-171450">
                        <a:lnSpc>
                          <a:spcPct val="100000"/>
                        </a:lnSpc>
                        <a:spcBef>
                          <a:spcPts val="600"/>
                        </a:spcBef>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Ignores varying risks over life of projects</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34886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 </a:t>
            </a:r>
            <a:r>
              <a:rPr lang="en-US" altLang="en-US" b="1" dirty="0">
                <a:ea typeface="ＭＳ Ｐゴシック" pitchFamily="34" charset="-128"/>
              </a:rPr>
              <a:t>A1: </a:t>
            </a:r>
            <a:r>
              <a:rPr lang="en-US" altLang="en-US" dirty="0">
                <a:ea typeface="ＭＳ Ｐゴシック" pitchFamily="34" charset="-128"/>
              </a:rPr>
              <a:t>Analyze a capital investment project using break-even time.</a:t>
            </a:r>
            <a:endParaRPr lang="en-US" dirty="0"/>
          </a:p>
        </p:txBody>
      </p:sp>
    </p:spTree>
    <p:extLst>
      <p:ext uri="{BB962C8B-B14F-4D97-AF65-F5344CB8AC3E}">
        <p14:creationId xmlns:p14="http://schemas.microsoft.com/office/powerpoint/2010/main" val="383592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2590800"/>
          </a:xfrm>
        </p:spPr>
        <p:txBody>
          <a:bodyPr/>
          <a:lstStyle/>
          <a:p>
            <a:r>
              <a:rPr lang="en-US" altLang="en-US" b="1" dirty="0"/>
              <a:t>Learning Objective P1: </a:t>
            </a:r>
            <a:r>
              <a:rPr lang="en-US" dirty="0">
                <a:solidFill>
                  <a:prstClr val="black"/>
                </a:solidFill>
              </a:rPr>
              <a:t>Compute payback period and describe its use.</a:t>
            </a:r>
            <a:endParaRPr lang="en-US" dirty="0"/>
          </a:p>
        </p:txBody>
      </p:sp>
    </p:spTree>
    <p:extLst>
      <p:ext uri="{BB962C8B-B14F-4D97-AF65-F5344CB8AC3E}">
        <p14:creationId xmlns:p14="http://schemas.microsoft.com/office/powerpoint/2010/main" val="739694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Break-Even </a:t>
            </a:r>
            <a:r>
              <a:rPr lang="en-US"/>
              <a:t>Time (</a:t>
            </a:r>
            <a:r>
              <a:rPr lang="en-US" dirty="0"/>
              <a:t>1 of 2) </a:t>
            </a:r>
          </a:p>
        </p:txBody>
      </p:sp>
      <p:sp>
        <p:nvSpPr>
          <p:cNvPr id="13" name="Text Placeholder 12"/>
          <p:cNvSpPr>
            <a:spLocks noGrp="1"/>
          </p:cNvSpPr>
          <p:nvPr>
            <p:ph type="body" sz="quarter" idx="13"/>
          </p:nvPr>
        </p:nvSpPr>
        <p:spPr/>
        <p:txBody>
          <a:bodyPr>
            <a:noAutofit/>
          </a:bodyPr>
          <a:lstStyle/>
          <a:p>
            <a:r>
              <a:rPr lang="en-US" b="1" dirty="0"/>
              <a:t>Learning Objective A1: </a:t>
            </a:r>
            <a:r>
              <a:rPr lang="en-US" dirty="0"/>
              <a:t>Analyze a capital investment project using break-even time.</a:t>
            </a:r>
          </a:p>
        </p:txBody>
      </p:sp>
      <p:sp>
        <p:nvSpPr>
          <p:cNvPr id="14" name="Content Placeholder 13"/>
          <p:cNvSpPr>
            <a:spLocks noGrp="1"/>
          </p:cNvSpPr>
          <p:nvPr>
            <p:ph idx="1"/>
          </p:nvPr>
        </p:nvSpPr>
        <p:spPr>
          <a:xfrm>
            <a:off x="381000" y="2438400"/>
            <a:ext cx="8382000" cy="3810000"/>
          </a:xfrm>
        </p:spPr>
        <p:txBody>
          <a:bodyPr>
            <a:normAutofit/>
          </a:bodyPr>
          <a:lstStyle/>
          <a:p>
            <a:pPr marL="0" indent="0">
              <a:buNone/>
            </a:pPr>
            <a:r>
              <a:rPr lang="en-US" dirty="0"/>
              <a:t>Break-even time incorporates time value of money into the payback period method of evaluating capital investments.</a:t>
            </a:r>
          </a:p>
        </p:txBody>
      </p:sp>
    </p:spTree>
    <p:extLst>
      <p:ext uri="{BB962C8B-B14F-4D97-AF65-F5344CB8AC3E}">
        <p14:creationId xmlns:p14="http://schemas.microsoft.com/office/powerpoint/2010/main" val="102858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6200" y="609600"/>
            <a:ext cx="8991600" cy="914400"/>
          </a:xfrm>
        </p:spPr>
        <p:txBody>
          <a:bodyPr/>
          <a:lstStyle/>
          <a:p>
            <a:r>
              <a:rPr lang="en-US" dirty="0"/>
              <a:t>Break-Even Time (2 of 2)</a:t>
            </a:r>
          </a:p>
        </p:txBody>
      </p:sp>
      <p:sp>
        <p:nvSpPr>
          <p:cNvPr id="13" name="Text Placeholder 12"/>
          <p:cNvSpPr>
            <a:spLocks noGrp="1"/>
          </p:cNvSpPr>
          <p:nvPr>
            <p:ph type="body" sz="quarter" idx="13"/>
          </p:nvPr>
        </p:nvSpPr>
        <p:spPr>
          <a:xfrm>
            <a:off x="381000" y="1676400"/>
            <a:ext cx="8458200" cy="609600"/>
          </a:xfrm>
        </p:spPr>
        <p:txBody>
          <a:bodyPr>
            <a:noAutofit/>
          </a:bodyPr>
          <a:lstStyle/>
          <a:p>
            <a:r>
              <a:rPr lang="en-US" b="1" dirty="0"/>
              <a:t>Learning Objective A1: </a:t>
            </a:r>
            <a:r>
              <a:rPr lang="en-US" dirty="0"/>
              <a:t>Analyze a capital investment project using break-even time.</a:t>
            </a:r>
          </a:p>
        </p:txBody>
      </p:sp>
      <p:pic>
        <p:nvPicPr>
          <p:cNvPr id="10" name="Picture 6" descr="A bar graph is shown. The x-axis is labeled from 0 to 8 in increments of 1. The y-axis is labeled from -$16,000 to $8,000 in increments of $4,000. The legend shows that the bars represent Cumulative Present Value of Cash Flows. The bars for years 0 through 8 are graphed at the following data points and the break-even point falls between years 5 and 6.&#10;&#10;0, -$16,000&#10;1, -$12,273&#10;2, -$8,885&#10;3, -$5,805&#10;4, -$3,005&#10;5, -$459&#10;6, $1,855&#10;7, $3,959&#10;8, $5,872"/>
          <p:cNvPicPr>
            <a:picLocks noGrp="1" noChangeAspect="1" noChangeArrowheads="1"/>
          </p:cNvPicPr>
          <p:nvPr>
            <p:ph type="pic" sz="quarter" idx="19"/>
          </p:nvPr>
        </p:nvPicPr>
        <p:blipFill>
          <a:blip r:embed="rId2" cstate="print"/>
          <a:stretch>
            <a:fillRect/>
          </a:stretch>
        </p:blipFill>
        <p:spPr bwMode="auto">
          <a:xfrm>
            <a:off x="2209800" y="2514600"/>
            <a:ext cx="5081716" cy="2667000"/>
          </a:xfrm>
          <a:prstGeom prst="rect">
            <a:avLst/>
          </a:prstGeom>
          <a:noFill/>
          <a:ln w="9525">
            <a:solidFill>
              <a:schemeClr val="tx2">
                <a:lumMod val="50000"/>
              </a:schemeClr>
            </a:solidFill>
            <a:miter lim="800000"/>
            <a:headEnd/>
            <a:tailEnd/>
          </a:ln>
        </p:spPr>
      </p:pic>
      <p:sp>
        <p:nvSpPr>
          <p:cNvPr id="6" name="Content Placeholder 5"/>
          <p:cNvSpPr>
            <a:spLocks noGrp="1"/>
          </p:cNvSpPr>
          <p:nvPr>
            <p:ph sz="quarter" idx="15"/>
          </p:nvPr>
        </p:nvSpPr>
        <p:spPr>
          <a:xfrm>
            <a:off x="228600" y="5410200"/>
            <a:ext cx="8610600" cy="914400"/>
          </a:xfrm>
        </p:spPr>
        <p:txBody>
          <a:bodyPr>
            <a:normAutofit/>
          </a:bodyPr>
          <a:lstStyle/>
          <a:p>
            <a:pPr marL="0" indent="0">
              <a:buNone/>
            </a:pPr>
            <a:r>
              <a:rPr lang="en-US" sz="2400" dirty="0"/>
              <a:t>Break-even time for this investment is between 5 and 6 years.</a:t>
            </a:r>
          </a:p>
        </p:txBody>
      </p:sp>
    </p:spTree>
    <p:extLst>
      <p:ext uri="{BB962C8B-B14F-4D97-AF65-F5344CB8AC3E}">
        <p14:creationId xmlns:p14="http://schemas.microsoft.com/office/powerpoint/2010/main" val="1859038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2362200"/>
            <a:ext cx="8077200" cy="2590800"/>
          </a:xfrm>
        </p:spPr>
        <p:txBody>
          <a:bodyPr>
            <a:normAutofit/>
          </a:bodyPr>
          <a:lstStyle/>
          <a:p>
            <a:r>
              <a:rPr lang="en-US" altLang="en-US" b="1" dirty="0"/>
              <a:t>Learning Objective </a:t>
            </a:r>
            <a:r>
              <a:rPr lang="en-US" altLang="en-US" b="1" dirty="0">
                <a:ea typeface="ＭＳ Ｐゴシック" pitchFamily="34" charset="-128"/>
              </a:rPr>
              <a:t>24A-Appendix: </a:t>
            </a:r>
            <a:r>
              <a:rPr lang="en-US" altLang="en-US" dirty="0">
                <a:ea typeface="ＭＳ Ｐゴシック" pitchFamily="34" charset="-128"/>
              </a:rPr>
              <a:t>Using Excel to Compute Net Present Value and Internal Rate of Return.</a:t>
            </a:r>
            <a:endParaRPr lang="en-US" dirty="0"/>
          </a:p>
        </p:txBody>
      </p:sp>
    </p:spTree>
    <p:extLst>
      <p:ext uri="{BB962C8B-B14F-4D97-AF65-F5344CB8AC3E}">
        <p14:creationId xmlns:p14="http://schemas.microsoft.com/office/powerpoint/2010/main" val="3998242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Appendix 24A: Using Excel to Compute NPV and IRR</a:t>
            </a:r>
          </a:p>
        </p:txBody>
      </p:sp>
      <p:sp>
        <p:nvSpPr>
          <p:cNvPr id="18" name="Content Placeholder 17"/>
          <p:cNvSpPr>
            <a:spLocks noGrp="1"/>
          </p:cNvSpPr>
          <p:nvPr>
            <p:ph sz="quarter" idx="15"/>
          </p:nvPr>
        </p:nvSpPr>
        <p:spPr>
          <a:xfrm>
            <a:off x="228600" y="1981200"/>
            <a:ext cx="8686800" cy="1371600"/>
          </a:xfrm>
        </p:spPr>
        <p:txBody>
          <a:bodyPr>
            <a:normAutofit lnSpcReduction="10000"/>
          </a:bodyPr>
          <a:lstStyle/>
          <a:p>
            <a:pPr marL="0" indent="0">
              <a:buNone/>
            </a:pPr>
            <a:r>
              <a:rPr lang="en-US" altLang="en-US" sz="2200" dirty="0">
                <a:ea typeface="ＭＳ Ｐゴシック" pitchFamily="34" charset="-128"/>
              </a:rPr>
              <a:t>Computing present values and internal rates of return for projects with uneven cash flows is tedious and error prone. These calculations can be performed simply and accurately by using functions built into Excel.</a:t>
            </a:r>
            <a:endParaRPr lang="en-US" sz="2200" dirty="0"/>
          </a:p>
        </p:txBody>
      </p:sp>
      <p:pic>
        <p:nvPicPr>
          <p:cNvPr id="6" name="Picture 22" descr="An Excel spreadsheet is shown with the following cell entries:&#10;&#10;A1: Annual discount rate&#10;A2: Initial investment, made at beginning of period 1&#10;A3: Annual cash flows received at end of period&#10;&#10;B4: 1&#10;B5: 2&#10;B6: 3&#10;B7: 4&#10;B8: 5&#10;B9: 6&#10;B10: 7&#10;B11: 8&#10;&#10;C1: 0.12&#10;C2: -16000&#10;C4: 3000&#10;C5: 4000&#10;C6: 4000&#10;C7: 4000&#10;C8: 5000&#10;C9: 3000&#10;C10: 2000&#10;C11: 2000&#10;C13: =NPV(C1,C4:C11)+C2&#10;C15: =IRR(C2:C11)"/>
          <p:cNvPicPr>
            <a:picLocks noGrp="1" noChangeAspect="1"/>
          </p:cNvPicPr>
          <p:nvPr>
            <p:ph type="pic" sz="quarter" idx="19"/>
          </p:nvPr>
        </p:nvPicPr>
        <p:blipFill>
          <a:blip r:embed="rId3"/>
          <a:stretch>
            <a:fillRect/>
          </a:stretch>
        </p:blipFill>
        <p:spPr>
          <a:xfrm>
            <a:off x="1676400" y="3429000"/>
            <a:ext cx="6064672" cy="2971800"/>
          </a:xfrm>
          <a:prstGeom prst="rect">
            <a:avLst/>
          </a:prstGeom>
        </p:spPr>
      </p:pic>
    </p:spTree>
    <p:extLst>
      <p:ext uri="{BB962C8B-B14F-4D97-AF65-F5344CB8AC3E}">
        <p14:creationId xmlns:p14="http://schemas.microsoft.com/office/powerpoint/2010/main" val="13243292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End of Presentation</a:t>
            </a:r>
          </a:p>
        </p:txBody>
      </p:sp>
    </p:spTree>
    <p:extLst>
      <p:ext uri="{BB962C8B-B14F-4D97-AF65-F5344CB8AC3E}">
        <p14:creationId xmlns:p14="http://schemas.microsoft.com/office/powerpoint/2010/main" val="154691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609600"/>
            <a:ext cx="8915400" cy="838200"/>
          </a:xfrm>
        </p:spPr>
        <p:txBody>
          <a:bodyPr/>
          <a:lstStyle/>
          <a:p>
            <a:r>
              <a:rPr lang="en-US" altLang="en-US" dirty="0">
                <a:ea typeface="ＭＳ Ｐゴシック" pitchFamily="34" charset="-128"/>
              </a:rPr>
              <a:t>Payback Period</a:t>
            </a:r>
            <a:endParaRPr lang="en-US" dirty="0"/>
          </a:p>
        </p:txBody>
      </p:sp>
      <p:sp>
        <p:nvSpPr>
          <p:cNvPr id="7" name="Text Placeholder 6"/>
          <p:cNvSpPr>
            <a:spLocks noGrp="1"/>
          </p:cNvSpPr>
          <p:nvPr>
            <p:ph type="body" sz="quarter" idx="13"/>
          </p:nvPr>
        </p:nvSpPr>
        <p:spPr>
          <a:xfrm>
            <a:off x="332232" y="1551061"/>
            <a:ext cx="8686800" cy="430139"/>
          </a:xfrm>
        </p:spPr>
        <p:txBody>
          <a:bodyPr>
            <a:noAutofit/>
          </a:bodyPr>
          <a:lstStyle/>
          <a:p>
            <a:r>
              <a:rPr lang="en-US" b="1" dirty="0"/>
              <a:t>Learning Objective P1: </a:t>
            </a:r>
            <a:r>
              <a:rPr lang="en-US" dirty="0"/>
              <a:t>Compute payback period and describe its use..</a:t>
            </a:r>
          </a:p>
        </p:txBody>
      </p:sp>
      <p:sp>
        <p:nvSpPr>
          <p:cNvPr id="8" name="Content Placeholder 7"/>
          <p:cNvSpPr>
            <a:spLocks noGrp="1"/>
          </p:cNvSpPr>
          <p:nvPr>
            <p:ph idx="1"/>
          </p:nvPr>
        </p:nvSpPr>
        <p:spPr>
          <a:xfrm>
            <a:off x="332232" y="2084461"/>
            <a:ext cx="8506968" cy="1371600"/>
          </a:xfrm>
        </p:spPr>
        <p:txBody>
          <a:bodyPr>
            <a:normAutofit/>
          </a:bodyPr>
          <a:lstStyle/>
          <a:p>
            <a:pPr marL="0" indent="0">
              <a:spcBef>
                <a:spcPts val="600"/>
              </a:spcBef>
              <a:buNone/>
            </a:pPr>
            <a:r>
              <a:rPr lang="en-US" dirty="0"/>
              <a:t>The payback period of an investment is the amount of time it takes a project to recover its initial investment amount.</a:t>
            </a:r>
          </a:p>
        </p:txBody>
      </p:sp>
      <p:graphicFrame>
        <p:nvGraphicFramePr>
          <p:cNvPr id="4" name="Object 3"/>
          <p:cNvGraphicFramePr>
            <a:graphicFrameLocks noChangeAspect="1"/>
          </p:cNvGraphicFramePr>
          <p:nvPr>
            <p:extLst>
              <p:ext uri="{D42A27DB-BD31-4B8C-83A1-F6EECF244321}">
                <p14:modId xmlns:p14="http://schemas.microsoft.com/office/powerpoint/2010/main" val="1401442921"/>
              </p:ext>
            </p:extLst>
          </p:nvPr>
        </p:nvGraphicFramePr>
        <p:xfrm>
          <a:off x="1335088" y="3794125"/>
          <a:ext cx="6361112" cy="896938"/>
        </p:xfrm>
        <a:graphic>
          <a:graphicData uri="http://schemas.openxmlformats.org/presentationml/2006/ole">
            <mc:AlternateContent xmlns:mc="http://schemas.openxmlformats.org/markup-compatibility/2006">
              <mc:Choice xmlns:v="urn:schemas-microsoft-com:vml" Requires="v">
                <p:oleObj spid="_x0000_s1104" name="Equation" r:id="rId4" imgW="2819160" imgH="419040" progId="Equation.3">
                  <p:embed/>
                </p:oleObj>
              </mc:Choice>
              <mc:Fallback>
                <p:oleObj name="Equation" r:id="rId4" imgW="2819160" imgH="419040" progId="Equation.3">
                  <p:embed/>
                  <p:pic>
                    <p:nvPicPr>
                      <p:cNvPr id="0" name=""/>
                      <p:cNvPicPr/>
                      <p:nvPr/>
                    </p:nvPicPr>
                    <p:blipFill>
                      <a:blip r:embed="rId5"/>
                      <a:stretch>
                        <a:fillRect/>
                      </a:stretch>
                    </p:blipFill>
                    <p:spPr>
                      <a:xfrm>
                        <a:off x="1335088" y="3794125"/>
                        <a:ext cx="6361112" cy="896938"/>
                      </a:xfrm>
                      <a:prstGeom prst="rect">
                        <a:avLst/>
                      </a:prstGeom>
                    </p:spPr>
                  </p:pic>
                </p:oleObj>
              </mc:Fallback>
            </mc:AlternateContent>
          </a:graphicData>
        </a:graphic>
      </p:graphicFrame>
      <p:sp>
        <p:nvSpPr>
          <p:cNvPr id="9" name="Content Placeholder 8"/>
          <p:cNvSpPr>
            <a:spLocks noGrp="1"/>
          </p:cNvSpPr>
          <p:nvPr>
            <p:ph sz="quarter" idx="14"/>
          </p:nvPr>
        </p:nvSpPr>
        <p:spPr>
          <a:xfrm>
            <a:off x="381000" y="5029200"/>
            <a:ext cx="8382000" cy="914400"/>
          </a:xfrm>
        </p:spPr>
        <p:txBody>
          <a:bodyPr vert="horz" lIns="91440" tIns="45720" rIns="91440" bIns="45720" rtlCol="0">
            <a:normAutofit/>
          </a:bodyPr>
          <a:lstStyle/>
          <a:p>
            <a:pPr marL="0" indent="0">
              <a:spcBef>
                <a:spcPts val="600"/>
              </a:spcBef>
              <a:buNone/>
            </a:pPr>
            <a:r>
              <a:rPr lang="en-US" dirty="0"/>
              <a:t>Managers prefer investing in projects with shorter payback periods.</a:t>
            </a:r>
          </a:p>
        </p:txBody>
      </p:sp>
    </p:spTree>
    <p:extLst>
      <p:ext uri="{BB962C8B-B14F-4D97-AF65-F5344CB8AC3E}">
        <p14:creationId xmlns:p14="http://schemas.microsoft.com/office/powerpoint/2010/main" val="110672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570097"/>
            <a:ext cx="8991600" cy="801503"/>
          </a:xfrm>
        </p:spPr>
        <p:txBody>
          <a:bodyPr/>
          <a:lstStyle/>
          <a:p>
            <a:r>
              <a:rPr lang="en-US" altLang="en-US" dirty="0">
                <a:ea typeface="ＭＳ Ｐゴシック" pitchFamily="34" charset="-128"/>
              </a:rPr>
              <a:t>Payback Period with </a:t>
            </a:r>
            <a:r>
              <a:rPr lang="en-US" altLang="en-US" u="sng" dirty="0">
                <a:ea typeface="ＭＳ Ｐゴシック" pitchFamily="34" charset="-128"/>
              </a:rPr>
              <a:t>Even</a:t>
            </a:r>
            <a:r>
              <a:rPr lang="en-US" altLang="en-US" dirty="0">
                <a:ea typeface="ＭＳ Ｐゴシック" pitchFamily="34" charset="-128"/>
              </a:rPr>
              <a:t> Cash Flows</a:t>
            </a:r>
            <a:endParaRPr lang="en-US" dirty="0"/>
          </a:p>
        </p:txBody>
      </p:sp>
      <p:sp>
        <p:nvSpPr>
          <p:cNvPr id="7" name="Text Placeholder 6"/>
          <p:cNvSpPr>
            <a:spLocks noGrp="1"/>
          </p:cNvSpPr>
          <p:nvPr>
            <p:ph type="body" sz="quarter" idx="13"/>
          </p:nvPr>
        </p:nvSpPr>
        <p:spPr>
          <a:xfrm>
            <a:off x="266700" y="1447800"/>
            <a:ext cx="8610600" cy="381000"/>
          </a:xfrm>
        </p:spPr>
        <p:txBody>
          <a:bodyPr>
            <a:noAutofit/>
          </a:bodyPr>
          <a:lstStyle/>
          <a:p>
            <a:r>
              <a:rPr lang="en-US" b="1" dirty="0"/>
              <a:t>Learning Objective P1: </a:t>
            </a:r>
            <a:r>
              <a:rPr lang="en-US" dirty="0"/>
              <a:t>Compute payback period and describe its use..</a:t>
            </a:r>
          </a:p>
        </p:txBody>
      </p:sp>
      <p:sp>
        <p:nvSpPr>
          <p:cNvPr id="23" name="Content Placeholder 21"/>
          <p:cNvSpPr>
            <a:spLocks noGrp="1"/>
          </p:cNvSpPr>
          <p:nvPr>
            <p:ph sz="quarter" idx="21"/>
          </p:nvPr>
        </p:nvSpPr>
        <p:spPr>
          <a:xfrm>
            <a:off x="294132" y="1905000"/>
            <a:ext cx="8543544" cy="457200"/>
          </a:xfrm>
        </p:spPr>
        <p:txBody>
          <a:bodyPr>
            <a:normAutofit/>
          </a:bodyPr>
          <a:lstStyle/>
          <a:p>
            <a:pPr marL="0" indent="0">
              <a:buNone/>
            </a:pPr>
            <a:r>
              <a:rPr lang="en-US" altLang="en-US" sz="2400" dirty="0" err="1"/>
              <a:t>FasTrac</a:t>
            </a:r>
            <a:r>
              <a:rPr lang="en-US" altLang="en-US" sz="2400" dirty="0"/>
              <a:t> is considering buying a new machine:</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792239138"/>
              </p:ext>
            </p:extLst>
          </p:nvPr>
        </p:nvGraphicFramePr>
        <p:xfrm>
          <a:off x="1676400" y="2514600"/>
          <a:ext cx="5791200" cy="1828800"/>
        </p:xfrm>
        <a:graphic>
          <a:graphicData uri="http://schemas.openxmlformats.org/drawingml/2006/table">
            <a:tbl>
              <a:tblPr firstRow="1" bandRow="1">
                <a:tableStyleId>{5940675A-B579-460E-94D1-54222C63F5DA}</a:tableStyleId>
              </a:tblPr>
              <a:tblGrid>
                <a:gridCol w="3892213">
                  <a:extLst>
                    <a:ext uri="{9D8B030D-6E8A-4147-A177-3AD203B41FA5}">
                      <a16:colId xmlns:a16="http://schemas.microsoft.com/office/drawing/2014/main" val="20000"/>
                    </a:ext>
                  </a:extLst>
                </a:gridCol>
                <a:gridCol w="1898987">
                  <a:extLst>
                    <a:ext uri="{9D8B030D-6E8A-4147-A177-3AD203B41FA5}">
                      <a16:colId xmlns:a16="http://schemas.microsoft.com/office/drawing/2014/main" val="20001"/>
                    </a:ext>
                  </a:extLst>
                </a:gridCol>
              </a:tblGrid>
              <a:tr h="36576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Cost……………………………………………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$16,000</a:t>
                      </a:r>
                    </a:p>
                  </a:txBody>
                  <a:tcPr/>
                </a:tc>
                <a:extLst>
                  <a:ext uri="{0D108BD9-81ED-4DB2-BD59-A6C34878D82A}">
                    <a16:rowId xmlns:a16="http://schemas.microsoft.com/office/drawing/2014/main" val="10000"/>
                  </a:ext>
                </a:extLst>
              </a:tr>
              <a:tr h="36576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Useful life………………………………….. </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8 years</a:t>
                      </a:r>
                    </a:p>
                  </a:txBody>
                  <a:tcPr/>
                </a:tc>
                <a:extLst>
                  <a:ext uri="{0D108BD9-81ED-4DB2-BD59-A6C34878D82A}">
                    <a16:rowId xmlns:a16="http://schemas.microsoft.com/office/drawing/2014/main" val="10001"/>
                  </a:ext>
                </a:extLst>
              </a:tr>
              <a:tr h="36576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Salvage value……………………………..</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$ 0</a:t>
                      </a:r>
                    </a:p>
                  </a:txBody>
                  <a:tcPr/>
                </a:tc>
                <a:extLst>
                  <a:ext uri="{0D108BD9-81ED-4DB2-BD59-A6C34878D82A}">
                    <a16:rowId xmlns:a16="http://schemas.microsoft.com/office/drawing/2014/main" val="10002"/>
                  </a:ext>
                </a:extLst>
              </a:tr>
              <a:tr h="365760">
                <a:tc>
                  <a:txBody>
                    <a:bodyPr/>
                    <a:lstStyle/>
                    <a:p>
                      <a:pPr>
                        <a:spcBef>
                          <a:spcPts val="0"/>
                        </a:spcBef>
                      </a:pPr>
                      <a:r>
                        <a:rPr lang="en-US" sz="1400" dirty="0">
                          <a:latin typeface="Verdana" panose="020B0604030504040204" pitchFamily="34" charset="0"/>
                          <a:ea typeface="Verdana" panose="020B0604030504040204" pitchFamily="34" charset="0"/>
                          <a:cs typeface="Verdana" panose="020B0604030504040204" pitchFamily="34" charset="0"/>
                        </a:rPr>
                        <a:t>Expected production………………….</a:t>
                      </a:r>
                    </a:p>
                  </a:txBody>
                  <a:tcP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30,000 units </a:t>
                      </a:r>
                    </a:p>
                  </a:txBody>
                  <a:tcPr/>
                </a:tc>
                <a:extLst>
                  <a:ext uri="{0D108BD9-81ED-4DB2-BD59-A6C34878D82A}">
                    <a16:rowId xmlns:a16="http://schemas.microsoft.com/office/drawing/2014/main" val="10003"/>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Product selling price per unit……..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$ 30</a:t>
                      </a:r>
                      <a:endParaRPr lang="en-US" altLang="en-US"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
        <p:nvSpPr>
          <p:cNvPr id="11" name="Content Placeholder 10"/>
          <p:cNvSpPr>
            <a:spLocks noGrp="1"/>
          </p:cNvSpPr>
          <p:nvPr>
            <p:ph sz="quarter" idx="15"/>
          </p:nvPr>
        </p:nvSpPr>
        <p:spPr>
          <a:xfrm>
            <a:off x="304800" y="4419600"/>
            <a:ext cx="8534400" cy="440826"/>
          </a:xfrm>
        </p:spPr>
        <p:txBody>
          <a:bodyPr>
            <a:normAutofit fontScale="92500" lnSpcReduction="10000"/>
          </a:bodyPr>
          <a:lstStyle/>
          <a:p>
            <a:pPr marL="0" indent="0">
              <a:buNone/>
            </a:pPr>
            <a:r>
              <a:rPr lang="en-US" dirty="0"/>
              <a:t>Calculate the payback period.</a:t>
            </a:r>
          </a:p>
        </p:txBody>
      </p:sp>
      <p:graphicFrame>
        <p:nvGraphicFramePr>
          <p:cNvPr id="2" name="Object 1"/>
          <p:cNvGraphicFramePr>
            <a:graphicFrameLocks noChangeAspect="1"/>
          </p:cNvGraphicFramePr>
          <p:nvPr>
            <p:extLst>
              <p:ext uri="{D42A27DB-BD31-4B8C-83A1-F6EECF244321}">
                <p14:modId xmlns:p14="http://schemas.microsoft.com/office/powerpoint/2010/main" val="3632361057"/>
              </p:ext>
            </p:extLst>
          </p:nvPr>
        </p:nvGraphicFramePr>
        <p:xfrm>
          <a:off x="1682680" y="4843586"/>
          <a:ext cx="5766449" cy="1633414"/>
        </p:xfrm>
        <a:graphic>
          <a:graphicData uri="http://schemas.openxmlformats.org/presentationml/2006/ole">
            <mc:AlternateContent xmlns:mc="http://schemas.openxmlformats.org/markup-compatibility/2006">
              <mc:Choice xmlns:v="urn:schemas-microsoft-com:vml" Requires="v">
                <p:oleObj spid="_x0000_s2130" name="Equation" r:id="rId4" imgW="2958840" imgH="838080" progId="Equation.3">
                  <p:embed/>
                </p:oleObj>
              </mc:Choice>
              <mc:Fallback>
                <p:oleObj name="Equation" r:id="rId4" imgW="2958840" imgH="838080" progId="Equation.3">
                  <p:embed/>
                  <p:pic>
                    <p:nvPicPr>
                      <p:cNvPr id="0" name=""/>
                      <p:cNvPicPr/>
                      <p:nvPr/>
                    </p:nvPicPr>
                    <p:blipFill>
                      <a:blip r:embed="rId5"/>
                      <a:stretch>
                        <a:fillRect/>
                      </a:stretch>
                    </p:blipFill>
                    <p:spPr>
                      <a:xfrm>
                        <a:off x="1682680" y="4843586"/>
                        <a:ext cx="5766449" cy="1633414"/>
                      </a:xfrm>
                      <a:prstGeom prst="rect">
                        <a:avLst/>
                      </a:prstGeom>
                    </p:spPr>
                  </p:pic>
                </p:oleObj>
              </mc:Fallback>
            </mc:AlternateContent>
          </a:graphicData>
        </a:graphic>
      </p:graphicFrame>
    </p:spTree>
    <p:extLst>
      <p:ext uri="{BB962C8B-B14F-4D97-AF65-F5344CB8AC3E}">
        <p14:creationId xmlns:p14="http://schemas.microsoft.com/office/powerpoint/2010/main" val="107262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Payback Period with </a:t>
            </a:r>
            <a:r>
              <a:rPr lang="en-US" u="sng" dirty="0"/>
              <a:t>Uneven</a:t>
            </a:r>
            <a:r>
              <a:rPr lang="en-US" dirty="0"/>
              <a:t> Cash Flows (1 of 4)</a:t>
            </a:r>
          </a:p>
        </p:txBody>
      </p:sp>
      <p:sp>
        <p:nvSpPr>
          <p:cNvPr id="10" name="Text Placeholder 9"/>
          <p:cNvSpPr>
            <a:spLocks noGrp="1"/>
          </p:cNvSpPr>
          <p:nvPr>
            <p:ph type="body" sz="quarter" idx="13"/>
          </p:nvPr>
        </p:nvSpPr>
        <p:spPr>
          <a:xfrm>
            <a:off x="228600" y="1714500"/>
            <a:ext cx="8686800" cy="381000"/>
          </a:xfrm>
        </p:spPr>
        <p:txBody>
          <a:bodyPr>
            <a:noAutofit/>
          </a:bodyPr>
          <a:lstStyle/>
          <a:p>
            <a:r>
              <a:rPr lang="en-US" b="1" dirty="0"/>
              <a:t>Learning Objective P1: </a:t>
            </a:r>
            <a:r>
              <a:rPr lang="en-US" dirty="0"/>
              <a:t>Compute payback period and describe its use..</a:t>
            </a:r>
          </a:p>
        </p:txBody>
      </p:sp>
      <p:sp>
        <p:nvSpPr>
          <p:cNvPr id="2" name="Content Placeholder 1"/>
          <p:cNvSpPr>
            <a:spLocks noGrp="1"/>
          </p:cNvSpPr>
          <p:nvPr>
            <p:ph sz="quarter" idx="15"/>
          </p:nvPr>
        </p:nvSpPr>
        <p:spPr>
          <a:xfrm>
            <a:off x="228600" y="2209800"/>
            <a:ext cx="8763000" cy="3810000"/>
          </a:xfrm>
        </p:spPr>
        <p:txBody>
          <a:bodyPr>
            <a:noAutofit/>
          </a:bodyPr>
          <a:lstStyle/>
          <a:p>
            <a:pPr marL="0" indent="0">
              <a:buNone/>
            </a:pPr>
            <a:r>
              <a:rPr lang="en-US" altLang="en-US" dirty="0">
                <a:solidFill>
                  <a:srgbClr val="000000"/>
                </a:solidFill>
              </a:rPr>
              <a:t>In the previous example, we assumed that the increase in cash flows would be the same each year. Now, let’s look at an example where the cash flows vary each year.</a:t>
            </a:r>
            <a:endParaRPr lang="en-US" dirty="0"/>
          </a:p>
        </p:txBody>
      </p:sp>
      <p:pic>
        <p:nvPicPr>
          <p:cNvPr id="4" name="Picture 3" descr="A cartoon is shown to illustrate uneven cash flows. Two easels are shown with a person in between them pointing at the figures on both of them. The left easel shows one number: $4,100. The right easel shows three numbers: $3,000, $4,000, $5,000."/>
          <p:cNvPicPr>
            <a:picLocks noChangeAspect="1"/>
          </p:cNvPicPr>
          <p:nvPr/>
        </p:nvPicPr>
        <p:blipFill>
          <a:blip r:embed="rId3"/>
          <a:stretch>
            <a:fillRect/>
          </a:stretch>
        </p:blipFill>
        <p:spPr>
          <a:xfrm>
            <a:off x="2576512" y="4029075"/>
            <a:ext cx="4067175" cy="2447925"/>
          </a:xfrm>
          <a:prstGeom prst="rect">
            <a:avLst/>
          </a:prstGeom>
        </p:spPr>
      </p:pic>
    </p:spTree>
    <p:extLst>
      <p:ext uri="{BB962C8B-B14F-4D97-AF65-F5344CB8AC3E}">
        <p14:creationId xmlns:p14="http://schemas.microsoft.com/office/powerpoint/2010/main" val="40984135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rgbClr val="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1481</TotalTime>
  <Words>9365</Words>
  <Application>Microsoft Office PowerPoint</Application>
  <PresentationFormat>On-screen Show (4:3)</PresentationFormat>
  <Paragraphs>2101</Paragraphs>
  <Slides>64</Slides>
  <Notes>41</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64</vt:i4>
      </vt:variant>
    </vt:vector>
  </HeadingPairs>
  <TitlesOfParts>
    <vt:vector size="77" baseType="lpstr">
      <vt:lpstr>ＭＳ Ｐゴシック</vt:lpstr>
      <vt:lpstr>ＭＳ Ｐゴシック</vt:lpstr>
      <vt:lpstr>Arial</vt:lpstr>
      <vt:lpstr>Calibri</vt:lpstr>
      <vt:lpstr>Courier New</vt:lpstr>
      <vt:lpstr>Palatino Linotype</vt:lpstr>
      <vt:lpstr>Verdana</vt:lpstr>
      <vt:lpstr>Wingdings</vt:lpstr>
      <vt:lpstr>Custom Design</vt:lpstr>
      <vt:lpstr>1_Office Theme</vt:lpstr>
      <vt:lpstr>2_Office Theme</vt:lpstr>
      <vt:lpstr>3_Office Theme</vt:lpstr>
      <vt:lpstr>Equation</vt:lpstr>
      <vt:lpstr>Financial &amp; Managerial Accounting Information for Decisions</vt:lpstr>
      <vt:lpstr>Learning Objectives</vt:lpstr>
      <vt:lpstr>Capital Budgeting (1 of 2)</vt:lpstr>
      <vt:lpstr>Capital Budgeting (2 of 2)</vt:lpstr>
      <vt:lpstr>Capital Budgeting Cash OutFlows and InFlows</vt:lpstr>
      <vt:lpstr>Learning Objective P1: Compute payback period and describe its use.</vt:lpstr>
      <vt:lpstr>Payback Period</vt:lpstr>
      <vt:lpstr>Payback Period with Even Cash Flows</vt:lpstr>
      <vt:lpstr>Payback Period with Uneven Cash Flows (1 of 4)</vt:lpstr>
      <vt:lpstr>Payback Period with Uneven Cash Flows (2 of 4)</vt:lpstr>
      <vt:lpstr>Payback Period with Uneven Cash Flows (3 of 4)</vt:lpstr>
      <vt:lpstr>Payback Period with Uneven Cash Flows (4 of 4)</vt:lpstr>
      <vt:lpstr>Evaluating the Payback Period</vt:lpstr>
      <vt:lpstr>NEED-TO-KNOW 24-1 (1 of 3)</vt:lpstr>
      <vt:lpstr>NEED-TO-KNOW 24-1 (2 of 3)</vt:lpstr>
      <vt:lpstr>NEED-TO-KNOW 24-1 (3 of 3)</vt:lpstr>
      <vt:lpstr>Learning Objective P2: Compute accounting rate of return and explain its use.</vt:lpstr>
      <vt:lpstr>Accounting Rate of Return (1 of 3)</vt:lpstr>
      <vt:lpstr>Accounting Rate of Return (2 of 3)</vt:lpstr>
      <vt:lpstr>Accounting Rate of Return (3 of 3)</vt:lpstr>
      <vt:lpstr>Evaluating Accounting Rate of Return</vt:lpstr>
      <vt:lpstr>NEED-TO-KNOW 24-2 (1 of 2)</vt:lpstr>
      <vt:lpstr>NEED-TO-KNOW 24-2 (2 of 2)</vt:lpstr>
      <vt:lpstr>Learning Objective P3: Compute net present value and describe its use.</vt:lpstr>
      <vt:lpstr>Net Present Value (1 of 2)</vt:lpstr>
      <vt:lpstr>Net Present Value (2 of 2)</vt:lpstr>
      <vt:lpstr>Net Present Value with Equal Cash Flows (1 of 3)</vt:lpstr>
      <vt:lpstr>Net Present Value with Equal Cash Flows (2 of 3)</vt:lpstr>
      <vt:lpstr>Net Present Value with Equal Cash Flows (3 of 3)</vt:lpstr>
      <vt:lpstr>Net Present Value Decision Rule</vt:lpstr>
      <vt:lpstr>Net Present Value with Uneven Cash Flows (1 of 2)</vt:lpstr>
      <vt:lpstr>Net Present Value with Uneven Cash Flows (2 of 2)</vt:lpstr>
      <vt:lpstr>Comparing Positive NPV Projects (1 of 2)</vt:lpstr>
      <vt:lpstr>Comparing Positive NPV Projects (2 of 2)</vt:lpstr>
      <vt:lpstr>Capital Rationing</vt:lpstr>
      <vt:lpstr>NEED-TO-KNOW 24-3 (1 of 4)</vt:lpstr>
      <vt:lpstr>NEED-TO-KNOW 24-3 (2 of 4)</vt:lpstr>
      <vt:lpstr>NEED-TO-KNOW 24-3 (3 of 4)</vt:lpstr>
      <vt:lpstr>NEED-TO-KNOW 24-3 (4 of 4)</vt:lpstr>
      <vt:lpstr>Learning Objective P4: Compute internal rate of return and explain its use.</vt:lpstr>
      <vt:lpstr>Internal Rate of Return (IRR) (1 of 6)</vt:lpstr>
      <vt:lpstr>Internal Rate of Return (IRR) (2 of 6)</vt:lpstr>
      <vt:lpstr>Internal Rate of Return (IRR) (3 of 6)</vt:lpstr>
      <vt:lpstr>Internal Rate of Return (IRR) (4 of 6)</vt:lpstr>
      <vt:lpstr>Internal Rate of Return (IRR) (5 of 6)</vt:lpstr>
      <vt:lpstr>Internal Rate of Return (IRR) (6 of 6)</vt:lpstr>
      <vt:lpstr>NEED-TO-KNOW 24-4 (1 of 3)</vt:lpstr>
      <vt:lpstr>NEED-TO-KNOW 24-4 (2 of 3)</vt:lpstr>
      <vt:lpstr>NEED-TO-KNOW 24-4 (3 of 3)</vt:lpstr>
      <vt:lpstr>TABLE B.1 Present Value of 1 (1 of 2)</vt:lpstr>
      <vt:lpstr>TABLE B.1 Present Value of 1 (2 of 2)</vt:lpstr>
      <vt:lpstr>Table B.2 Future Value 1 (1 of 2)</vt:lpstr>
      <vt:lpstr>Table B.2 Future Value 1 (2 of 2)</vt:lpstr>
      <vt:lpstr>TABLE B.3 Present Value of an Annuity 1 (1 of 2)</vt:lpstr>
      <vt:lpstr>TABLE B.3 Present Value of an Annuity 1 (2 of 2)</vt:lpstr>
      <vt:lpstr>TABLE B.4 Future Value of Annuity of 1 (1 of 2)</vt:lpstr>
      <vt:lpstr>TABLE B.4 Future Value of Annuity of 1 (2 of 2)</vt:lpstr>
      <vt:lpstr>Exhibit 24.12 Comparison of Capital Budgeting Methods</vt:lpstr>
      <vt:lpstr>Learning Objective A1: Analyze a capital investment project using break-even time.</vt:lpstr>
      <vt:lpstr>Break-Even Time (1 of 2) </vt:lpstr>
      <vt:lpstr>Break-Even Time (2 of 2)</vt:lpstr>
      <vt:lpstr>Learning Objective 24A-Appendix: Using Excel to Compute Net Present Value and Internal Rate of Return.</vt:lpstr>
      <vt:lpstr>Appendix 24A: Using Excel to Compute NPV and IRR</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Capital Budgeting and Investment Analysis</dc:title>
  <dc:creator>Wild</dc:creator>
  <cp:keywords>Financial &amp; Managerial Accounting</cp:keywords>
  <cp:lastModifiedBy>Johnson, Debra L.</cp:lastModifiedBy>
  <cp:revision>291</cp:revision>
  <dcterms:created xsi:type="dcterms:W3CDTF">2017-04-11T03:09:38Z</dcterms:created>
  <dcterms:modified xsi:type="dcterms:W3CDTF">2018-06-07T14:17:17Z</dcterms:modified>
  <cp:category>Seventh Edition</cp:category>
</cp:coreProperties>
</file>