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4" r:id="rId1"/>
    <p:sldMasterId id="2147484100" r:id="rId2"/>
    <p:sldMasterId id="2147484117" r:id="rId3"/>
    <p:sldMasterId id="2147484129" r:id="rId4"/>
    <p:sldMasterId id="2147484141" r:id="rId5"/>
    <p:sldMasterId id="2147484153" r:id="rId6"/>
    <p:sldMasterId id="2147484165" r:id="rId7"/>
    <p:sldMasterId id="2147484177" r:id="rId8"/>
  </p:sldMasterIdLst>
  <p:notesMasterIdLst>
    <p:notesMasterId r:id="rId53"/>
  </p:notesMasterIdLst>
  <p:handoutMasterIdLst>
    <p:handoutMasterId r:id="rId54"/>
  </p:handoutMasterIdLst>
  <p:sldIdLst>
    <p:sldId id="458" r:id="rId9"/>
    <p:sldId id="489" r:id="rId10"/>
    <p:sldId id="478" r:id="rId11"/>
    <p:sldId id="418" r:id="rId12"/>
    <p:sldId id="419" r:id="rId13"/>
    <p:sldId id="421" r:id="rId14"/>
    <p:sldId id="490" r:id="rId15"/>
    <p:sldId id="480" r:id="rId16"/>
    <p:sldId id="423" r:id="rId17"/>
    <p:sldId id="491" r:id="rId18"/>
    <p:sldId id="482" r:id="rId19"/>
    <p:sldId id="492" r:id="rId20"/>
    <p:sldId id="429" r:id="rId21"/>
    <p:sldId id="425" r:id="rId22"/>
    <p:sldId id="428" r:id="rId23"/>
    <p:sldId id="459" r:id="rId24"/>
    <p:sldId id="484" r:id="rId25"/>
    <p:sldId id="432" r:id="rId26"/>
    <p:sldId id="460" r:id="rId27"/>
    <p:sldId id="461" r:id="rId28"/>
    <p:sldId id="462" r:id="rId29"/>
    <p:sldId id="486" r:id="rId30"/>
    <p:sldId id="436" r:id="rId31"/>
    <p:sldId id="463" r:id="rId32"/>
    <p:sldId id="464" r:id="rId33"/>
    <p:sldId id="465" r:id="rId34"/>
    <p:sldId id="437" r:id="rId35"/>
    <p:sldId id="467" r:id="rId36"/>
    <p:sldId id="468" r:id="rId37"/>
    <p:sldId id="469" r:id="rId38"/>
    <p:sldId id="470" r:id="rId39"/>
    <p:sldId id="495" r:id="rId40"/>
    <p:sldId id="440" r:id="rId41"/>
    <p:sldId id="471" r:id="rId42"/>
    <p:sldId id="472" r:id="rId43"/>
    <p:sldId id="473" r:id="rId44"/>
    <p:sldId id="445" r:id="rId45"/>
    <p:sldId id="488" r:id="rId46"/>
    <p:sldId id="475" r:id="rId47"/>
    <p:sldId id="476" r:id="rId48"/>
    <p:sldId id="477" r:id="rId49"/>
    <p:sldId id="493" r:id="rId50"/>
    <p:sldId id="494" r:id="rId51"/>
    <p:sldId id="258" r:id="rId52"/>
  </p:sldIdLst>
  <p:sldSz cx="9144000" cy="6858000" type="screen4x3"/>
  <p:notesSz cx="7077075" cy="936307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49">
          <p15:clr>
            <a:srgbClr val="A4A3A4"/>
          </p15:clr>
        </p15:guide>
        <p15:guide id="2" pos="222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chauer, Lindsey" initials="SL" lastIdx="4" clrIdx="0"/>
  <p:cmAuthor id="1" name="Beth Kane" initials="BK" lastIdx="1" clrIdx="1"/>
  <p:cmAuthor id="2" name="Helen" initials="H" lastIdx="9"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02D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56" autoAdjust="0"/>
    <p:restoredTop sz="78571" autoAdjust="0"/>
  </p:normalViewPr>
  <p:slideViewPr>
    <p:cSldViewPr>
      <p:cViewPr varScale="1">
        <p:scale>
          <a:sx n="74" d="100"/>
          <a:sy n="74" d="100"/>
        </p:scale>
        <p:origin x="78" y="31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1" d="100"/>
          <a:sy n="81" d="100"/>
        </p:scale>
        <p:origin x="-2040" y="-84"/>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commentAuthors" Target="commentAuthor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43.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6212100" y="0"/>
            <a:ext cx="863338" cy="281218"/>
          </a:xfrm>
          <a:prstGeom prst="rect">
            <a:avLst/>
          </a:prstGeom>
        </p:spPr>
        <p:txBody>
          <a:bodyPr vert="horz" lIns="93936" tIns="46968" rIns="93936" bIns="46968" rtlCol="0" anchor="b"/>
          <a:lstStyle>
            <a:lvl1pPr algn="r">
              <a:defRPr sz="1200">
                <a:latin typeface="Arial" charset="0"/>
                <a:cs typeface="+mn-cs"/>
              </a:defRPr>
            </a:lvl1pPr>
          </a:lstStyle>
          <a:p>
            <a:pPr>
              <a:defRPr/>
            </a:pPr>
            <a:r>
              <a:rPr lang="en-US" dirty="0"/>
              <a:t>19-</a:t>
            </a:r>
            <a:fld id="{5A9469CC-E8FA-4376-A8BF-66E5465B32E2}" type="slidenum">
              <a:rPr lang="en-US"/>
              <a:pPr>
                <a:defRPr/>
              </a:pPr>
              <a:t>‹#›</a:t>
            </a:fld>
            <a:endParaRPr lang="en-US" dirty="0"/>
          </a:p>
        </p:txBody>
      </p:sp>
    </p:spTree>
    <p:extLst>
      <p:ext uri="{BB962C8B-B14F-4D97-AF65-F5344CB8AC3E}">
        <p14:creationId xmlns:p14="http://schemas.microsoft.com/office/powerpoint/2010/main" val="220379393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6" tIns="46968" rIns="93936" bIns="46968" rtlCol="0" anchor="ctr"/>
          <a:lstStyle/>
          <a:p>
            <a:pPr lvl="0"/>
            <a:endParaRPr lang="en-US" noProof="0" dirty="0"/>
          </a:p>
        </p:txBody>
      </p:sp>
      <p:sp>
        <p:nvSpPr>
          <p:cNvPr id="5" name="Notes Placeholder 4"/>
          <p:cNvSpPr>
            <a:spLocks noGrp="1"/>
          </p:cNvSpPr>
          <p:nvPr>
            <p:ph type="body" sz="quarter" idx="3"/>
          </p:nvPr>
        </p:nvSpPr>
        <p:spPr>
          <a:xfrm>
            <a:off x="707708" y="4447461"/>
            <a:ext cx="5661660" cy="4213384"/>
          </a:xfrm>
          <a:prstGeom prst="rect">
            <a:avLst/>
          </a:prstGeom>
          <a:ln>
            <a:noFill/>
          </a:ln>
        </p:spPr>
        <p:txBody>
          <a:bodyPr vert="horz" lIns="93936" tIns="46968" rIns="93936" bIns="46968"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Slide Number Placeholder 4"/>
          <p:cNvSpPr txBox="1">
            <a:spLocks/>
          </p:cNvSpPr>
          <p:nvPr/>
        </p:nvSpPr>
        <p:spPr>
          <a:xfrm>
            <a:off x="5504392" y="0"/>
            <a:ext cx="1572683" cy="312103"/>
          </a:xfrm>
          <a:prstGeom prst="rect">
            <a:avLst/>
          </a:prstGeom>
        </p:spPr>
        <p:txBody>
          <a:bodyPr lIns="93936" tIns="46968" rIns="93936" bIns="46968" anchor="b"/>
          <a:lstStyle>
            <a:lvl1pPr algn="r">
              <a:defRPr sz="1200"/>
            </a:lvl1pPr>
          </a:lstStyle>
          <a:p>
            <a:pPr fontAlgn="auto">
              <a:spcBef>
                <a:spcPts val="0"/>
              </a:spcBef>
              <a:spcAft>
                <a:spcPts val="0"/>
              </a:spcAft>
              <a:defRPr/>
            </a:pPr>
            <a:r>
              <a:rPr lang="en-US" dirty="0">
                <a:latin typeface="+mn-lt"/>
                <a:cs typeface="+mn-cs"/>
              </a:rPr>
              <a:t>19 - </a:t>
            </a:r>
            <a:fld id="{4E1D52E0-FCFB-4DFA-A992-D9AFE1CD3362}" type="slidenum">
              <a:rPr lang="en-US" smtClean="0">
                <a:latin typeface="+mn-lt"/>
                <a:cs typeface="+mn-cs"/>
              </a:rPr>
              <a:pPr fontAlgn="auto">
                <a:spcBef>
                  <a:spcPts val="0"/>
                </a:spcBef>
                <a:spcAft>
                  <a:spcPts val="0"/>
                </a:spcAft>
                <a:defRPr/>
              </a:pPr>
              <a:t>‹#›</a:t>
            </a:fld>
            <a:endParaRPr lang="en-US" dirty="0">
              <a:latin typeface="+mn-lt"/>
              <a:cs typeface="+mn-cs"/>
            </a:endParaRPr>
          </a:p>
        </p:txBody>
      </p:sp>
    </p:spTree>
    <p:extLst>
      <p:ext uri="{BB962C8B-B14F-4D97-AF65-F5344CB8AC3E}">
        <p14:creationId xmlns:p14="http://schemas.microsoft.com/office/powerpoint/2010/main" val="2556652953"/>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p:spPr>
      </p:sp>
      <p:sp>
        <p:nvSpPr>
          <p:cNvPr id="1075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ea typeface="MS PGothic" pitchFamily="34" charset="-128"/>
            </a:endParaRPr>
          </a:p>
        </p:txBody>
      </p:sp>
    </p:spTree>
    <p:extLst>
      <p:ext uri="{BB962C8B-B14F-4D97-AF65-F5344CB8AC3E}">
        <p14:creationId xmlns:p14="http://schemas.microsoft.com/office/powerpoint/2010/main" val="32657287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Need-to-Know 15-1</a:t>
            </a:r>
          </a:p>
          <a:p>
            <a:endParaRPr lang="en-US" baseline="0" dirty="0"/>
          </a:p>
        </p:txBody>
      </p:sp>
    </p:spTree>
    <p:extLst>
      <p:ext uri="{BB962C8B-B14F-4D97-AF65-F5344CB8AC3E}">
        <p14:creationId xmlns:p14="http://schemas.microsoft.com/office/powerpoint/2010/main" val="38514913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endParaRPr lang="en-US" dirty="0"/>
          </a:p>
        </p:txBody>
      </p:sp>
    </p:spTree>
    <p:extLst>
      <p:ext uri="{BB962C8B-B14F-4D97-AF65-F5344CB8AC3E}">
        <p14:creationId xmlns:p14="http://schemas.microsoft.com/office/powerpoint/2010/main" val="21179359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0" i="0" u="none" strike="noStrike" kern="1200" baseline="0" dirty="0">
                <a:solidFill>
                  <a:schemeClr val="tx1"/>
                </a:solidFill>
                <a:latin typeface="+mn-lt"/>
                <a:ea typeface="+mn-ea"/>
                <a:cs typeface="+mn-cs"/>
              </a:rPr>
              <a:t>Exhibit 15.4 shows flow of materials costs.  When materials are first received from suppliers, the employees count and inspect them and record the items’ quantity and cost on a receiving report. The </a:t>
            </a:r>
            <a:r>
              <a:rPr lang="en-US" sz="1200" b="1" i="0" u="none" strike="noStrike" kern="1200" baseline="0" dirty="0">
                <a:solidFill>
                  <a:schemeClr val="tx1"/>
                </a:solidFill>
                <a:latin typeface="+mn-lt"/>
                <a:ea typeface="+mn-ea"/>
                <a:cs typeface="+mn-cs"/>
              </a:rPr>
              <a:t>receiving report </a:t>
            </a:r>
            <a:r>
              <a:rPr lang="en-US" sz="1200" b="0" i="0" u="none" strike="noStrike" kern="1200" baseline="0" dirty="0">
                <a:solidFill>
                  <a:schemeClr val="tx1"/>
                </a:solidFill>
                <a:latin typeface="+mn-lt"/>
                <a:ea typeface="+mn-ea"/>
                <a:cs typeface="+mn-cs"/>
              </a:rPr>
              <a:t>serves as the </a:t>
            </a:r>
            <a:r>
              <a:rPr lang="en-US" sz="1200" b="0" i="1" u="none" strike="noStrike" kern="1200" baseline="0" dirty="0">
                <a:solidFill>
                  <a:schemeClr val="tx1"/>
                </a:solidFill>
                <a:latin typeface="+mn-lt"/>
                <a:ea typeface="+mn-ea"/>
                <a:cs typeface="+mn-cs"/>
              </a:rPr>
              <a:t>source document </a:t>
            </a:r>
            <a:r>
              <a:rPr lang="en-US" sz="1200" b="0" i="0" u="none" strike="noStrike" kern="1200" baseline="0" dirty="0">
                <a:solidFill>
                  <a:schemeClr val="tx1"/>
                </a:solidFill>
                <a:latin typeface="+mn-lt"/>
                <a:ea typeface="+mn-ea"/>
                <a:cs typeface="+mn-cs"/>
              </a:rPr>
              <a:t>for recording materials received in both a materials ledger card</a:t>
            </a:r>
          </a:p>
          <a:p>
            <a:r>
              <a:rPr lang="en-US" sz="1200" b="0" i="0" u="none" strike="noStrike" kern="1200" baseline="0" dirty="0">
                <a:solidFill>
                  <a:schemeClr val="tx1"/>
                </a:solidFill>
                <a:latin typeface="+mn-lt"/>
                <a:ea typeface="+mn-ea"/>
                <a:cs typeface="+mn-cs"/>
              </a:rPr>
              <a:t>and in the general ledger. In nearly all job order cost systems, </a:t>
            </a:r>
            <a:r>
              <a:rPr lang="en-US" sz="1200" b="1" i="0" u="none" strike="noStrike" kern="1200" baseline="0" dirty="0">
                <a:solidFill>
                  <a:schemeClr val="tx1"/>
                </a:solidFill>
                <a:latin typeface="+mn-lt"/>
                <a:ea typeface="+mn-ea"/>
                <a:cs typeface="+mn-cs"/>
              </a:rPr>
              <a:t>materials ledger cards </a:t>
            </a:r>
            <a:r>
              <a:rPr lang="en-US" sz="1200" b="0" i="0" u="none" strike="noStrike" kern="1200" baseline="0" dirty="0">
                <a:solidFill>
                  <a:schemeClr val="tx1"/>
                </a:solidFill>
                <a:latin typeface="+mn-lt"/>
                <a:ea typeface="+mn-ea"/>
                <a:cs typeface="+mn-cs"/>
              </a:rPr>
              <a:t>(or electronic files) are perpetual records that are updated each time materials are purchased and each time materials are issued for use in production.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To illustrate the purchase of materials, Road Warriors purchased $2,750 of materials on credit on March 4, 2017. These include both direct and indirect materials. This purchase is recorded as shown below. After this entry is recorded, each individual materials ledger card is updated to reflect the added materials.  Entry is posted to the Raw Materials Inventory and Accounts Payable general ledger accounts.</a:t>
            </a:r>
            <a:endParaRPr lang="en-US" altLang="en-US" dirty="0"/>
          </a:p>
        </p:txBody>
      </p:sp>
    </p:spTree>
    <p:extLst>
      <p:ext uri="{BB962C8B-B14F-4D97-AF65-F5344CB8AC3E}">
        <p14:creationId xmlns:p14="http://schemas.microsoft.com/office/powerpoint/2010/main" val="23896823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9363">
              <a:defRPr/>
            </a:pPr>
            <a:r>
              <a:rPr lang="en-US" dirty="0"/>
              <a:t>This slide shows a materials ledger card for one type of material received and issued by Road Warriors. The card identifies the item as alarm system wiring and shows the item’s stock number, its location in the storeroom, information about the maximum and minimum quantities that should be available, and the reorder quantity. For example, two units of alarm system wiring were purchased on March 4, 2017, as evidenced by receiving report C-7117. After this purchase the company has three units of alarm system wiring on hand. Materials ledger cards would also be updated for each of the other materials purchased.</a:t>
            </a:r>
          </a:p>
          <a:p>
            <a:endParaRPr lang="en-US" altLang="en-US" dirty="0"/>
          </a:p>
        </p:txBody>
      </p:sp>
    </p:spTree>
    <p:extLst>
      <p:ext uri="{BB962C8B-B14F-4D97-AF65-F5344CB8AC3E}">
        <p14:creationId xmlns:p14="http://schemas.microsoft.com/office/powerpoint/2010/main" val="39943570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9363">
              <a:defRPr/>
            </a:pPr>
            <a:r>
              <a:rPr lang="en-US" dirty="0"/>
              <a:t>When materials are needed in production, a production manager prepares a </a:t>
            </a:r>
            <a:r>
              <a:rPr lang="en-US" b="1" dirty="0"/>
              <a:t>materials requisition </a:t>
            </a:r>
            <a:r>
              <a:rPr lang="en-US" dirty="0"/>
              <a:t>and sends it to the materials manager. For direct materials, the requisition shows the job number, the type of material, the quantity needed, and the signature of the manager authorized to make the requisition. </a:t>
            </a:r>
          </a:p>
          <a:p>
            <a:endParaRPr lang="en-US" altLang="en-US" dirty="0"/>
          </a:p>
          <a:p>
            <a:pPr defTabSz="939363">
              <a:defRPr/>
            </a:pPr>
            <a:r>
              <a:rPr lang="en-US" dirty="0"/>
              <a:t>This slide shows the materials requisition for alarm system wiring for Job B15. For requisitions of indirect materials, which cannot be traced to individual jobs, the “Job No.” line in the requisition form might read, “For General Factory Use.”</a:t>
            </a:r>
          </a:p>
          <a:p>
            <a:endParaRPr lang="en-US" altLang="en-US" dirty="0"/>
          </a:p>
        </p:txBody>
      </p:sp>
    </p:spTree>
    <p:extLst>
      <p:ext uri="{BB962C8B-B14F-4D97-AF65-F5344CB8AC3E}">
        <p14:creationId xmlns:p14="http://schemas.microsoft.com/office/powerpoint/2010/main" val="26893883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Requisitions are often accumulated and recorded in one journal entry. The frequency of entries depends on the job, the industry, and management procedures. In this example, Road Warriors records materials requisitions at the end of each week. These materials requisitions are shown here.</a:t>
            </a:r>
          </a:p>
          <a:p>
            <a:endParaRPr lang="en-US" altLang="en-US" dirty="0"/>
          </a:p>
          <a:p>
            <a:pPr defTabSz="939363">
              <a:defRPr/>
            </a:pPr>
            <a:r>
              <a:rPr lang="en-US" dirty="0"/>
              <a:t>The use of direct materials for the week (including alarm system wiring for Job B15) yields the entry shown.</a:t>
            </a:r>
          </a:p>
          <a:p>
            <a:endParaRPr lang="en-US" altLang="en-US" dirty="0"/>
          </a:p>
          <a:p>
            <a:r>
              <a:rPr lang="en-US" dirty="0"/>
              <a:t>This entry is posted both to general ledger accounts and to subsidiary records. Posting to subsidiary records includes debits to job cost sheets and credits to materials ledger cards. </a:t>
            </a:r>
          </a:p>
          <a:p>
            <a:endParaRPr lang="en-US" altLang="en-US" dirty="0"/>
          </a:p>
          <a:p>
            <a:pPr defTabSz="939363">
              <a:defRPr/>
            </a:pPr>
            <a:r>
              <a:rPr lang="en-US" altLang="en-US" b="1" dirty="0"/>
              <a:t>Review what you have learned in the following NEED-TO-KNOW Slide.</a:t>
            </a:r>
            <a:endParaRPr lang="en-US" altLang="en-US" dirty="0"/>
          </a:p>
          <a:p>
            <a:endParaRPr lang="en-US" altLang="en-US" dirty="0"/>
          </a:p>
          <a:p>
            <a:endParaRPr lang="en-US" altLang="en-US" dirty="0"/>
          </a:p>
        </p:txBody>
      </p:sp>
    </p:spTree>
    <p:extLst>
      <p:ext uri="{BB962C8B-B14F-4D97-AF65-F5344CB8AC3E}">
        <p14:creationId xmlns:p14="http://schemas.microsoft.com/office/powerpoint/2010/main" val="5663968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 manufacturing company purchased $1,200 of materials (on account) for use in production. The company used $200 of direct materials on Job 1 and $350 of direct materials on Job 2. Prepare journal entries to record the above transactions.</a:t>
            </a:r>
          </a:p>
          <a:p>
            <a:r>
              <a:rPr lang="en-US" dirty="0"/>
              <a:t> </a:t>
            </a:r>
          </a:p>
          <a:p>
            <a:r>
              <a:rPr lang="en-US" dirty="0"/>
              <a:t>The journal entry to record the purchase of materials on account is a debit to Raw Materials Inventory, $1,200, and a credit to Accounts payable. The journal entry to record the use of direct materials on the jobs is a debit to Work in Process Inventory for the total, $550, and a credit to Raw Materials Inventory. $200 of direct materials was charged to Job 1 and $350 of direct materials was charged to Job 2. The job sheets act as a subsidiary ledger to Work in Process Inventory, the control account.</a:t>
            </a:r>
            <a:endParaRPr lang="en-US" baseline="0" dirty="0"/>
          </a:p>
        </p:txBody>
      </p:sp>
    </p:spTree>
    <p:extLst>
      <p:ext uri="{BB962C8B-B14F-4D97-AF65-F5344CB8AC3E}">
        <p14:creationId xmlns:p14="http://schemas.microsoft.com/office/powerpoint/2010/main" val="29492499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endParaRPr lang="en-US" dirty="0"/>
          </a:p>
        </p:txBody>
      </p:sp>
    </p:spTree>
    <p:extLst>
      <p:ext uri="{BB962C8B-B14F-4D97-AF65-F5344CB8AC3E}">
        <p14:creationId xmlns:p14="http://schemas.microsoft.com/office/powerpoint/2010/main" val="37860703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Labor is the next manufacturing cost to account for. This slide shows that factory labor costs are classified as either direct or indirect. Direct labor costs flow to job cost sheets. </a:t>
            </a:r>
            <a:r>
              <a:rPr lang="en-US" sz="1200" b="0" i="0" u="none" strike="noStrike" kern="1200" baseline="0" dirty="0">
                <a:solidFill>
                  <a:schemeClr val="tx1"/>
                </a:solidFill>
                <a:latin typeface="+mn-lt"/>
                <a:ea typeface="+mn-ea"/>
                <a:cs typeface="+mn-cs"/>
              </a:rPr>
              <a:t>To assign direct labor costs to individual jobs, companies use </a:t>
            </a:r>
            <a:r>
              <a:rPr lang="en-US" sz="1200" b="1" i="0" u="none" strike="noStrike" kern="1200" baseline="0" dirty="0">
                <a:solidFill>
                  <a:schemeClr val="tx1"/>
                </a:solidFill>
                <a:latin typeface="+mn-lt"/>
                <a:ea typeface="+mn-ea"/>
                <a:cs typeface="+mn-cs"/>
              </a:rPr>
              <a:t>time tickets </a:t>
            </a:r>
            <a:r>
              <a:rPr lang="en-US" sz="1200" b="0" i="0" u="none" strike="noStrike" kern="1200" baseline="0" dirty="0">
                <a:solidFill>
                  <a:schemeClr val="tx1"/>
                </a:solidFill>
                <a:latin typeface="+mn-lt"/>
                <a:ea typeface="+mn-ea"/>
                <a:cs typeface="+mn-cs"/>
              </a:rPr>
              <a:t>to track how each employee’s time is used.</a:t>
            </a:r>
            <a:endParaRPr lang="en-US" dirty="0"/>
          </a:p>
          <a:p>
            <a:endParaRPr lang="en-US" dirty="0"/>
          </a:p>
          <a:p>
            <a:r>
              <a:rPr lang="en-US" sz="1200" b="0" i="0" u="none" strike="noStrike" kern="1200" baseline="0" dirty="0">
                <a:solidFill>
                  <a:schemeClr val="tx1"/>
                </a:solidFill>
                <a:latin typeface="+mn-lt"/>
                <a:ea typeface="+mn-ea"/>
                <a:cs typeface="+mn-cs"/>
              </a:rPr>
              <a:t>Exhibit 15.9 shows a time ticket reporting the time a Road Warrior employee spent working on Job B15. The employee’s supervisor signed the ticket to confirm its accuracy. The hourly rate and total labor cost are computed after the time ticket is turned in.</a:t>
            </a:r>
            <a:endParaRPr lang="en-US" dirty="0"/>
          </a:p>
          <a:p>
            <a:endParaRPr lang="en-US" dirty="0"/>
          </a:p>
          <a:p>
            <a:endParaRPr lang="en-US" altLang="en-US" dirty="0"/>
          </a:p>
        </p:txBody>
      </p:sp>
    </p:spTree>
    <p:extLst>
      <p:ext uri="{BB962C8B-B14F-4D97-AF65-F5344CB8AC3E}">
        <p14:creationId xmlns:p14="http://schemas.microsoft.com/office/powerpoint/2010/main" val="35679555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9363">
              <a:defRPr/>
            </a:pPr>
            <a:r>
              <a:rPr lang="en-US" dirty="0"/>
              <a:t>This slide shows a time ticket reporting the time a Road Warrior employee spent working on Job B15. The employee’s supervisor signed the ticket to confirm its accuracy. The hourly rate and total labor cost are computed after the time ticket is turned in.</a:t>
            </a:r>
          </a:p>
          <a:p>
            <a:endParaRPr lang="en-US" altLang="en-US" b="0" dirty="0"/>
          </a:p>
        </p:txBody>
      </p:sp>
    </p:spTree>
    <p:extLst>
      <p:ext uri="{BB962C8B-B14F-4D97-AF65-F5344CB8AC3E}">
        <p14:creationId xmlns:p14="http://schemas.microsoft.com/office/powerpoint/2010/main" val="591727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338307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9363">
              <a:defRPr/>
            </a:pPr>
            <a:r>
              <a:rPr lang="en-US" dirty="0"/>
              <a:t>Time tickets are often accumulated and recorded in one journal entry. The frequency of these entries varies across companies. In this example, Road Warriors journalizes direct labor monthly. During March, Road Warriors’ factory payroll costs total $5,300. Of this amount, $4,200 can be traced directly to jobs, and the remaining $1,100 is classified as indirect labor, as shown here.</a:t>
            </a:r>
          </a:p>
          <a:p>
            <a:pPr defTabSz="939363">
              <a:defRPr/>
            </a:pPr>
            <a:endParaRPr lang="en-US" dirty="0"/>
          </a:p>
          <a:p>
            <a:pPr defTabSz="939363">
              <a:defRPr/>
            </a:pPr>
            <a:r>
              <a:rPr lang="en-US" dirty="0"/>
              <a:t>The entry shown records direct labor for the month, based on all the direct labor time tickets for the month.</a:t>
            </a:r>
          </a:p>
          <a:p>
            <a:pPr defTabSz="939363">
              <a:defRPr/>
            </a:pPr>
            <a:endParaRPr lang="en-US" b="1" dirty="0"/>
          </a:p>
          <a:p>
            <a:pPr defTabSz="939363">
              <a:defRPr/>
            </a:pPr>
            <a:r>
              <a:rPr lang="en-US" altLang="en-US" b="1" dirty="0"/>
              <a:t>Review what you have learned in the following NEED-TO-KNOW Slide.</a:t>
            </a:r>
            <a:endParaRPr lang="en-US" altLang="en-US" dirty="0"/>
          </a:p>
          <a:p>
            <a:pPr defTabSz="939363">
              <a:defRPr/>
            </a:pPr>
            <a:endParaRPr lang="en-US" b="1" dirty="0"/>
          </a:p>
          <a:p>
            <a:endParaRPr lang="en-US" altLang="en-US" b="0" dirty="0"/>
          </a:p>
        </p:txBody>
      </p:sp>
    </p:spTree>
    <p:extLst>
      <p:ext uri="{BB962C8B-B14F-4D97-AF65-F5344CB8AC3E}">
        <p14:creationId xmlns:p14="http://schemas.microsoft.com/office/powerpoint/2010/main" val="20869950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 manufacturing company used $5,400 of direct labor in production activities in May. Of this amount, $3,100 of direct labor was used on Job A1 and $2,300 of direct labor was used on Job A2. Prepare the journal entry to record direct labor used. </a:t>
            </a:r>
          </a:p>
          <a:p>
            <a:r>
              <a:rPr lang="en-US" dirty="0"/>
              <a:t> </a:t>
            </a:r>
          </a:p>
          <a:p>
            <a:r>
              <a:rPr lang="en-US" dirty="0"/>
              <a:t>The journal entry for direct labor is a debit to Work in Process Inventory, $5,400, and a credit to the liability account, Factory Wages Payable. $3,100 of direct labor was charged to Job A1, and $2,300 of direct labor is charged to Job A2. The job sheets act as subsidiary ledgers to the control account, Work in Process. Total direct labor charged to the job sheets will always agree with the total charged to Work in Process.</a:t>
            </a:r>
          </a:p>
          <a:p>
            <a:endParaRPr lang="en-US" baseline="0" dirty="0"/>
          </a:p>
        </p:txBody>
      </p:sp>
    </p:spTree>
    <p:extLst>
      <p:ext uri="{BB962C8B-B14F-4D97-AF65-F5344CB8AC3E}">
        <p14:creationId xmlns:p14="http://schemas.microsoft.com/office/powerpoint/2010/main" val="14707382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endParaRPr lang="en-US" dirty="0"/>
          </a:p>
        </p:txBody>
      </p:sp>
    </p:spTree>
    <p:extLst>
      <p:ext uri="{BB962C8B-B14F-4D97-AF65-F5344CB8AC3E}">
        <p14:creationId xmlns:p14="http://schemas.microsoft.com/office/powerpoint/2010/main" val="31040630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We turn now to overhead costs. Unlike direct materials and direct labor, actual overhead costs are not traced directly to individual jobs. Still, each job’s total cost must include estimated overhead costs. The accounting for overhead costs follows the four-step process shown in this slide. Overhead accounting requires managers to first estimate what total overhead costs will be for the coming period. We cannot wait until the end of a period to allocate overhead to jobs, because managers’ decisions require up-to-date costs. This estimated overhead cost, even if it is not exactly precise, is needed to estimate a job’s total costs before its completion. Such estimated costs are useful for managers in many decisions, including setting prices and identifying costs that are out of control. At the end of the year, the company adjusts its estimated overhead to the actual amount of overhead incurred for that year, and then considers whether to change its predetermined overhead rate for the next year. </a:t>
            </a:r>
            <a:endParaRPr lang="en-US" altLang="en-US" dirty="0"/>
          </a:p>
        </p:txBody>
      </p:sp>
    </p:spTree>
    <p:extLst>
      <p:ext uri="{BB962C8B-B14F-4D97-AF65-F5344CB8AC3E}">
        <p14:creationId xmlns:p14="http://schemas.microsoft.com/office/powerpoint/2010/main" val="4843712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9363">
              <a:defRPr/>
            </a:pPr>
            <a:r>
              <a:rPr lang="en-US" dirty="0"/>
              <a:t>Being able to estimate overhead in advance requires a </a:t>
            </a:r>
            <a:r>
              <a:rPr lang="en-US" b="1" dirty="0"/>
              <a:t>predetermined overhead rate, </a:t>
            </a:r>
            <a:r>
              <a:rPr lang="en-US" dirty="0"/>
              <a:t>also called </a:t>
            </a:r>
            <a:r>
              <a:rPr lang="en-US" i="1" dirty="0"/>
              <a:t>predetermined overhead allocation </a:t>
            </a:r>
            <a:r>
              <a:rPr lang="en-US" dirty="0"/>
              <a:t>(or </a:t>
            </a:r>
            <a:r>
              <a:rPr lang="en-US" i="1" dirty="0"/>
              <a:t>application</a:t>
            </a:r>
            <a:r>
              <a:rPr lang="en-US" dirty="0"/>
              <a:t>) </a:t>
            </a:r>
            <a:r>
              <a:rPr lang="en-US" i="1" dirty="0"/>
              <a:t>rate. </a:t>
            </a:r>
            <a:r>
              <a:rPr lang="en-US" dirty="0"/>
              <a:t>The predetermined overhead rate requires an estimate of total overhead cost and an activity base such as total direct labor cost </a:t>
            </a:r>
            <a:r>
              <a:rPr lang="en-US" i="1" dirty="0"/>
              <a:t>before </a:t>
            </a:r>
            <a:r>
              <a:rPr lang="en-US" dirty="0"/>
              <a:t>the start of the period. This slide shows the usual formula for computing a predetermined overhead rate (estimates are commonly based on annual amounts). This rate is used during the period to allocate estimated overhead to jobs. Some companies use multiple activity (allocation) bases and multiple predetermined overhead rates for different types of products and services.</a:t>
            </a:r>
          </a:p>
          <a:p>
            <a:pPr defTabSz="939363">
              <a:defRPr/>
            </a:pPr>
            <a:endParaRPr lang="en-US" dirty="0"/>
          </a:p>
          <a:p>
            <a:pPr defTabSz="939363">
              <a:defRPr/>
            </a:pPr>
            <a:r>
              <a:rPr lang="en-US" dirty="0"/>
              <a:t>To illustrate, Road Warriors applies (also termed </a:t>
            </a:r>
            <a:r>
              <a:rPr lang="en-US" i="1" dirty="0"/>
              <a:t>allocates, assigns, </a:t>
            </a:r>
            <a:r>
              <a:rPr lang="en-US" dirty="0"/>
              <a:t>or </a:t>
            </a:r>
            <a:r>
              <a:rPr lang="en-US" i="1" dirty="0"/>
              <a:t>charges</a:t>
            </a:r>
            <a:r>
              <a:rPr lang="en-US" dirty="0"/>
              <a:t>) overhead by linking it to direct labor costs. At the start of the current year, management estimates total direct labor costs of $125,000 and total overhead costs of $200,000. Using these estimates, management computes its predetermined overhead rate as 160% of direct labor cost ($200,000 / $125,000). </a:t>
            </a:r>
          </a:p>
          <a:p>
            <a:endParaRPr lang="en-US" altLang="en-US" dirty="0"/>
          </a:p>
          <a:p>
            <a:endParaRPr lang="en-US" altLang="en-US" dirty="0"/>
          </a:p>
        </p:txBody>
      </p:sp>
    </p:spTree>
    <p:extLst>
      <p:ext uri="{BB962C8B-B14F-4D97-AF65-F5344CB8AC3E}">
        <p14:creationId xmlns:p14="http://schemas.microsoft.com/office/powerpoint/2010/main" val="36199809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9363">
              <a:defRPr/>
            </a:pPr>
            <a:r>
              <a:rPr lang="en-US" dirty="0"/>
              <a:t>Earlier we showed that Road Warriors used $4,200 of direct labor in March. We then use the predetermined overhead rate of 160% to allocate $6,720 (equal to $4,200 x 1.60) of overhead. The entry to record this allocation is shown.</a:t>
            </a:r>
          </a:p>
          <a:p>
            <a:pPr defTabSz="939363">
              <a:defRPr/>
            </a:pPr>
            <a:endParaRPr lang="en-US" dirty="0"/>
          </a:p>
          <a:p>
            <a:pPr defTabSz="939363">
              <a:defRPr/>
            </a:pPr>
            <a:r>
              <a:rPr lang="en-US" dirty="0"/>
              <a:t>Then, the $6,720 of overhead is allocated to each individual job based on the amount of the activity base that job used (in this example, direct labor). This slide shows these calculations for Road Warriors’ March production activity.</a:t>
            </a:r>
          </a:p>
          <a:p>
            <a:pPr defTabSz="939363">
              <a:defRPr/>
            </a:pPr>
            <a:endParaRPr lang="en-US" dirty="0"/>
          </a:p>
          <a:p>
            <a:pPr defTabSz="939363">
              <a:defRPr/>
            </a:pPr>
            <a:r>
              <a:rPr lang="en-US" altLang="en-US" b="1" dirty="0"/>
              <a:t>Review what you have learned in the following NEED-TO-KNOW Slide.</a:t>
            </a:r>
            <a:endParaRPr lang="en-US" altLang="en-US" dirty="0"/>
          </a:p>
          <a:p>
            <a:pPr defTabSz="939363">
              <a:defRPr/>
            </a:pPr>
            <a:endParaRPr lang="en-US" dirty="0"/>
          </a:p>
          <a:p>
            <a:pPr defTabSz="939363">
              <a:defRPr/>
            </a:pPr>
            <a:endParaRPr lang="en-US" dirty="0"/>
          </a:p>
          <a:p>
            <a:endParaRPr lang="en-US" altLang="en-US" dirty="0"/>
          </a:p>
        </p:txBody>
      </p:sp>
    </p:spTree>
    <p:extLst>
      <p:ext uri="{BB962C8B-B14F-4D97-AF65-F5344CB8AC3E}">
        <p14:creationId xmlns:p14="http://schemas.microsoft.com/office/powerpoint/2010/main" val="34914009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 manufacturing company estimates it will incur $240,000 of overhead costs in the next year. The company allocates overhead using machine hours, and estimates it will use 1,600 machine hours in the next year. During the month of June, the company used 80 machine hours on Job 1 and 70 machine hours on Job 2. </a:t>
            </a:r>
          </a:p>
          <a:p>
            <a:r>
              <a:rPr lang="en-US" dirty="0"/>
              <a:t> </a:t>
            </a:r>
          </a:p>
          <a:p>
            <a:r>
              <a:rPr lang="en-US" dirty="0"/>
              <a:t>1.  Compute the predetermined overhead rate to be used to apply overhead during the year. The predetermined overhead rate is calculated by taking the estimated overhead costs and dividing by the estimated activity base. This company has determined that machine hours drive the overhead costs; the base is the estimated machine hours used. $240,000 in estimated overhead costs divided by 1,600 machine hours is a predetermined overhead rate of $150 per machine hour.</a:t>
            </a:r>
          </a:p>
          <a:p>
            <a:r>
              <a:rPr lang="en-US" dirty="0"/>
              <a:t>2.  Determine how much overhead should be applied to Job 1 and to Job 2 for June. Job 1 used a total of 80 machine hours. 80 machine hours multiplied by the predetermined overhead rate of $150 per hour is total overhead applied to Job 1 of $12,000. Job 2 used fewer machine hours. 70 machine hours multiplied by $150 per hour results in a lower amount of overhead applied, $10,500. The total for the month, 150 hours multiplied by $150 per hour, is a total of $22,500.</a:t>
            </a:r>
          </a:p>
          <a:p>
            <a:r>
              <a:rPr lang="en-US" dirty="0"/>
              <a:t>3.  Prepare the journal entry to record overhead applied for June. Debit Work in Process Inventory for the total applied, $22,500, and credit Factory Overhead.</a:t>
            </a:r>
          </a:p>
          <a:p>
            <a:endParaRPr lang="en-US" baseline="0" dirty="0"/>
          </a:p>
        </p:txBody>
      </p:sp>
    </p:spTree>
    <p:extLst>
      <p:ext uri="{BB962C8B-B14F-4D97-AF65-F5344CB8AC3E}">
        <p14:creationId xmlns:p14="http://schemas.microsoft.com/office/powerpoint/2010/main" val="33327495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Having shown how estimated overhead costs are accounted for and included in job cost sheets, we now show the accounting for actual overhead costs. Factory overhead includes all factory costs other than direct materials and direct labor. Two major sources of overhead costs are </a:t>
            </a:r>
            <a:r>
              <a:rPr lang="en-US" i="1" dirty="0"/>
              <a:t>indirect </a:t>
            </a:r>
            <a:r>
              <a:rPr lang="en-US" dirty="0"/>
              <a:t>materials and </a:t>
            </a:r>
            <a:r>
              <a:rPr lang="en-US" i="1" dirty="0"/>
              <a:t>indirect  </a:t>
            </a:r>
            <a:r>
              <a:rPr lang="en-US" dirty="0"/>
              <a:t>labor. These costs are recorded from materials requisition forms for indirect materials and from salary contracts or time tickets for indirect labor. Other sources of information on overhead costs include (1) vouchers authorizing payment for factory items such as supplies or utilities and (2) adjusting journal entries for costs such as depreciation on factory assets.</a:t>
            </a:r>
          </a:p>
          <a:p>
            <a:endParaRPr lang="en-US" dirty="0"/>
          </a:p>
          <a:p>
            <a:r>
              <a:rPr lang="en-US" dirty="0"/>
              <a:t>Factory overhead usually contains many different costs. These costs are recorded with debits to the Factory Overhead general ledger account, and with credits to various accounts. Next we show how to record journal entries for actual overhead costs. While journal entries for different types of overhead costs might be recorded with varying frequency, in our example we assume these entries are each made at the end of the month.</a:t>
            </a:r>
          </a:p>
          <a:p>
            <a:endParaRPr lang="en-US" altLang="en-US" b="0" dirty="0"/>
          </a:p>
          <a:p>
            <a:endParaRPr lang="en-US" altLang="en-US" b="0" dirty="0"/>
          </a:p>
        </p:txBody>
      </p:sp>
    </p:spTree>
    <p:extLst>
      <p:ext uri="{BB962C8B-B14F-4D97-AF65-F5344CB8AC3E}">
        <p14:creationId xmlns:p14="http://schemas.microsoft.com/office/powerpoint/2010/main" val="19308157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9363">
              <a:defRPr/>
            </a:pPr>
            <a:r>
              <a:rPr lang="en-US" dirty="0"/>
              <a:t>During March, Road Warriors incurred $550 of actual indirect materials costs, as supported by materials requisitions. The use of these indirect materials yields the following entry.</a:t>
            </a:r>
          </a:p>
          <a:p>
            <a:endParaRPr lang="en-US" dirty="0"/>
          </a:p>
          <a:p>
            <a:r>
              <a:rPr lang="en-US" dirty="0"/>
              <a:t>This entry is posted to the general ledger accounts, Factory Overhead and Raw Materials Inventory, and is posted to Indirect Materials in the subsidiary factory overhead ledger. Unlike the recording of </a:t>
            </a:r>
            <a:r>
              <a:rPr lang="en-US" i="1" dirty="0"/>
              <a:t>direct </a:t>
            </a:r>
            <a:r>
              <a:rPr lang="en-US" dirty="0"/>
              <a:t>materials, actual </a:t>
            </a:r>
            <a:r>
              <a:rPr lang="en-US" i="1" dirty="0"/>
              <a:t>indirect </a:t>
            </a:r>
            <a:r>
              <a:rPr lang="en-US" dirty="0"/>
              <a:t>materials costs incurred are not recorded in Work in Process Inventory and are not posted to job cost sheets.</a:t>
            </a:r>
          </a:p>
          <a:p>
            <a:endParaRPr lang="en-US" dirty="0"/>
          </a:p>
          <a:p>
            <a:endParaRPr lang="en-US" altLang="en-US" b="0" dirty="0"/>
          </a:p>
        </p:txBody>
      </p:sp>
    </p:spTree>
    <p:extLst>
      <p:ext uri="{BB962C8B-B14F-4D97-AF65-F5344CB8AC3E}">
        <p14:creationId xmlns:p14="http://schemas.microsoft.com/office/powerpoint/2010/main" val="20267134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9363">
              <a:defRPr/>
            </a:pPr>
            <a:r>
              <a:rPr lang="en-US" dirty="0"/>
              <a:t>During March, Road Warriors incurred $1,100 of actual indirect labor costs. These costs might be supported by time tickets for maintenance workers or by salary contracts for production supervisors. The use of this indirect labor yields the following entry.</a:t>
            </a:r>
          </a:p>
          <a:p>
            <a:pPr defTabSz="939363">
              <a:defRPr/>
            </a:pPr>
            <a:endParaRPr lang="en-US" dirty="0"/>
          </a:p>
          <a:p>
            <a:pPr defTabSz="939363">
              <a:defRPr/>
            </a:pPr>
            <a:r>
              <a:rPr lang="en-US" dirty="0"/>
              <a:t>This entry is posted to the general ledger accounts, Factory Overhead and Factory Wages Payable, and is posted to Indirect Labor in the subsidiary factory overhead ledger. Unlike the recording of </a:t>
            </a:r>
            <a:r>
              <a:rPr lang="en-US" i="1" dirty="0"/>
              <a:t>direct </a:t>
            </a:r>
            <a:r>
              <a:rPr lang="en-US" dirty="0"/>
              <a:t>labor, actual </a:t>
            </a:r>
            <a:r>
              <a:rPr lang="en-US" i="1" dirty="0"/>
              <a:t>indirect </a:t>
            </a:r>
            <a:r>
              <a:rPr lang="en-US" dirty="0"/>
              <a:t>labor costs incurred are not recorded immediately in Work in Process Inventory and are not posted to job cost sheets.</a:t>
            </a:r>
          </a:p>
          <a:p>
            <a:endParaRPr lang="en-US" dirty="0"/>
          </a:p>
          <a:p>
            <a:endParaRPr lang="en-US" altLang="en-US" b="0" dirty="0"/>
          </a:p>
        </p:txBody>
      </p:sp>
    </p:spTree>
    <p:extLst>
      <p:ext uri="{BB962C8B-B14F-4D97-AF65-F5344CB8AC3E}">
        <p14:creationId xmlns:p14="http://schemas.microsoft.com/office/powerpoint/2010/main" val="6094110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endParaRPr lang="en-US" dirty="0"/>
          </a:p>
        </p:txBody>
      </p:sp>
    </p:spTree>
    <p:extLst>
      <p:ext uri="{BB962C8B-B14F-4D97-AF65-F5344CB8AC3E}">
        <p14:creationId xmlns:p14="http://schemas.microsoft.com/office/powerpoint/2010/main" val="10715280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9363">
              <a:defRPr/>
            </a:pPr>
            <a:r>
              <a:rPr lang="en-US" dirty="0"/>
              <a:t>During March, Road Warriors incurred $5,270 of actual other overhead costs. These costs could include items such as factory building rent, depreciation on the factory building, factory utilities, and other costs indirectly related to production activities. These costs are recorded with debits to Factory Overhead and credits to other accounts such as Cash, Accounts Payable, Utilities Payable, and Accumulated Depreciation—Factory Equipment. The entry to record these other overhead costs for March is as follows.</a:t>
            </a:r>
          </a:p>
          <a:p>
            <a:pPr defTabSz="939363">
              <a:defRPr/>
            </a:pPr>
            <a:endParaRPr lang="en-US" dirty="0"/>
          </a:p>
          <a:p>
            <a:pPr defTabSz="939363">
              <a:defRPr/>
            </a:pPr>
            <a:r>
              <a:rPr lang="en-US" dirty="0"/>
              <a:t>This entry is posted to the general ledger account, Factory Overhead, and is posted to separate accounts for each of the overhead items in the subsidiary factory overhead ledger. These actual overhead costs are not recorded in Work in Process Inventory and are not posted to job cost sheets. Only estimated overhead is recorded in Work in Process Inventory and posted to job cost sheets.</a:t>
            </a:r>
          </a:p>
          <a:p>
            <a:pPr defTabSz="939363">
              <a:defRPr/>
            </a:pPr>
            <a:endParaRPr lang="en-US" dirty="0"/>
          </a:p>
          <a:p>
            <a:pPr defTabSz="939363">
              <a:defRPr/>
            </a:pPr>
            <a:r>
              <a:rPr lang="en-US" altLang="en-US" b="1" dirty="0"/>
              <a:t>Review what you have learned in the following NEED-TO-KNOW Slide.</a:t>
            </a:r>
            <a:endParaRPr lang="en-US" altLang="en-US" dirty="0"/>
          </a:p>
          <a:p>
            <a:pPr defTabSz="939363">
              <a:defRPr/>
            </a:pPr>
            <a:endParaRPr lang="en-US" dirty="0"/>
          </a:p>
          <a:p>
            <a:endParaRPr lang="en-US" altLang="en-US" b="0" dirty="0"/>
          </a:p>
        </p:txBody>
      </p:sp>
    </p:spTree>
    <p:extLst>
      <p:ext uri="{BB962C8B-B14F-4D97-AF65-F5344CB8AC3E}">
        <p14:creationId xmlns:p14="http://schemas.microsoft.com/office/powerpoint/2010/main" val="20090801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 manufacturing company used $400 of indirect materials and $2,000 of indirect labor during the month. The company also incurred $1,200 of depreciation on factory equipment, $500 of depreciation on office equipment, and $300 of factory utilities. </a:t>
            </a:r>
          </a:p>
          <a:p>
            <a:r>
              <a:rPr lang="en-US" dirty="0"/>
              <a:t> </a:t>
            </a:r>
          </a:p>
          <a:p>
            <a:r>
              <a:rPr lang="en-US" dirty="0"/>
              <a:t>Prepare the journal entry to record actual factory overhead costs incurred during the month. The Factory Overhead account is debited for actual overhead incurred and credited for overhead applied to production. This journal entry is to record the actual factory overhead costs; we'll be debiting the Factory Overhead account. Indirect materials result in a debit to Factory Overhead and a credit to Raw Materials Inventory. Indirect labor is a debit to Factory Overhead and a credit to Factory Wages Payable. Depreciation on Factory Equipment is a debit to Factory Overhead, and a credit to Accumulated Depreciation - Factory Equipment.</a:t>
            </a:r>
          </a:p>
          <a:p>
            <a:r>
              <a:rPr lang="en-US" dirty="0"/>
              <a:t> </a:t>
            </a:r>
          </a:p>
          <a:p>
            <a:r>
              <a:rPr lang="en-US" dirty="0"/>
              <a:t>Factory utilities of $300 result in a debit to Factory Overhead and a credit to Utilities payable. Total actual Factory Overhead incurred is $3,900; the total debit to Factory Overhead.</a:t>
            </a:r>
          </a:p>
          <a:p>
            <a:endParaRPr lang="en-US" baseline="0" dirty="0"/>
          </a:p>
          <a:p>
            <a:r>
              <a:rPr lang="en-US" dirty="0"/>
              <a:t>Note that the depreciation on office equipment is not a product cost; this is a period cost and will be expensed in the month incurred.</a:t>
            </a:r>
            <a:endParaRPr lang="en-US" baseline="0" dirty="0"/>
          </a:p>
        </p:txBody>
      </p:sp>
    </p:spTree>
    <p:extLst>
      <p:ext uri="{BB962C8B-B14F-4D97-AF65-F5344CB8AC3E}">
        <p14:creationId xmlns:p14="http://schemas.microsoft.com/office/powerpoint/2010/main" val="19327528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Need-to-Know</a:t>
            </a:r>
            <a:r>
              <a:rPr lang="en-US" baseline="0" dirty="0"/>
              <a:t> 15.5</a:t>
            </a:r>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805FAF2-67D1-47E3-BD22-65273AD88232}" type="slidenum">
              <a:rPr lang="en-US" smtClean="0"/>
              <a:pPr/>
              <a:t>32</a:t>
            </a:fld>
            <a:endParaRPr lang="en-US"/>
          </a:p>
        </p:txBody>
      </p:sp>
    </p:spTree>
    <p:extLst>
      <p:ext uri="{BB962C8B-B14F-4D97-AF65-F5344CB8AC3E}">
        <p14:creationId xmlns:p14="http://schemas.microsoft.com/office/powerpoint/2010/main" val="5615507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This slide shows that direct materials used, direct labor used, and factory overhead applied flow through the Work in Process Inventory and Finished Goods balance sheet accounts. The cost of goods manufactured (COGM) is computed and shown on the schedule of cost of goods manufactured. When goods are sold, their costs are transferred from Finished Goods Inventory to the income statement as cost of goods sold.</a:t>
            </a:r>
          </a:p>
          <a:p>
            <a:endParaRPr lang="en-US" dirty="0"/>
          </a:p>
          <a:p>
            <a:r>
              <a:rPr lang="en-US" dirty="0"/>
              <a:t>Period costs (selling and general and administrative expenses) do not impact inventory accounts. As a result, they do not impact cost of goods sold, and they are not reported on the schedule of cost of goods manufactured. They are reported on the income statement as operating expenses.</a:t>
            </a:r>
          </a:p>
          <a:p>
            <a:endParaRPr lang="en-US" altLang="en-US" dirty="0"/>
          </a:p>
          <a:p>
            <a:r>
              <a:rPr lang="en-US" altLang="en-US" dirty="0"/>
              <a:t>.</a:t>
            </a:r>
          </a:p>
        </p:txBody>
      </p:sp>
    </p:spTree>
    <p:extLst>
      <p:ext uri="{BB962C8B-B14F-4D97-AF65-F5344CB8AC3E}">
        <p14:creationId xmlns:p14="http://schemas.microsoft.com/office/powerpoint/2010/main" val="22733092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9363">
              <a:defRPr/>
            </a:pPr>
            <a:r>
              <a:rPr lang="en-US" dirty="0"/>
              <a:t>The upper part of Exhibit 15.16 shows the flow of Road Warriors’ product costs through general ledger accounts. Arrow lines are numbered to show the flows of costs for March. Each numbered cost flow reflects journal entries made in March. The lower part of Exhibit 19.16 shows summarized job cost sheets at the end of March. The sum of costs assigned to the two jobs in process ($1,970 + $1,810) equals the $3,780 balance in Work in Process Inventory. Also, costs assigned to the completed Job B17 equal the $3,360 balance in Finished Goods Inventory. These balances in Work in Process Inventory and Finished Goods Inventory are reported on the end-of-period balance sheet. The sum of costs assigned to the sold Jobs B15 and B16 ($3,200 + $2,380) equals the $5,580 balance in Cost of Goods Sold. This amount is reported on the income statement for the period.</a:t>
            </a:r>
          </a:p>
          <a:p>
            <a:endParaRPr lang="en-US" altLang="en-US" dirty="0"/>
          </a:p>
        </p:txBody>
      </p:sp>
    </p:spTree>
    <p:extLst>
      <p:ext uri="{BB962C8B-B14F-4D97-AF65-F5344CB8AC3E}">
        <p14:creationId xmlns:p14="http://schemas.microsoft.com/office/powerpoint/2010/main" val="25350359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9363">
              <a:defRPr/>
            </a:pPr>
            <a:r>
              <a:rPr lang="en-US" dirty="0"/>
              <a:t>This slide shows the journal entries made in March. Each entry is numbered to link with the arrow lines in the prior slide. In addition, this slide concludes with the summary journal entry to record the sales (on account) of Jobs B15 and B16.</a:t>
            </a:r>
          </a:p>
          <a:p>
            <a:endParaRPr lang="en-US" altLang="en-US" dirty="0"/>
          </a:p>
        </p:txBody>
      </p:sp>
    </p:spTree>
    <p:extLst>
      <p:ext uri="{BB962C8B-B14F-4D97-AF65-F5344CB8AC3E}">
        <p14:creationId xmlns:p14="http://schemas.microsoft.com/office/powerpoint/2010/main" val="41067967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9363">
              <a:defRPr/>
            </a:pPr>
            <a:r>
              <a:rPr lang="en-US" dirty="0"/>
              <a:t>We end the Road Warriors example with the schedule of cost of goods manufactured shown here. This schedule is similar to the one reported in the previous chapter, with one key difference: </a:t>
            </a:r>
            <a:r>
              <a:rPr lang="en-US" i="1" dirty="0"/>
              <a:t>Total manufacturing costs include overhead applied rather than actual overhead costs</a:t>
            </a:r>
            <a:r>
              <a:rPr lang="en-US" dirty="0"/>
              <a:t>. In this example, actual overhead costs were $6,920, while applied overhead was $6,720. We discuss how to account for the difference between applied and actual overhead difference next.</a:t>
            </a:r>
          </a:p>
          <a:p>
            <a:pPr defTabSz="939363">
              <a:defRPr/>
            </a:pPr>
            <a:endParaRPr lang="en-US" dirty="0"/>
          </a:p>
          <a:p>
            <a:endParaRPr lang="en-US" altLang="en-US" dirty="0"/>
          </a:p>
        </p:txBody>
      </p:sp>
    </p:spTree>
    <p:extLst>
      <p:ext uri="{BB962C8B-B14F-4D97-AF65-F5344CB8AC3E}">
        <p14:creationId xmlns:p14="http://schemas.microsoft.com/office/powerpoint/2010/main" val="300673084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The top graphic in this slide shows a Factory Overhead T-account. The company applies overhead (credits the Factory Overhead account) using a predetermined rate estimated at the beginning of the year. During the year, the company records actual overhead costs with debits to the Factory Overhead account. At year-end, we determine whether the applied overhead is more or less than the actual overhead:</a:t>
            </a:r>
          </a:p>
          <a:p>
            <a:endParaRPr lang="en-US" dirty="0"/>
          </a:p>
          <a:p>
            <a:r>
              <a:rPr lang="en-US" dirty="0"/>
              <a:t>When </a:t>
            </a:r>
            <a:r>
              <a:rPr lang="en-US" i="1" dirty="0"/>
              <a:t>less </a:t>
            </a:r>
            <a:r>
              <a:rPr lang="en-US" dirty="0"/>
              <a:t>overhead is applied than is actually incurred, the remaining debit balance in the Factory Overhead account is called </a:t>
            </a:r>
            <a:r>
              <a:rPr lang="en-US" b="1" dirty="0"/>
              <a:t>underapplied overhead.</a:t>
            </a:r>
            <a:endParaRPr lang="en-US" dirty="0"/>
          </a:p>
          <a:p>
            <a:r>
              <a:rPr lang="en-US" dirty="0"/>
              <a:t>When </a:t>
            </a:r>
            <a:r>
              <a:rPr lang="en-US" i="1" dirty="0"/>
              <a:t>more </a:t>
            </a:r>
            <a:r>
              <a:rPr lang="en-US" dirty="0"/>
              <a:t>overhead is applied than is actually incurred, the resulting credit balance in the Factory Overhead account is called </a:t>
            </a:r>
            <a:r>
              <a:rPr lang="en-US" b="1" dirty="0"/>
              <a:t>overapplied overhead.</a:t>
            </a:r>
            <a:endParaRPr lang="en-US" dirty="0"/>
          </a:p>
          <a:p>
            <a:r>
              <a:rPr lang="en-US" dirty="0"/>
              <a:t>When overhead is underapplied, it means that individual jobs have not been charged enough overhead during the year, and cost of goods sold for the year is too low. When overhead is overapplied, it means that jobs have been charged too much overhead during the year, and cost of goods sold is too high. In either case, a journal entry is needed to adjust Factory Overhead and Cost of Goods Sold. </a:t>
            </a:r>
          </a:p>
          <a:p>
            <a:endParaRPr lang="en-US" dirty="0"/>
          </a:p>
          <a:p>
            <a:pPr defTabSz="939363">
              <a:defRPr/>
            </a:pPr>
            <a:r>
              <a:rPr lang="en-US" dirty="0"/>
              <a:t>The bottom graphic summarizes the</a:t>
            </a:r>
            <a:r>
              <a:rPr lang="en-US" baseline="0" dirty="0"/>
              <a:t> journal</a:t>
            </a:r>
            <a:r>
              <a:rPr lang="en-US" dirty="0"/>
              <a:t> entry assuming the difference between applied and actual overhead is immaterial.</a:t>
            </a:r>
          </a:p>
          <a:p>
            <a:pPr defTabSz="939363">
              <a:defRPr/>
            </a:pPr>
            <a:endParaRPr lang="en-US" dirty="0"/>
          </a:p>
          <a:p>
            <a:pPr defTabSz="939363">
              <a:defRPr/>
            </a:pPr>
            <a:endParaRPr lang="en-US" dirty="0"/>
          </a:p>
          <a:p>
            <a:endParaRPr lang="en-US" dirty="0"/>
          </a:p>
        </p:txBody>
      </p:sp>
    </p:spTree>
    <p:extLst>
      <p:ext uri="{BB962C8B-B14F-4D97-AF65-F5344CB8AC3E}">
        <p14:creationId xmlns:p14="http://schemas.microsoft.com/office/powerpoint/2010/main" val="28804318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endParaRPr lang="en-US" dirty="0"/>
          </a:p>
        </p:txBody>
      </p:sp>
    </p:spTree>
    <p:extLst>
      <p:ext uri="{BB962C8B-B14F-4D97-AF65-F5344CB8AC3E}">
        <p14:creationId xmlns:p14="http://schemas.microsoft.com/office/powerpoint/2010/main" val="145897681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To illustrate, assume that Road Warriors applied $200,000 of overhead to jobs during 2017. This equals the amount of overhead that management estimated in advance for the year. We further assume that Road Warriors incurred a total of $200,480 of actual overhead costs during 2017. Thus, at the end of the year, the Factory Overhead account has a debit balance of $480.  This amount is the difference between estimated (applied) and actual overhead costs for the year.</a:t>
            </a:r>
          </a:p>
          <a:p>
            <a:endParaRPr lang="en-US" sz="1100" dirty="0"/>
          </a:p>
          <a:p>
            <a:r>
              <a:rPr lang="en-US" sz="1100" dirty="0"/>
              <a:t>The $480 debit balance reflects manufacturing costs not assigned to jobs. This means that the balances in Work in Process Inventory, Finished Goods Inventory, and Cost of Goods Sold do not include all production costs incurred. However, the difference between</a:t>
            </a:r>
            <a:r>
              <a:rPr lang="en-US" sz="1100" baseline="0" dirty="0"/>
              <a:t> applied and actual overhead in this case is immaterial, and</a:t>
            </a:r>
            <a:r>
              <a:rPr lang="en-US" sz="1100" dirty="0"/>
              <a:t> it is closed to Cost of Goods Sold with the</a:t>
            </a:r>
            <a:r>
              <a:rPr lang="en-US" sz="1100" baseline="0" dirty="0"/>
              <a:t> adjusting entry shown in this slide</a:t>
            </a:r>
            <a:r>
              <a:rPr lang="en-US" sz="1100" dirty="0"/>
              <a:t>.</a:t>
            </a:r>
          </a:p>
          <a:p>
            <a:endParaRPr lang="en-US" sz="1100" dirty="0"/>
          </a:p>
          <a:p>
            <a:r>
              <a:rPr lang="en-US" sz="1100" dirty="0"/>
              <a:t>The $480 debit (increase) to Cost of Goods Sold reduces income by $480. After this entry, the Factory Overhead account has a zero balance. Also, Cost of Goods Sold reflects actual overhead costs for the period.  (When the underapplied or overapplied overhead is material, the amount is normally allocated to the Cost of Goods Sold, Finished Goods Inventory, and Work in Process Inventory accounts. This process is covered in advanced courses.) We treat overapplied overhead at the end of the period similarly, except that we debit Factory Overhead and credit Cost of Goods Sold for the amount.</a:t>
            </a:r>
          </a:p>
          <a:p>
            <a:endParaRPr lang="en-US" sz="1100" dirty="0"/>
          </a:p>
          <a:p>
            <a:pPr defTabSz="939363">
              <a:defRPr/>
            </a:pPr>
            <a:r>
              <a:rPr lang="en-US" altLang="en-US" sz="1100" b="1" dirty="0"/>
              <a:t>Review what you have learned in the following NEED-TO-KNOW Slides.</a:t>
            </a:r>
            <a:endParaRPr lang="en-US" altLang="en-US" sz="1100" dirty="0"/>
          </a:p>
          <a:p>
            <a:endParaRPr lang="en-US" b="0" dirty="0"/>
          </a:p>
        </p:txBody>
      </p:sp>
    </p:spTree>
    <p:extLst>
      <p:ext uri="{BB962C8B-B14F-4D97-AF65-F5344CB8AC3E}">
        <p14:creationId xmlns:p14="http://schemas.microsoft.com/office/powerpoint/2010/main" val="4046330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9363">
              <a:defRPr/>
            </a:pPr>
            <a:r>
              <a:rPr lang="en-US" dirty="0"/>
              <a:t>A cost accounting system accumulates manufacturing costs and then assigns them to products and services.</a:t>
            </a:r>
          </a:p>
          <a:p>
            <a:pPr defTabSz="939363">
              <a:defRPr/>
            </a:pPr>
            <a:endParaRPr lang="en-US" dirty="0"/>
          </a:p>
          <a:p>
            <a:pPr defTabSz="939363">
              <a:defRPr/>
            </a:pPr>
            <a:r>
              <a:rPr lang="en-US" dirty="0"/>
              <a:t>The two basic types of cost accounting systems are </a:t>
            </a:r>
            <a:r>
              <a:rPr lang="en-US" i="1" dirty="0"/>
              <a:t>job order costing </a:t>
            </a:r>
            <a:r>
              <a:rPr lang="en-US" dirty="0"/>
              <a:t>and </a:t>
            </a:r>
            <a:r>
              <a:rPr lang="en-US" i="1" dirty="0"/>
              <a:t>process costing</a:t>
            </a:r>
            <a:r>
              <a:rPr lang="en-US" dirty="0"/>
              <a:t>. </a:t>
            </a:r>
          </a:p>
          <a:p>
            <a:pPr defTabSz="939363">
              <a:defRPr/>
            </a:pPr>
            <a:endParaRPr lang="en-US" dirty="0"/>
          </a:p>
          <a:p>
            <a:pPr defTabSz="939363">
              <a:defRPr/>
            </a:pPr>
            <a:r>
              <a:rPr lang="en-US" dirty="0"/>
              <a:t>Many companies produce products individually designed to meet the needs of a specific customer. Each customized product is manufactured separately and its production is called </a:t>
            </a:r>
            <a:r>
              <a:rPr lang="en-US" b="1" dirty="0"/>
              <a:t>job order production.</a:t>
            </a:r>
            <a:endParaRPr lang="en-US" dirty="0"/>
          </a:p>
          <a:p>
            <a:endParaRPr lang="en-US" altLang="en-US" dirty="0"/>
          </a:p>
          <a:p>
            <a:r>
              <a:rPr lang="en-US" b="1" dirty="0"/>
              <a:t>Process operations, </a:t>
            </a:r>
            <a:r>
              <a:rPr lang="en-US" dirty="0"/>
              <a:t>also called </a:t>
            </a:r>
            <a:r>
              <a:rPr lang="en-US" i="1" dirty="0"/>
              <a:t>process manufacturing </a:t>
            </a:r>
            <a:r>
              <a:rPr lang="en-US" dirty="0"/>
              <a:t>or </a:t>
            </a:r>
            <a:r>
              <a:rPr lang="en-US" i="1" dirty="0"/>
              <a:t>process production, </a:t>
            </a:r>
            <a:r>
              <a:rPr lang="en-US" dirty="0"/>
              <a:t>is the mass production of products in a continuous flow of steps. Unlike job order production, where every product differs depending on customer needs, process operations are designed to mass-produce large quantities of identical products. </a:t>
            </a:r>
            <a:endParaRPr lang="en-US" altLang="en-US" dirty="0"/>
          </a:p>
          <a:p>
            <a:endParaRPr lang="en-US" altLang="en-US" dirty="0"/>
          </a:p>
        </p:txBody>
      </p:sp>
    </p:spTree>
    <p:extLst>
      <p:ext uri="{BB962C8B-B14F-4D97-AF65-F5344CB8AC3E}">
        <p14:creationId xmlns:p14="http://schemas.microsoft.com/office/powerpoint/2010/main" val="81701046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 manufacturing company applied $300,000 of overhead to its jobs during the year. For the independent scenarios below, prepare the journal entry to adjust over- or underapplied overhead. Assume the adjustment amounts are not material. </a:t>
            </a:r>
          </a:p>
          <a:p>
            <a:endParaRPr lang="en-US" dirty="0"/>
          </a:p>
          <a:p>
            <a:r>
              <a:rPr lang="en-US" dirty="0"/>
              <a:t>In the first scenario, actual overhead costs incurred during the year equal $305,000. The Factory Overhead account is debited for actual overhead incurred and credited for overhead applied to production. In this scenario, actual overhead incurred is $305,000 but the amount applied to production is only $300,000. The Factory Overhead account has a debit balance of $5,000. Since the amount applied to production is less than the actual costs, this is referred to as an underapplied balance of $5,000. Each job produced during the period has been somewhat undercharged for overhead. This amount is not considered material however, so at the end of the period, we simply close the overhead balance to Cost of goods sold. Credit Factory Overhead, $5,000, and debit Cost of goods sold.</a:t>
            </a:r>
          </a:p>
          <a:p>
            <a:endParaRPr lang="en-US" baseline="0" dirty="0"/>
          </a:p>
        </p:txBody>
      </p:sp>
    </p:spTree>
    <p:extLst>
      <p:ext uri="{BB962C8B-B14F-4D97-AF65-F5344CB8AC3E}">
        <p14:creationId xmlns:p14="http://schemas.microsoft.com/office/powerpoint/2010/main" val="285810585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9363" eaLnBrk="1" fontAlgn="auto" hangingPunct="1">
              <a:spcBef>
                <a:spcPts val="0"/>
              </a:spcBef>
              <a:spcAft>
                <a:spcPts val="0"/>
              </a:spcAft>
              <a:defRPr/>
            </a:pPr>
            <a:r>
              <a:rPr lang="en-US" dirty="0"/>
              <a:t>Assume instead that actual overhead costs incurred during the year equal $298,500. The total amount applied to production remains at $300,000, but now the debits to Factory Overhead, actual overhead incurred, is only $298,500. The balance in the Factory Overhead account at the end of the period is a credit balance of $1,500. Since the amount of overhead applied to production exceeds the actual overhead incurred, this is referred to as an overapplied balance. To close the balance at the end of the period, assuming the amount is not material, we debit Factory Overhead, $1,500, and credit Cost of goods sold.</a:t>
            </a:r>
          </a:p>
          <a:p>
            <a:endParaRPr lang="en-US" baseline="0" dirty="0"/>
          </a:p>
          <a:p>
            <a:endParaRPr lang="en-US" baseline="0" dirty="0"/>
          </a:p>
        </p:txBody>
      </p:sp>
    </p:spTree>
    <p:extLst>
      <p:ext uri="{BB962C8B-B14F-4D97-AF65-F5344CB8AC3E}">
        <p14:creationId xmlns:p14="http://schemas.microsoft.com/office/powerpoint/2010/main" val="94027481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endParaRPr lang="en-US" dirty="0"/>
          </a:p>
        </p:txBody>
      </p:sp>
    </p:spTree>
    <p:extLst>
      <p:ext uri="{BB962C8B-B14F-4D97-AF65-F5344CB8AC3E}">
        <p14:creationId xmlns:p14="http://schemas.microsoft.com/office/powerpoint/2010/main" val="211201922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buFont typeface="Arial" panose="020B0604020202020204" pitchFamily="34" charset="0"/>
              <a:buNone/>
            </a:pPr>
            <a:r>
              <a:rPr lang="en-US" sz="1200" dirty="0"/>
              <a:t>Service providers also use job order costing.  Cost for each individual job are track separately.  Total costs include labor and overhead</a:t>
            </a:r>
            <a:r>
              <a:rPr lang="en-US" sz="1200" baseline="0" dirty="0"/>
              <a:t> which are determined for each job using the procedures in </a:t>
            </a:r>
            <a:r>
              <a:rPr lang="en-US" sz="1200" baseline="0"/>
              <a:t>this chapter.</a:t>
            </a:r>
            <a:endParaRPr lang="en-US" sz="1200" dirty="0"/>
          </a:p>
          <a:p>
            <a:endParaRPr lang="en-US" altLang="en-US" b="1" dirty="0"/>
          </a:p>
        </p:txBody>
      </p:sp>
    </p:spTree>
    <p:extLst>
      <p:ext uri="{BB962C8B-B14F-4D97-AF65-F5344CB8AC3E}">
        <p14:creationId xmlns:p14="http://schemas.microsoft.com/office/powerpoint/2010/main" val="359294430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1237706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0" i="0" u="none" strike="noStrike" kern="1200" baseline="0" dirty="0">
                <a:solidFill>
                  <a:schemeClr val="tx1"/>
                </a:solidFill>
                <a:latin typeface="+mn-lt"/>
                <a:ea typeface="+mn-ea"/>
                <a:cs typeface="+mn-cs"/>
              </a:rPr>
              <a:t>Exhibit 15.1 lists important features of job order and process operations. Both types of operations are used by manufacturers and also by service companies. Movies made by </a:t>
            </a:r>
            <a:r>
              <a:rPr lang="en-US" sz="1200" b="1" i="0" u="none" strike="noStrike" kern="1200" baseline="0" dirty="0">
                <a:solidFill>
                  <a:schemeClr val="tx1"/>
                </a:solidFill>
                <a:latin typeface="+mn-lt"/>
                <a:ea typeface="+mn-ea"/>
                <a:cs typeface="+mn-cs"/>
              </a:rPr>
              <a:t>Walt Disney </a:t>
            </a:r>
            <a:r>
              <a:rPr lang="en-US" sz="1200" b="0" i="0" u="none" strike="noStrike" kern="1200" baseline="0" dirty="0">
                <a:solidFill>
                  <a:schemeClr val="tx1"/>
                </a:solidFill>
                <a:latin typeface="+mn-lt"/>
                <a:ea typeface="+mn-ea"/>
                <a:cs typeface="+mn-cs"/>
              </a:rPr>
              <a:t>and financial audits done by </a:t>
            </a:r>
            <a:r>
              <a:rPr lang="en-US" sz="1200" b="1" i="0" u="none" strike="noStrike" kern="1200" baseline="0" dirty="0">
                <a:solidFill>
                  <a:schemeClr val="tx1"/>
                </a:solidFill>
                <a:latin typeface="+mn-lt"/>
                <a:ea typeface="+mn-ea"/>
                <a:cs typeface="+mn-cs"/>
              </a:rPr>
              <a:t>KPMG </a:t>
            </a:r>
            <a:r>
              <a:rPr lang="en-US" sz="1200" b="0" i="0" u="none" strike="noStrike" kern="1200" baseline="0" dirty="0">
                <a:solidFill>
                  <a:schemeClr val="tx1"/>
                </a:solidFill>
                <a:latin typeface="+mn-lt"/>
                <a:ea typeface="+mn-ea"/>
                <a:cs typeface="+mn-cs"/>
              </a:rPr>
              <a:t>are examples of job order service operations. Order processing in large mail-order firms like </a:t>
            </a:r>
            <a:r>
              <a:rPr lang="en-US" sz="1200" b="1" i="0" u="none" strike="noStrike" kern="1200" baseline="0" dirty="0">
                <a:solidFill>
                  <a:schemeClr val="tx1"/>
                </a:solidFill>
                <a:latin typeface="+mn-lt"/>
                <a:ea typeface="+mn-ea"/>
                <a:cs typeface="+mn-cs"/>
              </a:rPr>
              <a:t>L.L. Bean </a:t>
            </a:r>
            <a:r>
              <a:rPr lang="en-US" sz="1200" b="0" i="0" u="none" strike="noStrike" kern="1200" baseline="0" dirty="0">
                <a:solidFill>
                  <a:schemeClr val="tx1"/>
                </a:solidFill>
                <a:latin typeface="+mn-lt"/>
                <a:ea typeface="+mn-ea"/>
                <a:cs typeface="+mn-cs"/>
              </a:rPr>
              <a:t>is an example of a process service operation.</a:t>
            </a:r>
            <a:endParaRPr lang="en-US" altLang="en-US" dirty="0"/>
          </a:p>
        </p:txBody>
      </p:sp>
    </p:spTree>
    <p:extLst>
      <p:ext uri="{BB962C8B-B14F-4D97-AF65-F5344CB8AC3E}">
        <p14:creationId xmlns:p14="http://schemas.microsoft.com/office/powerpoint/2010/main" val="8611405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9363">
              <a:defRPr/>
            </a:pPr>
            <a:r>
              <a:rPr lang="en-US" dirty="0"/>
              <a:t>An overview of job order production activity and cost flows is shown. This slide shows the March production activity of Road Warriors, which installs entertainment systems and security devices in cars and trucks. The company customizes any vehicle by adding speakers, amplifiers, video systems, alarms, and reinforced exteriors.</a:t>
            </a:r>
          </a:p>
          <a:p>
            <a:endParaRPr lang="en-US" altLang="en-US" dirty="0"/>
          </a:p>
          <a:p>
            <a:r>
              <a:rPr lang="en-US" dirty="0"/>
              <a:t>Job order production for Road Warriors requires materials, labor, and overhead costs. Recall that direct materials are used in manufacturing and can be clearly identified with a particular job. Similarly, direct labor is effort devoted to a particular job. Overhead costs support production of more than one job. Common overhead items are depreciation on factory buildings and equipment, factory supplies (indirect materials), supervision and maintenance (indirect labor, factory insurance and</a:t>
            </a:r>
            <a:r>
              <a:rPr lang="en-US" baseline="0" dirty="0"/>
              <a:t> property taxes</a:t>
            </a:r>
            <a:r>
              <a:rPr lang="en-US" dirty="0"/>
              <a:t>), cleaning, and utilities.</a:t>
            </a:r>
          </a:p>
          <a:p>
            <a:endParaRPr lang="en-US" dirty="0"/>
          </a:p>
          <a:p>
            <a:r>
              <a:rPr lang="en-US" dirty="0"/>
              <a:t>This slide shows that materials, labor, and overhead are added to five</a:t>
            </a:r>
            <a:r>
              <a:rPr lang="en-US" baseline="0" dirty="0"/>
              <a:t> j</a:t>
            </a:r>
            <a:r>
              <a:rPr lang="en-US" dirty="0"/>
              <a:t>obs started during the month (March). Alarm systems are added to Jobs B15 and B16; Job B17 receives a high-end audio and video entertainment system. Road Warriors completed Jobs B15, B16, and B17 in March and delivered Jobs B15 and B16 to customers. At the end of March, Jobs B18 and B19 remain in work in process inventory and Job B17 is in finished goods inventory.</a:t>
            </a:r>
          </a:p>
          <a:p>
            <a:r>
              <a:rPr lang="en-US" dirty="0"/>
              <a:t> </a:t>
            </a:r>
          </a:p>
          <a:p>
            <a:endParaRPr lang="en-US" altLang="en-US" dirty="0"/>
          </a:p>
        </p:txBody>
      </p:sp>
    </p:spTree>
    <p:extLst>
      <p:ext uri="{BB962C8B-B14F-4D97-AF65-F5344CB8AC3E}">
        <p14:creationId xmlns:p14="http://schemas.microsoft.com/office/powerpoint/2010/main" val="1866671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0" i="0" u="none" strike="noStrike" kern="1200" baseline="0" dirty="0">
                <a:solidFill>
                  <a:schemeClr val="tx1"/>
                </a:solidFill>
                <a:latin typeface="+mn-lt"/>
                <a:ea typeface="+mn-ea"/>
                <a:cs typeface="+mn-cs"/>
              </a:rPr>
              <a:t>Because they are product costs, manufacturing costs flow through inventory accounts (Raw Materials Inventory, Work in Process Inventory, and Finished Goods Inventory) until the related goods are sold. While a job is being produced, its accumulated costs are kept in </a:t>
            </a:r>
            <a:r>
              <a:rPr lang="en-US" sz="1200" b="1" i="0" u="none" strike="noStrike" kern="1200" baseline="0" dirty="0">
                <a:solidFill>
                  <a:schemeClr val="tx1"/>
                </a:solidFill>
                <a:latin typeface="+mn-lt"/>
                <a:ea typeface="+mn-ea"/>
                <a:cs typeface="+mn-cs"/>
              </a:rPr>
              <a:t>Work in Process Inventory. </a:t>
            </a:r>
            <a:r>
              <a:rPr lang="en-US" sz="1200" b="0" i="0" u="none" strike="noStrike" kern="1200" baseline="0" dirty="0">
                <a:solidFill>
                  <a:schemeClr val="tx1"/>
                </a:solidFill>
                <a:latin typeface="+mn-lt"/>
                <a:ea typeface="+mn-ea"/>
                <a:cs typeface="+mn-cs"/>
              </a:rPr>
              <a:t>When a job is finished, its accumulated costs are transferred from Work in Process Inventory to </a:t>
            </a:r>
            <a:r>
              <a:rPr lang="en-US" sz="1200" b="1" i="0" u="none" strike="noStrike" kern="1200" baseline="0" dirty="0">
                <a:solidFill>
                  <a:schemeClr val="tx1"/>
                </a:solidFill>
                <a:latin typeface="+mn-lt"/>
                <a:ea typeface="+mn-ea"/>
                <a:cs typeface="+mn-cs"/>
              </a:rPr>
              <a:t>Finished Goods Inventory. </a:t>
            </a:r>
            <a:r>
              <a:rPr lang="en-US" sz="1200" b="0" i="0" u="none" strike="noStrike" kern="1200" baseline="0" dirty="0">
                <a:solidFill>
                  <a:schemeClr val="tx1"/>
                </a:solidFill>
                <a:latin typeface="+mn-lt"/>
                <a:ea typeface="+mn-ea"/>
                <a:cs typeface="+mn-cs"/>
              </a:rPr>
              <a:t>When a finished job is delivered to a customer, its accumulated costs are transferred from Finished Goods Inventory to Cost of Goods Sold.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These general ledger inventory accounts, however, do not provide enough detail for managers of job order operations to plan and control production activities. Managers need to know the costs of each individual job (or job lot). Subsidiary records store this information about the manufacturing costs for each individual job. The next section describes the use of these subsidiary records and how they relate to the general ledger accounts.</a:t>
            </a:r>
            <a:endParaRPr lang="en-US" altLang="en-US" dirty="0"/>
          </a:p>
        </p:txBody>
      </p:sp>
    </p:spTree>
    <p:extLst>
      <p:ext uri="{BB962C8B-B14F-4D97-AF65-F5344CB8AC3E}">
        <p14:creationId xmlns:p14="http://schemas.microsoft.com/office/powerpoint/2010/main" val="27457255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endParaRPr lang="en-US" dirty="0"/>
          </a:p>
        </p:txBody>
      </p:sp>
    </p:spTree>
    <p:extLst>
      <p:ext uri="{BB962C8B-B14F-4D97-AF65-F5344CB8AC3E}">
        <p14:creationId xmlns:p14="http://schemas.microsoft.com/office/powerpoint/2010/main" val="19627972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10000"/>
          </a:bodyPr>
          <a:lstStyle/>
          <a:p>
            <a:r>
              <a:rPr lang="en-US" dirty="0"/>
              <a:t>A major aim of a job order costing system is to determine the cost of producing each job or job lot. In the case of a job lot, the system also computes the cost per unit. The accounting system must include separate records for each job to accomplish this.</a:t>
            </a:r>
          </a:p>
          <a:p>
            <a:endParaRPr lang="en-US" dirty="0"/>
          </a:p>
          <a:p>
            <a:r>
              <a:rPr lang="en-US" dirty="0"/>
              <a:t>A job cost sheet is a separate record maintained for each job. </a:t>
            </a:r>
          </a:p>
          <a:p>
            <a:endParaRPr lang="en-US" dirty="0"/>
          </a:p>
          <a:p>
            <a:r>
              <a:rPr lang="en-US" dirty="0"/>
              <a:t>This job cost sheet identifies the customer, the job number assigned, the product, and key dates. Only product costs are recorded on job cost sheets. Direct materials and direct labor costs actually incurred on the job are immediately recorded on this sheet. For</a:t>
            </a:r>
            <a:r>
              <a:rPr lang="en-US" baseline="0" dirty="0"/>
              <a:t> Job B15, these actual direct materials and direct labor costs total $600 and $1,000, respectively. </a:t>
            </a:r>
          </a:p>
          <a:p>
            <a:endParaRPr lang="en-US" i="1" baseline="0" dirty="0"/>
          </a:p>
          <a:p>
            <a:r>
              <a:rPr lang="en-US" i="1" dirty="0"/>
              <a:t>Estimated </a:t>
            </a:r>
            <a:r>
              <a:rPr lang="en-US" dirty="0"/>
              <a:t>overhead costs are included on job cost sheets, through a process we discuss later in the chapter. For Job B15, estimated overhead costs are $1,600 and $1,000 of actual direct labor costs x $160%  When each job is complete, the supervisor enters the date of completion, records any remarks, and signs the sheet. The balance in the Work in Process Inventory account at any point in time is the</a:t>
            </a:r>
            <a:r>
              <a:rPr lang="en-US" dirty="0">
                <a:effectLst/>
              </a:rPr>
              <a:t> </a:t>
            </a:r>
            <a:r>
              <a:rPr lang="en-US" dirty="0"/>
              <a:t>sum of the costs on job cost sheets for all jobs that are not yet complete. The balance in the Finished Goods Inventory account at any point in time is the sum of the costs on job cost sheets for all jobs that </a:t>
            </a:r>
            <a:r>
              <a:rPr lang="en-US" i="1" dirty="0"/>
              <a:t>are </a:t>
            </a:r>
            <a:r>
              <a:rPr lang="en-US" dirty="0"/>
              <a:t>complete and awaiting sale. The balance in Cost of Goods Sold is the sum of all job sheets for jobs that have been sold and delivered to the customer. Managers use job cost sheets to monitor costs incurred to date and to predict and control costs for each job. In the next section we use Road Warriors’ production and sales activity for March to illustrate job order costing and the use of job cost sheets.</a:t>
            </a:r>
          </a:p>
          <a:p>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a:t>Review what you have learned in the following NEED-TO-KNOW Slides.</a:t>
            </a:r>
            <a:endParaRPr lang="en-US" altLang="en-US" dirty="0">
              <a:ea typeface="ＭＳ Ｐゴシック" pitchFamily="34" charset="-128"/>
            </a:endParaRPr>
          </a:p>
          <a:p>
            <a:endParaRPr lang="en-US" dirty="0"/>
          </a:p>
          <a:p>
            <a:endParaRPr lang="en-US" altLang="en-US" dirty="0"/>
          </a:p>
          <a:p>
            <a:endParaRPr lang="en-US" altLang="en-US" dirty="0"/>
          </a:p>
        </p:txBody>
      </p:sp>
    </p:spTree>
    <p:extLst>
      <p:ext uri="{BB962C8B-B14F-4D97-AF65-F5344CB8AC3E}">
        <p14:creationId xmlns:p14="http://schemas.microsoft.com/office/powerpoint/2010/main" val="25262486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extBox 7"/>
          <p:cNvSpPr txBox="1">
            <a:spLocks noChangeArrowheads="1"/>
          </p:cNvSpPr>
          <p:nvPr userDrawn="1"/>
        </p:nvSpPr>
        <p:spPr bwMode="auto">
          <a:xfrm>
            <a:off x="76200" y="4846638"/>
            <a:ext cx="47244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600" dirty="0">
                <a:solidFill>
                  <a:srgbClr val="953735"/>
                </a:solidFill>
              </a:rPr>
              <a:t>PowerPoint Authors:</a:t>
            </a:r>
          </a:p>
          <a:p>
            <a:pPr eaLnBrk="1" hangingPunct="1"/>
            <a:r>
              <a:rPr lang="en-US" altLang="en-US" sz="1600" dirty="0">
                <a:solidFill>
                  <a:srgbClr val="953735"/>
                </a:solidFill>
              </a:rPr>
              <a:t>	Susan Coomer Galbreath, Ph.D., CPA</a:t>
            </a:r>
          </a:p>
          <a:p>
            <a:pPr eaLnBrk="1" hangingPunct="1"/>
            <a:r>
              <a:rPr lang="en-US" altLang="en-US" sz="1600" dirty="0">
                <a:solidFill>
                  <a:srgbClr val="953735"/>
                </a:solidFill>
              </a:rPr>
              <a:t>	Charles W. Caldwell, D.B.A., CMA</a:t>
            </a:r>
          </a:p>
          <a:p>
            <a:pPr eaLnBrk="1" hangingPunct="1"/>
            <a:r>
              <a:rPr lang="en-US" altLang="en-US" sz="1600" dirty="0">
                <a:solidFill>
                  <a:srgbClr val="953735"/>
                </a:solidFill>
              </a:rPr>
              <a:t>	Jon A. Booker, Ph.D., CPA, CIA</a:t>
            </a:r>
          </a:p>
          <a:p>
            <a:pPr eaLnBrk="1" hangingPunct="1"/>
            <a:r>
              <a:rPr lang="en-US" altLang="en-US" sz="1600" dirty="0">
                <a:solidFill>
                  <a:srgbClr val="953735"/>
                </a:solidFill>
              </a:rPr>
              <a:t>	Cynthia J. Rooney, Ph.D., CPA</a:t>
            </a:r>
          </a:p>
        </p:txBody>
      </p:sp>
      <p:sp>
        <p:nvSpPr>
          <p:cNvPr id="5" name="Text Box 18"/>
          <p:cNvSpPr txBox="1">
            <a:spLocks noChangeArrowheads="1"/>
          </p:cNvSpPr>
          <p:nvPr userDrawn="1"/>
        </p:nvSpPr>
        <p:spPr bwMode="auto">
          <a:xfrm>
            <a:off x="4800600" y="6589713"/>
            <a:ext cx="43894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000" i="1" dirty="0">
                <a:solidFill>
                  <a:srgbClr val="953735"/>
                </a:solidFill>
                <a:latin typeface="Times" pitchFamily="18" charset="0"/>
                <a:ea typeface="ＭＳ Ｐゴシック" pitchFamily="34" charset="-128"/>
              </a:rPr>
              <a:t>Copyright © 2013 by The McGraw-Hill Companies, Inc. All rights reserved.</a:t>
            </a:r>
          </a:p>
        </p:txBody>
      </p:sp>
      <p:sp>
        <p:nvSpPr>
          <p:cNvPr id="6" name="Freeform 5"/>
          <p:cNvSpPr>
            <a:spLocks/>
          </p:cNvSpPr>
          <p:nvPr userDrawn="1"/>
        </p:nvSpPr>
        <p:spPr bwMode="auto">
          <a:xfrm rot="16200000">
            <a:off x="1508918" y="-1508918"/>
            <a:ext cx="1554163" cy="4572000"/>
          </a:xfrm>
          <a:custGeom>
            <a:avLst/>
            <a:gdLst>
              <a:gd name="T0" fmla="*/ 0 w 1432"/>
              <a:gd name="T1" fmla="*/ 0 h 3492"/>
              <a:gd name="T2" fmla="*/ 1432 w 1432"/>
              <a:gd name="T3" fmla="*/ 0 h 3492"/>
              <a:gd name="T4" fmla="*/ 1432 w 1432"/>
              <a:gd name="T5" fmla="*/ 3492 h 3492"/>
              <a:gd name="T6" fmla="*/ 1419 w 1432"/>
              <a:gd name="T7" fmla="*/ 3252 h 3492"/>
              <a:gd name="T8" fmla="*/ 1406 w 1432"/>
              <a:gd name="T9" fmla="*/ 3024 h 3492"/>
              <a:gd name="T10" fmla="*/ 1393 w 1432"/>
              <a:gd name="T11" fmla="*/ 2807 h 3492"/>
              <a:gd name="T12" fmla="*/ 1379 w 1432"/>
              <a:gd name="T13" fmla="*/ 2601 h 3492"/>
              <a:gd name="T14" fmla="*/ 1364 w 1432"/>
              <a:gd name="T15" fmla="*/ 2407 h 3492"/>
              <a:gd name="T16" fmla="*/ 1348 w 1432"/>
              <a:gd name="T17" fmla="*/ 2222 h 3492"/>
              <a:gd name="T18" fmla="*/ 1330 w 1432"/>
              <a:gd name="T19" fmla="*/ 2047 h 3492"/>
              <a:gd name="T20" fmla="*/ 1311 w 1432"/>
              <a:gd name="T21" fmla="*/ 1881 h 3492"/>
              <a:gd name="T22" fmla="*/ 1291 w 1432"/>
              <a:gd name="T23" fmla="*/ 1726 h 3492"/>
              <a:gd name="T24" fmla="*/ 1268 w 1432"/>
              <a:gd name="T25" fmla="*/ 1580 h 3492"/>
              <a:gd name="T26" fmla="*/ 1245 w 1432"/>
              <a:gd name="T27" fmla="*/ 1442 h 3492"/>
              <a:gd name="T28" fmla="*/ 1218 w 1432"/>
              <a:gd name="T29" fmla="*/ 1313 h 3492"/>
              <a:gd name="T30" fmla="*/ 1190 w 1432"/>
              <a:gd name="T31" fmla="*/ 1192 h 3492"/>
              <a:gd name="T32" fmla="*/ 1158 w 1432"/>
              <a:gd name="T33" fmla="*/ 1078 h 3492"/>
              <a:gd name="T34" fmla="*/ 1125 w 1432"/>
              <a:gd name="T35" fmla="*/ 973 h 3492"/>
              <a:gd name="T36" fmla="*/ 1089 w 1432"/>
              <a:gd name="T37" fmla="*/ 873 h 3492"/>
              <a:gd name="T38" fmla="*/ 1049 w 1432"/>
              <a:gd name="T39" fmla="*/ 781 h 3492"/>
              <a:gd name="T40" fmla="*/ 1007 w 1432"/>
              <a:gd name="T41" fmla="*/ 696 h 3492"/>
              <a:gd name="T42" fmla="*/ 962 w 1432"/>
              <a:gd name="T43" fmla="*/ 617 h 3492"/>
              <a:gd name="T44" fmla="*/ 913 w 1432"/>
              <a:gd name="T45" fmla="*/ 544 h 3492"/>
              <a:gd name="T46" fmla="*/ 860 w 1432"/>
              <a:gd name="T47" fmla="*/ 475 h 3492"/>
              <a:gd name="T48" fmla="*/ 804 w 1432"/>
              <a:gd name="T49" fmla="*/ 413 h 3492"/>
              <a:gd name="T50" fmla="*/ 744 w 1432"/>
              <a:gd name="T51" fmla="*/ 354 h 3492"/>
              <a:gd name="T52" fmla="*/ 680 w 1432"/>
              <a:gd name="T53" fmla="*/ 301 h 3492"/>
              <a:gd name="T54" fmla="*/ 611 w 1432"/>
              <a:gd name="T55" fmla="*/ 252 h 3492"/>
              <a:gd name="T56" fmla="*/ 539 w 1432"/>
              <a:gd name="T57" fmla="*/ 206 h 3492"/>
              <a:gd name="T58" fmla="*/ 461 w 1432"/>
              <a:gd name="T59" fmla="*/ 165 h 3492"/>
              <a:gd name="T60" fmla="*/ 379 w 1432"/>
              <a:gd name="T61" fmla="*/ 128 h 3492"/>
              <a:gd name="T62" fmla="*/ 292 w 1432"/>
              <a:gd name="T63" fmla="*/ 92 h 3492"/>
              <a:gd name="T64" fmla="*/ 200 w 1432"/>
              <a:gd name="T65" fmla="*/ 59 h 3492"/>
              <a:gd name="T66" fmla="*/ 103 w 1432"/>
              <a:gd name="T67" fmla="*/ 28 h 3492"/>
              <a:gd name="T68" fmla="*/ 0 w 1432"/>
              <a:gd name="T69" fmla="*/ 0 h 34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32" h="3492">
                <a:moveTo>
                  <a:pt x="0" y="0"/>
                </a:moveTo>
                <a:lnTo>
                  <a:pt x="1432" y="0"/>
                </a:lnTo>
                <a:lnTo>
                  <a:pt x="1432" y="3492"/>
                </a:lnTo>
                <a:lnTo>
                  <a:pt x="1419" y="3252"/>
                </a:lnTo>
                <a:lnTo>
                  <a:pt x="1406" y="3024"/>
                </a:lnTo>
                <a:lnTo>
                  <a:pt x="1393" y="2807"/>
                </a:lnTo>
                <a:lnTo>
                  <a:pt x="1379" y="2601"/>
                </a:lnTo>
                <a:lnTo>
                  <a:pt x="1364" y="2407"/>
                </a:lnTo>
                <a:lnTo>
                  <a:pt x="1348" y="2222"/>
                </a:lnTo>
                <a:lnTo>
                  <a:pt x="1330" y="2047"/>
                </a:lnTo>
                <a:lnTo>
                  <a:pt x="1311" y="1881"/>
                </a:lnTo>
                <a:lnTo>
                  <a:pt x="1291" y="1726"/>
                </a:lnTo>
                <a:lnTo>
                  <a:pt x="1268" y="1580"/>
                </a:lnTo>
                <a:lnTo>
                  <a:pt x="1245" y="1442"/>
                </a:lnTo>
                <a:lnTo>
                  <a:pt x="1218" y="1313"/>
                </a:lnTo>
                <a:lnTo>
                  <a:pt x="1190" y="1192"/>
                </a:lnTo>
                <a:lnTo>
                  <a:pt x="1158" y="1078"/>
                </a:lnTo>
                <a:lnTo>
                  <a:pt x="1125" y="973"/>
                </a:lnTo>
                <a:lnTo>
                  <a:pt x="1089" y="873"/>
                </a:lnTo>
                <a:lnTo>
                  <a:pt x="1049" y="781"/>
                </a:lnTo>
                <a:lnTo>
                  <a:pt x="1007" y="696"/>
                </a:lnTo>
                <a:lnTo>
                  <a:pt x="962" y="617"/>
                </a:lnTo>
                <a:lnTo>
                  <a:pt x="913" y="544"/>
                </a:lnTo>
                <a:lnTo>
                  <a:pt x="860" y="475"/>
                </a:lnTo>
                <a:lnTo>
                  <a:pt x="804" y="413"/>
                </a:lnTo>
                <a:lnTo>
                  <a:pt x="744" y="354"/>
                </a:lnTo>
                <a:lnTo>
                  <a:pt x="680" y="301"/>
                </a:lnTo>
                <a:lnTo>
                  <a:pt x="611" y="252"/>
                </a:lnTo>
                <a:lnTo>
                  <a:pt x="539" y="206"/>
                </a:lnTo>
                <a:lnTo>
                  <a:pt x="461" y="165"/>
                </a:lnTo>
                <a:lnTo>
                  <a:pt x="379" y="128"/>
                </a:lnTo>
                <a:lnTo>
                  <a:pt x="292" y="92"/>
                </a:lnTo>
                <a:lnTo>
                  <a:pt x="200" y="59"/>
                </a:lnTo>
                <a:lnTo>
                  <a:pt x="103" y="28"/>
                </a:lnTo>
                <a:lnTo>
                  <a:pt x="0" y="0"/>
                </a:lnTo>
                <a:close/>
              </a:path>
            </a:pathLst>
          </a:custGeom>
          <a:solidFill>
            <a:schemeClr val="accent2">
              <a:lumMod val="75000"/>
            </a:schemeClr>
          </a:solidFill>
          <a:ln w="9525">
            <a:noFill/>
            <a:round/>
            <a:headEnd/>
            <a:tailEnd/>
          </a:ln>
        </p:spPr>
        <p:txBody>
          <a:bodyPr/>
          <a:lstStyle/>
          <a:p>
            <a:pPr>
              <a:defRPr/>
            </a:pPr>
            <a:endParaRPr lang="en-US" dirty="0">
              <a:latin typeface="Arial" pitchFamily="34" charset="0"/>
              <a:cs typeface="Arial" pitchFamily="34" charset="0"/>
            </a:endParaRPr>
          </a:p>
        </p:txBody>
      </p:sp>
      <p:sp>
        <p:nvSpPr>
          <p:cNvPr id="7" name="Freeform 6"/>
          <p:cNvSpPr>
            <a:spLocks/>
          </p:cNvSpPr>
          <p:nvPr userDrawn="1"/>
        </p:nvSpPr>
        <p:spPr bwMode="auto">
          <a:xfrm rot="5400000" flipH="1">
            <a:off x="6080918" y="-1508918"/>
            <a:ext cx="1554163" cy="4572000"/>
          </a:xfrm>
          <a:custGeom>
            <a:avLst/>
            <a:gdLst>
              <a:gd name="T0" fmla="*/ 0 w 1432"/>
              <a:gd name="T1" fmla="*/ 0 h 3492"/>
              <a:gd name="T2" fmla="*/ 1432 w 1432"/>
              <a:gd name="T3" fmla="*/ 0 h 3492"/>
              <a:gd name="T4" fmla="*/ 1432 w 1432"/>
              <a:gd name="T5" fmla="*/ 3492 h 3492"/>
              <a:gd name="T6" fmla="*/ 1419 w 1432"/>
              <a:gd name="T7" fmla="*/ 3252 h 3492"/>
              <a:gd name="T8" fmla="*/ 1406 w 1432"/>
              <a:gd name="T9" fmla="*/ 3024 h 3492"/>
              <a:gd name="T10" fmla="*/ 1393 w 1432"/>
              <a:gd name="T11" fmla="*/ 2807 h 3492"/>
              <a:gd name="T12" fmla="*/ 1379 w 1432"/>
              <a:gd name="T13" fmla="*/ 2601 h 3492"/>
              <a:gd name="T14" fmla="*/ 1364 w 1432"/>
              <a:gd name="T15" fmla="*/ 2407 h 3492"/>
              <a:gd name="T16" fmla="*/ 1348 w 1432"/>
              <a:gd name="T17" fmla="*/ 2222 h 3492"/>
              <a:gd name="T18" fmla="*/ 1330 w 1432"/>
              <a:gd name="T19" fmla="*/ 2047 h 3492"/>
              <a:gd name="T20" fmla="*/ 1311 w 1432"/>
              <a:gd name="T21" fmla="*/ 1881 h 3492"/>
              <a:gd name="T22" fmla="*/ 1291 w 1432"/>
              <a:gd name="T23" fmla="*/ 1726 h 3492"/>
              <a:gd name="T24" fmla="*/ 1268 w 1432"/>
              <a:gd name="T25" fmla="*/ 1580 h 3492"/>
              <a:gd name="T26" fmla="*/ 1245 w 1432"/>
              <a:gd name="T27" fmla="*/ 1442 h 3492"/>
              <a:gd name="T28" fmla="*/ 1218 w 1432"/>
              <a:gd name="T29" fmla="*/ 1313 h 3492"/>
              <a:gd name="T30" fmla="*/ 1190 w 1432"/>
              <a:gd name="T31" fmla="*/ 1192 h 3492"/>
              <a:gd name="T32" fmla="*/ 1158 w 1432"/>
              <a:gd name="T33" fmla="*/ 1078 h 3492"/>
              <a:gd name="T34" fmla="*/ 1125 w 1432"/>
              <a:gd name="T35" fmla="*/ 973 h 3492"/>
              <a:gd name="T36" fmla="*/ 1089 w 1432"/>
              <a:gd name="T37" fmla="*/ 873 h 3492"/>
              <a:gd name="T38" fmla="*/ 1049 w 1432"/>
              <a:gd name="T39" fmla="*/ 781 h 3492"/>
              <a:gd name="T40" fmla="*/ 1007 w 1432"/>
              <a:gd name="T41" fmla="*/ 696 h 3492"/>
              <a:gd name="T42" fmla="*/ 962 w 1432"/>
              <a:gd name="T43" fmla="*/ 617 h 3492"/>
              <a:gd name="T44" fmla="*/ 913 w 1432"/>
              <a:gd name="T45" fmla="*/ 544 h 3492"/>
              <a:gd name="T46" fmla="*/ 860 w 1432"/>
              <a:gd name="T47" fmla="*/ 475 h 3492"/>
              <a:gd name="T48" fmla="*/ 804 w 1432"/>
              <a:gd name="T49" fmla="*/ 413 h 3492"/>
              <a:gd name="T50" fmla="*/ 744 w 1432"/>
              <a:gd name="T51" fmla="*/ 354 h 3492"/>
              <a:gd name="T52" fmla="*/ 680 w 1432"/>
              <a:gd name="T53" fmla="*/ 301 h 3492"/>
              <a:gd name="T54" fmla="*/ 611 w 1432"/>
              <a:gd name="T55" fmla="*/ 252 h 3492"/>
              <a:gd name="T56" fmla="*/ 539 w 1432"/>
              <a:gd name="T57" fmla="*/ 206 h 3492"/>
              <a:gd name="T58" fmla="*/ 461 w 1432"/>
              <a:gd name="T59" fmla="*/ 165 h 3492"/>
              <a:gd name="T60" fmla="*/ 379 w 1432"/>
              <a:gd name="T61" fmla="*/ 128 h 3492"/>
              <a:gd name="T62" fmla="*/ 292 w 1432"/>
              <a:gd name="T63" fmla="*/ 92 h 3492"/>
              <a:gd name="T64" fmla="*/ 200 w 1432"/>
              <a:gd name="T65" fmla="*/ 59 h 3492"/>
              <a:gd name="T66" fmla="*/ 103 w 1432"/>
              <a:gd name="T67" fmla="*/ 28 h 3492"/>
              <a:gd name="T68" fmla="*/ 0 w 1432"/>
              <a:gd name="T69" fmla="*/ 0 h 34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32" h="3492">
                <a:moveTo>
                  <a:pt x="0" y="0"/>
                </a:moveTo>
                <a:lnTo>
                  <a:pt x="1432" y="0"/>
                </a:lnTo>
                <a:lnTo>
                  <a:pt x="1432" y="3492"/>
                </a:lnTo>
                <a:lnTo>
                  <a:pt x="1419" y="3252"/>
                </a:lnTo>
                <a:lnTo>
                  <a:pt x="1406" y="3024"/>
                </a:lnTo>
                <a:lnTo>
                  <a:pt x="1393" y="2807"/>
                </a:lnTo>
                <a:lnTo>
                  <a:pt x="1379" y="2601"/>
                </a:lnTo>
                <a:lnTo>
                  <a:pt x="1364" y="2407"/>
                </a:lnTo>
                <a:lnTo>
                  <a:pt x="1348" y="2222"/>
                </a:lnTo>
                <a:lnTo>
                  <a:pt x="1330" y="2047"/>
                </a:lnTo>
                <a:lnTo>
                  <a:pt x="1311" y="1881"/>
                </a:lnTo>
                <a:lnTo>
                  <a:pt x="1291" y="1726"/>
                </a:lnTo>
                <a:lnTo>
                  <a:pt x="1268" y="1580"/>
                </a:lnTo>
                <a:lnTo>
                  <a:pt x="1245" y="1442"/>
                </a:lnTo>
                <a:lnTo>
                  <a:pt x="1218" y="1313"/>
                </a:lnTo>
                <a:lnTo>
                  <a:pt x="1190" y="1192"/>
                </a:lnTo>
                <a:lnTo>
                  <a:pt x="1158" y="1078"/>
                </a:lnTo>
                <a:lnTo>
                  <a:pt x="1125" y="973"/>
                </a:lnTo>
                <a:lnTo>
                  <a:pt x="1089" y="873"/>
                </a:lnTo>
                <a:lnTo>
                  <a:pt x="1049" y="781"/>
                </a:lnTo>
                <a:lnTo>
                  <a:pt x="1007" y="696"/>
                </a:lnTo>
                <a:lnTo>
                  <a:pt x="962" y="617"/>
                </a:lnTo>
                <a:lnTo>
                  <a:pt x="913" y="544"/>
                </a:lnTo>
                <a:lnTo>
                  <a:pt x="860" y="475"/>
                </a:lnTo>
                <a:lnTo>
                  <a:pt x="804" y="413"/>
                </a:lnTo>
                <a:lnTo>
                  <a:pt x="744" y="354"/>
                </a:lnTo>
                <a:lnTo>
                  <a:pt x="680" y="301"/>
                </a:lnTo>
                <a:lnTo>
                  <a:pt x="611" y="252"/>
                </a:lnTo>
                <a:lnTo>
                  <a:pt x="539" y="206"/>
                </a:lnTo>
                <a:lnTo>
                  <a:pt x="461" y="165"/>
                </a:lnTo>
                <a:lnTo>
                  <a:pt x="379" y="128"/>
                </a:lnTo>
                <a:lnTo>
                  <a:pt x="292" y="92"/>
                </a:lnTo>
                <a:lnTo>
                  <a:pt x="200" y="59"/>
                </a:lnTo>
                <a:lnTo>
                  <a:pt x="103" y="28"/>
                </a:lnTo>
                <a:lnTo>
                  <a:pt x="0" y="0"/>
                </a:lnTo>
                <a:close/>
              </a:path>
            </a:pathLst>
          </a:custGeom>
          <a:solidFill>
            <a:schemeClr val="accent2">
              <a:lumMod val="75000"/>
            </a:schemeClr>
          </a:solidFill>
          <a:ln w="9525">
            <a:noFill/>
            <a:round/>
            <a:headEnd/>
            <a:tailEnd/>
          </a:ln>
        </p:spPr>
        <p:txBody>
          <a:bodyPr/>
          <a:lstStyle/>
          <a:p>
            <a:pPr>
              <a:defRPr/>
            </a:pPr>
            <a:endParaRPr lang="en-US" dirty="0">
              <a:latin typeface="Arial" pitchFamily="34" charset="0"/>
              <a:cs typeface="Arial" pitchFamily="34" charset="0"/>
            </a:endParaRPr>
          </a:p>
        </p:txBody>
      </p:sp>
      <p:pic>
        <p:nvPicPr>
          <p:cNvPr id="8" name="Picture 15" descr="C:\Users\DoddandSusan\AppData\Local\Microsoft\Windows\Temporary Internet Files\Content.IE5\NKGY5IMF\MP900289529[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638800" y="3886200"/>
            <a:ext cx="3205163" cy="21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9" name="Date Placeholder 3"/>
          <p:cNvSpPr>
            <a:spLocks noGrp="1"/>
          </p:cNvSpPr>
          <p:nvPr>
            <p:ph type="dt" sz="half" idx="10"/>
          </p:nvPr>
        </p:nvSpPr>
        <p:spPr/>
        <p:txBody>
          <a:bodyPr/>
          <a:lstStyle>
            <a:lvl1pPr>
              <a:defRPr/>
            </a:lvl1pPr>
          </a:lstStyle>
          <a:p>
            <a:pPr>
              <a:defRPr/>
            </a:pPr>
            <a:fld id="{412DE8FB-7C08-46AC-9C41-B595BF9B1E8D}" type="datetime1">
              <a:rPr lang="en-US" smtClean="0"/>
              <a:pPr>
                <a:defRPr/>
              </a:pPr>
              <a:t>2/27/2017</a:t>
            </a:fld>
            <a:endParaRPr lang="en-US" dirty="0"/>
          </a:p>
        </p:txBody>
      </p:sp>
      <p:sp>
        <p:nvSpPr>
          <p:cNvPr id="10" name="Footer Placeholder 4"/>
          <p:cNvSpPr>
            <a:spLocks noGrp="1"/>
          </p:cNvSpPr>
          <p:nvPr>
            <p:ph type="ftr" sz="quarter" idx="11"/>
          </p:nvPr>
        </p:nvSpPr>
        <p:spPr/>
        <p:txBody>
          <a:bodyPr/>
          <a:lstStyle>
            <a:lvl1pPr>
              <a:defRPr/>
            </a:lvl1pPr>
          </a:lstStyle>
          <a:p>
            <a:pPr>
              <a:defRPr/>
            </a:pPr>
            <a:endParaRPr lang="en-US" dirty="0"/>
          </a:p>
        </p:txBody>
      </p:sp>
      <p:sp>
        <p:nvSpPr>
          <p:cNvPr id="11" name="Slide Number Placeholder 5"/>
          <p:cNvSpPr>
            <a:spLocks noGrp="1"/>
          </p:cNvSpPr>
          <p:nvPr>
            <p:ph type="sldNum" sz="quarter" idx="12"/>
          </p:nvPr>
        </p:nvSpPr>
        <p:spPr/>
        <p:txBody>
          <a:bodyPr/>
          <a:lstStyle>
            <a:lvl1pPr>
              <a:defRPr/>
            </a:lvl1pPr>
          </a:lstStyle>
          <a:p>
            <a:pPr>
              <a:defRPr/>
            </a:pPr>
            <a:fld id="{867F1510-A246-464E-BD16-ACACE9680484}" type="slidenum">
              <a:rPr lang="en-US"/>
              <a:pPr>
                <a:defRPr/>
              </a:pPr>
              <a:t>‹#›</a:t>
            </a:fld>
            <a:endParaRPr lang="en-US" dirty="0"/>
          </a:p>
        </p:txBody>
      </p:sp>
    </p:spTree>
    <p:extLst>
      <p:ext uri="{BB962C8B-B14F-4D97-AF65-F5344CB8AC3E}">
        <p14:creationId xmlns:p14="http://schemas.microsoft.com/office/powerpoint/2010/main" val="2199103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8262D62-AD4D-4F5A-997D-ACA2CF7991BB}" type="datetime1">
              <a:rPr lang="en-US" smtClean="0"/>
              <a:pPr>
                <a:defRPr/>
              </a:pPr>
              <a:t>2/27/2017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BDC466A-C6D7-462E-9920-7753743E0378}" type="slidenum">
              <a:rPr lang="en-US"/>
              <a:pPr>
                <a:defRPr/>
              </a:pPr>
              <a:t>‹#›</a:t>
            </a:fld>
            <a:endParaRPr lang="en-US" dirty="0"/>
          </a:p>
        </p:txBody>
      </p:sp>
    </p:spTree>
    <p:extLst>
      <p:ext uri="{BB962C8B-B14F-4D97-AF65-F5344CB8AC3E}">
        <p14:creationId xmlns:p14="http://schemas.microsoft.com/office/powerpoint/2010/main" val="2608603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42E3374-A476-43D0-BFCB-4E27ED23D7C2}" type="datetime1">
              <a:rPr lang="en-US" smtClean="0"/>
              <a:pPr>
                <a:defRPr/>
              </a:pPr>
              <a:t>2/27/2017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077B036-0362-4992-AA89-E261F91073AB}" type="slidenum">
              <a:rPr lang="en-US"/>
              <a:pPr>
                <a:defRPr/>
              </a:pPr>
              <a:t>‹#›</a:t>
            </a:fld>
            <a:endParaRPr lang="en-US" dirty="0"/>
          </a:p>
        </p:txBody>
      </p:sp>
    </p:spTree>
    <p:extLst>
      <p:ext uri="{BB962C8B-B14F-4D97-AF65-F5344CB8AC3E}">
        <p14:creationId xmlns:p14="http://schemas.microsoft.com/office/powerpoint/2010/main" val="16208056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a:t>Click to edit Master title style</a:t>
            </a:r>
          </a:p>
        </p:txBody>
      </p:sp>
      <p:sp>
        <p:nvSpPr>
          <p:cNvPr id="11" name="Content Placeholder 10"/>
          <p:cNvSpPr>
            <a:spLocks noGrp="1"/>
          </p:cNvSpPr>
          <p:nvPr>
            <p:ph sz="quarter" idx="2"/>
          </p:nvPr>
        </p:nvSpPr>
        <p:spPr>
          <a:xfrm>
            <a:off x="733425"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648200"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784318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smtClean="0">
                <a:latin typeface="Arial" pitchFamily="34" charset="0"/>
                <a:cs typeface="Arial" pitchFamily="34" charset="0"/>
              </a:defRPr>
            </a:lvl1pPr>
          </a:lstStyle>
          <a:p>
            <a:pPr>
              <a:defRPr/>
            </a:pPr>
            <a:fld id="{99C889D3-8E72-44AB-9BB0-3344542C23BA}" type="datetime1">
              <a:rPr lang="en-US" smtClean="0"/>
              <a:pPr>
                <a:defRPr/>
              </a:pPr>
              <a:t>2/27/2017</a:t>
            </a:fld>
            <a:endParaRPr lang="en-US" dirty="0"/>
          </a:p>
        </p:txBody>
      </p:sp>
      <p:sp>
        <p:nvSpPr>
          <p:cNvPr id="5" name="Footer Placeholder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pPr>
              <a:defRPr/>
            </a:pPr>
            <a:fld id="{A64473DE-7ECC-4433-BA15-B421ABEE1F32}" type="slidenum">
              <a:rPr lang="en-US"/>
              <a:pPr>
                <a:defRPr/>
              </a:pPr>
              <a:t>‹#›</a:t>
            </a:fld>
            <a:endParaRPr lang="en-US" dirty="0"/>
          </a:p>
        </p:txBody>
      </p:sp>
    </p:spTree>
    <p:extLst>
      <p:ext uri="{BB962C8B-B14F-4D97-AF65-F5344CB8AC3E}">
        <p14:creationId xmlns:p14="http://schemas.microsoft.com/office/powerpoint/2010/main" val="1614496040"/>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atin typeface="Arial" pitchFamily="34" charset="0"/>
                <a:cs typeface="Arial" pitchFamily="34" charset="0"/>
              </a:defRPr>
            </a:lvl1pPr>
          </a:lstStyle>
          <a:p>
            <a:pPr>
              <a:defRPr/>
            </a:pPr>
            <a:fld id="{46FA7924-9EB2-4BBF-9BD4-8EFD38FE30F2}" type="datetime1">
              <a:rPr lang="en-US" smtClean="0"/>
              <a:pPr>
                <a:defRPr/>
              </a:pPr>
              <a:t>2/27/2017</a:t>
            </a:fld>
            <a:endParaRPr lang="en-US" dirty="0"/>
          </a:p>
        </p:txBody>
      </p:sp>
      <p:sp>
        <p:nvSpPr>
          <p:cNvPr id="5" name="Footer Placeholder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pPr>
              <a:defRPr/>
            </a:pPr>
            <a:fld id="{0BCFC729-B640-4EFC-9BE7-61096D8F8902}" type="slidenum">
              <a:rPr lang="en-US"/>
              <a:pPr>
                <a:defRPr/>
              </a:pPr>
              <a:t>‹#›</a:t>
            </a:fld>
            <a:endParaRPr lang="en-US" dirty="0"/>
          </a:p>
        </p:txBody>
      </p:sp>
    </p:spTree>
    <p:extLst>
      <p:ext uri="{BB962C8B-B14F-4D97-AF65-F5344CB8AC3E}">
        <p14:creationId xmlns:p14="http://schemas.microsoft.com/office/powerpoint/2010/main" val="2437733184"/>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smtClean="0">
                <a:latin typeface="Arial" pitchFamily="34" charset="0"/>
                <a:cs typeface="Arial" pitchFamily="34" charset="0"/>
              </a:defRPr>
            </a:lvl1pPr>
          </a:lstStyle>
          <a:p>
            <a:pPr>
              <a:defRPr/>
            </a:pPr>
            <a:fld id="{2BD72707-FA5A-4A97-9044-9360542FBE2A}" type="datetime1">
              <a:rPr lang="en-US" smtClean="0"/>
              <a:pPr>
                <a:defRPr/>
              </a:pPr>
              <a:t>2/27/2017</a:t>
            </a:fld>
            <a:endParaRPr lang="en-US" dirty="0"/>
          </a:p>
        </p:txBody>
      </p:sp>
      <p:sp>
        <p:nvSpPr>
          <p:cNvPr id="5" name="Footer Placeholder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pPr>
              <a:defRPr/>
            </a:pPr>
            <a:fld id="{0BB339B5-8AB4-4967-8B7D-C3CE41F29BF6}" type="slidenum">
              <a:rPr lang="en-US"/>
              <a:pPr>
                <a:defRPr/>
              </a:pPr>
              <a:t>‹#›</a:t>
            </a:fld>
            <a:endParaRPr lang="en-US" dirty="0"/>
          </a:p>
        </p:txBody>
      </p:sp>
    </p:spTree>
    <p:extLst>
      <p:ext uri="{BB962C8B-B14F-4D97-AF65-F5344CB8AC3E}">
        <p14:creationId xmlns:p14="http://schemas.microsoft.com/office/powerpoint/2010/main" val="1616858516"/>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smtClean="0">
                <a:latin typeface="Arial" pitchFamily="34" charset="0"/>
                <a:cs typeface="Arial" pitchFamily="34" charset="0"/>
              </a:defRPr>
            </a:lvl1pPr>
          </a:lstStyle>
          <a:p>
            <a:pPr>
              <a:defRPr/>
            </a:pPr>
            <a:fld id="{E75CCE3E-326C-4766-925D-C81B157B2A43}" type="datetime1">
              <a:rPr lang="en-US" smtClean="0"/>
              <a:pPr>
                <a:defRPr/>
              </a:pPr>
              <a:t>2/27/2017</a:t>
            </a:fld>
            <a:endParaRPr lang="en-US" dirty="0"/>
          </a:p>
        </p:txBody>
      </p:sp>
      <p:sp>
        <p:nvSpPr>
          <p:cNvPr id="6" name="Footer Placeholder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pPr>
              <a:defRPr/>
            </a:pPr>
            <a:fld id="{FEEB907B-4A2C-4DCC-9CFB-E9C73C0D2F4F}" type="slidenum">
              <a:rPr lang="en-US"/>
              <a:pPr>
                <a:defRPr/>
              </a:pPr>
              <a:t>‹#›</a:t>
            </a:fld>
            <a:endParaRPr lang="en-US" dirty="0"/>
          </a:p>
        </p:txBody>
      </p:sp>
    </p:spTree>
    <p:extLst>
      <p:ext uri="{BB962C8B-B14F-4D97-AF65-F5344CB8AC3E}">
        <p14:creationId xmlns:p14="http://schemas.microsoft.com/office/powerpoint/2010/main" val="3707923187"/>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smtClean="0">
                <a:latin typeface="Arial" pitchFamily="34" charset="0"/>
                <a:cs typeface="Arial" pitchFamily="34" charset="0"/>
              </a:defRPr>
            </a:lvl1pPr>
          </a:lstStyle>
          <a:p>
            <a:pPr>
              <a:defRPr/>
            </a:pPr>
            <a:fld id="{7FBC80A0-FDD1-4FA8-B521-054CAA17B701}" type="datetime1">
              <a:rPr lang="en-US" smtClean="0"/>
              <a:pPr>
                <a:defRPr/>
              </a:pPr>
              <a:t>2/27/2017</a:t>
            </a:fld>
            <a:endParaRPr lang="en-US" dirty="0"/>
          </a:p>
        </p:txBody>
      </p:sp>
      <p:sp>
        <p:nvSpPr>
          <p:cNvPr id="8" name="Footer Placeholder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pPr>
              <a:defRPr/>
            </a:pPr>
            <a:fld id="{B477743C-FC6E-4653-960D-F290D1E222EC}" type="slidenum">
              <a:rPr lang="en-US"/>
              <a:pPr>
                <a:defRPr/>
              </a:pPr>
              <a:t>‹#›</a:t>
            </a:fld>
            <a:endParaRPr lang="en-US" dirty="0"/>
          </a:p>
        </p:txBody>
      </p:sp>
    </p:spTree>
    <p:extLst>
      <p:ext uri="{BB962C8B-B14F-4D97-AF65-F5344CB8AC3E}">
        <p14:creationId xmlns:p14="http://schemas.microsoft.com/office/powerpoint/2010/main" val="1865940014"/>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smtClean="0">
                <a:latin typeface="Arial" pitchFamily="34" charset="0"/>
                <a:cs typeface="Arial" pitchFamily="34" charset="0"/>
              </a:defRPr>
            </a:lvl1pPr>
          </a:lstStyle>
          <a:p>
            <a:pPr>
              <a:defRPr/>
            </a:pPr>
            <a:fld id="{4D706699-EA71-4D83-AE3E-5B37AB204CBA}" type="datetime1">
              <a:rPr lang="en-US" smtClean="0"/>
              <a:pPr>
                <a:defRPr/>
              </a:pPr>
              <a:t>2/27/2017</a:t>
            </a:fld>
            <a:endParaRPr lang="en-US" dirty="0"/>
          </a:p>
        </p:txBody>
      </p:sp>
      <p:sp>
        <p:nvSpPr>
          <p:cNvPr id="4" name="Footer Placeholder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pPr>
              <a:defRPr/>
            </a:pPr>
            <a:fld id="{E15AB35F-282F-46BB-B6E1-4B27377FEBC5}" type="slidenum">
              <a:rPr lang="en-US"/>
              <a:pPr>
                <a:defRPr/>
              </a:pPr>
              <a:t>‹#›</a:t>
            </a:fld>
            <a:endParaRPr lang="en-US" dirty="0"/>
          </a:p>
        </p:txBody>
      </p:sp>
    </p:spTree>
    <p:extLst>
      <p:ext uri="{BB962C8B-B14F-4D97-AF65-F5344CB8AC3E}">
        <p14:creationId xmlns:p14="http://schemas.microsoft.com/office/powerpoint/2010/main" val="4147083596"/>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smtClean="0">
                <a:latin typeface="Arial" pitchFamily="34" charset="0"/>
                <a:cs typeface="Arial" pitchFamily="34" charset="0"/>
              </a:defRPr>
            </a:lvl1pPr>
          </a:lstStyle>
          <a:p>
            <a:pPr>
              <a:defRPr/>
            </a:pPr>
            <a:fld id="{BA35BF99-B02D-4093-A158-A3462558FE0A}" type="datetime1">
              <a:rPr lang="en-US" smtClean="0"/>
              <a:pPr>
                <a:defRPr/>
              </a:pPr>
              <a:t>2/27/2017</a:t>
            </a:fld>
            <a:endParaRPr lang="en-US" dirty="0"/>
          </a:p>
        </p:txBody>
      </p:sp>
      <p:sp>
        <p:nvSpPr>
          <p:cNvPr id="3" name="Footer Placeholder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pPr>
              <a:defRPr/>
            </a:pPr>
            <a:fld id="{CCAEDA04-DB48-4C29-A577-BA2F1AF94D1E}" type="slidenum">
              <a:rPr lang="en-US"/>
              <a:pPr>
                <a:defRPr/>
              </a:pPr>
              <a:t>‹#›</a:t>
            </a:fld>
            <a:endParaRPr lang="en-US" dirty="0"/>
          </a:p>
        </p:txBody>
      </p:sp>
    </p:spTree>
    <p:extLst>
      <p:ext uri="{BB962C8B-B14F-4D97-AF65-F5344CB8AC3E}">
        <p14:creationId xmlns:p14="http://schemas.microsoft.com/office/powerpoint/2010/main" val="154113514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41A5C7F-C810-48FB-8BBB-571C297D5F6A}" type="datetime1">
              <a:rPr lang="en-US" smtClean="0"/>
              <a:pPr>
                <a:defRPr/>
              </a:pPr>
              <a:t>2/27/2017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6F64631-B6EB-45B1-A429-984F57FDE272}" type="slidenum">
              <a:rPr lang="en-US"/>
              <a:pPr>
                <a:defRPr/>
              </a:pPr>
              <a:t>‹#›</a:t>
            </a:fld>
            <a:endParaRPr lang="en-US" dirty="0"/>
          </a:p>
        </p:txBody>
      </p:sp>
    </p:spTree>
    <p:extLst>
      <p:ext uri="{BB962C8B-B14F-4D97-AF65-F5344CB8AC3E}">
        <p14:creationId xmlns:p14="http://schemas.microsoft.com/office/powerpoint/2010/main" val="25237530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smtClean="0">
                <a:latin typeface="Arial" pitchFamily="34" charset="0"/>
                <a:cs typeface="Arial" pitchFamily="34" charset="0"/>
              </a:defRPr>
            </a:lvl1pPr>
          </a:lstStyle>
          <a:p>
            <a:pPr>
              <a:defRPr/>
            </a:pPr>
            <a:fld id="{08E29E04-BFF3-4A2F-B55A-B9F6AE0AA3EC}" type="datetime1">
              <a:rPr lang="en-US" smtClean="0"/>
              <a:pPr>
                <a:defRPr/>
              </a:pPr>
              <a:t>2/27/2017</a:t>
            </a:fld>
            <a:endParaRPr lang="en-US" dirty="0"/>
          </a:p>
        </p:txBody>
      </p:sp>
      <p:sp>
        <p:nvSpPr>
          <p:cNvPr id="6" name="Footer Placeholder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pPr>
              <a:defRPr/>
            </a:pPr>
            <a:fld id="{4EB3805B-CDF1-4479-A48F-0AD910AD5E04}" type="slidenum">
              <a:rPr lang="en-US"/>
              <a:pPr>
                <a:defRPr/>
              </a:pPr>
              <a:t>‹#›</a:t>
            </a:fld>
            <a:endParaRPr lang="en-US" dirty="0"/>
          </a:p>
        </p:txBody>
      </p:sp>
    </p:spTree>
    <p:extLst>
      <p:ext uri="{BB962C8B-B14F-4D97-AF65-F5344CB8AC3E}">
        <p14:creationId xmlns:p14="http://schemas.microsoft.com/office/powerpoint/2010/main" val="1511714553"/>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smtClean="0">
                <a:latin typeface="Arial" pitchFamily="34" charset="0"/>
                <a:cs typeface="Arial" pitchFamily="34" charset="0"/>
              </a:defRPr>
            </a:lvl1pPr>
          </a:lstStyle>
          <a:p>
            <a:pPr>
              <a:defRPr/>
            </a:pPr>
            <a:fld id="{55607C28-E29D-423B-BA23-910054C64CA3}" type="datetime1">
              <a:rPr lang="en-US" smtClean="0"/>
              <a:pPr>
                <a:defRPr/>
              </a:pPr>
              <a:t>2/27/2017</a:t>
            </a:fld>
            <a:endParaRPr lang="en-US" dirty="0"/>
          </a:p>
        </p:txBody>
      </p:sp>
      <p:sp>
        <p:nvSpPr>
          <p:cNvPr id="6" name="Footer Placeholder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pPr>
              <a:defRPr/>
            </a:pPr>
            <a:fld id="{384873E7-017A-461E-A1BC-EBFB2CEC9046}" type="slidenum">
              <a:rPr lang="en-US"/>
              <a:pPr>
                <a:defRPr/>
              </a:pPr>
              <a:t>‹#›</a:t>
            </a:fld>
            <a:endParaRPr lang="en-US" dirty="0"/>
          </a:p>
        </p:txBody>
      </p:sp>
    </p:spTree>
    <p:extLst>
      <p:ext uri="{BB962C8B-B14F-4D97-AF65-F5344CB8AC3E}">
        <p14:creationId xmlns:p14="http://schemas.microsoft.com/office/powerpoint/2010/main" val="570159875"/>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atin typeface="Arial" pitchFamily="34" charset="0"/>
                <a:cs typeface="Arial" pitchFamily="34" charset="0"/>
              </a:defRPr>
            </a:lvl1pPr>
          </a:lstStyle>
          <a:p>
            <a:pPr>
              <a:defRPr/>
            </a:pPr>
            <a:fld id="{69882ABA-B3D3-4AB8-B3C9-D69DE4ECB2BF}" type="datetime1">
              <a:rPr lang="en-US" smtClean="0"/>
              <a:pPr>
                <a:defRPr/>
              </a:pPr>
              <a:t>2/27/2017</a:t>
            </a:fld>
            <a:endParaRPr lang="en-US" dirty="0"/>
          </a:p>
        </p:txBody>
      </p:sp>
      <p:sp>
        <p:nvSpPr>
          <p:cNvPr id="5" name="Footer Placeholder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pPr>
              <a:defRPr/>
            </a:pPr>
            <a:fld id="{98DB3A83-5C5D-4C95-8FDD-44F5285745AF}" type="slidenum">
              <a:rPr lang="en-US"/>
              <a:pPr>
                <a:defRPr/>
              </a:pPr>
              <a:t>‹#›</a:t>
            </a:fld>
            <a:endParaRPr lang="en-US" dirty="0"/>
          </a:p>
        </p:txBody>
      </p:sp>
    </p:spTree>
    <p:extLst>
      <p:ext uri="{BB962C8B-B14F-4D97-AF65-F5344CB8AC3E}">
        <p14:creationId xmlns:p14="http://schemas.microsoft.com/office/powerpoint/2010/main" val="660812435"/>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atin typeface="Arial" pitchFamily="34" charset="0"/>
                <a:cs typeface="Arial" pitchFamily="34" charset="0"/>
              </a:defRPr>
            </a:lvl1pPr>
          </a:lstStyle>
          <a:p>
            <a:pPr>
              <a:defRPr/>
            </a:pPr>
            <a:fld id="{55D11183-CFFE-49A7-994E-410247D949EE}" type="datetime1">
              <a:rPr lang="en-US" smtClean="0"/>
              <a:pPr>
                <a:defRPr/>
              </a:pPr>
              <a:t>2/27/2017</a:t>
            </a:fld>
            <a:endParaRPr lang="en-US" dirty="0"/>
          </a:p>
        </p:txBody>
      </p:sp>
      <p:sp>
        <p:nvSpPr>
          <p:cNvPr id="5" name="Footer Placeholder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pPr>
              <a:defRPr/>
            </a:pPr>
            <a:fld id="{1C33197B-EC99-4BF0-AE8F-15621C948AFD}" type="slidenum">
              <a:rPr lang="en-US"/>
              <a:pPr>
                <a:defRPr/>
              </a:pPr>
              <a:t>‹#›</a:t>
            </a:fld>
            <a:endParaRPr lang="en-US" dirty="0"/>
          </a:p>
        </p:txBody>
      </p:sp>
    </p:spTree>
    <p:extLst>
      <p:ext uri="{BB962C8B-B14F-4D97-AF65-F5344CB8AC3E}">
        <p14:creationId xmlns:p14="http://schemas.microsoft.com/office/powerpoint/2010/main" val="2113545636"/>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a:t>Click to edit Master title style</a:t>
            </a:r>
          </a:p>
        </p:txBody>
      </p:sp>
      <p:sp>
        <p:nvSpPr>
          <p:cNvPr id="11" name="Content Placeholder 10"/>
          <p:cNvSpPr>
            <a:spLocks noGrp="1"/>
          </p:cNvSpPr>
          <p:nvPr>
            <p:ph sz="quarter" idx="2"/>
          </p:nvPr>
        </p:nvSpPr>
        <p:spPr>
          <a:xfrm>
            <a:off x="733425"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648200"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77820927"/>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a:t>Click to edit Master title style</a:t>
            </a:r>
          </a:p>
        </p:txBody>
      </p:sp>
      <p:sp>
        <p:nvSpPr>
          <p:cNvPr id="11" name="Content Placeholder 10"/>
          <p:cNvSpPr>
            <a:spLocks noGrp="1"/>
          </p:cNvSpPr>
          <p:nvPr>
            <p:ph sz="quarter" idx="2"/>
          </p:nvPr>
        </p:nvSpPr>
        <p:spPr>
          <a:xfrm>
            <a:off x="733425"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648200"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38376786"/>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a:t>Click to edit Master title style</a:t>
            </a:r>
          </a:p>
        </p:txBody>
      </p:sp>
      <p:sp>
        <p:nvSpPr>
          <p:cNvPr id="11" name="Content Placeholder 10"/>
          <p:cNvSpPr>
            <a:spLocks noGrp="1"/>
          </p:cNvSpPr>
          <p:nvPr>
            <p:ph sz="quarter" idx="2"/>
          </p:nvPr>
        </p:nvSpPr>
        <p:spPr>
          <a:xfrm>
            <a:off x="733425"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648200"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75666589"/>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a:t>Click to edit Master title style</a:t>
            </a:r>
          </a:p>
        </p:txBody>
      </p:sp>
      <p:sp>
        <p:nvSpPr>
          <p:cNvPr id="11" name="Content Placeholder 10"/>
          <p:cNvSpPr>
            <a:spLocks noGrp="1"/>
          </p:cNvSpPr>
          <p:nvPr>
            <p:ph sz="quarter" idx="2"/>
          </p:nvPr>
        </p:nvSpPr>
        <p:spPr>
          <a:xfrm>
            <a:off x="733425"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648200"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95562807"/>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5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a:t>Click to edit Master title style</a:t>
            </a:r>
          </a:p>
        </p:txBody>
      </p:sp>
      <p:sp>
        <p:nvSpPr>
          <p:cNvPr id="11" name="Content Placeholder 10"/>
          <p:cNvSpPr>
            <a:spLocks noGrp="1"/>
          </p:cNvSpPr>
          <p:nvPr>
            <p:ph sz="quarter" idx="2"/>
          </p:nvPr>
        </p:nvSpPr>
        <p:spPr>
          <a:xfrm>
            <a:off x="733425"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648200"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42589770"/>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B92485A-C49F-4490-A869-3347DA9AE429}" type="datetime1">
              <a:rPr lang="en-US" smtClean="0">
                <a:solidFill>
                  <a:prstClr val="black">
                    <a:tint val="75000"/>
                  </a:prstClr>
                </a:solidFill>
              </a:rPr>
              <a:pPr/>
              <a:t>2/27/2017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63288821"/>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3CC0454A-FBE4-4EE6-A2BB-78CCD361F71D}" type="datetime1">
              <a:rPr lang="en-US" smtClean="0"/>
              <a:pPr>
                <a:defRPr/>
              </a:pPr>
              <a:t>2/27/2017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293F698-D54F-4253-8AC8-37CFD87A99B8}" type="slidenum">
              <a:rPr lang="en-US"/>
              <a:pPr>
                <a:defRPr/>
              </a:pPr>
              <a:t>‹#›</a:t>
            </a:fld>
            <a:endParaRPr lang="en-US" dirty="0"/>
          </a:p>
        </p:txBody>
      </p:sp>
    </p:spTree>
    <p:extLst>
      <p:ext uri="{BB962C8B-B14F-4D97-AF65-F5344CB8AC3E}">
        <p14:creationId xmlns:p14="http://schemas.microsoft.com/office/powerpoint/2010/main" val="22323007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327618-89E0-4E7E-9BE3-004A1AB4BB5C}" type="datetime1">
              <a:rPr lang="en-US" smtClean="0">
                <a:solidFill>
                  <a:prstClr val="black">
                    <a:tint val="75000"/>
                  </a:prstClr>
                </a:solidFill>
              </a:rPr>
              <a:pPr/>
              <a:t>2/27/2017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56653109"/>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D1D077A-00B6-437A-9D41-E2222A75EE07}" type="datetime1">
              <a:rPr lang="en-US" smtClean="0">
                <a:solidFill>
                  <a:prstClr val="black">
                    <a:tint val="75000"/>
                  </a:prstClr>
                </a:solidFill>
              </a:rPr>
              <a:pPr/>
              <a:t>2/27/2017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73893070"/>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85A4EA5-1AA2-4ED8-988E-5A86C549F176}" type="datetime1">
              <a:rPr lang="en-US" smtClean="0">
                <a:solidFill>
                  <a:prstClr val="black">
                    <a:tint val="75000"/>
                  </a:prstClr>
                </a:solidFill>
              </a:rPr>
              <a:pPr/>
              <a:t>2/27/2017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18288225"/>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C80EE77-7290-4DD7-AFF6-E9EAB6A2054B}" type="datetime1">
              <a:rPr lang="en-US" smtClean="0">
                <a:solidFill>
                  <a:prstClr val="black">
                    <a:tint val="75000"/>
                  </a:prstClr>
                </a:solidFill>
              </a:rPr>
              <a:pPr/>
              <a:t>2/27/2017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91071138"/>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75EC9D7-FC86-42D2-8DB1-BEB967634B54}" type="datetime1">
              <a:rPr lang="en-US" smtClean="0">
                <a:solidFill>
                  <a:prstClr val="black">
                    <a:tint val="75000"/>
                  </a:prstClr>
                </a:solidFill>
              </a:rPr>
              <a:pPr/>
              <a:t>2/27/2017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99049505"/>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188D45-D02F-404D-AC72-A8168DC205B9}" type="datetime1">
              <a:rPr lang="en-US" smtClean="0">
                <a:solidFill>
                  <a:prstClr val="black">
                    <a:tint val="75000"/>
                  </a:prstClr>
                </a:solidFill>
              </a:rPr>
              <a:pPr/>
              <a:t>2/27/2017</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47289361"/>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7801B79-641A-4347-ABC6-46DE01EDED7E}" type="datetime1">
              <a:rPr lang="en-US" smtClean="0">
                <a:solidFill>
                  <a:prstClr val="black">
                    <a:tint val="75000"/>
                  </a:prstClr>
                </a:solidFill>
              </a:rPr>
              <a:pPr/>
              <a:t>2/27/2017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31062968"/>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EF9AFB6-35BC-4CBA-A983-7BBC88B05F4B}" type="datetime1">
              <a:rPr lang="en-US" smtClean="0">
                <a:solidFill>
                  <a:prstClr val="black">
                    <a:tint val="75000"/>
                  </a:prstClr>
                </a:solidFill>
              </a:rPr>
              <a:pPr/>
              <a:t>2/27/2017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19196959"/>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F15E8E-C33D-43F9-BBC4-79E13B7AB881}" type="datetime1">
              <a:rPr lang="en-US" smtClean="0">
                <a:solidFill>
                  <a:prstClr val="black">
                    <a:tint val="75000"/>
                  </a:prstClr>
                </a:solidFill>
              </a:rPr>
              <a:pPr/>
              <a:t>2/27/2017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41375253"/>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E7276D-2D7F-4DE8-BF60-2C194739B822}" type="datetime1">
              <a:rPr lang="en-US" smtClean="0">
                <a:solidFill>
                  <a:prstClr val="black">
                    <a:tint val="75000"/>
                  </a:prstClr>
                </a:solidFill>
              </a:rPr>
              <a:pPr/>
              <a:t>2/27/2017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61784021"/>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048A9E1C-BBE1-4666-97C9-C6EEEEC64F5F}" type="datetime1">
              <a:rPr lang="en-US" smtClean="0"/>
              <a:pPr>
                <a:defRPr/>
              </a:pPr>
              <a:t>2/27/2017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426D8448-2AE3-48B6-8C59-ACC01AEB8C54}" type="slidenum">
              <a:rPr lang="en-US"/>
              <a:pPr>
                <a:defRPr/>
              </a:pPr>
              <a:t>‹#›</a:t>
            </a:fld>
            <a:endParaRPr lang="en-US" dirty="0"/>
          </a:p>
        </p:txBody>
      </p:sp>
    </p:spTree>
    <p:extLst>
      <p:ext uri="{BB962C8B-B14F-4D97-AF65-F5344CB8AC3E}">
        <p14:creationId xmlns:p14="http://schemas.microsoft.com/office/powerpoint/2010/main" val="428230664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C398662-65FA-4164-83BB-6856EEC4A04C}" type="datetime1">
              <a:rPr lang="en-US" smtClean="0">
                <a:solidFill>
                  <a:prstClr val="black">
                    <a:tint val="75000"/>
                  </a:prstClr>
                </a:solidFill>
              </a:rPr>
              <a:pPr/>
              <a:t>2/27/2017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12950174"/>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77AC7A-D388-45F4-9A12-E7CB7B4BEE54}" type="datetime1">
              <a:rPr lang="en-US" smtClean="0">
                <a:solidFill>
                  <a:prstClr val="black">
                    <a:tint val="75000"/>
                  </a:prstClr>
                </a:solidFill>
              </a:rPr>
              <a:pPr/>
              <a:t>2/27/2017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60898596"/>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A8897B-6A76-4234-8AB5-7275741C6C67}" type="datetime1">
              <a:rPr lang="en-US" smtClean="0">
                <a:solidFill>
                  <a:prstClr val="black">
                    <a:tint val="75000"/>
                  </a:prstClr>
                </a:solidFill>
              </a:rPr>
              <a:pPr/>
              <a:t>2/27/2017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73191116"/>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6B09FE8-7DC3-4A1C-8548-444785B2B519}" type="datetime1">
              <a:rPr lang="en-US" smtClean="0">
                <a:solidFill>
                  <a:prstClr val="black">
                    <a:tint val="75000"/>
                  </a:prstClr>
                </a:solidFill>
              </a:rPr>
              <a:pPr/>
              <a:t>2/27/2017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61378867"/>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49D68E-1EC5-4FCF-9AA0-7C0762D7BF75}" type="datetime1">
              <a:rPr lang="en-US" smtClean="0">
                <a:solidFill>
                  <a:prstClr val="black">
                    <a:tint val="75000"/>
                  </a:prstClr>
                </a:solidFill>
              </a:rPr>
              <a:pPr/>
              <a:t>2/27/2017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66726582"/>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9982B28-9950-4539-AEC8-700C6F0FFA6A}" type="datetime1">
              <a:rPr lang="en-US" smtClean="0">
                <a:solidFill>
                  <a:prstClr val="black">
                    <a:tint val="75000"/>
                  </a:prstClr>
                </a:solidFill>
              </a:rPr>
              <a:pPr/>
              <a:t>2/27/2017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82591159"/>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8C8407-4DE4-4867-941B-1C8A62C51B93}" type="datetime1">
              <a:rPr lang="en-US" smtClean="0">
                <a:solidFill>
                  <a:prstClr val="black">
                    <a:tint val="75000"/>
                  </a:prstClr>
                </a:solidFill>
              </a:rPr>
              <a:pPr/>
              <a:t>2/27/2017</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75837778"/>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082B2C3-5F16-46EC-B2A8-26EB4EEA3048}" type="datetime1">
              <a:rPr lang="en-US" smtClean="0">
                <a:solidFill>
                  <a:prstClr val="black">
                    <a:tint val="75000"/>
                  </a:prstClr>
                </a:solidFill>
              </a:rPr>
              <a:pPr/>
              <a:t>2/27/2017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90470342"/>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74CE491-E729-4FA1-8DDA-DDE78985E39D}" type="datetime1">
              <a:rPr lang="en-US" smtClean="0">
                <a:solidFill>
                  <a:prstClr val="black">
                    <a:tint val="75000"/>
                  </a:prstClr>
                </a:solidFill>
              </a:rPr>
              <a:pPr/>
              <a:t>2/27/2017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41952591"/>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323969-D1CA-431D-BDF7-B68C30AA8A34}" type="datetime1">
              <a:rPr lang="en-US" smtClean="0">
                <a:solidFill>
                  <a:prstClr val="black">
                    <a:tint val="75000"/>
                  </a:prstClr>
                </a:solidFill>
              </a:rPr>
              <a:pPr/>
              <a:t>2/27/2017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24009394"/>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7A40F9CF-CA57-475C-B3E3-E172D65D6CB0}" type="datetime1">
              <a:rPr lang="en-US" smtClean="0"/>
              <a:pPr>
                <a:defRPr/>
              </a:pPr>
              <a:t>2/27/2017</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F7517817-516D-4E63-B36C-56525C4C494E}" type="slidenum">
              <a:rPr lang="en-US"/>
              <a:pPr>
                <a:defRPr/>
              </a:pPr>
              <a:t>‹#›</a:t>
            </a:fld>
            <a:endParaRPr lang="en-US" dirty="0"/>
          </a:p>
        </p:txBody>
      </p:sp>
    </p:spTree>
    <p:extLst>
      <p:ext uri="{BB962C8B-B14F-4D97-AF65-F5344CB8AC3E}">
        <p14:creationId xmlns:p14="http://schemas.microsoft.com/office/powerpoint/2010/main" val="201482052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6E582DD-FD3D-4A20-8E2C-D0AC2E157A24}" type="datetime1">
              <a:rPr lang="en-US" smtClean="0">
                <a:solidFill>
                  <a:prstClr val="black">
                    <a:tint val="75000"/>
                  </a:prstClr>
                </a:solidFill>
              </a:rPr>
              <a:pPr/>
              <a:t>2/27/2017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24891924"/>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8ACB862-BF87-474C-B2A6-B00F3E6AD9A5}" type="datetime1">
              <a:rPr lang="en-US" smtClean="0">
                <a:solidFill>
                  <a:prstClr val="black">
                    <a:tint val="75000"/>
                  </a:prstClr>
                </a:solidFill>
              </a:rPr>
              <a:pPr/>
              <a:t>2/27/2017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87634251"/>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9F9504-B6C8-480D-B27A-45107E543F09}" type="datetime1">
              <a:rPr lang="en-US" smtClean="0">
                <a:solidFill>
                  <a:prstClr val="black">
                    <a:tint val="75000"/>
                  </a:prstClr>
                </a:solidFill>
              </a:rPr>
              <a:pPr/>
              <a:t>2/27/2017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45779564"/>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E1B98D-CFDC-461A-9E1A-CAE5032C659F}" type="datetime1">
              <a:rPr lang="en-US" smtClean="0">
                <a:solidFill>
                  <a:prstClr val="black">
                    <a:tint val="75000"/>
                  </a:prstClr>
                </a:solidFill>
              </a:rPr>
              <a:pPr/>
              <a:t>2/27/2017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67655313"/>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853BF40-8CC6-4185-B0AB-BA47434DB186}" type="datetime1">
              <a:rPr lang="en-US" smtClean="0">
                <a:solidFill>
                  <a:prstClr val="black">
                    <a:tint val="75000"/>
                  </a:prstClr>
                </a:solidFill>
              </a:rPr>
              <a:pPr/>
              <a:t>2/27/2017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62884884"/>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17DB293-B302-4EA8-8C63-F6AD289656C3}" type="datetime1">
              <a:rPr lang="en-US" smtClean="0">
                <a:solidFill>
                  <a:prstClr val="black">
                    <a:tint val="75000"/>
                  </a:prstClr>
                </a:solidFill>
              </a:rPr>
              <a:pPr/>
              <a:t>2/27/2017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6883728"/>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99781CE-9647-4A1A-941E-E67DD402265D}" type="datetime1">
              <a:rPr lang="en-US" smtClean="0">
                <a:solidFill>
                  <a:prstClr val="black">
                    <a:tint val="75000"/>
                  </a:prstClr>
                </a:solidFill>
              </a:rPr>
              <a:pPr/>
              <a:t>2/27/2017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21438665"/>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208987-F70A-4947-B136-A5A43C1431B5}" type="datetime1">
              <a:rPr lang="en-US" smtClean="0">
                <a:solidFill>
                  <a:prstClr val="black">
                    <a:tint val="75000"/>
                  </a:prstClr>
                </a:solidFill>
              </a:rPr>
              <a:pPr/>
              <a:t>2/27/2017</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14492612"/>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CE2F268-EBC3-4C7C-807B-EF1547E54F97}" type="datetime1">
              <a:rPr lang="en-US" smtClean="0">
                <a:solidFill>
                  <a:prstClr val="black">
                    <a:tint val="75000"/>
                  </a:prstClr>
                </a:solidFill>
              </a:rPr>
              <a:pPr/>
              <a:t>2/27/2017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40455551"/>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3C408D8-252D-478A-BFDF-E8BC1788FACE}" type="datetime1">
              <a:rPr lang="en-US" smtClean="0">
                <a:solidFill>
                  <a:prstClr val="black">
                    <a:tint val="75000"/>
                  </a:prstClr>
                </a:solidFill>
              </a:rPr>
              <a:pPr/>
              <a:t>2/27/2017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81605119"/>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3BD69BE1-3C27-40A4-A457-E8970C03E4B0}" type="datetime1">
              <a:rPr lang="en-US" smtClean="0"/>
              <a:pPr>
                <a:defRPr/>
              </a:pPr>
              <a:t>2/27/2017</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9456D29B-E423-4250-B2DC-38C30AE2A0FC}" type="slidenum">
              <a:rPr lang="en-US"/>
              <a:pPr>
                <a:defRPr/>
              </a:pPr>
              <a:t>‹#›</a:t>
            </a:fld>
            <a:endParaRPr lang="en-US" dirty="0"/>
          </a:p>
        </p:txBody>
      </p:sp>
    </p:spTree>
    <p:extLst>
      <p:ext uri="{BB962C8B-B14F-4D97-AF65-F5344CB8AC3E}">
        <p14:creationId xmlns:p14="http://schemas.microsoft.com/office/powerpoint/2010/main" val="217182085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B51B1E-2406-4A91-AAAF-5AC708CD8E9B}" type="datetime1">
              <a:rPr lang="en-US" smtClean="0">
                <a:solidFill>
                  <a:prstClr val="black">
                    <a:tint val="75000"/>
                  </a:prstClr>
                </a:solidFill>
              </a:rPr>
              <a:pPr/>
              <a:t>2/27/2017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35411682"/>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9B8A6E-5DD1-4D96-8DE7-90843A16BF59}" type="datetime1">
              <a:rPr lang="en-US" smtClean="0">
                <a:solidFill>
                  <a:prstClr val="black">
                    <a:tint val="75000"/>
                  </a:prstClr>
                </a:solidFill>
              </a:rPr>
              <a:pPr/>
              <a:t>2/27/2017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30157791"/>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B17DA69-42BF-4821-B765-6D58F6132839}" type="datetime1">
              <a:rPr lang="en-US" smtClean="0">
                <a:solidFill>
                  <a:prstClr val="black">
                    <a:tint val="75000"/>
                  </a:prstClr>
                </a:solidFill>
              </a:rPr>
              <a:pPr/>
              <a:t>2/27/2017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21250732"/>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E57A3C-3903-4C89-A631-7A154D3BA7A8}" type="datetime1">
              <a:rPr lang="en-US" smtClean="0">
                <a:solidFill>
                  <a:prstClr val="black">
                    <a:tint val="75000"/>
                  </a:prstClr>
                </a:solidFill>
              </a:rPr>
              <a:pPr/>
              <a:t>2/27/2017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18128515"/>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AF2AEC-9CCD-40C4-AD58-7A425ACF616D}" type="datetime1">
              <a:rPr lang="en-US" smtClean="0">
                <a:solidFill>
                  <a:prstClr val="black">
                    <a:tint val="75000"/>
                  </a:prstClr>
                </a:solidFill>
              </a:rPr>
              <a:pPr/>
              <a:t>2/27/2017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23458958"/>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BF1AEA-59B2-42E9-BDA0-A57FD7C6F111}" type="datetime1">
              <a:rPr lang="en-US" smtClean="0">
                <a:solidFill>
                  <a:prstClr val="black">
                    <a:tint val="75000"/>
                  </a:prstClr>
                </a:solidFill>
              </a:rPr>
              <a:pPr/>
              <a:t>2/27/2017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94459390"/>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F7F799-32B8-4322-BB07-01A3E344E59C}" type="datetime1">
              <a:rPr lang="en-US" smtClean="0">
                <a:solidFill>
                  <a:prstClr val="black">
                    <a:tint val="75000"/>
                  </a:prstClr>
                </a:solidFill>
              </a:rPr>
              <a:pPr/>
              <a:t>2/27/2017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55687382"/>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7894393-2A4F-42D1-B285-5CAFE3630DA4}" type="datetime1">
              <a:rPr lang="en-US" smtClean="0">
                <a:solidFill>
                  <a:prstClr val="black">
                    <a:tint val="75000"/>
                  </a:prstClr>
                </a:solidFill>
              </a:rPr>
              <a:pPr/>
              <a:t>2/27/2017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80901034"/>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CF8546-ECC1-44ED-A93D-3D5148173B84}" type="datetime1">
              <a:rPr lang="en-US" smtClean="0">
                <a:solidFill>
                  <a:prstClr val="black">
                    <a:tint val="75000"/>
                  </a:prstClr>
                </a:solidFill>
              </a:rPr>
              <a:pPr/>
              <a:t>2/27/2017</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74309725"/>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385752-2EC8-4FD7-8FE7-F0BEC5F7C579}" type="datetime1">
              <a:rPr lang="en-US" smtClean="0">
                <a:solidFill>
                  <a:prstClr val="black">
                    <a:tint val="75000"/>
                  </a:prstClr>
                </a:solidFill>
              </a:rPr>
              <a:pPr/>
              <a:t>2/27/2017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71191282"/>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54A4A51-8FEA-4092-8CC7-26D7EFB8B57A}" type="datetime1">
              <a:rPr lang="en-US" smtClean="0"/>
              <a:pPr>
                <a:defRPr/>
              </a:pPr>
              <a:t>2/27/2017</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5B97AE55-5772-4CC6-97F0-168374316D79}" type="slidenum">
              <a:rPr lang="en-US"/>
              <a:pPr>
                <a:defRPr/>
              </a:pPr>
              <a:t>‹#›</a:t>
            </a:fld>
            <a:endParaRPr lang="en-US" dirty="0"/>
          </a:p>
        </p:txBody>
      </p:sp>
    </p:spTree>
    <p:extLst>
      <p:ext uri="{BB962C8B-B14F-4D97-AF65-F5344CB8AC3E}">
        <p14:creationId xmlns:p14="http://schemas.microsoft.com/office/powerpoint/2010/main" val="162621247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B8D1CCC-24BD-44B2-9C54-A8BA2435D408}" type="datetime1">
              <a:rPr lang="en-US" smtClean="0">
                <a:solidFill>
                  <a:prstClr val="black">
                    <a:tint val="75000"/>
                  </a:prstClr>
                </a:solidFill>
              </a:rPr>
              <a:pPr/>
              <a:t>2/27/2017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55887169"/>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37B5C8-4795-4C0A-AD0F-64ADE1BD95CD}" type="datetime1">
              <a:rPr lang="en-US" smtClean="0">
                <a:solidFill>
                  <a:prstClr val="black">
                    <a:tint val="75000"/>
                  </a:prstClr>
                </a:solidFill>
              </a:rPr>
              <a:pPr/>
              <a:t>2/27/2017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89205008"/>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C61A0B-E8B5-46A1-8874-D1BAF9A78E1A}" type="datetime1">
              <a:rPr lang="en-US" smtClean="0">
                <a:solidFill>
                  <a:prstClr val="black">
                    <a:tint val="75000"/>
                  </a:prstClr>
                </a:solidFill>
              </a:rPr>
              <a:pPr/>
              <a:t>2/27/2017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34248417"/>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F2C1917-EBBE-4B99-B78E-E2CDA80AB13D}" type="datetime1">
              <a:rPr lang="en-US" smtClean="0">
                <a:solidFill>
                  <a:prstClr val="black">
                    <a:tint val="75000"/>
                  </a:prstClr>
                </a:solidFill>
              </a:rPr>
              <a:pPr/>
              <a:t>2/27/2017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33089786"/>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7B6DDE-0ACD-4ECD-968A-9657F3ACA1DA}" type="datetime1">
              <a:rPr lang="en-US" smtClean="0">
                <a:solidFill>
                  <a:prstClr val="black">
                    <a:tint val="75000"/>
                  </a:prstClr>
                </a:solidFill>
              </a:rPr>
              <a:pPr/>
              <a:t>2/27/2017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88154144"/>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4BE01DB-3DA1-45FF-B671-E503F099B818}" type="datetime1">
              <a:rPr lang="en-US" smtClean="0">
                <a:solidFill>
                  <a:prstClr val="black">
                    <a:tint val="75000"/>
                  </a:prstClr>
                </a:solidFill>
              </a:rPr>
              <a:pPr/>
              <a:t>2/27/2017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05202742"/>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94E666F-FD2D-49C1-89DA-E2AF9E23A6A4}" type="datetime1">
              <a:rPr lang="en-US" smtClean="0">
                <a:solidFill>
                  <a:prstClr val="black">
                    <a:tint val="75000"/>
                  </a:prstClr>
                </a:solidFill>
              </a:rPr>
              <a:pPr/>
              <a:t>2/27/2017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41098081"/>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8833B6F-28BB-467E-AEAB-AF8D6ECC2240}" type="datetime1">
              <a:rPr lang="en-US" smtClean="0">
                <a:solidFill>
                  <a:prstClr val="black">
                    <a:tint val="75000"/>
                  </a:prstClr>
                </a:solidFill>
              </a:rPr>
              <a:pPr/>
              <a:t>2/27/2017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99706742"/>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908F143-C503-4F30-B679-A7D28DBF0B86}" type="datetime1">
              <a:rPr lang="en-US" smtClean="0">
                <a:solidFill>
                  <a:prstClr val="black">
                    <a:tint val="75000"/>
                  </a:prstClr>
                </a:solidFill>
              </a:rPr>
              <a:pPr/>
              <a:t>2/27/2017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05908925"/>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116B76-861D-4EE2-939F-B618F7356A51}" type="datetime1">
              <a:rPr lang="en-US" smtClean="0">
                <a:solidFill>
                  <a:prstClr val="black">
                    <a:tint val="75000"/>
                  </a:prstClr>
                </a:solidFill>
              </a:rPr>
              <a:pPr/>
              <a:t>2/27/2017</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9157582"/>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2A03AC3-9E62-433F-A590-CDF68F5F36B8}" type="datetime1">
              <a:rPr lang="en-US" smtClean="0"/>
              <a:pPr>
                <a:defRPr/>
              </a:pPr>
              <a:t>2/27/2017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51BBCFAC-8D09-4A8C-A02A-993993DB35A4}" type="slidenum">
              <a:rPr lang="en-US"/>
              <a:pPr>
                <a:defRPr/>
              </a:pPr>
              <a:t>‹#›</a:t>
            </a:fld>
            <a:endParaRPr lang="en-US" dirty="0"/>
          </a:p>
        </p:txBody>
      </p:sp>
    </p:spTree>
    <p:extLst>
      <p:ext uri="{BB962C8B-B14F-4D97-AF65-F5344CB8AC3E}">
        <p14:creationId xmlns:p14="http://schemas.microsoft.com/office/powerpoint/2010/main" val="35435915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21501F5-E79D-45CF-BAA8-33202A322041}" type="datetime1">
              <a:rPr lang="en-US" smtClean="0">
                <a:solidFill>
                  <a:prstClr val="black">
                    <a:tint val="75000"/>
                  </a:prstClr>
                </a:solidFill>
              </a:rPr>
              <a:pPr/>
              <a:t>2/27/2017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92887117"/>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24A2DB2-4499-44C8-B136-22717FC48ED1}" type="datetime1">
              <a:rPr lang="en-US" smtClean="0">
                <a:solidFill>
                  <a:prstClr val="black">
                    <a:tint val="75000"/>
                  </a:prstClr>
                </a:solidFill>
              </a:rPr>
              <a:pPr/>
              <a:t>2/27/2017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06192948"/>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4906CD-363C-43EF-B09B-42A781D63E89}" type="datetime1">
              <a:rPr lang="en-US" smtClean="0">
                <a:solidFill>
                  <a:prstClr val="black">
                    <a:tint val="75000"/>
                  </a:prstClr>
                </a:solidFill>
              </a:rPr>
              <a:pPr/>
              <a:t>2/27/2017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8469165"/>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5431FE-1A23-4115-9BB4-E40C8FE1B36E}" type="datetime1">
              <a:rPr lang="en-US" smtClean="0">
                <a:solidFill>
                  <a:prstClr val="black">
                    <a:tint val="75000"/>
                  </a:prstClr>
                </a:solidFill>
              </a:rPr>
              <a:pPr/>
              <a:t>2/27/2017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16235978"/>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6200" y="4846638"/>
            <a:ext cx="47244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altLang="en-US" sz="1600" dirty="0">
                <a:solidFill>
                  <a:srgbClr val="953735"/>
                </a:solidFill>
              </a:rPr>
              <a:t>PowerPoint Authors:</a:t>
            </a:r>
          </a:p>
          <a:p>
            <a:pPr eaLnBrk="1" hangingPunct="1">
              <a:defRPr/>
            </a:pPr>
            <a:r>
              <a:rPr lang="en-US" altLang="en-US" sz="1600" dirty="0">
                <a:solidFill>
                  <a:srgbClr val="953735"/>
                </a:solidFill>
              </a:rPr>
              <a:t>	Susan Coomer Galbreath, Ph.D., CPA</a:t>
            </a:r>
          </a:p>
          <a:p>
            <a:pPr eaLnBrk="1" hangingPunct="1">
              <a:defRPr/>
            </a:pPr>
            <a:r>
              <a:rPr lang="en-US" altLang="en-US" sz="1600" dirty="0">
                <a:solidFill>
                  <a:srgbClr val="953735"/>
                </a:solidFill>
              </a:rPr>
              <a:t>	Charles W. Caldwell, D.B.A., CMA</a:t>
            </a:r>
          </a:p>
          <a:p>
            <a:pPr eaLnBrk="1" hangingPunct="1">
              <a:defRPr/>
            </a:pPr>
            <a:r>
              <a:rPr lang="en-US" altLang="en-US" sz="1600" dirty="0">
                <a:solidFill>
                  <a:srgbClr val="953735"/>
                </a:solidFill>
              </a:rPr>
              <a:t>	Jon A. Booker, Ph.D., CPA, CIA</a:t>
            </a:r>
          </a:p>
          <a:p>
            <a:pPr eaLnBrk="1" hangingPunct="1">
              <a:defRPr/>
            </a:pPr>
            <a:r>
              <a:rPr lang="en-US" altLang="en-US" sz="1600" dirty="0">
                <a:solidFill>
                  <a:srgbClr val="953735"/>
                </a:solidFill>
              </a:rPr>
              <a:t>	Cynthia J. Rooney, Ph.D., CPA</a:t>
            </a:r>
          </a:p>
        </p:txBody>
      </p:sp>
      <p:sp>
        <p:nvSpPr>
          <p:cNvPr id="5" name="Text Box 18"/>
          <p:cNvSpPr txBox="1">
            <a:spLocks noChangeArrowheads="1"/>
          </p:cNvSpPr>
          <p:nvPr userDrawn="1"/>
        </p:nvSpPr>
        <p:spPr bwMode="auto">
          <a:xfrm>
            <a:off x="4800600" y="6589713"/>
            <a:ext cx="43894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000" i="1" dirty="0">
                <a:solidFill>
                  <a:srgbClr val="953735"/>
                </a:solidFill>
                <a:latin typeface="Times" pitchFamily="-84" charset="0"/>
                <a:ea typeface="ＭＳ Ｐゴシック" pitchFamily="-84" charset="-128"/>
              </a:rPr>
              <a:t>Copyright © 2013 by The McGraw-Hill Companies, Inc. All rights reserved.</a:t>
            </a:r>
          </a:p>
        </p:txBody>
      </p:sp>
      <p:sp>
        <p:nvSpPr>
          <p:cNvPr id="6" name="Freeform 5"/>
          <p:cNvSpPr>
            <a:spLocks/>
          </p:cNvSpPr>
          <p:nvPr userDrawn="1"/>
        </p:nvSpPr>
        <p:spPr bwMode="auto">
          <a:xfrm rot="16200000">
            <a:off x="1508918" y="-1508918"/>
            <a:ext cx="1554163" cy="4572000"/>
          </a:xfrm>
          <a:custGeom>
            <a:avLst/>
            <a:gdLst>
              <a:gd name="T0" fmla="*/ 0 w 1432"/>
              <a:gd name="T1" fmla="*/ 0 h 3492"/>
              <a:gd name="T2" fmla="*/ 1432 w 1432"/>
              <a:gd name="T3" fmla="*/ 0 h 3492"/>
              <a:gd name="T4" fmla="*/ 1432 w 1432"/>
              <a:gd name="T5" fmla="*/ 3492 h 3492"/>
              <a:gd name="T6" fmla="*/ 1419 w 1432"/>
              <a:gd name="T7" fmla="*/ 3252 h 3492"/>
              <a:gd name="T8" fmla="*/ 1406 w 1432"/>
              <a:gd name="T9" fmla="*/ 3024 h 3492"/>
              <a:gd name="T10" fmla="*/ 1393 w 1432"/>
              <a:gd name="T11" fmla="*/ 2807 h 3492"/>
              <a:gd name="T12" fmla="*/ 1379 w 1432"/>
              <a:gd name="T13" fmla="*/ 2601 h 3492"/>
              <a:gd name="T14" fmla="*/ 1364 w 1432"/>
              <a:gd name="T15" fmla="*/ 2407 h 3492"/>
              <a:gd name="T16" fmla="*/ 1348 w 1432"/>
              <a:gd name="T17" fmla="*/ 2222 h 3492"/>
              <a:gd name="T18" fmla="*/ 1330 w 1432"/>
              <a:gd name="T19" fmla="*/ 2047 h 3492"/>
              <a:gd name="T20" fmla="*/ 1311 w 1432"/>
              <a:gd name="T21" fmla="*/ 1881 h 3492"/>
              <a:gd name="T22" fmla="*/ 1291 w 1432"/>
              <a:gd name="T23" fmla="*/ 1726 h 3492"/>
              <a:gd name="T24" fmla="*/ 1268 w 1432"/>
              <a:gd name="T25" fmla="*/ 1580 h 3492"/>
              <a:gd name="T26" fmla="*/ 1245 w 1432"/>
              <a:gd name="T27" fmla="*/ 1442 h 3492"/>
              <a:gd name="T28" fmla="*/ 1218 w 1432"/>
              <a:gd name="T29" fmla="*/ 1313 h 3492"/>
              <a:gd name="T30" fmla="*/ 1190 w 1432"/>
              <a:gd name="T31" fmla="*/ 1192 h 3492"/>
              <a:gd name="T32" fmla="*/ 1158 w 1432"/>
              <a:gd name="T33" fmla="*/ 1078 h 3492"/>
              <a:gd name="T34" fmla="*/ 1125 w 1432"/>
              <a:gd name="T35" fmla="*/ 973 h 3492"/>
              <a:gd name="T36" fmla="*/ 1089 w 1432"/>
              <a:gd name="T37" fmla="*/ 873 h 3492"/>
              <a:gd name="T38" fmla="*/ 1049 w 1432"/>
              <a:gd name="T39" fmla="*/ 781 h 3492"/>
              <a:gd name="T40" fmla="*/ 1007 w 1432"/>
              <a:gd name="T41" fmla="*/ 696 h 3492"/>
              <a:gd name="T42" fmla="*/ 962 w 1432"/>
              <a:gd name="T43" fmla="*/ 617 h 3492"/>
              <a:gd name="T44" fmla="*/ 913 w 1432"/>
              <a:gd name="T45" fmla="*/ 544 h 3492"/>
              <a:gd name="T46" fmla="*/ 860 w 1432"/>
              <a:gd name="T47" fmla="*/ 475 h 3492"/>
              <a:gd name="T48" fmla="*/ 804 w 1432"/>
              <a:gd name="T49" fmla="*/ 413 h 3492"/>
              <a:gd name="T50" fmla="*/ 744 w 1432"/>
              <a:gd name="T51" fmla="*/ 354 h 3492"/>
              <a:gd name="T52" fmla="*/ 680 w 1432"/>
              <a:gd name="T53" fmla="*/ 301 h 3492"/>
              <a:gd name="T54" fmla="*/ 611 w 1432"/>
              <a:gd name="T55" fmla="*/ 252 h 3492"/>
              <a:gd name="T56" fmla="*/ 539 w 1432"/>
              <a:gd name="T57" fmla="*/ 206 h 3492"/>
              <a:gd name="T58" fmla="*/ 461 w 1432"/>
              <a:gd name="T59" fmla="*/ 165 h 3492"/>
              <a:gd name="T60" fmla="*/ 379 w 1432"/>
              <a:gd name="T61" fmla="*/ 128 h 3492"/>
              <a:gd name="T62" fmla="*/ 292 w 1432"/>
              <a:gd name="T63" fmla="*/ 92 h 3492"/>
              <a:gd name="T64" fmla="*/ 200 w 1432"/>
              <a:gd name="T65" fmla="*/ 59 h 3492"/>
              <a:gd name="T66" fmla="*/ 103 w 1432"/>
              <a:gd name="T67" fmla="*/ 28 h 3492"/>
              <a:gd name="T68" fmla="*/ 0 w 1432"/>
              <a:gd name="T69" fmla="*/ 0 h 34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32" h="3492">
                <a:moveTo>
                  <a:pt x="0" y="0"/>
                </a:moveTo>
                <a:lnTo>
                  <a:pt x="1432" y="0"/>
                </a:lnTo>
                <a:lnTo>
                  <a:pt x="1432" y="3492"/>
                </a:lnTo>
                <a:lnTo>
                  <a:pt x="1419" y="3252"/>
                </a:lnTo>
                <a:lnTo>
                  <a:pt x="1406" y="3024"/>
                </a:lnTo>
                <a:lnTo>
                  <a:pt x="1393" y="2807"/>
                </a:lnTo>
                <a:lnTo>
                  <a:pt x="1379" y="2601"/>
                </a:lnTo>
                <a:lnTo>
                  <a:pt x="1364" y="2407"/>
                </a:lnTo>
                <a:lnTo>
                  <a:pt x="1348" y="2222"/>
                </a:lnTo>
                <a:lnTo>
                  <a:pt x="1330" y="2047"/>
                </a:lnTo>
                <a:lnTo>
                  <a:pt x="1311" y="1881"/>
                </a:lnTo>
                <a:lnTo>
                  <a:pt x="1291" y="1726"/>
                </a:lnTo>
                <a:lnTo>
                  <a:pt x="1268" y="1580"/>
                </a:lnTo>
                <a:lnTo>
                  <a:pt x="1245" y="1442"/>
                </a:lnTo>
                <a:lnTo>
                  <a:pt x="1218" y="1313"/>
                </a:lnTo>
                <a:lnTo>
                  <a:pt x="1190" y="1192"/>
                </a:lnTo>
                <a:lnTo>
                  <a:pt x="1158" y="1078"/>
                </a:lnTo>
                <a:lnTo>
                  <a:pt x="1125" y="973"/>
                </a:lnTo>
                <a:lnTo>
                  <a:pt x="1089" y="873"/>
                </a:lnTo>
                <a:lnTo>
                  <a:pt x="1049" y="781"/>
                </a:lnTo>
                <a:lnTo>
                  <a:pt x="1007" y="696"/>
                </a:lnTo>
                <a:lnTo>
                  <a:pt x="962" y="617"/>
                </a:lnTo>
                <a:lnTo>
                  <a:pt x="913" y="544"/>
                </a:lnTo>
                <a:lnTo>
                  <a:pt x="860" y="475"/>
                </a:lnTo>
                <a:lnTo>
                  <a:pt x="804" y="413"/>
                </a:lnTo>
                <a:lnTo>
                  <a:pt x="744" y="354"/>
                </a:lnTo>
                <a:lnTo>
                  <a:pt x="680" y="301"/>
                </a:lnTo>
                <a:lnTo>
                  <a:pt x="611" y="252"/>
                </a:lnTo>
                <a:lnTo>
                  <a:pt x="539" y="206"/>
                </a:lnTo>
                <a:lnTo>
                  <a:pt x="461" y="165"/>
                </a:lnTo>
                <a:lnTo>
                  <a:pt x="379" y="128"/>
                </a:lnTo>
                <a:lnTo>
                  <a:pt x="292" y="92"/>
                </a:lnTo>
                <a:lnTo>
                  <a:pt x="200" y="59"/>
                </a:lnTo>
                <a:lnTo>
                  <a:pt x="103" y="28"/>
                </a:lnTo>
                <a:lnTo>
                  <a:pt x="0" y="0"/>
                </a:lnTo>
                <a:close/>
              </a:path>
            </a:pathLst>
          </a:custGeom>
          <a:solidFill>
            <a:schemeClr val="accent2">
              <a:lumMod val="75000"/>
            </a:schemeClr>
          </a:solidFill>
          <a:ln w="9525">
            <a:noFill/>
            <a:round/>
            <a:headEnd/>
            <a:tailEnd/>
          </a:ln>
        </p:spPr>
        <p:txBody>
          <a:bodyPr/>
          <a:lstStyle/>
          <a:p>
            <a:pPr>
              <a:defRPr/>
            </a:pPr>
            <a:endParaRPr lang="en-US" dirty="0">
              <a:solidFill>
                <a:prstClr val="black"/>
              </a:solidFill>
            </a:endParaRPr>
          </a:p>
        </p:txBody>
      </p:sp>
      <p:sp>
        <p:nvSpPr>
          <p:cNvPr id="7" name="Freeform 6"/>
          <p:cNvSpPr>
            <a:spLocks/>
          </p:cNvSpPr>
          <p:nvPr userDrawn="1"/>
        </p:nvSpPr>
        <p:spPr bwMode="auto">
          <a:xfrm rot="5400000" flipH="1">
            <a:off x="6080918" y="-1508918"/>
            <a:ext cx="1554163" cy="4572000"/>
          </a:xfrm>
          <a:custGeom>
            <a:avLst/>
            <a:gdLst>
              <a:gd name="T0" fmla="*/ 0 w 1432"/>
              <a:gd name="T1" fmla="*/ 0 h 3492"/>
              <a:gd name="T2" fmla="*/ 1432 w 1432"/>
              <a:gd name="T3" fmla="*/ 0 h 3492"/>
              <a:gd name="T4" fmla="*/ 1432 w 1432"/>
              <a:gd name="T5" fmla="*/ 3492 h 3492"/>
              <a:gd name="T6" fmla="*/ 1419 w 1432"/>
              <a:gd name="T7" fmla="*/ 3252 h 3492"/>
              <a:gd name="T8" fmla="*/ 1406 w 1432"/>
              <a:gd name="T9" fmla="*/ 3024 h 3492"/>
              <a:gd name="T10" fmla="*/ 1393 w 1432"/>
              <a:gd name="T11" fmla="*/ 2807 h 3492"/>
              <a:gd name="T12" fmla="*/ 1379 w 1432"/>
              <a:gd name="T13" fmla="*/ 2601 h 3492"/>
              <a:gd name="T14" fmla="*/ 1364 w 1432"/>
              <a:gd name="T15" fmla="*/ 2407 h 3492"/>
              <a:gd name="T16" fmla="*/ 1348 w 1432"/>
              <a:gd name="T17" fmla="*/ 2222 h 3492"/>
              <a:gd name="T18" fmla="*/ 1330 w 1432"/>
              <a:gd name="T19" fmla="*/ 2047 h 3492"/>
              <a:gd name="T20" fmla="*/ 1311 w 1432"/>
              <a:gd name="T21" fmla="*/ 1881 h 3492"/>
              <a:gd name="T22" fmla="*/ 1291 w 1432"/>
              <a:gd name="T23" fmla="*/ 1726 h 3492"/>
              <a:gd name="T24" fmla="*/ 1268 w 1432"/>
              <a:gd name="T25" fmla="*/ 1580 h 3492"/>
              <a:gd name="T26" fmla="*/ 1245 w 1432"/>
              <a:gd name="T27" fmla="*/ 1442 h 3492"/>
              <a:gd name="T28" fmla="*/ 1218 w 1432"/>
              <a:gd name="T29" fmla="*/ 1313 h 3492"/>
              <a:gd name="T30" fmla="*/ 1190 w 1432"/>
              <a:gd name="T31" fmla="*/ 1192 h 3492"/>
              <a:gd name="T32" fmla="*/ 1158 w 1432"/>
              <a:gd name="T33" fmla="*/ 1078 h 3492"/>
              <a:gd name="T34" fmla="*/ 1125 w 1432"/>
              <a:gd name="T35" fmla="*/ 973 h 3492"/>
              <a:gd name="T36" fmla="*/ 1089 w 1432"/>
              <a:gd name="T37" fmla="*/ 873 h 3492"/>
              <a:gd name="T38" fmla="*/ 1049 w 1432"/>
              <a:gd name="T39" fmla="*/ 781 h 3492"/>
              <a:gd name="T40" fmla="*/ 1007 w 1432"/>
              <a:gd name="T41" fmla="*/ 696 h 3492"/>
              <a:gd name="T42" fmla="*/ 962 w 1432"/>
              <a:gd name="T43" fmla="*/ 617 h 3492"/>
              <a:gd name="T44" fmla="*/ 913 w 1432"/>
              <a:gd name="T45" fmla="*/ 544 h 3492"/>
              <a:gd name="T46" fmla="*/ 860 w 1432"/>
              <a:gd name="T47" fmla="*/ 475 h 3492"/>
              <a:gd name="T48" fmla="*/ 804 w 1432"/>
              <a:gd name="T49" fmla="*/ 413 h 3492"/>
              <a:gd name="T50" fmla="*/ 744 w 1432"/>
              <a:gd name="T51" fmla="*/ 354 h 3492"/>
              <a:gd name="T52" fmla="*/ 680 w 1432"/>
              <a:gd name="T53" fmla="*/ 301 h 3492"/>
              <a:gd name="T54" fmla="*/ 611 w 1432"/>
              <a:gd name="T55" fmla="*/ 252 h 3492"/>
              <a:gd name="T56" fmla="*/ 539 w 1432"/>
              <a:gd name="T57" fmla="*/ 206 h 3492"/>
              <a:gd name="T58" fmla="*/ 461 w 1432"/>
              <a:gd name="T59" fmla="*/ 165 h 3492"/>
              <a:gd name="T60" fmla="*/ 379 w 1432"/>
              <a:gd name="T61" fmla="*/ 128 h 3492"/>
              <a:gd name="T62" fmla="*/ 292 w 1432"/>
              <a:gd name="T63" fmla="*/ 92 h 3492"/>
              <a:gd name="T64" fmla="*/ 200 w 1432"/>
              <a:gd name="T65" fmla="*/ 59 h 3492"/>
              <a:gd name="T66" fmla="*/ 103 w 1432"/>
              <a:gd name="T67" fmla="*/ 28 h 3492"/>
              <a:gd name="T68" fmla="*/ 0 w 1432"/>
              <a:gd name="T69" fmla="*/ 0 h 34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32" h="3492">
                <a:moveTo>
                  <a:pt x="0" y="0"/>
                </a:moveTo>
                <a:lnTo>
                  <a:pt x="1432" y="0"/>
                </a:lnTo>
                <a:lnTo>
                  <a:pt x="1432" y="3492"/>
                </a:lnTo>
                <a:lnTo>
                  <a:pt x="1419" y="3252"/>
                </a:lnTo>
                <a:lnTo>
                  <a:pt x="1406" y="3024"/>
                </a:lnTo>
                <a:lnTo>
                  <a:pt x="1393" y="2807"/>
                </a:lnTo>
                <a:lnTo>
                  <a:pt x="1379" y="2601"/>
                </a:lnTo>
                <a:lnTo>
                  <a:pt x="1364" y="2407"/>
                </a:lnTo>
                <a:lnTo>
                  <a:pt x="1348" y="2222"/>
                </a:lnTo>
                <a:lnTo>
                  <a:pt x="1330" y="2047"/>
                </a:lnTo>
                <a:lnTo>
                  <a:pt x="1311" y="1881"/>
                </a:lnTo>
                <a:lnTo>
                  <a:pt x="1291" y="1726"/>
                </a:lnTo>
                <a:lnTo>
                  <a:pt x="1268" y="1580"/>
                </a:lnTo>
                <a:lnTo>
                  <a:pt x="1245" y="1442"/>
                </a:lnTo>
                <a:lnTo>
                  <a:pt x="1218" y="1313"/>
                </a:lnTo>
                <a:lnTo>
                  <a:pt x="1190" y="1192"/>
                </a:lnTo>
                <a:lnTo>
                  <a:pt x="1158" y="1078"/>
                </a:lnTo>
                <a:lnTo>
                  <a:pt x="1125" y="973"/>
                </a:lnTo>
                <a:lnTo>
                  <a:pt x="1089" y="873"/>
                </a:lnTo>
                <a:lnTo>
                  <a:pt x="1049" y="781"/>
                </a:lnTo>
                <a:lnTo>
                  <a:pt x="1007" y="696"/>
                </a:lnTo>
                <a:lnTo>
                  <a:pt x="962" y="617"/>
                </a:lnTo>
                <a:lnTo>
                  <a:pt x="913" y="544"/>
                </a:lnTo>
                <a:lnTo>
                  <a:pt x="860" y="475"/>
                </a:lnTo>
                <a:lnTo>
                  <a:pt x="804" y="413"/>
                </a:lnTo>
                <a:lnTo>
                  <a:pt x="744" y="354"/>
                </a:lnTo>
                <a:lnTo>
                  <a:pt x="680" y="301"/>
                </a:lnTo>
                <a:lnTo>
                  <a:pt x="611" y="252"/>
                </a:lnTo>
                <a:lnTo>
                  <a:pt x="539" y="206"/>
                </a:lnTo>
                <a:lnTo>
                  <a:pt x="461" y="165"/>
                </a:lnTo>
                <a:lnTo>
                  <a:pt x="379" y="128"/>
                </a:lnTo>
                <a:lnTo>
                  <a:pt x="292" y="92"/>
                </a:lnTo>
                <a:lnTo>
                  <a:pt x="200" y="59"/>
                </a:lnTo>
                <a:lnTo>
                  <a:pt x="103" y="28"/>
                </a:lnTo>
                <a:lnTo>
                  <a:pt x="0" y="0"/>
                </a:lnTo>
                <a:close/>
              </a:path>
            </a:pathLst>
          </a:custGeom>
          <a:solidFill>
            <a:schemeClr val="accent2">
              <a:lumMod val="75000"/>
            </a:schemeClr>
          </a:solidFill>
          <a:ln w="9525">
            <a:noFill/>
            <a:round/>
            <a:headEnd/>
            <a:tailEnd/>
          </a:ln>
        </p:spPr>
        <p:txBody>
          <a:bodyPr/>
          <a:lstStyle/>
          <a:p>
            <a:pPr>
              <a:defRPr/>
            </a:pPr>
            <a:endParaRPr lang="en-US" dirty="0">
              <a:solidFill>
                <a:prstClr val="black"/>
              </a:solidFill>
            </a:endParaRPr>
          </a:p>
        </p:txBody>
      </p:sp>
      <p:pic>
        <p:nvPicPr>
          <p:cNvPr id="8" name="Picture 15" descr="C:\Users\DoddandSusan\AppData\Local\Microsoft\Windows\Temporary Internet Files\Content.IE5\NKGY5IMF\MP900289529[1].jpg"/>
          <p:cNvPicPr>
            <a:picLocks noChangeAspect="1" noChangeArrowheads="1"/>
          </p:cNvPicPr>
          <p:nvPr userDrawn="1"/>
        </p:nvPicPr>
        <p:blipFill>
          <a:blip r:embed="rId2" cstate="print"/>
          <a:srcRect/>
          <a:stretch>
            <a:fillRect/>
          </a:stretch>
        </p:blipFill>
        <p:spPr bwMode="auto">
          <a:xfrm>
            <a:off x="5638800" y="3886200"/>
            <a:ext cx="3205163" cy="2157413"/>
          </a:xfrm>
          <a:prstGeom prst="rect">
            <a:avLst/>
          </a:prstGeom>
          <a:noFill/>
          <a:ln w="9525">
            <a:noFill/>
            <a:miter lim="800000"/>
            <a:headEnd/>
            <a:tailEnd/>
          </a:ln>
        </p:spPr>
      </p:pic>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9" name="Date Placeholder 3"/>
          <p:cNvSpPr>
            <a:spLocks noGrp="1"/>
          </p:cNvSpPr>
          <p:nvPr>
            <p:ph type="dt" sz="half" idx="10"/>
          </p:nvPr>
        </p:nvSpPr>
        <p:spPr/>
        <p:txBody>
          <a:bodyPr/>
          <a:lstStyle>
            <a:lvl1pPr>
              <a:defRPr/>
            </a:lvl1pPr>
          </a:lstStyle>
          <a:p>
            <a:pPr>
              <a:defRPr/>
            </a:pPr>
            <a:fld id="{2EB99EF4-267E-48FF-8F24-39DD454FF633}" type="datetime1">
              <a:rPr lang="en-US" smtClean="0"/>
              <a:pPr>
                <a:defRPr/>
              </a:pPr>
              <a:t>2/27/2017</a:t>
            </a:fld>
            <a:endParaRPr lang="en-US" dirty="0"/>
          </a:p>
        </p:txBody>
      </p:sp>
      <p:sp>
        <p:nvSpPr>
          <p:cNvPr id="10" name="Footer Placeholder 4"/>
          <p:cNvSpPr>
            <a:spLocks noGrp="1"/>
          </p:cNvSpPr>
          <p:nvPr>
            <p:ph type="ftr" sz="quarter" idx="11"/>
          </p:nvPr>
        </p:nvSpPr>
        <p:spPr/>
        <p:txBody>
          <a:bodyPr/>
          <a:lstStyle>
            <a:lvl1pPr>
              <a:defRPr/>
            </a:lvl1pPr>
          </a:lstStyle>
          <a:p>
            <a:pPr>
              <a:defRPr/>
            </a:pPr>
            <a:r>
              <a:rPr lang="en-US" dirty="0"/>
              <a:t>Copyright © 2015 McGraw-Hill Education. All rights reserved. No reproduction or distribution without the prior written consent of McGraw-Hill Education</a:t>
            </a:r>
          </a:p>
        </p:txBody>
      </p:sp>
      <p:sp>
        <p:nvSpPr>
          <p:cNvPr id="11" name="Slide Number Placeholder 5"/>
          <p:cNvSpPr>
            <a:spLocks noGrp="1"/>
          </p:cNvSpPr>
          <p:nvPr>
            <p:ph type="sldNum" sz="quarter" idx="12"/>
          </p:nvPr>
        </p:nvSpPr>
        <p:spPr/>
        <p:txBody>
          <a:bodyPr/>
          <a:lstStyle>
            <a:lvl1pPr>
              <a:defRPr/>
            </a:lvl1pPr>
          </a:lstStyle>
          <a:p>
            <a:pPr>
              <a:defRPr/>
            </a:pPr>
            <a:fld id="{A2D64276-551F-401A-9D53-F3F5EAA3F5EA}" type="slidenum">
              <a:rPr lang="en-US"/>
              <a:pPr>
                <a:defRPr/>
              </a:pPr>
              <a:t>‹#›</a:t>
            </a:fld>
            <a:endParaRPr lang="en-US" dirty="0"/>
          </a:p>
        </p:txBody>
      </p:sp>
    </p:spTree>
    <p:extLst>
      <p:ext uri="{BB962C8B-B14F-4D97-AF65-F5344CB8AC3E}">
        <p14:creationId xmlns:p14="http://schemas.microsoft.com/office/powerpoint/2010/main" val="389012632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41B618F-4DD0-425C-AEF8-15432432EB9F}" type="datetime1">
              <a:rPr lang="en-US" smtClean="0"/>
              <a:pPr>
                <a:defRPr/>
              </a:pPr>
              <a:t>2/27/2017</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a:defRPr/>
            </a:lvl1pPr>
          </a:lstStyle>
          <a:p>
            <a:pPr>
              <a:defRPr/>
            </a:pPr>
            <a:fld id="{D893F855-7302-490A-9B19-2099D8824147}" type="slidenum">
              <a:rPr lang="en-US"/>
              <a:pPr>
                <a:defRPr/>
              </a:pPr>
              <a:t>‹#›</a:t>
            </a:fld>
            <a:endParaRPr lang="en-US" dirty="0"/>
          </a:p>
        </p:txBody>
      </p:sp>
    </p:spTree>
    <p:extLst>
      <p:ext uri="{BB962C8B-B14F-4D97-AF65-F5344CB8AC3E}">
        <p14:creationId xmlns:p14="http://schemas.microsoft.com/office/powerpoint/2010/main" val="214345727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D913054D-D5CC-445E-986A-C3717E4F3221}" type="datetime1">
              <a:rPr lang="en-US" smtClean="0"/>
              <a:pPr>
                <a:defRPr/>
              </a:pPr>
              <a:t>2/27/2017</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a:defRPr/>
            </a:lvl1pPr>
          </a:lstStyle>
          <a:p>
            <a:pPr>
              <a:defRPr/>
            </a:pPr>
            <a:fld id="{C01E265F-B7C4-49CD-826B-EA2060D2F87D}" type="slidenum">
              <a:rPr lang="en-US"/>
              <a:pPr>
                <a:defRPr/>
              </a:pPr>
              <a:t>‹#›</a:t>
            </a:fld>
            <a:endParaRPr lang="en-US" dirty="0"/>
          </a:p>
        </p:txBody>
      </p:sp>
    </p:spTree>
    <p:extLst>
      <p:ext uri="{BB962C8B-B14F-4D97-AF65-F5344CB8AC3E}">
        <p14:creationId xmlns:p14="http://schemas.microsoft.com/office/powerpoint/2010/main" val="213554944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3495C830-A973-45D2-8E19-E06D181DCC61}" type="datetime1">
              <a:rPr lang="en-US" smtClean="0"/>
              <a:pPr>
                <a:defRPr/>
              </a:pPr>
              <a:t>2/27/2017</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Copyright © 2015 McGraw-Hill Education. All rights reserved. No reproduction or distribution without the prior written consent of McGraw-Hill Education</a:t>
            </a:r>
          </a:p>
        </p:txBody>
      </p:sp>
      <p:sp>
        <p:nvSpPr>
          <p:cNvPr id="7" name="Slide Number Placeholder 5"/>
          <p:cNvSpPr>
            <a:spLocks noGrp="1"/>
          </p:cNvSpPr>
          <p:nvPr>
            <p:ph type="sldNum" sz="quarter" idx="12"/>
          </p:nvPr>
        </p:nvSpPr>
        <p:spPr/>
        <p:txBody>
          <a:bodyPr/>
          <a:lstStyle>
            <a:lvl1pPr>
              <a:defRPr/>
            </a:lvl1pPr>
          </a:lstStyle>
          <a:p>
            <a:pPr>
              <a:defRPr/>
            </a:pPr>
            <a:fld id="{50313438-6C87-4A7A-9E1E-90CC403C885A}" type="slidenum">
              <a:rPr lang="en-US"/>
              <a:pPr>
                <a:defRPr/>
              </a:pPr>
              <a:t>‹#›</a:t>
            </a:fld>
            <a:endParaRPr lang="en-US" dirty="0"/>
          </a:p>
        </p:txBody>
      </p:sp>
    </p:spTree>
    <p:extLst>
      <p:ext uri="{BB962C8B-B14F-4D97-AF65-F5344CB8AC3E}">
        <p14:creationId xmlns:p14="http://schemas.microsoft.com/office/powerpoint/2010/main" val="360519240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65420450-9C78-41A5-B27D-54FC441FA2CE}" type="datetime1">
              <a:rPr lang="en-US" smtClean="0"/>
              <a:pPr>
                <a:defRPr/>
              </a:pPr>
              <a:t>2/27/2017</a:t>
            </a:fld>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dirty="0"/>
              <a:t>Copyright © 2015 McGraw-Hill Education. All rights reserved. No reproduction or distribution without the prior written consent of McGraw-Hill Education</a:t>
            </a:r>
          </a:p>
        </p:txBody>
      </p:sp>
      <p:sp>
        <p:nvSpPr>
          <p:cNvPr id="9" name="Slide Number Placeholder 5"/>
          <p:cNvSpPr>
            <a:spLocks noGrp="1"/>
          </p:cNvSpPr>
          <p:nvPr>
            <p:ph type="sldNum" sz="quarter" idx="12"/>
          </p:nvPr>
        </p:nvSpPr>
        <p:spPr/>
        <p:txBody>
          <a:bodyPr/>
          <a:lstStyle>
            <a:lvl1pPr>
              <a:defRPr/>
            </a:lvl1pPr>
          </a:lstStyle>
          <a:p>
            <a:pPr>
              <a:defRPr/>
            </a:pPr>
            <a:fld id="{BF497A6A-46DF-4A37-B860-07458E0A7640}" type="slidenum">
              <a:rPr lang="en-US"/>
              <a:pPr>
                <a:defRPr/>
              </a:pPr>
              <a:t>‹#›</a:t>
            </a:fld>
            <a:endParaRPr lang="en-US" dirty="0"/>
          </a:p>
        </p:txBody>
      </p:sp>
    </p:spTree>
    <p:extLst>
      <p:ext uri="{BB962C8B-B14F-4D97-AF65-F5344CB8AC3E}">
        <p14:creationId xmlns:p14="http://schemas.microsoft.com/office/powerpoint/2010/main" val="370362758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338EAB14-3B29-497D-BC60-B8FBEFEF3114}" type="datetime1">
              <a:rPr lang="en-US" smtClean="0"/>
              <a:pPr>
                <a:defRPr/>
              </a:pPr>
              <a:t>2/27/2017</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dirty="0"/>
              <a:t>Copyright © 2015 McGraw-Hill Education. All rights reserved. No reproduction or distribution without the prior written consent of McGraw-Hill Education</a:t>
            </a:r>
          </a:p>
        </p:txBody>
      </p:sp>
      <p:sp>
        <p:nvSpPr>
          <p:cNvPr id="5" name="Slide Number Placeholder 5"/>
          <p:cNvSpPr>
            <a:spLocks noGrp="1"/>
          </p:cNvSpPr>
          <p:nvPr>
            <p:ph type="sldNum" sz="quarter" idx="12"/>
          </p:nvPr>
        </p:nvSpPr>
        <p:spPr/>
        <p:txBody>
          <a:bodyPr/>
          <a:lstStyle>
            <a:lvl1pPr>
              <a:defRPr/>
            </a:lvl1pPr>
          </a:lstStyle>
          <a:p>
            <a:pPr>
              <a:defRPr/>
            </a:pPr>
            <a:fld id="{C2AB13E1-0154-4F40-B4BA-A2EE81E096DB}" type="slidenum">
              <a:rPr lang="en-US"/>
              <a:pPr>
                <a:defRPr/>
              </a:pPr>
              <a:t>‹#›</a:t>
            </a:fld>
            <a:endParaRPr lang="en-US" dirty="0"/>
          </a:p>
        </p:txBody>
      </p:sp>
    </p:spTree>
    <p:extLst>
      <p:ext uri="{BB962C8B-B14F-4D97-AF65-F5344CB8AC3E}">
        <p14:creationId xmlns:p14="http://schemas.microsoft.com/office/powerpoint/2010/main" val="127180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2561AE8-49FA-4A1B-B20F-0377337ED9AB}" type="datetime1">
              <a:rPr lang="en-US" smtClean="0"/>
              <a:pPr>
                <a:defRPr/>
              </a:pPr>
              <a:t>2/27/2017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A99E4FBB-2FD7-4AEA-895F-A819E2EBC948}" type="slidenum">
              <a:rPr lang="en-US"/>
              <a:pPr>
                <a:defRPr/>
              </a:pPr>
              <a:t>‹#›</a:t>
            </a:fld>
            <a:endParaRPr lang="en-US" dirty="0"/>
          </a:p>
        </p:txBody>
      </p:sp>
    </p:spTree>
    <p:extLst>
      <p:ext uri="{BB962C8B-B14F-4D97-AF65-F5344CB8AC3E}">
        <p14:creationId xmlns:p14="http://schemas.microsoft.com/office/powerpoint/2010/main" val="123291942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007EB97-D242-4589-A468-749DA07828AB}" type="datetime1">
              <a:rPr lang="en-US" smtClean="0"/>
              <a:pPr>
                <a:defRPr/>
              </a:pPr>
              <a:t>2/27/2017</a:t>
            </a:fld>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dirty="0"/>
              <a:t>Copyright © 2015 McGraw-Hill Education. All rights reserved. No reproduction or distribution without the prior written consent of McGraw-Hill Education</a:t>
            </a:r>
          </a:p>
        </p:txBody>
      </p:sp>
      <p:sp>
        <p:nvSpPr>
          <p:cNvPr id="4" name="Slide Number Placeholder 5"/>
          <p:cNvSpPr>
            <a:spLocks noGrp="1"/>
          </p:cNvSpPr>
          <p:nvPr>
            <p:ph type="sldNum" sz="quarter" idx="12"/>
          </p:nvPr>
        </p:nvSpPr>
        <p:spPr/>
        <p:txBody>
          <a:bodyPr/>
          <a:lstStyle>
            <a:lvl1pPr>
              <a:defRPr/>
            </a:lvl1pPr>
          </a:lstStyle>
          <a:p>
            <a:pPr>
              <a:defRPr/>
            </a:pPr>
            <a:fld id="{00B2ECB3-9D41-4379-A4B3-68BA85551018}" type="slidenum">
              <a:rPr lang="en-US"/>
              <a:pPr>
                <a:defRPr/>
              </a:pPr>
              <a:t>‹#›</a:t>
            </a:fld>
            <a:endParaRPr lang="en-US" dirty="0"/>
          </a:p>
        </p:txBody>
      </p:sp>
    </p:spTree>
    <p:extLst>
      <p:ext uri="{BB962C8B-B14F-4D97-AF65-F5344CB8AC3E}">
        <p14:creationId xmlns:p14="http://schemas.microsoft.com/office/powerpoint/2010/main" val="364315315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C8ADAEF-5898-4C9B-80EB-9AAF5006C23F}" type="datetime1">
              <a:rPr lang="en-US" smtClean="0"/>
              <a:pPr>
                <a:defRPr/>
              </a:pPr>
              <a:t>2/27/2017</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Copyright © 2015 McGraw-Hill Education. All rights reserved. No reproduction or distribution without the prior written consent of McGraw-Hill Education</a:t>
            </a:r>
          </a:p>
        </p:txBody>
      </p:sp>
      <p:sp>
        <p:nvSpPr>
          <p:cNvPr id="7" name="Slide Number Placeholder 5"/>
          <p:cNvSpPr>
            <a:spLocks noGrp="1"/>
          </p:cNvSpPr>
          <p:nvPr>
            <p:ph type="sldNum" sz="quarter" idx="12"/>
          </p:nvPr>
        </p:nvSpPr>
        <p:spPr/>
        <p:txBody>
          <a:bodyPr/>
          <a:lstStyle>
            <a:lvl1pPr>
              <a:defRPr/>
            </a:lvl1pPr>
          </a:lstStyle>
          <a:p>
            <a:pPr>
              <a:defRPr/>
            </a:pPr>
            <a:fld id="{FDCD8A21-9725-4105-B7D4-089B33EC57B2}" type="slidenum">
              <a:rPr lang="en-US"/>
              <a:pPr>
                <a:defRPr/>
              </a:pPr>
              <a:t>‹#›</a:t>
            </a:fld>
            <a:endParaRPr lang="en-US" dirty="0"/>
          </a:p>
        </p:txBody>
      </p:sp>
    </p:spTree>
    <p:extLst>
      <p:ext uri="{BB962C8B-B14F-4D97-AF65-F5344CB8AC3E}">
        <p14:creationId xmlns:p14="http://schemas.microsoft.com/office/powerpoint/2010/main" val="284280188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F24B52E-205B-4FB5-A4C4-F88869189297}" type="datetime1">
              <a:rPr lang="en-US" smtClean="0"/>
              <a:pPr>
                <a:defRPr/>
              </a:pPr>
              <a:t>2/27/2017</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Copyright © 2015 McGraw-Hill Education. All rights reserved. No reproduction or distribution without the prior written consent of McGraw-Hill Education</a:t>
            </a:r>
          </a:p>
        </p:txBody>
      </p:sp>
      <p:sp>
        <p:nvSpPr>
          <p:cNvPr id="7" name="Slide Number Placeholder 5"/>
          <p:cNvSpPr>
            <a:spLocks noGrp="1"/>
          </p:cNvSpPr>
          <p:nvPr>
            <p:ph type="sldNum" sz="quarter" idx="12"/>
          </p:nvPr>
        </p:nvSpPr>
        <p:spPr/>
        <p:txBody>
          <a:bodyPr/>
          <a:lstStyle>
            <a:lvl1pPr>
              <a:defRPr/>
            </a:lvl1pPr>
          </a:lstStyle>
          <a:p>
            <a:pPr>
              <a:defRPr/>
            </a:pPr>
            <a:fld id="{ACBC382D-D40D-45DF-9FB3-7B2B76FC8C8C}" type="slidenum">
              <a:rPr lang="en-US"/>
              <a:pPr>
                <a:defRPr/>
              </a:pPr>
              <a:t>‹#›</a:t>
            </a:fld>
            <a:endParaRPr lang="en-US" dirty="0"/>
          </a:p>
        </p:txBody>
      </p:sp>
    </p:spTree>
    <p:extLst>
      <p:ext uri="{BB962C8B-B14F-4D97-AF65-F5344CB8AC3E}">
        <p14:creationId xmlns:p14="http://schemas.microsoft.com/office/powerpoint/2010/main" val="159712495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6B4106C-AEFE-4F38-8A0A-0E9FE2B763B0}" type="datetime1">
              <a:rPr lang="en-US" smtClean="0"/>
              <a:pPr>
                <a:defRPr/>
              </a:pPr>
              <a:t>2/27/2017</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a:defRPr/>
            </a:lvl1pPr>
          </a:lstStyle>
          <a:p>
            <a:pPr>
              <a:defRPr/>
            </a:pPr>
            <a:fld id="{2FD16205-B38A-4D9D-B1F0-5F2FCC7832C5}" type="slidenum">
              <a:rPr lang="en-US"/>
              <a:pPr>
                <a:defRPr/>
              </a:pPr>
              <a:t>‹#›</a:t>
            </a:fld>
            <a:endParaRPr lang="en-US" dirty="0"/>
          </a:p>
        </p:txBody>
      </p:sp>
    </p:spTree>
    <p:extLst>
      <p:ext uri="{BB962C8B-B14F-4D97-AF65-F5344CB8AC3E}">
        <p14:creationId xmlns:p14="http://schemas.microsoft.com/office/powerpoint/2010/main" val="58114898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33C43B9-985C-4155-9ED6-D915FA96D710}" type="datetime1">
              <a:rPr lang="en-US" smtClean="0"/>
              <a:pPr>
                <a:defRPr/>
              </a:pPr>
              <a:t>2/27/2017</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a:defRPr/>
            </a:lvl1pPr>
          </a:lstStyle>
          <a:p>
            <a:pPr>
              <a:defRPr/>
            </a:pPr>
            <a:fld id="{84812E83-5298-4600-804F-E5B321288FFC}" type="slidenum">
              <a:rPr lang="en-US"/>
              <a:pPr>
                <a:defRPr/>
              </a:pPr>
              <a:t>‹#›</a:t>
            </a:fld>
            <a:endParaRPr lang="en-US" dirty="0"/>
          </a:p>
        </p:txBody>
      </p:sp>
    </p:spTree>
    <p:extLst>
      <p:ext uri="{BB962C8B-B14F-4D97-AF65-F5344CB8AC3E}">
        <p14:creationId xmlns:p14="http://schemas.microsoft.com/office/powerpoint/2010/main" val="41076780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a:t>Click to edit Master title style</a:t>
            </a:r>
          </a:p>
        </p:txBody>
      </p:sp>
      <p:sp>
        <p:nvSpPr>
          <p:cNvPr id="11" name="Content Placeholder 10"/>
          <p:cNvSpPr>
            <a:spLocks noGrp="1"/>
          </p:cNvSpPr>
          <p:nvPr>
            <p:ph sz="quarter" idx="2"/>
          </p:nvPr>
        </p:nvSpPr>
        <p:spPr>
          <a:xfrm>
            <a:off x="733425"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648200"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720956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4.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5.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theme" Target="../theme/theme6.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theme" Target="../theme/theme7.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theme" Target="../theme/theme8.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slideLayout" Target="../slideLayouts/slideLayout95.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cs typeface="Arial" pitchFamily="34" charset="0"/>
              </a:defRPr>
            </a:lvl1pPr>
          </a:lstStyle>
          <a:p>
            <a:pPr>
              <a:defRPr/>
            </a:pPr>
            <a:fld id="{D5161D2A-81DB-45AE-8B02-A69EB5CCFCEB}" type="datetime1">
              <a:rPr lang="en-US" smtClean="0"/>
              <a:pPr>
                <a:defRPr/>
              </a:pPr>
              <a:t>2/27/2017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cs typeface="Arial" pitchFamily="34" charset="0"/>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itchFamily="34" charset="0"/>
                <a:cs typeface="Arial" pitchFamily="34" charset="0"/>
              </a:defRPr>
            </a:lvl1pPr>
          </a:lstStyle>
          <a:p>
            <a:pPr>
              <a:defRPr/>
            </a:pPr>
            <a:fld id="{419BC532-5FD6-494D-AA77-BE4EF2604693}" type="slidenum">
              <a:rPr lang="en-US"/>
              <a:pPr>
                <a:defRPr/>
              </a:pPr>
              <a:t>‹#›</a:t>
            </a:fld>
            <a:endParaRPr lang="en-US" dirty="0"/>
          </a:p>
        </p:txBody>
      </p:sp>
      <p:sp>
        <p:nvSpPr>
          <p:cNvPr id="7" name="TextBox 6"/>
          <p:cNvSpPr txBox="1"/>
          <p:nvPr/>
        </p:nvSpPr>
        <p:spPr>
          <a:xfrm>
            <a:off x="8499475" y="0"/>
            <a:ext cx="641350" cy="246063"/>
          </a:xfrm>
          <a:prstGeom prst="rect">
            <a:avLst/>
          </a:prstGeom>
          <a:solidFill>
            <a:schemeClr val="accent2">
              <a:lumMod val="75000"/>
            </a:schemeClr>
          </a:solidFill>
        </p:spPr>
        <p:txBody>
          <a:bodyPr>
            <a:spAutoFit/>
          </a:bodyPr>
          <a:lstStyle/>
          <a:p>
            <a:pPr algn="ctr" fontAlgn="auto">
              <a:spcBef>
                <a:spcPts val="0"/>
              </a:spcBef>
              <a:spcAft>
                <a:spcPts val="0"/>
              </a:spcAft>
              <a:defRPr/>
            </a:pPr>
            <a:r>
              <a:rPr lang="en-US" sz="1000" dirty="0">
                <a:solidFill>
                  <a:schemeClr val="bg1"/>
                </a:solidFill>
                <a:latin typeface="+mn-lt"/>
                <a:cs typeface="+mn-cs"/>
              </a:rPr>
              <a:t>19 - </a:t>
            </a:r>
            <a:fld id="{7409873B-A6EC-41AC-A7B1-64C3A5C5413B}" type="slidenum">
              <a:rPr lang="en-US" sz="1000">
                <a:solidFill>
                  <a:schemeClr val="bg1"/>
                </a:solidFill>
                <a:latin typeface="+mn-lt"/>
                <a:cs typeface="+mn-cs"/>
              </a:rPr>
              <a:pPr algn="ctr" fontAlgn="auto">
                <a:spcBef>
                  <a:spcPts val="0"/>
                </a:spcBef>
                <a:spcAft>
                  <a:spcPts val="0"/>
                </a:spcAft>
                <a:defRPr/>
              </a:pPr>
              <a:t>‹#›</a:t>
            </a:fld>
            <a:endParaRPr lang="en-US" sz="1000" dirty="0">
              <a:solidFill>
                <a:schemeClr val="bg1"/>
              </a:solidFill>
              <a:latin typeface="+mn-lt"/>
              <a:cs typeface="+mn-cs"/>
            </a:endParaRPr>
          </a:p>
        </p:txBody>
      </p:sp>
    </p:spTree>
  </p:cSld>
  <p:clrMap bg1="lt1" tx1="dk1" bg2="lt2" tx2="dk2" accent1="accent1" accent2="accent2" accent3="accent3" accent4="accent4" accent5="accent5" accent6="accent6" hlink="hlink" folHlink="folHlink"/>
  <p:sldLayoutIdLst>
    <p:sldLayoutId id="2147484098" r:id="rId1"/>
    <p:sldLayoutId id="2147484088" r:id="rId2"/>
    <p:sldLayoutId id="2147484089" r:id="rId3"/>
    <p:sldLayoutId id="2147484090" r:id="rId4"/>
    <p:sldLayoutId id="2147484091" r:id="rId5"/>
    <p:sldLayoutId id="2147484092" r:id="rId6"/>
    <p:sldLayoutId id="2147484093" r:id="rId7"/>
    <p:sldLayoutId id="2147484094" r:id="rId8"/>
    <p:sldLayoutId id="2147484095" r:id="rId9"/>
    <p:sldLayoutId id="2147484096" r:id="rId10"/>
    <p:sldLayoutId id="2147484097" r:id="rId11"/>
    <p:sldLayoutId id="2147484099" r:id="rId1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prstClr val="black">
                    <a:tint val="75000"/>
                  </a:prstClr>
                </a:solidFill>
                <a:latin typeface="Arial" charset="0"/>
                <a:cs typeface="Arial" charset="0"/>
              </a:defRPr>
            </a:lvl1pPr>
          </a:lstStyle>
          <a:p>
            <a:pPr>
              <a:defRPr/>
            </a:pPr>
            <a:fld id="{D9FFB3CF-165A-4967-9200-423D01E57DCB}" type="datetime1">
              <a:rPr lang="en-US" smtClean="0"/>
              <a:pPr>
                <a:defRPr/>
              </a:pPr>
              <a:t>2/27/2017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prstClr val="black">
                    <a:tint val="75000"/>
                  </a:prstClr>
                </a:solidFill>
                <a:latin typeface="Arial" charset="0"/>
                <a:cs typeface="Arial" charset="0"/>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prstClr val="black">
                    <a:tint val="75000"/>
                  </a:prstClr>
                </a:solidFill>
                <a:latin typeface="Arial" charset="0"/>
                <a:cs typeface="Arial" charset="0"/>
              </a:defRPr>
            </a:lvl1pPr>
          </a:lstStyle>
          <a:p>
            <a:pPr>
              <a:defRPr/>
            </a:pPr>
            <a:fld id="{FFEFEBF3-B024-4270-8A5F-01B1000AFA69}" type="slidenum">
              <a:rPr lang="en-US"/>
              <a:pPr>
                <a:defRPr/>
              </a:pPr>
              <a:t>‹#›</a:t>
            </a:fld>
            <a:endParaRPr lang="en-US" dirty="0"/>
          </a:p>
        </p:txBody>
      </p:sp>
    </p:spTree>
    <p:extLst>
      <p:ext uri="{BB962C8B-B14F-4D97-AF65-F5344CB8AC3E}">
        <p14:creationId xmlns:p14="http://schemas.microsoft.com/office/powerpoint/2010/main" val="2914736817"/>
      </p:ext>
    </p:extLst>
  </p:cSld>
  <p:clrMap bg1="lt1" tx1="dk1" bg2="lt2" tx2="dk2" accent1="accent1" accent2="accent2" accent3="accent3" accent4="accent4" accent5="accent5" accent6="accent6" hlink="hlink" folHlink="folHlink"/>
  <p:sldLayoutIdLst>
    <p:sldLayoutId id="2147484101" r:id="rId1"/>
    <p:sldLayoutId id="2147484102" r:id="rId2"/>
    <p:sldLayoutId id="2147484103" r:id="rId3"/>
    <p:sldLayoutId id="2147484104" r:id="rId4"/>
    <p:sldLayoutId id="2147484105" r:id="rId5"/>
    <p:sldLayoutId id="2147484106" r:id="rId6"/>
    <p:sldLayoutId id="2147484107" r:id="rId7"/>
    <p:sldLayoutId id="2147484108" r:id="rId8"/>
    <p:sldLayoutId id="2147484109" r:id="rId9"/>
    <p:sldLayoutId id="2147484110" r:id="rId10"/>
    <p:sldLayoutId id="2147484111" r:id="rId11"/>
    <p:sldLayoutId id="2147484112" r:id="rId12"/>
    <p:sldLayoutId id="2147484113" r:id="rId13"/>
    <p:sldLayoutId id="2147484114" r:id="rId14"/>
    <p:sldLayoutId id="2147484115" r:id="rId15"/>
    <p:sldLayoutId id="2147484116" r:id="rId16"/>
  </p:sldLayoutIdLst>
  <p:transitio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5D81269E-88D4-4879-B27B-8933B7F5BA37}" type="datetime1">
              <a:rPr lang="en-US" smtClean="0">
                <a:solidFill>
                  <a:prstClr val="black">
                    <a:tint val="75000"/>
                  </a:prstClr>
                </a:solidFill>
                <a:latin typeface="Calibri"/>
                <a:cs typeface="+mn-cs"/>
              </a:rPr>
              <a:pPr fontAlgn="auto">
                <a:spcBef>
                  <a:spcPts val="0"/>
                </a:spcBef>
                <a:spcAft>
                  <a:spcPts val="0"/>
                </a:spcAft>
              </a:pPr>
              <a:t>2/27/2017</a:t>
            </a:fld>
            <a:endParaRPr lang="en-US" dirty="0">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dirty="0">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A2F34CF3-0044-4E21-BEB6-D1264E26E98D}" type="slidenum">
              <a:rPr lang="en-US" smtClean="0">
                <a:solidFill>
                  <a:prstClr val="black">
                    <a:tint val="75000"/>
                  </a:prstClr>
                </a:solidFill>
                <a:latin typeface="Calibri"/>
                <a:cs typeface="+mn-cs"/>
              </a:rPr>
              <a:pPr fontAlgn="auto">
                <a:spcBef>
                  <a:spcPts val="0"/>
                </a:spcBef>
                <a:spcAft>
                  <a:spcPts val="0"/>
                </a:spcAft>
              </a:pPr>
              <a:t>‹#›</a:t>
            </a:fld>
            <a:endParaRPr lang="en-US" dirty="0">
              <a:solidFill>
                <a:prstClr val="black">
                  <a:tint val="75000"/>
                </a:prstClr>
              </a:solidFill>
              <a:latin typeface="Calibri"/>
              <a:cs typeface="+mn-cs"/>
            </a:endParaRPr>
          </a:p>
        </p:txBody>
      </p:sp>
    </p:spTree>
    <p:extLst>
      <p:ext uri="{BB962C8B-B14F-4D97-AF65-F5344CB8AC3E}">
        <p14:creationId xmlns:p14="http://schemas.microsoft.com/office/powerpoint/2010/main" val="3715917696"/>
      </p:ext>
    </p:extLst>
  </p:cSld>
  <p:clrMap bg1="lt1" tx1="dk1" bg2="lt2" tx2="dk2" accent1="accent1" accent2="accent2" accent3="accent3" accent4="accent4" accent5="accent5" accent6="accent6" hlink="hlink" folHlink="folHlink"/>
  <p:sldLayoutIdLst>
    <p:sldLayoutId id="2147484118" r:id="rId1"/>
    <p:sldLayoutId id="2147484119" r:id="rId2"/>
    <p:sldLayoutId id="2147484120" r:id="rId3"/>
    <p:sldLayoutId id="2147484121" r:id="rId4"/>
    <p:sldLayoutId id="2147484122" r:id="rId5"/>
    <p:sldLayoutId id="2147484123" r:id="rId6"/>
    <p:sldLayoutId id="2147484124" r:id="rId7"/>
    <p:sldLayoutId id="2147484125" r:id="rId8"/>
    <p:sldLayoutId id="2147484126" r:id="rId9"/>
    <p:sldLayoutId id="2147484127" r:id="rId10"/>
    <p:sldLayoutId id="2147484128" r:id="rId11"/>
  </p:sldLayoutIdLst>
  <p:transition>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21FAB440-C9BE-4C4F-A462-0912449F6312}" type="datetime1">
              <a:rPr lang="en-US" smtClean="0">
                <a:solidFill>
                  <a:prstClr val="black">
                    <a:tint val="75000"/>
                  </a:prstClr>
                </a:solidFill>
                <a:latin typeface="Calibri"/>
                <a:cs typeface="+mn-cs"/>
              </a:rPr>
              <a:pPr fontAlgn="auto">
                <a:spcBef>
                  <a:spcPts val="0"/>
                </a:spcBef>
                <a:spcAft>
                  <a:spcPts val="0"/>
                </a:spcAft>
              </a:pPr>
              <a:t>2/27/2017</a:t>
            </a:fld>
            <a:endParaRPr lang="en-US" dirty="0">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dirty="0">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A2F34CF3-0044-4E21-BEB6-D1264E26E98D}" type="slidenum">
              <a:rPr lang="en-US" smtClean="0">
                <a:solidFill>
                  <a:prstClr val="black">
                    <a:tint val="75000"/>
                  </a:prstClr>
                </a:solidFill>
                <a:latin typeface="Calibri"/>
                <a:cs typeface="+mn-cs"/>
              </a:rPr>
              <a:pPr fontAlgn="auto">
                <a:spcBef>
                  <a:spcPts val="0"/>
                </a:spcBef>
                <a:spcAft>
                  <a:spcPts val="0"/>
                </a:spcAft>
              </a:pPr>
              <a:t>‹#›</a:t>
            </a:fld>
            <a:endParaRPr lang="en-US" dirty="0">
              <a:solidFill>
                <a:prstClr val="black">
                  <a:tint val="75000"/>
                </a:prstClr>
              </a:solidFill>
              <a:latin typeface="Calibri"/>
              <a:cs typeface="+mn-cs"/>
            </a:endParaRPr>
          </a:p>
        </p:txBody>
      </p:sp>
    </p:spTree>
    <p:extLst>
      <p:ext uri="{BB962C8B-B14F-4D97-AF65-F5344CB8AC3E}">
        <p14:creationId xmlns:p14="http://schemas.microsoft.com/office/powerpoint/2010/main" val="1165962557"/>
      </p:ext>
    </p:extLst>
  </p:cSld>
  <p:clrMap bg1="lt1" tx1="dk1" bg2="lt2" tx2="dk2" accent1="accent1" accent2="accent2" accent3="accent3" accent4="accent4" accent5="accent5" accent6="accent6" hlink="hlink" folHlink="folHlink"/>
  <p:sldLayoutIdLst>
    <p:sldLayoutId id="2147484130" r:id="rId1"/>
    <p:sldLayoutId id="2147484131" r:id="rId2"/>
    <p:sldLayoutId id="2147484132" r:id="rId3"/>
    <p:sldLayoutId id="2147484133" r:id="rId4"/>
    <p:sldLayoutId id="2147484134" r:id="rId5"/>
    <p:sldLayoutId id="2147484135" r:id="rId6"/>
    <p:sldLayoutId id="2147484136" r:id="rId7"/>
    <p:sldLayoutId id="2147484137" r:id="rId8"/>
    <p:sldLayoutId id="2147484138" r:id="rId9"/>
    <p:sldLayoutId id="2147484139" r:id="rId10"/>
    <p:sldLayoutId id="2147484140" r:id="rId11"/>
  </p:sldLayoutIdLst>
  <p:transition>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4E0BE77F-B82A-4278-B141-E9F404DFAA52}" type="datetime1">
              <a:rPr lang="en-US" smtClean="0">
                <a:solidFill>
                  <a:prstClr val="black">
                    <a:tint val="75000"/>
                  </a:prstClr>
                </a:solidFill>
                <a:latin typeface="Calibri"/>
                <a:cs typeface="+mn-cs"/>
              </a:rPr>
              <a:pPr fontAlgn="auto">
                <a:spcBef>
                  <a:spcPts val="0"/>
                </a:spcBef>
                <a:spcAft>
                  <a:spcPts val="0"/>
                </a:spcAft>
              </a:pPr>
              <a:t>2/27/2017</a:t>
            </a:fld>
            <a:endParaRPr lang="en-US" dirty="0">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dirty="0">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A2F34CF3-0044-4E21-BEB6-D1264E26E98D}" type="slidenum">
              <a:rPr lang="en-US" smtClean="0">
                <a:solidFill>
                  <a:prstClr val="black">
                    <a:tint val="75000"/>
                  </a:prstClr>
                </a:solidFill>
                <a:latin typeface="Calibri"/>
                <a:cs typeface="+mn-cs"/>
              </a:rPr>
              <a:pPr fontAlgn="auto">
                <a:spcBef>
                  <a:spcPts val="0"/>
                </a:spcBef>
                <a:spcAft>
                  <a:spcPts val="0"/>
                </a:spcAft>
              </a:pPr>
              <a:t>‹#›</a:t>
            </a:fld>
            <a:endParaRPr lang="en-US" dirty="0">
              <a:solidFill>
                <a:prstClr val="black">
                  <a:tint val="75000"/>
                </a:prstClr>
              </a:solidFill>
              <a:latin typeface="Calibri"/>
              <a:cs typeface="+mn-cs"/>
            </a:endParaRPr>
          </a:p>
        </p:txBody>
      </p:sp>
    </p:spTree>
    <p:extLst>
      <p:ext uri="{BB962C8B-B14F-4D97-AF65-F5344CB8AC3E}">
        <p14:creationId xmlns:p14="http://schemas.microsoft.com/office/powerpoint/2010/main" val="969589443"/>
      </p:ext>
    </p:extLst>
  </p:cSld>
  <p:clrMap bg1="lt1" tx1="dk1" bg2="lt2" tx2="dk2" accent1="accent1" accent2="accent2" accent3="accent3" accent4="accent4" accent5="accent5" accent6="accent6" hlink="hlink" folHlink="folHlink"/>
  <p:sldLayoutIdLst>
    <p:sldLayoutId id="2147484142" r:id="rId1"/>
    <p:sldLayoutId id="2147484143" r:id="rId2"/>
    <p:sldLayoutId id="2147484144" r:id="rId3"/>
    <p:sldLayoutId id="2147484145" r:id="rId4"/>
    <p:sldLayoutId id="2147484146" r:id="rId5"/>
    <p:sldLayoutId id="2147484147" r:id="rId6"/>
    <p:sldLayoutId id="2147484148" r:id="rId7"/>
    <p:sldLayoutId id="2147484149" r:id="rId8"/>
    <p:sldLayoutId id="2147484150" r:id="rId9"/>
    <p:sldLayoutId id="2147484151" r:id="rId10"/>
    <p:sldLayoutId id="2147484152" r:id="rId11"/>
  </p:sldLayoutIdLst>
  <p:transition>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1489D4FE-319B-4777-B5D3-03AE90432B7E}" type="datetime1">
              <a:rPr lang="en-US" smtClean="0">
                <a:solidFill>
                  <a:prstClr val="black">
                    <a:tint val="75000"/>
                  </a:prstClr>
                </a:solidFill>
                <a:latin typeface="Calibri"/>
                <a:cs typeface="+mn-cs"/>
              </a:rPr>
              <a:pPr fontAlgn="auto">
                <a:spcBef>
                  <a:spcPts val="0"/>
                </a:spcBef>
                <a:spcAft>
                  <a:spcPts val="0"/>
                </a:spcAft>
              </a:pPr>
              <a:t>2/27/2017</a:t>
            </a:fld>
            <a:endParaRPr lang="en-US" dirty="0">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dirty="0">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A2F34CF3-0044-4E21-BEB6-D1264E26E98D}" type="slidenum">
              <a:rPr lang="en-US" smtClean="0">
                <a:solidFill>
                  <a:prstClr val="black">
                    <a:tint val="75000"/>
                  </a:prstClr>
                </a:solidFill>
                <a:latin typeface="Calibri"/>
                <a:cs typeface="+mn-cs"/>
              </a:rPr>
              <a:pPr fontAlgn="auto">
                <a:spcBef>
                  <a:spcPts val="0"/>
                </a:spcBef>
                <a:spcAft>
                  <a:spcPts val="0"/>
                </a:spcAft>
              </a:pPr>
              <a:t>‹#›</a:t>
            </a:fld>
            <a:endParaRPr lang="en-US" dirty="0">
              <a:solidFill>
                <a:prstClr val="black">
                  <a:tint val="75000"/>
                </a:prstClr>
              </a:solidFill>
              <a:latin typeface="Calibri"/>
              <a:cs typeface="+mn-cs"/>
            </a:endParaRPr>
          </a:p>
        </p:txBody>
      </p:sp>
    </p:spTree>
    <p:extLst>
      <p:ext uri="{BB962C8B-B14F-4D97-AF65-F5344CB8AC3E}">
        <p14:creationId xmlns:p14="http://schemas.microsoft.com/office/powerpoint/2010/main" val="2572075924"/>
      </p:ext>
    </p:extLst>
  </p:cSld>
  <p:clrMap bg1="lt1" tx1="dk1" bg2="lt2" tx2="dk2" accent1="accent1" accent2="accent2" accent3="accent3" accent4="accent4" accent5="accent5" accent6="accent6" hlink="hlink" folHlink="folHlink"/>
  <p:sldLayoutIdLst>
    <p:sldLayoutId id="2147484154" r:id="rId1"/>
    <p:sldLayoutId id="2147484155" r:id="rId2"/>
    <p:sldLayoutId id="2147484156" r:id="rId3"/>
    <p:sldLayoutId id="2147484157" r:id="rId4"/>
    <p:sldLayoutId id="2147484158" r:id="rId5"/>
    <p:sldLayoutId id="2147484159" r:id="rId6"/>
    <p:sldLayoutId id="2147484160" r:id="rId7"/>
    <p:sldLayoutId id="2147484161" r:id="rId8"/>
    <p:sldLayoutId id="2147484162" r:id="rId9"/>
    <p:sldLayoutId id="2147484163" r:id="rId10"/>
    <p:sldLayoutId id="2147484164" r:id="rId11"/>
  </p:sldLayoutIdLst>
  <p:transition>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433C3F52-9EEF-44DB-BC1E-8FB3E9A66FE5}" type="datetime1">
              <a:rPr lang="en-US" smtClean="0">
                <a:solidFill>
                  <a:prstClr val="black">
                    <a:tint val="75000"/>
                  </a:prstClr>
                </a:solidFill>
                <a:latin typeface="Calibri"/>
                <a:cs typeface="+mn-cs"/>
              </a:rPr>
              <a:pPr fontAlgn="auto">
                <a:spcBef>
                  <a:spcPts val="0"/>
                </a:spcBef>
                <a:spcAft>
                  <a:spcPts val="0"/>
                </a:spcAft>
              </a:pPr>
              <a:t>2/27/2017</a:t>
            </a:fld>
            <a:endParaRPr lang="en-US" dirty="0">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dirty="0">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A2F34CF3-0044-4E21-BEB6-D1264E26E98D}" type="slidenum">
              <a:rPr lang="en-US" smtClean="0">
                <a:solidFill>
                  <a:prstClr val="black">
                    <a:tint val="75000"/>
                  </a:prstClr>
                </a:solidFill>
                <a:latin typeface="Calibri"/>
                <a:cs typeface="+mn-cs"/>
              </a:rPr>
              <a:pPr fontAlgn="auto">
                <a:spcBef>
                  <a:spcPts val="0"/>
                </a:spcBef>
                <a:spcAft>
                  <a:spcPts val="0"/>
                </a:spcAft>
              </a:pPr>
              <a:t>‹#›</a:t>
            </a:fld>
            <a:endParaRPr lang="en-US" dirty="0">
              <a:solidFill>
                <a:prstClr val="black">
                  <a:tint val="75000"/>
                </a:prstClr>
              </a:solidFill>
              <a:latin typeface="Calibri"/>
              <a:cs typeface="+mn-cs"/>
            </a:endParaRPr>
          </a:p>
        </p:txBody>
      </p:sp>
    </p:spTree>
    <p:extLst>
      <p:ext uri="{BB962C8B-B14F-4D97-AF65-F5344CB8AC3E}">
        <p14:creationId xmlns:p14="http://schemas.microsoft.com/office/powerpoint/2010/main" val="19777919"/>
      </p:ext>
    </p:extLst>
  </p:cSld>
  <p:clrMap bg1="lt1" tx1="dk1" bg2="lt2" tx2="dk2" accent1="accent1" accent2="accent2" accent3="accent3" accent4="accent4" accent5="accent5" accent6="accent6" hlink="hlink" folHlink="folHlink"/>
  <p:sldLayoutIdLst>
    <p:sldLayoutId id="2147484166" r:id="rId1"/>
    <p:sldLayoutId id="2147484167" r:id="rId2"/>
    <p:sldLayoutId id="2147484168" r:id="rId3"/>
    <p:sldLayoutId id="2147484169" r:id="rId4"/>
    <p:sldLayoutId id="2147484170" r:id="rId5"/>
    <p:sldLayoutId id="2147484171" r:id="rId6"/>
    <p:sldLayoutId id="2147484172" r:id="rId7"/>
    <p:sldLayoutId id="2147484173" r:id="rId8"/>
    <p:sldLayoutId id="2147484174" r:id="rId9"/>
    <p:sldLayoutId id="2147484175" r:id="rId10"/>
    <p:sldLayoutId id="2147484176" r:id="rId11"/>
  </p:sldLayoutIdLst>
  <p:transition>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a:defRPr/>
            </a:pPr>
            <a:fld id="{9EB4EC27-5595-4A29-BA04-60219FE74872}" type="datetime1">
              <a:rPr lang="en-US" smtClean="0"/>
              <a:pPr>
                <a:defRPr/>
              </a:pPr>
              <a:t>2/27/2017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D891A689-0803-4CCF-ACBA-2A1354482F94}" type="slidenum">
              <a:rPr lang="en-US"/>
              <a:pPr>
                <a:defRPr/>
              </a:pPr>
              <a:t>‹#›</a:t>
            </a:fld>
            <a:endParaRPr lang="en-US" dirty="0"/>
          </a:p>
        </p:txBody>
      </p:sp>
      <p:sp>
        <p:nvSpPr>
          <p:cNvPr id="7" name="TextBox 6"/>
          <p:cNvSpPr txBox="1"/>
          <p:nvPr userDrawn="1"/>
        </p:nvSpPr>
        <p:spPr>
          <a:xfrm>
            <a:off x="8499475" y="0"/>
            <a:ext cx="641350" cy="246063"/>
          </a:xfrm>
          <a:prstGeom prst="rect">
            <a:avLst/>
          </a:prstGeom>
          <a:solidFill>
            <a:schemeClr val="accent2">
              <a:lumMod val="75000"/>
            </a:schemeClr>
          </a:solidFill>
        </p:spPr>
        <p:txBody>
          <a:bodyPr>
            <a:spAutoFit/>
          </a:bodyPr>
          <a:lstStyle/>
          <a:p>
            <a:pPr algn="ctr">
              <a:defRPr/>
            </a:pPr>
            <a:r>
              <a:rPr lang="en-US" sz="1000" dirty="0">
                <a:solidFill>
                  <a:prstClr val="white"/>
                </a:solidFill>
                <a:latin typeface="Calibri" pitchFamily="-84" charset="0"/>
              </a:rPr>
              <a:t>11 - </a:t>
            </a:r>
            <a:fld id="{EBA22FDC-2EC4-4C71-81B8-15F6E812B458}" type="slidenum">
              <a:rPr lang="en-US" sz="1000">
                <a:solidFill>
                  <a:prstClr val="white"/>
                </a:solidFill>
                <a:latin typeface="Calibri" pitchFamily="-84" charset="0"/>
              </a:rPr>
              <a:pPr algn="ctr">
                <a:defRPr/>
              </a:pPr>
              <a:t>‹#›</a:t>
            </a:fld>
            <a:endParaRPr lang="en-US" sz="1000" dirty="0">
              <a:solidFill>
                <a:prstClr val="white"/>
              </a:solidFill>
              <a:latin typeface="Calibri" pitchFamily="-84" charset="0"/>
            </a:endParaRPr>
          </a:p>
        </p:txBody>
      </p:sp>
    </p:spTree>
    <p:extLst>
      <p:ext uri="{BB962C8B-B14F-4D97-AF65-F5344CB8AC3E}">
        <p14:creationId xmlns:p14="http://schemas.microsoft.com/office/powerpoint/2010/main" val="2942980591"/>
      </p:ext>
    </p:extLst>
  </p:cSld>
  <p:clrMap bg1="lt1" tx1="dk1" bg2="lt2" tx2="dk2" accent1="accent1" accent2="accent2" accent3="accent3" accent4="accent4" accent5="accent5" accent6="accent6" hlink="hlink" folHlink="folHlink"/>
  <p:sldLayoutIdLst>
    <p:sldLayoutId id="2147484178" r:id="rId1"/>
    <p:sldLayoutId id="2147484179" r:id="rId2"/>
    <p:sldLayoutId id="2147484180" r:id="rId3"/>
    <p:sldLayoutId id="2147484181" r:id="rId4"/>
    <p:sldLayoutId id="2147484182" r:id="rId5"/>
    <p:sldLayoutId id="2147484183" r:id="rId6"/>
    <p:sldLayoutId id="2147484184" r:id="rId7"/>
    <p:sldLayoutId id="2147484185" r:id="rId8"/>
    <p:sldLayoutId id="2147484186" r:id="rId9"/>
    <p:sldLayoutId id="2147484187" r:id="rId10"/>
    <p:sldLayoutId id="2147484188" r:id="rId11"/>
    <p:sldLayoutId id="2147484189" r:id="rId12"/>
  </p:sldLayoutIdLst>
  <p:hf hdr="0" ftr="0" dt="0"/>
  <p:txStyles>
    <p:titleStyle>
      <a:lvl1pPr algn="ctr" rtl="0" eaLnBrk="0" fontAlgn="base" hangingPunct="0">
        <a:spcBef>
          <a:spcPct val="0"/>
        </a:spcBef>
        <a:spcAft>
          <a:spcPct val="0"/>
        </a:spcAft>
        <a:defRPr sz="4400" kern="1200">
          <a:solidFill>
            <a:schemeClr val="tx1"/>
          </a:solidFill>
          <a:latin typeface="+mj-lt"/>
          <a:ea typeface="ＭＳ Ｐゴシック" pitchFamily="-84" charset="-128"/>
          <a:cs typeface="ＭＳ Ｐゴシック" pitchFamily="-84" charset="-128"/>
        </a:defRPr>
      </a:lvl1pPr>
      <a:lvl2pPr algn="ctr" rtl="0" eaLnBrk="0" fontAlgn="base" hangingPunct="0">
        <a:spcBef>
          <a:spcPct val="0"/>
        </a:spcBef>
        <a:spcAft>
          <a:spcPct val="0"/>
        </a:spcAft>
        <a:defRPr sz="4400">
          <a:solidFill>
            <a:schemeClr val="tx1"/>
          </a:solidFill>
          <a:latin typeface="Calibri" pitchFamily="34" charset="0"/>
          <a:ea typeface="ＭＳ Ｐゴシック" pitchFamily="-84" charset="-128"/>
          <a:cs typeface="ＭＳ Ｐゴシック" pitchFamily="-84"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pitchFamily="-84" charset="-128"/>
          <a:cs typeface="ＭＳ Ｐゴシック" pitchFamily="-84"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pitchFamily="-84" charset="-128"/>
          <a:cs typeface="ＭＳ Ｐゴシック" pitchFamily="-84"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pitchFamily="-84" charset="-128"/>
          <a:cs typeface="ＭＳ Ｐゴシック" pitchFamily="-84"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pitchFamily="-84" charset="-128"/>
          <a:cs typeface="ＭＳ Ｐゴシック" pitchFamily="-84"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pitchFamily="-84"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pitchFamily="-84"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84"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8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90.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0.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40.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1.xml"/></Relationships>
</file>

<file path=ppt/slides/_rels/slide2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2.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image" Target="../media/image28.jpe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3.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7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3"/>
          <p:cNvSpPr>
            <a:spLocks noGrp="1"/>
          </p:cNvSpPr>
          <p:nvPr>
            <p:ph type="ctrTitle"/>
          </p:nvPr>
        </p:nvSpPr>
        <p:spPr>
          <a:xfrm>
            <a:off x="685800" y="579774"/>
            <a:ext cx="7772400" cy="1524000"/>
          </a:xfrm>
        </p:spPr>
        <p:txBody>
          <a:bodyPr/>
          <a:lstStyle/>
          <a:p>
            <a:pPr algn="l" eaLnBrk="1" hangingPunct="1"/>
            <a:r>
              <a:rPr lang="en-US" altLang="en-US" b="1" dirty="0">
                <a:ea typeface="MS PGothic" pitchFamily="34" charset="-128"/>
              </a:rPr>
              <a:t>Job Order Costing and</a:t>
            </a:r>
            <a:br>
              <a:rPr lang="en-US" altLang="en-US" b="1" dirty="0">
                <a:ea typeface="MS PGothic" pitchFamily="34" charset="-128"/>
              </a:rPr>
            </a:br>
            <a:r>
              <a:rPr lang="en-US" altLang="en-US" b="1" dirty="0">
                <a:ea typeface="MS PGothic" pitchFamily="34" charset="-128"/>
              </a:rPr>
              <a:t>Analysis</a:t>
            </a:r>
            <a:endParaRPr lang="en-US" altLang="en-US" b="1" dirty="0"/>
          </a:p>
        </p:txBody>
      </p:sp>
      <p:sp>
        <p:nvSpPr>
          <p:cNvPr id="6" name="Rectangle 5"/>
          <p:cNvSpPr/>
          <p:nvPr/>
        </p:nvSpPr>
        <p:spPr>
          <a:xfrm>
            <a:off x="0" y="-5080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7" name="Subtitle 2"/>
          <p:cNvSpPr>
            <a:spLocks noGrp="1"/>
          </p:cNvSpPr>
          <p:nvPr>
            <p:ph type="subTitle" idx="1"/>
          </p:nvPr>
        </p:nvSpPr>
        <p:spPr>
          <a:xfrm>
            <a:off x="711200" y="2078373"/>
            <a:ext cx="6400800" cy="1752600"/>
          </a:xfrm>
        </p:spPr>
        <p:txBody>
          <a:bodyPr/>
          <a:lstStyle/>
          <a:p>
            <a:pPr algn="l" eaLnBrk="1" hangingPunct="1">
              <a:buFont typeface="Wingdings" pitchFamily="-107" charset="2"/>
              <a:buNone/>
            </a:pPr>
            <a:r>
              <a:rPr lang="en-US" altLang="en-US" dirty="0">
                <a:solidFill>
                  <a:srgbClr val="898989"/>
                </a:solidFill>
              </a:rPr>
              <a:t>Chapter 15</a:t>
            </a:r>
          </a:p>
          <a:p>
            <a:pPr algn="l" eaLnBrk="1" hangingPunct="1">
              <a:buFont typeface="Wingdings" pitchFamily="-107" charset="2"/>
              <a:buNone/>
            </a:pPr>
            <a:endParaRPr lang="en-US" altLang="en-US" sz="1600" b="1" dirty="0">
              <a:solidFill>
                <a:srgbClr val="0070C0"/>
              </a:solidFill>
            </a:endParaRPr>
          </a:p>
        </p:txBody>
      </p:sp>
      <p:sp>
        <p:nvSpPr>
          <p:cNvPr id="8" name="Rectangle 3"/>
          <p:cNvSpPr txBox="1">
            <a:spLocks noChangeArrowheads="1"/>
          </p:cNvSpPr>
          <p:nvPr/>
        </p:nvSpPr>
        <p:spPr bwMode="auto">
          <a:xfrm>
            <a:off x="685800" y="3928147"/>
            <a:ext cx="6173492" cy="1336675"/>
          </a:xfrm>
          <a:prstGeom prst="rect">
            <a:avLst/>
          </a:prstGeom>
          <a:noFill/>
          <a:ln w="9525">
            <a:noFill/>
            <a:miter lim="800000"/>
            <a:headEnd/>
            <a:tailEnd/>
          </a:ln>
          <a:effectLst>
            <a:outerShdw dist="17961" dir="2700000" algn="ctr" rotWithShape="0">
              <a:schemeClr val="bg2"/>
            </a:outerShdw>
          </a:effec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eaLnBrk="1" hangingPunct="1">
              <a:defRPr/>
            </a:pPr>
            <a:r>
              <a:rPr lang="en-US" sz="2800" b="1" dirty="0">
                <a:solidFill>
                  <a:srgbClr val="002060"/>
                </a:solidFill>
                <a:ea typeface="ＭＳ Ｐゴシック" pitchFamily="34" charset="-128"/>
              </a:rPr>
              <a:t>Wild, Shaw, and </a:t>
            </a:r>
            <a:r>
              <a:rPr lang="en-US" sz="2800" b="1" dirty="0" err="1">
                <a:solidFill>
                  <a:srgbClr val="002060"/>
                </a:solidFill>
                <a:ea typeface="ＭＳ Ｐゴシック" pitchFamily="34" charset="-128"/>
              </a:rPr>
              <a:t>Chiappetta</a:t>
            </a:r>
            <a:endParaRPr lang="en-US" sz="2800" b="1" dirty="0">
              <a:solidFill>
                <a:srgbClr val="002060"/>
              </a:solidFill>
              <a:ea typeface="ＭＳ Ｐゴシック" pitchFamily="34" charset="-128"/>
            </a:endParaRPr>
          </a:p>
          <a:p>
            <a:pPr algn="l" eaLnBrk="1" hangingPunct="1">
              <a:defRPr/>
            </a:pPr>
            <a:r>
              <a:rPr lang="en-US" sz="2800" b="1" dirty="0">
                <a:solidFill>
                  <a:srgbClr val="002060"/>
                </a:solidFill>
                <a:ea typeface="ＭＳ Ｐゴシック" pitchFamily="34" charset="-128"/>
              </a:rPr>
              <a:t>Financial and Managerial Accounting</a:t>
            </a:r>
          </a:p>
          <a:p>
            <a:pPr algn="l" eaLnBrk="1" hangingPunct="1">
              <a:defRPr/>
            </a:pPr>
            <a:r>
              <a:rPr lang="en-US" sz="2800" b="1" dirty="0">
                <a:solidFill>
                  <a:srgbClr val="002060"/>
                </a:solidFill>
                <a:ea typeface="ＭＳ Ｐゴシック" pitchFamily="34" charset="-128"/>
              </a:rPr>
              <a:t>7th Edition</a:t>
            </a:r>
          </a:p>
          <a:p>
            <a:pPr eaLnBrk="1" hangingPunct="1">
              <a:defRPr/>
            </a:pPr>
            <a:r>
              <a:rPr lang="en-US" sz="3900" b="1" dirty="0">
                <a:solidFill>
                  <a:srgbClr val="002060"/>
                </a:solidFill>
                <a:ea typeface="ＭＳ Ｐゴシック" pitchFamily="34" charset="-128"/>
              </a:rPr>
              <a:t> 	</a:t>
            </a:r>
            <a:endParaRPr lang="en-US" b="1" dirty="0">
              <a:solidFill>
                <a:srgbClr val="002060"/>
              </a:solidFill>
              <a:ea typeface="ＭＳ Ｐゴシック" pitchFamily="34" charset="-128"/>
            </a:endParaRPr>
          </a:p>
        </p:txBody>
      </p:sp>
      <p:pic>
        <p:nvPicPr>
          <p:cNvPr id="10" name="Picture 9"/>
          <p:cNvPicPr>
            <a:picLocks noChangeAspect="1"/>
          </p:cNvPicPr>
          <p:nvPr/>
        </p:nvPicPr>
        <p:blipFill>
          <a:blip r:embed="rId3"/>
          <a:stretch>
            <a:fillRect/>
          </a:stretch>
        </p:blipFill>
        <p:spPr>
          <a:xfrm>
            <a:off x="6313190" y="1369217"/>
            <a:ext cx="2438405" cy="3258318"/>
          </a:xfrm>
          <a:prstGeom prst="rect">
            <a:avLst/>
          </a:prstGeom>
        </p:spPr>
      </p:pic>
      <p:sp>
        <p:nvSpPr>
          <p:cNvPr id="12" name="Rectangle 11"/>
          <p:cNvSpPr>
            <a:spLocks noGrp="1" noChangeArrowheads="1"/>
          </p:cNvSpPr>
          <p:nvPr/>
        </p:nvSpPr>
        <p:spPr bwMode="auto">
          <a:xfrm>
            <a:off x="381000" y="6248400"/>
            <a:ext cx="8077200" cy="533400"/>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©McGraw-Hill Education.  All rights reserved. Authorized only for instructor use in the classroom.  </a:t>
            </a:r>
            <a:br>
              <a:rPr lang="en-US" dirty="0"/>
            </a:br>
            <a:r>
              <a:rPr lang="en-US" dirty="0"/>
              <a:t>No reproduction or further distribution permitted without the prior written consent of McGraw-Hill Education.</a:t>
            </a:r>
            <a:endParaRPr lang="en-US" sz="1600" dirty="0"/>
          </a:p>
        </p:txBody>
      </p:sp>
    </p:spTree>
    <p:extLst>
      <p:ext uri="{BB962C8B-B14F-4D97-AF65-F5344CB8AC3E}">
        <p14:creationId xmlns:p14="http://schemas.microsoft.com/office/powerpoint/2010/main" val="4033027726"/>
      </p:ext>
    </p:extLst>
  </p:cSld>
  <p:clrMapOvr>
    <a:masterClrMapping/>
  </p:clrMapOvr>
  <p:transition>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Rectangle 361"/>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b="1" dirty="0">
                <a:solidFill>
                  <a:prstClr val="white"/>
                </a:solidFill>
              </a:rPr>
              <a:t>NEED-TO-KNOW 15-1</a:t>
            </a:r>
          </a:p>
        </p:txBody>
      </p:sp>
      <p:sp>
        <p:nvSpPr>
          <p:cNvPr id="95" name="Slide Number Placeholder 94"/>
          <p:cNvSpPr>
            <a:spLocks noGrp="1"/>
          </p:cNvSpPr>
          <p:nvPr>
            <p:ph type="sldNum" sz="quarter" idx="12"/>
          </p:nvPr>
        </p:nvSpPr>
        <p:spPr/>
        <p:txBody>
          <a:bodyPr/>
          <a:lstStyle/>
          <a:p>
            <a:fld id="{A2F34CF3-0044-4E21-BEB6-D1264E26E98D}" type="slidenum">
              <a:rPr lang="en-US" smtClean="0">
                <a:solidFill>
                  <a:prstClr val="black">
                    <a:tint val="75000"/>
                  </a:prstClr>
                </a:solidFill>
              </a:rPr>
              <a:pPr/>
              <a:t>10</a:t>
            </a:fld>
            <a:endParaRPr lang="en-US" dirty="0">
              <a:solidFill>
                <a:prstClr val="black">
                  <a:tint val="75000"/>
                </a:prstClr>
              </a:solidFill>
            </a:endParaRPr>
          </a:p>
        </p:txBody>
      </p:sp>
      <p:sp>
        <p:nvSpPr>
          <p:cNvPr id="96" name="Rounded Rectangle 95"/>
          <p:cNvSpPr/>
          <p:nvPr/>
        </p:nvSpPr>
        <p:spPr>
          <a:xfrm>
            <a:off x="81012" y="6553200"/>
            <a:ext cx="5710188" cy="21021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P1</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solidFill>
                  <a:prstClr val="black"/>
                </a:solidFill>
                <a:latin typeface="Calibri"/>
              </a:rPr>
              <a:t>Describe and record the flow of materials costs in job order costing.</a:t>
            </a:r>
          </a:p>
        </p:txBody>
      </p:sp>
      <p:sp>
        <p:nvSpPr>
          <p:cNvPr id="5" name="Rectangle 4"/>
          <p:cNvSpPr>
            <a:spLocks noChangeArrowheads="1"/>
          </p:cNvSpPr>
          <p:nvPr/>
        </p:nvSpPr>
        <p:spPr bwMode="auto">
          <a:xfrm>
            <a:off x="2520950" y="1154113"/>
            <a:ext cx="3727450" cy="24765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Rectangle 5"/>
          <p:cNvSpPr>
            <a:spLocks noChangeArrowheads="1"/>
          </p:cNvSpPr>
          <p:nvPr/>
        </p:nvSpPr>
        <p:spPr bwMode="auto">
          <a:xfrm>
            <a:off x="490538" y="3557588"/>
            <a:ext cx="7175500" cy="236537"/>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Rectangle 6"/>
          <p:cNvSpPr>
            <a:spLocks noChangeArrowheads="1"/>
          </p:cNvSpPr>
          <p:nvPr/>
        </p:nvSpPr>
        <p:spPr bwMode="auto">
          <a:xfrm>
            <a:off x="534988" y="649288"/>
            <a:ext cx="85788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Proxima Nova" panose="02000506030000020004" pitchFamily="50" charset="0"/>
              </a:rPr>
              <a:t>A manufacturer’s job cost sheet reports direct materials of $1,200 and direct labor of $250 for printing</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Rectangle 7"/>
          <p:cNvSpPr>
            <a:spLocks noChangeArrowheads="1"/>
          </p:cNvSpPr>
          <p:nvPr/>
        </p:nvSpPr>
        <p:spPr bwMode="auto">
          <a:xfrm>
            <a:off x="534988" y="874713"/>
            <a:ext cx="811847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Proxima Nova" panose="02000506030000020004" pitchFamily="50" charset="0"/>
              </a:rPr>
              <a:t>200 T-shirts for a bikers’ reunion. Estimated overhead is computed as 140% of direct labor costs.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 name="Rectangle 8"/>
          <p:cNvSpPr>
            <a:spLocks noChangeArrowheads="1"/>
          </p:cNvSpPr>
          <p:nvPr/>
        </p:nvSpPr>
        <p:spPr bwMode="auto">
          <a:xfrm>
            <a:off x="534988" y="2438400"/>
            <a:ext cx="4322763"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Proxima Nova" panose="02000506030000020004" pitchFamily="50" charset="0"/>
              </a:rPr>
              <a:t>1. What is the estimated overhead cost for this job?</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Rectangle 9"/>
          <p:cNvSpPr>
            <a:spLocks noChangeArrowheads="1"/>
          </p:cNvSpPr>
          <p:nvPr/>
        </p:nvSpPr>
        <p:spPr bwMode="auto">
          <a:xfrm>
            <a:off x="4572000" y="2438400"/>
            <a:ext cx="257282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C00000"/>
                </a:solidFill>
                <a:effectLst/>
                <a:latin typeface="Proxima Nova" panose="02000506030000020004" pitchFamily="50" charset="0"/>
              </a:rPr>
              <a:t>$250 Direct labor x 140% = $350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 name="Rectangle 10"/>
          <p:cNvSpPr>
            <a:spLocks noChangeArrowheads="1"/>
          </p:cNvSpPr>
          <p:nvPr/>
        </p:nvSpPr>
        <p:spPr bwMode="auto">
          <a:xfrm>
            <a:off x="534988" y="2667000"/>
            <a:ext cx="3963988"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Proxima Nova" panose="02000506030000020004" pitchFamily="50" charset="0"/>
              </a:rPr>
              <a:t>2. What is the total cost per T-shirt for this job?</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 name="Rectangle 11"/>
          <p:cNvSpPr>
            <a:spLocks noChangeArrowheads="1"/>
          </p:cNvSpPr>
          <p:nvPr/>
        </p:nvSpPr>
        <p:spPr bwMode="auto">
          <a:xfrm>
            <a:off x="4572000" y="2667000"/>
            <a:ext cx="43116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C00000"/>
                </a:solidFill>
                <a:effectLst/>
                <a:latin typeface="Proxima Nova" panose="02000506030000020004" pitchFamily="50" charset="0"/>
              </a:rPr>
              <a:t>$1,800 total cost of job / 200 T-shirts = $9 per shirt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 name="Rectangle 12"/>
          <p:cNvSpPr>
            <a:spLocks noChangeArrowheads="1"/>
          </p:cNvSpPr>
          <p:nvPr/>
        </p:nvSpPr>
        <p:spPr bwMode="auto">
          <a:xfrm>
            <a:off x="534988" y="2890838"/>
            <a:ext cx="84550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Proxima Nova" panose="02000506030000020004" pitchFamily="50" charset="0"/>
              </a:rPr>
              <a:t>3. What journal entry does the manufacturer make upon completion of this job to transfer costs from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 name="Rectangle 13"/>
          <p:cNvSpPr>
            <a:spLocks noChangeArrowheads="1"/>
          </p:cNvSpPr>
          <p:nvPr/>
        </p:nvSpPr>
        <p:spPr bwMode="auto">
          <a:xfrm>
            <a:off x="534988" y="3116263"/>
            <a:ext cx="29972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Proxima Nova" panose="02000506030000020004" pitchFamily="50" charset="0"/>
              </a:rPr>
              <a:t>work in process to finished goods?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 name="Rectangle 15"/>
          <p:cNvSpPr>
            <a:spLocks noChangeArrowheads="1"/>
          </p:cNvSpPr>
          <p:nvPr/>
        </p:nvSpPr>
        <p:spPr bwMode="auto">
          <a:xfrm>
            <a:off x="2565400" y="1412875"/>
            <a:ext cx="85407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Proxima Nova" panose="02000506030000020004" pitchFamily="50" charset="0"/>
              </a:rPr>
              <a:t>DM used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6" name="Rectangle 16"/>
          <p:cNvSpPr>
            <a:spLocks noChangeArrowheads="1"/>
          </p:cNvSpPr>
          <p:nvPr/>
        </p:nvSpPr>
        <p:spPr bwMode="auto">
          <a:xfrm>
            <a:off x="3902075" y="1412875"/>
            <a:ext cx="550863"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Proxima Nova" panose="02000506030000020004" pitchFamily="50" charset="0"/>
              </a:rPr>
              <a:t>1,200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Rectangle 17"/>
          <p:cNvSpPr>
            <a:spLocks noChangeArrowheads="1"/>
          </p:cNvSpPr>
          <p:nvPr/>
        </p:nvSpPr>
        <p:spPr bwMode="auto">
          <a:xfrm>
            <a:off x="2565400" y="1636713"/>
            <a:ext cx="8191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Proxima Nova" panose="02000506030000020004" pitchFamily="50" charset="0"/>
              </a:rPr>
              <a:t>DL Used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8" name="Rectangle 18"/>
          <p:cNvSpPr>
            <a:spLocks noChangeArrowheads="1"/>
          </p:cNvSpPr>
          <p:nvPr/>
        </p:nvSpPr>
        <p:spPr bwMode="auto">
          <a:xfrm>
            <a:off x="4014788" y="1636713"/>
            <a:ext cx="4381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Proxima Nova" panose="02000506030000020004" pitchFamily="50" charset="0"/>
              </a:rPr>
              <a:t>250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Rectangle 19"/>
          <p:cNvSpPr>
            <a:spLocks noChangeArrowheads="1"/>
          </p:cNvSpPr>
          <p:nvPr/>
        </p:nvSpPr>
        <p:spPr bwMode="auto">
          <a:xfrm>
            <a:off x="2565400" y="1862138"/>
            <a:ext cx="785813"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Proxima Nova" panose="02000506030000020004" pitchFamily="50" charset="0"/>
              </a:rPr>
              <a:t>Fact OH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Rectangle 20"/>
          <p:cNvSpPr>
            <a:spLocks noChangeArrowheads="1"/>
          </p:cNvSpPr>
          <p:nvPr/>
        </p:nvSpPr>
        <p:spPr bwMode="auto">
          <a:xfrm>
            <a:off x="4014788" y="1862138"/>
            <a:ext cx="4381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Proxima Nova" panose="02000506030000020004" pitchFamily="50" charset="0"/>
              </a:rPr>
              <a:t>350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Rectangle 21"/>
          <p:cNvSpPr>
            <a:spLocks noChangeArrowheads="1"/>
          </p:cNvSpPr>
          <p:nvPr/>
        </p:nvSpPr>
        <p:spPr bwMode="auto">
          <a:xfrm>
            <a:off x="2565400" y="2097088"/>
            <a:ext cx="515938"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Proxima Nova" panose="02000506030000020004" pitchFamily="50" charset="0"/>
              </a:rPr>
              <a:t>Total</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2" name="Rectangle 22"/>
          <p:cNvSpPr>
            <a:spLocks noChangeArrowheads="1"/>
          </p:cNvSpPr>
          <p:nvPr/>
        </p:nvSpPr>
        <p:spPr bwMode="auto">
          <a:xfrm>
            <a:off x="3902075" y="2097088"/>
            <a:ext cx="550863"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Proxima Nova" panose="02000506030000020004" pitchFamily="50" charset="0"/>
              </a:rPr>
              <a:t>1,800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Rectangle 23"/>
          <p:cNvSpPr>
            <a:spLocks noChangeArrowheads="1"/>
          </p:cNvSpPr>
          <p:nvPr/>
        </p:nvSpPr>
        <p:spPr bwMode="auto">
          <a:xfrm>
            <a:off x="5946776" y="3579813"/>
            <a:ext cx="573088"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Proxima Nova" panose="02000506030000020004" pitchFamily="50" charset="0"/>
              </a:rPr>
              <a:t>Debit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 name="Rectangle 24"/>
          <p:cNvSpPr>
            <a:spLocks noChangeArrowheads="1"/>
          </p:cNvSpPr>
          <p:nvPr/>
        </p:nvSpPr>
        <p:spPr bwMode="auto">
          <a:xfrm>
            <a:off x="6913563" y="3579813"/>
            <a:ext cx="639763"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Proxima Nova" panose="02000506030000020004" pitchFamily="50" charset="0"/>
              </a:rPr>
              <a:t>Credit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 name="Rectangle 25"/>
          <p:cNvSpPr>
            <a:spLocks noChangeArrowheads="1"/>
          </p:cNvSpPr>
          <p:nvPr/>
        </p:nvSpPr>
        <p:spPr bwMode="auto">
          <a:xfrm>
            <a:off x="1501776" y="3805238"/>
            <a:ext cx="22352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Proxima Nova" panose="02000506030000020004" pitchFamily="50" charset="0"/>
              </a:rPr>
              <a:t>Finished Goods Inventory</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6" name="Rectangle 26"/>
          <p:cNvSpPr>
            <a:spLocks noChangeArrowheads="1"/>
          </p:cNvSpPr>
          <p:nvPr/>
        </p:nvSpPr>
        <p:spPr bwMode="auto">
          <a:xfrm>
            <a:off x="6194426" y="3805238"/>
            <a:ext cx="550863"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Proxima Nova" panose="02000506030000020004" pitchFamily="50" charset="0"/>
              </a:rPr>
              <a:t>1,800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 name="Rectangle 27"/>
          <p:cNvSpPr>
            <a:spLocks noChangeArrowheads="1"/>
          </p:cNvSpPr>
          <p:nvPr/>
        </p:nvSpPr>
        <p:spPr bwMode="auto">
          <a:xfrm>
            <a:off x="7194551" y="4030663"/>
            <a:ext cx="550863"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Proxima Nova" panose="02000506030000020004" pitchFamily="50" charset="0"/>
              </a:rPr>
              <a:t>1,800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 name="Rectangle 28"/>
          <p:cNvSpPr>
            <a:spLocks noChangeArrowheads="1"/>
          </p:cNvSpPr>
          <p:nvPr/>
        </p:nvSpPr>
        <p:spPr bwMode="auto">
          <a:xfrm>
            <a:off x="1804988" y="4030663"/>
            <a:ext cx="22796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Proxima Nova" panose="02000506030000020004" pitchFamily="50" charset="0"/>
              </a:rPr>
              <a:t>Work in Process Inventory</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9" name="Rectangle 29"/>
          <p:cNvSpPr>
            <a:spLocks noChangeArrowheads="1"/>
          </p:cNvSpPr>
          <p:nvPr/>
        </p:nvSpPr>
        <p:spPr bwMode="auto">
          <a:xfrm>
            <a:off x="3328988" y="1176338"/>
            <a:ext cx="23685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Proxima Nova" panose="02000506030000020004" pitchFamily="50" charset="0"/>
              </a:rPr>
              <a:t>Work in Process Inventory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 name="Rectangle 30"/>
          <p:cNvSpPr>
            <a:spLocks noChangeArrowheads="1"/>
          </p:cNvSpPr>
          <p:nvPr/>
        </p:nvSpPr>
        <p:spPr bwMode="auto">
          <a:xfrm>
            <a:off x="2894013" y="3579813"/>
            <a:ext cx="1471613"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Proxima Nova" panose="02000506030000020004" pitchFamily="50" charset="0"/>
              </a:rPr>
              <a:t>General Journal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 name="Line 31"/>
          <p:cNvSpPr>
            <a:spLocks noChangeShapeType="1"/>
          </p:cNvSpPr>
          <p:nvPr/>
        </p:nvSpPr>
        <p:spPr bwMode="auto">
          <a:xfrm>
            <a:off x="490538" y="3557588"/>
            <a:ext cx="0" cy="23653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Rectangle 32"/>
          <p:cNvSpPr>
            <a:spLocks noChangeArrowheads="1"/>
          </p:cNvSpPr>
          <p:nvPr/>
        </p:nvSpPr>
        <p:spPr bwMode="auto">
          <a:xfrm>
            <a:off x="490538" y="3557588"/>
            <a:ext cx="11113" cy="2365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Line 33"/>
          <p:cNvSpPr>
            <a:spLocks noChangeShapeType="1"/>
          </p:cNvSpPr>
          <p:nvPr/>
        </p:nvSpPr>
        <p:spPr bwMode="auto">
          <a:xfrm>
            <a:off x="1411288" y="3568701"/>
            <a:ext cx="0" cy="214312"/>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Rectangle 34"/>
          <p:cNvSpPr>
            <a:spLocks noChangeArrowheads="1"/>
          </p:cNvSpPr>
          <p:nvPr/>
        </p:nvSpPr>
        <p:spPr bwMode="auto">
          <a:xfrm>
            <a:off x="1411288" y="3568701"/>
            <a:ext cx="11113" cy="21431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Line 35"/>
          <p:cNvSpPr>
            <a:spLocks noChangeShapeType="1"/>
          </p:cNvSpPr>
          <p:nvPr/>
        </p:nvSpPr>
        <p:spPr bwMode="auto">
          <a:xfrm>
            <a:off x="5656263" y="3568701"/>
            <a:ext cx="0" cy="214312"/>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Rectangle 36"/>
          <p:cNvSpPr>
            <a:spLocks noChangeArrowheads="1"/>
          </p:cNvSpPr>
          <p:nvPr/>
        </p:nvSpPr>
        <p:spPr bwMode="auto">
          <a:xfrm>
            <a:off x="5656263" y="3568701"/>
            <a:ext cx="11113" cy="21431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Line 37"/>
          <p:cNvSpPr>
            <a:spLocks noChangeShapeType="1"/>
          </p:cNvSpPr>
          <p:nvPr/>
        </p:nvSpPr>
        <p:spPr bwMode="auto">
          <a:xfrm>
            <a:off x="6654801" y="3568701"/>
            <a:ext cx="0" cy="214312"/>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Rectangle 38"/>
          <p:cNvSpPr>
            <a:spLocks noChangeArrowheads="1"/>
          </p:cNvSpPr>
          <p:nvPr/>
        </p:nvSpPr>
        <p:spPr bwMode="auto">
          <a:xfrm>
            <a:off x="6654801" y="3568701"/>
            <a:ext cx="11113" cy="21431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Line 39"/>
          <p:cNvSpPr>
            <a:spLocks noChangeShapeType="1"/>
          </p:cNvSpPr>
          <p:nvPr/>
        </p:nvSpPr>
        <p:spPr bwMode="auto">
          <a:xfrm>
            <a:off x="7654926" y="3568701"/>
            <a:ext cx="0" cy="2254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Rectangle 40"/>
          <p:cNvSpPr>
            <a:spLocks noChangeArrowheads="1"/>
          </p:cNvSpPr>
          <p:nvPr/>
        </p:nvSpPr>
        <p:spPr bwMode="auto">
          <a:xfrm>
            <a:off x="7654926" y="3568701"/>
            <a:ext cx="11113" cy="2254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Rectangle 41"/>
          <p:cNvSpPr>
            <a:spLocks noChangeArrowheads="1"/>
          </p:cNvSpPr>
          <p:nvPr/>
        </p:nvSpPr>
        <p:spPr bwMode="auto">
          <a:xfrm>
            <a:off x="4351338" y="1401763"/>
            <a:ext cx="22225" cy="909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Line 42"/>
          <p:cNvSpPr>
            <a:spLocks noChangeShapeType="1"/>
          </p:cNvSpPr>
          <p:nvPr/>
        </p:nvSpPr>
        <p:spPr bwMode="auto">
          <a:xfrm>
            <a:off x="490538" y="3794126"/>
            <a:ext cx="0" cy="449262"/>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Rectangle 43"/>
          <p:cNvSpPr>
            <a:spLocks noChangeArrowheads="1"/>
          </p:cNvSpPr>
          <p:nvPr/>
        </p:nvSpPr>
        <p:spPr bwMode="auto">
          <a:xfrm>
            <a:off x="490538" y="3794126"/>
            <a:ext cx="11113" cy="44926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Line 44"/>
          <p:cNvSpPr>
            <a:spLocks noChangeShapeType="1"/>
          </p:cNvSpPr>
          <p:nvPr/>
        </p:nvSpPr>
        <p:spPr bwMode="auto">
          <a:xfrm>
            <a:off x="1411288" y="3794126"/>
            <a:ext cx="0" cy="449262"/>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Rectangle 45"/>
          <p:cNvSpPr>
            <a:spLocks noChangeArrowheads="1"/>
          </p:cNvSpPr>
          <p:nvPr/>
        </p:nvSpPr>
        <p:spPr bwMode="auto">
          <a:xfrm>
            <a:off x="1411288" y="3794126"/>
            <a:ext cx="11113" cy="44926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Line 46"/>
          <p:cNvSpPr>
            <a:spLocks noChangeShapeType="1"/>
          </p:cNvSpPr>
          <p:nvPr/>
        </p:nvSpPr>
        <p:spPr bwMode="auto">
          <a:xfrm>
            <a:off x="5656263" y="3794126"/>
            <a:ext cx="0" cy="449262"/>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Rectangle 47"/>
          <p:cNvSpPr>
            <a:spLocks noChangeArrowheads="1"/>
          </p:cNvSpPr>
          <p:nvPr/>
        </p:nvSpPr>
        <p:spPr bwMode="auto">
          <a:xfrm>
            <a:off x="5656263" y="3794126"/>
            <a:ext cx="11113" cy="44926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Line 48"/>
          <p:cNvSpPr>
            <a:spLocks noChangeShapeType="1"/>
          </p:cNvSpPr>
          <p:nvPr/>
        </p:nvSpPr>
        <p:spPr bwMode="auto">
          <a:xfrm>
            <a:off x="6654801" y="3794126"/>
            <a:ext cx="0" cy="449262"/>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Rectangle 49"/>
          <p:cNvSpPr>
            <a:spLocks noChangeArrowheads="1"/>
          </p:cNvSpPr>
          <p:nvPr/>
        </p:nvSpPr>
        <p:spPr bwMode="auto">
          <a:xfrm>
            <a:off x="6654801" y="3794126"/>
            <a:ext cx="11113" cy="44926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Line 50"/>
          <p:cNvSpPr>
            <a:spLocks noChangeShapeType="1"/>
          </p:cNvSpPr>
          <p:nvPr/>
        </p:nvSpPr>
        <p:spPr bwMode="auto">
          <a:xfrm>
            <a:off x="7654926" y="3794126"/>
            <a:ext cx="0" cy="449262"/>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Rectangle 51"/>
          <p:cNvSpPr>
            <a:spLocks noChangeArrowheads="1"/>
          </p:cNvSpPr>
          <p:nvPr/>
        </p:nvSpPr>
        <p:spPr bwMode="auto">
          <a:xfrm>
            <a:off x="7654926" y="3794126"/>
            <a:ext cx="11113" cy="44926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Rectangle 52"/>
          <p:cNvSpPr>
            <a:spLocks noChangeArrowheads="1"/>
          </p:cNvSpPr>
          <p:nvPr/>
        </p:nvSpPr>
        <p:spPr bwMode="auto">
          <a:xfrm>
            <a:off x="2520950" y="1143000"/>
            <a:ext cx="3727450" cy="222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Rectangle 53"/>
          <p:cNvSpPr>
            <a:spLocks noChangeArrowheads="1"/>
          </p:cNvSpPr>
          <p:nvPr/>
        </p:nvSpPr>
        <p:spPr bwMode="auto">
          <a:xfrm>
            <a:off x="2520950" y="1377950"/>
            <a:ext cx="3727450" cy="238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Rectangle 54"/>
          <p:cNvSpPr>
            <a:spLocks noChangeArrowheads="1"/>
          </p:cNvSpPr>
          <p:nvPr/>
        </p:nvSpPr>
        <p:spPr bwMode="auto">
          <a:xfrm>
            <a:off x="2520950" y="2063750"/>
            <a:ext cx="3727450" cy="222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Line 55"/>
          <p:cNvSpPr>
            <a:spLocks noChangeShapeType="1"/>
          </p:cNvSpPr>
          <p:nvPr/>
        </p:nvSpPr>
        <p:spPr bwMode="auto">
          <a:xfrm>
            <a:off x="501651" y="3557588"/>
            <a:ext cx="71643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Rectangle 56"/>
          <p:cNvSpPr>
            <a:spLocks noChangeArrowheads="1"/>
          </p:cNvSpPr>
          <p:nvPr/>
        </p:nvSpPr>
        <p:spPr bwMode="auto">
          <a:xfrm>
            <a:off x="501651" y="3557588"/>
            <a:ext cx="7164388" cy="111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Line 57"/>
          <p:cNvSpPr>
            <a:spLocks noChangeShapeType="1"/>
          </p:cNvSpPr>
          <p:nvPr/>
        </p:nvSpPr>
        <p:spPr bwMode="auto">
          <a:xfrm>
            <a:off x="501651" y="3783013"/>
            <a:ext cx="71643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Rectangle 58"/>
          <p:cNvSpPr>
            <a:spLocks noChangeArrowheads="1"/>
          </p:cNvSpPr>
          <p:nvPr/>
        </p:nvSpPr>
        <p:spPr bwMode="auto">
          <a:xfrm>
            <a:off x="501651" y="3783013"/>
            <a:ext cx="7164388" cy="111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Line 59"/>
          <p:cNvSpPr>
            <a:spLocks noChangeShapeType="1"/>
          </p:cNvSpPr>
          <p:nvPr/>
        </p:nvSpPr>
        <p:spPr bwMode="auto">
          <a:xfrm>
            <a:off x="501651" y="4006851"/>
            <a:ext cx="7164388"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 name="Rectangle 60"/>
          <p:cNvSpPr>
            <a:spLocks noChangeArrowheads="1"/>
          </p:cNvSpPr>
          <p:nvPr/>
        </p:nvSpPr>
        <p:spPr bwMode="auto">
          <a:xfrm>
            <a:off x="501651" y="4006851"/>
            <a:ext cx="7164388" cy="1111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Line 61"/>
          <p:cNvSpPr>
            <a:spLocks noChangeShapeType="1"/>
          </p:cNvSpPr>
          <p:nvPr/>
        </p:nvSpPr>
        <p:spPr bwMode="auto">
          <a:xfrm>
            <a:off x="501651" y="4232276"/>
            <a:ext cx="7164388"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 name="Rectangle 62"/>
          <p:cNvSpPr>
            <a:spLocks noChangeArrowheads="1"/>
          </p:cNvSpPr>
          <p:nvPr/>
        </p:nvSpPr>
        <p:spPr bwMode="auto">
          <a:xfrm>
            <a:off x="501651" y="4232276"/>
            <a:ext cx="7164388" cy="1111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Rectangle 62"/>
          <p:cNvSpPr>
            <a:spLocks noGrp="1" noChangeArrowheads="1"/>
          </p:cNvSpPr>
          <p:nvPr/>
        </p:nvSpPr>
        <p:spPr bwMode="auto">
          <a:xfrm>
            <a:off x="640080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extLst>
      <p:ext uri="{BB962C8B-B14F-4D97-AF65-F5344CB8AC3E}">
        <p14:creationId xmlns:p14="http://schemas.microsoft.com/office/powerpoint/2010/main" val="13887923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1"/>
                                        </p:tgtEl>
                                        <p:attrNameLst>
                                          <p:attrName>style.visibility</p:attrName>
                                        </p:attrNameLst>
                                      </p:cBhvr>
                                      <p:to>
                                        <p:strVal val="visible"/>
                                      </p:to>
                                    </p:set>
                                    <p:animEffect transition="in" filter="fade">
                                      <p:cBhvr>
                                        <p:cTn id="13" dur="500"/>
                                        <p:tgtEl>
                                          <p:spTgt spid="4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500"/>
                                        <p:tgtEl>
                                          <p:spTgt spid="5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500"/>
                                        <p:tgtEl>
                                          <p:spTgt spid="5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500"/>
                                        <p:tgtEl>
                                          <p:spTgt spid="19"/>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fade">
                                      <p:cBhvr>
                                        <p:cTn id="50" dur="500"/>
                                        <p:tgtEl>
                                          <p:spTgt spid="10"/>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500"/>
                                        <p:tgtEl>
                                          <p:spTgt spid="20"/>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500"/>
                                        <p:tgtEl>
                                          <p:spTgt spid="11"/>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500"/>
                                        <p:tgtEl>
                                          <p:spTgt spid="21"/>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fade">
                                      <p:cBhvr>
                                        <p:cTn id="68" dur="500"/>
                                        <p:tgtEl>
                                          <p:spTgt spid="22"/>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fade">
                                      <p:cBhvr>
                                        <p:cTn id="71" dur="500"/>
                                        <p:tgtEl>
                                          <p:spTgt spid="54"/>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12"/>
                                        </p:tgtEl>
                                        <p:attrNameLst>
                                          <p:attrName>style.visibility</p:attrName>
                                        </p:attrNameLst>
                                      </p:cBhvr>
                                      <p:to>
                                        <p:strVal val="visible"/>
                                      </p:to>
                                    </p:set>
                                    <p:animEffect transition="in" filter="fade">
                                      <p:cBhvr>
                                        <p:cTn id="76" dur="500"/>
                                        <p:tgtEl>
                                          <p:spTgt spid="12"/>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6"/>
                                        </p:tgtEl>
                                        <p:attrNameLst>
                                          <p:attrName>style.visibility</p:attrName>
                                        </p:attrNameLst>
                                      </p:cBhvr>
                                      <p:to>
                                        <p:strVal val="visible"/>
                                      </p:to>
                                    </p:set>
                                    <p:animEffect transition="in" filter="fade">
                                      <p:cBhvr>
                                        <p:cTn id="81" dur="500"/>
                                        <p:tgtEl>
                                          <p:spTgt spid="6"/>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13"/>
                                        </p:tgtEl>
                                        <p:attrNameLst>
                                          <p:attrName>style.visibility</p:attrName>
                                        </p:attrNameLst>
                                      </p:cBhvr>
                                      <p:to>
                                        <p:strVal val="visible"/>
                                      </p:to>
                                    </p:set>
                                    <p:animEffect transition="in" filter="fade">
                                      <p:cBhvr>
                                        <p:cTn id="84" dur="500"/>
                                        <p:tgtEl>
                                          <p:spTgt spid="13"/>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fade">
                                      <p:cBhvr>
                                        <p:cTn id="87" dur="500"/>
                                        <p:tgtEl>
                                          <p:spTgt spid="14"/>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23"/>
                                        </p:tgtEl>
                                        <p:attrNameLst>
                                          <p:attrName>style.visibility</p:attrName>
                                        </p:attrNameLst>
                                      </p:cBhvr>
                                      <p:to>
                                        <p:strVal val="visible"/>
                                      </p:to>
                                    </p:set>
                                    <p:animEffect transition="in" filter="fade">
                                      <p:cBhvr>
                                        <p:cTn id="90" dur="500"/>
                                        <p:tgtEl>
                                          <p:spTgt spid="23"/>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500"/>
                                        <p:tgtEl>
                                          <p:spTgt spid="24"/>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30"/>
                                        </p:tgtEl>
                                        <p:attrNameLst>
                                          <p:attrName>style.visibility</p:attrName>
                                        </p:attrNameLst>
                                      </p:cBhvr>
                                      <p:to>
                                        <p:strVal val="visible"/>
                                      </p:to>
                                    </p:set>
                                    <p:animEffect transition="in" filter="fade">
                                      <p:cBhvr>
                                        <p:cTn id="96" dur="500"/>
                                        <p:tgtEl>
                                          <p:spTgt spid="30"/>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fade">
                                      <p:cBhvr>
                                        <p:cTn id="99" dur="500"/>
                                        <p:tgtEl>
                                          <p:spTgt spid="31"/>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fade">
                                      <p:cBhvr>
                                        <p:cTn id="102" dur="500"/>
                                        <p:tgtEl>
                                          <p:spTgt spid="32"/>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fade">
                                      <p:cBhvr>
                                        <p:cTn id="105" dur="500"/>
                                        <p:tgtEl>
                                          <p:spTgt spid="33"/>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34"/>
                                        </p:tgtEl>
                                        <p:attrNameLst>
                                          <p:attrName>style.visibility</p:attrName>
                                        </p:attrNameLst>
                                      </p:cBhvr>
                                      <p:to>
                                        <p:strVal val="visible"/>
                                      </p:to>
                                    </p:set>
                                    <p:animEffect transition="in" filter="fade">
                                      <p:cBhvr>
                                        <p:cTn id="108" dur="500"/>
                                        <p:tgtEl>
                                          <p:spTgt spid="34"/>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fade">
                                      <p:cBhvr>
                                        <p:cTn id="111" dur="500"/>
                                        <p:tgtEl>
                                          <p:spTgt spid="35"/>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36"/>
                                        </p:tgtEl>
                                        <p:attrNameLst>
                                          <p:attrName>style.visibility</p:attrName>
                                        </p:attrNameLst>
                                      </p:cBhvr>
                                      <p:to>
                                        <p:strVal val="visible"/>
                                      </p:to>
                                    </p:set>
                                    <p:animEffect transition="in" filter="fade">
                                      <p:cBhvr>
                                        <p:cTn id="114" dur="500"/>
                                        <p:tgtEl>
                                          <p:spTgt spid="36"/>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500"/>
                                        <p:tgtEl>
                                          <p:spTgt spid="37"/>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38"/>
                                        </p:tgtEl>
                                        <p:attrNameLst>
                                          <p:attrName>style.visibility</p:attrName>
                                        </p:attrNameLst>
                                      </p:cBhvr>
                                      <p:to>
                                        <p:strVal val="visible"/>
                                      </p:to>
                                    </p:set>
                                    <p:animEffect transition="in" filter="fade">
                                      <p:cBhvr>
                                        <p:cTn id="120" dur="500"/>
                                        <p:tgtEl>
                                          <p:spTgt spid="38"/>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fade">
                                      <p:cBhvr>
                                        <p:cTn id="123" dur="500"/>
                                        <p:tgtEl>
                                          <p:spTgt spid="39"/>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40"/>
                                        </p:tgtEl>
                                        <p:attrNameLst>
                                          <p:attrName>style.visibility</p:attrName>
                                        </p:attrNameLst>
                                      </p:cBhvr>
                                      <p:to>
                                        <p:strVal val="visible"/>
                                      </p:to>
                                    </p:set>
                                    <p:animEffect transition="in" filter="fade">
                                      <p:cBhvr>
                                        <p:cTn id="126" dur="500"/>
                                        <p:tgtEl>
                                          <p:spTgt spid="40"/>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42"/>
                                        </p:tgtEl>
                                        <p:attrNameLst>
                                          <p:attrName>style.visibility</p:attrName>
                                        </p:attrNameLst>
                                      </p:cBhvr>
                                      <p:to>
                                        <p:strVal val="visible"/>
                                      </p:to>
                                    </p:set>
                                    <p:animEffect transition="in" filter="fade">
                                      <p:cBhvr>
                                        <p:cTn id="129" dur="500"/>
                                        <p:tgtEl>
                                          <p:spTgt spid="42"/>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43"/>
                                        </p:tgtEl>
                                        <p:attrNameLst>
                                          <p:attrName>style.visibility</p:attrName>
                                        </p:attrNameLst>
                                      </p:cBhvr>
                                      <p:to>
                                        <p:strVal val="visible"/>
                                      </p:to>
                                    </p:set>
                                    <p:animEffect transition="in" filter="fade">
                                      <p:cBhvr>
                                        <p:cTn id="132" dur="500"/>
                                        <p:tgtEl>
                                          <p:spTgt spid="43"/>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44"/>
                                        </p:tgtEl>
                                        <p:attrNameLst>
                                          <p:attrName>style.visibility</p:attrName>
                                        </p:attrNameLst>
                                      </p:cBhvr>
                                      <p:to>
                                        <p:strVal val="visible"/>
                                      </p:to>
                                    </p:set>
                                    <p:animEffect transition="in" filter="fade">
                                      <p:cBhvr>
                                        <p:cTn id="135" dur="500"/>
                                        <p:tgtEl>
                                          <p:spTgt spid="44"/>
                                        </p:tgtEl>
                                      </p:cBhvr>
                                    </p:animEffect>
                                  </p:childTnLst>
                                </p:cTn>
                              </p:par>
                              <p:par>
                                <p:cTn id="136" presetID="10" presetClass="entr" presetSubtype="0" fill="hold" grpId="0" nodeType="withEffect">
                                  <p:stCondLst>
                                    <p:cond delay="0"/>
                                  </p:stCondLst>
                                  <p:childTnLst>
                                    <p:set>
                                      <p:cBhvr>
                                        <p:cTn id="137" dur="1" fill="hold">
                                          <p:stCondLst>
                                            <p:cond delay="0"/>
                                          </p:stCondLst>
                                        </p:cTn>
                                        <p:tgtEl>
                                          <p:spTgt spid="45"/>
                                        </p:tgtEl>
                                        <p:attrNameLst>
                                          <p:attrName>style.visibility</p:attrName>
                                        </p:attrNameLst>
                                      </p:cBhvr>
                                      <p:to>
                                        <p:strVal val="visible"/>
                                      </p:to>
                                    </p:set>
                                    <p:animEffect transition="in" filter="fade">
                                      <p:cBhvr>
                                        <p:cTn id="138" dur="500"/>
                                        <p:tgtEl>
                                          <p:spTgt spid="45"/>
                                        </p:tgtEl>
                                      </p:cBhvr>
                                    </p:animEffect>
                                  </p:childTnLst>
                                </p:cTn>
                              </p:par>
                              <p:par>
                                <p:cTn id="139" presetID="10" presetClass="entr" presetSubtype="0" fill="hold" grpId="0" nodeType="with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500"/>
                                        <p:tgtEl>
                                          <p:spTgt spid="46"/>
                                        </p:tgtEl>
                                      </p:cBhvr>
                                    </p:animEffect>
                                  </p:childTnLst>
                                </p:cTn>
                              </p:par>
                              <p:par>
                                <p:cTn id="142" presetID="10" presetClass="entr" presetSubtype="0" fill="hold" grpId="0" nodeType="withEffect">
                                  <p:stCondLst>
                                    <p:cond delay="0"/>
                                  </p:stCondLst>
                                  <p:childTnLst>
                                    <p:set>
                                      <p:cBhvr>
                                        <p:cTn id="143" dur="1" fill="hold">
                                          <p:stCondLst>
                                            <p:cond delay="0"/>
                                          </p:stCondLst>
                                        </p:cTn>
                                        <p:tgtEl>
                                          <p:spTgt spid="47"/>
                                        </p:tgtEl>
                                        <p:attrNameLst>
                                          <p:attrName>style.visibility</p:attrName>
                                        </p:attrNameLst>
                                      </p:cBhvr>
                                      <p:to>
                                        <p:strVal val="visible"/>
                                      </p:to>
                                    </p:set>
                                    <p:animEffect transition="in" filter="fade">
                                      <p:cBhvr>
                                        <p:cTn id="144" dur="500"/>
                                        <p:tgtEl>
                                          <p:spTgt spid="47"/>
                                        </p:tgtEl>
                                      </p:cBhvr>
                                    </p:animEffect>
                                  </p:childTnLst>
                                </p:cTn>
                              </p:par>
                              <p:par>
                                <p:cTn id="145" presetID="10" presetClass="entr" presetSubtype="0" fill="hold" grpId="0" nodeType="withEffect">
                                  <p:stCondLst>
                                    <p:cond delay="0"/>
                                  </p:stCondLst>
                                  <p:childTnLst>
                                    <p:set>
                                      <p:cBhvr>
                                        <p:cTn id="146" dur="1" fill="hold">
                                          <p:stCondLst>
                                            <p:cond delay="0"/>
                                          </p:stCondLst>
                                        </p:cTn>
                                        <p:tgtEl>
                                          <p:spTgt spid="48"/>
                                        </p:tgtEl>
                                        <p:attrNameLst>
                                          <p:attrName>style.visibility</p:attrName>
                                        </p:attrNameLst>
                                      </p:cBhvr>
                                      <p:to>
                                        <p:strVal val="visible"/>
                                      </p:to>
                                    </p:set>
                                    <p:animEffect transition="in" filter="fade">
                                      <p:cBhvr>
                                        <p:cTn id="147" dur="500"/>
                                        <p:tgtEl>
                                          <p:spTgt spid="48"/>
                                        </p:tgtEl>
                                      </p:cBhvr>
                                    </p:animEffect>
                                  </p:childTnLst>
                                </p:cTn>
                              </p:par>
                              <p:par>
                                <p:cTn id="148" presetID="10" presetClass="entr" presetSubtype="0" fill="hold" grpId="0" nodeType="withEffect">
                                  <p:stCondLst>
                                    <p:cond delay="0"/>
                                  </p:stCondLst>
                                  <p:childTnLst>
                                    <p:set>
                                      <p:cBhvr>
                                        <p:cTn id="149" dur="1" fill="hold">
                                          <p:stCondLst>
                                            <p:cond delay="0"/>
                                          </p:stCondLst>
                                        </p:cTn>
                                        <p:tgtEl>
                                          <p:spTgt spid="49"/>
                                        </p:tgtEl>
                                        <p:attrNameLst>
                                          <p:attrName>style.visibility</p:attrName>
                                        </p:attrNameLst>
                                      </p:cBhvr>
                                      <p:to>
                                        <p:strVal val="visible"/>
                                      </p:to>
                                    </p:set>
                                    <p:animEffect transition="in" filter="fade">
                                      <p:cBhvr>
                                        <p:cTn id="150" dur="500"/>
                                        <p:tgtEl>
                                          <p:spTgt spid="49"/>
                                        </p:tgtEl>
                                      </p:cBhvr>
                                    </p:animEffect>
                                  </p:childTnLst>
                                </p:cTn>
                              </p:par>
                              <p:par>
                                <p:cTn id="151" presetID="10" presetClass="entr" presetSubtype="0" fill="hold" grpId="0" nodeType="withEffect">
                                  <p:stCondLst>
                                    <p:cond delay="0"/>
                                  </p:stCondLst>
                                  <p:childTnLst>
                                    <p:set>
                                      <p:cBhvr>
                                        <p:cTn id="152" dur="1" fill="hold">
                                          <p:stCondLst>
                                            <p:cond delay="0"/>
                                          </p:stCondLst>
                                        </p:cTn>
                                        <p:tgtEl>
                                          <p:spTgt spid="50"/>
                                        </p:tgtEl>
                                        <p:attrNameLst>
                                          <p:attrName>style.visibility</p:attrName>
                                        </p:attrNameLst>
                                      </p:cBhvr>
                                      <p:to>
                                        <p:strVal val="visible"/>
                                      </p:to>
                                    </p:set>
                                    <p:animEffect transition="in" filter="fade">
                                      <p:cBhvr>
                                        <p:cTn id="153" dur="500"/>
                                        <p:tgtEl>
                                          <p:spTgt spid="50"/>
                                        </p:tgtEl>
                                      </p:cBhvr>
                                    </p:animEffect>
                                  </p:childTnLst>
                                </p:cTn>
                              </p:par>
                              <p:par>
                                <p:cTn id="154" presetID="10" presetClass="entr" presetSubtype="0" fill="hold" grpId="0" nodeType="withEffect">
                                  <p:stCondLst>
                                    <p:cond delay="0"/>
                                  </p:stCondLst>
                                  <p:childTnLst>
                                    <p:set>
                                      <p:cBhvr>
                                        <p:cTn id="155" dur="1" fill="hold">
                                          <p:stCondLst>
                                            <p:cond delay="0"/>
                                          </p:stCondLst>
                                        </p:cTn>
                                        <p:tgtEl>
                                          <p:spTgt spid="51"/>
                                        </p:tgtEl>
                                        <p:attrNameLst>
                                          <p:attrName>style.visibility</p:attrName>
                                        </p:attrNameLst>
                                      </p:cBhvr>
                                      <p:to>
                                        <p:strVal val="visible"/>
                                      </p:to>
                                    </p:set>
                                    <p:animEffect transition="in" filter="fade">
                                      <p:cBhvr>
                                        <p:cTn id="156" dur="500"/>
                                        <p:tgtEl>
                                          <p:spTgt spid="51"/>
                                        </p:tgtEl>
                                      </p:cBhvr>
                                    </p:animEffect>
                                  </p:childTnLst>
                                </p:cTn>
                              </p:par>
                              <p:par>
                                <p:cTn id="157" presetID="10" presetClass="entr" presetSubtype="0" fill="hold" grpId="0" nodeType="with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fade">
                                      <p:cBhvr>
                                        <p:cTn id="159" dur="500"/>
                                        <p:tgtEl>
                                          <p:spTgt spid="55"/>
                                        </p:tgtEl>
                                      </p:cBhvr>
                                    </p:animEffect>
                                  </p:childTnLst>
                                </p:cTn>
                              </p:par>
                              <p:par>
                                <p:cTn id="160" presetID="10" presetClass="entr" presetSubtype="0" fill="hold" grpId="0" nodeType="withEffect">
                                  <p:stCondLst>
                                    <p:cond delay="0"/>
                                  </p:stCondLst>
                                  <p:childTnLst>
                                    <p:set>
                                      <p:cBhvr>
                                        <p:cTn id="161" dur="1" fill="hold">
                                          <p:stCondLst>
                                            <p:cond delay="0"/>
                                          </p:stCondLst>
                                        </p:cTn>
                                        <p:tgtEl>
                                          <p:spTgt spid="56"/>
                                        </p:tgtEl>
                                        <p:attrNameLst>
                                          <p:attrName>style.visibility</p:attrName>
                                        </p:attrNameLst>
                                      </p:cBhvr>
                                      <p:to>
                                        <p:strVal val="visible"/>
                                      </p:to>
                                    </p:set>
                                    <p:animEffect transition="in" filter="fade">
                                      <p:cBhvr>
                                        <p:cTn id="162" dur="500"/>
                                        <p:tgtEl>
                                          <p:spTgt spid="56"/>
                                        </p:tgtEl>
                                      </p:cBhvr>
                                    </p:animEffect>
                                  </p:childTnLst>
                                </p:cTn>
                              </p:par>
                              <p:par>
                                <p:cTn id="163" presetID="10" presetClass="entr" presetSubtype="0" fill="hold" grpId="0" nodeType="withEffect">
                                  <p:stCondLst>
                                    <p:cond delay="0"/>
                                  </p:stCondLst>
                                  <p:childTnLst>
                                    <p:set>
                                      <p:cBhvr>
                                        <p:cTn id="164" dur="1" fill="hold">
                                          <p:stCondLst>
                                            <p:cond delay="0"/>
                                          </p:stCondLst>
                                        </p:cTn>
                                        <p:tgtEl>
                                          <p:spTgt spid="57"/>
                                        </p:tgtEl>
                                        <p:attrNameLst>
                                          <p:attrName>style.visibility</p:attrName>
                                        </p:attrNameLst>
                                      </p:cBhvr>
                                      <p:to>
                                        <p:strVal val="visible"/>
                                      </p:to>
                                    </p:set>
                                    <p:animEffect transition="in" filter="fade">
                                      <p:cBhvr>
                                        <p:cTn id="165" dur="500"/>
                                        <p:tgtEl>
                                          <p:spTgt spid="57"/>
                                        </p:tgtEl>
                                      </p:cBhvr>
                                    </p:animEffect>
                                  </p:childTnLst>
                                </p:cTn>
                              </p:par>
                              <p:par>
                                <p:cTn id="166" presetID="10" presetClass="entr" presetSubtype="0" fill="hold" grpId="0" nodeType="withEffect">
                                  <p:stCondLst>
                                    <p:cond delay="0"/>
                                  </p:stCondLst>
                                  <p:childTnLst>
                                    <p:set>
                                      <p:cBhvr>
                                        <p:cTn id="167" dur="1" fill="hold">
                                          <p:stCondLst>
                                            <p:cond delay="0"/>
                                          </p:stCondLst>
                                        </p:cTn>
                                        <p:tgtEl>
                                          <p:spTgt spid="58"/>
                                        </p:tgtEl>
                                        <p:attrNameLst>
                                          <p:attrName>style.visibility</p:attrName>
                                        </p:attrNameLst>
                                      </p:cBhvr>
                                      <p:to>
                                        <p:strVal val="visible"/>
                                      </p:to>
                                    </p:set>
                                    <p:animEffect transition="in" filter="fade">
                                      <p:cBhvr>
                                        <p:cTn id="168" dur="500"/>
                                        <p:tgtEl>
                                          <p:spTgt spid="58"/>
                                        </p:tgtEl>
                                      </p:cBhvr>
                                    </p:animEffect>
                                  </p:childTnLst>
                                </p:cTn>
                              </p:par>
                              <p:par>
                                <p:cTn id="169" presetID="10" presetClass="entr" presetSubtype="0" fill="hold" grpId="0" nodeType="withEffect">
                                  <p:stCondLst>
                                    <p:cond delay="0"/>
                                  </p:stCondLst>
                                  <p:childTnLst>
                                    <p:set>
                                      <p:cBhvr>
                                        <p:cTn id="170" dur="1" fill="hold">
                                          <p:stCondLst>
                                            <p:cond delay="0"/>
                                          </p:stCondLst>
                                        </p:cTn>
                                        <p:tgtEl>
                                          <p:spTgt spid="59"/>
                                        </p:tgtEl>
                                        <p:attrNameLst>
                                          <p:attrName>style.visibility</p:attrName>
                                        </p:attrNameLst>
                                      </p:cBhvr>
                                      <p:to>
                                        <p:strVal val="visible"/>
                                      </p:to>
                                    </p:set>
                                    <p:animEffect transition="in" filter="fade">
                                      <p:cBhvr>
                                        <p:cTn id="171" dur="500"/>
                                        <p:tgtEl>
                                          <p:spTgt spid="59"/>
                                        </p:tgtEl>
                                      </p:cBhvr>
                                    </p:animEffect>
                                  </p:childTnLst>
                                </p:cTn>
                              </p:par>
                              <p:par>
                                <p:cTn id="172" presetID="10" presetClass="entr" presetSubtype="0" fill="hold" grpId="0" nodeType="withEffect">
                                  <p:stCondLst>
                                    <p:cond delay="0"/>
                                  </p:stCondLst>
                                  <p:childTnLst>
                                    <p:set>
                                      <p:cBhvr>
                                        <p:cTn id="173" dur="1" fill="hold">
                                          <p:stCondLst>
                                            <p:cond delay="0"/>
                                          </p:stCondLst>
                                        </p:cTn>
                                        <p:tgtEl>
                                          <p:spTgt spid="60"/>
                                        </p:tgtEl>
                                        <p:attrNameLst>
                                          <p:attrName>style.visibility</p:attrName>
                                        </p:attrNameLst>
                                      </p:cBhvr>
                                      <p:to>
                                        <p:strVal val="visible"/>
                                      </p:to>
                                    </p:set>
                                    <p:animEffect transition="in" filter="fade">
                                      <p:cBhvr>
                                        <p:cTn id="174" dur="500"/>
                                        <p:tgtEl>
                                          <p:spTgt spid="60"/>
                                        </p:tgtEl>
                                      </p:cBhvr>
                                    </p:animEffect>
                                  </p:childTnLst>
                                </p:cTn>
                              </p:par>
                              <p:par>
                                <p:cTn id="175" presetID="10" presetClass="entr" presetSubtype="0" fill="hold" grpId="0" nodeType="withEffect">
                                  <p:stCondLst>
                                    <p:cond delay="0"/>
                                  </p:stCondLst>
                                  <p:childTnLst>
                                    <p:set>
                                      <p:cBhvr>
                                        <p:cTn id="176" dur="1" fill="hold">
                                          <p:stCondLst>
                                            <p:cond delay="0"/>
                                          </p:stCondLst>
                                        </p:cTn>
                                        <p:tgtEl>
                                          <p:spTgt spid="61"/>
                                        </p:tgtEl>
                                        <p:attrNameLst>
                                          <p:attrName>style.visibility</p:attrName>
                                        </p:attrNameLst>
                                      </p:cBhvr>
                                      <p:to>
                                        <p:strVal val="visible"/>
                                      </p:to>
                                    </p:set>
                                    <p:animEffect transition="in" filter="fade">
                                      <p:cBhvr>
                                        <p:cTn id="177" dur="500"/>
                                        <p:tgtEl>
                                          <p:spTgt spid="61"/>
                                        </p:tgtEl>
                                      </p:cBhvr>
                                    </p:animEffect>
                                  </p:childTnLst>
                                </p:cTn>
                              </p:par>
                              <p:par>
                                <p:cTn id="178" presetID="10" presetClass="entr" presetSubtype="0" fill="hold" grpId="0" nodeType="withEffect">
                                  <p:stCondLst>
                                    <p:cond delay="0"/>
                                  </p:stCondLst>
                                  <p:childTnLst>
                                    <p:set>
                                      <p:cBhvr>
                                        <p:cTn id="179" dur="1" fill="hold">
                                          <p:stCondLst>
                                            <p:cond delay="0"/>
                                          </p:stCondLst>
                                        </p:cTn>
                                        <p:tgtEl>
                                          <p:spTgt spid="62"/>
                                        </p:tgtEl>
                                        <p:attrNameLst>
                                          <p:attrName>style.visibility</p:attrName>
                                        </p:attrNameLst>
                                      </p:cBhvr>
                                      <p:to>
                                        <p:strVal val="visible"/>
                                      </p:to>
                                    </p:set>
                                    <p:animEffect transition="in" filter="fade">
                                      <p:cBhvr>
                                        <p:cTn id="180" dur="500"/>
                                        <p:tgtEl>
                                          <p:spTgt spid="62"/>
                                        </p:tgtEl>
                                      </p:cBhvr>
                                    </p:animEffect>
                                  </p:childTnLst>
                                </p:cTn>
                              </p:par>
                            </p:childTnLst>
                          </p:cTn>
                        </p:par>
                      </p:childTnLst>
                    </p:cTn>
                  </p:par>
                  <p:par>
                    <p:cTn id="181" fill="hold">
                      <p:stCondLst>
                        <p:cond delay="indefinite"/>
                      </p:stCondLst>
                      <p:childTnLst>
                        <p:par>
                          <p:cTn id="182" fill="hold">
                            <p:stCondLst>
                              <p:cond delay="0"/>
                            </p:stCondLst>
                            <p:childTnLst>
                              <p:par>
                                <p:cTn id="183" presetID="10" presetClass="entr" presetSubtype="0" fill="hold" grpId="0" nodeType="clickEffect">
                                  <p:stCondLst>
                                    <p:cond delay="0"/>
                                  </p:stCondLst>
                                  <p:childTnLst>
                                    <p:set>
                                      <p:cBhvr>
                                        <p:cTn id="184" dur="1" fill="hold">
                                          <p:stCondLst>
                                            <p:cond delay="0"/>
                                          </p:stCondLst>
                                        </p:cTn>
                                        <p:tgtEl>
                                          <p:spTgt spid="28"/>
                                        </p:tgtEl>
                                        <p:attrNameLst>
                                          <p:attrName>style.visibility</p:attrName>
                                        </p:attrNameLst>
                                      </p:cBhvr>
                                      <p:to>
                                        <p:strVal val="visible"/>
                                      </p:to>
                                    </p:set>
                                    <p:animEffect transition="in" filter="fade">
                                      <p:cBhvr>
                                        <p:cTn id="185" dur="500"/>
                                        <p:tgtEl>
                                          <p:spTgt spid="28"/>
                                        </p:tgtEl>
                                      </p:cBhvr>
                                    </p:animEffect>
                                  </p:childTnLst>
                                </p:cTn>
                              </p:par>
                            </p:childTnLst>
                          </p:cTn>
                        </p:par>
                      </p:childTnLst>
                    </p:cTn>
                  </p:par>
                  <p:par>
                    <p:cTn id="186" fill="hold">
                      <p:stCondLst>
                        <p:cond delay="indefinite"/>
                      </p:stCondLst>
                      <p:childTnLst>
                        <p:par>
                          <p:cTn id="187" fill="hold">
                            <p:stCondLst>
                              <p:cond delay="0"/>
                            </p:stCondLst>
                            <p:childTnLst>
                              <p:par>
                                <p:cTn id="188" presetID="10" presetClass="entr" presetSubtype="0" fill="hold" grpId="0" nodeType="clickEffect">
                                  <p:stCondLst>
                                    <p:cond delay="0"/>
                                  </p:stCondLst>
                                  <p:childTnLst>
                                    <p:set>
                                      <p:cBhvr>
                                        <p:cTn id="189" dur="1" fill="hold">
                                          <p:stCondLst>
                                            <p:cond delay="0"/>
                                          </p:stCondLst>
                                        </p:cTn>
                                        <p:tgtEl>
                                          <p:spTgt spid="27"/>
                                        </p:tgtEl>
                                        <p:attrNameLst>
                                          <p:attrName>style.visibility</p:attrName>
                                        </p:attrNameLst>
                                      </p:cBhvr>
                                      <p:to>
                                        <p:strVal val="visible"/>
                                      </p:to>
                                    </p:set>
                                    <p:animEffect transition="in" filter="fade">
                                      <p:cBhvr>
                                        <p:cTn id="190" dur="500"/>
                                        <p:tgtEl>
                                          <p:spTgt spid="27"/>
                                        </p:tgtEl>
                                      </p:cBhvr>
                                    </p:animEffect>
                                  </p:childTnLst>
                                </p:cTn>
                              </p:par>
                            </p:childTnLst>
                          </p:cTn>
                        </p:par>
                      </p:childTnLst>
                    </p:cTn>
                  </p:par>
                  <p:par>
                    <p:cTn id="191" fill="hold">
                      <p:stCondLst>
                        <p:cond delay="indefinite"/>
                      </p:stCondLst>
                      <p:childTnLst>
                        <p:par>
                          <p:cTn id="192" fill="hold">
                            <p:stCondLst>
                              <p:cond delay="0"/>
                            </p:stCondLst>
                            <p:childTnLst>
                              <p:par>
                                <p:cTn id="193" presetID="10" presetClass="entr" presetSubtype="0" fill="hold" grpId="0" nodeType="clickEffect">
                                  <p:stCondLst>
                                    <p:cond delay="0"/>
                                  </p:stCondLst>
                                  <p:childTnLst>
                                    <p:set>
                                      <p:cBhvr>
                                        <p:cTn id="194" dur="1" fill="hold">
                                          <p:stCondLst>
                                            <p:cond delay="0"/>
                                          </p:stCondLst>
                                        </p:cTn>
                                        <p:tgtEl>
                                          <p:spTgt spid="25"/>
                                        </p:tgtEl>
                                        <p:attrNameLst>
                                          <p:attrName>style.visibility</p:attrName>
                                        </p:attrNameLst>
                                      </p:cBhvr>
                                      <p:to>
                                        <p:strVal val="visible"/>
                                      </p:to>
                                    </p:set>
                                    <p:animEffect transition="in" filter="fade">
                                      <p:cBhvr>
                                        <p:cTn id="195" dur="500"/>
                                        <p:tgtEl>
                                          <p:spTgt spid="25"/>
                                        </p:tgtEl>
                                      </p:cBhvr>
                                    </p:animEffect>
                                  </p:childTnLst>
                                </p:cTn>
                              </p:par>
                            </p:childTnLst>
                          </p:cTn>
                        </p:par>
                      </p:childTnLst>
                    </p:cTn>
                  </p:par>
                  <p:par>
                    <p:cTn id="196" fill="hold">
                      <p:stCondLst>
                        <p:cond delay="indefinite"/>
                      </p:stCondLst>
                      <p:childTnLst>
                        <p:par>
                          <p:cTn id="197" fill="hold">
                            <p:stCondLst>
                              <p:cond delay="0"/>
                            </p:stCondLst>
                            <p:childTnLst>
                              <p:par>
                                <p:cTn id="198" presetID="10" presetClass="entr" presetSubtype="0" fill="hold" grpId="0" nodeType="clickEffect">
                                  <p:stCondLst>
                                    <p:cond delay="0"/>
                                  </p:stCondLst>
                                  <p:childTnLst>
                                    <p:set>
                                      <p:cBhvr>
                                        <p:cTn id="199" dur="1" fill="hold">
                                          <p:stCondLst>
                                            <p:cond delay="0"/>
                                          </p:stCondLst>
                                        </p:cTn>
                                        <p:tgtEl>
                                          <p:spTgt spid="26"/>
                                        </p:tgtEl>
                                        <p:attrNameLst>
                                          <p:attrName>style.visibility</p:attrName>
                                        </p:attrNameLst>
                                      </p:cBhvr>
                                      <p:to>
                                        <p:strVal val="visible"/>
                                      </p:to>
                                    </p:set>
                                    <p:animEffect transition="in" filter="fade">
                                      <p:cBhvr>
                                        <p:cTn id="20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2078036"/>
            <a:ext cx="7315200" cy="3124200"/>
          </a:xfrm>
        </p:spPr>
        <p:txBody>
          <a:bodyPr/>
          <a:lstStyle/>
          <a:p>
            <a:br>
              <a:rPr lang="en-US" altLang="en-US" dirty="0"/>
            </a:br>
            <a:br>
              <a:rPr lang="en-US" altLang="en-US" dirty="0"/>
            </a:br>
            <a:r>
              <a:rPr lang="en-US" altLang="en-US" dirty="0"/>
              <a:t> P1: </a:t>
            </a:r>
            <a:br>
              <a:rPr lang="en-US" altLang="en-US" dirty="0"/>
            </a:br>
            <a:r>
              <a:rPr lang="en-US" dirty="0">
                <a:solidFill>
                  <a:prstClr val="black"/>
                </a:solidFill>
              </a:rPr>
              <a:t>Describe and record the flow of materials costs in job order costing.</a:t>
            </a:r>
            <a:br>
              <a:rPr lang="en-US" dirty="0">
                <a:solidFill>
                  <a:prstClr val="black"/>
                </a:solidFill>
              </a:rPr>
            </a:br>
            <a:r>
              <a:rPr lang="en-US" altLang="en-US" dirty="0"/>
              <a:t>	</a:t>
            </a:r>
            <a:br>
              <a:rPr lang="en-US" altLang="en-US" dirty="0"/>
            </a:br>
            <a:br>
              <a:rPr lang="en-US" altLang="en-US" dirty="0"/>
            </a:br>
            <a:endParaRPr lang="en-US" altLang="en-US" dirty="0"/>
          </a:p>
        </p:txBody>
      </p:sp>
      <p:sp>
        <p:nvSpPr>
          <p:cNvPr id="13005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B119A4F8-1B21-44AA-97CF-B3BE3340BA9F}" type="slidenum">
              <a:rPr lang="en-US" altLang="en-US" smtClean="0">
                <a:solidFill>
                  <a:srgbClr val="898989"/>
                </a:solidFill>
              </a:rPr>
              <a:pPr/>
              <a:t>11</a:t>
            </a:fld>
            <a:endParaRPr lang="en-US" altLang="en-US" dirty="0">
              <a:solidFill>
                <a:srgbClr val="898989"/>
              </a:solidFill>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14400" y="1832876"/>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4400" y="4746845"/>
            <a:ext cx="7315200" cy="87313"/>
          </a:xfrm>
          <a:prstGeom prst="rect">
            <a:avLst/>
          </a:prstGeom>
          <a:noFill/>
          <a:ln w="9525">
            <a:noFill/>
            <a:miter lim="800000"/>
            <a:headEnd/>
            <a:tailEnd/>
          </a:ln>
        </p:spPr>
      </p:pic>
      <p:sp>
        <p:nvSpPr>
          <p:cNvPr id="8" name="TextBox 7"/>
          <p:cNvSpPr txBox="1"/>
          <p:nvPr/>
        </p:nvSpPr>
        <p:spPr>
          <a:xfrm>
            <a:off x="2286000" y="850354"/>
            <a:ext cx="5257800" cy="769441"/>
          </a:xfrm>
          <a:prstGeom prst="rect">
            <a:avLst/>
          </a:prstGeom>
          <a:noFill/>
        </p:spPr>
        <p:txBody>
          <a:bodyPr wrap="square" rtlCol="0">
            <a:spAutoFit/>
          </a:bodyPr>
          <a:lstStyle/>
          <a:p>
            <a:r>
              <a:rPr lang="en-US" altLang="en-US" sz="4400" b="1" dirty="0">
                <a:latin typeface="+mj-lt"/>
              </a:rPr>
              <a:t>Learning Objective</a:t>
            </a:r>
            <a:endParaRPr lang="en-US" sz="4400" dirty="0">
              <a:latin typeface="+mj-lt"/>
            </a:endParaRPr>
          </a:p>
        </p:txBody>
      </p:sp>
      <p:sp>
        <p:nvSpPr>
          <p:cNvPr id="9" name="Rectangle 8"/>
          <p:cNvSpPr>
            <a:spLocks noGrp="1" noChangeArrowheads="1"/>
          </p:cNvSpPr>
          <p:nvPr/>
        </p:nvSpPr>
        <p:spPr bwMode="auto">
          <a:xfrm>
            <a:off x="640080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1" name="Rectangle 38"/>
          <p:cNvSpPr>
            <a:spLocks noGrp="1" noChangeArrowheads="1"/>
          </p:cNvSpPr>
          <p:nvPr>
            <p:ph type="title"/>
          </p:nvPr>
        </p:nvSpPr>
        <p:spPr>
          <a:xfrm>
            <a:off x="457200" y="533400"/>
            <a:ext cx="8229600" cy="990600"/>
          </a:xfrm>
        </p:spPr>
        <p:txBody>
          <a:bodyPr/>
          <a:lstStyle/>
          <a:p>
            <a:r>
              <a:rPr lang="en-US" altLang="en-US" b="1" dirty="0"/>
              <a:t>Materials and Labor Cost Flows</a:t>
            </a: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6" name="Slide Number Placeholder 5"/>
          <p:cNvSpPr>
            <a:spLocks noGrp="1"/>
          </p:cNvSpPr>
          <p:nvPr>
            <p:ph type="sldNum" sz="quarter" idx="12"/>
          </p:nvPr>
        </p:nvSpPr>
        <p:spPr/>
        <p:txBody>
          <a:bodyPr/>
          <a:lstStyle/>
          <a:p>
            <a:pPr>
              <a:defRPr/>
            </a:pPr>
            <a:fld id="{9456D29B-E423-4250-B2DC-38C30AE2A0FC}" type="slidenum">
              <a:rPr lang="en-US" smtClean="0"/>
              <a:pPr>
                <a:defRPr/>
              </a:pPr>
              <a:t>12</a:t>
            </a:fld>
            <a:endParaRPr lang="en-US" dirty="0"/>
          </a:p>
        </p:txBody>
      </p:sp>
      <p:sp>
        <p:nvSpPr>
          <p:cNvPr id="7" name="Rounded Rectangle 6"/>
          <p:cNvSpPr/>
          <p:nvPr/>
        </p:nvSpPr>
        <p:spPr>
          <a:xfrm>
            <a:off x="81012" y="6592887"/>
            <a:ext cx="4567188" cy="170523"/>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C1: </a:t>
            </a:r>
            <a:r>
              <a:rPr lang="en-US" sz="1100" dirty="0">
                <a:solidFill>
                  <a:prstClr val="black"/>
                </a:solidFill>
                <a:latin typeface="Calibri"/>
              </a:rPr>
              <a:t>Describe important features of job order production</a:t>
            </a:r>
            <a:r>
              <a:rPr lang="en-US" sz="1100" dirty="0">
                <a:solidFill>
                  <a:prstClr val="black"/>
                </a:solidFill>
                <a:cs typeface="Arial" charset="0"/>
              </a:rPr>
              <a:t>.</a:t>
            </a:r>
            <a:endParaRPr lang="en-US" sz="1100" dirty="0"/>
          </a:p>
        </p:txBody>
      </p:sp>
      <p:sp>
        <p:nvSpPr>
          <p:cNvPr id="2" name="TextBox 1"/>
          <p:cNvSpPr txBox="1"/>
          <p:nvPr/>
        </p:nvSpPr>
        <p:spPr>
          <a:xfrm>
            <a:off x="457200" y="1640934"/>
            <a:ext cx="8382000" cy="1815882"/>
          </a:xfrm>
          <a:prstGeom prst="rect">
            <a:avLst/>
          </a:prstGeom>
          <a:noFill/>
        </p:spPr>
        <p:txBody>
          <a:bodyPr wrap="square" rtlCol="0">
            <a:spAutoFit/>
          </a:bodyPr>
          <a:lstStyle/>
          <a:p>
            <a:pPr marL="457200" indent="-457200">
              <a:buFont typeface="Arial" panose="020B0604020202020204" pitchFamily="34" charset="0"/>
              <a:buChar char="•"/>
            </a:pPr>
            <a:r>
              <a:rPr lang="en-US" sz="2800" dirty="0"/>
              <a:t>Materials received recorded in a receiving report </a:t>
            </a:r>
          </a:p>
          <a:p>
            <a:pPr marL="457200" indent="-457200">
              <a:buFont typeface="Arial" panose="020B0604020202020204" pitchFamily="34" charset="0"/>
              <a:buChar char="•"/>
            </a:pPr>
            <a:r>
              <a:rPr lang="en-US" sz="2800" dirty="0"/>
              <a:t>Receiving report – materials source document</a:t>
            </a:r>
          </a:p>
          <a:p>
            <a:pPr marL="457200" indent="-457200">
              <a:buFont typeface="Arial" panose="020B0604020202020204" pitchFamily="34" charset="0"/>
              <a:buChar char="•"/>
            </a:pPr>
            <a:r>
              <a:rPr lang="en-US" sz="2800" dirty="0"/>
              <a:t>Materials ledger cards –updated when materials are purchased and issued for use in production.</a:t>
            </a:r>
          </a:p>
        </p:txBody>
      </p:sp>
      <p:pic>
        <p:nvPicPr>
          <p:cNvPr id="3" name="Picture 2"/>
          <p:cNvPicPr>
            <a:picLocks noChangeAspect="1"/>
          </p:cNvPicPr>
          <p:nvPr/>
        </p:nvPicPr>
        <p:blipFill>
          <a:blip r:embed="rId3"/>
          <a:stretch>
            <a:fillRect/>
          </a:stretch>
        </p:blipFill>
        <p:spPr>
          <a:xfrm>
            <a:off x="559778" y="3391400"/>
            <a:ext cx="7060222" cy="3030367"/>
          </a:xfrm>
          <a:prstGeom prst="rect">
            <a:avLst/>
          </a:prstGeom>
        </p:spPr>
      </p:pic>
      <p:sp>
        <p:nvSpPr>
          <p:cNvPr id="8" name="TextBox 7"/>
          <p:cNvSpPr txBox="1"/>
          <p:nvPr/>
        </p:nvSpPr>
        <p:spPr>
          <a:xfrm>
            <a:off x="7569200" y="3641483"/>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15.4</a:t>
            </a:r>
          </a:p>
        </p:txBody>
      </p:sp>
      <p:sp>
        <p:nvSpPr>
          <p:cNvPr id="9" name="Rectangle 8"/>
          <p:cNvSpPr>
            <a:spLocks noGrp="1" noChangeArrowheads="1"/>
          </p:cNvSpPr>
          <p:nvPr/>
        </p:nvSpPr>
        <p:spPr bwMode="auto">
          <a:xfrm>
            <a:off x="640080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extLst>
      <p:ext uri="{BB962C8B-B14F-4D97-AF65-F5344CB8AC3E}">
        <p14:creationId xmlns:p14="http://schemas.microsoft.com/office/powerpoint/2010/main" val="993962574"/>
      </p:ext>
    </p:extLst>
  </p:cSld>
  <p:clrMapOvr>
    <a:masterClrMapping/>
  </p:clrMapOvr>
  <p:transition spd="med">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0"/>
          <p:cNvSpPr>
            <a:spLocks noGrp="1" noChangeArrowheads="1"/>
          </p:cNvSpPr>
          <p:nvPr>
            <p:ph type="title"/>
          </p:nvPr>
        </p:nvSpPr>
        <p:spPr>
          <a:xfrm>
            <a:off x="457200" y="609600"/>
            <a:ext cx="8229600" cy="990600"/>
          </a:xfrm>
        </p:spPr>
        <p:txBody>
          <a:bodyPr/>
          <a:lstStyle/>
          <a:p>
            <a:r>
              <a:rPr lang="en-US" altLang="en-US" b="1" dirty="0"/>
              <a:t>Materials Ledger Card</a:t>
            </a: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8" name="Slide Number Placeholder 7"/>
          <p:cNvSpPr>
            <a:spLocks noGrp="1"/>
          </p:cNvSpPr>
          <p:nvPr>
            <p:ph type="sldNum" sz="quarter" idx="12"/>
          </p:nvPr>
        </p:nvSpPr>
        <p:spPr/>
        <p:txBody>
          <a:bodyPr/>
          <a:lstStyle/>
          <a:p>
            <a:pPr>
              <a:defRPr/>
            </a:pPr>
            <a:fld id="{9456D29B-E423-4250-B2DC-38C30AE2A0FC}" type="slidenum">
              <a:rPr lang="en-US" smtClean="0"/>
              <a:pPr>
                <a:defRPr/>
              </a:pPr>
              <a:t>13</a:t>
            </a:fld>
            <a:endParaRPr lang="en-US" dirty="0"/>
          </a:p>
        </p:txBody>
      </p:sp>
      <p:sp>
        <p:nvSpPr>
          <p:cNvPr id="9" name="Rounded Rectangle 8"/>
          <p:cNvSpPr/>
          <p:nvPr/>
        </p:nvSpPr>
        <p:spPr>
          <a:xfrm>
            <a:off x="81012" y="6553200"/>
            <a:ext cx="5710188" cy="21021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P1</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solidFill>
                  <a:prstClr val="black"/>
                </a:solidFill>
                <a:latin typeface="Calibri"/>
              </a:rPr>
              <a:t>Describe and record the flow of materials costs in job order costing.</a:t>
            </a:r>
          </a:p>
        </p:txBody>
      </p:sp>
      <p:sp>
        <p:nvSpPr>
          <p:cNvPr id="10" name="TextBox 9"/>
          <p:cNvSpPr txBox="1"/>
          <p:nvPr/>
        </p:nvSpPr>
        <p:spPr>
          <a:xfrm>
            <a:off x="7925732" y="781734"/>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15.5</a:t>
            </a:r>
          </a:p>
        </p:txBody>
      </p:sp>
      <p:pic>
        <p:nvPicPr>
          <p:cNvPr id="2" name="Picture 1"/>
          <p:cNvPicPr>
            <a:picLocks noChangeAspect="1"/>
          </p:cNvPicPr>
          <p:nvPr/>
        </p:nvPicPr>
        <p:blipFill>
          <a:blip r:embed="rId3"/>
          <a:stretch>
            <a:fillRect/>
          </a:stretch>
        </p:blipFill>
        <p:spPr>
          <a:xfrm>
            <a:off x="919619" y="1895666"/>
            <a:ext cx="7304762" cy="3066667"/>
          </a:xfrm>
          <a:prstGeom prst="rect">
            <a:avLst/>
          </a:prstGeom>
        </p:spPr>
      </p:pic>
      <p:sp>
        <p:nvSpPr>
          <p:cNvPr id="11" name="Rectangle 10"/>
          <p:cNvSpPr>
            <a:spLocks noGrp="1" noChangeArrowheads="1"/>
          </p:cNvSpPr>
          <p:nvPr/>
        </p:nvSpPr>
        <p:spPr bwMode="auto">
          <a:xfrm>
            <a:off x="640080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p:transition spd="med">
    <p:split orient="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8"/>
          <p:cNvSpPr>
            <a:spLocks noGrp="1" noChangeArrowheads="1"/>
          </p:cNvSpPr>
          <p:nvPr>
            <p:ph type="title"/>
          </p:nvPr>
        </p:nvSpPr>
        <p:spPr>
          <a:xfrm>
            <a:off x="457200" y="609600"/>
            <a:ext cx="8229600" cy="914400"/>
          </a:xfrm>
        </p:spPr>
        <p:txBody>
          <a:bodyPr/>
          <a:lstStyle/>
          <a:p>
            <a:r>
              <a:rPr lang="en-US" altLang="en-US" b="1" dirty="0"/>
              <a:t>Materials Requisition</a:t>
            </a: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6" name="Slide Number Placeholder 5"/>
          <p:cNvSpPr>
            <a:spLocks noGrp="1"/>
          </p:cNvSpPr>
          <p:nvPr>
            <p:ph type="sldNum" sz="quarter" idx="12"/>
          </p:nvPr>
        </p:nvSpPr>
        <p:spPr/>
        <p:txBody>
          <a:bodyPr/>
          <a:lstStyle/>
          <a:p>
            <a:pPr>
              <a:defRPr/>
            </a:pPr>
            <a:fld id="{9456D29B-E423-4250-B2DC-38C30AE2A0FC}" type="slidenum">
              <a:rPr lang="en-US" smtClean="0"/>
              <a:pPr>
                <a:defRPr/>
              </a:pPr>
              <a:t>14</a:t>
            </a:fld>
            <a:endParaRPr lang="en-US" dirty="0"/>
          </a:p>
        </p:txBody>
      </p:sp>
      <p:sp>
        <p:nvSpPr>
          <p:cNvPr id="7" name="Rounded Rectangle 6"/>
          <p:cNvSpPr/>
          <p:nvPr/>
        </p:nvSpPr>
        <p:spPr>
          <a:xfrm>
            <a:off x="81012" y="6553200"/>
            <a:ext cx="5710188" cy="21021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P1</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solidFill>
                  <a:prstClr val="black"/>
                </a:solidFill>
                <a:latin typeface="Calibri"/>
              </a:rPr>
              <a:t>Describe and record the flow of materials costs in job order costing.</a:t>
            </a:r>
          </a:p>
        </p:txBody>
      </p:sp>
      <p:sp>
        <p:nvSpPr>
          <p:cNvPr id="9" name="TextBox 8"/>
          <p:cNvSpPr txBox="1"/>
          <p:nvPr/>
        </p:nvSpPr>
        <p:spPr>
          <a:xfrm>
            <a:off x="7925732" y="781734"/>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15.6</a:t>
            </a:r>
          </a:p>
        </p:txBody>
      </p:sp>
      <p:pic>
        <p:nvPicPr>
          <p:cNvPr id="2" name="Picture 1"/>
          <p:cNvPicPr>
            <a:picLocks noChangeAspect="1"/>
          </p:cNvPicPr>
          <p:nvPr/>
        </p:nvPicPr>
        <p:blipFill>
          <a:blip r:embed="rId3"/>
          <a:stretch>
            <a:fillRect/>
          </a:stretch>
        </p:blipFill>
        <p:spPr>
          <a:xfrm>
            <a:off x="962476" y="1914714"/>
            <a:ext cx="7219048" cy="3028571"/>
          </a:xfrm>
          <a:prstGeom prst="rect">
            <a:avLst/>
          </a:prstGeom>
        </p:spPr>
      </p:pic>
      <p:sp>
        <p:nvSpPr>
          <p:cNvPr id="8" name="Rectangle 7"/>
          <p:cNvSpPr>
            <a:spLocks noGrp="1" noChangeArrowheads="1"/>
          </p:cNvSpPr>
          <p:nvPr/>
        </p:nvSpPr>
        <p:spPr bwMode="auto">
          <a:xfrm>
            <a:off x="640080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p:transition spd="med">
    <p:zoom dir="in"/>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0"/>
          <p:cNvSpPr>
            <a:spLocks noGrp="1" noChangeArrowheads="1"/>
          </p:cNvSpPr>
          <p:nvPr>
            <p:ph type="title"/>
          </p:nvPr>
        </p:nvSpPr>
        <p:spPr>
          <a:xfrm>
            <a:off x="457200" y="609600"/>
            <a:ext cx="8229600" cy="685800"/>
          </a:xfrm>
        </p:spPr>
        <p:txBody>
          <a:bodyPr/>
          <a:lstStyle/>
          <a:p>
            <a:r>
              <a:rPr lang="en-US" altLang="en-US" b="1" dirty="0"/>
              <a:t>Materials Requisition</a:t>
            </a:r>
          </a:p>
        </p:txBody>
      </p:sp>
      <p:pic>
        <p:nvPicPr>
          <p:cNvPr id="15386" name="Picture 26" descr="C:\Users\Beth\Documents\MH\wiL62279_untb190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5334000"/>
            <a:ext cx="6783555" cy="771525"/>
          </a:xfrm>
          <a:prstGeom prst="rect">
            <a:avLst/>
          </a:prstGeom>
          <a:noFill/>
          <a:extLst>
            <a:ext uri="{909E8E84-426E-40DD-AFC4-6F175D3DCCD1}">
              <a14:hiddenFill xmlns:a14="http://schemas.microsoft.com/office/drawing/2010/main">
                <a:solidFill>
                  <a:srgbClr val="FFFFFF"/>
                </a:solidFill>
              </a14:hiddenFill>
            </a:ext>
          </a:extLst>
        </p:spPr>
      </p:pic>
      <p:pic>
        <p:nvPicPr>
          <p:cNvPr id="15387" name="Picture 27" descr="C:\Users\Beth\Documents\MH\wiL62279_untb190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57400" y="1371600"/>
            <a:ext cx="4897312" cy="312419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7" name="Slide Number Placeholder 6"/>
          <p:cNvSpPr>
            <a:spLocks noGrp="1"/>
          </p:cNvSpPr>
          <p:nvPr>
            <p:ph type="sldNum" sz="quarter" idx="12"/>
          </p:nvPr>
        </p:nvSpPr>
        <p:spPr/>
        <p:txBody>
          <a:bodyPr/>
          <a:lstStyle/>
          <a:p>
            <a:pPr>
              <a:defRPr/>
            </a:pPr>
            <a:fld id="{9456D29B-E423-4250-B2DC-38C30AE2A0FC}" type="slidenum">
              <a:rPr lang="en-US" smtClean="0"/>
              <a:pPr>
                <a:defRPr/>
              </a:pPr>
              <a:t>15</a:t>
            </a:fld>
            <a:endParaRPr lang="en-US" dirty="0"/>
          </a:p>
        </p:txBody>
      </p:sp>
      <p:sp>
        <p:nvSpPr>
          <p:cNvPr id="8" name="Rounded Rectangle 7"/>
          <p:cNvSpPr/>
          <p:nvPr/>
        </p:nvSpPr>
        <p:spPr>
          <a:xfrm>
            <a:off x="81012" y="6553200"/>
            <a:ext cx="5710188" cy="21021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P1</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solidFill>
                  <a:prstClr val="black"/>
                </a:solidFill>
                <a:latin typeface="Calibri"/>
              </a:rPr>
              <a:t>Describe and record the flow of materials costs in job order costing.</a:t>
            </a:r>
          </a:p>
        </p:txBody>
      </p:sp>
      <p:sp>
        <p:nvSpPr>
          <p:cNvPr id="9" name="Rectangle 8"/>
          <p:cNvSpPr>
            <a:spLocks noGrp="1" noChangeArrowheads="1"/>
          </p:cNvSpPr>
          <p:nvPr/>
        </p:nvSpPr>
        <p:spPr bwMode="auto">
          <a:xfrm>
            <a:off x="640080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p:transition spd="med">
    <p:dissolv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Rectangle 361"/>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b="1" dirty="0">
                <a:solidFill>
                  <a:prstClr val="white"/>
                </a:solidFill>
              </a:rPr>
              <a:t>NEED-TO-KNOW 15-2</a:t>
            </a:r>
          </a:p>
        </p:txBody>
      </p:sp>
      <p:sp>
        <p:nvSpPr>
          <p:cNvPr id="16" name="Rectangle 5"/>
          <p:cNvSpPr>
            <a:spLocks noChangeArrowheads="1"/>
          </p:cNvSpPr>
          <p:nvPr/>
        </p:nvSpPr>
        <p:spPr bwMode="auto">
          <a:xfrm>
            <a:off x="1260476" y="1444625"/>
            <a:ext cx="5797550" cy="236538"/>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22" name="Rectangle 6"/>
          <p:cNvSpPr>
            <a:spLocks noChangeArrowheads="1"/>
          </p:cNvSpPr>
          <p:nvPr/>
        </p:nvSpPr>
        <p:spPr bwMode="auto">
          <a:xfrm>
            <a:off x="433388" y="3124200"/>
            <a:ext cx="3316288" cy="23653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23" name="Rectangle 7"/>
          <p:cNvSpPr>
            <a:spLocks noChangeArrowheads="1"/>
          </p:cNvSpPr>
          <p:nvPr/>
        </p:nvSpPr>
        <p:spPr bwMode="auto">
          <a:xfrm>
            <a:off x="4567238" y="3124200"/>
            <a:ext cx="3316288" cy="23653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24" name="Rectangle 8"/>
          <p:cNvSpPr>
            <a:spLocks noChangeArrowheads="1"/>
          </p:cNvSpPr>
          <p:nvPr/>
        </p:nvSpPr>
        <p:spPr bwMode="auto">
          <a:xfrm>
            <a:off x="4567238" y="4598987"/>
            <a:ext cx="1663700" cy="238125"/>
          </a:xfrm>
          <a:prstGeom prst="rect">
            <a:avLst/>
          </a:prstGeom>
          <a:solidFill>
            <a:srgbClr val="B4C6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25" name="Rectangle 9"/>
          <p:cNvSpPr>
            <a:spLocks noChangeArrowheads="1"/>
          </p:cNvSpPr>
          <p:nvPr/>
        </p:nvSpPr>
        <p:spPr bwMode="auto">
          <a:xfrm>
            <a:off x="6477000" y="4598987"/>
            <a:ext cx="1663700" cy="238125"/>
          </a:xfrm>
          <a:prstGeom prst="rect">
            <a:avLst/>
          </a:prstGeom>
          <a:solidFill>
            <a:srgbClr val="B4C6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26" name="Rectangle 10"/>
          <p:cNvSpPr>
            <a:spLocks noChangeArrowheads="1"/>
          </p:cNvSpPr>
          <p:nvPr/>
        </p:nvSpPr>
        <p:spPr bwMode="auto">
          <a:xfrm>
            <a:off x="473076" y="630238"/>
            <a:ext cx="77120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A manufacturing company purchased $1,200 of materials (on account) for use in production. The company</a:t>
            </a:r>
            <a:endParaRPr lang="en-US" altLang="en-US" dirty="0">
              <a:solidFill>
                <a:prstClr val="black"/>
              </a:solidFill>
              <a:cs typeface="+mn-cs"/>
            </a:endParaRPr>
          </a:p>
        </p:txBody>
      </p:sp>
      <p:sp>
        <p:nvSpPr>
          <p:cNvPr id="27" name="Rectangle 11"/>
          <p:cNvSpPr>
            <a:spLocks noChangeArrowheads="1"/>
          </p:cNvSpPr>
          <p:nvPr/>
        </p:nvSpPr>
        <p:spPr bwMode="auto">
          <a:xfrm>
            <a:off x="473076" y="836613"/>
            <a:ext cx="72691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used $200 of direct materials on Job 1 and $350 of direct materials on Job 2. Prepare journal entries</a:t>
            </a:r>
            <a:endParaRPr lang="en-US" altLang="en-US" dirty="0">
              <a:solidFill>
                <a:prstClr val="black"/>
              </a:solidFill>
              <a:cs typeface="+mn-cs"/>
            </a:endParaRPr>
          </a:p>
        </p:txBody>
      </p:sp>
      <p:sp>
        <p:nvSpPr>
          <p:cNvPr id="28" name="Rectangle 12"/>
          <p:cNvSpPr>
            <a:spLocks noChangeArrowheads="1"/>
          </p:cNvSpPr>
          <p:nvPr/>
        </p:nvSpPr>
        <p:spPr bwMode="auto">
          <a:xfrm>
            <a:off x="473076" y="1042988"/>
            <a:ext cx="24304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to record the above transactions.</a:t>
            </a:r>
            <a:endParaRPr lang="en-US" altLang="en-US" dirty="0">
              <a:solidFill>
                <a:prstClr val="black"/>
              </a:solidFill>
              <a:cs typeface="+mn-cs"/>
            </a:endParaRPr>
          </a:p>
        </p:txBody>
      </p:sp>
      <p:sp>
        <p:nvSpPr>
          <p:cNvPr id="29" name="Rectangle 13"/>
          <p:cNvSpPr>
            <a:spLocks noChangeArrowheads="1"/>
          </p:cNvSpPr>
          <p:nvPr/>
        </p:nvSpPr>
        <p:spPr bwMode="auto">
          <a:xfrm>
            <a:off x="5614988" y="1465263"/>
            <a:ext cx="4841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a:solidFill>
                  <a:srgbClr val="000000"/>
                </a:solidFill>
                <a:cs typeface="+mn-cs"/>
              </a:rPr>
              <a:t>Debit</a:t>
            </a:r>
            <a:endParaRPr lang="en-US" altLang="en-US" dirty="0">
              <a:solidFill>
                <a:prstClr val="black"/>
              </a:solidFill>
              <a:cs typeface="+mn-cs"/>
            </a:endParaRPr>
          </a:p>
        </p:txBody>
      </p:sp>
      <p:sp>
        <p:nvSpPr>
          <p:cNvPr id="30" name="Rectangle 14"/>
          <p:cNvSpPr>
            <a:spLocks noChangeArrowheads="1"/>
          </p:cNvSpPr>
          <p:nvPr/>
        </p:nvSpPr>
        <p:spPr bwMode="auto">
          <a:xfrm>
            <a:off x="6411913" y="1465263"/>
            <a:ext cx="5445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a:solidFill>
                  <a:srgbClr val="000000"/>
                </a:solidFill>
                <a:cs typeface="+mn-cs"/>
              </a:rPr>
              <a:t>Credit</a:t>
            </a:r>
            <a:endParaRPr lang="en-US" altLang="en-US" dirty="0">
              <a:solidFill>
                <a:prstClr val="black"/>
              </a:solidFill>
              <a:cs typeface="+mn-cs"/>
            </a:endParaRPr>
          </a:p>
        </p:txBody>
      </p:sp>
      <p:sp>
        <p:nvSpPr>
          <p:cNvPr id="31" name="Rectangle 15"/>
          <p:cNvSpPr>
            <a:spLocks noChangeArrowheads="1"/>
          </p:cNvSpPr>
          <p:nvPr/>
        </p:nvSpPr>
        <p:spPr bwMode="auto">
          <a:xfrm>
            <a:off x="1350963" y="1692275"/>
            <a:ext cx="7556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Purchase</a:t>
            </a:r>
            <a:endParaRPr lang="en-US" altLang="en-US" dirty="0">
              <a:solidFill>
                <a:prstClr val="black"/>
              </a:solidFill>
              <a:cs typeface="+mn-cs"/>
            </a:endParaRPr>
          </a:p>
        </p:txBody>
      </p:sp>
      <p:sp>
        <p:nvSpPr>
          <p:cNvPr id="64" name="Rectangle 16"/>
          <p:cNvSpPr>
            <a:spLocks noChangeArrowheads="1"/>
          </p:cNvSpPr>
          <p:nvPr/>
        </p:nvSpPr>
        <p:spPr bwMode="auto">
          <a:xfrm>
            <a:off x="2178051" y="1692275"/>
            <a:ext cx="18049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Raw Materials Inventory</a:t>
            </a:r>
            <a:endParaRPr lang="en-US" altLang="en-US" dirty="0">
              <a:solidFill>
                <a:prstClr val="black"/>
              </a:solidFill>
              <a:cs typeface="+mn-cs"/>
            </a:endParaRPr>
          </a:p>
        </p:txBody>
      </p:sp>
      <p:sp>
        <p:nvSpPr>
          <p:cNvPr id="65" name="Rectangle 17"/>
          <p:cNvSpPr>
            <a:spLocks noChangeArrowheads="1"/>
          </p:cNvSpPr>
          <p:nvPr/>
        </p:nvSpPr>
        <p:spPr bwMode="auto">
          <a:xfrm>
            <a:off x="5737226" y="1692275"/>
            <a:ext cx="4730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1,200</a:t>
            </a:r>
            <a:endParaRPr lang="en-US" altLang="en-US" dirty="0">
              <a:solidFill>
                <a:prstClr val="black"/>
              </a:solidFill>
              <a:cs typeface="+mn-cs"/>
            </a:endParaRPr>
          </a:p>
        </p:txBody>
      </p:sp>
      <p:sp>
        <p:nvSpPr>
          <p:cNvPr id="66" name="Rectangle 18"/>
          <p:cNvSpPr>
            <a:spLocks noChangeArrowheads="1"/>
          </p:cNvSpPr>
          <p:nvPr/>
        </p:nvSpPr>
        <p:spPr bwMode="auto">
          <a:xfrm>
            <a:off x="2449513" y="1898650"/>
            <a:ext cx="13716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Accounts Payable</a:t>
            </a:r>
            <a:endParaRPr lang="en-US" altLang="en-US" dirty="0">
              <a:solidFill>
                <a:prstClr val="black"/>
              </a:solidFill>
              <a:cs typeface="+mn-cs"/>
            </a:endParaRPr>
          </a:p>
        </p:txBody>
      </p:sp>
      <p:sp>
        <p:nvSpPr>
          <p:cNvPr id="67" name="Rectangle 19"/>
          <p:cNvSpPr>
            <a:spLocks noChangeArrowheads="1"/>
          </p:cNvSpPr>
          <p:nvPr/>
        </p:nvSpPr>
        <p:spPr bwMode="auto">
          <a:xfrm>
            <a:off x="6562726" y="1898650"/>
            <a:ext cx="4730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1,200</a:t>
            </a:r>
            <a:endParaRPr lang="en-US" altLang="en-US" dirty="0">
              <a:solidFill>
                <a:prstClr val="black"/>
              </a:solidFill>
              <a:cs typeface="+mn-cs"/>
            </a:endParaRPr>
          </a:p>
        </p:txBody>
      </p:sp>
      <p:sp>
        <p:nvSpPr>
          <p:cNvPr id="68" name="Rectangle 20"/>
          <p:cNvSpPr>
            <a:spLocks noChangeArrowheads="1"/>
          </p:cNvSpPr>
          <p:nvPr/>
        </p:nvSpPr>
        <p:spPr bwMode="auto">
          <a:xfrm>
            <a:off x="1350963" y="2309813"/>
            <a:ext cx="7556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Use - DM</a:t>
            </a:r>
            <a:endParaRPr lang="en-US" altLang="en-US" dirty="0">
              <a:solidFill>
                <a:prstClr val="black"/>
              </a:solidFill>
              <a:cs typeface="+mn-cs"/>
            </a:endParaRPr>
          </a:p>
        </p:txBody>
      </p:sp>
      <p:sp>
        <p:nvSpPr>
          <p:cNvPr id="69" name="Rectangle 21"/>
          <p:cNvSpPr>
            <a:spLocks noChangeArrowheads="1"/>
          </p:cNvSpPr>
          <p:nvPr/>
        </p:nvSpPr>
        <p:spPr bwMode="auto">
          <a:xfrm>
            <a:off x="2178051" y="2309813"/>
            <a:ext cx="19653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Work in Process Inventory</a:t>
            </a:r>
            <a:endParaRPr lang="en-US" altLang="en-US" dirty="0">
              <a:solidFill>
                <a:prstClr val="black"/>
              </a:solidFill>
              <a:cs typeface="+mn-cs"/>
            </a:endParaRPr>
          </a:p>
        </p:txBody>
      </p:sp>
      <p:sp>
        <p:nvSpPr>
          <p:cNvPr id="70" name="Rectangle 22"/>
          <p:cNvSpPr>
            <a:spLocks noChangeArrowheads="1"/>
          </p:cNvSpPr>
          <p:nvPr/>
        </p:nvSpPr>
        <p:spPr bwMode="auto">
          <a:xfrm>
            <a:off x="5867401" y="2309813"/>
            <a:ext cx="3429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550</a:t>
            </a:r>
            <a:endParaRPr lang="en-US" altLang="en-US" dirty="0">
              <a:solidFill>
                <a:prstClr val="black"/>
              </a:solidFill>
              <a:cs typeface="+mn-cs"/>
            </a:endParaRPr>
          </a:p>
        </p:txBody>
      </p:sp>
      <p:sp>
        <p:nvSpPr>
          <p:cNvPr id="71" name="Rectangle 23"/>
          <p:cNvSpPr>
            <a:spLocks noChangeArrowheads="1"/>
          </p:cNvSpPr>
          <p:nvPr/>
        </p:nvSpPr>
        <p:spPr bwMode="auto">
          <a:xfrm>
            <a:off x="2449513" y="2516188"/>
            <a:ext cx="18049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Raw Materials Inventory</a:t>
            </a:r>
            <a:endParaRPr lang="en-US" altLang="en-US" dirty="0">
              <a:solidFill>
                <a:prstClr val="black"/>
              </a:solidFill>
              <a:cs typeface="+mn-cs"/>
            </a:endParaRPr>
          </a:p>
        </p:txBody>
      </p:sp>
      <p:sp>
        <p:nvSpPr>
          <p:cNvPr id="72" name="Rectangle 24"/>
          <p:cNvSpPr>
            <a:spLocks noChangeArrowheads="1"/>
          </p:cNvSpPr>
          <p:nvPr/>
        </p:nvSpPr>
        <p:spPr bwMode="auto">
          <a:xfrm>
            <a:off x="6694488" y="2516188"/>
            <a:ext cx="3429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550</a:t>
            </a:r>
            <a:endParaRPr lang="en-US" altLang="en-US" dirty="0">
              <a:solidFill>
                <a:prstClr val="black"/>
              </a:solidFill>
              <a:cs typeface="+mn-cs"/>
            </a:endParaRPr>
          </a:p>
        </p:txBody>
      </p:sp>
      <p:sp>
        <p:nvSpPr>
          <p:cNvPr id="74" name="Rectangle 25"/>
          <p:cNvSpPr>
            <a:spLocks noChangeArrowheads="1"/>
          </p:cNvSpPr>
          <p:nvPr/>
        </p:nvSpPr>
        <p:spPr bwMode="auto">
          <a:xfrm>
            <a:off x="463551" y="3392488"/>
            <a:ext cx="6143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a:solidFill>
                  <a:srgbClr val="000000"/>
                </a:solidFill>
                <a:cs typeface="+mn-cs"/>
              </a:rPr>
              <a:t>Beg. Inv.</a:t>
            </a:r>
            <a:endParaRPr lang="en-US" altLang="en-US" dirty="0">
              <a:solidFill>
                <a:prstClr val="black"/>
              </a:solidFill>
              <a:cs typeface="+mn-cs"/>
            </a:endParaRPr>
          </a:p>
        </p:txBody>
      </p:sp>
      <p:sp>
        <p:nvSpPr>
          <p:cNvPr id="75" name="Rectangle 26"/>
          <p:cNvSpPr>
            <a:spLocks noChangeArrowheads="1"/>
          </p:cNvSpPr>
          <p:nvPr/>
        </p:nvSpPr>
        <p:spPr bwMode="auto">
          <a:xfrm>
            <a:off x="1763713" y="3392488"/>
            <a:ext cx="342900"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a:solidFill>
                  <a:srgbClr val="000000"/>
                </a:solidFill>
                <a:cs typeface="+mn-cs"/>
              </a:rPr>
              <a:t>XXX</a:t>
            </a:r>
            <a:endParaRPr lang="en-US" altLang="en-US" dirty="0">
              <a:solidFill>
                <a:prstClr val="black"/>
              </a:solidFill>
              <a:cs typeface="+mn-cs"/>
            </a:endParaRPr>
          </a:p>
        </p:txBody>
      </p:sp>
      <p:sp>
        <p:nvSpPr>
          <p:cNvPr id="76" name="Rectangle 27"/>
          <p:cNvSpPr>
            <a:spLocks noChangeArrowheads="1"/>
          </p:cNvSpPr>
          <p:nvPr/>
        </p:nvSpPr>
        <p:spPr bwMode="auto">
          <a:xfrm>
            <a:off x="4597401" y="3392488"/>
            <a:ext cx="6143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a:solidFill>
                  <a:srgbClr val="000000"/>
                </a:solidFill>
                <a:cs typeface="+mn-cs"/>
              </a:rPr>
              <a:t>Beg. Inv.</a:t>
            </a:r>
            <a:endParaRPr lang="en-US" altLang="en-US" dirty="0">
              <a:solidFill>
                <a:prstClr val="black"/>
              </a:solidFill>
              <a:cs typeface="+mn-cs"/>
            </a:endParaRPr>
          </a:p>
        </p:txBody>
      </p:sp>
      <p:sp>
        <p:nvSpPr>
          <p:cNvPr id="78" name="Rectangle 29"/>
          <p:cNvSpPr>
            <a:spLocks noChangeArrowheads="1"/>
          </p:cNvSpPr>
          <p:nvPr/>
        </p:nvSpPr>
        <p:spPr bwMode="auto">
          <a:xfrm>
            <a:off x="463551" y="3598863"/>
            <a:ext cx="725488"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a:solidFill>
                  <a:srgbClr val="000000"/>
                </a:solidFill>
                <a:cs typeface="+mn-cs"/>
              </a:rPr>
              <a:t>Purchases</a:t>
            </a:r>
            <a:endParaRPr lang="en-US" altLang="en-US" dirty="0">
              <a:solidFill>
                <a:prstClr val="black"/>
              </a:solidFill>
              <a:cs typeface="+mn-cs"/>
            </a:endParaRPr>
          </a:p>
        </p:txBody>
      </p:sp>
      <p:sp>
        <p:nvSpPr>
          <p:cNvPr id="79" name="Rectangle 30"/>
          <p:cNvSpPr>
            <a:spLocks noChangeArrowheads="1"/>
          </p:cNvSpPr>
          <p:nvPr/>
        </p:nvSpPr>
        <p:spPr bwMode="auto">
          <a:xfrm>
            <a:off x="1703388" y="3598863"/>
            <a:ext cx="412750"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a:solidFill>
                  <a:srgbClr val="000000"/>
                </a:solidFill>
                <a:cs typeface="+mn-cs"/>
              </a:rPr>
              <a:t>1,200</a:t>
            </a:r>
            <a:endParaRPr lang="en-US" altLang="en-US" dirty="0">
              <a:solidFill>
                <a:prstClr val="black"/>
              </a:solidFill>
              <a:cs typeface="+mn-cs"/>
            </a:endParaRPr>
          </a:p>
        </p:txBody>
      </p:sp>
      <p:sp>
        <p:nvSpPr>
          <p:cNvPr id="80" name="Rectangle 31"/>
          <p:cNvSpPr>
            <a:spLocks noChangeArrowheads="1"/>
          </p:cNvSpPr>
          <p:nvPr/>
        </p:nvSpPr>
        <p:spPr bwMode="auto">
          <a:xfrm>
            <a:off x="4597401" y="3598863"/>
            <a:ext cx="1038225"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a:solidFill>
                  <a:srgbClr val="000000"/>
                </a:solidFill>
                <a:cs typeface="+mn-cs"/>
              </a:rPr>
              <a:t>Direct Materials</a:t>
            </a:r>
            <a:endParaRPr lang="en-US" altLang="en-US" dirty="0">
              <a:solidFill>
                <a:prstClr val="black"/>
              </a:solidFill>
              <a:cs typeface="+mn-cs"/>
            </a:endParaRPr>
          </a:p>
        </p:txBody>
      </p:sp>
      <p:sp>
        <p:nvSpPr>
          <p:cNvPr id="81" name="Rectangle 32"/>
          <p:cNvSpPr>
            <a:spLocks noChangeArrowheads="1"/>
          </p:cNvSpPr>
          <p:nvPr/>
        </p:nvSpPr>
        <p:spPr bwMode="auto">
          <a:xfrm>
            <a:off x="5948363" y="3598863"/>
            <a:ext cx="292100"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a:solidFill>
                  <a:srgbClr val="000000"/>
                </a:solidFill>
                <a:cs typeface="+mn-cs"/>
              </a:rPr>
              <a:t>550</a:t>
            </a:r>
            <a:endParaRPr lang="en-US" altLang="en-US" dirty="0">
              <a:solidFill>
                <a:prstClr val="black"/>
              </a:solidFill>
              <a:cs typeface="+mn-cs"/>
            </a:endParaRPr>
          </a:p>
        </p:txBody>
      </p:sp>
      <p:sp>
        <p:nvSpPr>
          <p:cNvPr id="82" name="Rectangle 33"/>
          <p:cNvSpPr>
            <a:spLocks noChangeArrowheads="1"/>
          </p:cNvSpPr>
          <p:nvPr/>
        </p:nvSpPr>
        <p:spPr bwMode="auto">
          <a:xfrm>
            <a:off x="2117726" y="3805238"/>
            <a:ext cx="968375"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a:solidFill>
                  <a:srgbClr val="000000"/>
                </a:solidFill>
                <a:cs typeface="+mn-cs"/>
              </a:rPr>
              <a:t>Direct Material</a:t>
            </a:r>
            <a:endParaRPr lang="en-US" altLang="en-US" dirty="0">
              <a:solidFill>
                <a:prstClr val="black"/>
              </a:solidFill>
              <a:cs typeface="+mn-cs"/>
            </a:endParaRPr>
          </a:p>
        </p:txBody>
      </p:sp>
      <p:sp>
        <p:nvSpPr>
          <p:cNvPr id="83" name="Rectangle 34"/>
          <p:cNvSpPr>
            <a:spLocks noChangeArrowheads="1"/>
          </p:cNvSpPr>
          <p:nvPr/>
        </p:nvSpPr>
        <p:spPr bwMode="auto">
          <a:xfrm>
            <a:off x="3468688" y="3805238"/>
            <a:ext cx="292100"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a:solidFill>
                  <a:srgbClr val="000000"/>
                </a:solidFill>
                <a:cs typeface="+mn-cs"/>
              </a:rPr>
              <a:t>550</a:t>
            </a:r>
            <a:endParaRPr lang="en-US" altLang="en-US" dirty="0">
              <a:solidFill>
                <a:prstClr val="black"/>
              </a:solidFill>
              <a:cs typeface="+mn-cs"/>
            </a:endParaRPr>
          </a:p>
        </p:txBody>
      </p:sp>
      <p:sp>
        <p:nvSpPr>
          <p:cNvPr id="84" name="Rectangle 35"/>
          <p:cNvSpPr>
            <a:spLocks noChangeArrowheads="1"/>
          </p:cNvSpPr>
          <p:nvPr/>
        </p:nvSpPr>
        <p:spPr bwMode="auto">
          <a:xfrm>
            <a:off x="4597401" y="3805238"/>
            <a:ext cx="827088"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a:solidFill>
                  <a:srgbClr val="000000"/>
                </a:solidFill>
                <a:cs typeface="+mn-cs"/>
              </a:rPr>
              <a:t>Direct Labor</a:t>
            </a:r>
            <a:endParaRPr lang="en-US" altLang="en-US" dirty="0">
              <a:solidFill>
                <a:prstClr val="black"/>
              </a:solidFill>
              <a:cs typeface="+mn-cs"/>
            </a:endParaRPr>
          </a:p>
        </p:txBody>
      </p:sp>
      <p:sp>
        <p:nvSpPr>
          <p:cNvPr id="86" name="Rectangle 37"/>
          <p:cNvSpPr>
            <a:spLocks noChangeArrowheads="1"/>
          </p:cNvSpPr>
          <p:nvPr/>
        </p:nvSpPr>
        <p:spPr bwMode="auto">
          <a:xfrm>
            <a:off x="4597401" y="4010025"/>
            <a:ext cx="78581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a:solidFill>
                  <a:srgbClr val="000000"/>
                </a:solidFill>
                <a:cs typeface="+mn-cs"/>
              </a:rPr>
              <a:t>Factory OH</a:t>
            </a:r>
            <a:endParaRPr lang="en-US" altLang="en-US" dirty="0">
              <a:solidFill>
                <a:prstClr val="black"/>
              </a:solidFill>
              <a:cs typeface="+mn-cs"/>
            </a:endParaRPr>
          </a:p>
        </p:txBody>
      </p:sp>
      <p:sp>
        <p:nvSpPr>
          <p:cNvPr id="88" name="Rectangle 39"/>
          <p:cNvSpPr>
            <a:spLocks noChangeArrowheads="1"/>
          </p:cNvSpPr>
          <p:nvPr/>
        </p:nvSpPr>
        <p:spPr bwMode="auto">
          <a:xfrm>
            <a:off x="4597401" y="4867275"/>
            <a:ext cx="1038225"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a:solidFill>
                  <a:srgbClr val="000000"/>
                </a:solidFill>
                <a:cs typeface="+mn-cs"/>
              </a:rPr>
              <a:t>Direct Materials</a:t>
            </a:r>
            <a:endParaRPr lang="en-US" altLang="en-US" dirty="0">
              <a:solidFill>
                <a:prstClr val="black"/>
              </a:solidFill>
              <a:cs typeface="+mn-cs"/>
            </a:endParaRPr>
          </a:p>
        </p:txBody>
      </p:sp>
      <p:sp>
        <p:nvSpPr>
          <p:cNvPr id="89" name="Rectangle 40"/>
          <p:cNvSpPr>
            <a:spLocks noChangeArrowheads="1"/>
          </p:cNvSpPr>
          <p:nvPr/>
        </p:nvSpPr>
        <p:spPr bwMode="auto">
          <a:xfrm>
            <a:off x="5948363" y="4867275"/>
            <a:ext cx="292100"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a:solidFill>
                  <a:srgbClr val="000000"/>
                </a:solidFill>
                <a:cs typeface="+mn-cs"/>
              </a:rPr>
              <a:t>200</a:t>
            </a:r>
            <a:endParaRPr lang="en-US" altLang="en-US" dirty="0">
              <a:solidFill>
                <a:prstClr val="black"/>
              </a:solidFill>
              <a:cs typeface="+mn-cs"/>
            </a:endParaRPr>
          </a:p>
        </p:txBody>
      </p:sp>
      <p:sp>
        <p:nvSpPr>
          <p:cNvPr id="90" name="Rectangle 41"/>
          <p:cNvSpPr>
            <a:spLocks noChangeArrowheads="1"/>
          </p:cNvSpPr>
          <p:nvPr/>
        </p:nvSpPr>
        <p:spPr bwMode="auto">
          <a:xfrm>
            <a:off x="6507163" y="4867275"/>
            <a:ext cx="1038225"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a:solidFill>
                  <a:srgbClr val="000000"/>
                </a:solidFill>
                <a:cs typeface="+mn-cs"/>
              </a:rPr>
              <a:t>Direct Materials</a:t>
            </a:r>
            <a:endParaRPr lang="en-US" altLang="en-US" dirty="0">
              <a:solidFill>
                <a:prstClr val="black"/>
              </a:solidFill>
              <a:cs typeface="+mn-cs"/>
            </a:endParaRPr>
          </a:p>
        </p:txBody>
      </p:sp>
      <p:sp>
        <p:nvSpPr>
          <p:cNvPr id="91" name="Rectangle 42"/>
          <p:cNvSpPr>
            <a:spLocks noChangeArrowheads="1"/>
          </p:cNvSpPr>
          <p:nvPr/>
        </p:nvSpPr>
        <p:spPr bwMode="auto">
          <a:xfrm>
            <a:off x="7858125" y="4867275"/>
            <a:ext cx="292100"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a:solidFill>
                  <a:srgbClr val="000000"/>
                </a:solidFill>
                <a:cs typeface="+mn-cs"/>
              </a:rPr>
              <a:t>350</a:t>
            </a:r>
            <a:endParaRPr lang="en-US" altLang="en-US" dirty="0">
              <a:solidFill>
                <a:prstClr val="black"/>
              </a:solidFill>
              <a:cs typeface="+mn-cs"/>
            </a:endParaRPr>
          </a:p>
        </p:txBody>
      </p:sp>
      <p:sp>
        <p:nvSpPr>
          <p:cNvPr id="92" name="Rectangle 43"/>
          <p:cNvSpPr>
            <a:spLocks noChangeArrowheads="1"/>
          </p:cNvSpPr>
          <p:nvPr/>
        </p:nvSpPr>
        <p:spPr bwMode="auto">
          <a:xfrm>
            <a:off x="4597401" y="5073650"/>
            <a:ext cx="827088"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a:solidFill>
                  <a:srgbClr val="000000"/>
                </a:solidFill>
                <a:cs typeface="+mn-cs"/>
              </a:rPr>
              <a:t>Direct Labor</a:t>
            </a:r>
            <a:endParaRPr lang="en-US" altLang="en-US" dirty="0">
              <a:solidFill>
                <a:prstClr val="black"/>
              </a:solidFill>
              <a:cs typeface="+mn-cs"/>
            </a:endParaRPr>
          </a:p>
        </p:txBody>
      </p:sp>
      <p:sp>
        <p:nvSpPr>
          <p:cNvPr id="94" name="Rectangle 45"/>
          <p:cNvSpPr>
            <a:spLocks noChangeArrowheads="1"/>
          </p:cNvSpPr>
          <p:nvPr/>
        </p:nvSpPr>
        <p:spPr bwMode="auto">
          <a:xfrm>
            <a:off x="6507163" y="5073650"/>
            <a:ext cx="827088"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a:solidFill>
                  <a:srgbClr val="000000"/>
                </a:solidFill>
                <a:cs typeface="+mn-cs"/>
              </a:rPr>
              <a:t>Direct Labor</a:t>
            </a:r>
            <a:endParaRPr lang="en-US" altLang="en-US" dirty="0">
              <a:solidFill>
                <a:prstClr val="black"/>
              </a:solidFill>
              <a:cs typeface="+mn-cs"/>
            </a:endParaRPr>
          </a:p>
        </p:txBody>
      </p:sp>
      <p:sp>
        <p:nvSpPr>
          <p:cNvPr id="352" name="Rectangle 47"/>
          <p:cNvSpPr>
            <a:spLocks noChangeArrowheads="1"/>
          </p:cNvSpPr>
          <p:nvPr/>
        </p:nvSpPr>
        <p:spPr bwMode="auto">
          <a:xfrm>
            <a:off x="4597401" y="5280025"/>
            <a:ext cx="78581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a:solidFill>
                  <a:srgbClr val="000000"/>
                </a:solidFill>
                <a:cs typeface="+mn-cs"/>
              </a:rPr>
              <a:t>Factory OH</a:t>
            </a:r>
            <a:endParaRPr lang="en-US" altLang="en-US" dirty="0">
              <a:solidFill>
                <a:prstClr val="black"/>
              </a:solidFill>
              <a:cs typeface="+mn-cs"/>
            </a:endParaRPr>
          </a:p>
        </p:txBody>
      </p:sp>
      <p:sp>
        <p:nvSpPr>
          <p:cNvPr id="354" name="Rectangle 49"/>
          <p:cNvSpPr>
            <a:spLocks noChangeArrowheads="1"/>
          </p:cNvSpPr>
          <p:nvPr/>
        </p:nvSpPr>
        <p:spPr bwMode="auto">
          <a:xfrm>
            <a:off x="6507163" y="5280025"/>
            <a:ext cx="78581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a:solidFill>
                  <a:srgbClr val="000000"/>
                </a:solidFill>
                <a:cs typeface="+mn-cs"/>
              </a:rPr>
              <a:t>Factory OH</a:t>
            </a:r>
            <a:endParaRPr lang="en-US" altLang="en-US" dirty="0">
              <a:solidFill>
                <a:prstClr val="black"/>
              </a:solidFill>
              <a:cs typeface="+mn-cs"/>
            </a:endParaRPr>
          </a:p>
        </p:txBody>
      </p:sp>
      <p:sp>
        <p:nvSpPr>
          <p:cNvPr id="392" name="Rectangle 51"/>
          <p:cNvSpPr>
            <a:spLocks noChangeArrowheads="1"/>
          </p:cNvSpPr>
          <p:nvPr/>
        </p:nvSpPr>
        <p:spPr bwMode="auto">
          <a:xfrm>
            <a:off x="5192713" y="4619625"/>
            <a:ext cx="5048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a:solidFill>
                  <a:srgbClr val="000000"/>
                </a:solidFill>
                <a:cs typeface="+mn-cs"/>
              </a:rPr>
              <a:t>Job 1</a:t>
            </a:r>
            <a:endParaRPr lang="en-US" altLang="en-US" dirty="0">
              <a:solidFill>
                <a:prstClr val="black"/>
              </a:solidFill>
              <a:cs typeface="+mn-cs"/>
            </a:endParaRPr>
          </a:p>
        </p:txBody>
      </p:sp>
      <p:sp>
        <p:nvSpPr>
          <p:cNvPr id="393" name="Rectangle 52"/>
          <p:cNvSpPr>
            <a:spLocks noChangeArrowheads="1"/>
          </p:cNvSpPr>
          <p:nvPr/>
        </p:nvSpPr>
        <p:spPr bwMode="auto">
          <a:xfrm>
            <a:off x="7102475" y="4619625"/>
            <a:ext cx="5048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a:solidFill>
                  <a:srgbClr val="000000"/>
                </a:solidFill>
                <a:cs typeface="+mn-cs"/>
              </a:rPr>
              <a:t>Job 2</a:t>
            </a:r>
            <a:endParaRPr lang="en-US" altLang="en-US" dirty="0">
              <a:solidFill>
                <a:prstClr val="black"/>
              </a:solidFill>
              <a:cs typeface="+mn-cs"/>
            </a:endParaRPr>
          </a:p>
        </p:txBody>
      </p:sp>
      <p:sp>
        <p:nvSpPr>
          <p:cNvPr id="394" name="Rectangle 53"/>
          <p:cNvSpPr>
            <a:spLocks noChangeArrowheads="1"/>
          </p:cNvSpPr>
          <p:nvPr/>
        </p:nvSpPr>
        <p:spPr bwMode="auto">
          <a:xfrm>
            <a:off x="3135313" y="1465263"/>
            <a:ext cx="13112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a:solidFill>
                  <a:srgbClr val="000000"/>
                </a:solidFill>
                <a:cs typeface="+mn-cs"/>
              </a:rPr>
              <a:t>General Journal</a:t>
            </a:r>
            <a:endParaRPr lang="en-US" altLang="en-US" dirty="0">
              <a:solidFill>
                <a:prstClr val="black"/>
              </a:solidFill>
              <a:cs typeface="+mn-cs"/>
            </a:endParaRPr>
          </a:p>
        </p:txBody>
      </p:sp>
      <p:sp>
        <p:nvSpPr>
          <p:cNvPr id="395" name="Rectangle 54"/>
          <p:cNvSpPr>
            <a:spLocks noChangeArrowheads="1"/>
          </p:cNvSpPr>
          <p:nvPr/>
        </p:nvSpPr>
        <p:spPr bwMode="auto">
          <a:xfrm>
            <a:off x="1179513" y="3144838"/>
            <a:ext cx="193516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a:solidFill>
                  <a:srgbClr val="000000"/>
                </a:solidFill>
                <a:cs typeface="+mn-cs"/>
              </a:rPr>
              <a:t>Raw Materials Inventory</a:t>
            </a:r>
            <a:endParaRPr lang="en-US" altLang="en-US" dirty="0">
              <a:solidFill>
                <a:prstClr val="black"/>
              </a:solidFill>
              <a:cs typeface="+mn-cs"/>
            </a:endParaRPr>
          </a:p>
        </p:txBody>
      </p:sp>
      <p:sp>
        <p:nvSpPr>
          <p:cNvPr id="396" name="Rectangle 55"/>
          <p:cNvSpPr>
            <a:spLocks noChangeArrowheads="1"/>
          </p:cNvSpPr>
          <p:nvPr/>
        </p:nvSpPr>
        <p:spPr bwMode="auto">
          <a:xfrm>
            <a:off x="5211763" y="3144838"/>
            <a:ext cx="21177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a:solidFill>
                  <a:srgbClr val="000000"/>
                </a:solidFill>
                <a:cs typeface="+mn-cs"/>
              </a:rPr>
              <a:t>Work in Process Inventory</a:t>
            </a:r>
            <a:endParaRPr lang="en-US" altLang="en-US" dirty="0">
              <a:solidFill>
                <a:prstClr val="black"/>
              </a:solidFill>
              <a:cs typeface="+mn-cs"/>
            </a:endParaRPr>
          </a:p>
        </p:txBody>
      </p:sp>
      <p:sp>
        <p:nvSpPr>
          <p:cNvPr id="423" name="Rectangle 56"/>
          <p:cNvSpPr>
            <a:spLocks noChangeArrowheads="1"/>
          </p:cNvSpPr>
          <p:nvPr/>
        </p:nvSpPr>
        <p:spPr bwMode="auto">
          <a:xfrm>
            <a:off x="1249363" y="1433513"/>
            <a:ext cx="20638" cy="2476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24" name="Line 57"/>
          <p:cNvSpPr>
            <a:spLocks noChangeShapeType="1"/>
          </p:cNvSpPr>
          <p:nvPr/>
        </p:nvSpPr>
        <p:spPr bwMode="auto">
          <a:xfrm>
            <a:off x="2087563" y="1454150"/>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25" name="Rectangle 58"/>
          <p:cNvSpPr>
            <a:spLocks noChangeArrowheads="1"/>
          </p:cNvSpPr>
          <p:nvPr/>
        </p:nvSpPr>
        <p:spPr bwMode="auto">
          <a:xfrm>
            <a:off x="2087563" y="1454150"/>
            <a:ext cx="9525"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26" name="Line 59"/>
          <p:cNvSpPr>
            <a:spLocks noChangeShapeType="1"/>
          </p:cNvSpPr>
          <p:nvPr/>
        </p:nvSpPr>
        <p:spPr bwMode="auto">
          <a:xfrm>
            <a:off x="5394326" y="1454150"/>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27" name="Rectangle 60"/>
          <p:cNvSpPr>
            <a:spLocks noChangeArrowheads="1"/>
          </p:cNvSpPr>
          <p:nvPr/>
        </p:nvSpPr>
        <p:spPr bwMode="auto">
          <a:xfrm>
            <a:off x="5394326" y="1454150"/>
            <a:ext cx="9525"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28" name="Line 61"/>
          <p:cNvSpPr>
            <a:spLocks noChangeShapeType="1"/>
          </p:cNvSpPr>
          <p:nvPr/>
        </p:nvSpPr>
        <p:spPr bwMode="auto">
          <a:xfrm>
            <a:off x="6219826" y="1454150"/>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29" name="Rectangle 62"/>
          <p:cNvSpPr>
            <a:spLocks noChangeArrowheads="1"/>
          </p:cNvSpPr>
          <p:nvPr/>
        </p:nvSpPr>
        <p:spPr bwMode="auto">
          <a:xfrm>
            <a:off x="6219826" y="1454150"/>
            <a:ext cx="11113"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30" name="Rectangle 63"/>
          <p:cNvSpPr>
            <a:spLocks noChangeArrowheads="1"/>
          </p:cNvSpPr>
          <p:nvPr/>
        </p:nvSpPr>
        <p:spPr bwMode="auto">
          <a:xfrm>
            <a:off x="7037388" y="1454150"/>
            <a:ext cx="20638" cy="2270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31" name="Rectangle 64"/>
          <p:cNvSpPr>
            <a:spLocks noChangeArrowheads="1"/>
          </p:cNvSpPr>
          <p:nvPr/>
        </p:nvSpPr>
        <p:spPr bwMode="auto">
          <a:xfrm>
            <a:off x="433388" y="3114675"/>
            <a:ext cx="3316288"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32" name="Line 65"/>
          <p:cNvSpPr>
            <a:spLocks noChangeShapeType="1"/>
          </p:cNvSpPr>
          <p:nvPr/>
        </p:nvSpPr>
        <p:spPr bwMode="auto">
          <a:xfrm>
            <a:off x="2087563" y="1681163"/>
            <a:ext cx="0" cy="1030288"/>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33" name="Rectangle 66"/>
          <p:cNvSpPr>
            <a:spLocks noChangeArrowheads="1"/>
          </p:cNvSpPr>
          <p:nvPr/>
        </p:nvSpPr>
        <p:spPr bwMode="auto">
          <a:xfrm>
            <a:off x="2087563" y="1681163"/>
            <a:ext cx="9525" cy="1030288"/>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34" name="Rectangle 67"/>
          <p:cNvSpPr>
            <a:spLocks noChangeArrowheads="1"/>
          </p:cNvSpPr>
          <p:nvPr/>
        </p:nvSpPr>
        <p:spPr bwMode="auto">
          <a:xfrm>
            <a:off x="433388" y="3340100"/>
            <a:ext cx="3316288"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35" name="Line 68"/>
          <p:cNvSpPr>
            <a:spLocks noChangeShapeType="1"/>
          </p:cNvSpPr>
          <p:nvPr/>
        </p:nvSpPr>
        <p:spPr bwMode="auto">
          <a:xfrm>
            <a:off x="6219826" y="1681163"/>
            <a:ext cx="0" cy="1030288"/>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36" name="Rectangle 69"/>
          <p:cNvSpPr>
            <a:spLocks noChangeArrowheads="1"/>
          </p:cNvSpPr>
          <p:nvPr/>
        </p:nvSpPr>
        <p:spPr bwMode="auto">
          <a:xfrm>
            <a:off x="6219826" y="1681163"/>
            <a:ext cx="11113" cy="1030288"/>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37" name="Rectangle 70"/>
          <p:cNvSpPr>
            <a:spLocks noChangeArrowheads="1"/>
          </p:cNvSpPr>
          <p:nvPr/>
        </p:nvSpPr>
        <p:spPr bwMode="auto">
          <a:xfrm>
            <a:off x="4567238" y="4589462"/>
            <a:ext cx="1663700"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38" name="Rectangle 71"/>
          <p:cNvSpPr>
            <a:spLocks noChangeArrowheads="1"/>
          </p:cNvSpPr>
          <p:nvPr/>
        </p:nvSpPr>
        <p:spPr bwMode="auto">
          <a:xfrm>
            <a:off x="4567238" y="4816475"/>
            <a:ext cx="1663700"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39" name="Line 72"/>
          <p:cNvSpPr>
            <a:spLocks noChangeShapeType="1"/>
          </p:cNvSpPr>
          <p:nvPr/>
        </p:nvSpPr>
        <p:spPr bwMode="auto">
          <a:xfrm>
            <a:off x="1260476" y="1681163"/>
            <a:ext cx="0" cy="1030288"/>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40" name="Rectangle 73"/>
          <p:cNvSpPr>
            <a:spLocks noChangeArrowheads="1"/>
          </p:cNvSpPr>
          <p:nvPr/>
        </p:nvSpPr>
        <p:spPr bwMode="auto">
          <a:xfrm>
            <a:off x="1260476" y="1681163"/>
            <a:ext cx="9525" cy="1030288"/>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41" name="Line 74"/>
          <p:cNvSpPr>
            <a:spLocks noChangeShapeType="1"/>
          </p:cNvSpPr>
          <p:nvPr/>
        </p:nvSpPr>
        <p:spPr bwMode="auto">
          <a:xfrm>
            <a:off x="2087563" y="3360738"/>
            <a:ext cx="0" cy="103187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42" name="Rectangle 75"/>
          <p:cNvSpPr>
            <a:spLocks noChangeArrowheads="1"/>
          </p:cNvSpPr>
          <p:nvPr/>
        </p:nvSpPr>
        <p:spPr bwMode="auto">
          <a:xfrm>
            <a:off x="2087563" y="3360738"/>
            <a:ext cx="9525" cy="10318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43" name="Line 76"/>
          <p:cNvSpPr>
            <a:spLocks noChangeShapeType="1"/>
          </p:cNvSpPr>
          <p:nvPr/>
        </p:nvSpPr>
        <p:spPr bwMode="auto">
          <a:xfrm>
            <a:off x="5394326" y="1681163"/>
            <a:ext cx="0" cy="1030288"/>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44" name="Rectangle 77"/>
          <p:cNvSpPr>
            <a:spLocks noChangeArrowheads="1"/>
          </p:cNvSpPr>
          <p:nvPr/>
        </p:nvSpPr>
        <p:spPr bwMode="auto">
          <a:xfrm>
            <a:off x="5394326" y="1681163"/>
            <a:ext cx="9525" cy="1030288"/>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45" name="Line 78"/>
          <p:cNvSpPr>
            <a:spLocks noChangeShapeType="1"/>
          </p:cNvSpPr>
          <p:nvPr/>
        </p:nvSpPr>
        <p:spPr bwMode="auto">
          <a:xfrm>
            <a:off x="6219826" y="3360738"/>
            <a:ext cx="0" cy="103187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46" name="Rectangle 79"/>
          <p:cNvSpPr>
            <a:spLocks noChangeArrowheads="1"/>
          </p:cNvSpPr>
          <p:nvPr/>
        </p:nvSpPr>
        <p:spPr bwMode="auto">
          <a:xfrm>
            <a:off x="6219826" y="3360738"/>
            <a:ext cx="11113" cy="10318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47" name="Line 80"/>
          <p:cNvSpPr>
            <a:spLocks noChangeShapeType="1"/>
          </p:cNvSpPr>
          <p:nvPr/>
        </p:nvSpPr>
        <p:spPr bwMode="auto">
          <a:xfrm>
            <a:off x="7046913" y="1681163"/>
            <a:ext cx="0" cy="1030288"/>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48" name="Rectangle 81"/>
          <p:cNvSpPr>
            <a:spLocks noChangeArrowheads="1"/>
          </p:cNvSpPr>
          <p:nvPr/>
        </p:nvSpPr>
        <p:spPr bwMode="auto">
          <a:xfrm>
            <a:off x="7046913" y="1681163"/>
            <a:ext cx="11113" cy="1030288"/>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49" name="Rectangle 82"/>
          <p:cNvSpPr>
            <a:spLocks noChangeArrowheads="1"/>
          </p:cNvSpPr>
          <p:nvPr/>
        </p:nvSpPr>
        <p:spPr bwMode="auto">
          <a:xfrm>
            <a:off x="1270001" y="1433513"/>
            <a:ext cx="5788025"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50" name="Rectangle 83"/>
          <p:cNvSpPr>
            <a:spLocks noChangeArrowheads="1"/>
          </p:cNvSpPr>
          <p:nvPr/>
        </p:nvSpPr>
        <p:spPr bwMode="auto">
          <a:xfrm>
            <a:off x="1270001" y="1660525"/>
            <a:ext cx="5788025"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51" name="Line 84"/>
          <p:cNvSpPr>
            <a:spLocks noChangeShapeType="1"/>
          </p:cNvSpPr>
          <p:nvPr/>
        </p:nvSpPr>
        <p:spPr bwMode="auto">
          <a:xfrm>
            <a:off x="1270001" y="1878013"/>
            <a:ext cx="578802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52" name="Rectangle 85"/>
          <p:cNvSpPr>
            <a:spLocks noChangeArrowheads="1"/>
          </p:cNvSpPr>
          <p:nvPr/>
        </p:nvSpPr>
        <p:spPr bwMode="auto">
          <a:xfrm>
            <a:off x="1270001" y="1878013"/>
            <a:ext cx="5788025"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53" name="Line 86"/>
          <p:cNvSpPr>
            <a:spLocks noChangeShapeType="1"/>
          </p:cNvSpPr>
          <p:nvPr/>
        </p:nvSpPr>
        <p:spPr bwMode="auto">
          <a:xfrm>
            <a:off x="1270001" y="2082800"/>
            <a:ext cx="578802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54" name="Rectangle 87"/>
          <p:cNvSpPr>
            <a:spLocks noChangeArrowheads="1"/>
          </p:cNvSpPr>
          <p:nvPr/>
        </p:nvSpPr>
        <p:spPr bwMode="auto">
          <a:xfrm>
            <a:off x="1270001" y="2082800"/>
            <a:ext cx="5788025"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55" name="Line 88"/>
          <p:cNvSpPr>
            <a:spLocks noChangeShapeType="1"/>
          </p:cNvSpPr>
          <p:nvPr/>
        </p:nvSpPr>
        <p:spPr bwMode="auto">
          <a:xfrm>
            <a:off x="1270001" y="2289175"/>
            <a:ext cx="578802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56" name="Rectangle 89"/>
          <p:cNvSpPr>
            <a:spLocks noChangeArrowheads="1"/>
          </p:cNvSpPr>
          <p:nvPr/>
        </p:nvSpPr>
        <p:spPr bwMode="auto">
          <a:xfrm>
            <a:off x="1270001" y="2289175"/>
            <a:ext cx="5788025"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57" name="Line 90"/>
          <p:cNvSpPr>
            <a:spLocks noChangeShapeType="1"/>
          </p:cNvSpPr>
          <p:nvPr/>
        </p:nvSpPr>
        <p:spPr bwMode="auto">
          <a:xfrm>
            <a:off x="1270001" y="2495550"/>
            <a:ext cx="578802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58" name="Rectangle 91"/>
          <p:cNvSpPr>
            <a:spLocks noChangeArrowheads="1"/>
          </p:cNvSpPr>
          <p:nvPr/>
        </p:nvSpPr>
        <p:spPr bwMode="auto">
          <a:xfrm>
            <a:off x="1270001" y="2495550"/>
            <a:ext cx="5788025"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59" name="Line 92"/>
          <p:cNvSpPr>
            <a:spLocks noChangeShapeType="1"/>
          </p:cNvSpPr>
          <p:nvPr/>
        </p:nvSpPr>
        <p:spPr bwMode="auto">
          <a:xfrm>
            <a:off x="1270001" y="2701925"/>
            <a:ext cx="578802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60" name="Rectangle 93"/>
          <p:cNvSpPr>
            <a:spLocks noChangeArrowheads="1"/>
          </p:cNvSpPr>
          <p:nvPr/>
        </p:nvSpPr>
        <p:spPr bwMode="auto">
          <a:xfrm>
            <a:off x="1270001" y="2701925"/>
            <a:ext cx="5788025"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61" name="Rectangle 94"/>
          <p:cNvSpPr>
            <a:spLocks noChangeArrowheads="1"/>
          </p:cNvSpPr>
          <p:nvPr/>
        </p:nvSpPr>
        <p:spPr bwMode="auto">
          <a:xfrm>
            <a:off x="4567238" y="3114675"/>
            <a:ext cx="3316288"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62" name="Rectangle 95"/>
          <p:cNvSpPr>
            <a:spLocks noChangeArrowheads="1"/>
          </p:cNvSpPr>
          <p:nvPr/>
        </p:nvSpPr>
        <p:spPr bwMode="auto">
          <a:xfrm>
            <a:off x="4567238" y="3340100"/>
            <a:ext cx="3316288"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63" name="Rectangle 96"/>
          <p:cNvSpPr>
            <a:spLocks noChangeArrowheads="1"/>
          </p:cNvSpPr>
          <p:nvPr/>
        </p:nvSpPr>
        <p:spPr bwMode="auto">
          <a:xfrm>
            <a:off x="6477000" y="4589462"/>
            <a:ext cx="1663700"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64" name="Rectangle 97"/>
          <p:cNvSpPr>
            <a:spLocks noChangeArrowheads="1"/>
          </p:cNvSpPr>
          <p:nvPr/>
        </p:nvSpPr>
        <p:spPr bwMode="auto">
          <a:xfrm>
            <a:off x="6477000" y="4816475"/>
            <a:ext cx="1663700"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95" name="Slide Number Placeholder 94"/>
          <p:cNvSpPr>
            <a:spLocks noGrp="1"/>
          </p:cNvSpPr>
          <p:nvPr>
            <p:ph type="sldNum" sz="quarter" idx="12"/>
          </p:nvPr>
        </p:nvSpPr>
        <p:spPr/>
        <p:txBody>
          <a:bodyPr/>
          <a:lstStyle/>
          <a:p>
            <a:fld id="{A2F34CF3-0044-4E21-BEB6-D1264E26E98D}" type="slidenum">
              <a:rPr lang="en-US" smtClean="0">
                <a:solidFill>
                  <a:prstClr val="black">
                    <a:tint val="75000"/>
                  </a:prstClr>
                </a:solidFill>
              </a:rPr>
              <a:pPr/>
              <a:t>16</a:t>
            </a:fld>
            <a:endParaRPr lang="en-US" dirty="0">
              <a:solidFill>
                <a:prstClr val="black">
                  <a:tint val="75000"/>
                </a:prstClr>
              </a:solidFill>
            </a:endParaRPr>
          </a:p>
        </p:txBody>
      </p:sp>
      <p:sp>
        <p:nvSpPr>
          <p:cNvPr id="96" name="Rounded Rectangle 95"/>
          <p:cNvSpPr/>
          <p:nvPr/>
        </p:nvSpPr>
        <p:spPr>
          <a:xfrm>
            <a:off x="81012" y="6553200"/>
            <a:ext cx="5710188" cy="21021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P1</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solidFill>
                  <a:prstClr val="black"/>
                </a:solidFill>
                <a:latin typeface="Calibri"/>
              </a:rPr>
              <a:t>Describe and record the flow of materials costs in job order costing.</a:t>
            </a:r>
          </a:p>
        </p:txBody>
      </p:sp>
      <p:sp>
        <p:nvSpPr>
          <p:cNvPr id="93" name="Rectangle 92"/>
          <p:cNvSpPr>
            <a:spLocks noGrp="1" noChangeArrowheads="1"/>
          </p:cNvSpPr>
          <p:nvPr/>
        </p:nvSpPr>
        <p:spPr bwMode="auto">
          <a:xfrm>
            <a:off x="640080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extLst>
      <p:ext uri="{BB962C8B-B14F-4D97-AF65-F5344CB8AC3E}">
        <p14:creationId xmlns:p14="http://schemas.microsoft.com/office/powerpoint/2010/main" val="38610084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500"/>
                                        <p:tgtEl>
                                          <p:spTgt spid="3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500"/>
                                        <p:tgtEl>
                                          <p:spTgt spid="3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94"/>
                                        </p:tgtEl>
                                        <p:attrNameLst>
                                          <p:attrName>style.visibility</p:attrName>
                                        </p:attrNameLst>
                                      </p:cBhvr>
                                      <p:to>
                                        <p:strVal val="visible"/>
                                      </p:to>
                                    </p:set>
                                    <p:animEffect transition="in" filter="fade">
                                      <p:cBhvr>
                                        <p:cTn id="19" dur="500"/>
                                        <p:tgtEl>
                                          <p:spTgt spid="39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23"/>
                                        </p:tgtEl>
                                        <p:attrNameLst>
                                          <p:attrName>style.visibility</p:attrName>
                                        </p:attrNameLst>
                                      </p:cBhvr>
                                      <p:to>
                                        <p:strVal val="visible"/>
                                      </p:to>
                                    </p:set>
                                    <p:animEffect transition="in" filter="fade">
                                      <p:cBhvr>
                                        <p:cTn id="22" dur="500"/>
                                        <p:tgtEl>
                                          <p:spTgt spid="42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24"/>
                                        </p:tgtEl>
                                        <p:attrNameLst>
                                          <p:attrName>style.visibility</p:attrName>
                                        </p:attrNameLst>
                                      </p:cBhvr>
                                      <p:to>
                                        <p:strVal val="visible"/>
                                      </p:to>
                                    </p:set>
                                    <p:animEffect transition="in" filter="fade">
                                      <p:cBhvr>
                                        <p:cTn id="25" dur="500"/>
                                        <p:tgtEl>
                                          <p:spTgt spid="42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25"/>
                                        </p:tgtEl>
                                        <p:attrNameLst>
                                          <p:attrName>style.visibility</p:attrName>
                                        </p:attrNameLst>
                                      </p:cBhvr>
                                      <p:to>
                                        <p:strVal val="visible"/>
                                      </p:to>
                                    </p:set>
                                    <p:animEffect transition="in" filter="fade">
                                      <p:cBhvr>
                                        <p:cTn id="28" dur="500"/>
                                        <p:tgtEl>
                                          <p:spTgt spid="42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26"/>
                                        </p:tgtEl>
                                        <p:attrNameLst>
                                          <p:attrName>style.visibility</p:attrName>
                                        </p:attrNameLst>
                                      </p:cBhvr>
                                      <p:to>
                                        <p:strVal val="visible"/>
                                      </p:to>
                                    </p:set>
                                    <p:animEffect transition="in" filter="fade">
                                      <p:cBhvr>
                                        <p:cTn id="31" dur="500"/>
                                        <p:tgtEl>
                                          <p:spTgt spid="42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27"/>
                                        </p:tgtEl>
                                        <p:attrNameLst>
                                          <p:attrName>style.visibility</p:attrName>
                                        </p:attrNameLst>
                                      </p:cBhvr>
                                      <p:to>
                                        <p:strVal val="visible"/>
                                      </p:to>
                                    </p:set>
                                    <p:animEffect transition="in" filter="fade">
                                      <p:cBhvr>
                                        <p:cTn id="34" dur="500"/>
                                        <p:tgtEl>
                                          <p:spTgt spid="42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28"/>
                                        </p:tgtEl>
                                        <p:attrNameLst>
                                          <p:attrName>style.visibility</p:attrName>
                                        </p:attrNameLst>
                                      </p:cBhvr>
                                      <p:to>
                                        <p:strVal val="visible"/>
                                      </p:to>
                                    </p:set>
                                    <p:animEffect transition="in" filter="fade">
                                      <p:cBhvr>
                                        <p:cTn id="37" dur="500"/>
                                        <p:tgtEl>
                                          <p:spTgt spid="42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29"/>
                                        </p:tgtEl>
                                        <p:attrNameLst>
                                          <p:attrName>style.visibility</p:attrName>
                                        </p:attrNameLst>
                                      </p:cBhvr>
                                      <p:to>
                                        <p:strVal val="visible"/>
                                      </p:to>
                                    </p:set>
                                    <p:animEffect transition="in" filter="fade">
                                      <p:cBhvr>
                                        <p:cTn id="40" dur="500"/>
                                        <p:tgtEl>
                                          <p:spTgt spid="429"/>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30"/>
                                        </p:tgtEl>
                                        <p:attrNameLst>
                                          <p:attrName>style.visibility</p:attrName>
                                        </p:attrNameLst>
                                      </p:cBhvr>
                                      <p:to>
                                        <p:strVal val="visible"/>
                                      </p:to>
                                    </p:set>
                                    <p:animEffect transition="in" filter="fade">
                                      <p:cBhvr>
                                        <p:cTn id="43" dur="500"/>
                                        <p:tgtEl>
                                          <p:spTgt spid="430"/>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32"/>
                                        </p:tgtEl>
                                        <p:attrNameLst>
                                          <p:attrName>style.visibility</p:attrName>
                                        </p:attrNameLst>
                                      </p:cBhvr>
                                      <p:to>
                                        <p:strVal val="visible"/>
                                      </p:to>
                                    </p:set>
                                    <p:animEffect transition="in" filter="fade">
                                      <p:cBhvr>
                                        <p:cTn id="46" dur="500"/>
                                        <p:tgtEl>
                                          <p:spTgt spid="432"/>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433"/>
                                        </p:tgtEl>
                                        <p:attrNameLst>
                                          <p:attrName>style.visibility</p:attrName>
                                        </p:attrNameLst>
                                      </p:cBhvr>
                                      <p:to>
                                        <p:strVal val="visible"/>
                                      </p:to>
                                    </p:set>
                                    <p:animEffect transition="in" filter="fade">
                                      <p:cBhvr>
                                        <p:cTn id="49" dur="500"/>
                                        <p:tgtEl>
                                          <p:spTgt spid="433"/>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435"/>
                                        </p:tgtEl>
                                        <p:attrNameLst>
                                          <p:attrName>style.visibility</p:attrName>
                                        </p:attrNameLst>
                                      </p:cBhvr>
                                      <p:to>
                                        <p:strVal val="visible"/>
                                      </p:to>
                                    </p:set>
                                    <p:animEffect transition="in" filter="fade">
                                      <p:cBhvr>
                                        <p:cTn id="52" dur="500"/>
                                        <p:tgtEl>
                                          <p:spTgt spid="435"/>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436"/>
                                        </p:tgtEl>
                                        <p:attrNameLst>
                                          <p:attrName>style.visibility</p:attrName>
                                        </p:attrNameLst>
                                      </p:cBhvr>
                                      <p:to>
                                        <p:strVal val="visible"/>
                                      </p:to>
                                    </p:set>
                                    <p:animEffect transition="in" filter="fade">
                                      <p:cBhvr>
                                        <p:cTn id="55" dur="500"/>
                                        <p:tgtEl>
                                          <p:spTgt spid="436"/>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439"/>
                                        </p:tgtEl>
                                        <p:attrNameLst>
                                          <p:attrName>style.visibility</p:attrName>
                                        </p:attrNameLst>
                                      </p:cBhvr>
                                      <p:to>
                                        <p:strVal val="visible"/>
                                      </p:to>
                                    </p:set>
                                    <p:animEffect transition="in" filter="fade">
                                      <p:cBhvr>
                                        <p:cTn id="58" dur="500"/>
                                        <p:tgtEl>
                                          <p:spTgt spid="439"/>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440"/>
                                        </p:tgtEl>
                                        <p:attrNameLst>
                                          <p:attrName>style.visibility</p:attrName>
                                        </p:attrNameLst>
                                      </p:cBhvr>
                                      <p:to>
                                        <p:strVal val="visible"/>
                                      </p:to>
                                    </p:set>
                                    <p:animEffect transition="in" filter="fade">
                                      <p:cBhvr>
                                        <p:cTn id="61" dur="500"/>
                                        <p:tgtEl>
                                          <p:spTgt spid="440"/>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443"/>
                                        </p:tgtEl>
                                        <p:attrNameLst>
                                          <p:attrName>style.visibility</p:attrName>
                                        </p:attrNameLst>
                                      </p:cBhvr>
                                      <p:to>
                                        <p:strVal val="visible"/>
                                      </p:to>
                                    </p:set>
                                    <p:animEffect transition="in" filter="fade">
                                      <p:cBhvr>
                                        <p:cTn id="64" dur="500"/>
                                        <p:tgtEl>
                                          <p:spTgt spid="443"/>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444"/>
                                        </p:tgtEl>
                                        <p:attrNameLst>
                                          <p:attrName>style.visibility</p:attrName>
                                        </p:attrNameLst>
                                      </p:cBhvr>
                                      <p:to>
                                        <p:strVal val="visible"/>
                                      </p:to>
                                    </p:set>
                                    <p:animEffect transition="in" filter="fade">
                                      <p:cBhvr>
                                        <p:cTn id="67" dur="500"/>
                                        <p:tgtEl>
                                          <p:spTgt spid="444"/>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447"/>
                                        </p:tgtEl>
                                        <p:attrNameLst>
                                          <p:attrName>style.visibility</p:attrName>
                                        </p:attrNameLst>
                                      </p:cBhvr>
                                      <p:to>
                                        <p:strVal val="visible"/>
                                      </p:to>
                                    </p:set>
                                    <p:animEffect transition="in" filter="fade">
                                      <p:cBhvr>
                                        <p:cTn id="70" dur="500"/>
                                        <p:tgtEl>
                                          <p:spTgt spid="447"/>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448"/>
                                        </p:tgtEl>
                                        <p:attrNameLst>
                                          <p:attrName>style.visibility</p:attrName>
                                        </p:attrNameLst>
                                      </p:cBhvr>
                                      <p:to>
                                        <p:strVal val="visible"/>
                                      </p:to>
                                    </p:set>
                                    <p:animEffect transition="in" filter="fade">
                                      <p:cBhvr>
                                        <p:cTn id="73" dur="500"/>
                                        <p:tgtEl>
                                          <p:spTgt spid="448"/>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449"/>
                                        </p:tgtEl>
                                        <p:attrNameLst>
                                          <p:attrName>style.visibility</p:attrName>
                                        </p:attrNameLst>
                                      </p:cBhvr>
                                      <p:to>
                                        <p:strVal val="visible"/>
                                      </p:to>
                                    </p:set>
                                    <p:animEffect transition="in" filter="fade">
                                      <p:cBhvr>
                                        <p:cTn id="76" dur="500"/>
                                        <p:tgtEl>
                                          <p:spTgt spid="449"/>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450"/>
                                        </p:tgtEl>
                                        <p:attrNameLst>
                                          <p:attrName>style.visibility</p:attrName>
                                        </p:attrNameLst>
                                      </p:cBhvr>
                                      <p:to>
                                        <p:strVal val="visible"/>
                                      </p:to>
                                    </p:set>
                                    <p:animEffect transition="in" filter="fade">
                                      <p:cBhvr>
                                        <p:cTn id="79" dur="500"/>
                                        <p:tgtEl>
                                          <p:spTgt spid="450"/>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451"/>
                                        </p:tgtEl>
                                        <p:attrNameLst>
                                          <p:attrName>style.visibility</p:attrName>
                                        </p:attrNameLst>
                                      </p:cBhvr>
                                      <p:to>
                                        <p:strVal val="visible"/>
                                      </p:to>
                                    </p:set>
                                    <p:animEffect transition="in" filter="fade">
                                      <p:cBhvr>
                                        <p:cTn id="82" dur="500"/>
                                        <p:tgtEl>
                                          <p:spTgt spid="451"/>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452"/>
                                        </p:tgtEl>
                                        <p:attrNameLst>
                                          <p:attrName>style.visibility</p:attrName>
                                        </p:attrNameLst>
                                      </p:cBhvr>
                                      <p:to>
                                        <p:strVal val="visible"/>
                                      </p:to>
                                    </p:set>
                                    <p:animEffect transition="in" filter="fade">
                                      <p:cBhvr>
                                        <p:cTn id="85" dur="500"/>
                                        <p:tgtEl>
                                          <p:spTgt spid="452"/>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453"/>
                                        </p:tgtEl>
                                        <p:attrNameLst>
                                          <p:attrName>style.visibility</p:attrName>
                                        </p:attrNameLst>
                                      </p:cBhvr>
                                      <p:to>
                                        <p:strVal val="visible"/>
                                      </p:to>
                                    </p:set>
                                    <p:animEffect transition="in" filter="fade">
                                      <p:cBhvr>
                                        <p:cTn id="88" dur="500"/>
                                        <p:tgtEl>
                                          <p:spTgt spid="453"/>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454"/>
                                        </p:tgtEl>
                                        <p:attrNameLst>
                                          <p:attrName>style.visibility</p:attrName>
                                        </p:attrNameLst>
                                      </p:cBhvr>
                                      <p:to>
                                        <p:strVal val="visible"/>
                                      </p:to>
                                    </p:set>
                                    <p:animEffect transition="in" filter="fade">
                                      <p:cBhvr>
                                        <p:cTn id="91" dur="500"/>
                                        <p:tgtEl>
                                          <p:spTgt spid="454"/>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455"/>
                                        </p:tgtEl>
                                        <p:attrNameLst>
                                          <p:attrName>style.visibility</p:attrName>
                                        </p:attrNameLst>
                                      </p:cBhvr>
                                      <p:to>
                                        <p:strVal val="visible"/>
                                      </p:to>
                                    </p:set>
                                    <p:animEffect transition="in" filter="fade">
                                      <p:cBhvr>
                                        <p:cTn id="94" dur="500"/>
                                        <p:tgtEl>
                                          <p:spTgt spid="455"/>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456"/>
                                        </p:tgtEl>
                                        <p:attrNameLst>
                                          <p:attrName>style.visibility</p:attrName>
                                        </p:attrNameLst>
                                      </p:cBhvr>
                                      <p:to>
                                        <p:strVal val="visible"/>
                                      </p:to>
                                    </p:set>
                                    <p:animEffect transition="in" filter="fade">
                                      <p:cBhvr>
                                        <p:cTn id="97" dur="500"/>
                                        <p:tgtEl>
                                          <p:spTgt spid="456"/>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457"/>
                                        </p:tgtEl>
                                        <p:attrNameLst>
                                          <p:attrName>style.visibility</p:attrName>
                                        </p:attrNameLst>
                                      </p:cBhvr>
                                      <p:to>
                                        <p:strVal val="visible"/>
                                      </p:to>
                                    </p:set>
                                    <p:animEffect transition="in" filter="fade">
                                      <p:cBhvr>
                                        <p:cTn id="100" dur="500"/>
                                        <p:tgtEl>
                                          <p:spTgt spid="457"/>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458"/>
                                        </p:tgtEl>
                                        <p:attrNameLst>
                                          <p:attrName>style.visibility</p:attrName>
                                        </p:attrNameLst>
                                      </p:cBhvr>
                                      <p:to>
                                        <p:strVal val="visible"/>
                                      </p:to>
                                    </p:set>
                                    <p:animEffect transition="in" filter="fade">
                                      <p:cBhvr>
                                        <p:cTn id="103" dur="500"/>
                                        <p:tgtEl>
                                          <p:spTgt spid="458"/>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459"/>
                                        </p:tgtEl>
                                        <p:attrNameLst>
                                          <p:attrName>style.visibility</p:attrName>
                                        </p:attrNameLst>
                                      </p:cBhvr>
                                      <p:to>
                                        <p:strVal val="visible"/>
                                      </p:to>
                                    </p:set>
                                    <p:animEffect transition="in" filter="fade">
                                      <p:cBhvr>
                                        <p:cTn id="106" dur="500"/>
                                        <p:tgtEl>
                                          <p:spTgt spid="459"/>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460"/>
                                        </p:tgtEl>
                                        <p:attrNameLst>
                                          <p:attrName>style.visibility</p:attrName>
                                        </p:attrNameLst>
                                      </p:cBhvr>
                                      <p:to>
                                        <p:strVal val="visible"/>
                                      </p:to>
                                    </p:set>
                                    <p:animEffect transition="in" filter="fade">
                                      <p:cBhvr>
                                        <p:cTn id="109" dur="500"/>
                                        <p:tgtEl>
                                          <p:spTgt spid="460"/>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fade">
                                      <p:cBhvr>
                                        <p:cTn id="112" dur="500"/>
                                        <p:tgtEl>
                                          <p:spTgt spid="64"/>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65"/>
                                        </p:tgtEl>
                                        <p:attrNameLst>
                                          <p:attrName>style.visibility</p:attrName>
                                        </p:attrNameLst>
                                      </p:cBhvr>
                                      <p:to>
                                        <p:strVal val="visible"/>
                                      </p:to>
                                    </p:set>
                                    <p:animEffect transition="in" filter="fade">
                                      <p:cBhvr>
                                        <p:cTn id="115" dur="500"/>
                                        <p:tgtEl>
                                          <p:spTgt spid="65"/>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66"/>
                                        </p:tgtEl>
                                        <p:attrNameLst>
                                          <p:attrName>style.visibility</p:attrName>
                                        </p:attrNameLst>
                                      </p:cBhvr>
                                      <p:to>
                                        <p:strVal val="visible"/>
                                      </p:to>
                                    </p:set>
                                    <p:animEffect transition="in" filter="fade">
                                      <p:cBhvr>
                                        <p:cTn id="118" dur="500"/>
                                        <p:tgtEl>
                                          <p:spTgt spid="66"/>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67"/>
                                        </p:tgtEl>
                                        <p:attrNameLst>
                                          <p:attrName>style.visibility</p:attrName>
                                        </p:attrNameLst>
                                      </p:cBhvr>
                                      <p:to>
                                        <p:strVal val="visible"/>
                                      </p:to>
                                    </p:set>
                                    <p:animEffect transition="in" filter="fade">
                                      <p:cBhvr>
                                        <p:cTn id="121" dur="500"/>
                                        <p:tgtEl>
                                          <p:spTgt spid="67"/>
                                        </p:tgtEl>
                                      </p:cBhvr>
                                    </p:animEffect>
                                  </p:childTnLst>
                                </p:cTn>
                              </p:par>
                            </p:childTnLst>
                          </p:cTn>
                        </p:par>
                      </p:childTnLst>
                    </p:cTn>
                  </p:par>
                  <p:par>
                    <p:cTn id="122" fill="hold">
                      <p:stCondLst>
                        <p:cond delay="indefinite"/>
                      </p:stCondLst>
                      <p:childTnLst>
                        <p:par>
                          <p:cTn id="123" fill="hold">
                            <p:stCondLst>
                              <p:cond delay="0"/>
                            </p:stCondLst>
                            <p:childTnLst>
                              <p:par>
                                <p:cTn id="124" presetID="10" presetClass="entr" presetSubtype="0" fill="hold" grpId="0" nodeType="clickEffect">
                                  <p:stCondLst>
                                    <p:cond delay="0"/>
                                  </p:stCondLst>
                                  <p:childTnLst>
                                    <p:set>
                                      <p:cBhvr>
                                        <p:cTn id="125" dur="1" fill="hold">
                                          <p:stCondLst>
                                            <p:cond delay="0"/>
                                          </p:stCondLst>
                                        </p:cTn>
                                        <p:tgtEl>
                                          <p:spTgt spid="22"/>
                                        </p:tgtEl>
                                        <p:attrNameLst>
                                          <p:attrName>style.visibility</p:attrName>
                                        </p:attrNameLst>
                                      </p:cBhvr>
                                      <p:to>
                                        <p:strVal val="visible"/>
                                      </p:to>
                                    </p:set>
                                    <p:animEffect transition="in" filter="fade">
                                      <p:cBhvr>
                                        <p:cTn id="126" dur="500"/>
                                        <p:tgtEl>
                                          <p:spTgt spid="22"/>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74"/>
                                        </p:tgtEl>
                                        <p:attrNameLst>
                                          <p:attrName>style.visibility</p:attrName>
                                        </p:attrNameLst>
                                      </p:cBhvr>
                                      <p:to>
                                        <p:strVal val="visible"/>
                                      </p:to>
                                    </p:set>
                                    <p:animEffect transition="in" filter="fade">
                                      <p:cBhvr>
                                        <p:cTn id="129" dur="500"/>
                                        <p:tgtEl>
                                          <p:spTgt spid="74"/>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75"/>
                                        </p:tgtEl>
                                        <p:attrNameLst>
                                          <p:attrName>style.visibility</p:attrName>
                                        </p:attrNameLst>
                                      </p:cBhvr>
                                      <p:to>
                                        <p:strVal val="visible"/>
                                      </p:to>
                                    </p:set>
                                    <p:animEffect transition="in" filter="fade">
                                      <p:cBhvr>
                                        <p:cTn id="132" dur="500"/>
                                        <p:tgtEl>
                                          <p:spTgt spid="75"/>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395"/>
                                        </p:tgtEl>
                                        <p:attrNameLst>
                                          <p:attrName>style.visibility</p:attrName>
                                        </p:attrNameLst>
                                      </p:cBhvr>
                                      <p:to>
                                        <p:strVal val="visible"/>
                                      </p:to>
                                    </p:set>
                                    <p:animEffect transition="in" filter="fade">
                                      <p:cBhvr>
                                        <p:cTn id="135" dur="500"/>
                                        <p:tgtEl>
                                          <p:spTgt spid="395"/>
                                        </p:tgtEl>
                                      </p:cBhvr>
                                    </p:animEffect>
                                  </p:childTnLst>
                                </p:cTn>
                              </p:par>
                              <p:par>
                                <p:cTn id="136" presetID="10" presetClass="entr" presetSubtype="0" fill="hold" grpId="0" nodeType="withEffect">
                                  <p:stCondLst>
                                    <p:cond delay="0"/>
                                  </p:stCondLst>
                                  <p:childTnLst>
                                    <p:set>
                                      <p:cBhvr>
                                        <p:cTn id="137" dur="1" fill="hold">
                                          <p:stCondLst>
                                            <p:cond delay="0"/>
                                          </p:stCondLst>
                                        </p:cTn>
                                        <p:tgtEl>
                                          <p:spTgt spid="431"/>
                                        </p:tgtEl>
                                        <p:attrNameLst>
                                          <p:attrName>style.visibility</p:attrName>
                                        </p:attrNameLst>
                                      </p:cBhvr>
                                      <p:to>
                                        <p:strVal val="visible"/>
                                      </p:to>
                                    </p:set>
                                    <p:animEffect transition="in" filter="fade">
                                      <p:cBhvr>
                                        <p:cTn id="138" dur="500"/>
                                        <p:tgtEl>
                                          <p:spTgt spid="431"/>
                                        </p:tgtEl>
                                      </p:cBhvr>
                                    </p:animEffect>
                                  </p:childTnLst>
                                </p:cTn>
                              </p:par>
                              <p:par>
                                <p:cTn id="139" presetID="10" presetClass="entr" presetSubtype="0" fill="hold" grpId="0" nodeType="withEffect">
                                  <p:stCondLst>
                                    <p:cond delay="0"/>
                                  </p:stCondLst>
                                  <p:childTnLst>
                                    <p:set>
                                      <p:cBhvr>
                                        <p:cTn id="140" dur="1" fill="hold">
                                          <p:stCondLst>
                                            <p:cond delay="0"/>
                                          </p:stCondLst>
                                        </p:cTn>
                                        <p:tgtEl>
                                          <p:spTgt spid="434"/>
                                        </p:tgtEl>
                                        <p:attrNameLst>
                                          <p:attrName>style.visibility</p:attrName>
                                        </p:attrNameLst>
                                      </p:cBhvr>
                                      <p:to>
                                        <p:strVal val="visible"/>
                                      </p:to>
                                    </p:set>
                                    <p:animEffect transition="in" filter="fade">
                                      <p:cBhvr>
                                        <p:cTn id="141" dur="500"/>
                                        <p:tgtEl>
                                          <p:spTgt spid="434"/>
                                        </p:tgtEl>
                                      </p:cBhvr>
                                    </p:animEffect>
                                  </p:childTnLst>
                                </p:cTn>
                              </p:par>
                              <p:par>
                                <p:cTn id="142" presetID="10" presetClass="entr" presetSubtype="0" fill="hold" grpId="0" nodeType="withEffect">
                                  <p:stCondLst>
                                    <p:cond delay="0"/>
                                  </p:stCondLst>
                                  <p:childTnLst>
                                    <p:set>
                                      <p:cBhvr>
                                        <p:cTn id="143" dur="1" fill="hold">
                                          <p:stCondLst>
                                            <p:cond delay="0"/>
                                          </p:stCondLst>
                                        </p:cTn>
                                        <p:tgtEl>
                                          <p:spTgt spid="441"/>
                                        </p:tgtEl>
                                        <p:attrNameLst>
                                          <p:attrName>style.visibility</p:attrName>
                                        </p:attrNameLst>
                                      </p:cBhvr>
                                      <p:to>
                                        <p:strVal val="visible"/>
                                      </p:to>
                                    </p:set>
                                    <p:animEffect transition="in" filter="fade">
                                      <p:cBhvr>
                                        <p:cTn id="144" dur="500"/>
                                        <p:tgtEl>
                                          <p:spTgt spid="441"/>
                                        </p:tgtEl>
                                      </p:cBhvr>
                                    </p:animEffect>
                                  </p:childTnLst>
                                </p:cTn>
                              </p:par>
                              <p:par>
                                <p:cTn id="145" presetID="10" presetClass="entr" presetSubtype="0" fill="hold" grpId="0" nodeType="withEffect">
                                  <p:stCondLst>
                                    <p:cond delay="0"/>
                                  </p:stCondLst>
                                  <p:childTnLst>
                                    <p:set>
                                      <p:cBhvr>
                                        <p:cTn id="146" dur="1" fill="hold">
                                          <p:stCondLst>
                                            <p:cond delay="0"/>
                                          </p:stCondLst>
                                        </p:cTn>
                                        <p:tgtEl>
                                          <p:spTgt spid="442"/>
                                        </p:tgtEl>
                                        <p:attrNameLst>
                                          <p:attrName>style.visibility</p:attrName>
                                        </p:attrNameLst>
                                      </p:cBhvr>
                                      <p:to>
                                        <p:strVal val="visible"/>
                                      </p:to>
                                    </p:set>
                                    <p:animEffect transition="in" filter="fade">
                                      <p:cBhvr>
                                        <p:cTn id="147" dur="500"/>
                                        <p:tgtEl>
                                          <p:spTgt spid="442"/>
                                        </p:tgtEl>
                                      </p:cBhvr>
                                    </p:animEffect>
                                  </p:childTnLst>
                                </p:cTn>
                              </p:par>
                              <p:par>
                                <p:cTn id="148" presetID="10" presetClass="entr" presetSubtype="0" fill="hold" grpId="0" nodeType="withEffect">
                                  <p:stCondLst>
                                    <p:cond delay="0"/>
                                  </p:stCondLst>
                                  <p:childTnLst>
                                    <p:set>
                                      <p:cBhvr>
                                        <p:cTn id="149" dur="1" fill="hold">
                                          <p:stCondLst>
                                            <p:cond delay="0"/>
                                          </p:stCondLst>
                                        </p:cTn>
                                        <p:tgtEl>
                                          <p:spTgt spid="78"/>
                                        </p:tgtEl>
                                        <p:attrNameLst>
                                          <p:attrName>style.visibility</p:attrName>
                                        </p:attrNameLst>
                                      </p:cBhvr>
                                      <p:to>
                                        <p:strVal val="visible"/>
                                      </p:to>
                                    </p:set>
                                    <p:animEffect transition="in" filter="fade">
                                      <p:cBhvr>
                                        <p:cTn id="150" dur="500"/>
                                        <p:tgtEl>
                                          <p:spTgt spid="78"/>
                                        </p:tgtEl>
                                      </p:cBhvr>
                                    </p:animEffect>
                                  </p:childTnLst>
                                </p:cTn>
                              </p:par>
                              <p:par>
                                <p:cTn id="151" presetID="10" presetClass="entr" presetSubtype="0" fill="hold" grpId="0" nodeType="withEffect">
                                  <p:stCondLst>
                                    <p:cond delay="0"/>
                                  </p:stCondLst>
                                  <p:childTnLst>
                                    <p:set>
                                      <p:cBhvr>
                                        <p:cTn id="152" dur="1" fill="hold">
                                          <p:stCondLst>
                                            <p:cond delay="0"/>
                                          </p:stCondLst>
                                        </p:cTn>
                                        <p:tgtEl>
                                          <p:spTgt spid="79"/>
                                        </p:tgtEl>
                                        <p:attrNameLst>
                                          <p:attrName>style.visibility</p:attrName>
                                        </p:attrNameLst>
                                      </p:cBhvr>
                                      <p:to>
                                        <p:strVal val="visible"/>
                                      </p:to>
                                    </p:set>
                                    <p:animEffect transition="in" filter="fade">
                                      <p:cBhvr>
                                        <p:cTn id="153" dur="500"/>
                                        <p:tgtEl>
                                          <p:spTgt spid="79"/>
                                        </p:tgtEl>
                                      </p:cBhvr>
                                    </p:animEffect>
                                  </p:childTnLst>
                                </p:cTn>
                              </p:par>
                              <p:par>
                                <p:cTn id="154" presetID="10" presetClass="entr" presetSubtype="0" fill="hold" grpId="0" nodeType="withEffect">
                                  <p:stCondLst>
                                    <p:cond delay="0"/>
                                  </p:stCondLst>
                                  <p:childTnLst>
                                    <p:set>
                                      <p:cBhvr>
                                        <p:cTn id="155" dur="1" fill="hold">
                                          <p:stCondLst>
                                            <p:cond delay="0"/>
                                          </p:stCondLst>
                                        </p:cTn>
                                        <p:tgtEl>
                                          <p:spTgt spid="68"/>
                                        </p:tgtEl>
                                        <p:attrNameLst>
                                          <p:attrName>style.visibility</p:attrName>
                                        </p:attrNameLst>
                                      </p:cBhvr>
                                      <p:to>
                                        <p:strVal val="visible"/>
                                      </p:to>
                                    </p:set>
                                    <p:animEffect transition="in" filter="fade">
                                      <p:cBhvr>
                                        <p:cTn id="156" dur="500"/>
                                        <p:tgtEl>
                                          <p:spTgt spid="68"/>
                                        </p:tgtEl>
                                      </p:cBhvr>
                                    </p:animEffect>
                                  </p:childTnLst>
                                </p:cTn>
                              </p:par>
                              <p:par>
                                <p:cTn id="157" presetID="10" presetClass="entr" presetSubtype="0" fill="hold" grpId="0" nodeType="withEffect">
                                  <p:stCondLst>
                                    <p:cond delay="0"/>
                                  </p:stCondLst>
                                  <p:childTnLst>
                                    <p:set>
                                      <p:cBhvr>
                                        <p:cTn id="158" dur="1" fill="hold">
                                          <p:stCondLst>
                                            <p:cond delay="0"/>
                                          </p:stCondLst>
                                        </p:cTn>
                                        <p:tgtEl>
                                          <p:spTgt spid="69"/>
                                        </p:tgtEl>
                                        <p:attrNameLst>
                                          <p:attrName>style.visibility</p:attrName>
                                        </p:attrNameLst>
                                      </p:cBhvr>
                                      <p:to>
                                        <p:strVal val="visible"/>
                                      </p:to>
                                    </p:set>
                                    <p:animEffect transition="in" filter="fade">
                                      <p:cBhvr>
                                        <p:cTn id="159" dur="500"/>
                                        <p:tgtEl>
                                          <p:spTgt spid="69"/>
                                        </p:tgtEl>
                                      </p:cBhvr>
                                    </p:animEffect>
                                  </p:childTnLst>
                                </p:cTn>
                              </p:par>
                              <p:par>
                                <p:cTn id="160" presetID="10" presetClass="entr" presetSubtype="0" fill="hold" grpId="0" nodeType="withEffect">
                                  <p:stCondLst>
                                    <p:cond delay="0"/>
                                  </p:stCondLst>
                                  <p:childTnLst>
                                    <p:set>
                                      <p:cBhvr>
                                        <p:cTn id="161" dur="1" fill="hold">
                                          <p:stCondLst>
                                            <p:cond delay="0"/>
                                          </p:stCondLst>
                                        </p:cTn>
                                        <p:tgtEl>
                                          <p:spTgt spid="70"/>
                                        </p:tgtEl>
                                        <p:attrNameLst>
                                          <p:attrName>style.visibility</p:attrName>
                                        </p:attrNameLst>
                                      </p:cBhvr>
                                      <p:to>
                                        <p:strVal val="visible"/>
                                      </p:to>
                                    </p:set>
                                    <p:animEffect transition="in" filter="fade">
                                      <p:cBhvr>
                                        <p:cTn id="162" dur="500"/>
                                        <p:tgtEl>
                                          <p:spTgt spid="70"/>
                                        </p:tgtEl>
                                      </p:cBhvr>
                                    </p:animEffect>
                                  </p:childTnLst>
                                </p:cTn>
                              </p:par>
                              <p:par>
                                <p:cTn id="163" presetID="10" presetClass="entr" presetSubtype="0" fill="hold" grpId="0" nodeType="withEffect">
                                  <p:stCondLst>
                                    <p:cond delay="0"/>
                                  </p:stCondLst>
                                  <p:childTnLst>
                                    <p:set>
                                      <p:cBhvr>
                                        <p:cTn id="164" dur="1" fill="hold">
                                          <p:stCondLst>
                                            <p:cond delay="0"/>
                                          </p:stCondLst>
                                        </p:cTn>
                                        <p:tgtEl>
                                          <p:spTgt spid="71"/>
                                        </p:tgtEl>
                                        <p:attrNameLst>
                                          <p:attrName>style.visibility</p:attrName>
                                        </p:attrNameLst>
                                      </p:cBhvr>
                                      <p:to>
                                        <p:strVal val="visible"/>
                                      </p:to>
                                    </p:set>
                                    <p:animEffect transition="in" filter="fade">
                                      <p:cBhvr>
                                        <p:cTn id="165" dur="500"/>
                                        <p:tgtEl>
                                          <p:spTgt spid="71"/>
                                        </p:tgtEl>
                                      </p:cBhvr>
                                    </p:animEffect>
                                  </p:childTnLst>
                                </p:cTn>
                              </p:par>
                              <p:par>
                                <p:cTn id="166" presetID="10" presetClass="entr" presetSubtype="0" fill="hold" grpId="0" nodeType="withEffect">
                                  <p:stCondLst>
                                    <p:cond delay="0"/>
                                  </p:stCondLst>
                                  <p:childTnLst>
                                    <p:set>
                                      <p:cBhvr>
                                        <p:cTn id="167" dur="1" fill="hold">
                                          <p:stCondLst>
                                            <p:cond delay="0"/>
                                          </p:stCondLst>
                                        </p:cTn>
                                        <p:tgtEl>
                                          <p:spTgt spid="72"/>
                                        </p:tgtEl>
                                        <p:attrNameLst>
                                          <p:attrName>style.visibility</p:attrName>
                                        </p:attrNameLst>
                                      </p:cBhvr>
                                      <p:to>
                                        <p:strVal val="visible"/>
                                      </p:to>
                                    </p:set>
                                    <p:animEffect transition="in" filter="fade">
                                      <p:cBhvr>
                                        <p:cTn id="168" dur="500"/>
                                        <p:tgtEl>
                                          <p:spTgt spid="72"/>
                                        </p:tgtEl>
                                      </p:cBhvr>
                                    </p:animEffect>
                                  </p:childTnLst>
                                </p:cTn>
                              </p:par>
                            </p:childTnLst>
                          </p:cTn>
                        </p:par>
                      </p:childTnLst>
                    </p:cTn>
                  </p:par>
                  <p:par>
                    <p:cTn id="169" fill="hold">
                      <p:stCondLst>
                        <p:cond delay="indefinite"/>
                      </p:stCondLst>
                      <p:childTnLst>
                        <p:par>
                          <p:cTn id="170" fill="hold">
                            <p:stCondLst>
                              <p:cond delay="0"/>
                            </p:stCondLst>
                            <p:childTnLst>
                              <p:par>
                                <p:cTn id="171" presetID="10" presetClass="entr" presetSubtype="0" fill="hold" grpId="0" nodeType="clickEffect">
                                  <p:stCondLst>
                                    <p:cond delay="0"/>
                                  </p:stCondLst>
                                  <p:childTnLst>
                                    <p:set>
                                      <p:cBhvr>
                                        <p:cTn id="172" dur="1" fill="hold">
                                          <p:stCondLst>
                                            <p:cond delay="0"/>
                                          </p:stCondLst>
                                        </p:cTn>
                                        <p:tgtEl>
                                          <p:spTgt spid="23"/>
                                        </p:tgtEl>
                                        <p:attrNameLst>
                                          <p:attrName>style.visibility</p:attrName>
                                        </p:attrNameLst>
                                      </p:cBhvr>
                                      <p:to>
                                        <p:strVal val="visible"/>
                                      </p:to>
                                    </p:set>
                                    <p:animEffect transition="in" filter="fade">
                                      <p:cBhvr>
                                        <p:cTn id="173" dur="500"/>
                                        <p:tgtEl>
                                          <p:spTgt spid="23"/>
                                        </p:tgtEl>
                                      </p:cBhvr>
                                    </p:animEffect>
                                  </p:childTnLst>
                                </p:cTn>
                              </p:par>
                              <p:par>
                                <p:cTn id="174" presetID="10" presetClass="entr" presetSubtype="0" fill="hold" grpId="0" nodeType="withEffect">
                                  <p:stCondLst>
                                    <p:cond delay="0"/>
                                  </p:stCondLst>
                                  <p:childTnLst>
                                    <p:set>
                                      <p:cBhvr>
                                        <p:cTn id="175" dur="1" fill="hold">
                                          <p:stCondLst>
                                            <p:cond delay="0"/>
                                          </p:stCondLst>
                                        </p:cTn>
                                        <p:tgtEl>
                                          <p:spTgt spid="76"/>
                                        </p:tgtEl>
                                        <p:attrNameLst>
                                          <p:attrName>style.visibility</p:attrName>
                                        </p:attrNameLst>
                                      </p:cBhvr>
                                      <p:to>
                                        <p:strVal val="visible"/>
                                      </p:to>
                                    </p:set>
                                    <p:animEffect transition="in" filter="fade">
                                      <p:cBhvr>
                                        <p:cTn id="176" dur="500"/>
                                        <p:tgtEl>
                                          <p:spTgt spid="76"/>
                                        </p:tgtEl>
                                      </p:cBhvr>
                                    </p:animEffect>
                                  </p:childTnLst>
                                </p:cTn>
                              </p:par>
                              <p:par>
                                <p:cTn id="177" presetID="10" presetClass="entr" presetSubtype="0" fill="hold" grpId="0" nodeType="withEffect">
                                  <p:stCondLst>
                                    <p:cond delay="0"/>
                                  </p:stCondLst>
                                  <p:childTnLst>
                                    <p:set>
                                      <p:cBhvr>
                                        <p:cTn id="178" dur="1" fill="hold">
                                          <p:stCondLst>
                                            <p:cond delay="0"/>
                                          </p:stCondLst>
                                        </p:cTn>
                                        <p:tgtEl>
                                          <p:spTgt spid="80"/>
                                        </p:tgtEl>
                                        <p:attrNameLst>
                                          <p:attrName>style.visibility</p:attrName>
                                        </p:attrNameLst>
                                      </p:cBhvr>
                                      <p:to>
                                        <p:strVal val="visible"/>
                                      </p:to>
                                    </p:set>
                                    <p:animEffect transition="in" filter="fade">
                                      <p:cBhvr>
                                        <p:cTn id="179" dur="500"/>
                                        <p:tgtEl>
                                          <p:spTgt spid="80"/>
                                        </p:tgtEl>
                                      </p:cBhvr>
                                    </p:animEffect>
                                  </p:childTnLst>
                                </p:cTn>
                              </p:par>
                              <p:par>
                                <p:cTn id="180" presetID="10" presetClass="entr" presetSubtype="0" fill="hold" grpId="0" nodeType="withEffect">
                                  <p:stCondLst>
                                    <p:cond delay="0"/>
                                  </p:stCondLst>
                                  <p:childTnLst>
                                    <p:set>
                                      <p:cBhvr>
                                        <p:cTn id="181" dur="1" fill="hold">
                                          <p:stCondLst>
                                            <p:cond delay="0"/>
                                          </p:stCondLst>
                                        </p:cTn>
                                        <p:tgtEl>
                                          <p:spTgt spid="84"/>
                                        </p:tgtEl>
                                        <p:attrNameLst>
                                          <p:attrName>style.visibility</p:attrName>
                                        </p:attrNameLst>
                                      </p:cBhvr>
                                      <p:to>
                                        <p:strVal val="visible"/>
                                      </p:to>
                                    </p:set>
                                    <p:animEffect transition="in" filter="fade">
                                      <p:cBhvr>
                                        <p:cTn id="182" dur="500"/>
                                        <p:tgtEl>
                                          <p:spTgt spid="84"/>
                                        </p:tgtEl>
                                      </p:cBhvr>
                                    </p:animEffect>
                                  </p:childTnLst>
                                </p:cTn>
                              </p:par>
                              <p:par>
                                <p:cTn id="183" presetID="10" presetClass="entr" presetSubtype="0" fill="hold" grpId="0" nodeType="withEffect">
                                  <p:stCondLst>
                                    <p:cond delay="0"/>
                                  </p:stCondLst>
                                  <p:childTnLst>
                                    <p:set>
                                      <p:cBhvr>
                                        <p:cTn id="184" dur="1" fill="hold">
                                          <p:stCondLst>
                                            <p:cond delay="0"/>
                                          </p:stCondLst>
                                        </p:cTn>
                                        <p:tgtEl>
                                          <p:spTgt spid="86"/>
                                        </p:tgtEl>
                                        <p:attrNameLst>
                                          <p:attrName>style.visibility</p:attrName>
                                        </p:attrNameLst>
                                      </p:cBhvr>
                                      <p:to>
                                        <p:strVal val="visible"/>
                                      </p:to>
                                    </p:set>
                                    <p:animEffect transition="in" filter="fade">
                                      <p:cBhvr>
                                        <p:cTn id="185" dur="500"/>
                                        <p:tgtEl>
                                          <p:spTgt spid="86"/>
                                        </p:tgtEl>
                                      </p:cBhvr>
                                    </p:animEffect>
                                  </p:childTnLst>
                                </p:cTn>
                              </p:par>
                              <p:par>
                                <p:cTn id="186" presetID="10" presetClass="entr" presetSubtype="0" fill="hold" grpId="0" nodeType="withEffect">
                                  <p:stCondLst>
                                    <p:cond delay="0"/>
                                  </p:stCondLst>
                                  <p:childTnLst>
                                    <p:set>
                                      <p:cBhvr>
                                        <p:cTn id="187" dur="1" fill="hold">
                                          <p:stCondLst>
                                            <p:cond delay="0"/>
                                          </p:stCondLst>
                                        </p:cTn>
                                        <p:tgtEl>
                                          <p:spTgt spid="396"/>
                                        </p:tgtEl>
                                        <p:attrNameLst>
                                          <p:attrName>style.visibility</p:attrName>
                                        </p:attrNameLst>
                                      </p:cBhvr>
                                      <p:to>
                                        <p:strVal val="visible"/>
                                      </p:to>
                                    </p:set>
                                    <p:animEffect transition="in" filter="fade">
                                      <p:cBhvr>
                                        <p:cTn id="188" dur="500"/>
                                        <p:tgtEl>
                                          <p:spTgt spid="396"/>
                                        </p:tgtEl>
                                      </p:cBhvr>
                                    </p:animEffect>
                                  </p:childTnLst>
                                </p:cTn>
                              </p:par>
                              <p:par>
                                <p:cTn id="189" presetID="10" presetClass="entr" presetSubtype="0" fill="hold" grpId="0" nodeType="withEffect">
                                  <p:stCondLst>
                                    <p:cond delay="0"/>
                                  </p:stCondLst>
                                  <p:childTnLst>
                                    <p:set>
                                      <p:cBhvr>
                                        <p:cTn id="190" dur="1" fill="hold">
                                          <p:stCondLst>
                                            <p:cond delay="0"/>
                                          </p:stCondLst>
                                        </p:cTn>
                                        <p:tgtEl>
                                          <p:spTgt spid="445"/>
                                        </p:tgtEl>
                                        <p:attrNameLst>
                                          <p:attrName>style.visibility</p:attrName>
                                        </p:attrNameLst>
                                      </p:cBhvr>
                                      <p:to>
                                        <p:strVal val="visible"/>
                                      </p:to>
                                    </p:set>
                                    <p:animEffect transition="in" filter="fade">
                                      <p:cBhvr>
                                        <p:cTn id="191" dur="500"/>
                                        <p:tgtEl>
                                          <p:spTgt spid="445"/>
                                        </p:tgtEl>
                                      </p:cBhvr>
                                    </p:animEffect>
                                  </p:childTnLst>
                                </p:cTn>
                              </p:par>
                              <p:par>
                                <p:cTn id="192" presetID="10" presetClass="entr" presetSubtype="0" fill="hold" grpId="0" nodeType="withEffect">
                                  <p:stCondLst>
                                    <p:cond delay="0"/>
                                  </p:stCondLst>
                                  <p:childTnLst>
                                    <p:set>
                                      <p:cBhvr>
                                        <p:cTn id="193" dur="1" fill="hold">
                                          <p:stCondLst>
                                            <p:cond delay="0"/>
                                          </p:stCondLst>
                                        </p:cTn>
                                        <p:tgtEl>
                                          <p:spTgt spid="446"/>
                                        </p:tgtEl>
                                        <p:attrNameLst>
                                          <p:attrName>style.visibility</p:attrName>
                                        </p:attrNameLst>
                                      </p:cBhvr>
                                      <p:to>
                                        <p:strVal val="visible"/>
                                      </p:to>
                                    </p:set>
                                    <p:animEffect transition="in" filter="fade">
                                      <p:cBhvr>
                                        <p:cTn id="194" dur="500"/>
                                        <p:tgtEl>
                                          <p:spTgt spid="446"/>
                                        </p:tgtEl>
                                      </p:cBhvr>
                                    </p:animEffect>
                                  </p:childTnLst>
                                </p:cTn>
                              </p:par>
                              <p:par>
                                <p:cTn id="195" presetID="10" presetClass="entr" presetSubtype="0" fill="hold" grpId="0" nodeType="withEffect">
                                  <p:stCondLst>
                                    <p:cond delay="0"/>
                                  </p:stCondLst>
                                  <p:childTnLst>
                                    <p:set>
                                      <p:cBhvr>
                                        <p:cTn id="196" dur="1" fill="hold">
                                          <p:stCondLst>
                                            <p:cond delay="0"/>
                                          </p:stCondLst>
                                        </p:cTn>
                                        <p:tgtEl>
                                          <p:spTgt spid="461"/>
                                        </p:tgtEl>
                                        <p:attrNameLst>
                                          <p:attrName>style.visibility</p:attrName>
                                        </p:attrNameLst>
                                      </p:cBhvr>
                                      <p:to>
                                        <p:strVal val="visible"/>
                                      </p:to>
                                    </p:set>
                                    <p:animEffect transition="in" filter="fade">
                                      <p:cBhvr>
                                        <p:cTn id="197" dur="500"/>
                                        <p:tgtEl>
                                          <p:spTgt spid="461"/>
                                        </p:tgtEl>
                                      </p:cBhvr>
                                    </p:animEffect>
                                  </p:childTnLst>
                                </p:cTn>
                              </p:par>
                              <p:par>
                                <p:cTn id="198" presetID="10" presetClass="entr" presetSubtype="0" fill="hold" grpId="0" nodeType="withEffect">
                                  <p:stCondLst>
                                    <p:cond delay="0"/>
                                  </p:stCondLst>
                                  <p:childTnLst>
                                    <p:set>
                                      <p:cBhvr>
                                        <p:cTn id="199" dur="1" fill="hold">
                                          <p:stCondLst>
                                            <p:cond delay="0"/>
                                          </p:stCondLst>
                                        </p:cTn>
                                        <p:tgtEl>
                                          <p:spTgt spid="462"/>
                                        </p:tgtEl>
                                        <p:attrNameLst>
                                          <p:attrName>style.visibility</p:attrName>
                                        </p:attrNameLst>
                                      </p:cBhvr>
                                      <p:to>
                                        <p:strVal val="visible"/>
                                      </p:to>
                                    </p:set>
                                    <p:animEffect transition="in" filter="fade">
                                      <p:cBhvr>
                                        <p:cTn id="200" dur="500"/>
                                        <p:tgtEl>
                                          <p:spTgt spid="462"/>
                                        </p:tgtEl>
                                      </p:cBhvr>
                                    </p:animEffect>
                                  </p:childTnLst>
                                </p:cTn>
                              </p:par>
                            </p:childTnLst>
                          </p:cTn>
                        </p:par>
                      </p:childTnLst>
                    </p:cTn>
                  </p:par>
                  <p:par>
                    <p:cTn id="201" fill="hold">
                      <p:stCondLst>
                        <p:cond delay="indefinite"/>
                      </p:stCondLst>
                      <p:childTnLst>
                        <p:par>
                          <p:cTn id="202" fill="hold">
                            <p:stCondLst>
                              <p:cond delay="0"/>
                            </p:stCondLst>
                            <p:childTnLst>
                              <p:par>
                                <p:cTn id="203" presetID="10" presetClass="entr" presetSubtype="0" fill="hold" grpId="0" nodeType="clickEffect">
                                  <p:stCondLst>
                                    <p:cond delay="0"/>
                                  </p:stCondLst>
                                  <p:childTnLst>
                                    <p:set>
                                      <p:cBhvr>
                                        <p:cTn id="204" dur="1" fill="hold">
                                          <p:stCondLst>
                                            <p:cond delay="0"/>
                                          </p:stCondLst>
                                        </p:cTn>
                                        <p:tgtEl>
                                          <p:spTgt spid="24"/>
                                        </p:tgtEl>
                                        <p:attrNameLst>
                                          <p:attrName>style.visibility</p:attrName>
                                        </p:attrNameLst>
                                      </p:cBhvr>
                                      <p:to>
                                        <p:strVal val="visible"/>
                                      </p:to>
                                    </p:set>
                                    <p:animEffect transition="in" filter="fade">
                                      <p:cBhvr>
                                        <p:cTn id="205" dur="500"/>
                                        <p:tgtEl>
                                          <p:spTgt spid="24"/>
                                        </p:tgtEl>
                                      </p:cBhvr>
                                    </p:animEffect>
                                  </p:childTnLst>
                                </p:cTn>
                              </p:par>
                              <p:par>
                                <p:cTn id="206" presetID="10" presetClass="entr" presetSubtype="0" fill="hold" grpId="0" nodeType="withEffect">
                                  <p:stCondLst>
                                    <p:cond delay="0"/>
                                  </p:stCondLst>
                                  <p:childTnLst>
                                    <p:set>
                                      <p:cBhvr>
                                        <p:cTn id="207" dur="1" fill="hold">
                                          <p:stCondLst>
                                            <p:cond delay="0"/>
                                          </p:stCondLst>
                                        </p:cTn>
                                        <p:tgtEl>
                                          <p:spTgt spid="88"/>
                                        </p:tgtEl>
                                        <p:attrNameLst>
                                          <p:attrName>style.visibility</p:attrName>
                                        </p:attrNameLst>
                                      </p:cBhvr>
                                      <p:to>
                                        <p:strVal val="visible"/>
                                      </p:to>
                                    </p:set>
                                    <p:animEffect transition="in" filter="fade">
                                      <p:cBhvr>
                                        <p:cTn id="208" dur="500"/>
                                        <p:tgtEl>
                                          <p:spTgt spid="88"/>
                                        </p:tgtEl>
                                      </p:cBhvr>
                                    </p:animEffect>
                                  </p:childTnLst>
                                </p:cTn>
                              </p:par>
                              <p:par>
                                <p:cTn id="209" presetID="10" presetClass="entr" presetSubtype="0" fill="hold" grpId="0" nodeType="withEffect">
                                  <p:stCondLst>
                                    <p:cond delay="0"/>
                                  </p:stCondLst>
                                  <p:childTnLst>
                                    <p:set>
                                      <p:cBhvr>
                                        <p:cTn id="210" dur="1" fill="hold">
                                          <p:stCondLst>
                                            <p:cond delay="0"/>
                                          </p:stCondLst>
                                        </p:cTn>
                                        <p:tgtEl>
                                          <p:spTgt spid="89"/>
                                        </p:tgtEl>
                                        <p:attrNameLst>
                                          <p:attrName>style.visibility</p:attrName>
                                        </p:attrNameLst>
                                      </p:cBhvr>
                                      <p:to>
                                        <p:strVal val="visible"/>
                                      </p:to>
                                    </p:set>
                                    <p:animEffect transition="in" filter="fade">
                                      <p:cBhvr>
                                        <p:cTn id="211" dur="500"/>
                                        <p:tgtEl>
                                          <p:spTgt spid="89"/>
                                        </p:tgtEl>
                                      </p:cBhvr>
                                    </p:animEffect>
                                  </p:childTnLst>
                                </p:cTn>
                              </p:par>
                              <p:par>
                                <p:cTn id="212" presetID="10" presetClass="entr" presetSubtype="0" fill="hold" grpId="0" nodeType="withEffect">
                                  <p:stCondLst>
                                    <p:cond delay="0"/>
                                  </p:stCondLst>
                                  <p:childTnLst>
                                    <p:set>
                                      <p:cBhvr>
                                        <p:cTn id="213" dur="1" fill="hold">
                                          <p:stCondLst>
                                            <p:cond delay="0"/>
                                          </p:stCondLst>
                                        </p:cTn>
                                        <p:tgtEl>
                                          <p:spTgt spid="92"/>
                                        </p:tgtEl>
                                        <p:attrNameLst>
                                          <p:attrName>style.visibility</p:attrName>
                                        </p:attrNameLst>
                                      </p:cBhvr>
                                      <p:to>
                                        <p:strVal val="visible"/>
                                      </p:to>
                                    </p:set>
                                    <p:animEffect transition="in" filter="fade">
                                      <p:cBhvr>
                                        <p:cTn id="214" dur="500"/>
                                        <p:tgtEl>
                                          <p:spTgt spid="92"/>
                                        </p:tgtEl>
                                      </p:cBhvr>
                                    </p:animEffect>
                                  </p:childTnLst>
                                </p:cTn>
                              </p:par>
                              <p:par>
                                <p:cTn id="215" presetID="10" presetClass="entr" presetSubtype="0" fill="hold" grpId="0" nodeType="withEffect">
                                  <p:stCondLst>
                                    <p:cond delay="0"/>
                                  </p:stCondLst>
                                  <p:childTnLst>
                                    <p:set>
                                      <p:cBhvr>
                                        <p:cTn id="216" dur="1" fill="hold">
                                          <p:stCondLst>
                                            <p:cond delay="0"/>
                                          </p:stCondLst>
                                        </p:cTn>
                                        <p:tgtEl>
                                          <p:spTgt spid="352"/>
                                        </p:tgtEl>
                                        <p:attrNameLst>
                                          <p:attrName>style.visibility</p:attrName>
                                        </p:attrNameLst>
                                      </p:cBhvr>
                                      <p:to>
                                        <p:strVal val="visible"/>
                                      </p:to>
                                    </p:set>
                                    <p:animEffect transition="in" filter="fade">
                                      <p:cBhvr>
                                        <p:cTn id="217" dur="500"/>
                                        <p:tgtEl>
                                          <p:spTgt spid="352"/>
                                        </p:tgtEl>
                                      </p:cBhvr>
                                    </p:animEffect>
                                  </p:childTnLst>
                                </p:cTn>
                              </p:par>
                              <p:par>
                                <p:cTn id="218" presetID="10" presetClass="entr" presetSubtype="0" fill="hold" grpId="0" nodeType="withEffect">
                                  <p:stCondLst>
                                    <p:cond delay="0"/>
                                  </p:stCondLst>
                                  <p:childTnLst>
                                    <p:set>
                                      <p:cBhvr>
                                        <p:cTn id="219" dur="1" fill="hold">
                                          <p:stCondLst>
                                            <p:cond delay="0"/>
                                          </p:stCondLst>
                                        </p:cTn>
                                        <p:tgtEl>
                                          <p:spTgt spid="392"/>
                                        </p:tgtEl>
                                        <p:attrNameLst>
                                          <p:attrName>style.visibility</p:attrName>
                                        </p:attrNameLst>
                                      </p:cBhvr>
                                      <p:to>
                                        <p:strVal val="visible"/>
                                      </p:to>
                                    </p:set>
                                    <p:animEffect transition="in" filter="fade">
                                      <p:cBhvr>
                                        <p:cTn id="220" dur="500"/>
                                        <p:tgtEl>
                                          <p:spTgt spid="392"/>
                                        </p:tgtEl>
                                      </p:cBhvr>
                                    </p:animEffect>
                                  </p:childTnLst>
                                </p:cTn>
                              </p:par>
                              <p:par>
                                <p:cTn id="221" presetID="10" presetClass="entr" presetSubtype="0" fill="hold" grpId="0" nodeType="withEffect">
                                  <p:stCondLst>
                                    <p:cond delay="0"/>
                                  </p:stCondLst>
                                  <p:childTnLst>
                                    <p:set>
                                      <p:cBhvr>
                                        <p:cTn id="222" dur="1" fill="hold">
                                          <p:stCondLst>
                                            <p:cond delay="0"/>
                                          </p:stCondLst>
                                        </p:cTn>
                                        <p:tgtEl>
                                          <p:spTgt spid="437"/>
                                        </p:tgtEl>
                                        <p:attrNameLst>
                                          <p:attrName>style.visibility</p:attrName>
                                        </p:attrNameLst>
                                      </p:cBhvr>
                                      <p:to>
                                        <p:strVal val="visible"/>
                                      </p:to>
                                    </p:set>
                                    <p:animEffect transition="in" filter="fade">
                                      <p:cBhvr>
                                        <p:cTn id="223" dur="500"/>
                                        <p:tgtEl>
                                          <p:spTgt spid="437"/>
                                        </p:tgtEl>
                                      </p:cBhvr>
                                    </p:animEffect>
                                  </p:childTnLst>
                                </p:cTn>
                              </p:par>
                              <p:par>
                                <p:cTn id="224" presetID="10" presetClass="entr" presetSubtype="0" fill="hold" grpId="0" nodeType="withEffect">
                                  <p:stCondLst>
                                    <p:cond delay="0"/>
                                  </p:stCondLst>
                                  <p:childTnLst>
                                    <p:set>
                                      <p:cBhvr>
                                        <p:cTn id="225" dur="1" fill="hold">
                                          <p:stCondLst>
                                            <p:cond delay="0"/>
                                          </p:stCondLst>
                                        </p:cTn>
                                        <p:tgtEl>
                                          <p:spTgt spid="438"/>
                                        </p:tgtEl>
                                        <p:attrNameLst>
                                          <p:attrName>style.visibility</p:attrName>
                                        </p:attrNameLst>
                                      </p:cBhvr>
                                      <p:to>
                                        <p:strVal val="visible"/>
                                      </p:to>
                                    </p:set>
                                    <p:animEffect transition="in" filter="fade">
                                      <p:cBhvr>
                                        <p:cTn id="226" dur="500"/>
                                        <p:tgtEl>
                                          <p:spTgt spid="438"/>
                                        </p:tgtEl>
                                      </p:cBhvr>
                                    </p:animEffect>
                                  </p:childTnLst>
                                </p:cTn>
                              </p:par>
                              <p:par>
                                <p:cTn id="227" presetID="10" presetClass="entr" presetSubtype="0" fill="hold" grpId="0" nodeType="withEffect">
                                  <p:stCondLst>
                                    <p:cond delay="0"/>
                                  </p:stCondLst>
                                  <p:childTnLst>
                                    <p:set>
                                      <p:cBhvr>
                                        <p:cTn id="228" dur="1" fill="hold">
                                          <p:stCondLst>
                                            <p:cond delay="0"/>
                                          </p:stCondLst>
                                        </p:cTn>
                                        <p:tgtEl>
                                          <p:spTgt spid="25"/>
                                        </p:tgtEl>
                                        <p:attrNameLst>
                                          <p:attrName>style.visibility</p:attrName>
                                        </p:attrNameLst>
                                      </p:cBhvr>
                                      <p:to>
                                        <p:strVal val="visible"/>
                                      </p:to>
                                    </p:set>
                                    <p:animEffect transition="in" filter="fade">
                                      <p:cBhvr>
                                        <p:cTn id="229" dur="500"/>
                                        <p:tgtEl>
                                          <p:spTgt spid="25"/>
                                        </p:tgtEl>
                                      </p:cBhvr>
                                    </p:animEffect>
                                  </p:childTnLst>
                                </p:cTn>
                              </p:par>
                              <p:par>
                                <p:cTn id="230" presetID="10" presetClass="entr" presetSubtype="0" fill="hold" grpId="0" nodeType="withEffect">
                                  <p:stCondLst>
                                    <p:cond delay="0"/>
                                  </p:stCondLst>
                                  <p:childTnLst>
                                    <p:set>
                                      <p:cBhvr>
                                        <p:cTn id="231" dur="1" fill="hold">
                                          <p:stCondLst>
                                            <p:cond delay="0"/>
                                          </p:stCondLst>
                                        </p:cTn>
                                        <p:tgtEl>
                                          <p:spTgt spid="90"/>
                                        </p:tgtEl>
                                        <p:attrNameLst>
                                          <p:attrName>style.visibility</p:attrName>
                                        </p:attrNameLst>
                                      </p:cBhvr>
                                      <p:to>
                                        <p:strVal val="visible"/>
                                      </p:to>
                                    </p:set>
                                    <p:animEffect transition="in" filter="fade">
                                      <p:cBhvr>
                                        <p:cTn id="232" dur="500"/>
                                        <p:tgtEl>
                                          <p:spTgt spid="90"/>
                                        </p:tgtEl>
                                      </p:cBhvr>
                                    </p:animEffect>
                                  </p:childTnLst>
                                </p:cTn>
                              </p:par>
                              <p:par>
                                <p:cTn id="233" presetID="10" presetClass="entr" presetSubtype="0" fill="hold" grpId="0" nodeType="withEffect">
                                  <p:stCondLst>
                                    <p:cond delay="0"/>
                                  </p:stCondLst>
                                  <p:childTnLst>
                                    <p:set>
                                      <p:cBhvr>
                                        <p:cTn id="234" dur="1" fill="hold">
                                          <p:stCondLst>
                                            <p:cond delay="0"/>
                                          </p:stCondLst>
                                        </p:cTn>
                                        <p:tgtEl>
                                          <p:spTgt spid="91"/>
                                        </p:tgtEl>
                                        <p:attrNameLst>
                                          <p:attrName>style.visibility</p:attrName>
                                        </p:attrNameLst>
                                      </p:cBhvr>
                                      <p:to>
                                        <p:strVal val="visible"/>
                                      </p:to>
                                    </p:set>
                                    <p:animEffect transition="in" filter="fade">
                                      <p:cBhvr>
                                        <p:cTn id="235" dur="500"/>
                                        <p:tgtEl>
                                          <p:spTgt spid="91"/>
                                        </p:tgtEl>
                                      </p:cBhvr>
                                    </p:animEffect>
                                  </p:childTnLst>
                                </p:cTn>
                              </p:par>
                              <p:par>
                                <p:cTn id="236" presetID="10" presetClass="entr" presetSubtype="0" fill="hold" grpId="0" nodeType="withEffect">
                                  <p:stCondLst>
                                    <p:cond delay="0"/>
                                  </p:stCondLst>
                                  <p:childTnLst>
                                    <p:set>
                                      <p:cBhvr>
                                        <p:cTn id="237" dur="1" fill="hold">
                                          <p:stCondLst>
                                            <p:cond delay="0"/>
                                          </p:stCondLst>
                                        </p:cTn>
                                        <p:tgtEl>
                                          <p:spTgt spid="94"/>
                                        </p:tgtEl>
                                        <p:attrNameLst>
                                          <p:attrName>style.visibility</p:attrName>
                                        </p:attrNameLst>
                                      </p:cBhvr>
                                      <p:to>
                                        <p:strVal val="visible"/>
                                      </p:to>
                                    </p:set>
                                    <p:animEffect transition="in" filter="fade">
                                      <p:cBhvr>
                                        <p:cTn id="238" dur="500"/>
                                        <p:tgtEl>
                                          <p:spTgt spid="94"/>
                                        </p:tgtEl>
                                      </p:cBhvr>
                                    </p:animEffect>
                                  </p:childTnLst>
                                </p:cTn>
                              </p:par>
                              <p:par>
                                <p:cTn id="239" presetID="10" presetClass="entr" presetSubtype="0" fill="hold" grpId="0" nodeType="withEffect">
                                  <p:stCondLst>
                                    <p:cond delay="0"/>
                                  </p:stCondLst>
                                  <p:childTnLst>
                                    <p:set>
                                      <p:cBhvr>
                                        <p:cTn id="240" dur="1" fill="hold">
                                          <p:stCondLst>
                                            <p:cond delay="0"/>
                                          </p:stCondLst>
                                        </p:cTn>
                                        <p:tgtEl>
                                          <p:spTgt spid="354"/>
                                        </p:tgtEl>
                                        <p:attrNameLst>
                                          <p:attrName>style.visibility</p:attrName>
                                        </p:attrNameLst>
                                      </p:cBhvr>
                                      <p:to>
                                        <p:strVal val="visible"/>
                                      </p:to>
                                    </p:set>
                                    <p:animEffect transition="in" filter="fade">
                                      <p:cBhvr>
                                        <p:cTn id="241" dur="500"/>
                                        <p:tgtEl>
                                          <p:spTgt spid="354"/>
                                        </p:tgtEl>
                                      </p:cBhvr>
                                    </p:animEffect>
                                  </p:childTnLst>
                                </p:cTn>
                              </p:par>
                              <p:par>
                                <p:cTn id="242" presetID="10" presetClass="entr" presetSubtype="0" fill="hold" grpId="0" nodeType="withEffect">
                                  <p:stCondLst>
                                    <p:cond delay="0"/>
                                  </p:stCondLst>
                                  <p:childTnLst>
                                    <p:set>
                                      <p:cBhvr>
                                        <p:cTn id="243" dur="1" fill="hold">
                                          <p:stCondLst>
                                            <p:cond delay="0"/>
                                          </p:stCondLst>
                                        </p:cTn>
                                        <p:tgtEl>
                                          <p:spTgt spid="393"/>
                                        </p:tgtEl>
                                        <p:attrNameLst>
                                          <p:attrName>style.visibility</p:attrName>
                                        </p:attrNameLst>
                                      </p:cBhvr>
                                      <p:to>
                                        <p:strVal val="visible"/>
                                      </p:to>
                                    </p:set>
                                    <p:animEffect transition="in" filter="fade">
                                      <p:cBhvr>
                                        <p:cTn id="244" dur="500"/>
                                        <p:tgtEl>
                                          <p:spTgt spid="393"/>
                                        </p:tgtEl>
                                      </p:cBhvr>
                                    </p:animEffect>
                                  </p:childTnLst>
                                </p:cTn>
                              </p:par>
                              <p:par>
                                <p:cTn id="245" presetID="10" presetClass="entr" presetSubtype="0" fill="hold" grpId="0" nodeType="withEffect">
                                  <p:stCondLst>
                                    <p:cond delay="0"/>
                                  </p:stCondLst>
                                  <p:childTnLst>
                                    <p:set>
                                      <p:cBhvr>
                                        <p:cTn id="246" dur="1" fill="hold">
                                          <p:stCondLst>
                                            <p:cond delay="0"/>
                                          </p:stCondLst>
                                        </p:cTn>
                                        <p:tgtEl>
                                          <p:spTgt spid="463"/>
                                        </p:tgtEl>
                                        <p:attrNameLst>
                                          <p:attrName>style.visibility</p:attrName>
                                        </p:attrNameLst>
                                      </p:cBhvr>
                                      <p:to>
                                        <p:strVal val="visible"/>
                                      </p:to>
                                    </p:set>
                                    <p:animEffect transition="in" filter="fade">
                                      <p:cBhvr>
                                        <p:cTn id="247" dur="500"/>
                                        <p:tgtEl>
                                          <p:spTgt spid="463"/>
                                        </p:tgtEl>
                                      </p:cBhvr>
                                    </p:animEffect>
                                  </p:childTnLst>
                                </p:cTn>
                              </p:par>
                              <p:par>
                                <p:cTn id="248" presetID="10" presetClass="entr" presetSubtype="0" fill="hold" grpId="0" nodeType="withEffect">
                                  <p:stCondLst>
                                    <p:cond delay="0"/>
                                  </p:stCondLst>
                                  <p:childTnLst>
                                    <p:set>
                                      <p:cBhvr>
                                        <p:cTn id="249" dur="1" fill="hold">
                                          <p:stCondLst>
                                            <p:cond delay="0"/>
                                          </p:stCondLst>
                                        </p:cTn>
                                        <p:tgtEl>
                                          <p:spTgt spid="464"/>
                                        </p:tgtEl>
                                        <p:attrNameLst>
                                          <p:attrName>style.visibility</p:attrName>
                                        </p:attrNameLst>
                                      </p:cBhvr>
                                      <p:to>
                                        <p:strVal val="visible"/>
                                      </p:to>
                                    </p:set>
                                    <p:animEffect transition="in" filter="fade">
                                      <p:cBhvr>
                                        <p:cTn id="250" dur="500"/>
                                        <p:tgtEl>
                                          <p:spTgt spid="464"/>
                                        </p:tgtEl>
                                      </p:cBhvr>
                                    </p:animEffect>
                                  </p:childTnLst>
                                </p:cTn>
                              </p:par>
                              <p:par>
                                <p:cTn id="251" presetID="10" presetClass="entr" presetSubtype="0" fill="hold" grpId="0" nodeType="withEffect">
                                  <p:stCondLst>
                                    <p:cond delay="0"/>
                                  </p:stCondLst>
                                  <p:childTnLst>
                                    <p:set>
                                      <p:cBhvr>
                                        <p:cTn id="252" dur="1" fill="hold">
                                          <p:stCondLst>
                                            <p:cond delay="0"/>
                                          </p:stCondLst>
                                        </p:cTn>
                                        <p:tgtEl>
                                          <p:spTgt spid="81"/>
                                        </p:tgtEl>
                                        <p:attrNameLst>
                                          <p:attrName>style.visibility</p:attrName>
                                        </p:attrNameLst>
                                      </p:cBhvr>
                                      <p:to>
                                        <p:strVal val="visible"/>
                                      </p:to>
                                    </p:set>
                                    <p:animEffect transition="in" filter="fade">
                                      <p:cBhvr>
                                        <p:cTn id="253" dur="500"/>
                                        <p:tgtEl>
                                          <p:spTgt spid="81"/>
                                        </p:tgtEl>
                                      </p:cBhvr>
                                    </p:animEffect>
                                  </p:childTnLst>
                                </p:cTn>
                              </p:par>
                              <p:par>
                                <p:cTn id="254" presetID="10" presetClass="entr" presetSubtype="0" fill="hold" grpId="0" nodeType="withEffect">
                                  <p:stCondLst>
                                    <p:cond delay="0"/>
                                  </p:stCondLst>
                                  <p:childTnLst>
                                    <p:set>
                                      <p:cBhvr>
                                        <p:cTn id="255" dur="1" fill="hold">
                                          <p:stCondLst>
                                            <p:cond delay="0"/>
                                          </p:stCondLst>
                                        </p:cTn>
                                        <p:tgtEl>
                                          <p:spTgt spid="82"/>
                                        </p:tgtEl>
                                        <p:attrNameLst>
                                          <p:attrName>style.visibility</p:attrName>
                                        </p:attrNameLst>
                                      </p:cBhvr>
                                      <p:to>
                                        <p:strVal val="visible"/>
                                      </p:to>
                                    </p:set>
                                    <p:animEffect transition="in" filter="fade">
                                      <p:cBhvr>
                                        <p:cTn id="256" dur="500"/>
                                        <p:tgtEl>
                                          <p:spTgt spid="82"/>
                                        </p:tgtEl>
                                      </p:cBhvr>
                                    </p:animEffect>
                                  </p:childTnLst>
                                </p:cTn>
                              </p:par>
                              <p:par>
                                <p:cTn id="257" presetID="10" presetClass="entr" presetSubtype="0" fill="hold" grpId="0" nodeType="withEffect">
                                  <p:stCondLst>
                                    <p:cond delay="0"/>
                                  </p:stCondLst>
                                  <p:childTnLst>
                                    <p:set>
                                      <p:cBhvr>
                                        <p:cTn id="258" dur="1" fill="hold">
                                          <p:stCondLst>
                                            <p:cond delay="0"/>
                                          </p:stCondLst>
                                        </p:cTn>
                                        <p:tgtEl>
                                          <p:spTgt spid="83"/>
                                        </p:tgtEl>
                                        <p:attrNameLst>
                                          <p:attrName>style.visibility</p:attrName>
                                        </p:attrNameLst>
                                      </p:cBhvr>
                                      <p:to>
                                        <p:strVal val="visible"/>
                                      </p:to>
                                    </p:set>
                                    <p:animEffect transition="in" filter="fade">
                                      <p:cBhvr>
                                        <p:cTn id="259"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animBg="1"/>
      <p:bldP spid="23" grpId="0" animBg="1"/>
      <p:bldP spid="24" grpId="0" animBg="1"/>
      <p:bldP spid="25" grpId="0" animBg="1"/>
      <p:bldP spid="29" grpId="0"/>
      <p:bldP spid="30" grpId="0"/>
      <p:bldP spid="31" grpId="0"/>
      <p:bldP spid="64" grpId="0"/>
      <p:bldP spid="65" grpId="0"/>
      <p:bldP spid="66" grpId="0"/>
      <p:bldP spid="67" grpId="0"/>
      <p:bldP spid="68" grpId="0"/>
      <p:bldP spid="69" grpId="0"/>
      <p:bldP spid="70" grpId="0"/>
      <p:bldP spid="71" grpId="0"/>
      <p:bldP spid="72" grpId="0"/>
      <p:bldP spid="74" grpId="0"/>
      <p:bldP spid="75" grpId="0"/>
      <p:bldP spid="76" grpId="0"/>
      <p:bldP spid="78" grpId="0"/>
      <p:bldP spid="79" grpId="0"/>
      <p:bldP spid="80" grpId="0"/>
      <p:bldP spid="81" grpId="0"/>
      <p:bldP spid="82" grpId="0"/>
      <p:bldP spid="83" grpId="0"/>
      <p:bldP spid="84" grpId="0"/>
      <p:bldP spid="86" grpId="0"/>
      <p:bldP spid="88" grpId="0"/>
      <p:bldP spid="89" grpId="0"/>
      <p:bldP spid="90" grpId="0"/>
      <p:bldP spid="91" grpId="0"/>
      <p:bldP spid="92" grpId="0"/>
      <p:bldP spid="94" grpId="0"/>
      <p:bldP spid="352" grpId="0"/>
      <p:bldP spid="354" grpId="0"/>
      <p:bldP spid="392" grpId="0"/>
      <p:bldP spid="393" grpId="0"/>
      <p:bldP spid="394" grpId="0"/>
      <p:bldP spid="395" grpId="0"/>
      <p:bldP spid="396" grpId="0"/>
      <p:bldP spid="423" grpId="0" animBg="1"/>
      <p:bldP spid="424" grpId="0" animBg="1"/>
      <p:bldP spid="425" grpId="0" animBg="1"/>
      <p:bldP spid="426" grpId="0" animBg="1"/>
      <p:bldP spid="427" grpId="0" animBg="1"/>
      <p:bldP spid="428" grpId="0" animBg="1"/>
      <p:bldP spid="429" grpId="0" animBg="1"/>
      <p:bldP spid="430" grpId="0" animBg="1"/>
      <p:bldP spid="431" grpId="0" animBg="1"/>
      <p:bldP spid="432" grpId="0" animBg="1"/>
      <p:bldP spid="433" grpId="0" animBg="1"/>
      <p:bldP spid="434" grpId="0" animBg="1"/>
      <p:bldP spid="435" grpId="0" animBg="1"/>
      <p:bldP spid="436" grpId="0" animBg="1"/>
      <p:bldP spid="437" grpId="0" animBg="1"/>
      <p:bldP spid="438" grpId="0" animBg="1"/>
      <p:bldP spid="439" grpId="0" animBg="1"/>
      <p:bldP spid="440" grpId="0" animBg="1"/>
      <p:bldP spid="441" grpId="0" animBg="1"/>
      <p:bldP spid="442" grpId="0" animBg="1"/>
      <p:bldP spid="443" grpId="0" animBg="1"/>
      <p:bldP spid="444" grpId="0" animBg="1"/>
      <p:bldP spid="445" grpId="0" animBg="1"/>
      <p:bldP spid="446" grpId="0" animBg="1"/>
      <p:bldP spid="447" grpId="0" animBg="1"/>
      <p:bldP spid="448" grpId="0" animBg="1"/>
      <p:bldP spid="449" grpId="0" animBg="1"/>
      <p:bldP spid="450" grpId="0" animBg="1"/>
      <p:bldP spid="451" grpId="0" animBg="1"/>
      <p:bldP spid="452" grpId="0" animBg="1"/>
      <p:bldP spid="453" grpId="0" animBg="1"/>
      <p:bldP spid="454" grpId="0" animBg="1"/>
      <p:bldP spid="455" grpId="0" animBg="1"/>
      <p:bldP spid="456" grpId="0" animBg="1"/>
      <p:bldP spid="457" grpId="0" animBg="1"/>
      <p:bldP spid="458" grpId="0" animBg="1"/>
      <p:bldP spid="459" grpId="0" animBg="1"/>
      <p:bldP spid="460" grpId="0" animBg="1"/>
      <p:bldP spid="461" grpId="0" animBg="1"/>
      <p:bldP spid="462" grpId="0" animBg="1"/>
      <p:bldP spid="463" grpId="0" animBg="1"/>
      <p:bldP spid="46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1828800"/>
            <a:ext cx="7315200" cy="3124200"/>
          </a:xfrm>
        </p:spPr>
        <p:txBody>
          <a:bodyPr>
            <a:normAutofit fontScale="90000"/>
          </a:bodyPr>
          <a:lstStyle/>
          <a:p>
            <a:br>
              <a:rPr lang="en-US" altLang="en-US" dirty="0"/>
            </a:br>
            <a:br>
              <a:rPr lang="en-US" altLang="en-US" dirty="0"/>
            </a:br>
            <a:r>
              <a:rPr lang="en-US" altLang="en-US" dirty="0"/>
              <a:t> P2: </a:t>
            </a:r>
            <a:br>
              <a:rPr lang="en-US" altLang="en-US" dirty="0"/>
            </a:br>
            <a:r>
              <a:rPr lang="en-US" dirty="0">
                <a:solidFill>
                  <a:prstClr val="black"/>
                </a:solidFill>
              </a:rPr>
              <a:t>Describe and record the flow of labor costs in job order costing.</a:t>
            </a:r>
            <a:r>
              <a:rPr lang="en-US" altLang="en-US" dirty="0"/>
              <a:t>	</a:t>
            </a:r>
            <a:br>
              <a:rPr lang="en-US" altLang="en-US" dirty="0"/>
            </a:br>
            <a:br>
              <a:rPr lang="en-US" altLang="en-US" dirty="0"/>
            </a:br>
            <a:endParaRPr lang="en-US" altLang="en-US" dirty="0"/>
          </a:p>
        </p:txBody>
      </p:sp>
      <p:sp>
        <p:nvSpPr>
          <p:cNvPr id="13005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B119A4F8-1B21-44AA-97CF-B3BE3340BA9F}" type="slidenum">
              <a:rPr lang="en-US" altLang="en-US" smtClean="0">
                <a:solidFill>
                  <a:srgbClr val="898989"/>
                </a:solidFill>
              </a:rPr>
              <a:pPr/>
              <a:t>17</a:t>
            </a:fld>
            <a:endParaRPr lang="en-US" altLang="en-US" dirty="0">
              <a:solidFill>
                <a:srgbClr val="898989"/>
              </a:solidFill>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14400" y="1936749"/>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45776" y="4572000"/>
            <a:ext cx="7315200" cy="87313"/>
          </a:xfrm>
          <a:prstGeom prst="rect">
            <a:avLst/>
          </a:prstGeom>
          <a:noFill/>
          <a:ln w="9525">
            <a:noFill/>
            <a:miter lim="800000"/>
            <a:headEnd/>
            <a:tailEnd/>
          </a:ln>
        </p:spPr>
      </p:pic>
      <p:sp>
        <p:nvSpPr>
          <p:cNvPr id="8" name="TextBox 7"/>
          <p:cNvSpPr txBox="1"/>
          <p:nvPr/>
        </p:nvSpPr>
        <p:spPr>
          <a:xfrm>
            <a:off x="2286000" y="850354"/>
            <a:ext cx="5257800" cy="769441"/>
          </a:xfrm>
          <a:prstGeom prst="rect">
            <a:avLst/>
          </a:prstGeom>
          <a:noFill/>
        </p:spPr>
        <p:txBody>
          <a:bodyPr wrap="square" rtlCol="0">
            <a:spAutoFit/>
          </a:bodyPr>
          <a:lstStyle/>
          <a:p>
            <a:r>
              <a:rPr lang="en-US" altLang="en-US" sz="4400" b="1" dirty="0">
                <a:latin typeface="+mj-lt"/>
              </a:rPr>
              <a:t>Learning Objective</a:t>
            </a:r>
            <a:endParaRPr lang="en-US" sz="4400" dirty="0">
              <a:latin typeface="+mj-lt"/>
            </a:endParaRPr>
          </a:p>
        </p:txBody>
      </p:sp>
      <p:sp>
        <p:nvSpPr>
          <p:cNvPr id="9" name="Rectangle 8"/>
          <p:cNvSpPr>
            <a:spLocks noGrp="1" noChangeArrowheads="1"/>
          </p:cNvSpPr>
          <p:nvPr/>
        </p:nvSpPr>
        <p:spPr bwMode="auto">
          <a:xfrm>
            <a:off x="640080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70" name="Rectangle 16"/>
          <p:cNvSpPr>
            <a:spLocks noGrp="1" noChangeArrowheads="1"/>
          </p:cNvSpPr>
          <p:nvPr>
            <p:ph type="title"/>
          </p:nvPr>
        </p:nvSpPr>
        <p:spPr>
          <a:xfrm>
            <a:off x="457200" y="685800"/>
            <a:ext cx="8229600" cy="609600"/>
          </a:xfrm>
        </p:spPr>
        <p:txBody>
          <a:bodyPr/>
          <a:lstStyle/>
          <a:p>
            <a:r>
              <a:rPr lang="en-US" altLang="en-US" b="1" dirty="0"/>
              <a:t>Labor Cost Flows</a:t>
            </a:r>
          </a:p>
        </p:txBody>
      </p:sp>
      <p:pic>
        <p:nvPicPr>
          <p:cNvPr id="19479" name="Picture 23" descr="C:\Users\Beth\Documents\MH\wiL62279_190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5400" y="1600200"/>
            <a:ext cx="6962958" cy="445611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6" name="Slide Number Placeholder 5"/>
          <p:cNvSpPr>
            <a:spLocks noGrp="1"/>
          </p:cNvSpPr>
          <p:nvPr>
            <p:ph type="sldNum" sz="quarter" idx="12"/>
          </p:nvPr>
        </p:nvSpPr>
        <p:spPr/>
        <p:txBody>
          <a:bodyPr/>
          <a:lstStyle/>
          <a:p>
            <a:pPr>
              <a:defRPr/>
            </a:pPr>
            <a:fld id="{9456D29B-E423-4250-B2DC-38C30AE2A0FC}" type="slidenum">
              <a:rPr lang="en-US" smtClean="0"/>
              <a:pPr>
                <a:defRPr/>
              </a:pPr>
              <a:t>18</a:t>
            </a:fld>
            <a:endParaRPr lang="en-US" dirty="0"/>
          </a:p>
        </p:txBody>
      </p:sp>
      <p:sp>
        <p:nvSpPr>
          <p:cNvPr id="7" name="Rounded Rectangle 6"/>
          <p:cNvSpPr/>
          <p:nvPr/>
        </p:nvSpPr>
        <p:spPr>
          <a:xfrm>
            <a:off x="81012" y="6553200"/>
            <a:ext cx="5329188" cy="21021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P2</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solidFill>
                  <a:prstClr val="black"/>
                </a:solidFill>
                <a:latin typeface="Calibri"/>
              </a:rPr>
              <a:t>Describe and record the flow of labor costs in job order costing.</a:t>
            </a:r>
          </a:p>
        </p:txBody>
      </p:sp>
      <p:sp>
        <p:nvSpPr>
          <p:cNvPr id="8" name="TextBox 7"/>
          <p:cNvSpPr txBox="1"/>
          <p:nvPr/>
        </p:nvSpPr>
        <p:spPr>
          <a:xfrm>
            <a:off x="7925732" y="781734"/>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15.8</a:t>
            </a:r>
          </a:p>
        </p:txBody>
      </p:sp>
      <p:sp>
        <p:nvSpPr>
          <p:cNvPr id="9" name="Rectangle 8"/>
          <p:cNvSpPr>
            <a:spLocks noGrp="1" noChangeArrowheads="1"/>
          </p:cNvSpPr>
          <p:nvPr/>
        </p:nvSpPr>
        <p:spPr bwMode="auto">
          <a:xfrm>
            <a:off x="640080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p:transition spd="med">
    <p:zoom dir="in"/>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70" name="Rectangle 16"/>
          <p:cNvSpPr>
            <a:spLocks noGrp="1" noChangeArrowheads="1"/>
          </p:cNvSpPr>
          <p:nvPr>
            <p:ph type="title"/>
          </p:nvPr>
        </p:nvSpPr>
        <p:spPr>
          <a:xfrm>
            <a:off x="457200" y="609600"/>
            <a:ext cx="8229600" cy="808038"/>
          </a:xfrm>
        </p:spPr>
        <p:txBody>
          <a:bodyPr/>
          <a:lstStyle/>
          <a:p>
            <a:r>
              <a:rPr lang="en-US" altLang="en-US" b="1" dirty="0"/>
              <a:t>Labor Time Ticket</a:t>
            </a: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6" name="Slide Number Placeholder 5"/>
          <p:cNvSpPr>
            <a:spLocks noGrp="1"/>
          </p:cNvSpPr>
          <p:nvPr>
            <p:ph type="sldNum" sz="quarter" idx="12"/>
          </p:nvPr>
        </p:nvSpPr>
        <p:spPr/>
        <p:txBody>
          <a:bodyPr/>
          <a:lstStyle/>
          <a:p>
            <a:pPr>
              <a:defRPr/>
            </a:pPr>
            <a:fld id="{9456D29B-E423-4250-B2DC-38C30AE2A0FC}" type="slidenum">
              <a:rPr lang="en-US" smtClean="0"/>
              <a:pPr>
                <a:defRPr/>
              </a:pPr>
              <a:t>19</a:t>
            </a:fld>
            <a:endParaRPr lang="en-US" dirty="0"/>
          </a:p>
        </p:txBody>
      </p:sp>
      <p:sp>
        <p:nvSpPr>
          <p:cNvPr id="7" name="Rounded Rectangle 6"/>
          <p:cNvSpPr/>
          <p:nvPr/>
        </p:nvSpPr>
        <p:spPr>
          <a:xfrm>
            <a:off x="81012" y="6553200"/>
            <a:ext cx="5329188" cy="21021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P2</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solidFill>
                  <a:prstClr val="black"/>
                </a:solidFill>
                <a:latin typeface="Calibri"/>
              </a:rPr>
              <a:t>Describe and record the flow of labor costs in job order costing.</a:t>
            </a:r>
          </a:p>
        </p:txBody>
      </p:sp>
      <p:sp>
        <p:nvSpPr>
          <p:cNvPr id="8" name="TextBox 7"/>
          <p:cNvSpPr txBox="1"/>
          <p:nvPr/>
        </p:nvSpPr>
        <p:spPr>
          <a:xfrm>
            <a:off x="7925732" y="781734"/>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15.9</a:t>
            </a:r>
          </a:p>
        </p:txBody>
      </p:sp>
      <p:pic>
        <p:nvPicPr>
          <p:cNvPr id="2" name="Picture 1"/>
          <p:cNvPicPr>
            <a:picLocks noChangeAspect="1"/>
          </p:cNvPicPr>
          <p:nvPr/>
        </p:nvPicPr>
        <p:blipFill>
          <a:blip r:embed="rId3"/>
          <a:stretch>
            <a:fillRect/>
          </a:stretch>
        </p:blipFill>
        <p:spPr>
          <a:xfrm>
            <a:off x="762000" y="1676399"/>
            <a:ext cx="7778136" cy="3395476"/>
          </a:xfrm>
          <a:prstGeom prst="rect">
            <a:avLst/>
          </a:prstGeom>
        </p:spPr>
      </p:pic>
      <p:sp>
        <p:nvSpPr>
          <p:cNvPr id="9" name="Rectangle 8"/>
          <p:cNvSpPr>
            <a:spLocks noGrp="1" noChangeArrowheads="1"/>
          </p:cNvSpPr>
          <p:nvPr/>
        </p:nvSpPr>
        <p:spPr bwMode="auto">
          <a:xfrm>
            <a:off x="640080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extLst>
      <p:ext uri="{BB962C8B-B14F-4D97-AF65-F5344CB8AC3E}">
        <p14:creationId xmlns:p14="http://schemas.microsoft.com/office/powerpoint/2010/main" val="3541074726"/>
      </p:ext>
    </p:extLst>
  </p:cSld>
  <p:clrMapOvr>
    <a:masterClrMapping/>
  </p:clrMapOvr>
  <p:transition spd="med">
    <p:zoom dir="in"/>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00B2ECB3-9D41-4379-A4B3-68BA85551018}" type="slidenum">
              <a:rPr lang="en-US" smtClean="0"/>
              <a:pPr>
                <a:defRPr/>
              </a:pPr>
              <a:t>2</a:t>
            </a:fld>
            <a:endParaRPr lang="en-US" dirty="0"/>
          </a:p>
        </p:txBody>
      </p:sp>
      <p:sp>
        <p:nvSpPr>
          <p:cNvPr id="4" name="Title 4"/>
          <p:cNvSpPr txBox="1">
            <a:spLocks/>
          </p:cNvSpPr>
          <p:nvPr/>
        </p:nvSpPr>
        <p:spPr>
          <a:xfrm>
            <a:off x="914400" y="1828800"/>
            <a:ext cx="7315200" cy="31242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br>
              <a:rPr lang="en-US" altLang="en-US">
                <a:solidFill>
                  <a:prstClr val="black"/>
                </a:solidFill>
              </a:rPr>
            </a:br>
            <a:br>
              <a:rPr lang="en-US" altLang="en-US">
                <a:solidFill>
                  <a:prstClr val="black"/>
                </a:solidFill>
              </a:rPr>
            </a:br>
            <a:br>
              <a:rPr lang="en-US">
                <a:solidFill>
                  <a:prstClr val="black"/>
                </a:solidFill>
              </a:rPr>
            </a:br>
            <a:br>
              <a:rPr lang="en-US" altLang="en-US">
                <a:solidFill>
                  <a:prstClr val="black"/>
                </a:solidFill>
              </a:rPr>
            </a:br>
            <a:endParaRPr lang="en-US" altLang="en-US" dirty="0">
              <a:solidFill>
                <a:prstClr val="black"/>
              </a:solidFill>
            </a:endParaRP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endParaRPr>
          </a:p>
        </p:txBody>
      </p:sp>
      <p:pic>
        <p:nvPicPr>
          <p:cNvPr id="6" name="Picture 2"/>
          <p:cNvPicPr>
            <a:picLocks noChangeAspect="1" noChangeArrowheads="1"/>
          </p:cNvPicPr>
          <p:nvPr/>
        </p:nvPicPr>
        <p:blipFill>
          <a:blip r:embed="rId3" cstate="print"/>
          <a:srcRect/>
          <a:stretch>
            <a:fillRect/>
          </a:stretch>
        </p:blipFill>
        <p:spPr bwMode="auto">
          <a:xfrm>
            <a:off x="838200" y="1485900"/>
            <a:ext cx="7315200" cy="87312"/>
          </a:xfrm>
          <a:prstGeom prst="rect">
            <a:avLst/>
          </a:prstGeom>
          <a:noFill/>
          <a:ln w="9525">
            <a:noFill/>
            <a:miter lim="800000"/>
            <a:headEnd/>
            <a:tailEnd/>
          </a:ln>
        </p:spPr>
      </p:pic>
      <p:sp>
        <p:nvSpPr>
          <p:cNvPr id="7" name="TextBox 6"/>
          <p:cNvSpPr txBox="1"/>
          <p:nvPr/>
        </p:nvSpPr>
        <p:spPr>
          <a:xfrm>
            <a:off x="762000" y="760115"/>
            <a:ext cx="7391400" cy="769441"/>
          </a:xfrm>
          <a:prstGeom prst="rect">
            <a:avLst/>
          </a:prstGeom>
          <a:noFill/>
        </p:spPr>
        <p:txBody>
          <a:bodyPr wrap="square" rtlCol="0">
            <a:spAutoFit/>
          </a:bodyPr>
          <a:lstStyle/>
          <a:p>
            <a:r>
              <a:rPr lang="en-US" altLang="en-US" sz="4400" b="1" dirty="0">
                <a:solidFill>
                  <a:prstClr val="black"/>
                </a:solidFill>
                <a:latin typeface="Calibri"/>
              </a:rPr>
              <a:t>Chapter 15 Learning Objectives</a:t>
            </a:r>
            <a:endParaRPr lang="en-US" sz="4400" dirty="0">
              <a:solidFill>
                <a:prstClr val="black"/>
              </a:solidFill>
              <a:latin typeface="Calibri"/>
            </a:endParaRPr>
          </a:p>
        </p:txBody>
      </p:sp>
      <p:sp>
        <p:nvSpPr>
          <p:cNvPr id="8" name="Rectangle 7"/>
          <p:cNvSpPr/>
          <p:nvPr/>
        </p:nvSpPr>
        <p:spPr>
          <a:xfrm>
            <a:off x="228600" y="1964722"/>
            <a:ext cx="8610600" cy="3046988"/>
          </a:xfrm>
          <a:prstGeom prst="rect">
            <a:avLst/>
          </a:prstGeom>
        </p:spPr>
        <p:txBody>
          <a:bodyPr wrap="square">
            <a:spAutoFit/>
          </a:bodyPr>
          <a:lstStyle/>
          <a:p>
            <a:r>
              <a:rPr lang="en-US" sz="1600" b="1" dirty="0">
                <a:solidFill>
                  <a:prstClr val="black"/>
                </a:solidFill>
                <a:latin typeface="Calibri"/>
              </a:rPr>
              <a:t>CONCEPTUAL</a:t>
            </a:r>
          </a:p>
          <a:p>
            <a:r>
              <a:rPr lang="en-US" sz="1600" b="1" dirty="0">
                <a:solidFill>
                  <a:prstClr val="black"/>
                </a:solidFill>
                <a:latin typeface="Calibri"/>
              </a:rPr>
              <a:t>C1  </a:t>
            </a:r>
            <a:r>
              <a:rPr lang="en-US" sz="1600" dirty="0">
                <a:solidFill>
                  <a:prstClr val="black"/>
                </a:solidFill>
                <a:latin typeface="Calibri"/>
              </a:rPr>
              <a:t>Describe important features of job order production.</a:t>
            </a:r>
          </a:p>
          <a:p>
            <a:r>
              <a:rPr lang="en-US" sz="1600" b="1" dirty="0">
                <a:solidFill>
                  <a:prstClr val="black"/>
                </a:solidFill>
                <a:latin typeface="Calibri"/>
              </a:rPr>
              <a:t>C2  </a:t>
            </a:r>
            <a:r>
              <a:rPr lang="en-US" sz="1600" dirty="0">
                <a:solidFill>
                  <a:prstClr val="black"/>
                </a:solidFill>
                <a:latin typeface="Calibri"/>
              </a:rPr>
              <a:t>Explain job cost sheets and how they are used in job order costing.</a:t>
            </a:r>
          </a:p>
          <a:p>
            <a:endParaRPr lang="en-US" sz="1600" dirty="0">
              <a:solidFill>
                <a:prstClr val="black"/>
              </a:solidFill>
              <a:latin typeface="Calibri"/>
            </a:endParaRPr>
          </a:p>
          <a:p>
            <a:r>
              <a:rPr lang="en-US" sz="1600" b="1" dirty="0">
                <a:solidFill>
                  <a:prstClr val="black"/>
                </a:solidFill>
                <a:latin typeface="Calibri"/>
              </a:rPr>
              <a:t>ANALYTICAL</a:t>
            </a:r>
          </a:p>
          <a:p>
            <a:r>
              <a:rPr lang="en-US" sz="1600" b="1" dirty="0">
                <a:solidFill>
                  <a:prstClr val="black"/>
                </a:solidFill>
                <a:latin typeface="Calibri"/>
              </a:rPr>
              <a:t>A1  </a:t>
            </a:r>
            <a:r>
              <a:rPr lang="en-US" sz="1600" dirty="0">
                <a:solidFill>
                  <a:prstClr val="black"/>
                </a:solidFill>
                <a:latin typeface="Calibri"/>
              </a:rPr>
              <a:t>Apply job order costing in pricing services.</a:t>
            </a:r>
          </a:p>
          <a:p>
            <a:endParaRPr lang="en-US" sz="1600" dirty="0">
              <a:solidFill>
                <a:prstClr val="black"/>
              </a:solidFill>
              <a:latin typeface="Calibri"/>
            </a:endParaRPr>
          </a:p>
          <a:p>
            <a:r>
              <a:rPr lang="en-US" sz="1600" b="1" dirty="0">
                <a:solidFill>
                  <a:prstClr val="black"/>
                </a:solidFill>
                <a:latin typeface="Calibri"/>
              </a:rPr>
              <a:t>PROCEDURAL</a:t>
            </a:r>
          </a:p>
          <a:p>
            <a:r>
              <a:rPr lang="en-US" sz="1600" b="1" dirty="0">
                <a:solidFill>
                  <a:prstClr val="black"/>
                </a:solidFill>
                <a:latin typeface="Calibri"/>
              </a:rPr>
              <a:t>P1  </a:t>
            </a:r>
            <a:r>
              <a:rPr lang="en-US" sz="1600" dirty="0">
                <a:solidFill>
                  <a:prstClr val="black"/>
                </a:solidFill>
                <a:latin typeface="Calibri"/>
              </a:rPr>
              <a:t>Describe and record the flow of materials costs in job order costing.</a:t>
            </a:r>
          </a:p>
          <a:p>
            <a:r>
              <a:rPr lang="en-US" sz="1600" b="1" dirty="0">
                <a:solidFill>
                  <a:prstClr val="black"/>
                </a:solidFill>
                <a:latin typeface="Calibri"/>
              </a:rPr>
              <a:t>P2  </a:t>
            </a:r>
            <a:r>
              <a:rPr lang="en-US" sz="1600" dirty="0">
                <a:solidFill>
                  <a:prstClr val="black"/>
                </a:solidFill>
                <a:latin typeface="Calibri"/>
              </a:rPr>
              <a:t>Describe and record the flow of labor costs in job order costing. </a:t>
            </a:r>
          </a:p>
          <a:p>
            <a:r>
              <a:rPr lang="en-US" sz="1600" b="1" dirty="0">
                <a:solidFill>
                  <a:prstClr val="black"/>
                </a:solidFill>
                <a:latin typeface="Calibri"/>
              </a:rPr>
              <a:t>P3  </a:t>
            </a:r>
            <a:r>
              <a:rPr lang="en-US" sz="1600" dirty="0">
                <a:solidFill>
                  <a:prstClr val="black"/>
                </a:solidFill>
                <a:latin typeface="Calibri"/>
              </a:rPr>
              <a:t>Describe and record the flow of overhead costs in job order costing.</a:t>
            </a:r>
          </a:p>
          <a:p>
            <a:r>
              <a:rPr lang="en-US" sz="1600" b="1" dirty="0">
                <a:solidFill>
                  <a:prstClr val="black"/>
                </a:solidFill>
                <a:latin typeface="Calibri"/>
              </a:rPr>
              <a:t>P4</a:t>
            </a:r>
            <a:r>
              <a:rPr lang="en-US" sz="1600" dirty="0">
                <a:solidFill>
                  <a:prstClr val="black"/>
                </a:solidFill>
                <a:latin typeface="Calibri"/>
              </a:rPr>
              <a:t>  Determine adjustments for </a:t>
            </a:r>
            <a:r>
              <a:rPr lang="en-US" sz="1600" dirty="0" err="1">
                <a:solidFill>
                  <a:prstClr val="black"/>
                </a:solidFill>
                <a:latin typeface="Calibri"/>
              </a:rPr>
              <a:t>overapplied</a:t>
            </a:r>
            <a:r>
              <a:rPr lang="en-US" sz="1600" dirty="0">
                <a:solidFill>
                  <a:prstClr val="black"/>
                </a:solidFill>
                <a:latin typeface="Calibri"/>
              </a:rPr>
              <a:t> and </a:t>
            </a:r>
            <a:r>
              <a:rPr lang="en-US" sz="1600" dirty="0" err="1">
                <a:solidFill>
                  <a:prstClr val="black"/>
                </a:solidFill>
                <a:latin typeface="Calibri"/>
              </a:rPr>
              <a:t>underapplied</a:t>
            </a:r>
            <a:r>
              <a:rPr lang="en-US" sz="1600" dirty="0">
                <a:solidFill>
                  <a:prstClr val="black"/>
                </a:solidFill>
                <a:latin typeface="Calibri"/>
              </a:rPr>
              <a:t> factory overhead.</a:t>
            </a:r>
          </a:p>
        </p:txBody>
      </p:sp>
      <p:sp>
        <p:nvSpPr>
          <p:cNvPr id="9" name="Rectangle 8"/>
          <p:cNvSpPr>
            <a:spLocks noGrp="1" noChangeArrowheads="1"/>
          </p:cNvSpPr>
          <p:nvPr/>
        </p:nvSpPr>
        <p:spPr bwMode="auto">
          <a:xfrm>
            <a:off x="640080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extLst>
      <p:ext uri="{BB962C8B-B14F-4D97-AF65-F5344CB8AC3E}">
        <p14:creationId xmlns:p14="http://schemas.microsoft.com/office/powerpoint/2010/main" val="3036669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70" name="Rectangle 16"/>
          <p:cNvSpPr>
            <a:spLocks noGrp="1" noChangeArrowheads="1"/>
          </p:cNvSpPr>
          <p:nvPr>
            <p:ph type="title"/>
          </p:nvPr>
        </p:nvSpPr>
        <p:spPr>
          <a:xfrm>
            <a:off x="457200" y="533400"/>
            <a:ext cx="8229600" cy="685800"/>
          </a:xfrm>
        </p:spPr>
        <p:txBody>
          <a:bodyPr/>
          <a:lstStyle/>
          <a:p>
            <a:r>
              <a:rPr lang="en-US" altLang="en-US" b="1" dirty="0"/>
              <a:t>Labor Time Ticket</a:t>
            </a:r>
          </a:p>
        </p:txBody>
      </p:sp>
      <p:graphicFrame>
        <p:nvGraphicFramePr>
          <p:cNvPr id="2" name="Table 1"/>
          <p:cNvGraphicFramePr>
            <a:graphicFrameLocks noGrp="1"/>
          </p:cNvGraphicFramePr>
          <p:nvPr>
            <p:extLst>
              <p:ext uri="{D42A27DB-BD31-4B8C-83A1-F6EECF244321}">
                <p14:modId xmlns:p14="http://schemas.microsoft.com/office/powerpoint/2010/main" val="2322124121"/>
              </p:ext>
            </p:extLst>
          </p:nvPr>
        </p:nvGraphicFramePr>
        <p:xfrm>
          <a:off x="1905000" y="1295397"/>
          <a:ext cx="5257800" cy="3810005"/>
        </p:xfrm>
        <a:graphic>
          <a:graphicData uri="http://schemas.openxmlformats.org/drawingml/2006/table">
            <a:tbl>
              <a:tblPr firstRow="1" firstCol="1" lastRow="1" lastCol="1" bandRow="1" bandCol="1"/>
              <a:tblGrid>
                <a:gridCol w="4215397">
                  <a:extLst>
                    <a:ext uri="{9D8B030D-6E8A-4147-A177-3AD203B41FA5}">
                      <a16:colId xmlns:a16="http://schemas.microsoft.com/office/drawing/2014/main" val="20000"/>
                    </a:ext>
                  </a:extLst>
                </a:gridCol>
                <a:gridCol w="1042403">
                  <a:extLst>
                    <a:ext uri="{9D8B030D-6E8A-4147-A177-3AD203B41FA5}">
                      <a16:colId xmlns:a16="http://schemas.microsoft.com/office/drawing/2014/main" val="20001"/>
                    </a:ext>
                  </a:extLst>
                </a:gridCol>
              </a:tblGrid>
              <a:tr h="456993">
                <a:tc>
                  <a:txBody>
                    <a:bodyPr/>
                    <a:lstStyle/>
                    <a:p>
                      <a:pPr marL="152400" marR="0">
                        <a:spcBef>
                          <a:spcPts val="380"/>
                        </a:spcBef>
                        <a:spcAft>
                          <a:spcPts val="0"/>
                        </a:spcAft>
                      </a:pPr>
                      <a:r>
                        <a:rPr lang="en-US" sz="1400" b="1" spc="-5" dirty="0">
                          <a:solidFill>
                            <a:srgbClr val="231F20"/>
                          </a:solidFill>
                          <a:effectLst/>
                          <a:latin typeface="Calibri"/>
                          <a:ea typeface="Calibri"/>
                          <a:cs typeface="Calibri"/>
                        </a:rPr>
                        <a:t>Direct</a:t>
                      </a:r>
                      <a:r>
                        <a:rPr lang="en-US" sz="1400" b="1" spc="90" dirty="0">
                          <a:solidFill>
                            <a:srgbClr val="231F20"/>
                          </a:solidFill>
                          <a:effectLst/>
                          <a:latin typeface="Calibri"/>
                          <a:ea typeface="Calibri"/>
                          <a:cs typeface="Calibri"/>
                        </a:rPr>
                        <a:t> </a:t>
                      </a:r>
                      <a:r>
                        <a:rPr lang="en-US" sz="1400" b="1" spc="-5" dirty="0">
                          <a:solidFill>
                            <a:srgbClr val="231F20"/>
                          </a:solidFill>
                          <a:effectLst/>
                          <a:latin typeface="Calibri"/>
                          <a:ea typeface="Calibri"/>
                          <a:cs typeface="Calibri"/>
                        </a:rPr>
                        <a:t>labor—traceable</a:t>
                      </a:r>
                      <a:r>
                        <a:rPr lang="en-US" sz="1400" b="1" spc="90" dirty="0">
                          <a:solidFill>
                            <a:srgbClr val="231F20"/>
                          </a:solidFill>
                          <a:effectLst/>
                          <a:latin typeface="Calibri"/>
                          <a:ea typeface="Calibri"/>
                          <a:cs typeface="Calibri"/>
                        </a:rPr>
                        <a:t> </a:t>
                      </a:r>
                      <a:r>
                        <a:rPr lang="en-US" sz="1400" b="1" spc="-5" dirty="0">
                          <a:solidFill>
                            <a:srgbClr val="231F20"/>
                          </a:solidFill>
                          <a:effectLst/>
                          <a:latin typeface="Calibri"/>
                          <a:ea typeface="Calibri"/>
                          <a:cs typeface="Calibri"/>
                        </a:rPr>
                        <a:t>to</a:t>
                      </a:r>
                      <a:r>
                        <a:rPr lang="en-US" sz="1400" b="1" spc="95" dirty="0">
                          <a:solidFill>
                            <a:srgbClr val="231F20"/>
                          </a:solidFill>
                          <a:effectLst/>
                          <a:latin typeface="Calibri"/>
                          <a:ea typeface="Calibri"/>
                          <a:cs typeface="Calibri"/>
                        </a:rPr>
                        <a:t> </a:t>
                      </a:r>
                      <a:r>
                        <a:rPr lang="en-US" sz="1400" b="1" dirty="0">
                          <a:solidFill>
                            <a:srgbClr val="231F20"/>
                          </a:solidFill>
                          <a:effectLst/>
                          <a:latin typeface="Calibri"/>
                          <a:ea typeface="Calibri"/>
                          <a:cs typeface="Calibri"/>
                        </a:rPr>
                        <a:t>specific</a:t>
                      </a:r>
                      <a:r>
                        <a:rPr lang="en-US" sz="1400" b="1" spc="90" dirty="0">
                          <a:solidFill>
                            <a:srgbClr val="231F20"/>
                          </a:solidFill>
                          <a:effectLst/>
                          <a:latin typeface="Calibri"/>
                          <a:ea typeface="Calibri"/>
                          <a:cs typeface="Calibri"/>
                        </a:rPr>
                        <a:t> </a:t>
                      </a:r>
                      <a:r>
                        <a:rPr lang="en-US" sz="1400" b="1" dirty="0">
                          <a:solidFill>
                            <a:srgbClr val="231F20"/>
                          </a:solidFill>
                          <a:effectLst/>
                          <a:latin typeface="Calibri"/>
                          <a:ea typeface="Calibri"/>
                          <a:cs typeface="Calibri"/>
                        </a:rPr>
                        <a:t>jobs</a:t>
                      </a:r>
                      <a:endParaRPr lang="en-US" sz="1400" dirty="0">
                        <a:effectLst/>
                        <a:latin typeface="Calibri"/>
                        <a:ea typeface="Calibri"/>
                        <a:cs typeface="Times New Roman"/>
                      </a:endParaRPr>
                    </a:p>
                  </a:txBody>
                  <a:tcPr marL="0" marR="0" marT="0" marB="0">
                    <a:lnL>
                      <a:noFill/>
                    </a:lnL>
                    <a:lnR>
                      <a:noFill/>
                    </a:lnR>
                    <a:lnT>
                      <a:noFill/>
                    </a:lnT>
                    <a:lnB>
                      <a:noFill/>
                    </a:lnB>
                    <a:solidFill>
                      <a:srgbClr val="DBE5DE"/>
                    </a:solidFill>
                  </a:tcPr>
                </a:tc>
                <a:tc>
                  <a:txBody>
                    <a:bodyPr/>
                    <a:lstStyle/>
                    <a:p>
                      <a:pPr marL="0" marR="0">
                        <a:spcBef>
                          <a:spcPts val="0"/>
                        </a:spcBef>
                        <a:spcAft>
                          <a:spcPts val="0"/>
                        </a:spcAft>
                      </a:pPr>
                      <a:r>
                        <a:rPr lang="en-US" sz="1400" dirty="0">
                          <a:effectLst/>
                          <a:latin typeface="Calibri"/>
                          <a:ea typeface="Calibri"/>
                          <a:cs typeface="Times New Roman"/>
                        </a:rPr>
                        <a:t> </a:t>
                      </a:r>
                    </a:p>
                  </a:txBody>
                  <a:tcPr marL="0" marR="0" marT="0" marB="0">
                    <a:lnL>
                      <a:noFill/>
                    </a:lnL>
                    <a:lnR>
                      <a:noFill/>
                    </a:lnR>
                    <a:lnT>
                      <a:noFill/>
                    </a:lnT>
                    <a:lnB>
                      <a:noFill/>
                    </a:lnB>
                    <a:solidFill>
                      <a:srgbClr val="DBE5DE"/>
                    </a:solidFill>
                  </a:tcPr>
                </a:tc>
                <a:extLst>
                  <a:ext uri="{0D108BD9-81ED-4DB2-BD59-A6C34878D82A}">
                    <a16:rowId xmlns:a16="http://schemas.microsoft.com/office/drawing/2014/main" val="10000"/>
                  </a:ext>
                </a:extLst>
              </a:tr>
              <a:tr h="415448">
                <a:tc>
                  <a:txBody>
                    <a:bodyPr/>
                    <a:lstStyle/>
                    <a:p>
                      <a:pPr marL="254000" marR="0">
                        <a:spcBef>
                          <a:spcPts val="75"/>
                        </a:spcBef>
                        <a:spcAft>
                          <a:spcPts val="0"/>
                        </a:spcAft>
                      </a:pPr>
                      <a:r>
                        <a:rPr lang="en-US" sz="1400" spc="-15" dirty="0">
                          <a:solidFill>
                            <a:srgbClr val="231F20"/>
                          </a:solidFill>
                          <a:effectLst/>
                          <a:latin typeface="Calibri"/>
                          <a:ea typeface="Calibri"/>
                          <a:cs typeface="Times New Roman"/>
                        </a:rPr>
                        <a:t>J</a:t>
                      </a:r>
                      <a:r>
                        <a:rPr lang="en-US" sz="1400" spc="-10" dirty="0">
                          <a:solidFill>
                            <a:srgbClr val="231F20"/>
                          </a:solidFill>
                          <a:effectLst/>
                          <a:latin typeface="Calibri"/>
                          <a:ea typeface="Calibri"/>
                          <a:cs typeface="Times New Roman"/>
                        </a:rPr>
                        <a:t>ob</a:t>
                      </a:r>
                      <a:r>
                        <a:rPr lang="en-US" sz="1400" spc="30"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B15</a:t>
                      </a:r>
                      <a:r>
                        <a:rPr lang="en-US" sz="1400" spc="-80"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0"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0"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0"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0"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0"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0"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endParaRPr lang="en-US" sz="1400" dirty="0">
                        <a:effectLst/>
                        <a:latin typeface="Calibri"/>
                        <a:ea typeface="Calibri"/>
                        <a:cs typeface="Times New Roman"/>
                      </a:endParaRPr>
                    </a:p>
                  </a:txBody>
                  <a:tcPr marL="0" marR="0" marT="0" marB="0">
                    <a:lnL>
                      <a:noFill/>
                    </a:lnL>
                    <a:lnR>
                      <a:noFill/>
                    </a:lnR>
                    <a:lnT>
                      <a:noFill/>
                    </a:lnT>
                    <a:lnB>
                      <a:noFill/>
                    </a:lnB>
                    <a:solidFill>
                      <a:srgbClr val="DBE5DE"/>
                    </a:solidFill>
                  </a:tcPr>
                </a:tc>
                <a:tc>
                  <a:txBody>
                    <a:bodyPr/>
                    <a:lstStyle/>
                    <a:p>
                      <a:pPr marL="44450" marR="0">
                        <a:spcBef>
                          <a:spcPts val="75"/>
                        </a:spcBef>
                        <a:spcAft>
                          <a:spcPts val="0"/>
                        </a:spcAft>
                      </a:pPr>
                      <a:r>
                        <a:rPr lang="en-US" sz="1400" dirty="0">
                          <a:solidFill>
                            <a:srgbClr val="231F20"/>
                          </a:solidFill>
                          <a:effectLst/>
                          <a:latin typeface="Calibri"/>
                          <a:ea typeface="Calibri"/>
                          <a:cs typeface="Times New Roman"/>
                        </a:rPr>
                        <a:t>$</a:t>
                      </a:r>
                      <a:r>
                        <a:rPr lang="en-US" sz="1400" spc="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1,000</a:t>
                      </a:r>
                      <a:endParaRPr lang="en-US" sz="1400" dirty="0">
                        <a:effectLst/>
                        <a:latin typeface="Calibri"/>
                        <a:ea typeface="Calibri"/>
                        <a:cs typeface="Times New Roman"/>
                      </a:endParaRPr>
                    </a:p>
                  </a:txBody>
                  <a:tcPr marL="0" marR="0" marT="0" marB="0">
                    <a:lnL>
                      <a:noFill/>
                    </a:lnL>
                    <a:lnR>
                      <a:noFill/>
                    </a:lnR>
                    <a:lnT>
                      <a:noFill/>
                    </a:lnT>
                    <a:lnB>
                      <a:noFill/>
                    </a:lnB>
                    <a:solidFill>
                      <a:srgbClr val="DBE5DE"/>
                    </a:solidFill>
                  </a:tcPr>
                </a:tc>
                <a:extLst>
                  <a:ext uri="{0D108BD9-81ED-4DB2-BD59-A6C34878D82A}">
                    <a16:rowId xmlns:a16="http://schemas.microsoft.com/office/drawing/2014/main" val="10001"/>
                  </a:ext>
                </a:extLst>
              </a:tr>
              <a:tr h="415448">
                <a:tc>
                  <a:txBody>
                    <a:bodyPr/>
                    <a:lstStyle/>
                    <a:p>
                      <a:pPr marL="254000" marR="0">
                        <a:spcBef>
                          <a:spcPts val="75"/>
                        </a:spcBef>
                        <a:spcAft>
                          <a:spcPts val="0"/>
                        </a:spcAft>
                      </a:pPr>
                      <a:r>
                        <a:rPr lang="en-US" sz="1400" spc="-15" dirty="0">
                          <a:solidFill>
                            <a:srgbClr val="231F20"/>
                          </a:solidFill>
                          <a:effectLst/>
                          <a:latin typeface="Calibri"/>
                          <a:ea typeface="Calibri"/>
                          <a:cs typeface="Times New Roman"/>
                        </a:rPr>
                        <a:t>J</a:t>
                      </a:r>
                      <a:r>
                        <a:rPr lang="en-US" sz="1400" spc="-10" dirty="0">
                          <a:solidFill>
                            <a:srgbClr val="231F20"/>
                          </a:solidFill>
                          <a:effectLst/>
                          <a:latin typeface="Calibri"/>
                          <a:ea typeface="Calibri"/>
                          <a:cs typeface="Times New Roman"/>
                        </a:rPr>
                        <a:t>ob</a:t>
                      </a:r>
                      <a:r>
                        <a:rPr lang="en-US" sz="1400" spc="30"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B16</a:t>
                      </a:r>
                      <a:r>
                        <a:rPr lang="en-US" sz="1400" spc="-80"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0"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0"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0"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0"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0"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0"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endParaRPr lang="en-US" sz="1400" dirty="0">
                        <a:effectLst/>
                        <a:latin typeface="Calibri"/>
                        <a:ea typeface="Calibri"/>
                        <a:cs typeface="Times New Roman"/>
                      </a:endParaRPr>
                    </a:p>
                  </a:txBody>
                  <a:tcPr marL="0" marR="0" marT="0" marB="0">
                    <a:lnL>
                      <a:noFill/>
                    </a:lnL>
                    <a:lnR>
                      <a:noFill/>
                    </a:lnR>
                    <a:lnT>
                      <a:noFill/>
                    </a:lnT>
                    <a:lnB>
                      <a:noFill/>
                    </a:lnB>
                    <a:solidFill>
                      <a:srgbClr val="DBE5DE"/>
                    </a:solidFill>
                  </a:tcPr>
                </a:tc>
                <a:tc>
                  <a:txBody>
                    <a:bodyPr/>
                    <a:lstStyle/>
                    <a:p>
                      <a:pPr marL="200660" marR="0">
                        <a:spcBef>
                          <a:spcPts val="75"/>
                        </a:spcBef>
                        <a:spcAft>
                          <a:spcPts val="0"/>
                        </a:spcAft>
                      </a:pPr>
                      <a:r>
                        <a:rPr lang="en-US" sz="1400" dirty="0">
                          <a:solidFill>
                            <a:srgbClr val="231F20"/>
                          </a:solidFill>
                          <a:effectLst/>
                          <a:latin typeface="Calibri"/>
                          <a:ea typeface="Calibri"/>
                          <a:cs typeface="Times New Roman"/>
                        </a:rPr>
                        <a:t>800</a:t>
                      </a:r>
                      <a:endParaRPr lang="en-US" sz="1400" dirty="0">
                        <a:effectLst/>
                        <a:latin typeface="Calibri"/>
                        <a:ea typeface="Calibri"/>
                        <a:cs typeface="Times New Roman"/>
                      </a:endParaRPr>
                    </a:p>
                  </a:txBody>
                  <a:tcPr marL="0" marR="0" marT="0" marB="0">
                    <a:lnL>
                      <a:noFill/>
                    </a:lnL>
                    <a:lnR>
                      <a:noFill/>
                    </a:lnR>
                    <a:lnT>
                      <a:noFill/>
                    </a:lnT>
                    <a:lnB>
                      <a:noFill/>
                    </a:lnB>
                    <a:solidFill>
                      <a:srgbClr val="DBE5DE"/>
                    </a:solidFill>
                  </a:tcPr>
                </a:tc>
                <a:extLst>
                  <a:ext uri="{0D108BD9-81ED-4DB2-BD59-A6C34878D82A}">
                    <a16:rowId xmlns:a16="http://schemas.microsoft.com/office/drawing/2014/main" val="10002"/>
                  </a:ext>
                </a:extLst>
              </a:tr>
              <a:tr h="415448">
                <a:tc>
                  <a:txBody>
                    <a:bodyPr/>
                    <a:lstStyle/>
                    <a:p>
                      <a:pPr marL="254000" marR="0">
                        <a:spcBef>
                          <a:spcPts val="75"/>
                        </a:spcBef>
                        <a:spcAft>
                          <a:spcPts val="0"/>
                        </a:spcAft>
                      </a:pPr>
                      <a:r>
                        <a:rPr lang="en-US" sz="1400" spc="-15" dirty="0">
                          <a:solidFill>
                            <a:srgbClr val="231F20"/>
                          </a:solidFill>
                          <a:effectLst/>
                          <a:latin typeface="Calibri"/>
                          <a:ea typeface="Calibri"/>
                          <a:cs typeface="Times New Roman"/>
                        </a:rPr>
                        <a:t>J</a:t>
                      </a:r>
                      <a:r>
                        <a:rPr lang="en-US" sz="1400" spc="-10" dirty="0">
                          <a:solidFill>
                            <a:srgbClr val="231F20"/>
                          </a:solidFill>
                          <a:effectLst/>
                          <a:latin typeface="Calibri"/>
                          <a:ea typeface="Calibri"/>
                          <a:cs typeface="Times New Roman"/>
                        </a:rPr>
                        <a:t>ob</a:t>
                      </a:r>
                      <a:r>
                        <a:rPr lang="en-US" sz="1400" spc="30"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B17</a:t>
                      </a:r>
                      <a:r>
                        <a:rPr lang="en-US" sz="1400" spc="-80"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0"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0"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0"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0"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0"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0"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endParaRPr lang="en-US" sz="1400" dirty="0">
                        <a:effectLst/>
                        <a:latin typeface="Calibri"/>
                        <a:ea typeface="Calibri"/>
                        <a:cs typeface="Times New Roman"/>
                      </a:endParaRPr>
                    </a:p>
                  </a:txBody>
                  <a:tcPr marL="0" marR="0" marT="0" marB="0">
                    <a:lnL>
                      <a:noFill/>
                    </a:lnL>
                    <a:lnR>
                      <a:noFill/>
                    </a:lnR>
                    <a:lnT>
                      <a:noFill/>
                    </a:lnT>
                    <a:lnB>
                      <a:noFill/>
                    </a:lnB>
                    <a:solidFill>
                      <a:srgbClr val="DBE5DE"/>
                    </a:solidFill>
                  </a:tcPr>
                </a:tc>
                <a:tc>
                  <a:txBody>
                    <a:bodyPr/>
                    <a:lstStyle/>
                    <a:p>
                      <a:pPr marL="127635" marR="0">
                        <a:spcBef>
                          <a:spcPts val="75"/>
                        </a:spcBef>
                        <a:spcAft>
                          <a:spcPts val="0"/>
                        </a:spcAft>
                      </a:pPr>
                      <a:r>
                        <a:rPr lang="en-US" sz="1400" dirty="0">
                          <a:solidFill>
                            <a:srgbClr val="231F20"/>
                          </a:solidFill>
                          <a:effectLst/>
                          <a:latin typeface="Calibri"/>
                          <a:ea typeface="Calibri"/>
                          <a:cs typeface="Times New Roman"/>
                        </a:rPr>
                        <a:t>1,100</a:t>
                      </a:r>
                      <a:endParaRPr lang="en-US" sz="1400" dirty="0">
                        <a:effectLst/>
                        <a:latin typeface="Calibri"/>
                        <a:ea typeface="Calibri"/>
                        <a:cs typeface="Times New Roman"/>
                      </a:endParaRPr>
                    </a:p>
                  </a:txBody>
                  <a:tcPr marL="0" marR="0" marT="0" marB="0">
                    <a:lnL>
                      <a:noFill/>
                    </a:lnL>
                    <a:lnR>
                      <a:noFill/>
                    </a:lnR>
                    <a:lnT>
                      <a:noFill/>
                    </a:lnT>
                    <a:lnB>
                      <a:noFill/>
                    </a:lnB>
                    <a:solidFill>
                      <a:srgbClr val="DBE5DE"/>
                    </a:solidFill>
                  </a:tcPr>
                </a:tc>
                <a:extLst>
                  <a:ext uri="{0D108BD9-81ED-4DB2-BD59-A6C34878D82A}">
                    <a16:rowId xmlns:a16="http://schemas.microsoft.com/office/drawing/2014/main" val="10003"/>
                  </a:ext>
                </a:extLst>
              </a:tr>
              <a:tr h="415448">
                <a:tc>
                  <a:txBody>
                    <a:bodyPr/>
                    <a:lstStyle/>
                    <a:p>
                      <a:pPr marL="254000" marR="0">
                        <a:spcBef>
                          <a:spcPts val="75"/>
                        </a:spcBef>
                        <a:spcAft>
                          <a:spcPts val="0"/>
                        </a:spcAft>
                      </a:pPr>
                      <a:r>
                        <a:rPr lang="en-US" sz="1400" spc="-15" dirty="0">
                          <a:solidFill>
                            <a:srgbClr val="231F20"/>
                          </a:solidFill>
                          <a:effectLst/>
                          <a:latin typeface="Calibri"/>
                          <a:ea typeface="Calibri"/>
                          <a:cs typeface="Times New Roman"/>
                        </a:rPr>
                        <a:t>J</a:t>
                      </a:r>
                      <a:r>
                        <a:rPr lang="en-US" sz="1400" spc="-10" dirty="0">
                          <a:solidFill>
                            <a:srgbClr val="231F20"/>
                          </a:solidFill>
                          <a:effectLst/>
                          <a:latin typeface="Calibri"/>
                          <a:ea typeface="Calibri"/>
                          <a:cs typeface="Times New Roman"/>
                        </a:rPr>
                        <a:t>ob</a:t>
                      </a:r>
                      <a:r>
                        <a:rPr lang="en-US" sz="1400" spc="30"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B18</a:t>
                      </a:r>
                      <a:r>
                        <a:rPr lang="en-US" sz="1400" spc="-80"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0"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0"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0"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0"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0"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0"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endParaRPr lang="en-US" sz="1400" dirty="0">
                        <a:effectLst/>
                        <a:latin typeface="Calibri"/>
                        <a:ea typeface="Calibri"/>
                        <a:cs typeface="Times New Roman"/>
                      </a:endParaRPr>
                    </a:p>
                  </a:txBody>
                  <a:tcPr marL="0" marR="0" marT="0" marB="0">
                    <a:lnL>
                      <a:noFill/>
                    </a:lnL>
                    <a:lnR>
                      <a:noFill/>
                    </a:lnR>
                    <a:lnT>
                      <a:noFill/>
                    </a:lnT>
                    <a:lnB>
                      <a:noFill/>
                    </a:lnB>
                    <a:solidFill>
                      <a:srgbClr val="DBE5DE"/>
                    </a:solidFill>
                  </a:tcPr>
                </a:tc>
                <a:tc>
                  <a:txBody>
                    <a:bodyPr/>
                    <a:lstStyle/>
                    <a:p>
                      <a:pPr marL="200660" marR="0">
                        <a:spcBef>
                          <a:spcPts val="75"/>
                        </a:spcBef>
                        <a:spcAft>
                          <a:spcPts val="0"/>
                        </a:spcAft>
                      </a:pPr>
                      <a:r>
                        <a:rPr lang="en-US" sz="1400" dirty="0">
                          <a:solidFill>
                            <a:srgbClr val="231F20"/>
                          </a:solidFill>
                          <a:effectLst/>
                          <a:latin typeface="Calibri"/>
                          <a:ea typeface="Calibri"/>
                          <a:cs typeface="Times New Roman"/>
                        </a:rPr>
                        <a:t>700</a:t>
                      </a:r>
                      <a:endParaRPr lang="en-US" sz="1400" dirty="0">
                        <a:effectLst/>
                        <a:latin typeface="Calibri"/>
                        <a:ea typeface="Calibri"/>
                        <a:cs typeface="Times New Roman"/>
                      </a:endParaRPr>
                    </a:p>
                  </a:txBody>
                  <a:tcPr marL="0" marR="0" marT="0" marB="0">
                    <a:lnL>
                      <a:noFill/>
                    </a:lnL>
                    <a:lnR>
                      <a:noFill/>
                    </a:lnR>
                    <a:lnT>
                      <a:noFill/>
                    </a:lnT>
                    <a:lnB>
                      <a:noFill/>
                    </a:lnB>
                    <a:solidFill>
                      <a:srgbClr val="DBE5DE"/>
                    </a:solidFill>
                  </a:tcPr>
                </a:tc>
                <a:extLst>
                  <a:ext uri="{0D108BD9-81ED-4DB2-BD59-A6C34878D82A}">
                    <a16:rowId xmlns:a16="http://schemas.microsoft.com/office/drawing/2014/main" val="10004"/>
                  </a:ext>
                </a:extLst>
              </a:tr>
              <a:tr h="415448">
                <a:tc>
                  <a:txBody>
                    <a:bodyPr/>
                    <a:lstStyle/>
                    <a:p>
                      <a:pPr marL="254000" marR="0">
                        <a:spcBef>
                          <a:spcPts val="75"/>
                        </a:spcBef>
                        <a:spcAft>
                          <a:spcPts val="0"/>
                        </a:spcAft>
                      </a:pPr>
                      <a:r>
                        <a:rPr lang="en-US" sz="1400" spc="-15" dirty="0">
                          <a:solidFill>
                            <a:srgbClr val="231F20"/>
                          </a:solidFill>
                          <a:effectLst/>
                          <a:latin typeface="Calibri"/>
                          <a:ea typeface="Calibri"/>
                          <a:cs typeface="Times New Roman"/>
                        </a:rPr>
                        <a:t>J</a:t>
                      </a:r>
                      <a:r>
                        <a:rPr lang="en-US" sz="1400" spc="-10" dirty="0">
                          <a:solidFill>
                            <a:srgbClr val="231F20"/>
                          </a:solidFill>
                          <a:effectLst/>
                          <a:latin typeface="Calibri"/>
                          <a:ea typeface="Calibri"/>
                          <a:cs typeface="Times New Roman"/>
                        </a:rPr>
                        <a:t>ob</a:t>
                      </a:r>
                      <a:r>
                        <a:rPr lang="en-US" sz="1400" spc="30"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B19</a:t>
                      </a:r>
                      <a:r>
                        <a:rPr lang="en-US" sz="1400" spc="-80"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0"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0"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0"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0"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0"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0"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endParaRPr lang="en-US" sz="1400" dirty="0">
                        <a:effectLst/>
                        <a:latin typeface="Calibri"/>
                        <a:ea typeface="Calibri"/>
                        <a:cs typeface="Times New Roman"/>
                      </a:endParaRPr>
                    </a:p>
                  </a:txBody>
                  <a:tcPr marL="0" marR="0" marT="0" marB="0">
                    <a:lnL>
                      <a:noFill/>
                    </a:lnL>
                    <a:lnR>
                      <a:noFill/>
                    </a:lnR>
                    <a:lnT>
                      <a:noFill/>
                    </a:lnT>
                    <a:lnB>
                      <a:noFill/>
                    </a:lnB>
                    <a:solidFill>
                      <a:srgbClr val="DBE5DE"/>
                    </a:solidFill>
                  </a:tcPr>
                </a:tc>
                <a:tc>
                  <a:txBody>
                    <a:bodyPr/>
                    <a:lstStyle/>
                    <a:p>
                      <a:pPr marL="49530" marR="0">
                        <a:spcBef>
                          <a:spcPts val="75"/>
                        </a:spcBef>
                        <a:spcAft>
                          <a:spcPts val="0"/>
                        </a:spcAft>
                      </a:pPr>
                      <a:r>
                        <a:rPr lang="en-US" sz="1400" u="sng" dirty="0">
                          <a:solidFill>
                            <a:srgbClr val="231F20"/>
                          </a:solidFill>
                          <a:effectLst/>
                          <a:uFill>
                            <a:solidFill>
                              <a:srgbClr val="231F20"/>
                            </a:solidFill>
                          </a:uFill>
                          <a:latin typeface="Calibri"/>
                          <a:ea typeface="Calibri"/>
                          <a:cs typeface="Times New Roman"/>
                        </a:rPr>
                        <a:t>     </a:t>
                      </a:r>
                      <a:r>
                        <a:rPr lang="en-US" sz="1400" u="sng" spc="60" dirty="0">
                          <a:solidFill>
                            <a:srgbClr val="231F20"/>
                          </a:solidFill>
                          <a:effectLst/>
                          <a:uFill>
                            <a:solidFill>
                              <a:srgbClr val="231F20"/>
                            </a:solidFill>
                          </a:uFill>
                          <a:latin typeface="Calibri"/>
                          <a:ea typeface="Calibri"/>
                          <a:cs typeface="Times New Roman"/>
                        </a:rPr>
                        <a:t> </a:t>
                      </a:r>
                      <a:r>
                        <a:rPr lang="en-US" sz="1400" u="sng" dirty="0">
                          <a:solidFill>
                            <a:srgbClr val="231F20"/>
                          </a:solidFill>
                          <a:effectLst/>
                          <a:uFill>
                            <a:solidFill>
                              <a:srgbClr val="231F20"/>
                            </a:solidFill>
                          </a:uFill>
                          <a:latin typeface="Calibri"/>
                          <a:ea typeface="Calibri"/>
                          <a:cs typeface="Times New Roman"/>
                        </a:rPr>
                        <a:t>600</a:t>
                      </a:r>
                      <a:endParaRPr lang="en-US" sz="1400" dirty="0">
                        <a:effectLst/>
                        <a:latin typeface="Calibri"/>
                        <a:ea typeface="Calibri"/>
                        <a:cs typeface="Times New Roman"/>
                      </a:endParaRPr>
                    </a:p>
                  </a:txBody>
                  <a:tcPr marL="0" marR="0" marT="0" marB="0">
                    <a:lnL>
                      <a:noFill/>
                    </a:lnL>
                    <a:lnR>
                      <a:noFill/>
                    </a:lnR>
                    <a:lnT>
                      <a:noFill/>
                    </a:lnT>
                    <a:lnB>
                      <a:noFill/>
                    </a:lnB>
                    <a:solidFill>
                      <a:srgbClr val="DBE5DE"/>
                    </a:solidFill>
                  </a:tcPr>
                </a:tc>
                <a:extLst>
                  <a:ext uri="{0D108BD9-81ED-4DB2-BD59-A6C34878D82A}">
                    <a16:rowId xmlns:a16="http://schemas.microsoft.com/office/drawing/2014/main" val="10005"/>
                  </a:ext>
                </a:extLst>
              </a:tr>
              <a:tr h="415448">
                <a:tc>
                  <a:txBody>
                    <a:bodyPr/>
                    <a:lstStyle/>
                    <a:p>
                      <a:pPr marL="152400" marR="0">
                        <a:spcBef>
                          <a:spcPts val="75"/>
                        </a:spcBef>
                        <a:spcAft>
                          <a:spcPts val="0"/>
                        </a:spcAft>
                      </a:pPr>
                      <a:r>
                        <a:rPr lang="en-US" sz="1400" b="1" spc="-20" dirty="0">
                          <a:solidFill>
                            <a:srgbClr val="C1272D"/>
                          </a:solidFill>
                          <a:effectLst/>
                          <a:latin typeface="Calibri"/>
                          <a:ea typeface="Calibri"/>
                          <a:cs typeface="Times New Roman"/>
                        </a:rPr>
                        <a:t>T</a:t>
                      </a:r>
                      <a:r>
                        <a:rPr lang="en-US" sz="1400" b="1" spc="-25" dirty="0">
                          <a:solidFill>
                            <a:srgbClr val="C1272D"/>
                          </a:solidFill>
                          <a:effectLst/>
                          <a:latin typeface="Calibri"/>
                          <a:ea typeface="Calibri"/>
                          <a:cs typeface="Times New Roman"/>
                        </a:rPr>
                        <a:t>otal</a:t>
                      </a:r>
                      <a:r>
                        <a:rPr lang="en-US" sz="1400" b="1" spc="50" dirty="0">
                          <a:solidFill>
                            <a:srgbClr val="C1272D"/>
                          </a:solidFill>
                          <a:effectLst/>
                          <a:latin typeface="Calibri"/>
                          <a:ea typeface="Calibri"/>
                          <a:cs typeface="Times New Roman"/>
                        </a:rPr>
                        <a:t> </a:t>
                      </a:r>
                      <a:r>
                        <a:rPr lang="en-US" sz="1400" b="1" spc="-5" dirty="0">
                          <a:solidFill>
                            <a:srgbClr val="C1272D"/>
                          </a:solidFill>
                          <a:effectLst/>
                          <a:latin typeface="Calibri"/>
                          <a:ea typeface="Calibri"/>
                          <a:cs typeface="Times New Roman"/>
                        </a:rPr>
                        <a:t>direct</a:t>
                      </a:r>
                      <a:r>
                        <a:rPr lang="en-US" sz="1400" b="1" spc="55" dirty="0">
                          <a:solidFill>
                            <a:srgbClr val="C1272D"/>
                          </a:solidFill>
                          <a:effectLst/>
                          <a:latin typeface="Calibri"/>
                          <a:ea typeface="Calibri"/>
                          <a:cs typeface="Times New Roman"/>
                        </a:rPr>
                        <a:t> </a:t>
                      </a:r>
                      <a:r>
                        <a:rPr lang="en-US" sz="1400" b="1" dirty="0">
                          <a:solidFill>
                            <a:srgbClr val="C1272D"/>
                          </a:solidFill>
                          <a:effectLst/>
                          <a:latin typeface="Calibri"/>
                          <a:ea typeface="Calibri"/>
                          <a:cs typeface="Times New Roman"/>
                        </a:rPr>
                        <a:t>labor</a:t>
                      </a:r>
                      <a:r>
                        <a:rPr lang="en-US" sz="1400" b="1" spc="-40" dirty="0">
                          <a:solidFill>
                            <a:srgbClr val="C1272D"/>
                          </a:solidFill>
                          <a:effectLst/>
                          <a:latin typeface="Calibri"/>
                          <a:ea typeface="Calibri"/>
                          <a:cs typeface="Times New Roman"/>
                        </a:rPr>
                        <a:t> </a:t>
                      </a:r>
                      <a:r>
                        <a:rPr lang="en-US" sz="1400" b="1" dirty="0">
                          <a:solidFill>
                            <a:srgbClr val="231F20"/>
                          </a:solidFill>
                          <a:effectLst/>
                          <a:latin typeface="Calibri"/>
                          <a:ea typeface="Calibri"/>
                          <a:cs typeface="Times New Roman"/>
                        </a:rPr>
                        <a:t>.</a:t>
                      </a:r>
                      <a:r>
                        <a:rPr lang="en-US" sz="1400" b="1" spc="60" dirty="0">
                          <a:solidFill>
                            <a:srgbClr val="231F20"/>
                          </a:solidFill>
                          <a:effectLst/>
                          <a:latin typeface="Calibri"/>
                          <a:ea typeface="Calibri"/>
                          <a:cs typeface="Times New Roman"/>
                        </a:rPr>
                        <a:t> </a:t>
                      </a:r>
                      <a:r>
                        <a:rPr lang="en-US" sz="1400" b="1" dirty="0">
                          <a:solidFill>
                            <a:srgbClr val="231F20"/>
                          </a:solidFill>
                          <a:effectLst/>
                          <a:latin typeface="Calibri"/>
                          <a:ea typeface="Calibri"/>
                          <a:cs typeface="Times New Roman"/>
                        </a:rPr>
                        <a:t>.</a:t>
                      </a:r>
                      <a:r>
                        <a:rPr lang="en-US" sz="1400" b="1" spc="60" dirty="0">
                          <a:solidFill>
                            <a:srgbClr val="231F20"/>
                          </a:solidFill>
                          <a:effectLst/>
                          <a:latin typeface="Calibri"/>
                          <a:ea typeface="Calibri"/>
                          <a:cs typeface="Times New Roman"/>
                        </a:rPr>
                        <a:t> </a:t>
                      </a:r>
                      <a:r>
                        <a:rPr lang="en-US" sz="1400" b="1" dirty="0">
                          <a:solidFill>
                            <a:srgbClr val="231F20"/>
                          </a:solidFill>
                          <a:effectLst/>
                          <a:latin typeface="Calibri"/>
                          <a:ea typeface="Calibri"/>
                          <a:cs typeface="Times New Roman"/>
                        </a:rPr>
                        <a:t>.</a:t>
                      </a:r>
                      <a:r>
                        <a:rPr lang="en-US" sz="1400" b="1" spc="55" dirty="0">
                          <a:solidFill>
                            <a:srgbClr val="231F20"/>
                          </a:solidFill>
                          <a:effectLst/>
                          <a:latin typeface="Calibri"/>
                          <a:ea typeface="Calibri"/>
                          <a:cs typeface="Times New Roman"/>
                        </a:rPr>
                        <a:t> </a:t>
                      </a:r>
                      <a:r>
                        <a:rPr lang="en-US" sz="1400" b="1" dirty="0">
                          <a:solidFill>
                            <a:srgbClr val="231F20"/>
                          </a:solidFill>
                          <a:effectLst/>
                          <a:latin typeface="Calibri"/>
                          <a:ea typeface="Calibri"/>
                          <a:cs typeface="Times New Roman"/>
                        </a:rPr>
                        <a:t>.</a:t>
                      </a:r>
                      <a:r>
                        <a:rPr lang="en-US" sz="1400" b="1" spc="60" dirty="0">
                          <a:solidFill>
                            <a:srgbClr val="231F20"/>
                          </a:solidFill>
                          <a:effectLst/>
                          <a:latin typeface="Calibri"/>
                          <a:ea typeface="Calibri"/>
                          <a:cs typeface="Times New Roman"/>
                        </a:rPr>
                        <a:t> </a:t>
                      </a:r>
                      <a:r>
                        <a:rPr lang="en-US" sz="1400" b="1" dirty="0">
                          <a:solidFill>
                            <a:srgbClr val="231F20"/>
                          </a:solidFill>
                          <a:effectLst/>
                          <a:latin typeface="Calibri"/>
                          <a:ea typeface="Calibri"/>
                          <a:cs typeface="Times New Roman"/>
                        </a:rPr>
                        <a:t>.</a:t>
                      </a:r>
                      <a:r>
                        <a:rPr lang="en-US" sz="1400" b="1" spc="60" dirty="0">
                          <a:solidFill>
                            <a:srgbClr val="231F20"/>
                          </a:solidFill>
                          <a:effectLst/>
                          <a:latin typeface="Calibri"/>
                          <a:ea typeface="Calibri"/>
                          <a:cs typeface="Times New Roman"/>
                        </a:rPr>
                        <a:t> </a:t>
                      </a:r>
                      <a:r>
                        <a:rPr lang="en-US" sz="1400" b="1" dirty="0">
                          <a:solidFill>
                            <a:srgbClr val="231F20"/>
                          </a:solidFill>
                          <a:effectLst/>
                          <a:latin typeface="Calibri"/>
                          <a:ea typeface="Calibri"/>
                          <a:cs typeface="Times New Roman"/>
                        </a:rPr>
                        <a:t>.</a:t>
                      </a:r>
                      <a:r>
                        <a:rPr lang="en-US" sz="1400" b="1" spc="60" dirty="0">
                          <a:solidFill>
                            <a:srgbClr val="231F20"/>
                          </a:solidFill>
                          <a:effectLst/>
                          <a:latin typeface="Calibri"/>
                          <a:ea typeface="Calibri"/>
                          <a:cs typeface="Times New Roman"/>
                        </a:rPr>
                        <a:t> </a:t>
                      </a:r>
                      <a:r>
                        <a:rPr lang="en-US" sz="1400" b="1" dirty="0">
                          <a:solidFill>
                            <a:srgbClr val="231F20"/>
                          </a:solidFill>
                          <a:effectLst/>
                          <a:latin typeface="Calibri"/>
                          <a:ea typeface="Calibri"/>
                          <a:cs typeface="Times New Roman"/>
                        </a:rPr>
                        <a:t>.</a:t>
                      </a:r>
                      <a:r>
                        <a:rPr lang="en-US" sz="1400" b="1" spc="60" dirty="0">
                          <a:solidFill>
                            <a:srgbClr val="231F20"/>
                          </a:solidFill>
                          <a:effectLst/>
                          <a:latin typeface="Calibri"/>
                          <a:ea typeface="Calibri"/>
                          <a:cs typeface="Times New Roman"/>
                        </a:rPr>
                        <a:t> </a:t>
                      </a:r>
                      <a:r>
                        <a:rPr lang="en-US" sz="1400" b="1" dirty="0">
                          <a:solidFill>
                            <a:srgbClr val="231F20"/>
                          </a:solidFill>
                          <a:effectLst/>
                          <a:latin typeface="Calibri"/>
                          <a:ea typeface="Calibri"/>
                          <a:cs typeface="Times New Roman"/>
                        </a:rPr>
                        <a:t>.</a:t>
                      </a:r>
                      <a:r>
                        <a:rPr lang="en-US" sz="1400" b="1" spc="60" dirty="0">
                          <a:solidFill>
                            <a:srgbClr val="231F20"/>
                          </a:solidFill>
                          <a:effectLst/>
                          <a:latin typeface="Calibri"/>
                          <a:ea typeface="Calibri"/>
                          <a:cs typeface="Times New Roman"/>
                        </a:rPr>
                        <a:t> </a:t>
                      </a:r>
                      <a:r>
                        <a:rPr lang="en-US" sz="1400" b="1" dirty="0">
                          <a:solidFill>
                            <a:srgbClr val="231F20"/>
                          </a:solidFill>
                          <a:effectLst/>
                          <a:latin typeface="Calibri"/>
                          <a:ea typeface="Calibri"/>
                          <a:cs typeface="Times New Roman"/>
                        </a:rPr>
                        <a:t>.</a:t>
                      </a:r>
                      <a:r>
                        <a:rPr lang="en-US" sz="1400" b="1" spc="55" dirty="0">
                          <a:solidFill>
                            <a:srgbClr val="231F20"/>
                          </a:solidFill>
                          <a:effectLst/>
                          <a:latin typeface="Calibri"/>
                          <a:ea typeface="Calibri"/>
                          <a:cs typeface="Times New Roman"/>
                        </a:rPr>
                        <a:t> </a:t>
                      </a:r>
                      <a:r>
                        <a:rPr lang="en-US" sz="1400" b="1" dirty="0">
                          <a:solidFill>
                            <a:srgbClr val="231F20"/>
                          </a:solidFill>
                          <a:effectLst/>
                          <a:latin typeface="Calibri"/>
                          <a:ea typeface="Calibri"/>
                          <a:cs typeface="Times New Roman"/>
                        </a:rPr>
                        <a:t>.</a:t>
                      </a:r>
                      <a:r>
                        <a:rPr lang="en-US" sz="1400" b="1" spc="60" dirty="0">
                          <a:solidFill>
                            <a:srgbClr val="231F20"/>
                          </a:solidFill>
                          <a:effectLst/>
                          <a:latin typeface="Calibri"/>
                          <a:ea typeface="Calibri"/>
                          <a:cs typeface="Times New Roman"/>
                        </a:rPr>
                        <a:t> </a:t>
                      </a:r>
                      <a:r>
                        <a:rPr lang="en-US" sz="1400" b="1" dirty="0">
                          <a:solidFill>
                            <a:srgbClr val="231F20"/>
                          </a:solidFill>
                          <a:effectLst/>
                          <a:latin typeface="Calibri"/>
                          <a:ea typeface="Calibri"/>
                          <a:cs typeface="Times New Roman"/>
                        </a:rPr>
                        <a:t>.</a:t>
                      </a:r>
                      <a:r>
                        <a:rPr lang="en-US" sz="1400" b="1" spc="60" dirty="0">
                          <a:solidFill>
                            <a:srgbClr val="231F20"/>
                          </a:solidFill>
                          <a:effectLst/>
                          <a:latin typeface="Calibri"/>
                          <a:ea typeface="Calibri"/>
                          <a:cs typeface="Times New Roman"/>
                        </a:rPr>
                        <a:t> </a:t>
                      </a:r>
                      <a:r>
                        <a:rPr lang="en-US" sz="1400" b="1" dirty="0">
                          <a:solidFill>
                            <a:srgbClr val="231F20"/>
                          </a:solidFill>
                          <a:effectLst/>
                          <a:latin typeface="Calibri"/>
                          <a:ea typeface="Calibri"/>
                          <a:cs typeface="Times New Roman"/>
                        </a:rPr>
                        <a:t>.</a:t>
                      </a:r>
                      <a:r>
                        <a:rPr lang="en-US" sz="1400" b="1" spc="60" dirty="0">
                          <a:solidFill>
                            <a:srgbClr val="231F20"/>
                          </a:solidFill>
                          <a:effectLst/>
                          <a:latin typeface="Calibri"/>
                          <a:ea typeface="Calibri"/>
                          <a:cs typeface="Times New Roman"/>
                        </a:rPr>
                        <a:t> </a:t>
                      </a:r>
                      <a:r>
                        <a:rPr lang="en-US" sz="1400" b="1" dirty="0">
                          <a:solidFill>
                            <a:srgbClr val="231F20"/>
                          </a:solidFill>
                          <a:effectLst/>
                          <a:latin typeface="Calibri"/>
                          <a:ea typeface="Calibri"/>
                          <a:cs typeface="Times New Roman"/>
                        </a:rPr>
                        <a:t>.</a:t>
                      </a:r>
                      <a:r>
                        <a:rPr lang="en-US" sz="1400" b="1" spc="60" dirty="0">
                          <a:solidFill>
                            <a:srgbClr val="231F20"/>
                          </a:solidFill>
                          <a:effectLst/>
                          <a:latin typeface="Calibri"/>
                          <a:ea typeface="Calibri"/>
                          <a:cs typeface="Times New Roman"/>
                        </a:rPr>
                        <a:t> </a:t>
                      </a:r>
                      <a:r>
                        <a:rPr lang="en-US" sz="1400" b="1" dirty="0">
                          <a:solidFill>
                            <a:srgbClr val="231F20"/>
                          </a:solidFill>
                          <a:effectLst/>
                          <a:latin typeface="Calibri"/>
                          <a:ea typeface="Calibri"/>
                          <a:cs typeface="Times New Roman"/>
                        </a:rPr>
                        <a:t>.</a:t>
                      </a:r>
                      <a:r>
                        <a:rPr lang="en-US" sz="1400" b="1" spc="60" dirty="0">
                          <a:solidFill>
                            <a:srgbClr val="231F20"/>
                          </a:solidFill>
                          <a:effectLst/>
                          <a:latin typeface="Calibri"/>
                          <a:ea typeface="Calibri"/>
                          <a:cs typeface="Times New Roman"/>
                        </a:rPr>
                        <a:t> </a:t>
                      </a:r>
                      <a:r>
                        <a:rPr lang="en-US" sz="1400" b="1" dirty="0">
                          <a:solidFill>
                            <a:srgbClr val="231F20"/>
                          </a:solidFill>
                          <a:effectLst/>
                          <a:latin typeface="Calibri"/>
                          <a:ea typeface="Calibri"/>
                          <a:cs typeface="Times New Roman"/>
                        </a:rPr>
                        <a:t>.</a:t>
                      </a:r>
                      <a:endParaRPr lang="en-US" sz="1400" dirty="0">
                        <a:effectLst/>
                        <a:latin typeface="Calibri"/>
                        <a:ea typeface="Calibri"/>
                        <a:cs typeface="Times New Roman"/>
                      </a:endParaRPr>
                    </a:p>
                  </a:txBody>
                  <a:tcPr marL="0" marR="0" marT="0" marB="0">
                    <a:lnL>
                      <a:noFill/>
                    </a:lnL>
                    <a:lnR>
                      <a:noFill/>
                    </a:lnR>
                    <a:lnT>
                      <a:noFill/>
                    </a:lnT>
                    <a:lnB>
                      <a:noFill/>
                    </a:lnB>
                    <a:solidFill>
                      <a:srgbClr val="DBE5DE"/>
                    </a:solidFill>
                  </a:tcPr>
                </a:tc>
                <a:tc>
                  <a:txBody>
                    <a:bodyPr/>
                    <a:lstStyle/>
                    <a:p>
                      <a:pPr marL="46355" marR="0">
                        <a:spcBef>
                          <a:spcPts val="75"/>
                        </a:spcBef>
                        <a:spcAft>
                          <a:spcPts val="0"/>
                        </a:spcAft>
                      </a:pPr>
                      <a:r>
                        <a:rPr lang="en-US" sz="1400" b="1" dirty="0">
                          <a:solidFill>
                            <a:srgbClr val="C1272D"/>
                          </a:solidFill>
                          <a:effectLst/>
                          <a:latin typeface="Calibri"/>
                          <a:ea typeface="Calibri"/>
                          <a:cs typeface="Times New Roman"/>
                        </a:rPr>
                        <a:t>$4,200</a:t>
                      </a:r>
                      <a:endParaRPr lang="en-US" sz="1400" dirty="0">
                        <a:effectLst/>
                        <a:latin typeface="Calibri"/>
                        <a:ea typeface="Calibri"/>
                        <a:cs typeface="Times New Roman"/>
                      </a:endParaRPr>
                    </a:p>
                  </a:txBody>
                  <a:tcPr marL="0" marR="0" marT="0" marB="0">
                    <a:lnL>
                      <a:noFill/>
                    </a:lnL>
                    <a:lnR>
                      <a:noFill/>
                    </a:lnR>
                    <a:lnT>
                      <a:noFill/>
                    </a:lnT>
                    <a:lnB>
                      <a:noFill/>
                    </a:lnB>
                    <a:solidFill>
                      <a:srgbClr val="DBE5DE"/>
                    </a:solidFill>
                  </a:tcPr>
                </a:tc>
                <a:extLst>
                  <a:ext uri="{0D108BD9-81ED-4DB2-BD59-A6C34878D82A}">
                    <a16:rowId xmlns:a16="http://schemas.microsoft.com/office/drawing/2014/main" val="10006"/>
                  </a:ext>
                </a:extLst>
              </a:tr>
              <a:tr h="415448">
                <a:tc>
                  <a:txBody>
                    <a:bodyPr/>
                    <a:lstStyle/>
                    <a:p>
                      <a:pPr marL="152400" marR="0">
                        <a:spcBef>
                          <a:spcPts val="75"/>
                        </a:spcBef>
                        <a:spcAft>
                          <a:spcPts val="0"/>
                        </a:spcAft>
                      </a:pPr>
                      <a:r>
                        <a:rPr lang="en-US" sz="1400" spc="-5" dirty="0">
                          <a:solidFill>
                            <a:srgbClr val="231F20"/>
                          </a:solidFill>
                          <a:effectLst/>
                          <a:latin typeface="Calibri"/>
                          <a:ea typeface="Calibri"/>
                          <a:cs typeface="Times New Roman"/>
                        </a:rPr>
                        <a:t>Indirect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labor</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40"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40"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40"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40"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40"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40"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40"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40"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40"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40"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40"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40"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40"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40"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40"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endParaRPr lang="en-US" sz="1400" dirty="0">
                        <a:effectLst/>
                        <a:latin typeface="Calibri"/>
                        <a:ea typeface="Calibri"/>
                        <a:cs typeface="Times New Roman"/>
                      </a:endParaRPr>
                    </a:p>
                  </a:txBody>
                  <a:tcPr marL="0" marR="0" marT="0" marB="0">
                    <a:lnL>
                      <a:noFill/>
                    </a:lnL>
                    <a:lnR>
                      <a:noFill/>
                    </a:lnR>
                    <a:lnT>
                      <a:noFill/>
                    </a:lnT>
                    <a:lnB>
                      <a:noFill/>
                    </a:lnB>
                    <a:solidFill>
                      <a:srgbClr val="DBE5DE"/>
                    </a:solidFill>
                  </a:tcPr>
                </a:tc>
                <a:tc>
                  <a:txBody>
                    <a:bodyPr/>
                    <a:lstStyle/>
                    <a:p>
                      <a:pPr marL="49530" marR="0">
                        <a:spcBef>
                          <a:spcPts val="75"/>
                        </a:spcBef>
                        <a:spcAft>
                          <a:spcPts val="0"/>
                        </a:spcAft>
                      </a:pPr>
                      <a:r>
                        <a:rPr lang="en-US" sz="1400" u="sng" dirty="0">
                          <a:solidFill>
                            <a:srgbClr val="231F20"/>
                          </a:solidFill>
                          <a:effectLst/>
                          <a:uFill>
                            <a:solidFill>
                              <a:srgbClr val="231F20"/>
                            </a:solidFill>
                          </a:uFill>
                          <a:latin typeface="Calibri"/>
                          <a:ea typeface="Calibri"/>
                          <a:cs typeface="Times New Roman"/>
                        </a:rPr>
                        <a:t>  </a:t>
                      </a:r>
                      <a:r>
                        <a:rPr lang="en-US" sz="1400" u="sng" spc="30" dirty="0">
                          <a:solidFill>
                            <a:srgbClr val="231F20"/>
                          </a:solidFill>
                          <a:effectLst/>
                          <a:uFill>
                            <a:solidFill>
                              <a:srgbClr val="231F20"/>
                            </a:solidFill>
                          </a:uFill>
                          <a:latin typeface="Calibri"/>
                          <a:ea typeface="Calibri"/>
                          <a:cs typeface="Times New Roman"/>
                        </a:rPr>
                        <a:t> </a:t>
                      </a:r>
                      <a:r>
                        <a:rPr lang="en-US" sz="1400" u="sng" dirty="0">
                          <a:solidFill>
                            <a:srgbClr val="231F20"/>
                          </a:solidFill>
                          <a:effectLst/>
                          <a:uFill>
                            <a:solidFill>
                              <a:srgbClr val="231F20"/>
                            </a:solidFill>
                          </a:uFill>
                          <a:latin typeface="Calibri"/>
                          <a:ea typeface="Calibri"/>
                          <a:cs typeface="Times New Roman"/>
                        </a:rPr>
                        <a:t>1,100</a:t>
                      </a:r>
                      <a:endParaRPr lang="en-US" sz="1400" dirty="0">
                        <a:effectLst/>
                        <a:latin typeface="Calibri"/>
                        <a:ea typeface="Calibri"/>
                        <a:cs typeface="Times New Roman"/>
                      </a:endParaRPr>
                    </a:p>
                  </a:txBody>
                  <a:tcPr marL="0" marR="0" marT="0" marB="0">
                    <a:lnL>
                      <a:noFill/>
                    </a:lnL>
                    <a:lnR>
                      <a:noFill/>
                    </a:lnR>
                    <a:lnT>
                      <a:noFill/>
                    </a:lnT>
                    <a:lnB>
                      <a:noFill/>
                    </a:lnB>
                    <a:solidFill>
                      <a:srgbClr val="DBE5DE"/>
                    </a:solidFill>
                  </a:tcPr>
                </a:tc>
                <a:extLst>
                  <a:ext uri="{0D108BD9-81ED-4DB2-BD59-A6C34878D82A}">
                    <a16:rowId xmlns:a16="http://schemas.microsoft.com/office/drawing/2014/main" val="10007"/>
                  </a:ext>
                </a:extLst>
              </a:tr>
              <a:tr h="444876">
                <a:tc>
                  <a:txBody>
                    <a:bodyPr/>
                    <a:lstStyle/>
                    <a:p>
                      <a:pPr marL="152400" marR="0">
                        <a:spcBef>
                          <a:spcPts val="75"/>
                        </a:spcBef>
                        <a:spcAft>
                          <a:spcPts val="0"/>
                        </a:spcAft>
                      </a:pPr>
                      <a:r>
                        <a:rPr lang="en-US" sz="1400" spc="-20" dirty="0">
                          <a:solidFill>
                            <a:srgbClr val="231F20"/>
                          </a:solidFill>
                          <a:effectLst/>
                          <a:latin typeface="Calibri"/>
                          <a:ea typeface="Calibri"/>
                          <a:cs typeface="Times New Roman"/>
                        </a:rPr>
                        <a:t>Tot</a:t>
                      </a:r>
                      <a:r>
                        <a:rPr lang="en-US" sz="1400" spc="-25" dirty="0">
                          <a:solidFill>
                            <a:srgbClr val="231F20"/>
                          </a:solidFill>
                          <a:effectLst/>
                          <a:latin typeface="Calibri"/>
                          <a:ea typeface="Calibri"/>
                          <a:cs typeface="Times New Roman"/>
                        </a:rPr>
                        <a:t>al </a:t>
                      </a:r>
                      <a:r>
                        <a:rPr lang="en-US" sz="1400" dirty="0">
                          <a:solidFill>
                            <a:srgbClr val="231F20"/>
                          </a:solidFill>
                          <a:effectLst/>
                          <a:latin typeface="Calibri"/>
                          <a:ea typeface="Calibri"/>
                          <a:cs typeface="Times New Roman"/>
                        </a:rPr>
                        <a:t>.</a:t>
                      </a:r>
                      <a:r>
                        <a:rPr lang="en-US" sz="1400" spc="40"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40"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40"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40"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40"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40"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40"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40"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r>
                        <a:rPr lang="en-US" sz="1400" spc="35" dirty="0">
                          <a:solidFill>
                            <a:srgbClr val="231F20"/>
                          </a:solidFill>
                          <a:effectLst/>
                          <a:latin typeface="Calibri"/>
                          <a:ea typeface="Calibri"/>
                          <a:cs typeface="Times New Roman"/>
                        </a:rPr>
                        <a:t> </a:t>
                      </a:r>
                      <a:r>
                        <a:rPr lang="en-US" sz="1400" dirty="0">
                          <a:solidFill>
                            <a:srgbClr val="231F20"/>
                          </a:solidFill>
                          <a:effectLst/>
                          <a:latin typeface="Calibri"/>
                          <a:ea typeface="Calibri"/>
                          <a:cs typeface="Times New Roman"/>
                        </a:rPr>
                        <a:t>.</a:t>
                      </a:r>
                      <a:endParaRPr lang="en-US" sz="1400" dirty="0">
                        <a:effectLst/>
                        <a:latin typeface="Calibri"/>
                        <a:ea typeface="Calibri"/>
                        <a:cs typeface="Times New Roman"/>
                      </a:endParaRPr>
                    </a:p>
                  </a:txBody>
                  <a:tcPr marL="0" marR="0" marT="0" marB="0">
                    <a:lnL>
                      <a:noFill/>
                    </a:lnL>
                    <a:lnR>
                      <a:noFill/>
                    </a:lnR>
                    <a:lnT>
                      <a:noFill/>
                    </a:lnT>
                    <a:lnB>
                      <a:noFill/>
                    </a:lnB>
                    <a:solidFill>
                      <a:srgbClr val="DBE5DE"/>
                    </a:solidFill>
                  </a:tcPr>
                </a:tc>
                <a:tc>
                  <a:txBody>
                    <a:bodyPr/>
                    <a:lstStyle/>
                    <a:p>
                      <a:pPr marL="44450" marR="0">
                        <a:spcBef>
                          <a:spcPts val="75"/>
                        </a:spcBef>
                        <a:spcAft>
                          <a:spcPts val="0"/>
                        </a:spcAft>
                      </a:pPr>
                      <a:r>
                        <a:rPr lang="en-US" sz="1400" u="sng" dirty="0">
                          <a:solidFill>
                            <a:srgbClr val="231F20"/>
                          </a:solidFill>
                          <a:effectLst/>
                          <a:uFill>
                            <a:solidFill>
                              <a:srgbClr val="231F20"/>
                            </a:solidFill>
                          </a:uFill>
                          <a:latin typeface="Calibri"/>
                          <a:ea typeface="Calibri"/>
                          <a:cs typeface="Times New Roman"/>
                        </a:rPr>
                        <a:t>$</a:t>
                      </a:r>
                      <a:r>
                        <a:rPr lang="en-US" sz="1400" u="sng" spc="10" dirty="0">
                          <a:solidFill>
                            <a:srgbClr val="231F20"/>
                          </a:solidFill>
                          <a:effectLst/>
                          <a:uFill>
                            <a:solidFill>
                              <a:srgbClr val="231F20"/>
                            </a:solidFill>
                          </a:uFill>
                          <a:latin typeface="Calibri"/>
                          <a:ea typeface="Calibri"/>
                          <a:cs typeface="Times New Roman"/>
                        </a:rPr>
                        <a:t> </a:t>
                      </a:r>
                      <a:r>
                        <a:rPr lang="en-US" sz="1400" u="sng" dirty="0">
                          <a:solidFill>
                            <a:srgbClr val="231F20"/>
                          </a:solidFill>
                          <a:effectLst/>
                          <a:uFill>
                            <a:solidFill>
                              <a:srgbClr val="231F20"/>
                            </a:solidFill>
                          </a:uFill>
                          <a:latin typeface="Calibri"/>
                          <a:ea typeface="Calibri"/>
                          <a:cs typeface="Times New Roman"/>
                        </a:rPr>
                        <a:t>5,300</a:t>
                      </a:r>
                      <a:endParaRPr lang="en-US" sz="1400" dirty="0">
                        <a:effectLst/>
                        <a:latin typeface="Calibri"/>
                        <a:ea typeface="Calibri"/>
                        <a:cs typeface="Times New Roman"/>
                      </a:endParaRPr>
                    </a:p>
                  </a:txBody>
                  <a:tcPr marL="0" marR="0" marT="0" marB="0">
                    <a:lnL>
                      <a:noFill/>
                    </a:lnL>
                    <a:lnR>
                      <a:noFill/>
                    </a:lnR>
                    <a:lnT>
                      <a:noFill/>
                    </a:lnT>
                    <a:lnB>
                      <a:noFill/>
                    </a:lnB>
                    <a:solidFill>
                      <a:srgbClr val="DBE5DE"/>
                    </a:solidFill>
                  </a:tcPr>
                </a:tc>
                <a:extLst>
                  <a:ext uri="{0D108BD9-81ED-4DB2-BD59-A6C34878D82A}">
                    <a16:rowId xmlns:a16="http://schemas.microsoft.com/office/drawing/2014/main" val="10008"/>
                  </a:ext>
                </a:extLst>
              </a:tr>
            </a:tbl>
          </a:graphicData>
        </a:graphic>
      </p:graphicFrame>
      <p:pic>
        <p:nvPicPr>
          <p:cNvPr id="4096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5257800"/>
            <a:ext cx="7898524" cy="9144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7" name="Slide Number Placeholder 6"/>
          <p:cNvSpPr>
            <a:spLocks noGrp="1"/>
          </p:cNvSpPr>
          <p:nvPr>
            <p:ph type="sldNum" sz="quarter" idx="12"/>
          </p:nvPr>
        </p:nvSpPr>
        <p:spPr/>
        <p:txBody>
          <a:bodyPr/>
          <a:lstStyle/>
          <a:p>
            <a:pPr>
              <a:defRPr/>
            </a:pPr>
            <a:fld id="{9456D29B-E423-4250-B2DC-38C30AE2A0FC}" type="slidenum">
              <a:rPr lang="en-US" smtClean="0"/>
              <a:pPr>
                <a:defRPr/>
              </a:pPr>
              <a:t>20</a:t>
            </a:fld>
            <a:endParaRPr lang="en-US" dirty="0"/>
          </a:p>
        </p:txBody>
      </p:sp>
      <p:sp>
        <p:nvSpPr>
          <p:cNvPr id="9" name="Rounded Rectangle 8"/>
          <p:cNvSpPr/>
          <p:nvPr/>
        </p:nvSpPr>
        <p:spPr>
          <a:xfrm>
            <a:off x="81012" y="6553200"/>
            <a:ext cx="5329188" cy="21021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P2</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solidFill>
                  <a:prstClr val="black"/>
                </a:solidFill>
                <a:latin typeface="Calibri"/>
              </a:rPr>
              <a:t>Describe and record the flow of labor costs in job order costing.</a:t>
            </a:r>
          </a:p>
        </p:txBody>
      </p:sp>
      <p:sp>
        <p:nvSpPr>
          <p:cNvPr id="8" name="Rectangle 7"/>
          <p:cNvSpPr>
            <a:spLocks noGrp="1" noChangeArrowheads="1"/>
          </p:cNvSpPr>
          <p:nvPr/>
        </p:nvSpPr>
        <p:spPr bwMode="auto">
          <a:xfrm>
            <a:off x="640080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extLst>
      <p:ext uri="{BB962C8B-B14F-4D97-AF65-F5344CB8AC3E}">
        <p14:creationId xmlns:p14="http://schemas.microsoft.com/office/powerpoint/2010/main" val="614839208"/>
      </p:ext>
    </p:extLst>
  </p:cSld>
  <p:clrMapOvr>
    <a:masterClrMapping/>
  </p:clrMapOvr>
  <p:transition spd="med">
    <p:zoom dir="in"/>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Rectangle 361"/>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b="1" dirty="0">
                <a:solidFill>
                  <a:prstClr val="white"/>
                </a:solidFill>
              </a:rPr>
              <a:t>NEED-TO-KNOW 15-3</a:t>
            </a:r>
          </a:p>
        </p:txBody>
      </p:sp>
      <p:sp>
        <p:nvSpPr>
          <p:cNvPr id="6" name="Rectangle 5"/>
          <p:cNvSpPr>
            <a:spLocks noChangeArrowheads="1"/>
          </p:cNvSpPr>
          <p:nvPr/>
        </p:nvSpPr>
        <p:spPr bwMode="auto">
          <a:xfrm>
            <a:off x="1673226" y="1727200"/>
            <a:ext cx="5797550" cy="236538"/>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7" name="Rectangle 6"/>
          <p:cNvSpPr>
            <a:spLocks noChangeArrowheads="1"/>
          </p:cNvSpPr>
          <p:nvPr/>
        </p:nvSpPr>
        <p:spPr bwMode="auto">
          <a:xfrm>
            <a:off x="846138" y="2994025"/>
            <a:ext cx="3317875" cy="23653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8" name="Rectangle 7"/>
          <p:cNvSpPr>
            <a:spLocks noChangeArrowheads="1"/>
          </p:cNvSpPr>
          <p:nvPr/>
        </p:nvSpPr>
        <p:spPr bwMode="auto">
          <a:xfrm>
            <a:off x="4979988" y="2994025"/>
            <a:ext cx="3317875" cy="23653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9" name="Rectangle 8"/>
          <p:cNvSpPr>
            <a:spLocks noChangeArrowheads="1"/>
          </p:cNvSpPr>
          <p:nvPr/>
        </p:nvSpPr>
        <p:spPr bwMode="auto">
          <a:xfrm>
            <a:off x="609600" y="4673600"/>
            <a:ext cx="1663700" cy="238125"/>
          </a:xfrm>
          <a:prstGeom prst="rect">
            <a:avLst/>
          </a:prstGeom>
          <a:solidFill>
            <a:srgbClr val="B4C6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10" name="Rectangle 9"/>
          <p:cNvSpPr>
            <a:spLocks noChangeArrowheads="1"/>
          </p:cNvSpPr>
          <p:nvPr/>
        </p:nvSpPr>
        <p:spPr bwMode="auto">
          <a:xfrm>
            <a:off x="2582862" y="4673600"/>
            <a:ext cx="1663700" cy="238125"/>
          </a:xfrm>
          <a:prstGeom prst="rect">
            <a:avLst/>
          </a:prstGeom>
          <a:solidFill>
            <a:srgbClr val="B4C6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11" name="Rectangle 10"/>
          <p:cNvSpPr>
            <a:spLocks noChangeArrowheads="1"/>
          </p:cNvSpPr>
          <p:nvPr/>
        </p:nvSpPr>
        <p:spPr bwMode="auto">
          <a:xfrm>
            <a:off x="885826" y="706438"/>
            <a:ext cx="72707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A manufacturing company used $5,400 of direct labor in production activities in May. Of this amount,</a:t>
            </a:r>
            <a:endParaRPr lang="en-US" altLang="en-US" dirty="0">
              <a:solidFill>
                <a:prstClr val="black"/>
              </a:solidFill>
              <a:cs typeface="+mn-cs"/>
            </a:endParaRPr>
          </a:p>
        </p:txBody>
      </p:sp>
      <p:sp>
        <p:nvSpPr>
          <p:cNvPr id="12" name="Rectangle 11"/>
          <p:cNvSpPr>
            <a:spLocks noChangeArrowheads="1"/>
          </p:cNvSpPr>
          <p:nvPr/>
        </p:nvSpPr>
        <p:spPr bwMode="auto">
          <a:xfrm>
            <a:off x="885826" y="912813"/>
            <a:ext cx="74215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$3,100 of direct labor was used on Job A1 and $2,300 of direct labor was used on Job A2. Prepare the</a:t>
            </a:r>
            <a:endParaRPr lang="en-US" altLang="en-US" dirty="0">
              <a:solidFill>
                <a:prstClr val="black"/>
              </a:solidFill>
              <a:cs typeface="+mn-cs"/>
            </a:endParaRPr>
          </a:p>
        </p:txBody>
      </p:sp>
      <p:sp>
        <p:nvSpPr>
          <p:cNvPr id="13" name="Rectangle 12"/>
          <p:cNvSpPr>
            <a:spLocks noChangeArrowheads="1"/>
          </p:cNvSpPr>
          <p:nvPr/>
        </p:nvSpPr>
        <p:spPr bwMode="auto">
          <a:xfrm>
            <a:off x="885826" y="1119188"/>
            <a:ext cx="29337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journal entry to record direct labor used.</a:t>
            </a:r>
            <a:endParaRPr lang="en-US" altLang="en-US" dirty="0">
              <a:solidFill>
                <a:prstClr val="black"/>
              </a:solidFill>
              <a:cs typeface="+mn-cs"/>
            </a:endParaRPr>
          </a:p>
        </p:txBody>
      </p:sp>
      <p:sp>
        <p:nvSpPr>
          <p:cNvPr id="14" name="Rectangle 13"/>
          <p:cNvSpPr>
            <a:spLocks noChangeArrowheads="1"/>
          </p:cNvSpPr>
          <p:nvPr/>
        </p:nvSpPr>
        <p:spPr bwMode="auto">
          <a:xfrm>
            <a:off x="6029326" y="1747838"/>
            <a:ext cx="4841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a:solidFill>
                  <a:srgbClr val="000000"/>
                </a:solidFill>
                <a:cs typeface="+mn-cs"/>
              </a:rPr>
              <a:t>Debit</a:t>
            </a:r>
            <a:endParaRPr lang="en-US" altLang="en-US" dirty="0">
              <a:solidFill>
                <a:prstClr val="black"/>
              </a:solidFill>
              <a:cs typeface="+mn-cs"/>
            </a:endParaRPr>
          </a:p>
        </p:txBody>
      </p:sp>
      <p:sp>
        <p:nvSpPr>
          <p:cNvPr id="15" name="Rectangle 14"/>
          <p:cNvSpPr>
            <a:spLocks noChangeArrowheads="1"/>
          </p:cNvSpPr>
          <p:nvPr/>
        </p:nvSpPr>
        <p:spPr bwMode="auto">
          <a:xfrm>
            <a:off x="6826251" y="1747838"/>
            <a:ext cx="5445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a:solidFill>
                  <a:srgbClr val="000000"/>
                </a:solidFill>
                <a:cs typeface="+mn-cs"/>
              </a:rPr>
              <a:t>Credit</a:t>
            </a:r>
            <a:endParaRPr lang="en-US" altLang="en-US" dirty="0">
              <a:solidFill>
                <a:prstClr val="black"/>
              </a:solidFill>
              <a:cs typeface="+mn-cs"/>
            </a:endParaRPr>
          </a:p>
        </p:txBody>
      </p:sp>
      <p:sp>
        <p:nvSpPr>
          <p:cNvPr id="17" name="Rectangle 15"/>
          <p:cNvSpPr>
            <a:spLocks noChangeArrowheads="1"/>
          </p:cNvSpPr>
          <p:nvPr/>
        </p:nvSpPr>
        <p:spPr bwMode="auto">
          <a:xfrm>
            <a:off x="2590801" y="1973263"/>
            <a:ext cx="19669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Work in Process Inventory</a:t>
            </a:r>
            <a:endParaRPr lang="en-US" altLang="en-US" dirty="0">
              <a:solidFill>
                <a:prstClr val="black"/>
              </a:solidFill>
              <a:cs typeface="+mn-cs"/>
            </a:endParaRPr>
          </a:p>
        </p:txBody>
      </p:sp>
      <p:sp>
        <p:nvSpPr>
          <p:cNvPr id="18" name="Rectangle 16"/>
          <p:cNvSpPr>
            <a:spLocks noChangeArrowheads="1"/>
          </p:cNvSpPr>
          <p:nvPr/>
        </p:nvSpPr>
        <p:spPr bwMode="auto">
          <a:xfrm>
            <a:off x="6149976" y="1973263"/>
            <a:ext cx="4746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5,400</a:t>
            </a:r>
            <a:endParaRPr lang="en-US" altLang="en-US" dirty="0">
              <a:solidFill>
                <a:prstClr val="black"/>
              </a:solidFill>
              <a:cs typeface="+mn-cs"/>
            </a:endParaRPr>
          </a:p>
        </p:txBody>
      </p:sp>
      <p:sp>
        <p:nvSpPr>
          <p:cNvPr id="19" name="Rectangle 17"/>
          <p:cNvSpPr>
            <a:spLocks noChangeArrowheads="1"/>
          </p:cNvSpPr>
          <p:nvPr/>
        </p:nvSpPr>
        <p:spPr bwMode="auto">
          <a:xfrm>
            <a:off x="2862263" y="2179638"/>
            <a:ext cx="17954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Factory Wages Payable</a:t>
            </a:r>
            <a:endParaRPr lang="en-US" altLang="en-US" dirty="0">
              <a:solidFill>
                <a:prstClr val="black"/>
              </a:solidFill>
              <a:cs typeface="+mn-cs"/>
            </a:endParaRPr>
          </a:p>
        </p:txBody>
      </p:sp>
      <p:sp>
        <p:nvSpPr>
          <p:cNvPr id="20" name="Rectangle 18"/>
          <p:cNvSpPr>
            <a:spLocks noChangeArrowheads="1"/>
          </p:cNvSpPr>
          <p:nvPr/>
        </p:nvSpPr>
        <p:spPr bwMode="auto">
          <a:xfrm>
            <a:off x="6977063" y="2179638"/>
            <a:ext cx="4746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5,400</a:t>
            </a:r>
            <a:endParaRPr lang="en-US" altLang="en-US" dirty="0">
              <a:solidFill>
                <a:prstClr val="black"/>
              </a:solidFill>
              <a:cs typeface="+mn-cs"/>
            </a:endParaRPr>
          </a:p>
        </p:txBody>
      </p:sp>
      <p:sp>
        <p:nvSpPr>
          <p:cNvPr id="21" name="Rectangle 19"/>
          <p:cNvSpPr>
            <a:spLocks noChangeArrowheads="1"/>
          </p:cNvSpPr>
          <p:nvPr/>
        </p:nvSpPr>
        <p:spPr bwMode="auto">
          <a:xfrm>
            <a:off x="876301" y="3262313"/>
            <a:ext cx="968375"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a:solidFill>
                  <a:srgbClr val="000000"/>
                </a:solidFill>
                <a:cs typeface="+mn-cs"/>
              </a:rPr>
              <a:t>Beginning Inv.</a:t>
            </a:r>
            <a:endParaRPr lang="en-US" altLang="en-US" dirty="0">
              <a:solidFill>
                <a:prstClr val="black"/>
              </a:solidFill>
              <a:cs typeface="+mn-cs"/>
            </a:endParaRPr>
          </a:p>
        </p:txBody>
      </p:sp>
      <p:sp>
        <p:nvSpPr>
          <p:cNvPr id="465" name="Rectangle 20"/>
          <p:cNvSpPr>
            <a:spLocks noChangeArrowheads="1"/>
          </p:cNvSpPr>
          <p:nvPr/>
        </p:nvSpPr>
        <p:spPr bwMode="auto">
          <a:xfrm>
            <a:off x="876301" y="3468688"/>
            <a:ext cx="1049338"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a:solidFill>
                  <a:srgbClr val="000000"/>
                </a:solidFill>
                <a:cs typeface="+mn-cs"/>
              </a:rPr>
              <a:t>Direct Materials</a:t>
            </a:r>
            <a:endParaRPr lang="en-US" altLang="en-US" dirty="0">
              <a:solidFill>
                <a:prstClr val="black"/>
              </a:solidFill>
              <a:cs typeface="+mn-cs"/>
            </a:endParaRPr>
          </a:p>
        </p:txBody>
      </p:sp>
      <p:sp>
        <p:nvSpPr>
          <p:cNvPr id="466" name="Rectangle 21"/>
          <p:cNvSpPr>
            <a:spLocks noChangeArrowheads="1"/>
          </p:cNvSpPr>
          <p:nvPr/>
        </p:nvSpPr>
        <p:spPr bwMode="auto">
          <a:xfrm>
            <a:off x="7904163" y="3468688"/>
            <a:ext cx="412750"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a:solidFill>
                  <a:srgbClr val="000000"/>
                </a:solidFill>
                <a:cs typeface="+mn-cs"/>
              </a:rPr>
              <a:t>5,400</a:t>
            </a:r>
            <a:endParaRPr lang="en-US" altLang="en-US" dirty="0">
              <a:solidFill>
                <a:prstClr val="black"/>
              </a:solidFill>
              <a:cs typeface="+mn-cs"/>
            </a:endParaRPr>
          </a:p>
        </p:txBody>
      </p:sp>
      <p:sp>
        <p:nvSpPr>
          <p:cNvPr id="467" name="Rectangle 22"/>
          <p:cNvSpPr>
            <a:spLocks noChangeArrowheads="1"/>
          </p:cNvSpPr>
          <p:nvPr/>
        </p:nvSpPr>
        <p:spPr bwMode="auto">
          <a:xfrm>
            <a:off x="876301" y="3675063"/>
            <a:ext cx="83661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a:solidFill>
                  <a:srgbClr val="000000"/>
                </a:solidFill>
                <a:cs typeface="+mn-cs"/>
              </a:rPr>
              <a:t>Direct Labor</a:t>
            </a:r>
            <a:endParaRPr lang="en-US" altLang="en-US" dirty="0">
              <a:solidFill>
                <a:prstClr val="black"/>
              </a:solidFill>
              <a:cs typeface="+mn-cs"/>
            </a:endParaRPr>
          </a:p>
        </p:txBody>
      </p:sp>
      <p:sp>
        <p:nvSpPr>
          <p:cNvPr id="468" name="Rectangle 23"/>
          <p:cNvSpPr>
            <a:spLocks noChangeArrowheads="1"/>
          </p:cNvSpPr>
          <p:nvPr/>
        </p:nvSpPr>
        <p:spPr bwMode="auto">
          <a:xfrm>
            <a:off x="2116138" y="3675063"/>
            <a:ext cx="412750"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a:solidFill>
                  <a:srgbClr val="000000"/>
                </a:solidFill>
                <a:cs typeface="+mn-cs"/>
              </a:rPr>
              <a:t>5,400</a:t>
            </a:r>
            <a:endParaRPr lang="en-US" altLang="en-US" dirty="0">
              <a:solidFill>
                <a:prstClr val="black"/>
              </a:solidFill>
              <a:cs typeface="+mn-cs"/>
            </a:endParaRPr>
          </a:p>
        </p:txBody>
      </p:sp>
      <p:sp>
        <p:nvSpPr>
          <p:cNvPr id="469" name="Rectangle 24"/>
          <p:cNvSpPr>
            <a:spLocks noChangeArrowheads="1"/>
          </p:cNvSpPr>
          <p:nvPr/>
        </p:nvSpPr>
        <p:spPr bwMode="auto">
          <a:xfrm>
            <a:off x="876301" y="3879850"/>
            <a:ext cx="78581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a:solidFill>
                  <a:srgbClr val="000000"/>
                </a:solidFill>
                <a:cs typeface="+mn-cs"/>
              </a:rPr>
              <a:t>Factory OH</a:t>
            </a:r>
            <a:endParaRPr lang="en-US" altLang="en-US" dirty="0">
              <a:solidFill>
                <a:prstClr val="black"/>
              </a:solidFill>
              <a:cs typeface="+mn-cs"/>
            </a:endParaRPr>
          </a:p>
        </p:txBody>
      </p:sp>
      <p:sp>
        <p:nvSpPr>
          <p:cNvPr id="470" name="Rectangle 25"/>
          <p:cNvSpPr>
            <a:spLocks noChangeArrowheads="1"/>
          </p:cNvSpPr>
          <p:nvPr/>
        </p:nvSpPr>
        <p:spPr bwMode="auto">
          <a:xfrm>
            <a:off x="639763" y="4941888"/>
            <a:ext cx="1049338"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a:solidFill>
                  <a:srgbClr val="000000"/>
                </a:solidFill>
                <a:cs typeface="+mn-cs"/>
              </a:rPr>
              <a:t>Direct Materials</a:t>
            </a:r>
            <a:endParaRPr lang="en-US" altLang="en-US" dirty="0">
              <a:solidFill>
                <a:prstClr val="black"/>
              </a:solidFill>
              <a:cs typeface="+mn-cs"/>
            </a:endParaRPr>
          </a:p>
        </p:txBody>
      </p:sp>
      <p:sp>
        <p:nvSpPr>
          <p:cNvPr id="471" name="Rectangle 26"/>
          <p:cNvSpPr>
            <a:spLocks noChangeArrowheads="1"/>
          </p:cNvSpPr>
          <p:nvPr/>
        </p:nvSpPr>
        <p:spPr bwMode="auto">
          <a:xfrm>
            <a:off x="2613024" y="4941888"/>
            <a:ext cx="1049338"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a:solidFill>
                  <a:srgbClr val="000000"/>
                </a:solidFill>
                <a:cs typeface="+mn-cs"/>
              </a:rPr>
              <a:t>Direct Materials</a:t>
            </a:r>
            <a:endParaRPr lang="en-US" altLang="en-US" dirty="0">
              <a:solidFill>
                <a:prstClr val="black"/>
              </a:solidFill>
              <a:cs typeface="+mn-cs"/>
            </a:endParaRPr>
          </a:p>
        </p:txBody>
      </p:sp>
      <p:sp>
        <p:nvSpPr>
          <p:cNvPr id="472" name="Rectangle 27"/>
          <p:cNvSpPr>
            <a:spLocks noChangeArrowheads="1"/>
          </p:cNvSpPr>
          <p:nvPr/>
        </p:nvSpPr>
        <p:spPr bwMode="auto">
          <a:xfrm>
            <a:off x="639763" y="5148263"/>
            <a:ext cx="83661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a:solidFill>
                  <a:srgbClr val="000000"/>
                </a:solidFill>
                <a:cs typeface="+mn-cs"/>
              </a:rPr>
              <a:t>Direct Labor</a:t>
            </a:r>
            <a:endParaRPr lang="en-US" altLang="en-US" dirty="0">
              <a:solidFill>
                <a:prstClr val="black"/>
              </a:solidFill>
              <a:cs typeface="+mn-cs"/>
            </a:endParaRPr>
          </a:p>
        </p:txBody>
      </p:sp>
      <p:sp>
        <p:nvSpPr>
          <p:cNvPr id="473" name="Rectangle 28"/>
          <p:cNvSpPr>
            <a:spLocks noChangeArrowheads="1"/>
          </p:cNvSpPr>
          <p:nvPr/>
        </p:nvSpPr>
        <p:spPr bwMode="auto">
          <a:xfrm>
            <a:off x="1879600" y="5148263"/>
            <a:ext cx="412750"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a:solidFill>
                  <a:srgbClr val="000000"/>
                </a:solidFill>
                <a:cs typeface="+mn-cs"/>
              </a:rPr>
              <a:t>3,100</a:t>
            </a:r>
            <a:endParaRPr lang="en-US" altLang="en-US" dirty="0">
              <a:solidFill>
                <a:prstClr val="black"/>
              </a:solidFill>
              <a:cs typeface="+mn-cs"/>
            </a:endParaRPr>
          </a:p>
        </p:txBody>
      </p:sp>
      <p:sp>
        <p:nvSpPr>
          <p:cNvPr id="474" name="Rectangle 29"/>
          <p:cNvSpPr>
            <a:spLocks noChangeArrowheads="1"/>
          </p:cNvSpPr>
          <p:nvPr/>
        </p:nvSpPr>
        <p:spPr bwMode="auto">
          <a:xfrm>
            <a:off x="2613024" y="5148263"/>
            <a:ext cx="83661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a:solidFill>
                  <a:srgbClr val="000000"/>
                </a:solidFill>
                <a:cs typeface="+mn-cs"/>
              </a:rPr>
              <a:t>Direct Labor</a:t>
            </a:r>
            <a:endParaRPr lang="en-US" altLang="en-US" dirty="0">
              <a:solidFill>
                <a:prstClr val="black"/>
              </a:solidFill>
              <a:cs typeface="+mn-cs"/>
            </a:endParaRPr>
          </a:p>
        </p:txBody>
      </p:sp>
      <p:sp>
        <p:nvSpPr>
          <p:cNvPr id="475" name="Rectangle 30"/>
          <p:cNvSpPr>
            <a:spLocks noChangeArrowheads="1"/>
          </p:cNvSpPr>
          <p:nvPr/>
        </p:nvSpPr>
        <p:spPr bwMode="auto">
          <a:xfrm>
            <a:off x="3852862" y="5148263"/>
            <a:ext cx="412750"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a:solidFill>
                  <a:srgbClr val="000000"/>
                </a:solidFill>
                <a:cs typeface="+mn-cs"/>
              </a:rPr>
              <a:t>2,300</a:t>
            </a:r>
            <a:endParaRPr lang="en-US" altLang="en-US" dirty="0">
              <a:solidFill>
                <a:prstClr val="black"/>
              </a:solidFill>
              <a:cs typeface="+mn-cs"/>
            </a:endParaRPr>
          </a:p>
        </p:txBody>
      </p:sp>
      <p:sp>
        <p:nvSpPr>
          <p:cNvPr id="476" name="Rectangle 31"/>
          <p:cNvSpPr>
            <a:spLocks noChangeArrowheads="1"/>
          </p:cNvSpPr>
          <p:nvPr/>
        </p:nvSpPr>
        <p:spPr bwMode="auto">
          <a:xfrm>
            <a:off x="639763" y="5354638"/>
            <a:ext cx="78581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a:solidFill>
                  <a:srgbClr val="000000"/>
                </a:solidFill>
                <a:cs typeface="+mn-cs"/>
              </a:rPr>
              <a:t>Factory OH</a:t>
            </a:r>
            <a:endParaRPr lang="en-US" altLang="en-US" dirty="0">
              <a:solidFill>
                <a:prstClr val="black"/>
              </a:solidFill>
              <a:cs typeface="+mn-cs"/>
            </a:endParaRPr>
          </a:p>
        </p:txBody>
      </p:sp>
      <p:sp>
        <p:nvSpPr>
          <p:cNvPr id="477" name="Rectangle 32"/>
          <p:cNvSpPr>
            <a:spLocks noChangeArrowheads="1"/>
          </p:cNvSpPr>
          <p:nvPr/>
        </p:nvSpPr>
        <p:spPr bwMode="auto">
          <a:xfrm>
            <a:off x="2613024" y="5354638"/>
            <a:ext cx="78581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a:solidFill>
                  <a:srgbClr val="000000"/>
                </a:solidFill>
                <a:cs typeface="+mn-cs"/>
              </a:rPr>
              <a:t>Factory OH</a:t>
            </a:r>
            <a:endParaRPr lang="en-US" altLang="en-US" dirty="0">
              <a:solidFill>
                <a:prstClr val="black"/>
              </a:solidFill>
              <a:cs typeface="+mn-cs"/>
            </a:endParaRPr>
          </a:p>
        </p:txBody>
      </p:sp>
      <p:sp>
        <p:nvSpPr>
          <p:cNvPr id="478" name="Rectangle 33"/>
          <p:cNvSpPr>
            <a:spLocks noChangeArrowheads="1"/>
          </p:cNvSpPr>
          <p:nvPr/>
        </p:nvSpPr>
        <p:spPr bwMode="auto">
          <a:xfrm>
            <a:off x="1174750" y="4694238"/>
            <a:ext cx="61436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a:solidFill>
                  <a:srgbClr val="000000"/>
                </a:solidFill>
                <a:cs typeface="+mn-cs"/>
              </a:rPr>
              <a:t>Job A1</a:t>
            </a:r>
            <a:endParaRPr lang="en-US" altLang="en-US" dirty="0">
              <a:solidFill>
                <a:prstClr val="black"/>
              </a:solidFill>
              <a:cs typeface="+mn-cs"/>
            </a:endParaRPr>
          </a:p>
        </p:txBody>
      </p:sp>
      <p:sp>
        <p:nvSpPr>
          <p:cNvPr id="479" name="Rectangle 34"/>
          <p:cNvSpPr>
            <a:spLocks noChangeArrowheads="1"/>
          </p:cNvSpPr>
          <p:nvPr/>
        </p:nvSpPr>
        <p:spPr bwMode="auto">
          <a:xfrm>
            <a:off x="3146424" y="4694238"/>
            <a:ext cx="61436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a:solidFill>
                  <a:srgbClr val="000000"/>
                </a:solidFill>
                <a:cs typeface="+mn-cs"/>
              </a:rPr>
              <a:t>Job A2</a:t>
            </a:r>
            <a:endParaRPr lang="en-US" altLang="en-US" dirty="0">
              <a:solidFill>
                <a:prstClr val="black"/>
              </a:solidFill>
              <a:cs typeface="+mn-cs"/>
            </a:endParaRPr>
          </a:p>
        </p:txBody>
      </p:sp>
      <p:sp>
        <p:nvSpPr>
          <p:cNvPr id="73" name="Rectangle 35"/>
          <p:cNvSpPr>
            <a:spLocks noChangeArrowheads="1"/>
          </p:cNvSpPr>
          <p:nvPr/>
        </p:nvSpPr>
        <p:spPr bwMode="auto">
          <a:xfrm>
            <a:off x="3548063" y="1747838"/>
            <a:ext cx="13112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a:solidFill>
                  <a:srgbClr val="000000"/>
                </a:solidFill>
                <a:cs typeface="+mn-cs"/>
              </a:rPr>
              <a:t>General Journal</a:t>
            </a:r>
            <a:endParaRPr lang="en-US" altLang="en-US" dirty="0">
              <a:solidFill>
                <a:prstClr val="black"/>
              </a:solidFill>
              <a:cs typeface="+mn-cs"/>
            </a:endParaRPr>
          </a:p>
        </p:txBody>
      </p:sp>
      <p:sp>
        <p:nvSpPr>
          <p:cNvPr id="77" name="Rectangle 36"/>
          <p:cNvSpPr>
            <a:spLocks noChangeArrowheads="1"/>
          </p:cNvSpPr>
          <p:nvPr/>
        </p:nvSpPr>
        <p:spPr bwMode="auto">
          <a:xfrm>
            <a:off x="5737226" y="3014663"/>
            <a:ext cx="18859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a:solidFill>
                  <a:srgbClr val="000000"/>
                </a:solidFill>
                <a:cs typeface="+mn-cs"/>
              </a:rPr>
              <a:t>Factory Wages Payable</a:t>
            </a:r>
            <a:endParaRPr lang="en-US" altLang="en-US" dirty="0">
              <a:solidFill>
                <a:prstClr val="black"/>
              </a:solidFill>
              <a:cs typeface="+mn-cs"/>
            </a:endParaRPr>
          </a:p>
        </p:txBody>
      </p:sp>
      <p:sp>
        <p:nvSpPr>
          <p:cNvPr id="85" name="Rectangle 37"/>
          <p:cNvSpPr>
            <a:spLocks noChangeArrowheads="1"/>
          </p:cNvSpPr>
          <p:nvPr/>
        </p:nvSpPr>
        <p:spPr bwMode="auto">
          <a:xfrm>
            <a:off x="1492251" y="3014663"/>
            <a:ext cx="21177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a:solidFill>
                  <a:srgbClr val="000000"/>
                </a:solidFill>
                <a:cs typeface="+mn-cs"/>
              </a:rPr>
              <a:t>Work in Process Inventory</a:t>
            </a:r>
            <a:endParaRPr lang="en-US" altLang="en-US" dirty="0">
              <a:solidFill>
                <a:prstClr val="black"/>
              </a:solidFill>
              <a:cs typeface="+mn-cs"/>
            </a:endParaRPr>
          </a:p>
        </p:txBody>
      </p:sp>
      <p:sp>
        <p:nvSpPr>
          <p:cNvPr id="87" name="Rectangle 38"/>
          <p:cNvSpPr>
            <a:spLocks noChangeArrowheads="1"/>
          </p:cNvSpPr>
          <p:nvPr/>
        </p:nvSpPr>
        <p:spPr bwMode="auto">
          <a:xfrm>
            <a:off x="1663701" y="1716088"/>
            <a:ext cx="19050" cy="2476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93" name="Line 39"/>
          <p:cNvSpPr>
            <a:spLocks noChangeShapeType="1"/>
          </p:cNvSpPr>
          <p:nvPr/>
        </p:nvSpPr>
        <p:spPr bwMode="auto">
          <a:xfrm>
            <a:off x="2500313" y="1736725"/>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95" name="Rectangle 40"/>
          <p:cNvSpPr>
            <a:spLocks noChangeArrowheads="1"/>
          </p:cNvSpPr>
          <p:nvPr/>
        </p:nvSpPr>
        <p:spPr bwMode="auto">
          <a:xfrm>
            <a:off x="2500313" y="1736725"/>
            <a:ext cx="9525"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53" name="Line 41"/>
          <p:cNvSpPr>
            <a:spLocks noChangeShapeType="1"/>
          </p:cNvSpPr>
          <p:nvPr/>
        </p:nvSpPr>
        <p:spPr bwMode="auto">
          <a:xfrm>
            <a:off x="5807076" y="1736725"/>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55" name="Rectangle 42"/>
          <p:cNvSpPr>
            <a:spLocks noChangeArrowheads="1"/>
          </p:cNvSpPr>
          <p:nvPr/>
        </p:nvSpPr>
        <p:spPr bwMode="auto">
          <a:xfrm>
            <a:off x="5807076" y="1736725"/>
            <a:ext cx="11113"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56" name="Line 43"/>
          <p:cNvSpPr>
            <a:spLocks noChangeShapeType="1"/>
          </p:cNvSpPr>
          <p:nvPr/>
        </p:nvSpPr>
        <p:spPr bwMode="auto">
          <a:xfrm>
            <a:off x="6634163" y="1736725"/>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57" name="Rectangle 44"/>
          <p:cNvSpPr>
            <a:spLocks noChangeArrowheads="1"/>
          </p:cNvSpPr>
          <p:nvPr/>
        </p:nvSpPr>
        <p:spPr bwMode="auto">
          <a:xfrm>
            <a:off x="6634163" y="1736725"/>
            <a:ext cx="9525"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58" name="Rectangle 45"/>
          <p:cNvSpPr>
            <a:spLocks noChangeArrowheads="1"/>
          </p:cNvSpPr>
          <p:nvPr/>
        </p:nvSpPr>
        <p:spPr bwMode="auto">
          <a:xfrm>
            <a:off x="7451726" y="1736725"/>
            <a:ext cx="19050" cy="2270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59" name="Rectangle 46"/>
          <p:cNvSpPr>
            <a:spLocks noChangeArrowheads="1"/>
          </p:cNvSpPr>
          <p:nvPr/>
        </p:nvSpPr>
        <p:spPr bwMode="auto">
          <a:xfrm>
            <a:off x="846138" y="2984500"/>
            <a:ext cx="3317875"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60" name="Line 47"/>
          <p:cNvSpPr>
            <a:spLocks noChangeShapeType="1"/>
          </p:cNvSpPr>
          <p:nvPr/>
        </p:nvSpPr>
        <p:spPr bwMode="auto">
          <a:xfrm>
            <a:off x="2500313" y="1963738"/>
            <a:ext cx="0" cy="617538"/>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61" name="Rectangle 48"/>
          <p:cNvSpPr>
            <a:spLocks noChangeArrowheads="1"/>
          </p:cNvSpPr>
          <p:nvPr/>
        </p:nvSpPr>
        <p:spPr bwMode="auto">
          <a:xfrm>
            <a:off x="2500313" y="1963738"/>
            <a:ext cx="9525" cy="617538"/>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63" name="Rectangle 49"/>
          <p:cNvSpPr>
            <a:spLocks noChangeArrowheads="1"/>
          </p:cNvSpPr>
          <p:nvPr/>
        </p:nvSpPr>
        <p:spPr bwMode="auto">
          <a:xfrm>
            <a:off x="846138" y="3211513"/>
            <a:ext cx="3317875" cy="19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64" name="Line 50"/>
          <p:cNvSpPr>
            <a:spLocks noChangeShapeType="1"/>
          </p:cNvSpPr>
          <p:nvPr/>
        </p:nvSpPr>
        <p:spPr bwMode="auto">
          <a:xfrm>
            <a:off x="6634163" y="1963738"/>
            <a:ext cx="0" cy="617538"/>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65" name="Rectangle 51"/>
          <p:cNvSpPr>
            <a:spLocks noChangeArrowheads="1"/>
          </p:cNvSpPr>
          <p:nvPr/>
        </p:nvSpPr>
        <p:spPr bwMode="auto">
          <a:xfrm>
            <a:off x="6634163" y="1963738"/>
            <a:ext cx="9525" cy="617538"/>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66" name="Rectangle 52"/>
          <p:cNvSpPr>
            <a:spLocks noChangeArrowheads="1"/>
          </p:cNvSpPr>
          <p:nvPr/>
        </p:nvSpPr>
        <p:spPr bwMode="auto">
          <a:xfrm>
            <a:off x="609600" y="4664075"/>
            <a:ext cx="1663700"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67" name="Rectangle 53"/>
          <p:cNvSpPr>
            <a:spLocks noChangeArrowheads="1"/>
          </p:cNvSpPr>
          <p:nvPr/>
        </p:nvSpPr>
        <p:spPr bwMode="auto">
          <a:xfrm>
            <a:off x="609600" y="4891088"/>
            <a:ext cx="1663700"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68" name="Line 54"/>
          <p:cNvSpPr>
            <a:spLocks noChangeShapeType="1"/>
          </p:cNvSpPr>
          <p:nvPr/>
        </p:nvSpPr>
        <p:spPr bwMode="auto">
          <a:xfrm>
            <a:off x="1673226" y="1963738"/>
            <a:ext cx="0" cy="617538"/>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69" name="Rectangle 55"/>
          <p:cNvSpPr>
            <a:spLocks noChangeArrowheads="1"/>
          </p:cNvSpPr>
          <p:nvPr/>
        </p:nvSpPr>
        <p:spPr bwMode="auto">
          <a:xfrm>
            <a:off x="1673226" y="1963738"/>
            <a:ext cx="9525" cy="617538"/>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70" name="Line 56"/>
          <p:cNvSpPr>
            <a:spLocks noChangeShapeType="1"/>
          </p:cNvSpPr>
          <p:nvPr/>
        </p:nvSpPr>
        <p:spPr bwMode="auto">
          <a:xfrm>
            <a:off x="2500313" y="3230563"/>
            <a:ext cx="0" cy="103187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71" name="Rectangle 57"/>
          <p:cNvSpPr>
            <a:spLocks noChangeArrowheads="1"/>
          </p:cNvSpPr>
          <p:nvPr/>
        </p:nvSpPr>
        <p:spPr bwMode="auto">
          <a:xfrm>
            <a:off x="2500313" y="3230563"/>
            <a:ext cx="9525" cy="10318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72" name="Line 58"/>
          <p:cNvSpPr>
            <a:spLocks noChangeShapeType="1"/>
          </p:cNvSpPr>
          <p:nvPr/>
        </p:nvSpPr>
        <p:spPr bwMode="auto">
          <a:xfrm>
            <a:off x="5807076" y="1963738"/>
            <a:ext cx="0" cy="617538"/>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73" name="Rectangle 59"/>
          <p:cNvSpPr>
            <a:spLocks noChangeArrowheads="1"/>
          </p:cNvSpPr>
          <p:nvPr/>
        </p:nvSpPr>
        <p:spPr bwMode="auto">
          <a:xfrm>
            <a:off x="5807076" y="1963738"/>
            <a:ext cx="11113" cy="617538"/>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74" name="Line 60"/>
          <p:cNvSpPr>
            <a:spLocks noChangeShapeType="1"/>
          </p:cNvSpPr>
          <p:nvPr/>
        </p:nvSpPr>
        <p:spPr bwMode="auto">
          <a:xfrm>
            <a:off x="6634163" y="3230563"/>
            <a:ext cx="0" cy="103187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75" name="Rectangle 61"/>
          <p:cNvSpPr>
            <a:spLocks noChangeArrowheads="1"/>
          </p:cNvSpPr>
          <p:nvPr/>
        </p:nvSpPr>
        <p:spPr bwMode="auto">
          <a:xfrm>
            <a:off x="6634163" y="3230563"/>
            <a:ext cx="9525" cy="10318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76" name="Line 62"/>
          <p:cNvSpPr>
            <a:spLocks noChangeShapeType="1"/>
          </p:cNvSpPr>
          <p:nvPr/>
        </p:nvSpPr>
        <p:spPr bwMode="auto">
          <a:xfrm>
            <a:off x="7461251" y="1963738"/>
            <a:ext cx="0" cy="617538"/>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77" name="Rectangle 63"/>
          <p:cNvSpPr>
            <a:spLocks noChangeArrowheads="1"/>
          </p:cNvSpPr>
          <p:nvPr/>
        </p:nvSpPr>
        <p:spPr bwMode="auto">
          <a:xfrm>
            <a:off x="7461251" y="1963738"/>
            <a:ext cx="9525" cy="617538"/>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78" name="Rectangle 64"/>
          <p:cNvSpPr>
            <a:spLocks noChangeArrowheads="1"/>
          </p:cNvSpPr>
          <p:nvPr/>
        </p:nvSpPr>
        <p:spPr bwMode="auto">
          <a:xfrm>
            <a:off x="1682751" y="1716088"/>
            <a:ext cx="5788025"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79" name="Rectangle 65"/>
          <p:cNvSpPr>
            <a:spLocks noChangeArrowheads="1"/>
          </p:cNvSpPr>
          <p:nvPr/>
        </p:nvSpPr>
        <p:spPr bwMode="auto">
          <a:xfrm>
            <a:off x="1682751" y="1943100"/>
            <a:ext cx="5788025"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80" name="Line 66"/>
          <p:cNvSpPr>
            <a:spLocks noChangeShapeType="1"/>
          </p:cNvSpPr>
          <p:nvPr/>
        </p:nvSpPr>
        <p:spPr bwMode="auto">
          <a:xfrm>
            <a:off x="1682751" y="2159000"/>
            <a:ext cx="578802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81" name="Rectangle 67"/>
          <p:cNvSpPr>
            <a:spLocks noChangeArrowheads="1"/>
          </p:cNvSpPr>
          <p:nvPr/>
        </p:nvSpPr>
        <p:spPr bwMode="auto">
          <a:xfrm>
            <a:off x="1682751" y="2159000"/>
            <a:ext cx="5788025"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82" name="Line 68"/>
          <p:cNvSpPr>
            <a:spLocks noChangeShapeType="1"/>
          </p:cNvSpPr>
          <p:nvPr/>
        </p:nvSpPr>
        <p:spPr bwMode="auto">
          <a:xfrm>
            <a:off x="1682751" y="2365375"/>
            <a:ext cx="578802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83" name="Rectangle 69"/>
          <p:cNvSpPr>
            <a:spLocks noChangeArrowheads="1"/>
          </p:cNvSpPr>
          <p:nvPr/>
        </p:nvSpPr>
        <p:spPr bwMode="auto">
          <a:xfrm>
            <a:off x="1682751" y="2365375"/>
            <a:ext cx="5788025"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84" name="Line 70"/>
          <p:cNvSpPr>
            <a:spLocks noChangeShapeType="1"/>
          </p:cNvSpPr>
          <p:nvPr/>
        </p:nvSpPr>
        <p:spPr bwMode="auto">
          <a:xfrm>
            <a:off x="1682751" y="2571750"/>
            <a:ext cx="578802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85" name="Rectangle 71"/>
          <p:cNvSpPr>
            <a:spLocks noChangeArrowheads="1"/>
          </p:cNvSpPr>
          <p:nvPr/>
        </p:nvSpPr>
        <p:spPr bwMode="auto">
          <a:xfrm>
            <a:off x="1682751" y="2571750"/>
            <a:ext cx="5788025"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86" name="Rectangle 72"/>
          <p:cNvSpPr>
            <a:spLocks noChangeArrowheads="1"/>
          </p:cNvSpPr>
          <p:nvPr/>
        </p:nvSpPr>
        <p:spPr bwMode="auto">
          <a:xfrm>
            <a:off x="4979988" y="2984500"/>
            <a:ext cx="3317875"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87" name="Rectangle 73"/>
          <p:cNvSpPr>
            <a:spLocks noChangeArrowheads="1"/>
          </p:cNvSpPr>
          <p:nvPr/>
        </p:nvSpPr>
        <p:spPr bwMode="auto">
          <a:xfrm>
            <a:off x="4979988" y="3211513"/>
            <a:ext cx="3317875" cy="19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88" name="Rectangle 74"/>
          <p:cNvSpPr>
            <a:spLocks noChangeArrowheads="1"/>
          </p:cNvSpPr>
          <p:nvPr/>
        </p:nvSpPr>
        <p:spPr bwMode="auto">
          <a:xfrm>
            <a:off x="2582862" y="4664075"/>
            <a:ext cx="1663700"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89" name="Rectangle 75"/>
          <p:cNvSpPr>
            <a:spLocks noChangeArrowheads="1"/>
          </p:cNvSpPr>
          <p:nvPr/>
        </p:nvSpPr>
        <p:spPr bwMode="auto">
          <a:xfrm>
            <a:off x="2582862" y="4891088"/>
            <a:ext cx="1663700"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75" name="Slide Number Placeholder 74"/>
          <p:cNvSpPr>
            <a:spLocks noGrp="1"/>
          </p:cNvSpPr>
          <p:nvPr>
            <p:ph type="sldNum" sz="quarter" idx="12"/>
          </p:nvPr>
        </p:nvSpPr>
        <p:spPr/>
        <p:txBody>
          <a:bodyPr/>
          <a:lstStyle/>
          <a:p>
            <a:fld id="{A2F34CF3-0044-4E21-BEB6-D1264E26E98D}" type="slidenum">
              <a:rPr lang="en-US" smtClean="0">
                <a:solidFill>
                  <a:prstClr val="black">
                    <a:tint val="75000"/>
                  </a:prstClr>
                </a:solidFill>
              </a:rPr>
              <a:pPr/>
              <a:t>21</a:t>
            </a:fld>
            <a:endParaRPr lang="en-US" dirty="0">
              <a:solidFill>
                <a:prstClr val="black">
                  <a:tint val="75000"/>
                </a:prstClr>
              </a:solidFill>
            </a:endParaRPr>
          </a:p>
        </p:txBody>
      </p:sp>
      <p:sp>
        <p:nvSpPr>
          <p:cNvPr id="76" name="Rounded Rectangle 75"/>
          <p:cNvSpPr/>
          <p:nvPr/>
        </p:nvSpPr>
        <p:spPr>
          <a:xfrm>
            <a:off x="81012" y="6553200"/>
            <a:ext cx="5329188" cy="21021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P2</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solidFill>
                  <a:prstClr val="black"/>
                </a:solidFill>
                <a:latin typeface="Calibri"/>
              </a:rPr>
              <a:t>Describe and record the flow of labor costs in job order costing.</a:t>
            </a:r>
          </a:p>
        </p:txBody>
      </p:sp>
      <p:sp>
        <p:nvSpPr>
          <p:cNvPr id="78" name="Rectangle 77"/>
          <p:cNvSpPr>
            <a:spLocks noGrp="1" noChangeArrowheads="1"/>
          </p:cNvSpPr>
          <p:nvPr/>
        </p:nvSpPr>
        <p:spPr bwMode="auto">
          <a:xfrm>
            <a:off x="640080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extLst>
      <p:ext uri="{BB962C8B-B14F-4D97-AF65-F5344CB8AC3E}">
        <p14:creationId xmlns:p14="http://schemas.microsoft.com/office/powerpoint/2010/main" val="22743809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3"/>
                                        </p:tgtEl>
                                        <p:attrNameLst>
                                          <p:attrName>style.visibility</p:attrName>
                                        </p:attrNameLst>
                                      </p:cBhvr>
                                      <p:to>
                                        <p:strVal val="visible"/>
                                      </p:to>
                                    </p:set>
                                    <p:animEffect transition="in" filter="fade">
                                      <p:cBhvr>
                                        <p:cTn id="16" dur="500"/>
                                        <p:tgtEl>
                                          <p:spTgt spid="7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7"/>
                                        </p:tgtEl>
                                        <p:attrNameLst>
                                          <p:attrName>style.visibility</p:attrName>
                                        </p:attrNameLst>
                                      </p:cBhvr>
                                      <p:to>
                                        <p:strVal val="visible"/>
                                      </p:to>
                                    </p:set>
                                    <p:animEffect transition="in" filter="fade">
                                      <p:cBhvr>
                                        <p:cTn id="19" dur="500"/>
                                        <p:tgtEl>
                                          <p:spTgt spid="8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500"/>
                                        <p:tgtEl>
                                          <p:spTgt spid="9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5"/>
                                        </p:tgtEl>
                                        <p:attrNameLst>
                                          <p:attrName>style.visibility</p:attrName>
                                        </p:attrNameLst>
                                      </p:cBhvr>
                                      <p:to>
                                        <p:strVal val="visible"/>
                                      </p:to>
                                    </p:set>
                                    <p:animEffect transition="in" filter="fade">
                                      <p:cBhvr>
                                        <p:cTn id="25" dur="500"/>
                                        <p:tgtEl>
                                          <p:spTgt spid="9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53"/>
                                        </p:tgtEl>
                                        <p:attrNameLst>
                                          <p:attrName>style.visibility</p:attrName>
                                        </p:attrNameLst>
                                      </p:cBhvr>
                                      <p:to>
                                        <p:strVal val="visible"/>
                                      </p:to>
                                    </p:set>
                                    <p:animEffect transition="in" filter="fade">
                                      <p:cBhvr>
                                        <p:cTn id="28" dur="500"/>
                                        <p:tgtEl>
                                          <p:spTgt spid="35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55"/>
                                        </p:tgtEl>
                                        <p:attrNameLst>
                                          <p:attrName>style.visibility</p:attrName>
                                        </p:attrNameLst>
                                      </p:cBhvr>
                                      <p:to>
                                        <p:strVal val="visible"/>
                                      </p:to>
                                    </p:set>
                                    <p:animEffect transition="in" filter="fade">
                                      <p:cBhvr>
                                        <p:cTn id="31" dur="500"/>
                                        <p:tgtEl>
                                          <p:spTgt spid="35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56"/>
                                        </p:tgtEl>
                                        <p:attrNameLst>
                                          <p:attrName>style.visibility</p:attrName>
                                        </p:attrNameLst>
                                      </p:cBhvr>
                                      <p:to>
                                        <p:strVal val="visible"/>
                                      </p:to>
                                    </p:set>
                                    <p:animEffect transition="in" filter="fade">
                                      <p:cBhvr>
                                        <p:cTn id="34" dur="500"/>
                                        <p:tgtEl>
                                          <p:spTgt spid="35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57"/>
                                        </p:tgtEl>
                                        <p:attrNameLst>
                                          <p:attrName>style.visibility</p:attrName>
                                        </p:attrNameLst>
                                      </p:cBhvr>
                                      <p:to>
                                        <p:strVal val="visible"/>
                                      </p:to>
                                    </p:set>
                                    <p:animEffect transition="in" filter="fade">
                                      <p:cBhvr>
                                        <p:cTn id="37" dur="500"/>
                                        <p:tgtEl>
                                          <p:spTgt spid="35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58"/>
                                        </p:tgtEl>
                                        <p:attrNameLst>
                                          <p:attrName>style.visibility</p:attrName>
                                        </p:attrNameLst>
                                      </p:cBhvr>
                                      <p:to>
                                        <p:strVal val="visible"/>
                                      </p:to>
                                    </p:set>
                                    <p:animEffect transition="in" filter="fade">
                                      <p:cBhvr>
                                        <p:cTn id="40" dur="500"/>
                                        <p:tgtEl>
                                          <p:spTgt spid="35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60"/>
                                        </p:tgtEl>
                                        <p:attrNameLst>
                                          <p:attrName>style.visibility</p:attrName>
                                        </p:attrNameLst>
                                      </p:cBhvr>
                                      <p:to>
                                        <p:strVal val="visible"/>
                                      </p:to>
                                    </p:set>
                                    <p:animEffect transition="in" filter="fade">
                                      <p:cBhvr>
                                        <p:cTn id="43" dur="500"/>
                                        <p:tgtEl>
                                          <p:spTgt spid="360"/>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61"/>
                                        </p:tgtEl>
                                        <p:attrNameLst>
                                          <p:attrName>style.visibility</p:attrName>
                                        </p:attrNameLst>
                                      </p:cBhvr>
                                      <p:to>
                                        <p:strVal val="visible"/>
                                      </p:to>
                                    </p:set>
                                    <p:animEffect transition="in" filter="fade">
                                      <p:cBhvr>
                                        <p:cTn id="46" dur="500"/>
                                        <p:tgtEl>
                                          <p:spTgt spid="361"/>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64"/>
                                        </p:tgtEl>
                                        <p:attrNameLst>
                                          <p:attrName>style.visibility</p:attrName>
                                        </p:attrNameLst>
                                      </p:cBhvr>
                                      <p:to>
                                        <p:strVal val="visible"/>
                                      </p:to>
                                    </p:set>
                                    <p:animEffect transition="in" filter="fade">
                                      <p:cBhvr>
                                        <p:cTn id="49" dur="500"/>
                                        <p:tgtEl>
                                          <p:spTgt spid="364"/>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65"/>
                                        </p:tgtEl>
                                        <p:attrNameLst>
                                          <p:attrName>style.visibility</p:attrName>
                                        </p:attrNameLst>
                                      </p:cBhvr>
                                      <p:to>
                                        <p:strVal val="visible"/>
                                      </p:to>
                                    </p:set>
                                    <p:animEffect transition="in" filter="fade">
                                      <p:cBhvr>
                                        <p:cTn id="52" dur="500"/>
                                        <p:tgtEl>
                                          <p:spTgt spid="365"/>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68"/>
                                        </p:tgtEl>
                                        <p:attrNameLst>
                                          <p:attrName>style.visibility</p:attrName>
                                        </p:attrNameLst>
                                      </p:cBhvr>
                                      <p:to>
                                        <p:strVal val="visible"/>
                                      </p:to>
                                    </p:set>
                                    <p:animEffect transition="in" filter="fade">
                                      <p:cBhvr>
                                        <p:cTn id="55" dur="500"/>
                                        <p:tgtEl>
                                          <p:spTgt spid="368"/>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69"/>
                                        </p:tgtEl>
                                        <p:attrNameLst>
                                          <p:attrName>style.visibility</p:attrName>
                                        </p:attrNameLst>
                                      </p:cBhvr>
                                      <p:to>
                                        <p:strVal val="visible"/>
                                      </p:to>
                                    </p:set>
                                    <p:animEffect transition="in" filter="fade">
                                      <p:cBhvr>
                                        <p:cTn id="58" dur="500"/>
                                        <p:tgtEl>
                                          <p:spTgt spid="369"/>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72"/>
                                        </p:tgtEl>
                                        <p:attrNameLst>
                                          <p:attrName>style.visibility</p:attrName>
                                        </p:attrNameLst>
                                      </p:cBhvr>
                                      <p:to>
                                        <p:strVal val="visible"/>
                                      </p:to>
                                    </p:set>
                                    <p:animEffect transition="in" filter="fade">
                                      <p:cBhvr>
                                        <p:cTn id="61" dur="500"/>
                                        <p:tgtEl>
                                          <p:spTgt spid="372"/>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373"/>
                                        </p:tgtEl>
                                        <p:attrNameLst>
                                          <p:attrName>style.visibility</p:attrName>
                                        </p:attrNameLst>
                                      </p:cBhvr>
                                      <p:to>
                                        <p:strVal val="visible"/>
                                      </p:to>
                                    </p:set>
                                    <p:animEffect transition="in" filter="fade">
                                      <p:cBhvr>
                                        <p:cTn id="64" dur="500"/>
                                        <p:tgtEl>
                                          <p:spTgt spid="373"/>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376"/>
                                        </p:tgtEl>
                                        <p:attrNameLst>
                                          <p:attrName>style.visibility</p:attrName>
                                        </p:attrNameLst>
                                      </p:cBhvr>
                                      <p:to>
                                        <p:strVal val="visible"/>
                                      </p:to>
                                    </p:set>
                                    <p:animEffect transition="in" filter="fade">
                                      <p:cBhvr>
                                        <p:cTn id="67" dur="500"/>
                                        <p:tgtEl>
                                          <p:spTgt spid="376"/>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377"/>
                                        </p:tgtEl>
                                        <p:attrNameLst>
                                          <p:attrName>style.visibility</p:attrName>
                                        </p:attrNameLst>
                                      </p:cBhvr>
                                      <p:to>
                                        <p:strVal val="visible"/>
                                      </p:to>
                                    </p:set>
                                    <p:animEffect transition="in" filter="fade">
                                      <p:cBhvr>
                                        <p:cTn id="70" dur="500"/>
                                        <p:tgtEl>
                                          <p:spTgt spid="377"/>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378"/>
                                        </p:tgtEl>
                                        <p:attrNameLst>
                                          <p:attrName>style.visibility</p:attrName>
                                        </p:attrNameLst>
                                      </p:cBhvr>
                                      <p:to>
                                        <p:strVal val="visible"/>
                                      </p:to>
                                    </p:set>
                                    <p:animEffect transition="in" filter="fade">
                                      <p:cBhvr>
                                        <p:cTn id="73" dur="500"/>
                                        <p:tgtEl>
                                          <p:spTgt spid="378"/>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379"/>
                                        </p:tgtEl>
                                        <p:attrNameLst>
                                          <p:attrName>style.visibility</p:attrName>
                                        </p:attrNameLst>
                                      </p:cBhvr>
                                      <p:to>
                                        <p:strVal val="visible"/>
                                      </p:to>
                                    </p:set>
                                    <p:animEffect transition="in" filter="fade">
                                      <p:cBhvr>
                                        <p:cTn id="76" dur="500"/>
                                        <p:tgtEl>
                                          <p:spTgt spid="379"/>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380"/>
                                        </p:tgtEl>
                                        <p:attrNameLst>
                                          <p:attrName>style.visibility</p:attrName>
                                        </p:attrNameLst>
                                      </p:cBhvr>
                                      <p:to>
                                        <p:strVal val="visible"/>
                                      </p:to>
                                    </p:set>
                                    <p:animEffect transition="in" filter="fade">
                                      <p:cBhvr>
                                        <p:cTn id="79" dur="500"/>
                                        <p:tgtEl>
                                          <p:spTgt spid="380"/>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381"/>
                                        </p:tgtEl>
                                        <p:attrNameLst>
                                          <p:attrName>style.visibility</p:attrName>
                                        </p:attrNameLst>
                                      </p:cBhvr>
                                      <p:to>
                                        <p:strVal val="visible"/>
                                      </p:to>
                                    </p:set>
                                    <p:animEffect transition="in" filter="fade">
                                      <p:cBhvr>
                                        <p:cTn id="82" dur="500"/>
                                        <p:tgtEl>
                                          <p:spTgt spid="381"/>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382"/>
                                        </p:tgtEl>
                                        <p:attrNameLst>
                                          <p:attrName>style.visibility</p:attrName>
                                        </p:attrNameLst>
                                      </p:cBhvr>
                                      <p:to>
                                        <p:strVal val="visible"/>
                                      </p:to>
                                    </p:set>
                                    <p:animEffect transition="in" filter="fade">
                                      <p:cBhvr>
                                        <p:cTn id="85" dur="500"/>
                                        <p:tgtEl>
                                          <p:spTgt spid="382"/>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383"/>
                                        </p:tgtEl>
                                        <p:attrNameLst>
                                          <p:attrName>style.visibility</p:attrName>
                                        </p:attrNameLst>
                                      </p:cBhvr>
                                      <p:to>
                                        <p:strVal val="visible"/>
                                      </p:to>
                                    </p:set>
                                    <p:animEffect transition="in" filter="fade">
                                      <p:cBhvr>
                                        <p:cTn id="88" dur="500"/>
                                        <p:tgtEl>
                                          <p:spTgt spid="383"/>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384"/>
                                        </p:tgtEl>
                                        <p:attrNameLst>
                                          <p:attrName>style.visibility</p:attrName>
                                        </p:attrNameLst>
                                      </p:cBhvr>
                                      <p:to>
                                        <p:strVal val="visible"/>
                                      </p:to>
                                    </p:set>
                                    <p:animEffect transition="in" filter="fade">
                                      <p:cBhvr>
                                        <p:cTn id="91" dur="500"/>
                                        <p:tgtEl>
                                          <p:spTgt spid="384"/>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385"/>
                                        </p:tgtEl>
                                        <p:attrNameLst>
                                          <p:attrName>style.visibility</p:attrName>
                                        </p:attrNameLst>
                                      </p:cBhvr>
                                      <p:to>
                                        <p:strVal val="visible"/>
                                      </p:to>
                                    </p:set>
                                    <p:animEffect transition="in" filter="fade">
                                      <p:cBhvr>
                                        <p:cTn id="94" dur="500"/>
                                        <p:tgtEl>
                                          <p:spTgt spid="385"/>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500"/>
                                        <p:tgtEl>
                                          <p:spTgt spid="17"/>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18"/>
                                        </p:tgtEl>
                                        <p:attrNameLst>
                                          <p:attrName>style.visibility</p:attrName>
                                        </p:attrNameLst>
                                      </p:cBhvr>
                                      <p:to>
                                        <p:strVal val="visible"/>
                                      </p:to>
                                    </p:set>
                                    <p:animEffect transition="in" filter="fade">
                                      <p:cBhvr>
                                        <p:cTn id="100" dur="500"/>
                                        <p:tgtEl>
                                          <p:spTgt spid="18"/>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fade">
                                      <p:cBhvr>
                                        <p:cTn id="103" dur="500"/>
                                        <p:tgtEl>
                                          <p:spTgt spid="19"/>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20"/>
                                        </p:tgtEl>
                                        <p:attrNameLst>
                                          <p:attrName>style.visibility</p:attrName>
                                        </p:attrNameLst>
                                      </p:cBhvr>
                                      <p:to>
                                        <p:strVal val="visible"/>
                                      </p:to>
                                    </p:set>
                                    <p:animEffect transition="in" filter="fade">
                                      <p:cBhvr>
                                        <p:cTn id="106" dur="500"/>
                                        <p:tgtEl>
                                          <p:spTgt spid="20"/>
                                        </p:tgtEl>
                                      </p:cBhvr>
                                    </p:animEffect>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grpId="0" nodeType="clickEffect">
                                  <p:stCondLst>
                                    <p:cond delay="0"/>
                                  </p:stCondLst>
                                  <p:childTnLst>
                                    <p:set>
                                      <p:cBhvr>
                                        <p:cTn id="110" dur="1" fill="hold">
                                          <p:stCondLst>
                                            <p:cond delay="0"/>
                                          </p:stCondLst>
                                        </p:cTn>
                                        <p:tgtEl>
                                          <p:spTgt spid="7"/>
                                        </p:tgtEl>
                                        <p:attrNameLst>
                                          <p:attrName>style.visibility</p:attrName>
                                        </p:attrNameLst>
                                      </p:cBhvr>
                                      <p:to>
                                        <p:strVal val="visible"/>
                                      </p:to>
                                    </p:set>
                                    <p:animEffect transition="in" filter="fade">
                                      <p:cBhvr>
                                        <p:cTn id="111" dur="500"/>
                                        <p:tgtEl>
                                          <p:spTgt spid="7"/>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21"/>
                                        </p:tgtEl>
                                        <p:attrNameLst>
                                          <p:attrName>style.visibility</p:attrName>
                                        </p:attrNameLst>
                                      </p:cBhvr>
                                      <p:to>
                                        <p:strVal val="visible"/>
                                      </p:to>
                                    </p:set>
                                    <p:animEffect transition="in" filter="fade">
                                      <p:cBhvr>
                                        <p:cTn id="114" dur="500"/>
                                        <p:tgtEl>
                                          <p:spTgt spid="21"/>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465"/>
                                        </p:tgtEl>
                                        <p:attrNameLst>
                                          <p:attrName>style.visibility</p:attrName>
                                        </p:attrNameLst>
                                      </p:cBhvr>
                                      <p:to>
                                        <p:strVal val="visible"/>
                                      </p:to>
                                    </p:set>
                                    <p:animEffect transition="in" filter="fade">
                                      <p:cBhvr>
                                        <p:cTn id="117" dur="500"/>
                                        <p:tgtEl>
                                          <p:spTgt spid="465"/>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467"/>
                                        </p:tgtEl>
                                        <p:attrNameLst>
                                          <p:attrName>style.visibility</p:attrName>
                                        </p:attrNameLst>
                                      </p:cBhvr>
                                      <p:to>
                                        <p:strVal val="visible"/>
                                      </p:to>
                                    </p:set>
                                    <p:animEffect transition="in" filter="fade">
                                      <p:cBhvr>
                                        <p:cTn id="120" dur="500"/>
                                        <p:tgtEl>
                                          <p:spTgt spid="467"/>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468"/>
                                        </p:tgtEl>
                                        <p:attrNameLst>
                                          <p:attrName>style.visibility</p:attrName>
                                        </p:attrNameLst>
                                      </p:cBhvr>
                                      <p:to>
                                        <p:strVal val="visible"/>
                                      </p:to>
                                    </p:set>
                                    <p:animEffect transition="in" filter="fade">
                                      <p:cBhvr>
                                        <p:cTn id="123" dur="500"/>
                                        <p:tgtEl>
                                          <p:spTgt spid="468"/>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469"/>
                                        </p:tgtEl>
                                        <p:attrNameLst>
                                          <p:attrName>style.visibility</p:attrName>
                                        </p:attrNameLst>
                                      </p:cBhvr>
                                      <p:to>
                                        <p:strVal val="visible"/>
                                      </p:to>
                                    </p:set>
                                    <p:animEffect transition="in" filter="fade">
                                      <p:cBhvr>
                                        <p:cTn id="126" dur="500"/>
                                        <p:tgtEl>
                                          <p:spTgt spid="469"/>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85"/>
                                        </p:tgtEl>
                                        <p:attrNameLst>
                                          <p:attrName>style.visibility</p:attrName>
                                        </p:attrNameLst>
                                      </p:cBhvr>
                                      <p:to>
                                        <p:strVal val="visible"/>
                                      </p:to>
                                    </p:set>
                                    <p:animEffect transition="in" filter="fade">
                                      <p:cBhvr>
                                        <p:cTn id="129" dur="500"/>
                                        <p:tgtEl>
                                          <p:spTgt spid="85"/>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359"/>
                                        </p:tgtEl>
                                        <p:attrNameLst>
                                          <p:attrName>style.visibility</p:attrName>
                                        </p:attrNameLst>
                                      </p:cBhvr>
                                      <p:to>
                                        <p:strVal val="visible"/>
                                      </p:to>
                                    </p:set>
                                    <p:animEffect transition="in" filter="fade">
                                      <p:cBhvr>
                                        <p:cTn id="132" dur="500"/>
                                        <p:tgtEl>
                                          <p:spTgt spid="359"/>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363"/>
                                        </p:tgtEl>
                                        <p:attrNameLst>
                                          <p:attrName>style.visibility</p:attrName>
                                        </p:attrNameLst>
                                      </p:cBhvr>
                                      <p:to>
                                        <p:strVal val="visible"/>
                                      </p:to>
                                    </p:set>
                                    <p:animEffect transition="in" filter="fade">
                                      <p:cBhvr>
                                        <p:cTn id="135" dur="500"/>
                                        <p:tgtEl>
                                          <p:spTgt spid="363"/>
                                        </p:tgtEl>
                                      </p:cBhvr>
                                    </p:animEffect>
                                  </p:childTnLst>
                                </p:cTn>
                              </p:par>
                              <p:par>
                                <p:cTn id="136" presetID="10" presetClass="entr" presetSubtype="0" fill="hold" grpId="0" nodeType="withEffect">
                                  <p:stCondLst>
                                    <p:cond delay="0"/>
                                  </p:stCondLst>
                                  <p:childTnLst>
                                    <p:set>
                                      <p:cBhvr>
                                        <p:cTn id="137" dur="1" fill="hold">
                                          <p:stCondLst>
                                            <p:cond delay="0"/>
                                          </p:stCondLst>
                                        </p:cTn>
                                        <p:tgtEl>
                                          <p:spTgt spid="370"/>
                                        </p:tgtEl>
                                        <p:attrNameLst>
                                          <p:attrName>style.visibility</p:attrName>
                                        </p:attrNameLst>
                                      </p:cBhvr>
                                      <p:to>
                                        <p:strVal val="visible"/>
                                      </p:to>
                                    </p:set>
                                    <p:animEffect transition="in" filter="fade">
                                      <p:cBhvr>
                                        <p:cTn id="138" dur="500"/>
                                        <p:tgtEl>
                                          <p:spTgt spid="370"/>
                                        </p:tgtEl>
                                      </p:cBhvr>
                                    </p:animEffect>
                                  </p:childTnLst>
                                </p:cTn>
                              </p:par>
                              <p:par>
                                <p:cTn id="139" presetID="10" presetClass="entr" presetSubtype="0" fill="hold" grpId="0" nodeType="withEffect">
                                  <p:stCondLst>
                                    <p:cond delay="0"/>
                                  </p:stCondLst>
                                  <p:childTnLst>
                                    <p:set>
                                      <p:cBhvr>
                                        <p:cTn id="140" dur="1" fill="hold">
                                          <p:stCondLst>
                                            <p:cond delay="0"/>
                                          </p:stCondLst>
                                        </p:cTn>
                                        <p:tgtEl>
                                          <p:spTgt spid="371"/>
                                        </p:tgtEl>
                                        <p:attrNameLst>
                                          <p:attrName>style.visibility</p:attrName>
                                        </p:attrNameLst>
                                      </p:cBhvr>
                                      <p:to>
                                        <p:strVal val="visible"/>
                                      </p:to>
                                    </p:set>
                                    <p:animEffect transition="in" filter="fade">
                                      <p:cBhvr>
                                        <p:cTn id="141" dur="500"/>
                                        <p:tgtEl>
                                          <p:spTgt spid="371"/>
                                        </p:tgtEl>
                                      </p:cBhvr>
                                    </p:animEffect>
                                  </p:childTnLst>
                                </p:cTn>
                              </p:par>
                            </p:childTnLst>
                          </p:cTn>
                        </p:par>
                      </p:childTnLst>
                    </p:cTn>
                  </p:par>
                  <p:par>
                    <p:cTn id="142" fill="hold">
                      <p:stCondLst>
                        <p:cond delay="indefinite"/>
                      </p:stCondLst>
                      <p:childTnLst>
                        <p:par>
                          <p:cTn id="143" fill="hold">
                            <p:stCondLst>
                              <p:cond delay="0"/>
                            </p:stCondLst>
                            <p:childTnLst>
                              <p:par>
                                <p:cTn id="144" presetID="10" presetClass="entr" presetSubtype="0" fill="hold" grpId="0" nodeType="clickEffect">
                                  <p:stCondLst>
                                    <p:cond delay="0"/>
                                  </p:stCondLst>
                                  <p:childTnLst>
                                    <p:set>
                                      <p:cBhvr>
                                        <p:cTn id="145" dur="1" fill="hold">
                                          <p:stCondLst>
                                            <p:cond delay="0"/>
                                          </p:stCondLst>
                                        </p:cTn>
                                        <p:tgtEl>
                                          <p:spTgt spid="8"/>
                                        </p:tgtEl>
                                        <p:attrNameLst>
                                          <p:attrName>style.visibility</p:attrName>
                                        </p:attrNameLst>
                                      </p:cBhvr>
                                      <p:to>
                                        <p:strVal val="visible"/>
                                      </p:to>
                                    </p:set>
                                    <p:animEffect transition="in" filter="fade">
                                      <p:cBhvr>
                                        <p:cTn id="146" dur="500"/>
                                        <p:tgtEl>
                                          <p:spTgt spid="8"/>
                                        </p:tgtEl>
                                      </p:cBhvr>
                                    </p:animEffect>
                                  </p:childTnLst>
                                </p:cTn>
                              </p:par>
                              <p:par>
                                <p:cTn id="147" presetID="10" presetClass="entr" presetSubtype="0" fill="hold" grpId="0" nodeType="withEffect">
                                  <p:stCondLst>
                                    <p:cond delay="0"/>
                                  </p:stCondLst>
                                  <p:childTnLst>
                                    <p:set>
                                      <p:cBhvr>
                                        <p:cTn id="148" dur="1" fill="hold">
                                          <p:stCondLst>
                                            <p:cond delay="0"/>
                                          </p:stCondLst>
                                        </p:cTn>
                                        <p:tgtEl>
                                          <p:spTgt spid="466"/>
                                        </p:tgtEl>
                                        <p:attrNameLst>
                                          <p:attrName>style.visibility</p:attrName>
                                        </p:attrNameLst>
                                      </p:cBhvr>
                                      <p:to>
                                        <p:strVal val="visible"/>
                                      </p:to>
                                    </p:set>
                                    <p:animEffect transition="in" filter="fade">
                                      <p:cBhvr>
                                        <p:cTn id="149" dur="500"/>
                                        <p:tgtEl>
                                          <p:spTgt spid="466"/>
                                        </p:tgtEl>
                                      </p:cBhvr>
                                    </p:animEffect>
                                  </p:childTnLst>
                                </p:cTn>
                              </p:par>
                              <p:par>
                                <p:cTn id="150" presetID="10" presetClass="entr" presetSubtype="0" fill="hold" grpId="0" nodeType="withEffect">
                                  <p:stCondLst>
                                    <p:cond delay="0"/>
                                  </p:stCondLst>
                                  <p:childTnLst>
                                    <p:set>
                                      <p:cBhvr>
                                        <p:cTn id="151" dur="1" fill="hold">
                                          <p:stCondLst>
                                            <p:cond delay="0"/>
                                          </p:stCondLst>
                                        </p:cTn>
                                        <p:tgtEl>
                                          <p:spTgt spid="77"/>
                                        </p:tgtEl>
                                        <p:attrNameLst>
                                          <p:attrName>style.visibility</p:attrName>
                                        </p:attrNameLst>
                                      </p:cBhvr>
                                      <p:to>
                                        <p:strVal val="visible"/>
                                      </p:to>
                                    </p:set>
                                    <p:animEffect transition="in" filter="fade">
                                      <p:cBhvr>
                                        <p:cTn id="152" dur="500"/>
                                        <p:tgtEl>
                                          <p:spTgt spid="77"/>
                                        </p:tgtEl>
                                      </p:cBhvr>
                                    </p:animEffect>
                                  </p:childTnLst>
                                </p:cTn>
                              </p:par>
                              <p:par>
                                <p:cTn id="153" presetID="10" presetClass="entr" presetSubtype="0" fill="hold" grpId="0" nodeType="withEffect">
                                  <p:stCondLst>
                                    <p:cond delay="0"/>
                                  </p:stCondLst>
                                  <p:childTnLst>
                                    <p:set>
                                      <p:cBhvr>
                                        <p:cTn id="154" dur="1" fill="hold">
                                          <p:stCondLst>
                                            <p:cond delay="0"/>
                                          </p:stCondLst>
                                        </p:cTn>
                                        <p:tgtEl>
                                          <p:spTgt spid="374"/>
                                        </p:tgtEl>
                                        <p:attrNameLst>
                                          <p:attrName>style.visibility</p:attrName>
                                        </p:attrNameLst>
                                      </p:cBhvr>
                                      <p:to>
                                        <p:strVal val="visible"/>
                                      </p:to>
                                    </p:set>
                                    <p:animEffect transition="in" filter="fade">
                                      <p:cBhvr>
                                        <p:cTn id="155" dur="500"/>
                                        <p:tgtEl>
                                          <p:spTgt spid="374"/>
                                        </p:tgtEl>
                                      </p:cBhvr>
                                    </p:animEffect>
                                  </p:childTnLst>
                                </p:cTn>
                              </p:par>
                              <p:par>
                                <p:cTn id="156" presetID="10" presetClass="entr" presetSubtype="0" fill="hold" grpId="0" nodeType="withEffect">
                                  <p:stCondLst>
                                    <p:cond delay="0"/>
                                  </p:stCondLst>
                                  <p:childTnLst>
                                    <p:set>
                                      <p:cBhvr>
                                        <p:cTn id="157" dur="1" fill="hold">
                                          <p:stCondLst>
                                            <p:cond delay="0"/>
                                          </p:stCondLst>
                                        </p:cTn>
                                        <p:tgtEl>
                                          <p:spTgt spid="375"/>
                                        </p:tgtEl>
                                        <p:attrNameLst>
                                          <p:attrName>style.visibility</p:attrName>
                                        </p:attrNameLst>
                                      </p:cBhvr>
                                      <p:to>
                                        <p:strVal val="visible"/>
                                      </p:to>
                                    </p:set>
                                    <p:animEffect transition="in" filter="fade">
                                      <p:cBhvr>
                                        <p:cTn id="158" dur="500"/>
                                        <p:tgtEl>
                                          <p:spTgt spid="375"/>
                                        </p:tgtEl>
                                      </p:cBhvr>
                                    </p:animEffect>
                                  </p:childTnLst>
                                </p:cTn>
                              </p:par>
                              <p:par>
                                <p:cTn id="159" presetID="10" presetClass="entr" presetSubtype="0" fill="hold" grpId="0" nodeType="withEffect">
                                  <p:stCondLst>
                                    <p:cond delay="0"/>
                                  </p:stCondLst>
                                  <p:childTnLst>
                                    <p:set>
                                      <p:cBhvr>
                                        <p:cTn id="160" dur="1" fill="hold">
                                          <p:stCondLst>
                                            <p:cond delay="0"/>
                                          </p:stCondLst>
                                        </p:cTn>
                                        <p:tgtEl>
                                          <p:spTgt spid="386"/>
                                        </p:tgtEl>
                                        <p:attrNameLst>
                                          <p:attrName>style.visibility</p:attrName>
                                        </p:attrNameLst>
                                      </p:cBhvr>
                                      <p:to>
                                        <p:strVal val="visible"/>
                                      </p:to>
                                    </p:set>
                                    <p:animEffect transition="in" filter="fade">
                                      <p:cBhvr>
                                        <p:cTn id="161" dur="500"/>
                                        <p:tgtEl>
                                          <p:spTgt spid="386"/>
                                        </p:tgtEl>
                                      </p:cBhvr>
                                    </p:animEffect>
                                  </p:childTnLst>
                                </p:cTn>
                              </p:par>
                              <p:par>
                                <p:cTn id="162" presetID="10" presetClass="entr" presetSubtype="0" fill="hold" grpId="0" nodeType="withEffect">
                                  <p:stCondLst>
                                    <p:cond delay="0"/>
                                  </p:stCondLst>
                                  <p:childTnLst>
                                    <p:set>
                                      <p:cBhvr>
                                        <p:cTn id="163" dur="1" fill="hold">
                                          <p:stCondLst>
                                            <p:cond delay="0"/>
                                          </p:stCondLst>
                                        </p:cTn>
                                        <p:tgtEl>
                                          <p:spTgt spid="387"/>
                                        </p:tgtEl>
                                        <p:attrNameLst>
                                          <p:attrName>style.visibility</p:attrName>
                                        </p:attrNameLst>
                                      </p:cBhvr>
                                      <p:to>
                                        <p:strVal val="visible"/>
                                      </p:to>
                                    </p:set>
                                    <p:animEffect transition="in" filter="fade">
                                      <p:cBhvr>
                                        <p:cTn id="164" dur="500"/>
                                        <p:tgtEl>
                                          <p:spTgt spid="387"/>
                                        </p:tgtEl>
                                      </p:cBhvr>
                                    </p:animEffect>
                                  </p:childTnLst>
                                </p:cTn>
                              </p:par>
                            </p:childTnLst>
                          </p:cTn>
                        </p:par>
                      </p:childTnLst>
                    </p:cTn>
                  </p:par>
                  <p:par>
                    <p:cTn id="165" fill="hold">
                      <p:stCondLst>
                        <p:cond delay="indefinite"/>
                      </p:stCondLst>
                      <p:childTnLst>
                        <p:par>
                          <p:cTn id="166" fill="hold">
                            <p:stCondLst>
                              <p:cond delay="0"/>
                            </p:stCondLst>
                            <p:childTnLst>
                              <p:par>
                                <p:cTn id="167" presetID="10" presetClass="entr" presetSubtype="0" fill="hold" grpId="0" nodeType="clickEffect">
                                  <p:stCondLst>
                                    <p:cond delay="0"/>
                                  </p:stCondLst>
                                  <p:childTnLst>
                                    <p:set>
                                      <p:cBhvr>
                                        <p:cTn id="168" dur="1" fill="hold">
                                          <p:stCondLst>
                                            <p:cond delay="0"/>
                                          </p:stCondLst>
                                        </p:cTn>
                                        <p:tgtEl>
                                          <p:spTgt spid="9"/>
                                        </p:tgtEl>
                                        <p:attrNameLst>
                                          <p:attrName>style.visibility</p:attrName>
                                        </p:attrNameLst>
                                      </p:cBhvr>
                                      <p:to>
                                        <p:strVal val="visible"/>
                                      </p:to>
                                    </p:set>
                                    <p:animEffect transition="in" filter="fade">
                                      <p:cBhvr>
                                        <p:cTn id="169" dur="500"/>
                                        <p:tgtEl>
                                          <p:spTgt spid="9"/>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470"/>
                                        </p:tgtEl>
                                        <p:attrNameLst>
                                          <p:attrName>style.visibility</p:attrName>
                                        </p:attrNameLst>
                                      </p:cBhvr>
                                      <p:to>
                                        <p:strVal val="visible"/>
                                      </p:to>
                                    </p:set>
                                    <p:animEffect transition="in" filter="fade">
                                      <p:cBhvr>
                                        <p:cTn id="172" dur="500"/>
                                        <p:tgtEl>
                                          <p:spTgt spid="470"/>
                                        </p:tgtEl>
                                      </p:cBhvr>
                                    </p:animEffect>
                                  </p:childTnLst>
                                </p:cTn>
                              </p:par>
                              <p:par>
                                <p:cTn id="173" presetID="10" presetClass="entr" presetSubtype="0" fill="hold" grpId="0" nodeType="withEffect">
                                  <p:stCondLst>
                                    <p:cond delay="0"/>
                                  </p:stCondLst>
                                  <p:childTnLst>
                                    <p:set>
                                      <p:cBhvr>
                                        <p:cTn id="174" dur="1" fill="hold">
                                          <p:stCondLst>
                                            <p:cond delay="0"/>
                                          </p:stCondLst>
                                        </p:cTn>
                                        <p:tgtEl>
                                          <p:spTgt spid="472"/>
                                        </p:tgtEl>
                                        <p:attrNameLst>
                                          <p:attrName>style.visibility</p:attrName>
                                        </p:attrNameLst>
                                      </p:cBhvr>
                                      <p:to>
                                        <p:strVal val="visible"/>
                                      </p:to>
                                    </p:set>
                                    <p:animEffect transition="in" filter="fade">
                                      <p:cBhvr>
                                        <p:cTn id="175" dur="500"/>
                                        <p:tgtEl>
                                          <p:spTgt spid="472"/>
                                        </p:tgtEl>
                                      </p:cBhvr>
                                    </p:animEffect>
                                  </p:childTnLst>
                                </p:cTn>
                              </p:par>
                              <p:par>
                                <p:cTn id="176" presetID="10" presetClass="entr" presetSubtype="0" fill="hold" grpId="0" nodeType="withEffect">
                                  <p:stCondLst>
                                    <p:cond delay="0"/>
                                  </p:stCondLst>
                                  <p:childTnLst>
                                    <p:set>
                                      <p:cBhvr>
                                        <p:cTn id="177" dur="1" fill="hold">
                                          <p:stCondLst>
                                            <p:cond delay="0"/>
                                          </p:stCondLst>
                                        </p:cTn>
                                        <p:tgtEl>
                                          <p:spTgt spid="473"/>
                                        </p:tgtEl>
                                        <p:attrNameLst>
                                          <p:attrName>style.visibility</p:attrName>
                                        </p:attrNameLst>
                                      </p:cBhvr>
                                      <p:to>
                                        <p:strVal val="visible"/>
                                      </p:to>
                                    </p:set>
                                    <p:animEffect transition="in" filter="fade">
                                      <p:cBhvr>
                                        <p:cTn id="178" dur="500"/>
                                        <p:tgtEl>
                                          <p:spTgt spid="473"/>
                                        </p:tgtEl>
                                      </p:cBhvr>
                                    </p:animEffect>
                                  </p:childTnLst>
                                </p:cTn>
                              </p:par>
                              <p:par>
                                <p:cTn id="179" presetID="10" presetClass="entr" presetSubtype="0" fill="hold" grpId="0" nodeType="withEffect">
                                  <p:stCondLst>
                                    <p:cond delay="0"/>
                                  </p:stCondLst>
                                  <p:childTnLst>
                                    <p:set>
                                      <p:cBhvr>
                                        <p:cTn id="180" dur="1" fill="hold">
                                          <p:stCondLst>
                                            <p:cond delay="0"/>
                                          </p:stCondLst>
                                        </p:cTn>
                                        <p:tgtEl>
                                          <p:spTgt spid="476"/>
                                        </p:tgtEl>
                                        <p:attrNameLst>
                                          <p:attrName>style.visibility</p:attrName>
                                        </p:attrNameLst>
                                      </p:cBhvr>
                                      <p:to>
                                        <p:strVal val="visible"/>
                                      </p:to>
                                    </p:set>
                                    <p:animEffect transition="in" filter="fade">
                                      <p:cBhvr>
                                        <p:cTn id="181" dur="500"/>
                                        <p:tgtEl>
                                          <p:spTgt spid="476"/>
                                        </p:tgtEl>
                                      </p:cBhvr>
                                    </p:animEffect>
                                  </p:childTnLst>
                                </p:cTn>
                              </p:par>
                              <p:par>
                                <p:cTn id="182" presetID="10" presetClass="entr" presetSubtype="0" fill="hold" grpId="0" nodeType="withEffect">
                                  <p:stCondLst>
                                    <p:cond delay="0"/>
                                  </p:stCondLst>
                                  <p:childTnLst>
                                    <p:set>
                                      <p:cBhvr>
                                        <p:cTn id="183" dur="1" fill="hold">
                                          <p:stCondLst>
                                            <p:cond delay="0"/>
                                          </p:stCondLst>
                                        </p:cTn>
                                        <p:tgtEl>
                                          <p:spTgt spid="478"/>
                                        </p:tgtEl>
                                        <p:attrNameLst>
                                          <p:attrName>style.visibility</p:attrName>
                                        </p:attrNameLst>
                                      </p:cBhvr>
                                      <p:to>
                                        <p:strVal val="visible"/>
                                      </p:to>
                                    </p:set>
                                    <p:animEffect transition="in" filter="fade">
                                      <p:cBhvr>
                                        <p:cTn id="184" dur="500"/>
                                        <p:tgtEl>
                                          <p:spTgt spid="478"/>
                                        </p:tgtEl>
                                      </p:cBhvr>
                                    </p:animEffect>
                                  </p:childTnLst>
                                </p:cTn>
                              </p:par>
                              <p:par>
                                <p:cTn id="185" presetID="10" presetClass="entr" presetSubtype="0" fill="hold" grpId="0" nodeType="withEffect">
                                  <p:stCondLst>
                                    <p:cond delay="0"/>
                                  </p:stCondLst>
                                  <p:childTnLst>
                                    <p:set>
                                      <p:cBhvr>
                                        <p:cTn id="186" dur="1" fill="hold">
                                          <p:stCondLst>
                                            <p:cond delay="0"/>
                                          </p:stCondLst>
                                        </p:cTn>
                                        <p:tgtEl>
                                          <p:spTgt spid="366"/>
                                        </p:tgtEl>
                                        <p:attrNameLst>
                                          <p:attrName>style.visibility</p:attrName>
                                        </p:attrNameLst>
                                      </p:cBhvr>
                                      <p:to>
                                        <p:strVal val="visible"/>
                                      </p:to>
                                    </p:set>
                                    <p:animEffect transition="in" filter="fade">
                                      <p:cBhvr>
                                        <p:cTn id="187" dur="500"/>
                                        <p:tgtEl>
                                          <p:spTgt spid="366"/>
                                        </p:tgtEl>
                                      </p:cBhvr>
                                    </p:animEffect>
                                  </p:childTnLst>
                                </p:cTn>
                              </p:par>
                              <p:par>
                                <p:cTn id="188" presetID="10" presetClass="entr" presetSubtype="0" fill="hold" grpId="0" nodeType="withEffect">
                                  <p:stCondLst>
                                    <p:cond delay="0"/>
                                  </p:stCondLst>
                                  <p:childTnLst>
                                    <p:set>
                                      <p:cBhvr>
                                        <p:cTn id="189" dur="1" fill="hold">
                                          <p:stCondLst>
                                            <p:cond delay="0"/>
                                          </p:stCondLst>
                                        </p:cTn>
                                        <p:tgtEl>
                                          <p:spTgt spid="367"/>
                                        </p:tgtEl>
                                        <p:attrNameLst>
                                          <p:attrName>style.visibility</p:attrName>
                                        </p:attrNameLst>
                                      </p:cBhvr>
                                      <p:to>
                                        <p:strVal val="visible"/>
                                      </p:to>
                                    </p:set>
                                    <p:animEffect transition="in" filter="fade">
                                      <p:cBhvr>
                                        <p:cTn id="190" dur="500"/>
                                        <p:tgtEl>
                                          <p:spTgt spid="367"/>
                                        </p:tgtEl>
                                      </p:cBhvr>
                                    </p:animEffect>
                                  </p:childTnLst>
                                </p:cTn>
                              </p:par>
                              <p:par>
                                <p:cTn id="191" presetID="10" presetClass="entr" presetSubtype="0" fill="hold" grpId="0" nodeType="withEffect">
                                  <p:stCondLst>
                                    <p:cond delay="0"/>
                                  </p:stCondLst>
                                  <p:childTnLst>
                                    <p:set>
                                      <p:cBhvr>
                                        <p:cTn id="192" dur="1" fill="hold">
                                          <p:stCondLst>
                                            <p:cond delay="0"/>
                                          </p:stCondLst>
                                        </p:cTn>
                                        <p:tgtEl>
                                          <p:spTgt spid="10"/>
                                        </p:tgtEl>
                                        <p:attrNameLst>
                                          <p:attrName>style.visibility</p:attrName>
                                        </p:attrNameLst>
                                      </p:cBhvr>
                                      <p:to>
                                        <p:strVal val="visible"/>
                                      </p:to>
                                    </p:set>
                                    <p:animEffect transition="in" filter="fade">
                                      <p:cBhvr>
                                        <p:cTn id="193" dur="500"/>
                                        <p:tgtEl>
                                          <p:spTgt spid="10"/>
                                        </p:tgtEl>
                                      </p:cBhvr>
                                    </p:animEffect>
                                  </p:childTnLst>
                                </p:cTn>
                              </p:par>
                              <p:par>
                                <p:cTn id="194" presetID="10" presetClass="entr" presetSubtype="0" fill="hold" grpId="0" nodeType="withEffect">
                                  <p:stCondLst>
                                    <p:cond delay="0"/>
                                  </p:stCondLst>
                                  <p:childTnLst>
                                    <p:set>
                                      <p:cBhvr>
                                        <p:cTn id="195" dur="1" fill="hold">
                                          <p:stCondLst>
                                            <p:cond delay="0"/>
                                          </p:stCondLst>
                                        </p:cTn>
                                        <p:tgtEl>
                                          <p:spTgt spid="471"/>
                                        </p:tgtEl>
                                        <p:attrNameLst>
                                          <p:attrName>style.visibility</p:attrName>
                                        </p:attrNameLst>
                                      </p:cBhvr>
                                      <p:to>
                                        <p:strVal val="visible"/>
                                      </p:to>
                                    </p:set>
                                    <p:animEffect transition="in" filter="fade">
                                      <p:cBhvr>
                                        <p:cTn id="196" dur="500"/>
                                        <p:tgtEl>
                                          <p:spTgt spid="471"/>
                                        </p:tgtEl>
                                      </p:cBhvr>
                                    </p:animEffect>
                                  </p:childTnLst>
                                </p:cTn>
                              </p:par>
                              <p:par>
                                <p:cTn id="197" presetID="10" presetClass="entr" presetSubtype="0" fill="hold" grpId="0" nodeType="withEffect">
                                  <p:stCondLst>
                                    <p:cond delay="0"/>
                                  </p:stCondLst>
                                  <p:childTnLst>
                                    <p:set>
                                      <p:cBhvr>
                                        <p:cTn id="198" dur="1" fill="hold">
                                          <p:stCondLst>
                                            <p:cond delay="0"/>
                                          </p:stCondLst>
                                        </p:cTn>
                                        <p:tgtEl>
                                          <p:spTgt spid="474"/>
                                        </p:tgtEl>
                                        <p:attrNameLst>
                                          <p:attrName>style.visibility</p:attrName>
                                        </p:attrNameLst>
                                      </p:cBhvr>
                                      <p:to>
                                        <p:strVal val="visible"/>
                                      </p:to>
                                    </p:set>
                                    <p:animEffect transition="in" filter="fade">
                                      <p:cBhvr>
                                        <p:cTn id="199" dur="500"/>
                                        <p:tgtEl>
                                          <p:spTgt spid="474"/>
                                        </p:tgtEl>
                                      </p:cBhvr>
                                    </p:animEffect>
                                  </p:childTnLst>
                                </p:cTn>
                              </p:par>
                              <p:par>
                                <p:cTn id="200" presetID="10" presetClass="entr" presetSubtype="0" fill="hold" grpId="0" nodeType="withEffect">
                                  <p:stCondLst>
                                    <p:cond delay="0"/>
                                  </p:stCondLst>
                                  <p:childTnLst>
                                    <p:set>
                                      <p:cBhvr>
                                        <p:cTn id="201" dur="1" fill="hold">
                                          <p:stCondLst>
                                            <p:cond delay="0"/>
                                          </p:stCondLst>
                                        </p:cTn>
                                        <p:tgtEl>
                                          <p:spTgt spid="475"/>
                                        </p:tgtEl>
                                        <p:attrNameLst>
                                          <p:attrName>style.visibility</p:attrName>
                                        </p:attrNameLst>
                                      </p:cBhvr>
                                      <p:to>
                                        <p:strVal val="visible"/>
                                      </p:to>
                                    </p:set>
                                    <p:animEffect transition="in" filter="fade">
                                      <p:cBhvr>
                                        <p:cTn id="202" dur="500"/>
                                        <p:tgtEl>
                                          <p:spTgt spid="475"/>
                                        </p:tgtEl>
                                      </p:cBhvr>
                                    </p:animEffect>
                                  </p:childTnLst>
                                </p:cTn>
                              </p:par>
                              <p:par>
                                <p:cTn id="203" presetID="10" presetClass="entr" presetSubtype="0" fill="hold" grpId="0" nodeType="withEffect">
                                  <p:stCondLst>
                                    <p:cond delay="0"/>
                                  </p:stCondLst>
                                  <p:childTnLst>
                                    <p:set>
                                      <p:cBhvr>
                                        <p:cTn id="204" dur="1" fill="hold">
                                          <p:stCondLst>
                                            <p:cond delay="0"/>
                                          </p:stCondLst>
                                        </p:cTn>
                                        <p:tgtEl>
                                          <p:spTgt spid="477"/>
                                        </p:tgtEl>
                                        <p:attrNameLst>
                                          <p:attrName>style.visibility</p:attrName>
                                        </p:attrNameLst>
                                      </p:cBhvr>
                                      <p:to>
                                        <p:strVal val="visible"/>
                                      </p:to>
                                    </p:set>
                                    <p:animEffect transition="in" filter="fade">
                                      <p:cBhvr>
                                        <p:cTn id="205" dur="500"/>
                                        <p:tgtEl>
                                          <p:spTgt spid="477"/>
                                        </p:tgtEl>
                                      </p:cBhvr>
                                    </p:animEffect>
                                  </p:childTnLst>
                                </p:cTn>
                              </p:par>
                              <p:par>
                                <p:cTn id="206" presetID="10" presetClass="entr" presetSubtype="0" fill="hold" grpId="0" nodeType="withEffect">
                                  <p:stCondLst>
                                    <p:cond delay="0"/>
                                  </p:stCondLst>
                                  <p:childTnLst>
                                    <p:set>
                                      <p:cBhvr>
                                        <p:cTn id="207" dur="1" fill="hold">
                                          <p:stCondLst>
                                            <p:cond delay="0"/>
                                          </p:stCondLst>
                                        </p:cTn>
                                        <p:tgtEl>
                                          <p:spTgt spid="479"/>
                                        </p:tgtEl>
                                        <p:attrNameLst>
                                          <p:attrName>style.visibility</p:attrName>
                                        </p:attrNameLst>
                                      </p:cBhvr>
                                      <p:to>
                                        <p:strVal val="visible"/>
                                      </p:to>
                                    </p:set>
                                    <p:animEffect transition="in" filter="fade">
                                      <p:cBhvr>
                                        <p:cTn id="208" dur="500"/>
                                        <p:tgtEl>
                                          <p:spTgt spid="479"/>
                                        </p:tgtEl>
                                      </p:cBhvr>
                                    </p:animEffect>
                                  </p:childTnLst>
                                </p:cTn>
                              </p:par>
                              <p:par>
                                <p:cTn id="209" presetID="10" presetClass="entr" presetSubtype="0" fill="hold" grpId="0" nodeType="withEffect">
                                  <p:stCondLst>
                                    <p:cond delay="0"/>
                                  </p:stCondLst>
                                  <p:childTnLst>
                                    <p:set>
                                      <p:cBhvr>
                                        <p:cTn id="210" dur="1" fill="hold">
                                          <p:stCondLst>
                                            <p:cond delay="0"/>
                                          </p:stCondLst>
                                        </p:cTn>
                                        <p:tgtEl>
                                          <p:spTgt spid="388"/>
                                        </p:tgtEl>
                                        <p:attrNameLst>
                                          <p:attrName>style.visibility</p:attrName>
                                        </p:attrNameLst>
                                      </p:cBhvr>
                                      <p:to>
                                        <p:strVal val="visible"/>
                                      </p:to>
                                    </p:set>
                                    <p:animEffect transition="in" filter="fade">
                                      <p:cBhvr>
                                        <p:cTn id="211" dur="500"/>
                                        <p:tgtEl>
                                          <p:spTgt spid="388"/>
                                        </p:tgtEl>
                                      </p:cBhvr>
                                    </p:animEffect>
                                  </p:childTnLst>
                                </p:cTn>
                              </p:par>
                              <p:par>
                                <p:cTn id="212" presetID="10" presetClass="entr" presetSubtype="0" fill="hold" grpId="0" nodeType="withEffect">
                                  <p:stCondLst>
                                    <p:cond delay="0"/>
                                  </p:stCondLst>
                                  <p:childTnLst>
                                    <p:set>
                                      <p:cBhvr>
                                        <p:cTn id="213" dur="1" fill="hold">
                                          <p:stCondLst>
                                            <p:cond delay="0"/>
                                          </p:stCondLst>
                                        </p:cTn>
                                        <p:tgtEl>
                                          <p:spTgt spid="389"/>
                                        </p:tgtEl>
                                        <p:attrNameLst>
                                          <p:attrName>style.visibility</p:attrName>
                                        </p:attrNameLst>
                                      </p:cBhvr>
                                      <p:to>
                                        <p:strVal val="visible"/>
                                      </p:to>
                                    </p:set>
                                    <p:animEffect transition="in" filter="fade">
                                      <p:cBhvr>
                                        <p:cTn id="214" dur="500"/>
                                        <p:tgtEl>
                                          <p:spTgt spid="3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4" grpId="0"/>
      <p:bldP spid="15" grpId="0"/>
      <p:bldP spid="17" grpId="0"/>
      <p:bldP spid="18" grpId="0"/>
      <p:bldP spid="19" grpId="0"/>
      <p:bldP spid="20" grpId="0"/>
      <p:bldP spid="21" grpId="0"/>
      <p:bldP spid="465" grpId="0"/>
      <p:bldP spid="466" grpId="0"/>
      <p:bldP spid="467" grpId="0"/>
      <p:bldP spid="468" grpId="0"/>
      <p:bldP spid="469" grpId="0"/>
      <p:bldP spid="470" grpId="0"/>
      <p:bldP spid="471" grpId="0"/>
      <p:bldP spid="472" grpId="0"/>
      <p:bldP spid="473" grpId="0"/>
      <p:bldP spid="474" grpId="0"/>
      <p:bldP spid="475" grpId="0"/>
      <p:bldP spid="476" grpId="0"/>
      <p:bldP spid="477" grpId="0"/>
      <p:bldP spid="478" grpId="0"/>
      <p:bldP spid="479" grpId="0"/>
      <p:bldP spid="73" grpId="0"/>
      <p:bldP spid="77" grpId="0"/>
      <p:bldP spid="85" grpId="0"/>
      <p:bldP spid="87" grpId="0" animBg="1"/>
      <p:bldP spid="93" grpId="0" animBg="1"/>
      <p:bldP spid="95" grpId="0" animBg="1"/>
      <p:bldP spid="353" grpId="0" animBg="1"/>
      <p:bldP spid="355" grpId="0" animBg="1"/>
      <p:bldP spid="356" grpId="0" animBg="1"/>
      <p:bldP spid="357" grpId="0" animBg="1"/>
      <p:bldP spid="358" grpId="0" animBg="1"/>
      <p:bldP spid="359" grpId="0" animBg="1"/>
      <p:bldP spid="360" grpId="0" animBg="1"/>
      <p:bldP spid="361" grpId="0" animBg="1"/>
      <p:bldP spid="363" grpId="0" animBg="1"/>
      <p:bldP spid="364" grpId="0" animBg="1"/>
      <p:bldP spid="365" grpId="0" animBg="1"/>
      <p:bldP spid="366" grpId="0" animBg="1"/>
      <p:bldP spid="367" grpId="0" animBg="1"/>
      <p:bldP spid="368" grpId="0" animBg="1"/>
      <p:bldP spid="369" grpId="0" animBg="1"/>
      <p:bldP spid="370" grpId="0" animBg="1"/>
      <p:bldP spid="371" grpId="0" animBg="1"/>
      <p:bldP spid="372" grpId="0" animBg="1"/>
      <p:bldP spid="373" grpId="0" animBg="1"/>
      <p:bldP spid="374" grpId="0" animBg="1"/>
      <p:bldP spid="375" grpId="0" animBg="1"/>
      <p:bldP spid="376" grpId="0" animBg="1"/>
      <p:bldP spid="377" grpId="0" animBg="1"/>
      <p:bldP spid="378" grpId="0" animBg="1"/>
      <p:bldP spid="379" grpId="0" animBg="1"/>
      <p:bldP spid="380" grpId="0" animBg="1"/>
      <p:bldP spid="381" grpId="0" animBg="1"/>
      <p:bldP spid="382" grpId="0" animBg="1"/>
      <p:bldP spid="383" grpId="0" animBg="1"/>
      <p:bldP spid="384" grpId="0" animBg="1"/>
      <p:bldP spid="385" grpId="0" animBg="1"/>
      <p:bldP spid="386" grpId="0" animBg="1"/>
      <p:bldP spid="387" grpId="0" animBg="1"/>
      <p:bldP spid="388" grpId="0" animBg="1"/>
      <p:bldP spid="38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1828800"/>
            <a:ext cx="7315200" cy="3124200"/>
          </a:xfrm>
        </p:spPr>
        <p:txBody>
          <a:bodyPr>
            <a:normAutofit fontScale="90000"/>
          </a:bodyPr>
          <a:lstStyle/>
          <a:p>
            <a:br>
              <a:rPr lang="en-US" altLang="en-US" dirty="0"/>
            </a:br>
            <a:br>
              <a:rPr lang="en-US" altLang="en-US" dirty="0"/>
            </a:br>
            <a:r>
              <a:rPr lang="en-US" altLang="en-US" dirty="0"/>
              <a:t> P3: </a:t>
            </a:r>
            <a:br>
              <a:rPr lang="en-US" altLang="en-US" dirty="0"/>
            </a:br>
            <a:r>
              <a:rPr lang="en-US" dirty="0">
                <a:solidFill>
                  <a:prstClr val="black"/>
                </a:solidFill>
              </a:rPr>
              <a:t>Describe and record the flow of overhead costs in job order costing. </a:t>
            </a:r>
            <a:r>
              <a:rPr lang="en-US" altLang="en-US" dirty="0"/>
              <a:t>	</a:t>
            </a:r>
            <a:br>
              <a:rPr lang="en-US" altLang="en-US" dirty="0"/>
            </a:br>
            <a:br>
              <a:rPr lang="en-US" altLang="en-US" dirty="0"/>
            </a:br>
            <a:endParaRPr lang="en-US" altLang="en-US" dirty="0"/>
          </a:p>
        </p:txBody>
      </p:sp>
      <p:sp>
        <p:nvSpPr>
          <p:cNvPr id="13005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B119A4F8-1B21-44AA-97CF-B3BE3340BA9F}" type="slidenum">
              <a:rPr lang="en-US" altLang="en-US" smtClean="0">
                <a:solidFill>
                  <a:srgbClr val="898989"/>
                </a:solidFill>
              </a:rPr>
              <a:pPr/>
              <a:t>22</a:t>
            </a:fld>
            <a:endParaRPr lang="en-US" altLang="en-US" dirty="0">
              <a:solidFill>
                <a:srgbClr val="898989"/>
              </a:solidFill>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14400" y="1936749"/>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4400" y="4761754"/>
            <a:ext cx="7315200" cy="87313"/>
          </a:xfrm>
          <a:prstGeom prst="rect">
            <a:avLst/>
          </a:prstGeom>
          <a:noFill/>
          <a:ln w="9525">
            <a:noFill/>
            <a:miter lim="800000"/>
            <a:headEnd/>
            <a:tailEnd/>
          </a:ln>
        </p:spPr>
      </p:pic>
      <p:sp>
        <p:nvSpPr>
          <p:cNvPr id="8" name="TextBox 7"/>
          <p:cNvSpPr txBox="1"/>
          <p:nvPr/>
        </p:nvSpPr>
        <p:spPr>
          <a:xfrm>
            <a:off x="2286000" y="850354"/>
            <a:ext cx="5257800" cy="769441"/>
          </a:xfrm>
          <a:prstGeom prst="rect">
            <a:avLst/>
          </a:prstGeom>
          <a:noFill/>
        </p:spPr>
        <p:txBody>
          <a:bodyPr wrap="square" rtlCol="0">
            <a:spAutoFit/>
          </a:bodyPr>
          <a:lstStyle/>
          <a:p>
            <a:r>
              <a:rPr lang="en-US" altLang="en-US" sz="4400" b="1" dirty="0">
                <a:latin typeface="+mj-lt"/>
              </a:rPr>
              <a:t>Learning Objective</a:t>
            </a:r>
            <a:endParaRPr lang="en-US" sz="4400" dirty="0">
              <a:latin typeface="+mj-lt"/>
            </a:endParaRPr>
          </a:p>
        </p:txBody>
      </p:sp>
      <p:sp>
        <p:nvSpPr>
          <p:cNvPr id="9" name="Rectangle 8"/>
          <p:cNvSpPr>
            <a:spLocks noGrp="1" noChangeArrowheads="1"/>
          </p:cNvSpPr>
          <p:nvPr/>
        </p:nvSpPr>
        <p:spPr bwMode="auto">
          <a:xfrm>
            <a:off x="640080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304800" y="1676400"/>
            <a:ext cx="818515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buFontTx/>
              <a:buNone/>
            </a:pPr>
            <a:endParaRPr lang="en-US" altLang="en-US" dirty="0">
              <a:latin typeface="Arial" charset="0"/>
            </a:endParaRPr>
          </a:p>
        </p:txBody>
      </p:sp>
      <p:sp>
        <p:nvSpPr>
          <p:cNvPr id="23556" name="Rectangle 12"/>
          <p:cNvSpPr>
            <a:spLocks noGrp="1" noChangeArrowheads="1"/>
          </p:cNvSpPr>
          <p:nvPr>
            <p:ph type="title"/>
          </p:nvPr>
        </p:nvSpPr>
        <p:spPr>
          <a:xfrm>
            <a:off x="381000" y="584200"/>
            <a:ext cx="8305800" cy="1066800"/>
          </a:xfrm>
        </p:spPr>
        <p:txBody>
          <a:bodyPr/>
          <a:lstStyle/>
          <a:p>
            <a:r>
              <a:rPr lang="en-US" altLang="en-US" b="1" dirty="0"/>
              <a:t>Overhead Cost Flows and Reports</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7" name="Slide Number Placeholder 6"/>
          <p:cNvSpPr>
            <a:spLocks noGrp="1"/>
          </p:cNvSpPr>
          <p:nvPr>
            <p:ph type="sldNum" sz="quarter" idx="12"/>
          </p:nvPr>
        </p:nvSpPr>
        <p:spPr/>
        <p:txBody>
          <a:bodyPr/>
          <a:lstStyle/>
          <a:p>
            <a:pPr>
              <a:defRPr/>
            </a:pPr>
            <a:fld id="{9456D29B-E423-4250-B2DC-38C30AE2A0FC}" type="slidenum">
              <a:rPr lang="en-US" smtClean="0"/>
              <a:pPr>
                <a:defRPr/>
              </a:pPr>
              <a:t>23</a:t>
            </a:fld>
            <a:endParaRPr lang="en-US" dirty="0"/>
          </a:p>
        </p:txBody>
      </p:sp>
      <p:sp>
        <p:nvSpPr>
          <p:cNvPr id="8" name="Rounded Rectangle 7"/>
          <p:cNvSpPr/>
          <p:nvPr/>
        </p:nvSpPr>
        <p:spPr>
          <a:xfrm>
            <a:off x="81012" y="6553200"/>
            <a:ext cx="5329188" cy="21021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P3</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solidFill>
                  <a:prstClr val="black"/>
                </a:solidFill>
                <a:latin typeface="Calibri"/>
              </a:rPr>
              <a:t>Describe and record the flow of overhead costs in job order costing.</a:t>
            </a:r>
          </a:p>
        </p:txBody>
      </p:sp>
      <p:sp>
        <p:nvSpPr>
          <p:cNvPr id="9" name="TextBox 8"/>
          <p:cNvSpPr txBox="1"/>
          <p:nvPr/>
        </p:nvSpPr>
        <p:spPr>
          <a:xfrm>
            <a:off x="7806961" y="1519703"/>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15.11</a:t>
            </a:r>
          </a:p>
        </p:txBody>
      </p:sp>
      <p:pic>
        <p:nvPicPr>
          <p:cNvPr id="2" name="Picture 1"/>
          <p:cNvPicPr>
            <a:picLocks noChangeAspect="1"/>
          </p:cNvPicPr>
          <p:nvPr/>
        </p:nvPicPr>
        <p:blipFill>
          <a:blip r:embed="rId3"/>
          <a:stretch>
            <a:fillRect/>
          </a:stretch>
        </p:blipFill>
        <p:spPr>
          <a:xfrm>
            <a:off x="249193" y="2319476"/>
            <a:ext cx="8630314" cy="2608124"/>
          </a:xfrm>
          <a:prstGeom prst="rect">
            <a:avLst/>
          </a:prstGeom>
        </p:spPr>
      </p:pic>
      <p:sp>
        <p:nvSpPr>
          <p:cNvPr id="10" name="Rectangle 9"/>
          <p:cNvSpPr>
            <a:spLocks noGrp="1" noChangeArrowheads="1"/>
          </p:cNvSpPr>
          <p:nvPr/>
        </p:nvSpPr>
        <p:spPr bwMode="auto">
          <a:xfrm>
            <a:off x="640080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p:transition spd="med">
    <p:blinds dir="ver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304800" y="1447800"/>
            <a:ext cx="818515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buFontTx/>
              <a:buNone/>
            </a:pPr>
            <a:r>
              <a:rPr lang="en-US" altLang="en-US" dirty="0">
                <a:solidFill>
                  <a:schemeClr val="bg2"/>
                </a:solidFill>
                <a:latin typeface="Arial" charset="0"/>
              </a:rPr>
              <a:t>   </a:t>
            </a:r>
            <a:r>
              <a:rPr lang="en-US" altLang="en-US" dirty="0">
                <a:latin typeface="Arial" charset="0"/>
              </a:rPr>
              <a:t>Road Warriors uses a</a:t>
            </a:r>
            <a:r>
              <a:rPr lang="en-US" altLang="en-US" dirty="0">
                <a:solidFill>
                  <a:schemeClr val="hlink"/>
                </a:solidFill>
                <a:latin typeface="Arial" charset="0"/>
              </a:rPr>
              <a:t> </a:t>
            </a:r>
            <a:r>
              <a:rPr lang="en-US" altLang="en-US" dirty="0">
                <a:solidFill>
                  <a:srgbClr val="FF3300"/>
                </a:solidFill>
                <a:latin typeface="Arial" charset="0"/>
              </a:rPr>
              <a:t>predetermined</a:t>
            </a:r>
            <a:r>
              <a:rPr lang="en-US" altLang="en-US" dirty="0">
                <a:solidFill>
                  <a:schemeClr val="hlink"/>
                </a:solidFill>
                <a:latin typeface="Arial" charset="0"/>
              </a:rPr>
              <a:t> </a:t>
            </a:r>
            <a:r>
              <a:rPr lang="en-US" altLang="en-US" dirty="0">
                <a:solidFill>
                  <a:srgbClr val="FF0000"/>
                </a:solidFill>
                <a:latin typeface="Arial" charset="0"/>
              </a:rPr>
              <a:t>overhead rate </a:t>
            </a:r>
            <a:r>
              <a:rPr lang="en-US" altLang="en-US" dirty="0">
                <a:latin typeface="Arial" charset="0"/>
              </a:rPr>
              <a:t>(POHR) based on direct labor cost to apply overhead to jobs.</a:t>
            </a:r>
          </a:p>
        </p:txBody>
      </p:sp>
      <p:sp>
        <p:nvSpPr>
          <p:cNvPr id="23556" name="Rectangle 12"/>
          <p:cNvSpPr>
            <a:spLocks noGrp="1" noChangeArrowheads="1"/>
          </p:cNvSpPr>
          <p:nvPr>
            <p:ph type="title"/>
          </p:nvPr>
        </p:nvSpPr>
        <p:spPr>
          <a:xfrm>
            <a:off x="304800" y="609600"/>
            <a:ext cx="8576110" cy="808038"/>
          </a:xfrm>
        </p:spPr>
        <p:txBody>
          <a:bodyPr/>
          <a:lstStyle/>
          <a:p>
            <a:r>
              <a:rPr lang="en-US" altLang="en-US" b="1" dirty="0"/>
              <a:t>Set Predetermined Overhead Rate</a:t>
            </a:r>
          </a:p>
        </p:txBody>
      </p:sp>
      <p:sp>
        <p:nvSpPr>
          <p:cNvPr id="14" name="Rectangle 13"/>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5" name="Slide Number Placeholder 14"/>
          <p:cNvSpPr>
            <a:spLocks noGrp="1"/>
          </p:cNvSpPr>
          <p:nvPr>
            <p:ph type="sldNum" sz="quarter" idx="12"/>
          </p:nvPr>
        </p:nvSpPr>
        <p:spPr/>
        <p:txBody>
          <a:bodyPr/>
          <a:lstStyle/>
          <a:p>
            <a:pPr>
              <a:defRPr/>
            </a:pPr>
            <a:fld id="{9456D29B-E423-4250-B2DC-38C30AE2A0FC}" type="slidenum">
              <a:rPr lang="en-US" smtClean="0"/>
              <a:pPr>
                <a:defRPr/>
              </a:pPr>
              <a:t>24</a:t>
            </a:fld>
            <a:endParaRPr lang="en-US" dirty="0"/>
          </a:p>
        </p:txBody>
      </p:sp>
      <p:sp>
        <p:nvSpPr>
          <p:cNvPr id="8" name="Rounded Rectangle 7"/>
          <p:cNvSpPr/>
          <p:nvPr/>
        </p:nvSpPr>
        <p:spPr>
          <a:xfrm>
            <a:off x="81012" y="6553200"/>
            <a:ext cx="5329188" cy="21021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P3</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solidFill>
                  <a:prstClr val="black"/>
                </a:solidFill>
                <a:latin typeface="Calibri"/>
              </a:rPr>
              <a:t>Describe and record the flow of overhead costs in job order costing.</a:t>
            </a:r>
          </a:p>
        </p:txBody>
      </p:sp>
      <p:sp>
        <p:nvSpPr>
          <p:cNvPr id="9" name="TextBox 8"/>
          <p:cNvSpPr txBox="1"/>
          <p:nvPr/>
        </p:nvSpPr>
        <p:spPr>
          <a:xfrm>
            <a:off x="7797177" y="2998788"/>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15.12</a:t>
            </a:r>
          </a:p>
        </p:txBody>
      </p:sp>
      <p:pic>
        <p:nvPicPr>
          <p:cNvPr id="2" name="Picture 1"/>
          <p:cNvPicPr>
            <a:picLocks noChangeAspect="1"/>
          </p:cNvPicPr>
          <p:nvPr/>
        </p:nvPicPr>
        <p:blipFill>
          <a:blip r:embed="rId3"/>
          <a:stretch>
            <a:fillRect/>
          </a:stretch>
        </p:blipFill>
        <p:spPr>
          <a:xfrm>
            <a:off x="652412" y="3916399"/>
            <a:ext cx="7144765" cy="823876"/>
          </a:xfrm>
          <a:prstGeom prst="rect">
            <a:avLst/>
          </a:prstGeom>
        </p:spPr>
      </p:pic>
      <p:sp>
        <p:nvSpPr>
          <p:cNvPr id="10" name="Rectangle 9"/>
          <p:cNvSpPr>
            <a:spLocks noGrp="1" noChangeArrowheads="1"/>
          </p:cNvSpPr>
          <p:nvPr/>
        </p:nvSpPr>
        <p:spPr bwMode="auto">
          <a:xfrm>
            <a:off x="640080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extLst>
      <p:ext uri="{BB962C8B-B14F-4D97-AF65-F5344CB8AC3E}">
        <p14:creationId xmlns:p14="http://schemas.microsoft.com/office/powerpoint/2010/main" val="3601293877"/>
      </p:ext>
    </p:extLst>
  </p:cSld>
  <p:clrMapOvr>
    <a:masterClrMapping/>
  </p:clrMapOvr>
  <p:transition spd="med">
    <p:blinds dir="ver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12"/>
          <p:cNvSpPr>
            <a:spLocks noGrp="1" noChangeArrowheads="1"/>
          </p:cNvSpPr>
          <p:nvPr>
            <p:ph type="title"/>
          </p:nvPr>
        </p:nvSpPr>
        <p:spPr>
          <a:xfrm>
            <a:off x="838200" y="533400"/>
            <a:ext cx="8001000" cy="884238"/>
          </a:xfrm>
        </p:spPr>
        <p:txBody>
          <a:bodyPr/>
          <a:lstStyle/>
          <a:p>
            <a:r>
              <a:rPr lang="en-US" altLang="en-US" b="1" dirty="0"/>
              <a:t>Predetermined Overhead Rate</a:t>
            </a:r>
          </a:p>
        </p:txBody>
      </p:sp>
      <p:pic>
        <p:nvPicPr>
          <p:cNvPr id="43011" name="Picture 3" descr="C:\Users\Beth\Documents\MH\wiL62279_untb190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9343" y="1524000"/>
            <a:ext cx="8134914" cy="9144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7" name="Slide Number Placeholder 6"/>
          <p:cNvSpPr>
            <a:spLocks noGrp="1"/>
          </p:cNvSpPr>
          <p:nvPr>
            <p:ph type="sldNum" sz="quarter" idx="12"/>
          </p:nvPr>
        </p:nvSpPr>
        <p:spPr/>
        <p:txBody>
          <a:bodyPr/>
          <a:lstStyle/>
          <a:p>
            <a:pPr>
              <a:defRPr/>
            </a:pPr>
            <a:fld id="{9456D29B-E423-4250-B2DC-38C30AE2A0FC}" type="slidenum">
              <a:rPr lang="en-US" smtClean="0"/>
              <a:pPr>
                <a:defRPr/>
              </a:pPr>
              <a:t>25</a:t>
            </a:fld>
            <a:endParaRPr lang="en-US" dirty="0"/>
          </a:p>
        </p:txBody>
      </p:sp>
      <p:sp>
        <p:nvSpPr>
          <p:cNvPr id="8" name="Rounded Rectangle 7"/>
          <p:cNvSpPr/>
          <p:nvPr/>
        </p:nvSpPr>
        <p:spPr>
          <a:xfrm>
            <a:off x="81012" y="6553200"/>
            <a:ext cx="5329188" cy="21021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P3</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solidFill>
                  <a:prstClr val="black"/>
                </a:solidFill>
                <a:latin typeface="Calibri"/>
              </a:rPr>
              <a:t>Describe and record the flow of overhead costs in job order costing.</a:t>
            </a:r>
          </a:p>
        </p:txBody>
      </p:sp>
      <p:sp>
        <p:nvSpPr>
          <p:cNvPr id="9" name="TextBox 8"/>
          <p:cNvSpPr txBox="1"/>
          <p:nvPr/>
        </p:nvSpPr>
        <p:spPr>
          <a:xfrm>
            <a:off x="7620000" y="2544762"/>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15.13</a:t>
            </a:r>
          </a:p>
        </p:txBody>
      </p:sp>
      <p:pic>
        <p:nvPicPr>
          <p:cNvPr id="2" name="Picture 1"/>
          <p:cNvPicPr>
            <a:picLocks noChangeAspect="1"/>
          </p:cNvPicPr>
          <p:nvPr/>
        </p:nvPicPr>
        <p:blipFill>
          <a:blip r:embed="rId4"/>
          <a:stretch>
            <a:fillRect/>
          </a:stretch>
        </p:blipFill>
        <p:spPr>
          <a:xfrm>
            <a:off x="650987" y="3297455"/>
            <a:ext cx="8291626" cy="2296640"/>
          </a:xfrm>
          <a:prstGeom prst="rect">
            <a:avLst/>
          </a:prstGeom>
        </p:spPr>
      </p:pic>
      <p:sp>
        <p:nvSpPr>
          <p:cNvPr id="10" name="Rectangle 9"/>
          <p:cNvSpPr>
            <a:spLocks noGrp="1" noChangeArrowheads="1"/>
          </p:cNvSpPr>
          <p:nvPr/>
        </p:nvSpPr>
        <p:spPr bwMode="auto">
          <a:xfrm>
            <a:off x="640080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extLst>
      <p:ext uri="{BB962C8B-B14F-4D97-AF65-F5344CB8AC3E}">
        <p14:creationId xmlns:p14="http://schemas.microsoft.com/office/powerpoint/2010/main" val="3291639734"/>
      </p:ext>
    </p:extLst>
  </p:cSld>
  <p:clrMapOvr>
    <a:masterClrMapping/>
  </p:clrMapOvr>
  <p:transition spd="med">
    <p:blinds dir="ver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Rectangle 361"/>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b="1" dirty="0">
                <a:solidFill>
                  <a:prstClr val="white"/>
                </a:solidFill>
              </a:rPr>
              <a:t>NEED-TO-KNOW 15-4</a:t>
            </a:r>
          </a:p>
        </p:txBody>
      </p:sp>
      <p:sp>
        <p:nvSpPr>
          <p:cNvPr id="72" name="Rectangle 41"/>
          <p:cNvSpPr>
            <a:spLocks noChangeArrowheads="1"/>
          </p:cNvSpPr>
          <p:nvPr/>
        </p:nvSpPr>
        <p:spPr bwMode="auto">
          <a:xfrm>
            <a:off x="846138" y="2657474"/>
            <a:ext cx="7451725" cy="257175"/>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74" name="Rectangle 42"/>
          <p:cNvSpPr>
            <a:spLocks noChangeArrowheads="1"/>
          </p:cNvSpPr>
          <p:nvPr/>
        </p:nvSpPr>
        <p:spPr bwMode="auto">
          <a:xfrm>
            <a:off x="1673226" y="4097337"/>
            <a:ext cx="5797550" cy="238125"/>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75" name="Rectangle 43"/>
          <p:cNvSpPr>
            <a:spLocks noChangeArrowheads="1"/>
          </p:cNvSpPr>
          <p:nvPr/>
        </p:nvSpPr>
        <p:spPr bwMode="auto">
          <a:xfrm>
            <a:off x="885826" y="630238"/>
            <a:ext cx="77549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A manufacturing company estimates it will incur $240,000 of overhead costs in the next year. The company</a:t>
            </a:r>
            <a:endParaRPr lang="en-US" altLang="en-US" dirty="0">
              <a:solidFill>
                <a:prstClr val="black"/>
              </a:solidFill>
              <a:cs typeface="+mn-cs"/>
            </a:endParaRPr>
          </a:p>
        </p:txBody>
      </p:sp>
      <p:sp>
        <p:nvSpPr>
          <p:cNvPr id="76" name="Rectangle 44"/>
          <p:cNvSpPr>
            <a:spLocks noChangeArrowheads="1"/>
          </p:cNvSpPr>
          <p:nvPr/>
        </p:nvSpPr>
        <p:spPr bwMode="auto">
          <a:xfrm>
            <a:off x="885826" y="836613"/>
            <a:ext cx="75326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allocates overhead using machine hours, and estimates it will use 1,600 machine hours in the next year.</a:t>
            </a:r>
            <a:endParaRPr lang="en-US" altLang="en-US" dirty="0">
              <a:solidFill>
                <a:prstClr val="black"/>
              </a:solidFill>
              <a:cs typeface="+mn-cs"/>
            </a:endParaRPr>
          </a:p>
        </p:txBody>
      </p:sp>
      <p:sp>
        <p:nvSpPr>
          <p:cNvPr id="78" name="Rectangle 45"/>
          <p:cNvSpPr>
            <a:spLocks noChangeArrowheads="1"/>
          </p:cNvSpPr>
          <p:nvPr/>
        </p:nvSpPr>
        <p:spPr bwMode="auto">
          <a:xfrm>
            <a:off x="885826" y="1042988"/>
            <a:ext cx="76628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During the month of June, the company used 80 machine hours on Job 1 and 70 machine hours on Job 2.</a:t>
            </a:r>
            <a:endParaRPr lang="en-US" altLang="en-US" dirty="0">
              <a:solidFill>
                <a:prstClr val="black"/>
              </a:solidFill>
              <a:cs typeface="+mn-cs"/>
            </a:endParaRPr>
          </a:p>
        </p:txBody>
      </p:sp>
      <p:sp>
        <p:nvSpPr>
          <p:cNvPr id="79" name="Rectangle 46"/>
          <p:cNvSpPr>
            <a:spLocks noChangeArrowheads="1"/>
          </p:cNvSpPr>
          <p:nvPr/>
        </p:nvSpPr>
        <p:spPr bwMode="auto">
          <a:xfrm>
            <a:off x="885826" y="1249363"/>
            <a:ext cx="66246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1. Compute the predetermined overhead rate to be used to apply overhead during the year.</a:t>
            </a:r>
            <a:endParaRPr lang="en-US" altLang="en-US" dirty="0">
              <a:solidFill>
                <a:prstClr val="black"/>
              </a:solidFill>
              <a:cs typeface="+mn-cs"/>
            </a:endParaRPr>
          </a:p>
        </p:txBody>
      </p:sp>
      <p:sp>
        <p:nvSpPr>
          <p:cNvPr id="80" name="Rectangle 47"/>
          <p:cNvSpPr>
            <a:spLocks noChangeArrowheads="1"/>
          </p:cNvSpPr>
          <p:nvPr/>
        </p:nvSpPr>
        <p:spPr bwMode="auto">
          <a:xfrm>
            <a:off x="885826" y="2363786"/>
            <a:ext cx="60499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2. Determine how much overhead should be applied to Job 1 and to Job 2 for June.</a:t>
            </a:r>
            <a:endParaRPr lang="en-US" altLang="en-US" dirty="0">
              <a:solidFill>
                <a:prstClr val="black"/>
              </a:solidFill>
              <a:cs typeface="+mn-cs"/>
            </a:endParaRPr>
          </a:p>
        </p:txBody>
      </p:sp>
      <p:sp>
        <p:nvSpPr>
          <p:cNvPr id="81" name="Rectangle 48"/>
          <p:cNvSpPr>
            <a:spLocks noChangeArrowheads="1"/>
          </p:cNvSpPr>
          <p:nvPr/>
        </p:nvSpPr>
        <p:spPr bwMode="auto">
          <a:xfrm>
            <a:off x="885826" y="3811586"/>
            <a:ext cx="46894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3. Prepare the journal entry to record overhead applied for June.</a:t>
            </a:r>
            <a:endParaRPr lang="en-US" altLang="en-US" dirty="0">
              <a:solidFill>
                <a:prstClr val="black"/>
              </a:solidFill>
              <a:cs typeface="+mn-cs"/>
            </a:endParaRPr>
          </a:p>
        </p:txBody>
      </p:sp>
      <p:sp>
        <p:nvSpPr>
          <p:cNvPr id="82" name="Rectangle 49"/>
          <p:cNvSpPr>
            <a:spLocks noChangeArrowheads="1"/>
          </p:cNvSpPr>
          <p:nvPr/>
        </p:nvSpPr>
        <p:spPr bwMode="auto">
          <a:xfrm>
            <a:off x="3205163" y="1957388"/>
            <a:ext cx="1619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a:t>
            </a:r>
            <a:endParaRPr lang="en-US" altLang="en-US" dirty="0">
              <a:solidFill>
                <a:prstClr val="black"/>
              </a:solidFill>
              <a:cs typeface="+mn-cs"/>
            </a:endParaRPr>
          </a:p>
        </p:txBody>
      </p:sp>
      <p:sp>
        <p:nvSpPr>
          <p:cNvPr id="83" name="Rectangle 50"/>
          <p:cNvSpPr>
            <a:spLocks noChangeArrowheads="1"/>
          </p:cNvSpPr>
          <p:nvPr/>
        </p:nvSpPr>
        <p:spPr bwMode="auto">
          <a:xfrm>
            <a:off x="3457576" y="1957388"/>
            <a:ext cx="17446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$150 per machine hour</a:t>
            </a:r>
            <a:endParaRPr lang="en-US" altLang="en-US" dirty="0">
              <a:solidFill>
                <a:prstClr val="black"/>
              </a:solidFill>
              <a:cs typeface="+mn-cs"/>
            </a:endParaRPr>
          </a:p>
        </p:txBody>
      </p:sp>
      <p:sp>
        <p:nvSpPr>
          <p:cNvPr id="84" name="Rectangle 51"/>
          <p:cNvSpPr>
            <a:spLocks noChangeArrowheads="1"/>
          </p:cNvSpPr>
          <p:nvPr/>
        </p:nvSpPr>
        <p:spPr bwMode="auto">
          <a:xfrm>
            <a:off x="1712913" y="2678112"/>
            <a:ext cx="16843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a:solidFill>
                  <a:srgbClr val="000000"/>
                </a:solidFill>
                <a:cs typeface="+mn-cs"/>
              </a:rPr>
              <a:t>Machine Hours Used</a:t>
            </a:r>
            <a:endParaRPr lang="en-US" altLang="en-US" dirty="0">
              <a:solidFill>
                <a:prstClr val="black"/>
              </a:solidFill>
              <a:cs typeface="+mn-cs"/>
            </a:endParaRPr>
          </a:p>
        </p:txBody>
      </p:sp>
      <p:sp>
        <p:nvSpPr>
          <p:cNvPr id="86" name="Rectangle 52"/>
          <p:cNvSpPr>
            <a:spLocks noChangeArrowheads="1"/>
          </p:cNvSpPr>
          <p:nvPr/>
        </p:nvSpPr>
        <p:spPr bwMode="auto">
          <a:xfrm>
            <a:off x="885826" y="2925762"/>
            <a:ext cx="4635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Job 1</a:t>
            </a:r>
            <a:endParaRPr lang="en-US" altLang="en-US" dirty="0">
              <a:solidFill>
                <a:prstClr val="black"/>
              </a:solidFill>
              <a:cs typeface="+mn-cs"/>
            </a:endParaRPr>
          </a:p>
        </p:txBody>
      </p:sp>
      <p:sp>
        <p:nvSpPr>
          <p:cNvPr id="88" name="Rectangle 53"/>
          <p:cNvSpPr>
            <a:spLocks noChangeArrowheads="1"/>
          </p:cNvSpPr>
          <p:nvPr/>
        </p:nvSpPr>
        <p:spPr bwMode="auto">
          <a:xfrm>
            <a:off x="885826" y="3130549"/>
            <a:ext cx="4635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Job 2</a:t>
            </a:r>
            <a:endParaRPr lang="en-US" altLang="en-US" dirty="0">
              <a:solidFill>
                <a:prstClr val="black"/>
              </a:solidFill>
              <a:cs typeface="+mn-cs"/>
            </a:endParaRPr>
          </a:p>
        </p:txBody>
      </p:sp>
      <p:sp>
        <p:nvSpPr>
          <p:cNvPr id="89" name="Rectangle 54"/>
          <p:cNvSpPr>
            <a:spLocks noChangeArrowheads="1"/>
          </p:cNvSpPr>
          <p:nvPr/>
        </p:nvSpPr>
        <p:spPr bwMode="auto">
          <a:xfrm>
            <a:off x="885826" y="3336924"/>
            <a:ext cx="4333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Total</a:t>
            </a:r>
            <a:endParaRPr lang="en-US" altLang="en-US" dirty="0">
              <a:solidFill>
                <a:prstClr val="black"/>
              </a:solidFill>
              <a:cs typeface="+mn-cs"/>
            </a:endParaRPr>
          </a:p>
        </p:txBody>
      </p:sp>
      <p:sp>
        <p:nvSpPr>
          <p:cNvPr id="90" name="Rectangle 55"/>
          <p:cNvSpPr>
            <a:spLocks noChangeArrowheads="1"/>
          </p:cNvSpPr>
          <p:nvPr/>
        </p:nvSpPr>
        <p:spPr bwMode="auto">
          <a:xfrm>
            <a:off x="6029326" y="4117974"/>
            <a:ext cx="4841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a:solidFill>
                  <a:srgbClr val="000000"/>
                </a:solidFill>
                <a:cs typeface="+mn-cs"/>
              </a:rPr>
              <a:t>Debit</a:t>
            </a:r>
            <a:endParaRPr lang="en-US" altLang="en-US" dirty="0">
              <a:solidFill>
                <a:prstClr val="black"/>
              </a:solidFill>
              <a:cs typeface="+mn-cs"/>
            </a:endParaRPr>
          </a:p>
        </p:txBody>
      </p:sp>
      <p:sp>
        <p:nvSpPr>
          <p:cNvPr id="91" name="Rectangle 56"/>
          <p:cNvSpPr>
            <a:spLocks noChangeArrowheads="1"/>
          </p:cNvSpPr>
          <p:nvPr/>
        </p:nvSpPr>
        <p:spPr bwMode="auto">
          <a:xfrm>
            <a:off x="6826251" y="4117974"/>
            <a:ext cx="5445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a:solidFill>
                  <a:srgbClr val="000000"/>
                </a:solidFill>
                <a:cs typeface="+mn-cs"/>
              </a:rPr>
              <a:t>Credit</a:t>
            </a:r>
            <a:endParaRPr lang="en-US" altLang="en-US" dirty="0">
              <a:solidFill>
                <a:prstClr val="black"/>
              </a:solidFill>
              <a:cs typeface="+mn-cs"/>
            </a:endParaRPr>
          </a:p>
        </p:txBody>
      </p:sp>
      <p:sp>
        <p:nvSpPr>
          <p:cNvPr id="92" name="Rectangle 57"/>
          <p:cNvSpPr>
            <a:spLocks noChangeArrowheads="1"/>
          </p:cNvSpPr>
          <p:nvPr/>
        </p:nvSpPr>
        <p:spPr bwMode="auto">
          <a:xfrm>
            <a:off x="2590801" y="4344987"/>
            <a:ext cx="19669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Work in Process Inventory</a:t>
            </a:r>
            <a:endParaRPr lang="en-US" altLang="en-US" dirty="0">
              <a:solidFill>
                <a:prstClr val="black"/>
              </a:solidFill>
              <a:cs typeface="+mn-cs"/>
            </a:endParaRPr>
          </a:p>
        </p:txBody>
      </p:sp>
      <p:sp>
        <p:nvSpPr>
          <p:cNvPr id="94" name="Rectangle 58"/>
          <p:cNvSpPr>
            <a:spLocks noChangeArrowheads="1"/>
          </p:cNvSpPr>
          <p:nvPr/>
        </p:nvSpPr>
        <p:spPr bwMode="auto">
          <a:xfrm>
            <a:off x="6096000" y="4344987"/>
            <a:ext cx="51135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22,500</a:t>
            </a:r>
            <a:endParaRPr lang="en-US" altLang="en-US" dirty="0">
              <a:solidFill>
                <a:prstClr val="black"/>
              </a:solidFill>
              <a:cs typeface="+mn-cs"/>
            </a:endParaRPr>
          </a:p>
        </p:txBody>
      </p:sp>
      <p:sp>
        <p:nvSpPr>
          <p:cNvPr id="352" name="Rectangle 59"/>
          <p:cNvSpPr>
            <a:spLocks noChangeArrowheads="1"/>
          </p:cNvSpPr>
          <p:nvPr/>
        </p:nvSpPr>
        <p:spPr bwMode="auto">
          <a:xfrm>
            <a:off x="2862263" y="4551362"/>
            <a:ext cx="13716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Factory Overhead</a:t>
            </a:r>
            <a:endParaRPr lang="en-US" altLang="en-US" dirty="0">
              <a:solidFill>
                <a:prstClr val="black"/>
              </a:solidFill>
              <a:cs typeface="+mn-cs"/>
            </a:endParaRPr>
          </a:p>
        </p:txBody>
      </p:sp>
      <p:sp>
        <p:nvSpPr>
          <p:cNvPr id="354" name="Rectangle 60"/>
          <p:cNvSpPr>
            <a:spLocks noChangeArrowheads="1"/>
          </p:cNvSpPr>
          <p:nvPr/>
        </p:nvSpPr>
        <p:spPr bwMode="auto">
          <a:xfrm>
            <a:off x="6934200" y="4551362"/>
            <a:ext cx="51135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22,500</a:t>
            </a:r>
            <a:endParaRPr lang="en-US" altLang="en-US" dirty="0">
              <a:solidFill>
                <a:prstClr val="black"/>
              </a:solidFill>
              <a:cs typeface="+mn-cs"/>
            </a:endParaRPr>
          </a:p>
        </p:txBody>
      </p:sp>
      <p:sp>
        <p:nvSpPr>
          <p:cNvPr id="390" name="Rectangle 61"/>
          <p:cNvSpPr>
            <a:spLocks noChangeArrowheads="1"/>
          </p:cNvSpPr>
          <p:nvPr/>
        </p:nvSpPr>
        <p:spPr bwMode="auto">
          <a:xfrm>
            <a:off x="2238376" y="3336924"/>
            <a:ext cx="7969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150 hours</a:t>
            </a:r>
            <a:endParaRPr lang="en-US" altLang="en-US" dirty="0">
              <a:solidFill>
                <a:prstClr val="black"/>
              </a:solidFill>
              <a:cs typeface="+mn-cs"/>
            </a:endParaRPr>
          </a:p>
        </p:txBody>
      </p:sp>
      <p:sp>
        <p:nvSpPr>
          <p:cNvPr id="391" name="Rectangle 62"/>
          <p:cNvSpPr>
            <a:spLocks noChangeArrowheads="1"/>
          </p:cNvSpPr>
          <p:nvPr/>
        </p:nvSpPr>
        <p:spPr bwMode="auto">
          <a:xfrm>
            <a:off x="4032251" y="3336924"/>
            <a:ext cx="12096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x $150 per hour</a:t>
            </a:r>
            <a:endParaRPr lang="en-US" altLang="en-US" dirty="0">
              <a:solidFill>
                <a:prstClr val="black"/>
              </a:solidFill>
              <a:cs typeface="+mn-cs"/>
            </a:endParaRPr>
          </a:p>
        </p:txBody>
      </p:sp>
      <p:sp>
        <p:nvSpPr>
          <p:cNvPr id="392" name="Rectangle 63"/>
          <p:cNvSpPr>
            <a:spLocks noChangeArrowheads="1"/>
          </p:cNvSpPr>
          <p:nvPr/>
        </p:nvSpPr>
        <p:spPr bwMode="auto">
          <a:xfrm>
            <a:off x="3548063" y="4117974"/>
            <a:ext cx="13112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a:solidFill>
                  <a:srgbClr val="000000"/>
                </a:solidFill>
                <a:cs typeface="+mn-cs"/>
              </a:rPr>
              <a:t>General Journal</a:t>
            </a:r>
            <a:endParaRPr lang="en-US" altLang="en-US" dirty="0">
              <a:solidFill>
                <a:prstClr val="black"/>
              </a:solidFill>
              <a:cs typeface="+mn-cs"/>
            </a:endParaRPr>
          </a:p>
        </p:txBody>
      </p:sp>
      <p:sp>
        <p:nvSpPr>
          <p:cNvPr id="393" name="Rectangle 64"/>
          <p:cNvSpPr>
            <a:spLocks noChangeArrowheads="1"/>
          </p:cNvSpPr>
          <p:nvPr/>
        </p:nvSpPr>
        <p:spPr bwMode="auto">
          <a:xfrm>
            <a:off x="3638551" y="2678112"/>
            <a:ext cx="19764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a:solidFill>
                  <a:srgbClr val="000000"/>
                </a:solidFill>
                <a:cs typeface="+mn-cs"/>
              </a:rPr>
              <a:t>x Predetermined OH rate</a:t>
            </a:r>
            <a:endParaRPr lang="en-US" altLang="en-US" dirty="0">
              <a:solidFill>
                <a:prstClr val="black"/>
              </a:solidFill>
              <a:cs typeface="+mn-cs"/>
            </a:endParaRPr>
          </a:p>
        </p:txBody>
      </p:sp>
      <p:sp>
        <p:nvSpPr>
          <p:cNvPr id="394" name="Rectangle 65"/>
          <p:cNvSpPr>
            <a:spLocks noChangeArrowheads="1"/>
          </p:cNvSpPr>
          <p:nvPr/>
        </p:nvSpPr>
        <p:spPr bwMode="auto">
          <a:xfrm>
            <a:off x="5848351" y="2678112"/>
            <a:ext cx="10985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a:solidFill>
                  <a:srgbClr val="000000"/>
                </a:solidFill>
                <a:cs typeface="+mn-cs"/>
              </a:rPr>
              <a:t>= OH Applied</a:t>
            </a:r>
            <a:endParaRPr lang="en-US" altLang="en-US" dirty="0">
              <a:solidFill>
                <a:prstClr val="black"/>
              </a:solidFill>
              <a:cs typeface="+mn-cs"/>
            </a:endParaRPr>
          </a:p>
        </p:txBody>
      </p:sp>
      <p:sp>
        <p:nvSpPr>
          <p:cNvPr id="395" name="Rectangle 66"/>
          <p:cNvSpPr>
            <a:spLocks noChangeArrowheads="1"/>
          </p:cNvSpPr>
          <p:nvPr/>
        </p:nvSpPr>
        <p:spPr bwMode="auto">
          <a:xfrm>
            <a:off x="2328863" y="2925762"/>
            <a:ext cx="7064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80 hours</a:t>
            </a:r>
            <a:endParaRPr lang="en-US" altLang="en-US" dirty="0">
              <a:solidFill>
                <a:prstClr val="black"/>
              </a:solidFill>
              <a:cs typeface="+mn-cs"/>
            </a:endParaRPr>
          </a:p>
        </p:txBody>
      </p:sp>
      <p:sp>
        <p:nvSpPr>
          <p:cNvPr id="396" name="Rectangle 67"/>
          <p:cNvSpPr>
            <a:spLocks noChangeArrowheads="1"/>
          </p:cNvSpPr>
          <p:nvPr/>
        </p:nvSpPr>
        <p:spPr bwMode="auto">
          <a:xfrm>
            <a:off x="2328863" y="3130549"/>
            <a:ext cx="7064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70 hours</a:t>
            </a:r>
            <a:endParaRPr lang="en-US" altLang="en-US" dirty="0">
              <a:solidFill>
                <a:prstClr val="black"/>
              </a:solidFill>
              <a:cs typeface="+mn-cs"/>
            </a:endParaRPr>
          </a:p>
        </p:txBody>
      </p:sp>
      <p:sp>
        <p:nvSpPr>
          <p:cNvPr id="397" name="Rectangle 68"/>
          <p:cNvSpPr>
            <a:spLocks noChangeArrowheads="1"/>
          </p:cNvSpPr>
          <p:nvPr/>
        </p:nvSpPr>
        <p:spPr bwMode="auto">
          <a:xfrm>
            <a:off x="4032251" y="2925762"/>
            <a:ext cx="12096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x $150 per hour</a:t>
            </a:r>
            <a:endParaRPr lang="en-US" altLang="en-US" dirty="0">
              <a:solidFill>
                <a:prstClr val="black"/>
              </a:solidFill>
              <a:cs typeface="+mn-cs"/>
            </a:endParaRPr>
          </a:p>
        </p:txBody>
      </p:sp>
      <p:sp>
        <p:nvSpPr>
          <p:cNvPr id="398" name="Rectangle 69"/>
          <p:cNvSpPr>
            <a:spLocks noChangeArrowheads="1"/>
          </p:cNvSpPr>
          <p:nvPr/>
        </p:nvSpPr>
        <p:spPr bwMode="auto">
          <a:xfrm>
            <a:off x="4032251" y="3130549"/>
            <a:ext cx="12096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x $150 per hour</a:t>
            </a:r>
            <a:endParaRPr lang="en-US" altLang="en-US" dirty="0">
              <a:solidFill>
                <a:prstClr val="black"/>
              </a:solidFill>
              <a:cs typeface="+mn-cs"/>
            </a:endParaRPr>
          </a:p>
        </p:txBody>
      </p:sp>
      <p:sp>
        <p:nvSpPr>
          <p:cNvPr id="399" name="Rectangle 70"/>
          <p:cNvSpPr>
            <a:spLocks noChangeArrowheads="1"/>
          </p:cNvSpPr>
          <p:nvPr/>
        </p:nvSpPr>
        <p:spPr bwMode="auto">
          <a:xfrm>
            <a:off x="5908676" y="2925762"/>
            <a:ext cx="163025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 $12,000 OH applied</a:t>
            </a:r>
            <a:endParaRPr lang="en-US" altLang="en-US" dirty="0">
              <a:solidFill>
                <a:prstClr val="black"/>
              </a:solidFill>
              <a:cs typeface="+mn-cs"/>
            </a:endParaRPr>
          </a:p>
        </p:txBody>
      </p:sp>
      <p:sp>
        <p:nvSpPr>
          <p:cNvPr id="400" name="Rectangle 71"/>
          <p:cNvSpPr>
            <a:spLocks noChangeArrowheads="1"/>
          </p:cNvSpPr>
          <p:nvPr/>
        </p:nvSpPr>
        <p:spPr bwMode="auto">
          <a:xfrm>
            <a:off x="5908676" y="3130549"/>
            <a:ext cx="163025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 $10,500 OH applied</a:t>
            </a:r>
            <a:endParaRPr lang="en-US" altLang="en-US" dirty="0">
              <a:solidFill>
                <a:prstClr val="black"/>
              </a:solidFill>
              <a:cs typeface="+mn-cs"/>
            </a:endParaRPr>
          </a:p>
        </p:txBody>
      </p:sp>
      <p:sp>
        <p:nvSpPr>
          <p:cNvPr id="401" name="Rectangle 72"/>
          <p:cNvSpPr>
            <a:spLocks noChangeArrowheads="1"/>
          </p:cNvSpPr>
          <p:nvPr/>
        </p:nvSpPr>
        <p:spPr bwMode="auto">
          <a:xfrm>
            <a:off x="5908676" y="3336924"/>
            <a:ext cx="163025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 $22,500 OH applied</a:t>
            </a:r>
            <a:endParaRPr lang="en-US" altLang="en-US" dirty="0">
              <a:solidFill>
                <a:prstClr val="black"/>
              </a:solidFill>
              <a:cs typeface="+mn-cs"/>
            </a:endParaRPr>
          </a:p>
        </p:txBody>
      </p:sp>
      <p:sp>
        <p:nvSpPr>
          <p:cNvPr id="402" name="Rectangle 73"/>
          <p:cNvSpPr>
            <a:spLocks noChangeArrowheads="1"/>
          </p:cNvSpPr>
          <p:nvPr/>
        </p:nvSpPr>
        <p:spPr bwMode="auto">
          <a:xfrm>
            <a:off x="6570663" y="1524000"/>
            <a:ext cx="7461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$240,000</a:t>
            </a:r>
            <a:endParaRPr lang="en-US" altLang="en-US" dirty="0">
              <a:solidFill>
                <a:prstClr val="black"/>
              </a:solidFill>
              <a:cs typeface="+mn-cs"/>
            </a:endParaRPr>
          </a:p>
        </p:txBody>
      </p:sp>
      <p:sp>
        <p:nvSpPr>
          <p:cNvPr id="403" name="Rectangle 74"/>
          <p:cNvSpPr>
            <a:spLocks noChangeArrowheads="1"/>
          </p:cNvSpPr>
          <p:nvPr/>
        </p:nvSpPr>
        <p:spPr bwMode="auto">
          <a:xfrm>
            <a:off x="6197600" y="1739900"/>
            <a:ext cx="15827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1,600 machine hours</a:t>
            </a:r>
            <a:endParaRPr lang="en-US" altLang="en-US" dirty="0">
              <a:solidFill>
                <a:prstClr val="black"/>
              </a:solidFill>
              <a:cs typeface="+mn-cs"/>
            </a:endParaRPr>
          </a:p>
        </p:txBody>
      </p:sp>
      <p:sp>
        <p:nvSpPr>
          <p:cNvPr id="404" name="Rectangle 75"/>
          <p:cNvSpPr>
            <a:spLocks noChangeArrowheads="1"/>
          </p:cNvSpPr>
          <p:nvPr/>
        </p:nvSpPr>
        <p:spPr bwMode="auto">
          <a:xfrm>
            <a:off x="855663" y="1524000"/>
            <a:ext cx="25415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a:solidFill>
                  <a:srgbClr val="000000"/>
                </a:solidFill>
                <a:cs typeface="+mn-cs"/>
              </a:rPr>
              <a:t>Predetermined Overhead Rate =</a:t>
            </a:r>
            <a:endParaRPr lang="en-US" altLang="en-US" dirty="0">
              <a:solidFill>
                <a:prstClr val="black"/>
              </a:solidFill>
              <a:cs typeface="+mn-cs"/>
            </a:endParaRPr>
          </a:p>
        </p:txBody>
      </p:sp>
      <p:sp>
        <p:nvSpPr>
          <p:cNvPr id="405" name="Rectangle 76"/>
          <p:cNvSpPr>
            <a:spLocks noChangeArrowheads="1"/>
          </p:cNvSpPr>
          <p:nvPr/>
        </p:nvSpPr>
        <p:spPr bwMode="auto">
          <a:xfrm>
            <a:off x="3548063" y="1524000"/>
            <a:ext cx="213836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a:solidFill>
                  <a:srgbClr val="000000"/>
                </a:solidFill>
                <a:cs typeface="+mn-cs"/>
              </a:rPr>
              <a:t>Estimated Overhead Costs</a:t>
            </a:r>
            <a:endParaRPr lang="en-US" altLang="en-US" dirty="0">
              <a:solidFill>
                <a:prstClr val="black"/>
              </a:solidFill>
              <a:cs typeface="+mn-cs"/>
            </a:endParaRPr>
          </a:p>
        </p:txBody>
      </p:sp>
      <p:sp>
        <p:nvSpPr>
          <p:cNvPr id="406" name="Rectangle 77"/>
          <p:cNvSpPr>
            <a:spLocks noChangeArrowheads="1"/>
          </p:cNvSpPr>
          <p:nvPr/>
        </p:nvSpPr>
        <p:spPr bwMode="auto">
          <a:xfrm>
            <a:off x="3670301" y="1739900"/>
            <a:ext cx="19161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a:solidFill>
                  <a:srgbClr val="000000"/>
                </a:solidFill>
                <a:cs typeface="+mn-cs"/>
              </a:rPr>
              <a:t>Estimated Activity Base</a:t>
            </a:r>
            <a:endParaRPr lang="en-US" altLang="en-US" dirty="0">
              <a:solidFill>
                <a:prstClr val="black"/>
              </a:solidFill>
              <a:cs typeface="+mn-cs"/>
            </a:endParaRPr>
          </a:p>
        </p:txBody>
      </p:sp>
      <p:sp>
        <p:nvSpPr>
          <p:cNvPr id="407" name="Line 78"/>
          <p:cNvSpPr>
            <a:spLocks noChangeShapeType="1"/>
          </p:cNvSpPr>
          <p:nvPr/>
        </p:nvSpPr>
        <p:spPr bwMode="auto">
          <a:xfrm>
            <a:off x="3327401" y="1719263"/>
            <a:ext cx="24907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08" name="Rectangle 79"/>
          <p:cNvSpPr>
            <a:spLocks noChangeArrowheads="1"/>
          </p:cNvSpPr>
          <p:nvPr/>
        </p:nvSpPr>
        <p:spPr bwMode="auto">
          <a:xfrm>
            <a:off x="3327401" y="1719263"/>
            <a:ext cx="2490788"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09" name="Rectangle 80"/>
          <p:cNvSpPr>
            <a:spLocks noChangeArrowheads="1"/>
          </p:cNvSpPr>
          <p:nvPr/>
        </p:nvSpPr>
        <p:spPr bwMode="auto">
          <a:xfrm>
            <a:off x="1663701" y="4087812"/>
            <a:ext cx="19050" cy="2476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10" name="Line 81"/>
          <p:cNvSpPr>
            <a:spLocks noChangeShapeType="1"/>
          </p:cNvSpPr>
          <p:nvPr/>
        </p:nvSpPr>
        <p:spPr bwMode="auto">
          <a:xfrm>
            <a:off x="2500313" y="4108449"/>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11" name="Rectangle 82"/>
          <p:cNvSpPr>
            <a:spLocks noChangeArrowheads="1"/>
          </p:cNvSpPr>
          <p:nvPr/>
        </p:nvSpPr>
        <p:spPr bwMode="auto">
          <a:xfrm>
            <a:off x="2500313" y="4108449"/>
            <a:ext cx="9525"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12" name="Line 83"/>
          <p:cNvSpPr>
            <a:spLocks noChangeShapeType="1"/>
          </p:cNvSpPr>
          <p:nvPr/>
        </p:nvSpPr>
        <p:spPr bwMode="auto">
          <a:xfrm>
            <a:off x="5807076" y="4108449"/>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13" name="Rectangle 84"/>
          <p:cNvSpPr>
            <a:spLocks noChangeArrowheads="1"/>
          </p:cNvSpPr>
          <p:nvPr/>
        </p:nvSpPr>
        <p:spPr bwMode="auto">
          <a:xfrm>
            <a:off x="5807076" y="4108449"/>
            <a:ext cx="11113"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14" name="Line 85"/>
          <p:cNvSpPr>
            <a:spLocks noChangeShapeType="1"/>
          </p:cNvSpPr>
          <p:nvPr/>
        </p:nvSpPr>
        <p:spPr bwMode="auto">
          <a:xfrm>
            <a:off x="6634163" y="4108449"/>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15" name="Rectangle 86"/>
          <p:cNvSpPr>
            <a:spLocks noChangeArrowheads="1"/>
          </p:cNvSpPr>
          <p:nvPr/>
        </p:nvSpPr>
        <p:spPr bwMode="auto">
          <a:xfrm>
            <a:off x="6634163" y="4108449"/>
            <a:ext cx="9525"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80" name="Rectangle 87"/>
          <p:cNvSpPr>
            <a:spLocks noChangeArrowheads="1"/>
          </p:cNvSpPr>
          <p:nvPr/>
        </p:nvSpPr>
        <p:spPr bwMode="auto">
          <a:xfrm>
            <a:off x="7451726" y="4108449"/>
            <a:ext cx="19050" cy="2270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81" name="Rectangle 88"/>
          <p:cNvSpPr>
            <a:spLocks noChangeArrowheads="1"/>
          </p:cNvSpPr>
          <p:nvPr/>
        </p:nvSpPr>
        <p:spPr bwMode="auto">
          <a:xfrm>
            <a:off x="836613" y="2646362"/>
            <a:ext cx="19050" cy="2682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82" name="Rectangle 89"/>
          <p:cNvSpPr>
            <a:spLocks noChangeArrowheads="1"/>
          </p:cNvSpPr>
          <p:nvPr/>
        </p:nvSpPr>
        <p:spPr bwMode="auto">
          <a:xfrm>
            <a:off x="8277226" y="2666999"/>
            <a:ext cx="20638" cy="2476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83" name="Line 90"/>
          <p:cNvSpPr>
            <a:spLocks noChangeShapeType="1"/>
          </p:cNvSpPr>
          <p:nvPr/>
        </p:nvSpPr>
        <p:spPr bwMode="auto">
          <a:xfrm>
            <a:off x="1673226" y="4335462"/>
            <a:ext cx="0" cy="617538"/>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84" name="Rectangle 91"/>
          <p:cNvSpPr>
            <a:spLocks noChangeArrowheads="1"/>
          </p:cNvSpPr>
          <p:nvPr/>
        </p:nvSpPr>
        <p:spPr bwMode="auto">
          <a:xfrm>
            <a:off x="1673226" y="4335462"/>
            <a:ext cx="9525" cy="617538"/>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85" name="Line 92"/>
          <p:cNvSpPr>
            <a:spLocks noChangeShapeType="1"/>
          </p:cNvSpPr>
          <p:nvPr/>
        </p:nvSpPr>
        <p:spPr bwMode="auto">
          <a:xfrm>
            <a:off x="2500313" y="4335462"/>
            <a:ext cx="0" cy="617538"/>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86" name="Rectangle 93"/>
          <p:cNvSpPr>
            <a:spLocks noChangeArrowheads="1"/>
          </p:cNvSpPr>
          <p:nvPr/>
        </p:nvSpPr>
        <p:spPr bwMode="auto">
          <a:xfrm>
            <a:off x="2500313" y="4335462"/>
            <a:ext cx="9525" cy="617538"/>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87" name="Line 94"/>
          <p:cNvSpPr>
            <a:spLocks noChangeShapeType="1"/>
          </p:cNvSpPr>
          <p:nvPr/>
        </p:nvSpPr>
        <p:spPr bwMode="auto">
          <a:xfrm>
            <a:off x="5807076" y="4335462"/>
            <a:ext cx="0" cy="617538"/>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88" name="Rectangle 95"/>
          <p:cNvSpPr>
            <a:spLocks noChangeArrowheads="1"/>
          </p:cNvSpPr>
          <p:nvPr/>
        </p:nvSpPr>
        <p:spPr bwMode="auto">
          <a:xfrm>
            <a:off x="5807076" y="4335462"/>
            <a:ext cx="11113" cy="617538"/>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89" name="Line 96"/>
          <p:cNvSpPr>
            <a:spLocks noChangeShapeType="1"/>
          </p:cNvSpPr>
          <p:nvPr/>
        </p:nvSpPr>
        <p:spPr bwMode="auto">
          <a:xfrm>
            <a:off x="6634163" y="4335462"/>
            <a:ext cx="0" cy="617538"/>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90" name="Rectangle 97"/>
          <p:cNvSpPr>
            <a:spLocks noChangeArrowheads="1"/>
          </p:cNvSpPr>
          <p:nvPr/>
        </p:nvSpPr>
        <p:spPr bwMode="auto">
          <a:xfrm>
            <a:off x="6634163" y="4335462"/>
            <a:ext cx="9525" cy="617538"/>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91" name="Line 98"/>
          <p:cNvSpPr>
            <a:spLocks noChangeShapeType="1"/>
          </p:cNvSpPr>
          <p:nvPr/>
        </p:nvSpPr>
        <p:spPr bwMode="auto">
          <a:xfrm>
            <a:off x="7461251" y="4335462"/>
            <a:ext cx="0" cy="617538"/>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92" name="Rectangle 99"/>
          <p:cNvSpPr>
            <a:spLocks noChangeArrowheads="1"/>
          </p:cNvSpPr>
          <p:nvPr/>
        </p:nvSpPr>
        <p:spPr bwMode="auto">
          <a:xfrm>
            <a:off x="7461251" y="4335462"/>
            <a:ext cx="9525" cy="617538"/>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93" name="Line 100"/>
          <p:cNvSpPr>
            <a:spLocks noChangeShapeType="1"/>
          </p:cNvSpPr>
          <p:nvPr/>
        </p:nvSpPr>
        <p:spPr bwMode="auto">
          <a:xfrm>
            <a:off x="6096000" y="1719263"/>
            <a:ext cx="16637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94" name="Rectangle 101"/>
          <p:cNvSpPr>
            <a:spLocks noChangeArrowheads="1"/>
          </p:cNvSpPr>
          <p:nvPr/>
        </p:nvSpPr>
        <p:spPr bwMode="auto">
          <a:xfrm>
            <a:off x="6096000" y="1719263"/>
            <a:ext cx="1663700"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95" name="Rectangle 102"/>
          <p:cNvSpPr>
            <a:spLocks noChangeArrowheads="1"/>
          </p:cNvSpPr>
          <p:nvPr/>
        </p:nvSpPr>
        <p:spPr bwMode="auto">
          <a:xfrm>
            <a:off x="855663" y="2646362"/>
            <a:ext cx="7442200"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96" name="Rectangle 103"/>
          <p:cNvSpPr>
            <a:spLocks noChangeArrowheads="1"/>
          </p:cNvSpPr>
          <p:nvPr/>
        </p:nvSpPr>
        <p:spPr bwMode="auto">
          <a:xfrm>
            <a:off x="855663" y="2894012"/>
            <a:ext cx="7442200"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97" name="Line 104"/>
          <p:cNvSpPr>
            <a:spLocks noChangeShapeType="1"/>
          </p:cNvSpPr>
          <p:nvPr/>
        </p:nvSpPr>
        <p:spPr bwMode="auto">
          <a:xfrm>
            <a:off x="1673226" y="3316287"/>
            <a:ext cx="57975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98" name="Rectangle 105"/>
          <p:cNvSpPr>
            <a:spLocks noChangeArrowheads="1"/>
          </p:cNvSpPr>
          <p:nvPr/>
        </p:nvSpPr>
        <p:spPr bwMode="auto">
          <a:xfrm>
            <a:off x="1673226" y="3316287"/>
            <a:ext cx="5797550"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99" name="Rectangle 106"/>
          <p:cNvSpPr>
            <a:spLocks noChangeArrowheads="1"/>
          </p:cNvSpPr>
          <p:nvPr/>
        </p:nvSpPr>
        <p:spPr bwMode="auto">
          <a:xfrm>
            <a:off x="1682751" y="4087812"/>
            <a:ext cx="5788025"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500" name="Rectangle 107"/>
          <p:cNvSpPr>
            <a:spLocks noChangeArrowheads="1"/>
          </p:cNvSpPr>
          <p:nvPr/>
        </p:nvSpPr>
        <p:spPr bwMode="auto">
          <a:xfrm>
            <a:off x="1682751" y="4314824"/>
            <a:ext cx="5788025"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501" name="Line 108"/>
          <p:cNvSpPr>
            <a:spLocks noChangeShapeType="1"/>
          </p:cNvSpPr>
          <p:nvPr/>
        </p:nvSpPr>
        <p:spPr bwMode="auto">
          <a:xfrm>
            <a:off x="1682751" y="4530724"/>
            <a:ext cx="578802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502" name="Rectangle 109"/>
          <p:cNvSpPr>
            <a:spLocks noChangeArrowheads="1"/>
          </p:cNvSpPr>
          <p:nvPr/>
        </p:nvSpPr>
        <p:spPr bwMode="auto">
          <a:xfrm>
            <a:off x="1682751" y="4530724"/>
            <a:ext cx="5788025"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503" name="Line 110"/>
          <p:cNvSpPr>
            <a:spLocks noChangeShapeType="1"/>
          </p:cNvSpPr>
          <p:nvPr/>
        </p:nvSpPr>
        <p:spPr bwMode="auto">
          <a:xfrm>
            <a:off x="1682751" y="4737099"/>
            <a:ext cx="578802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504" name="Rectangle 111"/>
          <p:cNvSpPr>
            <a:spLocks noChangeArrowheads="1"/>
          </p:cNvSpPr>
          <p:nvPr/>
        </p:nvSpPr>
        <p:spPr bwMode="auto">
          <a:xfrm>
            <a:off x="1682751" y="4737099"/>
            <a:ext cx="5788025"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505" name="Line 112"/>
          <p:cNvSpPr>
            <a:spLocks noChangeShapeType="1"/>
          </p:cNvSpPr>
          <p:nvPr/>
        </p:nvSpPr>
        <p:spPr bwMode="auto">
          <a:xfrm>
            <a:off x="1682751" y="4943474"/>
            <a:ext cx="578802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506" name="Rectangle 113"/>
          <p:cNvSpPr>
            <a:spLocks noChangeArrowheads="1"/>
          </p:cNvSpPr>
          <p:nvPr/>
        </p:nvSpPr>
        <p:spPr bwMode="auto">
          <a:xfrm>
            <a:off x="1682751" y="4943474"/>
            <a:ext cx="5788025"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85" name="Slide Number Placeholder 84"/>
          <p:cNvSpPr>
            <a:spLocks noGrp="1"/>
          </p:cNvSpPr>
          <p:nvPr>
            <p:ph type="sldNum" sz="quarter" idx="12"/>
          </p:nvPr>
        </p:nvSpPr>
        <p:spPr/>
        <p:txBody>
          <a:bodyPr/>
          <a:lstStyle/>
          <a:p>
            <a:fld id="{A2F34CF3-0044-4E21-BEB6-D1264E26E98D}" type="slidenum">
              <a:rPr lang="en-US" smtClean="0">
                <a:solidFill>
                  <a:prstClr val="black">
                    <a:tint val="75000"/>
                  </a:prstClr>
                </a:solidFill>
              </a:rPr>
              <a:pPr/>
              <a:t>26</a:t>
            </a:fld>
            <a:endParaRPr lang="en-US" dirty="0">
              <a:solidFill>
                <a:prstClr val="black">
                  <a:tint val="75000"/>
                </a:prstClr>
              </a:solidFill>
            </a:endParaRPr>
          </a:p>
        </p:txBody>
      </p:sp>
      <p:sp>
        <p:nvSpPr>
          <p:cNvPr id="87" name="Rounded Rectangle 86"/>
          <p:cNvSpPr/>
          <p:nvPr/>
        </p:nvSpPr>
        <p:spPr>
          <a:xfrm>
            <a:off x="81012" y="6553200"/>
            <a:ext cx="5329188" cy="21021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P3</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solidFill>
                  <a:prstClr val="black"/>
                </a:solidFill>
                <a:latin typeface="Calibri"/>
              </a:rPr>
              <a:t>Describe and record the flow of overhead costs in job order costing.</a:t>
            </a:r>
          </a:p>
        </p:txBody>
      </p:sp>
      <p:sp>
        <p:nvSpPr>
          <p:cNvPr id="93" name="Rectangle 92"/>
          <p:cNvSpPr>
            <a:spLocks noGrp="1" noChangeArrowheads="1"/>
          </p:cNvSpPr>
          <p:nvPr/>
        </p:nvSpPr>
        <p:spPr bwMode="auto">
          <a:xfrm>
            <a:off x="640080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extLst>
      <p:ext uri="{BB962C8B-B14F-4D97-AF65-F5344CB8AC3E}">
        <p14:creationId xmlns:p14="http://schemas.microsoft.com/office/powerpoint/2010/main" val="39556879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4"/>
                                        </p:tgtEl>
                                        <p:attrNameLst>
                                          <p:attrName>style.visibility</p:attrName>
                                        </p:attrNameLst>
                                      </p:cBhvr>
                                      <p:to>
                                        <p:strVal val="visible"/>
                                      </p:to>
                                    </p:set>
                                    <p:animEffect transition="in" filter="fade">
                                      <p:cBhvr>
                                        <p:cTn id="7" dur="500"/>
                                        <p:tgtEl>
                                          <p:spTgt spid="40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05"/>
                                        </p:tgtEl>
                                        <p:attrNameLst>
                                          <p:attrName>style.visibility</p:attrName>
                                        </p:attrNameLst>
                                      </p:cBhvr>
                                      <p:to>
                                        <p:strVal val="visible"/>
                                      </p:to>
                                    </p:set>
                                    <p:animEffect transition="in" filter="fade">
                                      <p:cBhvr>
                                        <p:cTn id="10" dur="500"/>
                                        <p:tgtEl>
                                          <p:spTgt spid="405"/>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407"/>
                                        </p:tgtEl>
                                        <p:attrNameLst>
                                          <p:attrName>style.visibility</p:attrName>
                                        </p:attrNameLst>
                                      </p:cBhvr>
                                      <p:to>
                                        <p:strVal val="visible"/>
                                      </p:to>
                                    </p:set>
                                    <p:animEffect transition="in" filter="wipe(left)">
                                      <p:cBhvr>
                                        <p:cTn id="13" dur="500"/>
                                        <p:tgtEl>
                                          <p:spTgt spid="407"/>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408"/>
                                        </p:tgtEl>
                                        <p:attrNameLst>
                                          <p:attrName>style.visibility</p:attrName>
                                        </p:attrNameLst>
                                      </p:cBhvr>
                                      <p:to>
                                        <p:strVal val="visible"/>
                                      </p:to>
                                    </p:set>
                                    <p:animEffect transition="in" filter="wipe(left)">
                                      <p:cBhvr>
                                        <p:cTn id="16" dur="500"/>
                                        <p:tgtEl>
                                          <p:spTgt spid="40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06"/>
                                        </p:tgtEl>
                                        <p:attrNameLst>
                                          <p:attrName>style.visibility</p:attrName>
                                        </p:attrNameLst>
                                      </p:cBhvr>
                                      <p:to>
                                        <p:strVal val="visible"/>
                                      </p:to>
                                    </p:set>
                                    <p:animEffect transition="in" filter="fade">
                                      <p:cBhvr>
                                        <p:cTn id="19" dur="500"/>
                                        <p:tgtEl>
                                          <p:spTgt spid="40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02"/>
                                        </p:tgtEl>
                                        <p:attrNameLst>
                                          <p:attrName>style.visibility</p:attrName>
                                        </p:attrNameLst>
                                      </p:cBhvr>
                                      <p:to>
                                        <p:strVal val="visible"/>
                                      </p:to>
                                    </p:set>
                                    <p:animEffect transition="in" filter="fade">
                                      <p:cBhvr>
                                        <p:cTn id="22" dur="500"/>
                                        <p:tgtEl>
                                          <p:spTgt spid="40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493"/>
                                        </p:tgtEl>
                                        <p:attrNameLst>
                                          <p:attrName>style.visibility</p:attrName>
                                        </p:attrNameLst>
                                      </p:cBhvr>
                                      <p:to>
                                        <p:strVal val="visible"/>
                                      </p:to>
                                    </p:set>
                                    <p:animEffect transition="in" filter="wipe(left)">
                                      <p:cBhvr>
                                        <p:cTn id="25" dur="500"/>
                                        <p:tgtEl>
                                          <p:spTgt spid="493"/>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494"/>
                                        </p:tgtEl>
                                        <p:attrNameLst>
                                          <p:attrName>style.visibility</p:attrName>
                                        </p:attrNameLst>
                                      </p:cBhvr>
                                      <p:to>
                                        <p:strVal val="visible"/>
                                      </p:to>
                                    </p:set>
                                    <p:animEffect transition="in" filter="wipe(left)">
                                      <p:cBhvr>
                                        <p:cTn id="28" dur="500"/>
                                        <p:tgtEl>
                                          <p:spTgt spid="49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03"/>
                                        </p:tgtEl>
                                        <p:attrNameLst>
                                          <p:attrName>style.visibility</p:attrName>
                                        </p:attrNameLst>
                                      </p:cBhvr>
                                      <p:to>
                                        <p:strVal val="visible"/>
                                      </p:to>
                                    </p:set>
                                    <p:animEffect transition="in" filter="fade">
                                      <p:cBhvr>
                                        <p:cTn id="31" dur="500"/>
                                        <p:tgtEl>
                                          <p:spTgt spid="40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82"/>
                                        </p:tgtEl>
                                        <p:attrNameLst>
                                          <p:attrName>style.visibility</p:attrName>
                                        </p:attrNameLst>
                                      </p:cBhvr>
                                      <p:to>
                                        <p:strVal val="visible"/>
                                      </p:to>
                                    </p:set>
                                    <p:animEffect transition="in" filter="fade">
                                      <p:cBhvr>
                                        <p:cTn id="34" dur="500"/>
                                        <p:tgtEl>
                                          <p:spTgt spid="8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fade">
                                      <p:cBhvr>
                                        <p:cTn id="37" dur="500"/>
                                        <p:tgtEl>
                                          <p:spTgt spid="8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2"/>
                                        </p:tgtEl>
                                        <p:attrNameLst>
                                          <p:attrName>style.visibility</p:attrName>
                                        </p:attrNameLst>
                                      </p:cBhvr>
                                      <p:to>
                                        <p:strVal val="visible"/>
                                      </p:to>
                                    </p:set>
                                    <p:animEffect transition="in" filter="fade">
                                      <p:cBhvr>
                                        <p:cTn id="42" dur="500"/>
                                        <p:tgtEl>
                                          <p:spTgt spid="72"/>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86"/>
                                        </p:tgtEl>
                                        <p:attrNameLst>
                                          <p:attrName>style.visibility</p:attrName>
                                        </p:attrNameLst>
                                      </p:cBhvr>
                                      <p:to>
                                        <p:strVal val="visible"/>
                                      </p:to>
                                    </p:set>
                                    <p:animEffect transition="in" filter="fade">
                                      <p:cBhvr>
                                        <p:cTn id="45" dur="500"/>
                                        <p:tgtEl>
                                          <p:spTgt spid="86"/>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88"/>
                                        </p:tgtEl>
                                        <p:attrNameLst>
                                          <p:attrName>style.visibility</p:attrName>
                                        </p:attrNameLst>
                                      </p:cBhvr>
                                      <p:to>
                                        <p:strVal val="visible"/>
                                      </p:to>
                                    </p:set>
                                    <p:animEffect transition="in" filter="fade">
                                      <p:cBhvr>
                                        <p:cTn id="48" dur="500"/>
                                        <p:tgtEl>
                                          <p:spTgt spid="88"/>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481"/>
                                        </p:tgtEl>
                                        <p:attrNameLst>
                                          <p:attrName>style.visibility</p:attrName>
                                        </p:attrNameLst>
                                      </p:cBhvr>
                                      <p:to>
                                        <p:strVal val="visible"/>
                                      </p:to>
                                    </p:set>
                                    <p:animEffect transition="in" filter="fade">
                                      <p:cBhvr>
                                        <p:cTn id="51" dur="500"/>
                                        <p:tgtEl>
                                          <p:spTgt spid="481"/>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482"/>
                                        </p:tgtEl>
                                        <p:attrNameLst>
                                          <p:attrName>style.visibility</p:attrName>
                                        </p:attrNameLst>
                                      </p:cBhvr>
                                      <p:to>
                                        <p:strVal val="visible"/>
                                      </p:to>
                                    </p:set>
                                    <p:animEffect transition="in" filter="fade">
                                      <p:cBhvr>
                                        <p:cTn id="54" dur="500"/>
                                        <p:tgtEl>
                                          <p:spTgt spid="482"/>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495"/>
                                        </p:tgtEl>
                                        <p:attrNameLst>
                                          <p:attrName>style.visibility</p:attrName>
                                        </p:attrNameLst>
                                      </p:cBhvr>
                                      <p:to>
                                        <p:strVal val="visible"/>
                                      </p:to>
                                    </p:set>
                                    <p:animEffect transition="in" filter="fade">
                                      <p:cBhvr>
                                        <p:cTn id="57" dur="500"/>
                                        <p:tgtEl>
                                          <p:spTgt spid="495"/>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496"/>
                                        </p:tgtEl>
                                        <p:attrNameLst>
                                          <p:attrName>style.visibility</p:attrName>
                                        </p:attrNameLst>
                                      </p:cBhvr>
                                      <p:to>
                                        <p:strVal val="visible"/>
                                      </p:to>
                                    </p:set>
                                    <p:animEffect transition="in" filter="fade">
                                      <p:cBhvr>
                                        <p:cTn id="60" dur="500"/>
                                        <p:tgtEl>
                                          <p:spTgt spid="496"/>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fade">
                                      <p:cBhvr>
                                        <p:cTn id="63" dur="500"/>
                                        <p:tgtEl>
                                          <p:spTgt spid="84"/>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395"/>
                                        </p:tgtEl>
                                        <p:attrNameLst>
                                          <p:attrName>style.visibility</p:attrName>
                                        </p:attrNameLst>
                                      </p:cBhvr>
                                      <p:to>
                                        <p:strVal val="visible"/>
                                      </p:to>
                                    </p:set>
                                    <p:animEffect transition="in" filter="fade">
                                      <p:cBhvr>
                                        <p:cTn id="66" dur="500"/>
                                        <p:tgtEl>
                                          <p:spTgt spid="395"/>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393"/>
                                        </p:tgtEl>
                                        <p:attrNameLst>
                                          <p:attrName>style.visibility</p:attrName>
                                        </p:attrNameLst>
                                      </p:cBhvr>
                                      <p:to>
                                        <p:strVal val="visible"/>
                                      </p:to>
                                    </p:set>
                                    <p:animEffect transition="in" filter="fade">
                                      <p:cBhvr>
                                        <p:cTn id="69" dur="500"/>
                                        <p:tgtEl>
                                          <p:spTgt spid="393"/>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397"/>
                                        </p:tgtEl>
                                        <p:attrNameLst>
                                          <p:attrName>style.visibility</p:attrName>
                                        </p:attrNameLst>
                                      </p:cBhvr>
                                      <p:to>
                                        <p:strVal val="visible"/>
                                      </p:to>
                                    </p:set>
                                    <p:animEffect transition="in" filter="fade">
                                      <p:cBhvr>
                                        <p:cTn id="72" dur="500"/>
                                        <p:tgtEl>
                                          <p:spTgt spid="397"/>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394"/>
                                        </p:tgtEl>
                                        <p:attrNameLst>
                                          <p:attrName>style.visibility</p:attrName>
                                        </p:attrNameLst>
                                      </p:cBhvr>
                                      <p:to>
                                        <p:strVal val="visible"/>
                                      </p:to>
                                    </p:set>
                                    <p:animEffect transition="in" filter="fade">
                                      <p:cBhvr>
                                        <p:cTn id="75" dur="500"/>
                                        <p:tgtEl>
                                          <p:spTgt spid="394"/>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399"/>
                                        </p:tgtEl>
                                        <p:attrNameLst>
                                          <p:attrName>style.visibility</p:attrName>
                                        </p:attrNameLst>
                                      </p:cBhvr>
                                      <p:to>
                                        <p:strVal val="visible"/>
                                      </p:to>
                                    </p:set>
                                    <p:animEffect transition="in" filter="fade">
                                      <p:cBhvr>
                                        <p:cTn id="78" dur="500"/>
                                        <p:tgtEl>
                                          <p:spTgt spid="399"/>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396"/>
                                        </p:tgtEl>
                                        <p:attrNameLst>
                                          <p:attrName>style.visibility</p:attrName>
                                        </p:attrNameLst>
                                      </p:cBhvr>
                                      <p:to>
                                        <p:strVal val="visible"/>
                                      </p:to>
                                    </p:set>
                                    <p:animEffect transition="in" filter="fade">
                                      <p:cBhvr>
                                        <p:cTn id="81" dur="500"/>
                                        <p:tgtEl>
                                          <p:spTgt spid="396"/>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398"/>
                                        </p:tgtEl>
                                        <p:attrNameLst>
                                          <p:attrName>style.visibility</p:attrName>
                                        </p:attrNameLst>
                                      </p:cBhvr>
                                      <p:to>
                                        <p:strVal val="visible"/>
                                      </p:to>
                                    </p:set>
                                    <p:animEffect transition="in" filter="fade">
                                      <p:cBhvr>
                                        <p:cTn id="84" dur="500"/>
                                        <p:tgtEl>
                                          <p:spTgt spid="398"/>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400"/>
                                        </p:tgtEl>
                                        <p:attrNameLst>
                                          <p:attrName>style.visibility</p:attrName>
                                        </p:attrNameLst>
                                      </p:cBhvr>
                                      <p:to>
                                        <p:strVal val="visible"/>
                                      </p:to>
                                    </p:set>
                                    <p:animEffect transition="in" filter="fade">
                                      <p:cBhvr>
                                        <p:cTn id="87" dur="500"/>
                                        <p:tgtEl>
                                          <p:spTgt spid="400"/>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89"/>
                                        </p:tgtEl>
                                        <p:attrNameLst>
                                          <p:attrName>style.visibility</p:attrName>
                                        </p:attrNameLst>
                                      </p:cBhvr>
                                      <p:to>
                                        <p:strVal val="visible"/>
                                      </p:to>
                                    </p:set>
                                    <p:animEffect transition="in" filter="fade">
                                      <p:cBhvr>
                                        <p:cTn id="90" dur="500"/>
                                        <p:tgtEl>
                                          <p:spTgt spid="89"/>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390"/>
                                        </p:tgtEl>
                                        <p:attrNameLst>
                                          <p:attrName>style.visibility</p:attrName>
                                        </p:attrNameLst>
                                      </p:cBhvr>
                                      <p:to>
                                        <p:strVal val="visible"/>
                                      </p:to>
                                    </p:set>
                                    <p:animEffect transition="in" filter="fade">
                                      <p:cBhvr>
                                        <p:cTn id="93" dur="500"/>
                                        <p:tgtEl>
                                          <p:spTgt spid="390"/>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497"/>
                                        </p:tgtEl>
                                        <p:attrNameLst>
                                          <p:attrName>style.visibility</p:attrName>
                                        </p:attrNameLst>
                                      </p:cBhvr>
                                      <p:to>
                                        <p:strVal val="visible"/>
                                      </p:to>
                                    </p:set>
                                    <p:animEffect transition="in" filter="fade">
                                      <p:cBhvr>
                                        <p:cTn id="96" dur="500"/>
                                        <p:tgtEl>
                                          <p:spTgt spid="497"/>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498"/>
                                        </p:tgtEl>
                                        <p:attrNameLst>
                                          <p:attrName>style.visibility</p:attrName>
                                        </p:attrNameLst>
                                      </p:cBhvr>
                                      <p:to>
                                        <p:strVal val="visible"/>
                                      </p:to>
                                    </p:set>
                                    <p:animEffect transition="in" filter="fade">
                                      <p:cBhvr>
                                        <p:cTn id="99" dur="500"/>
                                        <p:tgtEl>
                                          <p:spTgt spid="498"/>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391"/>
                                        </p:tgtEl>
                                        <p:attrNameLst>
                                          <p:attrName>style.visibility</p:attrName>
                                        </p:attrNameLst>
                                      </p:cBhvr>
                                      <p:to>
                                        <p:strVal val="visible"/>
                                      </p:to>
                                    </p:set>
                                    <p:animEffect transition="in" filter="fade">
                                      <p:cBhvr>
                                        <p:cTn id="102" dur="500"/>
                                        <p:tgtEl>
                                          <p:spTgt spid="391"/>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401"/>
                                        </p:tgtEl>
                                        <p:attrNameLst>
                                          <p:attrName>style.visibility</p:attrName>
                                        </p:attrNameLst>
                                      </p:cBhvr>
                                      <p:to>
                                        <p:strVal val="visible"/>
                                      </p:to>
                                    </p:set>
                                    <p:animEffect transition="in" filter="fade">
                                      <p:cBhvr>
                                        <p:cTn id="105" dur="500"/>
                                        <p:tgtEl>
                                          <p:spTgt spid="401"/>
                                        </p:tgtEl>
                                      </p:cBhvr>
                                    </p:animEffect>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grpId="0" nodeType="click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500"/>
                                        <p:tgtEl>
                                          <p:spTgt spid="74"/>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90"/>
                                        </p:tgtEl>
                                        <p:attrNameLst>
                                          <p:attrName>style.visibility</p:attrName>
                                        </p:attrNameLst>
                                      </p:cBhvr>
                                      <p:to>
                                        <p:strVal val="visible"/>
                                      </p:to>
                                    </p:set>
                                    <p:animEffect transition="in" filter="fade">
                                      <p:cBhvr>
                                        <p:cTn id="113" dur="500"/>
                                        <p:tgtEl>
                                          <p:spTgt spid="90"/>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91"/>
                                        </p:tgtEl>
                                        <p:attrNameLst>
                                          <p:attrName>style.visibility</p:attrName>
                                        </p:attrNameLst>
                                      </p:cBhvr>
                                      <p:to>
                                        <p:strVal val="visible"/>
                                      </p:to>
                                    </p:set>
                                    <p:animEffect transition="in" filter="fade">
                                      <p:cBhvr>
                                        <p:cTn id="116" dur="500"/>
                                        <p:tgtEl>
                                          <p:spTgt spid="91"/>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392"/>
                                        </p:tgtEl>
                                        <p:attrNameLst>
                                          <p:attrName>style.visibility</p:attrName>
                                        </p:attrNameLst>
                                      </p:cBhvr>
                                      <p:to>
                                        <p:strVal val="visible"/>
                                      </p:to>
                                    </p:set>
                                    <p:animEffect transition="in" filter="fade">
                                      <p:cBhvr>
                                        <p:cTn id="119" dur="500"/>
                                        <p:tgtEl>
                                          <p:spTgt spid="392"/>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409"/>
                                        </p:tgtEl>
                                        <p:attrNameLst>
                                          <p:attrName>style.visibility</p:attrName>
                                        </p:attrNameLst>
                                      </p:cBhvr>
                                      <p:to>
                                        <p:strVal val="visible"/>
                                      </p:to>
                                    </p:set>
                                    <p:animEffect transition="in" filter="fade">
                                      <p:cBhvr>
                                        <p:cTn id="122" dur="500"/>
                                        <p:tgtEl>
                                          <p:spTgt spid="409"/>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410"/>
                                        </p:tgtEl>
                                        <p:attrNameLst>
                                          <p:attrName>style.visibility</p:attrName>
                                        </p:attrNameLst>
                                      </p:cBhvr>
                                      <p:to>
                                        <p:strVal val="visible"/>
                                      </p:to>
                                    </p:set>
                                    <p:animEffect transition="in" filter="fade">
                                      <p:cBhvr>
                                        <p:cTn id="125" dur="500"/>
                                        <p:tgtEl>
                                          <p:spTgt spid="410"/>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411"/>
                                        </p:tgtEl>
                                        <p:attrNameLst>
                                          <p:attrName>style.visibility</p:attrName>
                                        </p:attrNameLst>
                                      </p:cBhvr>
                                      <p:to>
                                        <p:strVal val="visible"/>
                                      </p:to>
                                    </p:set>
                                    <p:animEffect transition="in" filter="fade">
                                      <p:cBhvr>
                                        <p:cTn id="128" dur="500"/>
                                        <p:tgtEl>
                                          <p:spTgt spid="411"/>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412"/>
                                        </p:tgtEl>
                                        <p:attrNameLst>
                                          <p:attrName>style.visibility</p:attrName>
                                        </p:attrNameLst>
                                      </p:cBhvr>
                                      <p:to>
                                        <p:strVal val="visible"/>
                                      </p:to>
                                    </p:set>
                                    <p:animEffect transition="in" filter="fade">
                                      <p:cBhvr>
                                        <p:cTn id="131" dur="500"/>
                                        <p:tgtEl>
                                          <p:spTgt spid="412"/>
                                        </p:tgtEl>
                                      </p:cBhvr>
                                    </p:animEffect>
                                  </p:childTnLst>
                                </p:cTn>
                              </p:par>
                              <p:par>
                                <p:cTn id="132" presetID="10" presetClass="entr" presetSubtype="0" fill="hold" grpId="0" nodeType="withEffect">
                                  <p:stCondLst>
                                    <p:cond delay="0"/>
                                  </p:stCondLst>
                                  <p:childTnLst>
                                    <p:set>
                                      <p:cBhvr>
                                        <p:cTn id="133" dur="1" fill="hold">
                                          <p:stCondLst>
                                            <p:cond delay="0"/>
                                          </p:stCondLst>
                                        </p:cTn>
                                        <p:tgtEl>
                                          <p:spTgt spid="413"/>
                                        </p:tgtEl>
                                        <p:attrNameLst>
                                          <p:attrName>style.visibility</p:attrName>
                                        </p:attrNameLst>
                                      </p:cBhvr>
                                      <p:to>
                                        <p:strVal val="visible"/>
                                      </p:to>
                                    </p:set>
                                    <p:animEffect transition="in" filter="fade">
                                      <p:cBhvr>
                                        <p:cTn id="134" dur="500"/>
                                        <p:tgtEl>
                                          <p:spTgt spid="413"/>
                                        </p:tgtEl>
                                      </p:cBhvr>
                                    </p:animEffect>
                                  </p:childTnLst>
                                </p:cTn>
                              </p:par>
                              <p:par>
                                <p:cTn id="135" presetID="10" presetClass="entr" presetSubtype="0" fill="hold" grpId="0" nodeType="withEffect">
                                  <p:stCondLst>
                                    <p:cond delay="0"/>
                                  </p:stCondLst>
                                  <p:childTnLst>
                                    <p:set>
                                      <p:cBhvr>
                                        <p:cTn id="136" dur="1" fill="hold">
                                          <p:stCondLst>
                                            <p:cond delay="0"/>
                                          </p:stCondLst>
                                        </p:cTn>
                                        <p:tgtEl>
                                          <p:spTgt spid="414"/>
                                        </p:tgtEl>
                                        <p:attrNameLst>
                                          <p:attrName>style.visibility</p:attrName>
                                        </p:attrNameLst>
                                      </p:cBhvr>
                                      <p:to>
                                        <p:strVal val="visible"/>
                                      </p:to>
                                    </p:set>
                                    <p:animEffect transition="in" filter="fade">
                                      <p:cBhvr>
                                        <p:cTn id="137" dur="500"/>
                                        <p:tgtEl>
                                          <p:spTgt spid="414"/>
                                        </p:tgtEl>
                                      </p:cBhvr>
                                    </p:animEffect>
                                  </p:childTnLst>
                                </p:cTn>
                              </p:par>
                              <p:par>
                                <p:cTn id="138" presetID="10" presetClass="entr" presetSubtype="0" fill="hold" grpId="0" nodeType="withEffect">
                                  <p:stCondLst>
                                    <p:cond delay="0"/>
                                  </p:stCondLst>
                                  <p:childTnLst>
                                    <p:set>
                                      <p:cBhvr>
                                        <p:cTn id="139" dur="1" fill="hold">
                                          <p:stCondLst>
                                            <p:cond delay="0"/>
                                          </p:stCondLst>
                                        </p:cTn>
                                        <p:tgtEl>
                                          <p:spTgt spid="415"/>
                                        </p:tgtEl>
                                        <p:attrNameLst>
                                          <p:attrName>style.visibility</p:attrName>
                                        </p:attrNameLst>
                                      </p:cBhvr>
                                      <p:to>
                                        <p:strVal val="visible"/>
                                      </p:to>
                                    </p:set>
                                    <p:animEffect transition="in" filter="fade">
                                      <p:cBhvr>
                                        <p:cTn id="140" dur="500"/>
                                        <p:tgtEl>
                                          <p:spTgt spid="415"/>
                                        </p:tgtEl>
                                      </p:cBhvr>
                                    </p:animEffect>
                                  </p:childTnLst>
                                </p:cTn>
                              </p:par>
                              <p:par>
                                <p:cTn id="141" presetID="10" presetClass="entr" presetSubtype="0" fill="hold" grpId="0" nodeType="withEffect">
                                  <p:stCondLst>
                                    <p:cond delay="0"/>
                                  </p:stCondLst>
                                  <p:childTnLst>
                                    <p:set>
                                      <p:cBhvr>
                                        <p:cTn id="142" dur="1" fill="hold">
                                          <p:stCondLst>
                                            <p:cond delay="0"/>
                                          </p:stCondLst>
                                        </p:cTn>
                                        <p:tgtEl>
                                          <p:spTgt spid="480"/>
                                        </p:tgtEl>
                                        <p:attrNameLst>
                                          <p:attrName>style.visibility</p:attrName>
                                        </p:attrNameLst>
                                      </p:cBhvr>
                                      <p:to>
                                        <p:strVal val="visible"/>
                                      </p:to>
                                    </p:set>
                                    <p:animEffect transition="in" filter="fade">
                                      <p:cBhvr>
                                        <p:cTn id="143" dur="500"/>
                                        <p:tgtEl>
                                          <p:spTgt spid="480"/>
                                        </p:tgtEl>
                                      </p:cBhvr>
                                    </p:animEffect>
                                  </p:childTnLst>
                                </p:cTn>
                              </p:par>
                              <p:par>
                                <p:cTn id="144" presetID="10" presetClass="entr" presetSubtype="0" fill="hold" grpId="0" nodeType="withEffect">
                                  <p:stCondLst>
                                    <p:cond delay="0"/>
                                  </p:stCondLst>
                                  <p:childTnLst>
                                    <p:set>
                                      <p:cBhvr>
                                        <p:cTn id="145" dur="1" fill="hold">
                                          <p:stCondLst>
                                            <p:cond delay="0"/>
                                          </p:stCondLst>
                                        </p:cTn>
                                        <p:tgtEl>
                                          <p:spTgt spid="483"/>
                                        </p:tgtEl>
                                        <p:attrNameLst>
                                          <p:attrName>style.visibility</p:attrName>
                                        </p:attrNameLst>
                                      </p:cBhvr>
                                      <p:to>
                                        <p:strVal val="visible"/>
                                      </p:to>
                                    </p:set>
                                    <p:animEffect transition="in" filter="fade">
                                      <p:cBhvr>
                                        <p:cTn id="146" dur="500"/>
                                        <p:tgtEl>
                                          <p:spTgt spid="483"/>
                                        </p:tgtEl>
                                      </p:cBhvr>
                                    </p:animEffect>
                                  </p:childTnLst>
                                </p:cTn>
                              </p:par>
                              <p:par>
                                <p:cTn id="147" presetID="10" presetClass="entr" presetSubtype="0" fill="hold" grpId="0" nodeType="withEffect">
                                  <p:stCondLst>
                                    <p:cond delay="0"/>
                                  </p:stCondLst>
                                  <p:childTnLst>
                                    <p:set>
                                      <p:cBhvr>
                                        <p:cTn id="148" dur="1" fill="hold">
                                          <p:stCondLst>
                                            <p:cond delay="0"/>
                                          </p:stCondLst>
                                        </p:cTn>
                                        <p:tgtEl>
                                          <p:spTgt spid="484"/>
                                        </p:tgtEl>
                                        <p:attrNameLst>
                                          <p:attrName>style.visibility</p:attrName>
                                        </p:attrNameLst>
                                      </p:cBhvr>
                                      <p:to>
                                        <p:strVal val="visible"/>
                                      </p:to>
                                    </p:set>
                                    <p:animEffect transition="in" filter="fade">
                                      <p:cBhvr>
                                        <p:cTn id="149" dur="500"/>
                                        <p:tgtEl>
                                          <p:spTgt spid="484"/>
                                        </p:tgtEl>
                                      </p:cBhvr>
                                    </p:animEffect>
                                  </p:childTnLst>
                                </p:cTn>
                              </p:par>
                              <p:par>
                                <p:cTn id="150" presetID="10" presetClass="entr" presetSubtype="0" fill="hold" grpId="0" nodeType="withEffect">
                                  <p:stCondLst>
                                    <p:cond delay="0"/>
                                  </p:stCondLst>
                                  <p:childTnLst>
                                    <p:set>
                                      <p:cBhvr>
                                        <p:cTn id="151" dur="1" fill="hold">
                                          <p:stCondLst>
                                            <p:cond delay="0"/>
                                          </p:stCondLst>
                                        </p:cTn>
                                        <p:tgtEl>
                                          <p:spTgt spid="485"/>
                                        </p:tgtEl>
                                        <p:attrNameLst>
                                          <p:attrName>style.visibility</p:attrName>
                                        </p:attrNameLst>
                                      </p:cBhvr>
                                      <p:to>
                                        <p:strVal val="visible"/>
                                      </p:to>
                                    </p:set>
                                    <p:animEffect transition="in" filter="fade">
                                      <p:cBhvr>
                                        <p:cTn id="152" dur="500"/>
                                        <p:tgtEl>
                                          <p:spTgt spid="485"/>
                                        </p:tgtEl>
                                      </p:cBhvr>
                                    </p:animEffect>
                                  </p:childTnLst>
                                </p:cTn>
                              </p:par>
                              <p:par>
                                <p:cTn id="153" presetID="10" presetClass="entr" presetSubtype="0" fill="hold" grpId="0" nodeType="withEffect">
                                  <p:stCondLst>
                                    <p:cond delay="0"/>
                                  </p:stCondLst>
                                  <p:childTnLst>
                                    <p:set>
                                      <p:cBhvr>
                                        <p:cTn id="154" dur="1" fill="hold">
                                          <p:stCondLst>
                                            <p:cond delay="0"/>
                                          </p:stCondLst>
                                        </p:cTn>
                                        <p:tgtEl>
                                          <p:spTgt spid="486"/>
                                        </p:tgtEl>
                                        <p:attrNameLst>
                                          <p:attrName>style.visibility</p:attrName>
                                        </p:attrNameLst>
                                      </p:cBhvr>
                                      <p:to>
                                        <p:strVal val="visible"/>
                                      </p:to>
                                    </p:set>
                                    <p:animEffect transition="in" filter="fade">
                                      <p:cBhvr>
                                        <p:cTn id="155" dur="500"/>
                                        <p:tgtEl>
                                          <p:spTgt spid="486"/>
                                        </p:tgtEl>
                                      </p:cBhvr>
                                    </p:animEffect>
                                  </p:childTnLst>
                                </p:cTn>
                              </p:par>
                              <p:par>
                                <p:cTn id="156" presetID="10" presetClass="entr" presetSubtype="0" fill="hold" grpId="0" nodeType="withEffect">
                                  <p:stCondLst>
                                    <p:cond delay="0"/>
                                  </p:stCondLst>
                                  <p:childTnLst>
                                    <p:set>
                                      <p:cBhvr>
                                        <p:cTn id="157" dur="1" fill="hold">
                                          <p:stCondLst>
                                            <p:cond delay="0"/>
                                          </p:stCondLst>
                                        </p:cTn>
                                        <p:tgtEl>
                                          <p:spTgt spid="487"/>
                                        </p:tgtEl>
                                        <p:attrNameLst>
                                          <p:attrName>style.visibility</p:attrName>
                                        </p:attrNameLst>
                                      </p:cBhvr>
                                      <p:to>
                                        <p:strVal val="visible"/>
                                      </p:to>
                                    </p:set>
                                    <p:animEffect transition="in" filter="fade">
                                      <p:cBhvr>
                                        <p:cTn id="158" dur="500"/>
                                        <p:tgtEl>
                                          <p:spTgt spid="487"/>
                                        </p:tgtEl>
                                      </p:cBhvr>
                                    </p:animEffect>
                                  </p:childTnLst>
                                </p:cTn>
                              </p:par>
                              <p:par>
                                <p:cTn id="159" presetID="10" presetClass="entr" presetSubtype="0" fill="hold" grpId="0" nodeType="withEffect">
                                  <p:stCondLst>
                                    <p:cond delay="0"/>
                                  </p:stCondLst>
                                  <p:childTnLst>
                                    <p:set>
                                      <p:cBhvr>
                                        <p:cTn id="160" dur="1" fill="hold">
                                          <p:stCondLst>
                                            <p:cond delay="0"/>
                                          </p:stCondLst>
                                        </p:cTn>
                                        <p:tgtEl>
                                          <p:spTgt spid="488"/>
                                        </p:tgtEl>
                                        <p:attrNameLst>
                                          <p:attrName>style.visibility</p:attrName>
                                        </p:attrNameLst>
                                      </p:cBhvr>
                                      <p:to>
                                        <p:strVal val="visible"/>
                                      </p:to>
                                    </p:set>
                                    <p:animEffect transition="in" filter="fade">
                                      <p:cBhvr>
                                        <p:cTn id="161" dur="500"/>
                                        <p:tgtEl>
                                          <p:spTgt spid="488"/>
                                        </p:tgtEl>
                                      </p:cBhvr>
                                    </p:animEffect>
                                  </p:childTnLst>
                                </p:cTn>
                              </p:par>
                              <p:par>
                                <p:cTn id="162" presetID="10" presetClass="entr" presetSubtype="0" fill="hold" grpId="0" nodeType="withEffect">
                                  <p:stCondLst>
                                    <p:cond delay="0"/>
                                  </p:stCondLst>
                                  <p:childTnLst>
                                    <p:set>
                                      <p:cBhvr>
                                        <p:cTn id="163" dur="1" fill="hold">
                                          <p:stCondLst>
                                            <p:cond delay="0"/>
                                          </p:stCondLst>
                                        </p:cTn>
                                        <p:tgtEl>
                                          <p:spTgt spid="489"/>
                                        </p:tgtEl>
                                        <p:attrNameLst>
                                          <p:attrName>style.visibility</p:attrName>
                                        </p:attrNameLst>
                                      </p:cBhvr>
                                      <p:to>
                                        <p:strVal val="visible"/>
                                      </p:to>
                                    </p:set>
                                    <p:animEffect transition="in" filter="fade">
                                      <p:cBhvr>
                                        <p:cTn id="164" dur="500"/>
                                        <p:tgtEl>
                                          <p:spTgt spid="489"/>
                                        </p:tgtEl>
                                      </p:cBhvr>
                                    </p:animEffect>
                                  </p:childTnLst>
                                </p:cTn>
                              </p:par>
                              <p:par>
                                <p:cTn id="165" presetID="10" presetClass="entr" presetSubtype="0" fill="hold" grpId="0" nodeType="withEffect">
                                  <p:stCondLst>
                                    <p:cond delay="0"/>
                                  </p:stCondLst>
                                  <p:childTnLst>
                                    <p:set>
                                      <p:cBhvr>
                                        <p:cTn id="166" dur="1" fill="hold">
                                          <p:stCondLst>
                                            <p:cond delay="0"/>
                                          </p:stCondLst>
                                        </p:cTn>
                                        <p:tgtEl>
                                          <p:spTgt spid="490"/>
                                        </p:tgtEl>
                                        <p:attrNameLst>
                                          <p:attrName>style.visibility</p:attrName>
                                        </p:attrNameLst>
                                      </p:cBhvr>
                                      <p:to>
                                        <p:strVal val="visible"/>
                                      </p:to>
                                    </p:set>
                                    <p:animEffect transition="in" filter="fade">
                                      <p:cBhvr>
                                        <p:cTn id="167" dur="500"/>
                                        <p:tgtEl>
                                          <p:spTgt spid="490"/>
                                        </p:tgtEl>
                                      </p:cBhvr>
                                    </p:animEffect>
                                  </p:childTnLst>
                                </p:cTn>
                              </p:par>
                              <p:par>
                                <p:cTn id="168" presetID="10" presetClass="entr" presetSubtype="0" fill="hold" grpId="0" nodeType="withEffect">
                                  <p:stCondLst>
                                    <p:cond delay="0"/>
                                  </p:stCondLst>
                                  <p:childTnLst>
                                    <p:set>
                                      <p:cBhvr>
                                        <p:cTn id="169" dur="1" fill="hold">
                                          <p:stCondLst>
                                            <p:cond delay="0"/>
                                          </p:stCondLst>
                                        </p:cTn>
                                        <p:tgtEl>
                                          <p:spTgt spid="491"/>
                                        </p:tgtEl>
                                        <p:attrNameLst>
                                          <p:attrName>style.visibility</p:attrName>
                                        </p:attrNameLst>
                                      </p:cBhvr>
                                      <p:to>
                                        <p:strVal val="visible"/>
                                      </p:to>
                                    </p:set>
                                    <p:animEffect transition="in" filter="fade">
                                      <p:cBhvr>
                                        <p:cTn id="170" dur="500"/>
                                        <p:tgtEl>
                                          <p:spTgt spid="491"/>
                                        </p:tgtEl>
                                      </p:cBhvr>
                                    </p:animEffect>
                                  </p:childTnLst>
                                </p:cTn>
                              </p:par>
                              <p:par>
                                <p:cTn id="171" presetID="10" presetClass="entr" presetSubtype="0" fill="hold" grpId="0" nodeType="withEffect">
                                  <p:stCondLst>
                                    <p:cond delay="0"/>
                                  </p:stCondLst>
                                  <p:childTnLst>
                                    <p:set>
                                      <p:cBhvr>
                                        <p:cTn id="172" dur="1" fill="hold">
                                          <p:stCondLst>
                                            <p:cond delay="0"/>
                                          </p:stCondLst>
                                        </p:cTn>
                                        <p:tgtEl>
                                          <p:spTgt spid="492"/>
                                        </p:tgtEl>
                                        <p:attrNameLst>
                                          <p:attrName>style.visibility</p:attrName>
                                        </p:attrNameLst>
                                      </p:cBhvr>
                                      <p:to>
                                        <p:strVal val="visible"/>
                                      </p:to>
                                    </p:set>
                                    <p:animEffect transition="in" filter="fade">
                                      <p:cBhvr>
                                        <p:cTn id="173" dur="500"/>
                                        <p:tgtEl>
                                          <p:spTgt spid="492"/>
                                        </p:tgtEl>
                                      </p:cBhvr>
                                    </p:animEffect>
                                  </p:childTnLst>
                                </p:cTn>
                              </p:par>
                              <p:par>
                                <p:cTn id="174" presetID="10" presetClass="entr" presetSubtype="0" fill="hold" grpId="0" nodeType="withEffect">
                                  <p:stCondLst>
                                    <p:cond delay="0"/>
                                  </p:stCondLst>
                                  <p:childTnLst>
                                    <p:set>
                                      <p:cBhvr>
                                        <p:cTn id="175" dur="1" fill="hold">
                                          <p:stCondLst>
                                            <p:cond delay="0"/>
                                          </p:stCondLst>
                                        </p:cTn>
                                        <p:tgtEl>
                                          <p:spTgt spid="499"/>
                                        </p:tgtEl>
                                        <p:attrNameLst>
                                          <p:attrName>style.visibility</p:attrName>
                                        </p:attrNameLst>
                                      </p:cBhvr>
                                      <p:to>
                                        <p:strVal val="visible"/>
                                      </p:to>
                                    </p:set>
                                    <p:animEffect transition="in" filter="fade">
                                      <p:cBhvr>
                                        <p:cTn id="176" dur="500"/>
                                        <p:tgtEl>
                                          <p:spTgt spid="499"/>
                                        </p:tgtEl>
                                      </p:cBhvr>
                                    </p:animEffect>
                                  </p:childTnLst>
                                </p:cTn>
                              </p:par>
                              <p:par>
                                <p:cTn id="177" presetID="10" presetClass="entr" presetSubtype="0" fill="hold" grpId="0" nodeType="withEffect">
                                  <p:stCondLst>
                                    <p:cond delay="0"/>
                                  </p:stCondLst>
                                  <p:childTnLst>
                                    <p:set>
                                      <p:cBhvr>
                                        <p:cTn id="178" dur="1" fill="hold">
                                          <p:stCondLst>
                                            <p:cond delay="0"/>
                                          </p:stCondLst>
                                        </p:cTn>
                                        <p:tgtEl>
                                          <p:spTgt spid="500"/>
                                        </p:tgtEl>
                                        <p:attrNameLst>
                                          <p:attrName>style.visibility</p:attrName>
                                        </p:attrNameLst>
                                      </p:cBhvr>
                                      <p:to>
                                        <p:strVal val="visible"/>
                                      </p:to>
                                    </p:set>
                                    <p:animEffect transition="in" filter="fade">
                                      <p:cBhvr>
                                        <p:cTn id="179" dur="500"/>
                                        <p:tgtEl>
                                          <p:spTgt spid="500"/>
                                        </p:tgtEl>
                                      </p:cBhvr>
                                    </p:animEffect>
                                  </p:childTnLst>
                                </p:cTn>
                              </p:par>
                              <p:par>
                                <p:cTn id="180" presetID="10" presetClass="entr" presetSubtype="0" fill="hold" grpId="0" nodeType="withEffect">
                                  <p:stCondLst>
                                    <p:cond delay="0"/>
                                  </p:stCondLst>
                                  <p:childTnLst>
                                    <p:set>
                                      <p:cBhvr>
                                        <p:cTn id="181" dur="1" fill="hold">
                                          <p:stCondLst>
                                            <p:cond delay="0"/>
                                          </p:stCondLst>
                                        </p:cTn>
                                        <p:tgtEl>
                                          <p:spTgt spid="501"/>
                                        </p:tgtEl>
                                        <p:attrNameLst>
                                          <p:attrName>style.visibility</p:attrName>
                                        </p:attrNameLst>
                                      </p:cBhvr>
                                      <p:to>
                                        <p:strVal val="visible"/>
                                      </p:to>
                                    </p:set>
                                    <p:animEffect transition="in" filter="fade">
                                      <p:cBhvr>
                                        <p:cTn id="182" dur="500"/>
                                        <p:tgtEl>
                                          <p:spTgt spid="501"/>
                                        </p:tgtEl>
                                      </p:cBhvr>
                                    </p:animEffect>
                                  </p:childTnLst>
                                </p:cTn>
                              </p:par>
                              <p:par>
                                <p:cTn id="183" presetID="10" presetClass="entr" presetSubtype="0" fill="hold" grpId="0" nodeType="withEffect">
                                  <p:stCondLst>
                                    <p:cond delay="0"/>
                                  </p:stCondLst>
                                  <p:childTnLst>
                                    <p:set>
                                      <p:cBhvr>
                                        <p:cTn id="184" dur="1" fill="hold">
                                          <p:stCondLst>
                                            <p:cond delay="0"/>
                                          </p:stCondLst>
                                        </p:cTn>
                                        <p:tgtEl>
                                          <p:spTgt spid="502"/>
                                        </p:tgtEl>
                                        <p:attrNameLst>
                                          <p:attrName>style.visibility</p:attrName>
                                        </p:attrNameLst>
                                      </p:cBhvr>
                                      <p:to>
                                        <p:strVal val="visible"/>
                                      </p:to>
                                    </p:set>
                                    <p:animEffect transition="in" filter="fade">
                                      <p:cBhvr>
                                        <p:cTn id="185" dur="500"/>
                                        <p:tgtEl>
                                          <p:spTgt spid="502"/>
                                        </p:tgtEl>
                                      </p:cBhvr>
                                    </p:animEffect>
                                  </p:childTnLst>
                                </p:cTn>
                              </p:par>
                              <p:par>
                                <p:cTn id="186" presetID="10" presetClass="entr" presetSubtype="0" fill="hold" grpId="0" nodeType="withEffect">
                                  <p:stCondLst>
                                    <p:cond delay="0"/>
                                  </p:stCondLst>
                                  <p:childTnLst>
                                    <p:set>
                                      <p:cBhvr>
                                        <p:cTn id="187" dur="1" fill="hold">
                                          <p:stCondLst>
                                            <p:cond delay="0"/>
                                          </p:stCondLst>
                                        </p:cTn>
                                        <p:tgtEl>
                                          <p:spTgt spid="503"/>
                                        </p:tgtEl>
                                        <p:attrNameLst>
                                          <p:attrName>style.visibility</p:attrName>
                                        </p:attrNameLst>
                                      </p:cBhvr>
                                      <p:to>
                                        <p:strVal val="visible"/>
                                      </p:to>
                                    </p:set>
                                    <p:animEffect transition="in" filter="fade">
                                      <p:cBhvr>
                                        <p:cTn id="188" dur="500"/>
                                        <p:tgtEl>
                                          <p:spTgt spid="503"/>
                                        </p:tgtEl>
                                      </p:cBhvr>
                                    </p:animEffect>
                                  </p:childTnLst>
                                </p:cTn>
                              </p:par>
                              <p:par>
                                <p:cTn id="189" presetID="10" presetClass="entr" presetSubtype="0" fill="hold" grpId="0" nodeType="withEffect">
                                  <p:stCondLst>
                                    <p:cond delay="0"/>
                                  </p:stCondLst>
                                  <p:childTnLst>
                                    <p:set>
                                      <p:cBhvr>
                                        <p:cTn id="190" dur="1" fill="hold">
                                          <p:stCondLst>
                                            <p:cond delay="0"/>
                                          </p:stCondLst>
                                        </p:cTn>
                                        <p:tgtEl>
                                          <p:spTgt spid="504"/>
                                        </p:tgtEl>
                                        <p:attrNameLst>
                                          <p:attrName>style.visibility</p:attrName>
                                        </p:attrNameLst>
                                      </p:cBhvr>
                                      <p:to>
                                        <p:strVal val="visible"/>
                                      </p:to>
                                    </p:set>
                                    <p:animEffect transition="in" filter="fade">
                                      <p:cBhvr>
                                        <p:cTn id="191" dur="500"/>
                                        <p:tgtEl>
                                          <p:spTgt spid="504"/>
                                        </p:tgtEl>
                                      </p:cBhvr>
                                    </p:animEffect>
                                  </p:childTnLst>
                                </p:cTn>
                              </p:par>
                              <p:par>
                                <p:cTn id="192" presetID="10" presetClass="entr" presetSubtype="0" fill="hold" grpId="0" nodeType="withEffect">
                                  <p:stCondLst>
                                    <p:cond delay="0"/>
                                  </p:stCondLst>
                                  <p:childTnLst>
                                    <p:set>
                                      <p:cBhvr>
                                        <p:cTn id="193" dur="1" fill="hold">
                                          <p:stCondLst>
                                            <p:cond delay="0"/>
                                          </p:stCondLst>
                                        </p:cTn>
                                        <p:tgtEl>
                                          <p:spTgt spid="505"/>
                                        </p:tgtEl>
                                        <p:attrNameLst>
                                          <p:attrName>style.visibility</p:attrName>
                                        </p:attrNameLst>
                                      </p:cBhvr>
                                      <p:to>
                                        <p:strVal val="visible"/>
                                      </p:to>
                                    </p:set>
                                    <p:animEffect transition="in" filter="fade">
                                      <p:cBhvr>
                                        <p:cTn id="194" dur="500"/>
                                        <p:tgtEl>
                                          <p:spTgt spid="505"/>
                                        </p:tgtEl>
                                      </p:cBhvr>
                                    </p:animEffect>
                                  </p:childTnLst>
                                </p:cTn>
                              </p:par>
                              <p:par>
                                <p:cTn id="195" presetID="10" presetClass="entr" presetSubtype="0" fill="hold" grpId="0" nodeType="withEffect">
                                  <p:stCondLst>
                                    <p:cond delay="0"/>
                                  </p:stCondLst>
                                  <p:childTnLst>
                                    <p:set>
                                      <p:cBhvr>
                                        <p:cTn id="196" dur="1" fill="hold">
                                          <p:stCondLst>
                                            <p:cond delay="0"/>
                                          </p:stCondLst>
                                        </p:cTn>
                                        <p:tgtEl>
                                          <p:spTgt spid="506"/>
                                        </p:tgtEl>
                                        <p:attrNameLst>
                                          <p:attrName>style.visibility</p:attrName>
                                        </p:attrNameLst>
                                      </p:cBhvr>
                                      <p:to>
                                        <p:strVal val="visible"/>
                                      </p:to>
                                    </p:set>
                                    <p:animEffect transition="in" filter="fade">
                                      <p:cBhvr>
                                        <p:cTn id="197" dur="500"/>
                                        <p:tgtEl>
                                          <p:spTgt spid="506"/>
                                        </p:tgtEl>
                                      </p:cBhvr>
                                    </p:animEffect>
                                  </p:childTnLst>
                                </p:cTn>
                              </p:par>
                              <p:par>
                                <p:cTn id="198" presetID="10" presetClass="entr" presetSubtype="0" fill="hold" grpId="0" nodeType="withEffect">
                                  <p:stCondLst>
                                    <p:cond delay="0"/>
                                  </p:stCondLst>
                                  <p:childTnLst>
                                    <p:set>
                                      <p:cBhvr>
                                        <p:cTn id="199" dur="1" fill="hold">
                                          <p:stCondLst>
                                            <p:cond delay="0"/>
                                          </p:stCondLst>
                                        </p:cTn>
                                        <p:tgtEl>
                                          <p:spTgt spid="92"/>
                                        </p:tgtEl>
                                        <p:attrNameLst>
                                          <p:attrName>style.visibility</p:attrName>
                                        </p:attrNameLst>
                                      </p:cBhvr>
                                      <p:to>
                                        <p:strVal val="visible"/>
                                      </p:to>
                                    </p:set>
                                    <p:animEffect transition="in" filter="fade">
                                      <p:cBhvr>
                                        <p:cTn id="200" dur="500"/>
                                        <p:tgtEl>
                                          <p:spTgt spid="92"/>
                                        </p:tgtEl>
                                      </p:cBhvr>
                                    </p:animEffect>
                                  </p:childTnLst>
                                </p:cTn>
                              </p:par>
                              <p:par>
                                <p:cTn id="201" presetID="10" presetClass="entr" presetSubtype="0" fill="hold" grpId="0" nodeType="withEffect">
                                  <p:stCondLst>
                                    <p:cond delay="0"/>
                                  </p:stCondLst>
                                  <p:childTnLst>
                                    <p:set>
                                      <p:cBhvr>
                                        <p:cTn id="202" dur="1" fill="hold">
                                          <p:stCondLst>
                                            <p:cond delay="0"/>
                                          </p:stCondLst>
                                        </p:cTn>
                                        <p:tgtEl>
                                          <p:spTgt spid="94"/>
                                        </p:tgtEl>
                                        <p:attrNameLst>
                                          <p:attrName>style.visibility</p:attrName>
                                        </p:attrNameLst>
                                      </p:cBhvr>
                                      <p:to>
                                        <p:strVal val="visible"/>
                                      </p:to>
                                    </p:set>
                                    <p:animEffect transition="in" filter="fade">
                                      <p:cBhvr>
                                        <p:cTn id="203" dur="500"/>
                                        <p:tgtEl>
                                          <p:spTgt spid="94"/>
                                        </p:tgtEl>
                                      </p:cBhvr>
                                    </p:animEffect>
                                  </p:childTnLst>
                                </p:cTn>
                              </p:par>
                              <p:par>
                                <p:cTn id="204" presetID="10" presetClass="entr" presetSubtype="0" fill="hold" grpId="0" nodeType="withEffect">
                                  <p:stCondLst>
                                    <p:cond delay="0"/>
                                  </p:stCondLst>
                                  <p:childTnLst>
                                    <p:set>
                                      <p:cBhvr>
                                        <p:cTn id="205" dur="1" fill="hold">
                                          <p:stCondLst>
                                            <p:cond delay="0"/>
                                          </p:stCondLst>
                                        </p:cTn>
                                        <p:tgtEl>
                                          <p:spTgt spid="352"/>
                                        </p:tgtEl>
                                        <p:attrNameLst>
                                          <p:attrName>style.visibility</p:attrName>
                                        </p:attrNameLst>
                                      </p:cBhvr>
                                      <p:to>
                                        <p:strVal val="visible"/>
                                      </p:to>
                                    </p:set>
                                    <p:animEffect transition="in" filter="fade">
                                      <p:cBhvr>
                                        <p:cTn id="206" dur="500"/>
                                        <p:tgtEl>
                                          <p:spTgt spid="352"/>
                                        </p:tgtEl>
                                      </p:cBhvr>
                                    </p:animEffect>
                                  </p:childTnLst>
                                </p:cTn>
                              </p:par>
                              <p:par>
                                <p:cTn id="207" presetID="10" presetClass="entr" presetSubtype="0" fill="hold" grpId="0" nodeType="withEffect">
                                  <p:stCondLst>
                                    <p:cond delay="0"/>
                                  </p:stCondLst>
                                  <p:childTnLst>
                                    <p:set>
                                      <p:cBhvr>
                                        <p:cTn id="208" dur="1" fill="hold">
                                          <p:stCondLst>
                                            <p:cond delay="0"/>
                                          </p:stCondLst>
                                        </p:cTn>
                                        <p:tgtEl>
                                          <p:spTgt spid="354"/>
                                        </p:tgtEl>
                                        <p:attrNameLst>
                                          <p:attrName>style.visibility</p:attrName>
                                        </p:attrNameLst>
                                      </p:cBhvr>
                                      <p:to>
                                        <p:strVal val="visible"/>
                                      </p:to>
                                    </p:set>
                                    <p:animEffect transition="in" filter="fade">
                                      <p:cBhvr>
                                        <p:cTn id="209" dur="500"/>
                                        <p:tgtEl>
                                          <p:spTgt spid="3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4" grpId="0" animBg="1"/>
      <p:bldP spid="82" grpId="0"/>
      <p:bldP spid="83" grpId="0"/>
      <p:bldP spid="84" grpId="0"/>
      <p:bldP spid="86" grpId="0"/>
      <p:bldP spid="88" grpId="0"/>
      <p:bldP spid="89" grpId="0"/>
      <p:bldP spid="90" grpId="0"/>
      <p:bldP spid="91" grpId="0"/>
      <p:bldP spid="92" grpId="0"/>
      <p:bldP spid="94" grpId="0"/>
      <p:bldP spid="352" grpId="0"/>
      <p:bldP spid="354" grpId="0"/>
      <p:bldP spid="390" grpId="0"/>
      <p:bldP spid="391" grpId="0"/>
      <p:bldP spid="392" grpId="0"/>
      <p:bldP spid="393" grpId="0"/>
      <p:bldP spid="394" grpId="0"/>
      <p:bldP spid="395" grpId="0"/>
      <p:bldP spid="396" grpId="0"/>
      <p:bldP spid="397" grpId="0"/>
      <p:bldP spid="398" grpId="0"/>
      <p:bldP spid="399" grpId="0"/>
      <p:bldP spid="400" grpId="0"/>
      <p:bldP spid="401" grpId="0"/>
      <p:bldP spid="402" grpId="0"/>
      <p:bldP spid="403" grpId="0"/>
      <p:bldP spid="404" grpId="0"/>
      <p:bldP spid="405" grpId="0"/>
      <p:bldP spid="406" grpId="0"/>
      <p:bldP spid="407" grpId="0" animBg="1"/>
      <p:bldP spid="408" grpId="0" animBg="1"/>
      <p:bldP spid="409" grpId="0" animBg="1"/>
      <p:bldP spid="410" grpId="0" animBg="1"/>
      <p:bldP spid="411" grpId="0" animBg="1"/>
      <p:bldP spid="412" grpId="0" animBg="1"/>
      <p:bldP spid="413" grpId="0" animBg="1"/>
      <p:bldP spid="414" grpId="0" animBg="1"/>
      <p:bldP spid="415" grpId="0" animBg="1"/>
      <p:bldP spid="480" grpId="0" animBg="1"/>
      <p:bldP spid="481" grpId="0" animBg="1"/>
      <p:bldP spid="482" grpId="0" animBg="1"/>
      <p:bldP spid="483" grpId="0" animBg="1"/>
      <p:bldP spid="484" grpId="0" animBg="1"/>
      <p:bldP spid="485" grpId="0" animBg="1"/>
      <p:bldP spid="486" grpId="0" animBg="1"/>
      <p:bldP spid="487" grpId="0" animBg="1"/>
      <p:bldP spid="488" grpId="0" animBg="1"/>
      <p:bldP spid="489" grpId="0" animBg="1"/>
      <p:bldP spid="490" grpId="0" animBg="1"/>
      <p:bldP spid="491" grpId="0" animBg="1"/>
      <p:bldP spid="492" grpId="0" animBg="1"/>
      <p:bldP spid="493" grpId="0" animBg="1"/>
      <p:bldP spid="494" grpId="0" animBg="1"/>
      <p:bldP spid="495" grpId="0" animBg="1"/>
      <p:bldP spid="496" grpId="0" animBg="1"/>
      <p:bldP spid="497" grpId="0" animBg="1"/>
      <p:bldP spid="498" grpId="0" animBg="1"/>
      <p:bldP spid="499" grpId="0" animBg="1"/>
      <p:bldP spid="500" grpId="0" animBg="1"/>
      <p:bldP spid="501" grpId="0" animBg="1"/>
      <p:bldP spid="502" grpId="0" animBg="1"/>
      <p:bldP spid="503" grpId="0" animBg="1"/>
      <p:bldP spid="504" grpId="0" animBg="1"/>
      <p:bldP spid="505" grpId="0" animBg="1"/>
      <p:bldP spid="50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2"/>
          <p:cNvSpPr txBox="1">
            <a:spLocks noChangeArrowheads="1"/>
          </p:cNvSpPr>
          <p:nvPr/>
        </p:nvSpPr>
        <p:spPr>
          <a:xfrm>
            <a:off x="304800" y="685800"/>
            <a:ext cx="8534400" cy="609600"/>
          </a:xfrm>
          <a:prstGeom prst="rect">
            <a:avLst/>
          </a:prstGeom>
        </p:spPr>
        <p:txBody>
          <a:bodyPr anchor="ctr"/>
          <a:lstStyle/>
          <a:p>
            <a:pPr algn="ctr" eaLnBrk="0" hangingPunct="0">
              <a:defRPr/>
            </a:pPr>
            <a:r>
              <a:rPr lang="en-US" sz="4400" b="1" dirty="0">
                <a:latin typeface="+mj-lt"/>
                <a:ea typeface="+mj-ea"/>
                <a:cs typeface="+mj-cs"/>
              </a:rPr>
              <a:t>Record Actual Overhead</a:t>
            </a:r>
          </a:p>
        </p:txBody>
      </p:sp>
      <p:pic>
        <p:nvPicPr>
          <p:cNvPr id="7"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7800" y="1536700"/>
            <a:ext cx="6238875" cy="512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667000" y="2743200"/>
            <a:ext cx="3657600" cy="1754326"/>
          </a:xfrm>
          <a:prstGeom prst="rect">
            <a:avLst/>
          </a:prstGeom>
          <a:noFill/>
        </p:spPr>
        <p:txBody>
          <a:bodyPr wrap="square" rtlCol="0">
            <a:spAutoFit/>
          </a:bodyPr>
          <a:lstStyle/>
          <a:p>
            <a:r>
              <a:rPr lang="en-US" sz="3600" dirty="0"/>
              <a:t>Indirect Material</a:t>
            </a:r>
          </a:p>
          <a:p>
            <a:r>
              <a:rPr lang="en-US" sz="3600" dirty="0"/>
              <a:t>Indirect Labor</a:t>
            </a:r>
          </a:p>
          <a:p>
            <a:r>
              <a:rPr lang="en-US" sz="3600" dirty="0"/>
              <a:t>Other</a:t>
            </a: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9" name="Slide Number Placeholder 8"/>
          <p:cNvSpPr>
            <a:spLocks noGrp="1"/>
          </p:cNvSpPr>
          <p:nvPr>
            <p:ph type="sldNum" sz="quarter" idx="12"/>
          </p:nvPr>
        </p:nvSpPr>
        <p:spPr/>
        <p:txBody>
          <a:bodyPr/>
          <a:lstStyle/>
          <a:p>
            <a:pPr>
              <a:defRPr/>
            </a:pPr>
            <a:fld id="{9456D29B-E423-4250-B2DC-38C30AE2A0FC}" type="slidenum">
              <a:rPr lang="en-US" smtClean="0"/>
              <a:pPr>
                <a:defRPr/>
              </a:pPr>
              <a:t>27</a:t>
            </a:fld>
            <a:endParaRPr lang="en-US" dirty="0"/>
          </a:p>
        </p:txBody>
      </p:sp>
      <p:sp>
        <p:nvSpPr>
          <p:cNvPr id="10" name="Rounded Rectangle 9"/>
          <p:cNvSpPr/>
          <p:nvPr/>
        </p:nvSpPr>
        <p:spPr>
          <a:xfrm>
            <a:off x="81012" y="6553200"/>
            <a:ext cx="5329188" cy="21021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P3</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solidFill>
                  <a:prstClr val="black"/>
                </a:solidFill>
                <a:latin typeface="Calibri"/>
              </a:rPr>
              <a:t>Describe and record the flow of overhead costs in job order costing.</a:t>
            </a:r>
          </a:p>
        </p:txBody>
      </p:sp>
      <p:sp>
        <p:nvSpPr>
          <p:cNvPr id="8" name="Rectangle 7"/>
          <p:cNvSpPr>
            <a:spLocks noGrp="1" noChangeArrowheads="1"/>
          </p:cNvSpPr>
          <p:nvPr/>
        </p:nvSpPr>
        <p:spPr bwMode="auto">
          <a:xfrm>
            <a:off x="6553200" y="6607175"/>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p:transition spd="med">
    <p:zo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2"/>
          <p:cNvSpPr txBox="1">
            <a:spLocks noChangeArrowheads="1"/>
          </p:cNvSpPr>
          <p:nvPr/>
        </p:nvSpPr>
        <p:spPr>
          <a:xfrm>
            <a:off x="304800" y="533400"/>
            <a:ext cx="8534400" cy="1066800"/>
          </a:xfrm>
          <a:prstGeom prst="rect">
            <a:avLst/>
          </a:prstGeom>
        </p:spPr>
        <p:txBody>
          <a:bodyPr anchor="ctr"/>
          <a:lstStyle/>
          <a:p>
            <a:pPr algn="ctr" eaLnBrk="0" hangingPunct="0">
              <a:defRPr/>
            </a:pPr>
            <a:r>
              <a:rPr lang="en-US" sz="4400" b="1" dirty="0">
                <a:latin typeface="+mj-lt"/>
                <a:ea typeface="+mj-ea"/>
                <a:cs typeface="+mj-cs"/>
              </a:rPr>
              <a:t>Record Indirect Materials Used</a:t>
            </a:r>
          </a:p>
        </p:txBody>
      </p:sp>
      <p:pic>
        <p:nvPicPr>
          <p:cNvPr id="44034" name="Picture 2" descr="C:\Users\Beth\Documents\MH\wiL62279_untb19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2209800"/>
            <a:ext cx="7076676" cy="80486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7" name="Slide Number Placeholder 6"/>
          <p:cNvSpPr>
            <a:spLocks noGrp="1"/>
          </p:cNvSpPr>
          <p:nvPr>
            <p:ph type="sldNum" sz="quarter" idx="12"/>
          </p:nvPr>
        </p:nvSpPr>
        <p:spPr/>
        <p:txBody>
          <a:bodyPr/>
          <a:lstStyle/>
          <a:p>
            <a:pPr>
              <a:defRPr/>
            </a:pPr>
            <a:fld id="{9456D29B-E423-4250-B2DC-38C30AE2A0FC}" type="slidenum">
              <a:rPr lang="en-US" smtClean="0"/>
              <a:pPr>
                <a:defRPr/>
              </a:pPr>
              <a:t>28</a:t>
            </a:fld>
            <a:endParaRPr lang="en-US" dirty="0"/>
          </a:p>
        </p:txBody>
      </p:sp>
      <p:sp>
        <p:nvSpPr>
          <p:cNvPr id="8" name="Rounded Rectangle 7"/>
          <p:cNvSpPr/>
          <p:nvPr/>
        </p:nvSpPr>
        <p:spPr>
          <a:xfrm>
            <a:off x="81012" y="6553200"/>
            <a:ext cx="5329188" cy="21021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P3</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solidFill>
                  <a:prstClr val="black"/>
                </a:solidFill>
                <a:latin typeface="Calibri"/>
              </a:rPr>
              <a:t>Describe and record the flow of overhead costs in job order costing.</a:t>
            </a:r>
          </a:p>
        </p:txBody>
      </p:sp>
      <p:sp>
        <p:nvSpPr>
          <p:cNvPr id="9" name="Rectangle 8"/>
          <p:cNvSpPr>
            <a:spLocks noGrp="1" noChangeArrowheads="1"/>
          </p:cNvSpPr>
          <p:nvPr/>
        </p:nvSpPr>
        <p:spPr bwMode="auto">
          <a:xfrm>
            <a:off x="640080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extLst>
      <p:ext uri="{BB962C8B-B14F-4D97-AF65-F5344CB8AC3E}">
        <p14:creationId xmlns:p14="http://schemas.microsoft.com/office/powerpoint/2010/main" val="519507382"/>
      </p:ext>
    </p:extLst>
  </p:cSld>
  <p:clrMapOvr>
    <a:masterClrMapping/>
  </p:clrMapOvr>
  <p:transition spd="med">
    <p:zoom/>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2"/>
          <p:cNvSpPr txBox="1">
            <a:spLocks noChangeArrowheads="1"/>
          </p:cNvSpPr>
          <p:nvPr/>
        </p:nvSpPr>
        <p:spPr>
          <a:xfrm>
            <a:off x="304800" y="533400"/>
            <a:ext cx="8534400" cy="1143000"/>
          </a:xfrm>
          <a:prstGeom prst="rect">
            <a:avLst/>
          </a:prstGeom>
        </p:spPr>
        <p:txBody>
          <a:bodyPr anchor="ctr"/>
          <a:lstStyle/>
          <a:p>
            <a:pPr algn="ctr" eaLnBrk="0" hangingPunct="0">
              <a:defRPr/>
            </a:pPr>
            <a:r>
              <a:rPr lang="en-US" sz="4400" b="1" dirty="0">
                <a:latin typeface="+mj-lt"/>
                <a:ea typeface="+mj-ea"/>
                <a:cs typeface="+mj-cs"/>
              </a:rPr>
              <a:t>Record Indirect Labor Used</a:t>
            </a:r>
          </a:p>
        </p:txBody>
      </p:sp>
      <p:pic>
        <p:nvPicPr>
          <p:cNvPr id="45058" name="Picture 2" descr="C:\Users\Beth\Documents\MH\wiL62279_untb191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1960108"/>
            <a:ext cx="7746657" cy="88106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7" name="Slide Number Placeholder 6"/>
          <p:cNvSpPr>
            <a:spLocks noGrp="1"/>
          </p:cNvSpPr>
          <p:nvPr>
            <p:ph type="sldNum" sz="quarter" idx="12"/>
          </p:nvPr>
        </p:nvSpPr>
        <p:spPr/>
        <p:txBody>
          <a:bodyPr/>
          <a:lstStyle/>
          <a:p>
            <a:pPr>
              <a:defRPr/>
            </a:pPr>
            <a:fld id="{9456D29B-E423-4250-B2DC-38C30AE2A0FC}" type="slidenum">
              <a:rPr lang="en-US" smtClean="0"/>
              <a:pPr>
                <a:defRPr/>
              </a:pPr>
              <a:t>29</a:t>
            </a:fld>
            <a:endParaRPr lang="en-US" dirty="0"/>
          </a:p>
        </p:txBody>
      </p:sp>
      <p:sp>
        <p:nvSpPr>
          <p:cNvPr id="8" name="Rounded Rectangle 7"/>
          <p:cNvSpPr/>
          <p:nvPr/>
        </p:nvSpPr>
        <p:spPr>
          <a:xfrm>
            <a:off x="81012" y="6553200"/>
            <a:ext cx="5329188" cy="21021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P3</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solidFill>
                  <a:prstClr val="black"/>
                </a:solidFill>
                <a:latin typeface="Calibri"/>
              </a:rPr>
              <a:t>Describe and record the flow of overhead costs in job order costing.</a:t>
            </a:r>
          </a:p>
        </p:txBody>
      </p:sp>
      <p:sp>
        <p:nvSpPr>
          <p:cNvPr id="9" name="Rectangle 8"/>
          <p:cNvSpPr>
            <a:spLocks noGrp="1" noChangeArrowheads="1"/>
          </p:cNvSpPr>
          <p:nvPr/>
        </p:nvSpPr>
        <p:spPr bwMode="auto">
          <a:xfrm>
            <a:off x="640080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extLst>
      <p:ext uri="{BB962C8B-B14F-4D97-AF65-F5344CB8AC3E}">
        <p14:creationId xmlns:p14="http://schemas.microsoft.com/office/powerpoint/2010/main" val="1139539422"/>
      </p:ext>
    </p:extLst>
  </p:cSld>
  <p:clrMapOvr>
    <a:masterClrMapping/>
  </p:clrMapOvr>
  <p:transition spd="med">
    <p:zo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1986507"/>
            <a:ext cx="7315200" cy="3124200"/>
          </a:xfrm>
        </p:spPr>
        <p:txBody>
          <a:bodyPr/>
          <a:lstStyle/>
          <a:p>
            <a:br>
              <a:rPr lang="en-US" altLang="en-US" dirty="0"/>
            </a:br>
            <a:br>
              <a:rPr lang="en-US" altLang="en-US" dirty="0"/>
            </a:br>
            <a:r>
              <a:rPr lang="en-US" altLang="en-US" dirty="0"/>
              <a:t> C1: </a:t>
            </a:r>
            <a:br>
              <a:rPr lang="en-US" altLang="en-US" dirty="0"/>
            </a:br>
            <a:r>
              <a:rPr lang="en-US" dirty="0">
                <a:solidFill>
                  <a:prstClr val="black"/>
                </a:solidFill>
              </a:rPr>
              <a:t>Describe important features of job order production.</a:t>
            </a:r>
            <a:br>
              <a:rPr lang="en-US" dirty="0">
                <a:solidFill>
                  <a:prstClr val="black"/>
                </a:solidFill>
              </a:rPr>
            </a:br>
            <a:br>
              <a:rPr lang="en-US" altLang="en-US" dirty="0"/>
            </a:br>
            <a:br>
              <a:rPr lang="en-US" altLang="en-US" dirty="0"/>
            </a:br>
            <a:endParaRPr lang="en-US" altLang="en-US" dirty="0"/>
          </a:p>
        </p:txBody>
      </p:sp>
      <p:sp>
        <p:nvSpPr>
          <p:cNvPr id="13005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B119A4F8-1B21-44AA-97CF-B3BE3340BA9F}" type="slidenum">
              <a:rPr lang="en-US" altLang="en-US" smtClean="0">
                <a:solidFill>
                  <a:srgbClr val="898989"/>
                </a:solidFill>
              </a:rPr>
              <a:pPr/>
              <a:t>3</a:t>
            </a:fld>
            <a:endParaRPr lang="en-US" altLang="en-US" dirty="0">
              <a:solidFill>
                <a:srgbClr val="898989"/>
              </a:solidFill>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14400" y="1830411"/>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4400" y="4419600"/>
            <a:ext cx="7315200" cy="87313"/>
          </a:xfrm>
          <a:prstGeom prst="rect">
            <a:avLst/>
          </a:prstGeom>
          <a:noFill/>
          <a:ln w="9525">
            <a:noFill/>
            <a:miter lim="800000"/>
            <a:headEnd/>
            <a:tailEnd/>
          </a:ln>
        </p:spPr>
      </p:pic>
      <p:sp>
        <p:nvSpPr>
          <p:cNvPr id="8" name="TextBox 7"/>
          <p:cNvSpPr txBox="1"/>
          <p:nvPr/>
        </p:nvSpPr>
        <p:spPr>
          <a:xfrm>
            <a:off x="2286000" y="850354"/>
            <a:ext cx="5257800" cy="769441"/>
          </a:xfrm>
          <a:prstGeom prst="rect">
            <a:avLst/>
          </a:prstGeom>
          <a:noFill/>
        </p:spPr>
        <p:txBody>
          <a:bodyPr wrap="square" rtlCol="0">
            <a:spAutoFit/>
          </a:bodyPr>
          <a:lstStyle/>
          <a:p>
            <a:r>
              <a:rPr lang="en-US" altLang="en-US" sz="4400" b="1" dirty="0">
                <a:latin typeface="+mj-lt"/>
              </a:rPr>
              <a:t>Learning Objective</a:t>
            </a:r>
            <a:endParaRPr lang="en-US" sz="4400" dirty="0">
              <a:latin typeface="+mj-lt"/>
            </a:endParaRPr>
          </a:p>
        </p:txBody>
      </p:sp>
      <p:sp>
        <p:nvSpPr>
          <p:cNvPr id="9" name="Rectangle 8"/>
          <p:cNvSpPr>
            <a:spLocks noGrp="1" noChangeArrowheads="1"/>
          </p:cNvSpPr>
          <p:nvPr/>
        </p:nvSpPr>
        <p:spPr bwMode="auto">
          <a:xfrm>
            <a:off x="640080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2"/>
          <p:cNvSpPr txBox="1">
            <a:spLocks noChangeArrowheads="1"/>
          </p:cNvSpPr>
          <p:nvPr/>
        </p:nvSpPr>
        <p:spPr>
          <a:xfrm>
            <a:off x="304800" y="609600"/>
            <a:ext cx="8534400" cy="990600"/>
          </a:xfrm>
          <a:prstGeom prst="rect">
            <a:avLst/>
          </a:prstGeom>
        </p:spPr>
        <p:txBody>
          <a:bodyPr anchor="ctr"/>
          <a:lstStyle/>
          <a:p>
            <a:pPr algn="ctr" eaLnBrk="0" hangingPunct="0">
              <a:defRPr/>
            </a:pPr>
            <a:r>
              <a:rPr lang="en-US" sz="4400" b="1" dirty="0">
                <a:latin typeface="+mj-lt"/>
                <a:ea typeface="+mj-ea"/>
                <a:cs typeface="+mj-cs"/>
              </a:rPr>
              <a:t>Record Other Overhead Costs</a:t>
            </a:r>
          </a:p>
        </p:txBody>
      </p:sp>
      <p:pic>
        <p:nvPicPr>
          <p:cNvPr id="46082" name="Picture 2" descr="C:\Users\Beth\Documents\MH\wiL62279_untb191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1676400"/>
            <a:ext cx="7912535" cy="17526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7" name="Slide Number Placeholder 6"/>
          <p:cNvSpPr>
            <a:spLocks noGrp="1"/>
          </p:cNvSpPr>
          <p:nvPr>
            <p:ph type="sldNum" sz="quarter" idx="12"/>
          </p:nvPr>
        </p:nvSpPr>
        <p:spPr/>
        <p:txBody>
          <a:bodyPr/>
          <a:lstStyle/>
          <a:p>
            <a:pPr>
              <a:defRPr/>
            </a:pPr>
            <a:fld id="{9456D29B-E423-4250-B2DC-38C30AE2A0FC}" type="slidenum">
              <a:rPr lang="en-US" smtClean="0"/>
              <a:pPr>
                <a:defRPr/>
              </a:pPr>
              <a:t>30</a:t>
            </a:fld>
            <a:endParaRPr lang="en-US" dirty="0"/>
          </a:p>
        </p:txBody>
      </p:sp>
      <p:sp>
        <p:nvSpPr>
          <p:cNvPr id="8" name="Rounded Rectangle 7"/>
          <p:cNvSpPr/>
          <p:nvPr/>
        </p:nvSpPr>
        <p:spPr>
          <a:xfrm>
            <a:off x="81012" y="6553200"/>
            <a:ext cx="5329188" cy="21021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P3</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solidFill>
                  <a:prstClr val="black"/>
                </a:solidFill>
                <a:latin typeface="Calibri"/>
              </a:rPr>
              <a:t>Describe and record the flow of overhead costs in job order costing.</a:t>
            </a:r>
          </a:p>
        </p:txBody>
      </p:sp>
      <p:sp>
        <p:nvSpPr>
          <p:cNvPr id="9" name="Rectangle 8"/>
          <p:cNvSpPr>
            <a:spLocks noGrp="1" noChangeArrowheads="1"/>
          </p:cNvSpPr>
          <p:nvPr/>
        </p:nvSpPr>
        <p:spPr bwMode="auto">
          <a:xfrm>
            <a:off x="640080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extLst>
      <p:ext uri="{BB962C8B-B14F-4D97-AF65-F5344CB8AC3E}">
        <p14:creationId xmlns:p14="http://schemas.microsoft.com/office/powerpoint/2010/main" val="400983787"/>
      </p:ext>
    </p:extLst>
  </p:cSld>
  <p:clrMapOvr>
    <a:masterClrMapping/>
  </p:clrMapOvr>
  <p:transition spd="med">
    <p:zoom/>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Rectangle 361"/>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b="1" dirty="0">
                <a:solidFill>
                  <a:prstClr val="white"/>
                </a:solidFill>
              </a:rPr>
              <a:t>NEED-TO-KNOW 15-5</a:t>
            </a:r>
          </a:p>
        </p:txBody>
      </p:sp>
      <p:sp>
        <p:nvSpPr>
          <p:cNvPr id="6" name="Rectangle 5"/>
          <p:cNvSpPr>
            <a:spLocks noChangeArrowheads="1"/>
          </p:cNvSpPr>
          <p:nvPr/>
        </p:nvSpPr>
        <p:spPr bwMode="auto">
          <a:xfrm>
            <a:off x="1228725" y="1652588"/>
            <a:ext cx="6624638" cy="238125"/>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7" name="Rectangle 6"/>
          <p:cNvSpPr>
            <a:spLocks noChangeArrowheads="1"/>
          </p:cNvSpPr>
          <p:nvPr/>
        </p:nvSpPr>
        <p:spPr bwMode="auto">
          <a:xfrm>
            <a:off x="885826" y="630238"/>
            <a:ext cx="74517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A manufacturing company used $400 of indirect materials and $2,000 of indirect labor during the month.</a:t>
            </a:r>
            <a:endParaRPr lang="en-US" altLang="en-US" dirty="0">
              <a:solidFill>
                <a:prstClr val="black"/>
              </a:solidFill>
              <a:cs typeface="+mn-cs"/>
            </a:endParaRPr>
          </a:p>
        </p:txBody>
      </p:sp>
      <p:sp>
        <p:nvSpPr>
          <p:cNvPr id="8" name="Rectangle 7"/>
          <p:cNvSpPr>
            <a:spLocks noChangeArrowheads="1"/>
          </p:cNvSpPr>
          <p:nvPr/>
        </p:nvSpPr>
        <p:spPr bwMode="auto">
          <a:xfrm>
            <a:off x="885826" y="836613"/>
            <a:ext cx="73707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The company also incurred $1,200 of depreciation on factory equipment, $500 of depreciation on office</a:t>
            </a:r>
            <a:endParaRPr lang="en-US" altLang="en-US" dirty="0">
              <a:solidFill>
                <a:prstClr val="black"/>
              </a:solidFill>
              <a:cs typeface="+mn-cs"/>
            </a:endParaRPr>
          </a:p>
        </p:txBody>
      </p:sp>
      <p:sp>
        <p:nvSpPr>
          <p:cNvPr id="9" name="Rectangle 8"/>
          <p:cNvSpPr>
            <a:spLocks noChangeArrowheads="1"/>
          </p:cNvSpPr>
          <p:nvPr/>
        </p:nvSpPr>
        <p:spPr bwMode="auto">
          <a:xfrm>
            <a:off x="885826" y="1042988"/>
            <a:ext cx="573233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equipment, and $300 of factory utilities. Prepare the necessary journal entries.</a:t>
            </a:r>
            <a:endParaRPr lang="en-US" altLang="en-US" dirty="0">
              <a:solidFill>
                <a:prstClr val="black"/>
              </a:solidFill>
              <a:cs typeface="+mn-cs"/>
            </a:endParaRPr>
          </a:p>
        </p:txBody>
      </p:sp>
      <p:sp>
        <p:nvSpPr>
          <p:cNvPr id="11" name="Rectangle 10"/>
          <p:cNvSpPr>
            <a:spLocks noChangeArrowheads="1"/>
          </p:cNvSpPr>
          <p:nvPr/>
        </p:nvSpPr>
        <p:spPr bwMode="auto">
          <a:xfrm>
            <a:off x="6411912" y="1673225"/>
            <a:ext cx="484188"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a:solidFill>
                  <a:srgbClr val="000000"/>
                </a:solidFill>
                <a:cs typeface="+mn-cs"/>
              </a:rPr>
              <a:t>Debit</a:t>
            </a:r>
            <a:endParaRPr lang="en-US" altLang="en-US" dirty="0">
              <a:solidFill>
                <a:prstClr val="black"/>
              </a:solidFill>
              <a:cs typeface="+mn-cs"/>
            </a:endParaRPr>
          </a:p>
        </p:txBody>
      </p:sp>
      <p:sp>
        <p:nvSpPr>
          <p:cNvPr id="12" name="Rectangle 11"/>
          <p:cNvSpPr>
            <a:spLocks noChangeArrowheads="1"/>
          </p:cNvSpPr>
          <p:nvPr/>
        </p:nvSpPr>
        <p:spPr bwMode="auto">
          <a:xfrm>
            <a:off x="7208837" y="1673225"/>
            <a:ext cx="544513"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a:solidFill>
                  <a:srgbClr val="000000"/>
                </a:solidFill>
                <a:cs typeface="+mn-cs"/>
              </a:rPr>
              <a:t>Credit</a:t>
            </a:r>
            <a:endParaRPr lang="en-US" altLang="en-US" dirty="0">
              <a:solidFill>
                <a:prstClr val="black"/>
              </a:solidFill>
              <a:cs typeface="+mn-cs"/>
            </a:endParaRPr>
          </a:p>
        </p:txBody>
      </p:sp>
      <p:sp>
        <p:nvSpPr>
          <p:cNvPr id="13" name="Rectangle 12"/>
          <p:cNvSpPr>
            <a:spLocks noChangeArrowheads="1"/>
          </p:cNvSpPr>
          <p:nvPr/>
        </p:nvSpPr>
        <p:spPr bwMode="auto">
          <a:xfrm>
            <a:off x="2146300" y="1900238"/>
            <a:ext cx="13620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Factory Overhead</a:t>
            </a:r>
            <a:endParaRPr lang="en-US" altLang="en-US" dirty="0">
              <a:solidFill>
                <a:prstClr val="black"/>
              </a:solidFill>
              <a:cs typeface="+mn-cs"/>
            </a:endParaRPr>
          </a:p>
        </p:txBody>
      </p:sp>
      <p:sp>
        <p:nvSpPr>
          <p:cNvPr id="14" name="Rectangle 13"/>
          <p:cNvSpPr>
            <a:spLocks noChangeArrowheads="1"/>
          </p:cNvSpPr>
          <p:nvPr/>
        </p:nvSpPr>
        <p:spPr bwMode="auto">
          <a:xfrm>
            <a:off x="6532562" y="1900238"/>
            <a:ext cx="4746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3,900</a:t>
            </a:r>
            <a:endParaRPr lang="en-US" altLang="en-US" dirty="0">
              <a:solidFill>
                <a:prstClr val="black"/>
              </a:solidFill>
              <a:cs typeface="+mn-cs"/>
            </a:endParaRPr>
          </a:p>
        </p:txBody>
      </p:sp>
      <p:sp>
        <p:nvSpPr>
          <p:cNvPr id="15" name="Rectangle 14"/>
          <p:cNvSpPr>
            <a:spLocks noChangeArrowheads="1"/>
          </p:cNvSpPr>
          <p:nvPr/>
        </p:nvSpPr>
        <p:spPr bwMode="auto">
          <a:xfrm>
            <a:off x="2417762" y="2106613"/>
            <a:ext cx="17954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Raw Materials Inventory</a:t>
            </a:r>
            <a:endParaRPr lang="en-US" altLang="en-US" dirty="0">
              <a:solidFill>
                <a:prstClr val="black"/>
              </a:solidFill>
              <a:cs typeface="+mn-cs"/>
            </a:endParaRPr>
          </a:p>
        </p:txBody>
      </p:sp>
      <p:sp>
        <p:nvSpPr>
          <p:cNvPr id="16" name="Rectangle 15"/>
          <p:cNvSpPr>
            <a:spLocks noChangeArrowheads="1"/>
          </p:cNvSpPr>
          <p:nvPr/>
        </p:nvSpPr>
        <p:spPr bwMode="auto">
          <a:xfrm>
            <a:off x="7489825" y="2106613"/>
            <a:ext cx="3333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400</a:t>
            </a:r>
            <a:endParaRPr lang="en-US" altLang="en-US" dirty="0">
              <a:solidFill>
                <a:prstClr val="black"/>
              </a:solidFill>
              <a:cs typeface="+mn-cs"/>
            </a:endParaRPr>
          </a:p>
        </p:txBody>
      </p:sp>
      <p:sp>
        <p:nvSpPr>
          <p:cNvPr id="17" name="Rectangle 16"/>
          <p:cNvSpPr>
            <a:spLocks noChangeArrowheads="1"/>
          </p:cNvSpPr>
          <p:nvPr/>
        </p:nvSpPr>
        <p:spPr bwMode="auto">
          <a:xfrm>
            <a:off x="2417762" y="2312988"/>
            <a:ext cx="17748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Factory Wages Payable</a:t>
            </a:r>
            <a:endParaRPr lang="en-US" altLang="en-US" dirty="0">
              <a:solidFill>
                <a:prstClr val="black"/>
              </a:solidFill>
              <a:cs typeface="+mn-cs"/>
            </a:endParaRPr>
          </a:p>
        </p:txBody>
      </p:sp>
      <p:sp>
        <p:nvSpPr>
          <p:cNvPr id="18" name="Rectangle 17"/>
          <p:cNvSpPr>
            <a:spLocks noChangeArrowheads="1"/>
          </p:cNvSpPr>
          <p:nvPr/>
        </p:nvSpPr>
        <p:spPr bwMode="auto">
          <a:xfrm>
            <a:off x="7359650" y="2312988"/>
            <a:ext cx="4746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2,000</a:t>
            </a:r>
            <a:endParaRPr lang="en-US" altLang="en-US" dirty="0">
              <a:solidFill>
                <a:prstClr val="black"/>
              </a:solidFill>
              <a:cs typeface="+mn-cs"/>
            </a:endParaRPr>
          </a:p>
        </p:txBody>
      </p:sp>
      <p:sp>
        <p:nvSpPr>
          <p:cNvPr id="19" name="Rectangle 18"/>
          <p:cNvSpPr>
            <a:spLocks noChangeArrowheads="1"/>
          </p:cNvSpPr>
          <p:nvPr/>
        </p:nvSpPr>
        <p:spPr bwMode="auto">
          <a:xfrm>
            <a:off x="2417762" y="2519363"/>
            <a:ext cx="34385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Accumulated Depreciation - Factory Equipment</a:t>
            </a:r>
            <a:endParaRPr lang="en-US" altLang="en-US" dirty="0">
              <a:solidFill>
                <a:prstClr val="black"/>
              </a:solidFill>
              <a:cs typeface="+mn-cs"/>
            </a:endParaRPr>
          </a:p>
        </p:txBody>
      </p:sp>
      <p:sp>
        <p:nvSpPr>
          <p:cNvPr id="20" name="Rectangle 19"/>
          <p:cNvSpPr>
            <a:spLocks noChangeArrowheads="1"/>
          </p:cNvSpPr>
          <p:nvPr/>
        </p:nvSpPr>
        <p:spPr bwMode="auto">
          <a:xfrm>
            <a:off x="7359650" y="2519363"/>
            <a:ext cx="4746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1,200</a:t>
            </a:r>
            <a:endParaRPr lang="en-US" altLang="en-US" dirty="0">
              <a:solidFill>
                <a:prstClr val="black"/>
              </a:solidFill>
              <a:cs typeface="+mn-cs"/>
            </a:endParaRPr>
          </a:p>
        </p:txBody>
      </p:sp>
      <p:sp>
        <p:nvSpPr>
          <p:cNvPr id="21" name="Rectangle 20"/>
          <p:cNvSpPr>
            <a:spLocks noChangeArrowheads="1"/>
          </p:cNvSpPr>
          <p:nvPr/>
        </p:nvSpPr>
        <p:spPr bwMode="auto">
          <a:xfrm>
            <a:off x="2417762" y="2725738"/>
            <a:ext cx="12207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Utilities Payable</a:t>
            </a:r>
            <a:endParaRPr lang="en-US" altLang="en-US" dirty="0">
              <a:solidFill>
                <a:prstClr val="black"/>
              </a:solidFill>
              <a:cs typeface="+mn-cs"/>
            </a:endParaRPr>
          </a:p>
        </p:txBody>
      </p:sp>
      <p:sp>
        <p:nvSpPr>
          <p:cNvPr id="22" name="Rectangle 21"/>
          <p:cNvSpPr>
            <a:spLocks noChangeArrowheads="1"/>
          </p:cNvSpPr>
          <p:nvPr/>
        </p:nvSpPr>
        <p:spPr bwMode="auto">
          <a:xfrm>
            <a:off x="7489825" y="2725738"/>
            <a:ext cx="3333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300</a:t>
            </a:r>
            <a:endParaRPr lang="en-US" altLang="en-US" dirty="0">
              <a:solidFill>
                <a:prstClr val="black"/>
              </a:solidFill>
              <a:cs typeface="+mn-cs"/>
            </a:endParaRPr>
          </a:p>
        </p:txBody>
      </p:sp>
      <p:sp>
        <p:nvSpPr>
          <p:cNvPr id="23" name="Rectangle 22"/>
          <p:cNvSpPr>
            <a:spLocks noChangeArrowheads="1"/>
          </p:cNvSpPr>
          <p:nvPr/>
        </p:nvSpPr>
        <p:spPr bwMode="auto">
          <a:xfrm>
            <a:off x="3517900" y="1673225"/>
            <a:ext cx="1300163"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a:solidFill>
                  <a:srgbClr val="000000"/>
                </a:solidFill>
                <a:cs typeface="+mn-cs"/>
              </a:rPr>
              <a:t>General Journal</a:t>
            </a:r>
            <a:endParaRPr lang="en-US" altLang="en-US" dirty="0">
              <a:solidFill>
                <a:prstClr val="black"/>
              </a:solidFill>
              <a:cs typeface="+mn-cs"/>
            </a:endParaRPr>
          </a:p>
        </p:txBody>
      </p:sp>
      <p:sp>
        <p:nvSpPr>
          <p:cNvPr id="24" name="Rectangle 23"/>
          <p:cNvSpPr>
            <a:spLocks noChangeArrowheads="1"/>
          </p:cNvSpPr>
          <p:nvPr/>
        </p:nvSpPr>
        <p:spPr bwMode="auto">
          <a:xfrm>
            <a:off x="1219200" y="1641475"/>
            <a:ext cx="19050" cy="2492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25" name="Line 24"/>
          <p:cNvSpPr>
            <a:spLocks noChangeShapeType="1"/>
          </p:cNvSpPr>
          <p:nvPr/>
        </p:nvSpPr>
        <p:spPr bwMode="auto">
          <a:xfrm>
            <a:off x="2055812" y="1662113"/>
            <a:ext cx="0" cy="207963"/>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26" name="Rectangle 25"/>
          <p:cNvSpPr>
            <a:spLocks noChangeArrowheads="1"/>
          </p:cNvSpPr>
          <p:nvPr/>
        </p:nvSpPr>
        <p:spPr bwMode="auto">
          <a:xfrm>
            <a:off x="2055812" y="1662113"/>
            <a:ext cx="9525" cy="20796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27" name="Line 26"/>
          <p:cNvSpPr>
            <a:spLocks noChangeShapeType="1"/>
          </p:cNvSpPr>
          <p:nvPr/>
        </p:nvSpPr>
        <p:spPr bwMode="auto">
          <a:xfrm>
            <a:off x="6189662" y="1662113"/>
            <a:ext cx="0" cy="207963"/>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28" name="Rectangle 27"/>
          <p:cNvSpPr>
            <a:spLocks noChangeArrowheads="1"/>
          </p:cNvSpPr>
          <p:nvPr/>
        </p:nvSpPr>
        <p:spPr bwMode="auto">
          <a:xfrm>
            <a:off x="6189662" y="1662113"/>
            <a:ext cx="9525" cy="20796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29" name="Line 28"/>
          <p:cNvSpPr>
            <a:spLocks noChangeShapeType="1"/>
          </p:cNvSpPr>
          <p:nvPr/>
        </p:nvSpPr>
        <p:spPr bwMode="auto">
          <a:xfrm>
            <a:off x="7016750" y="1662113"/>
            <a:ext cx="0" cy="207963"/>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0" name="Rectangle 29"/>
          <p:cNvSpPr>
            <a:spLocks noChangeArrowheads="1"/>
          </p:cNvSpPr>
          <p:nvPr/>
        </p:nvSpPr>
        <p:spPr bwMode="auto">
          <a:xfrm>
            <a:off x="7016750" y="1662113"/>
            <a:ext cx="9525" cy="20796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1" name="Rectangle 30"/>
          <p:cNvSpPr>
            <a:spLocks noChangeArrowheads="1"/>
          </p:cNvSpPr>
          <p:nvPr/>
        </p:nvSpPr>
        <p:spPr bwMode="auto">
          <a:xfrm>
            <a:off x="7832725" y="1662113"/>
            <a:ext cx="20638" cy="2286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507" name="Line 31"/>
          <p:cNvSpPr>
            <a:spLocks noChangeShapeType="1"/>
          </p:cNvSpPr>
          <p:nvPr/>
        </p:nvSpPr>
        <p:spPr bwMode="auto">
          <a:xfrm>
            <a:off x="1228725" y="1890713"/>
            <a:ext cx="0" cy="123825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508" name="Rectangle 32"/>
          <p:cNvSpPr>
            <a:spLocks noChangeArrowheads="1"/>
          </p:cNvSpPr>
          <p:nvPr/>
        </p:nvSpPr>
        <p:spPr bwMode="auto">
          <a:xfrm>
            <a:off x="1228725" y="1890713"/>
            <a:ext cx="9525" cy="1238250"/>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509" name="Line 33"/>
          <p:cNvSpPr>
            <a:spLocks noChangeShapeType="1"/>
          </p:cNvSpPr>
          <p:nvPr/>
        </p:nvSpPr>
        <p:spPr bwMode="auto">
          <a:xfrm>
            <a:off x="2055812" y="1890713"/>
            <a:ext cx="0" cy="123825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510" name="Rectangle 34"/>
          <p:cNvSpPr>
            <a:spLocks noChangeArrowheads="1"/>
          </p:cNvSpPr>
          <p:nvPr/>
        </p:nvSpPr>
        <p:spPr bwMode="auto">
          <a:xfrm>
            <a:off x="2055812" y="1890713"/>
            <a:ext cx="9525" cy="1238250"/>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511" name="Line 35"/>
          <p:cNvSpPr>
            <a:spLocks noChangeShapeType="1"/>
          </p:cNvSpPr>
          <p:nvPr/>
        </p:nvSpPr>
        <p:spPr bwMode="auto">
          <a:xfrm>
            <a:off x="6189662" y="1890713"/>
            <a:ext cx="0" cy="123825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64" name="Rectangle 36"/>
          <p:cNvSpPr>
            <a:spLocks noChangeArrowheads="1"/>
          </p:cNvSpPr>
          <p:nvPr/>
        </p:nvSpPr>
        <p:spPr bwMode="auto">
          <a:xfrm>
            <a:off x="6189662" y="1890713"/>
            <a:ext cx="9525" cy="1238250"/>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65" name="Line 37"/>
          <p:cNvSpPr>
            <a:spLocks noChangeShapeType="1"/>
          </p:cNvSpPr>
          <p:nvPr/>
        </p:nvSpPr>
        <p:spPr bwMode="auto">
          <a:xfrm>
            <a:off x="7016750" y="1890713"/>
            <a:ext cx="0" cy="123825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66" name="Rectangle 38"/>
          <p:cNvSpPr>
            <a:spLocks noChangeArrowheads="1"/>
          </p:cNvSpPr>
          <p:nvPr/>
        </p:nvSpPr>
        <p:spPr bwMode="auto">
          <a:xfrm>
            <a:off x="7016750" y="1890713"/>
            <a:ext cx="9525" cy="1238250"/>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67" name="Line 39"/>
          <p:cNvSpPr>
            <a:spLocks noChangeShapeType="1"/>
          </p:cNvSpPr>
          <p:nvPr/>
        </p:nvSpPr>
        <p:spPr bwMode="auto">
          <a:xfrm>
            <a:off x="7843837" y="1890713"/>
            <a:ext cx="0" cy="123825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68" name="Rectangle 40"/>
          <p:cNvSpPr>
            <a:spLocks noChangeArrowheads="1"/>
          </p:cNvSpPr>
          <p:nvPr/>
        </p:nvSpPr>
        <p:spPr bwMode="auto">
          <a:xfrm>
            <a:off x="7843837" y="1890713"/>
            <a:ext cx="9525" cy="1238250"/>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69" name="Rectangle 41"/>
          <p:cNvSpPr>
            <a:spLocks noChangeArrowheads="1"/>
          </p:cNvSpPr>
          <p:nvPr/>
        </p:nvSpPr>
        <p:spPr bwMode="auto">
          <a:xfrm>
            <a:off x="1238250" y="1641475"/>
            <a:ext cx="6615113"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70" name="Rectangle 42"/>
          <p:cNvSpPr>
            <a:spLocks noChangeArrowheads="1"/>
          </p:cNvSpPr>
          <p:nvPr/>
        </p:nvSpPr>
        <p:spPr bwMode="auto">
          <a:xfrm>
            <a:off x="1238250" y="1870075"/>
            <a:ext cx="6615113"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71" name="Line 43"/>
          <p:cNvSpPr>
            <a:spLocks noChangeShapeType="1"/>
          </p:cNvSpPr>
          <p:nvPr/>
        </p:nvSpPr>
        <p:spPr bwMode="auto">
          <a:xfrm>
            <a:off x="1238250" y="2085975"/>
            <a:ext cx="6615113"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73" name="Rectangle 44"/>
          <p:cNvSpPr>
            <a:spLocks noChangeArrowheads="1"/>
          </p:cNvSpPr>
          <p:nvPr/>
        </p:nvSpPr>
        <p:spPr bwMode="auto">
          <a:xfrm>
            <a:off x="1238250" y="2085975"/>
            <a:ext cx="6615113"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77" name="Line 45"/>
          <p:cNvSpPr>
            <a:spLocks noChangeShapeType="1"/>
          </p:cNvSpPr>
          <p:nvPr/>
        </p:nvSpPr>
        <p:spPr bwMode="auto">
          <a:xfrm>
            <a:off x="1238250" y="2292350"/>
            <a:ext cx="6615113"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85" name="Rectangle 46"/>
          <p:cNvSpPr>
            <a:spLocks noChangeArrowheads="1"/>
          </p:cNvSpPr>
          <p:nvPr/>
        </p:nvSpPr>
        <p:spPr bwMode="auto">
          <a:xfrm>
            <a:off x="1238250" y="2292350"/>
            <a:ext cx="6615113"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87" name="Line 47"/>
          <p:cNvSpPr>
            <a:spLocks noChangeShapeType="1"/>
          </p:cNvSpPr>
          <p:nvPr/>
        </p:nvSpPr>
        <p:spPr bwMode="auto">
          <a:xfrm>
            <a:off x="1238250" y="2498725"/>
            <a:ext cx="6615113"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93" name="Rectangle 48"/>
          <p:cNvSpPr>
            <a:spLocks noChangeArrowheads="1"/>
          </p:cNvSpPr>
          <p:nvPr/>
        </p:nvSpPr>
        <p:spPr bwMode="auto">
          <a:xfrm>
            <a:off x="1238250" y="2498725"/>
            <a:ext cx="6615113"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95" name="Line 49"/>
          <p:cNvSpPr>
            <a:spLocks noChangeShapeType="1"/>
          </p:cNvSpPr>
          <p:nvPr/>
        </p:nvSpPr>
        <p:spPr bwMode="auto">
          <a:xfrm>
            <a:off x="1238250" y="2705100"/>
            <a:ext cx="6615113"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53" name="Rectangle 50"/>
          <p:cNvSpPr>
            <a:spLocks noChangeArrowheads="1"/>
          </p:cNvSpPr>
          <p:nvPr/>
        </p:nvSpPr>
        <p:spPr bwMode="auto">
          <a:xfrm>
            <a:off x="1238250" y="2705100"/>
            <a:ext cx="6615113"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55" name="Line 51"/>
          <p:cNvSpPr>
            <a:spLocks noChangeShapeType="1"/>
          </p:cNvSpPr>
          <p:nvPr/>
        </p:nvSpPr>
        <p:spPr bwMode="auto">
          <a:xfrm>
            <a:off x="1238250" y="2913063"/>
            <a:ext cx="6615113"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56" name="Rectangle 52"/>
          <p:cNvSpPr>
            <a:spLocks noChangeArrowheads="1"/>
          </p:cNvSpPr>
          <p:nvPr/>
        </p:nvSpPr>
        <p:spPr bwMode="auto">
          <a:xfrm>
            <a:off x="1238250" y="2913063"/>
            <a:ext cx="6615113"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57" name="Line 53"/>
          <p:cNvSpPr>
            <a:spLocks noChangeShapeType="1"/>
          </p:cNvSpPr>
          <p:nvPr/>
        </p:nvSpPr>
        <p:spPr bwMode="auto">
          <a:xfrm>
            <a:off x="1238250" y="3119438"/>
            <a:ext cx="6615113"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58" name="Rectangle 54"/>
          <p:cNvSpPr>
            <a:spLocks noChangeArrowheads="1"/>
          </p:cNvSpPr>
          <p:nvPr/>
        </p:nvSpPr>
        <p:spPr bwMode="auto">
          <a:xfrm>
            <a:off x="1238250" y="3119438"/>
            <a:ext cx="6615113"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75" name="Rectangle 70"/>
          <p:cNvSpPr>
            <a:spLocks noChangeArrowheads="1"/>
          </p:cNvSpPr>
          <p:nvPr/>
        </p:nvSpPr>
        <p:spPr bwMode="auto">
          <a:xfrm>
            <a:off x="2909888" y="3352800"/>
            <a:ext cx="3324225" cy="2381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76" name="Rectangle 71"/>
          <p:cNvSpPr>
            <a:spLocks noChangeArrowheads="1"/>
          </p:cNvSpPr>
          <p:nvPr/>
        </p:nvSpPr>
        <p:spPr bwMode="auto">
          <a:xfrm>
            <a:off x="2940051" y="3621088"/>
            <a:ext cx="1354138"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b="1" dirty="0">
                <a:solidFill>
                  <a:srgbClr val="C00000"/>
                </a:solidFill>
                <a:cs typeface="+mn-cs"/>
              </a:rPr>
              <a:t>Actual OH Incurred</a:t>
            </a:r>
            <a:endParaRPr lang="en-US" altLang="en-US" dirty="0">
              <a:solidFill>
                <a:prstClr val="black"/>
              </a:solidFill>
              <a:cs typeface="+mn-cs"/>
            </a:endParaRPr>
          </a:p>
        </p:txBody>
      </p:sp>
      <p:sp>
        <p:nvSpPr>
          <p:cNvPr id="377" name="Rectangle 72"/>
          <p:cNvSpPr>
            <a:spLocks noChangeArrowheads="1"/>
          </p:cNvSpPr>
          <p:nvPr/>
        </p:nvSpPr>
        <p:spPr bwMode="auto">
          <a:xfrm>
            <a:off x="4597401" y="3621088"/>
            <a:ext cx="1789113"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b="1" dirty="0">
                <a:solidFill>
                  <a:srgbClr val="C00000"/>
                </a:solidFill>
                <a:cs typeface="+mn-cs"/>
              </a:rPr>
              <a:t>OH Applied to Production</a:t>
            </a:r>
            <a:endParaRPr lang="en-US" altLang="en-US" dirty="0">
              <a:solidFill>
                <a:prstClr val="black"/>
              </a:solidFill>
              <a:cs typeface="+mn-cs"/>
            </a:endParaRPr>
          </a:p>
        </p:txBody>
      </p:sp>
      <p:sp>
        <p:nvSpPr>
          <p:cNvPr id="378" name="Rectangle 73"/>
          <p:cNvSpPr>
            <a:spLocks noChangeArrowheads="1"/>
          </p:cNvSpPr>
          <p:nvPr/>
        </p:nvSpPr>
        <p:spPr bwMode="auto">
          <a:xfrm>
            <a:off x="2940051" y="3838575"/>
            <a:ext cx="909638"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a:solidFill>
                  <a:srgbClr val="000000"/>
                </a:solidFill>
                <a:cs typeface="+mn-cs"/>
              </a:rPr>
              <a:t>Ind. Materials</a:t>
            </a:r>
            <a:endParaRPr lang="en-US" altLang="en-US" dirty="0">
              <a:solidFill>
                <a:prstClr val="black"/>
              </a:solidFill>
              <a:cs typeface="+mn-cs"/>
            </a:endParaRPr>
          </a:p>
        </p:txBody>
      </p:sp>
      <p:sp>
        <p:nvSpPr>
          <p:cNvPr id="379" name="Rectangle 74"/>
          <p:cNvSpPr>
            <a:spLocks noChangeArrowheads="1"/>
          </p:cNvSpPr>
          <p:nvPr/>
        </p:nvSpPr>
        <p:spPr bwMode="auto">
          <a:xfrm>
            <a:off x="4294188" y="3838575"/>
            <a:ext cx="293688"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a:solidFill>
                  <a:srgbClr val="000000"/>
                </a:solidFill>
                <a:cs typeface="+mn-cs"/>
              </a:rPr>
              <a:t>400</a:t>
            </a:r>
            <a:endParaRPr lang="en-US" altLang="en-US" dirty="0">
              <a:solidFill>
                <a:prstClr val="black"/>
              </a:solidFill>
              <a:cs typeface="+mn-cs"/>
            </a:endParaRPr>
          </a:p>
        </p:txBody>
      </p:sp>
      <p:sp>
        <p:nvSpPr>
          <p:cNvPr id="380" name="Rectangle 75"/>
          <p:cNvSpPr>
            <a:spLocks noChangeArrowheads="1"/>
          </p:cNvSpPr>
          <p:nvPr/>
        </p:nvSpPr>
        <p:spPr bwMode="auto">
          <a:xfrm>
            <a:off x="2940051" y="4046538"/>
            <a:ext cx="696913"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a:solidFill>
                  <a:srgbClr val="000000"/>
                </a:solidFill>
                <a:cs typeface="+mn-cs"/>
              </a:rPr>
              <a:t>Ind. Labor</a:t>
            </a:r>
            <a:endParaRPr lang="en-US" altLang="en-US" dirty="0">
              <a:solidFill>
                <a:prstClr val="black"/>
              </a:solidFill>
              <a:cs typeface="+mn-cs"/>
            </a:endParaRPr>
          </a:p>
        </p:txBody>
      </p:sp>
      <p:sp>
        <p:nvSpPr>
          <p:cNvPr id="381" name="Rectangle 76"/>
          <p:cNvSpPr>
            <a:spLocks noChangeArrowheads="1"/>
          </p:cNvSpPr>
          <p:nvPr/>
        </p:nvSpPr>
        <p:spPr bwMode="auto">
          <a:xfrm>
            <a:off x="4183063" y="4046538"/>
            <a:ext cx="414338"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a:solidFill>
                  <a:srgbClr val="000000"/>
                </a:solidFill>
                <a:cs typeface="+mn-cs"/>
              </a:rPr>
              <a:t>2,000</a:t>
            </a:r>
            <a:endParaRPr lang="en-US" altLang="en-US" dirty="0">
              <a:solidFill>
                <a:prstClr val="black"/>
              </a:solidFill>
              <a:cs typeface="+mn-cs"/>
            </a:endParaRPr>
          </a:p>
        </p:txBody>
      </p:sp>
      <p:sp>
        <p:nvSpPr>
          <p:cNvPr id="382" name="Rectangle 77"/>
          <p:cNvSpPr>
            <a:spLocks noChangeArrowheads="1"/>
          </p:cNvSpPr>
          <p:nvPr/>
        </p:nvSpPr>
        <p:spPr bwMode="auto">
          <a:xfrm>
            <a:off x="2940051" y="4252913"/>
            <a:ext cx="909638"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a:solidFill>
                  <a:srgbClr val="000000"/>
                </a:solidFill>
                <a:cs typeface="+mn-cs"/>
              </a:rPr>
              <a:t>Fact. Deprec.</a:t>
            </a:r>
            <a:endParaRPr lang="en-US" altLang="en-US" dirty="0">
              <a:solidFill>
                <a:prstClr val="black"/>
              </a:solidFill>
              <a:cs typeface="+mn-cs"/>
            </a:endParaRPr>
          </a:p>
        </p:txBody>
      </p:sp>
      <p:sp>
        <p:nvSpPr>
          <p:cNvPr id="383" name="Rectangle 78"/>
          <p:cNvSpPr>
            <a:spLocks noChangeArrowheads="1"/>
          </p:cNvSpPr>
          <p:nvPr/>
        </p:nvSpPr>
        <p:spPr bwMode="auto">
          <a:xfrm>
            <a:off x="4183063" y="4252913"/>
            <a:ext cx="414338"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a:solidFill>
                  <a:srgbClr val="000000"/>
                </a:solidFill>
                <a:cs typeface="+mn-cs"/>
              </a:rPr>
              <a:t>1,200</a:t>
            </a:r>
            <a:endParaRPr lang="en-US" altLang="en-US" dirty="0">
              <a:solidFill>
                <a:prstClr val="black"/>
              </a:solidFill>
              <a:cs typeface="+mn-cs"/>
            </a:endParaRPr>
          </a:p>
        </p:txBody>
      </p:sp>
      <p:sp>
        <p:nvSpPr>
          <p:cNvPr id="384" name="Rectangle 79"/>
          <p:cNvSpPr>
            <a:spLocks noChangeArrowheads="1"/>
          </p:cNvSpPr>
          <p:nvPr/>
        </p:nvSpPr>
        <p:spPr bwMode="auto">
          <a:xfrm>
            <a:off x="2940051" y="4459288"/>
            <a:ext cx="868363"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a:solidFill>
                  <a:srgbClr val="000000"/>
                </a:solidFill>
                <a:cs typeface="+mn-cs"/>
              </a:rPr>
              <a:t>Fact. Utilities</a:t>
            </a:r>
            <a:endParaRPr lang="en-US" altLang="en-US" dirty="0">
              <a:solidFill>
                <a:prstClr val="black"/>
              </a:solidFill>
              <a:cs typeface="+mn-cs"/>
            </a:endParaRPr>
          </a:p>
        </p:txBody>
      </p:sp>
      <p:sp>
        <p:nvSpPr>
          <p:cNvPr id="385" name="Rectangle 80"/>
          <p:cNvSpPr>
            <a:spLocks noChangeArrowheads="1"/>
          </p:cNvSpPr>
          <p:nvPr/>
        </p:nvSpPr>
        <p:spPr bwMode="auto">
          <a:xfrm>
            <a:off x="4294188" y="4459288"/>
            <a:ext cx="293688"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a:solidFill>
                  <a:srgbClr val="000000"/>
                </a:solidFill>
                <a:cs typeface="+mn-cs"/>
              </a:rPr>
              <a:t>300</a:t>
            </a:r>
            <a:endParaRPr lang="en-US" altLang="en-US" dirty="0">
              <a:solidFill>
                <a:prstClr val="black"/>
              </a:solidFill>
              <a:cs typeface="+mn-cs"/>
            </a:endParaRPr>
          </a:p>
        </p:txBody>
      </p:sp>
      <p:sp>
        <p:nvSpPr>
          <p:cNvPr id="386" name="Rectangle 81"/>
          <p:cNvSpPr>
            <a:spLocks noChangeArrowheads="1"/>
          </p:cNvSpPr>
          <p:nvPr/>
        </p:nvSpPr>
        <p:spPr bwMode="auto">
          <a:xfrm>
            <a:off x="4183063" y="4667250"/>
            <a:ext cx="414338"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a:solidFill>
                  <a:srgbClr val="000000"/>
                </a:solidFill>
                <a:cs typeface="+mn-cs"/>
              </a:rPr>
              <a:t>3,900</a:t>
            </a:r>
            <a:endParaRPr lang="en-US" altLang="en-US" dirty="0">
              <a:solidFill>
                <a:prstClr val="black"/>
              </a:solidFill>
              <a:cs typeface="+mn-cs"/>
            </a:endParaRPr>
          </a:p>
        </p:txBody>
      </p:sp>
      <p:sp>
        <p:nvSpPr>
          <p:cNvPr id="387" name="Rectangle 82"/>
          <p:cNvSpPr>
            <a:spLocks noChangeArrowheads="1"/>
          </p:cNvSpPr>
          <p:nvPr/>
        </p:nvSpPr>
        <p:spPr bwMode="auto">
          <a:xfrm>
            <a:off x="3889376" y="3373438"/>
            <a:ext cx="1444625"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a:solidFill>
                  <a:srgbClr val="000000"/>
                </a:solidFill>
                <a:cs typeface="+mn-cs"/>
              </a:rPr>
              <a:t>Factory Overhead</a:t>
            </a:r>
            <a:endParaRPr lang="en-US" altLang="en-US" dirty="0">
              <a:solidFill>
                <a:prstClr val="black"/>
              </a:solidFill>
              <a:cs typeface="+mn-cs"/>
            </a:endParaRPr>
          </a:p>
        </p:txBody>
      </p:sp>
      <p:sp>
        <p:nvSpPr>
          <p:cNvPr id="388" name="Line 83"/>
          <p:cNvSpPr>
            <a:spLocks noChangeShapeType="1"/>
          </p:cNvSpPr>
          <p:nvPr/>
        </p:nvSpPr>
        <p:spPr bwMode="auto">
          <a:xfrm>
            <a:off x="4567238" y="3590925"/>
            <a:ext cx="0" cy="12525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89" name="Rectangle 84"/>
          <p:cNvSpPr>
            <a:spLocks noChangeArrowheads="1"/>
          </p:cNvSpPr>
          <p:nvPr/>
        </p:nvSpPr>
        <p:spPr bwMode="auto">
          <a:xfrm>
            <a:off x="4567238" y="3590925"/>
            <a:ext cx="9525" cy="12525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512" name="Rectangle 85"/>
          <p:cNvSpPr>
            <a:spLocks noChangeArrowheads="1"/>
          </p:cNvSpPr>
          <p:nvPr/>
        </p:nvSpPr>
        <p:spPr bwMode="auto">
          <a:xfrm>
            <a:off x="2909888" y="3343275"/>
            <a:ext cx="3324225"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513" name="Rectangle 86"/>
          <p:cNvSpPr>
            <a:spLocks noChangeArrowheads="1"/>
          </p:cNvSpPr>
          <p:nvPr/>
        </p:nvSpPr>
        <p:spPr bwMode="auto">
          <a:xfrm>
            <a:off x="2909888" y="3570288"/>
            <a:ext cx="3324225"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514" name="Line 87"/>
          <p:cNvSpPr>
            <a:spLocks noChangeShapeType="1"/>
          </p:cNvSpPr>
          <p:nvPr/>
        </p:nvSpPr>
        <p:spPr bwMode="auto">
          <a:xfrm>
            <a:off x="2909888" y="4625975"/>
            <a:ext cx="33242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515" name="Rectangle 88"/>
          <p:cNvSpPr>
            <a:spLocks noChangeArrowheads="1"/>
          </p:cNvSpPr>
          <p:nvPr/>
        </p:nvSpPr>
        <p:spPr bwMode="auto">
          <a:xfrm>
            <a:off x="2909888" y="4625975"/>
            <a:ext cx="3324225"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74" name="Slide Number Placeholder 73"/>
          <p:cNvSpPr>
            <a:spLocks noGrp="1"/>
          </p:cNvSpPr>
          <p:nvPr>
            <p:ph type="sldNum" sz="quarter" idx="12"/>
          </p:nvPr>
        </p:nvSpPr>
        <p:spPr/>
        <p:txBody>
          <a:bodyPr/>
          <a:lstStyle/>
          <a:p>
            <a:fld id="{A2F34CF3-0044-4E21-BEB6-D1264E26E98D}" type="slidenum">
              <a:rPr lang="en-US" smtClean="0">
                <a:solidFill>
                  <a:prstClr val="black">
                    <a:tint val="75000"/>
                  </a:prstClr>
                </a:solidFill>
              </a:rPr>
              <a:pPr/>
              <a:t>31</a:t>
            </a:fld>
            <a:endParaRPr lang="en-US" dirty="0">
              <a:solidFill>
                <a:prstClr val="black">
                  <a:tint val="75000"/>
                </a:prstClr>
              </a:solidFill>
            </a:endParaRPr>
          </a:p>
        </p:txBody>
      </p:sp>
      <p:sp>
        <p:nvSpPr>
          <p:cNvPr id="75" name="Rounded Rectangle 74"/>
          <p:cNvSpPr/>
          <p:nvPr/>
        </p:nvSpPr>
        <p:spPr>
          <a:xfrm>
            <a:off x="81012" y="6553200"/>
            <a:ext cx="5329188" cy="21021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P3</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solidFill>
                  <a:prstClr val="black"/>
                </a:solidFill>
                <a:latin typeface="Calibri"/>
              </a:rPr>
              <a:t>Describe and record the flow of overhead costs in job order costing.</a:t>
            </a:r>
          </a:p>
        </p:txBody>
      </p:sp>
      <p:sp>
        <p:nvSpPr>
          <p:cNvPr id="76" name="Rectangle 75"/>
          <p:cNvSpPr>
            <a:spLocks noGrp="1" noChangeArrowheads="1"/>
          </p:cNvSpPr>
          <p:nvPr/>
        </p:nvSpPr>
        <p:spPr bwMode="auto">
          <a:xfrm>
            <a:off x="640080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extLst>
      <p:ext uri="{BB962C8B-B14F-4D97-AF65-F5344CB8AC3E}">
        <p14:creationId xmlns:p14="http://schemas.microsoft.com/office/powerpoint/2010/main" val="16829255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500"/>
                                        <p:tgtEl>
                                          <p:spTgt spid="2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500"/>
                                        <p:tgtEl>
                                          <p:spTgt spid="2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fade">
                                      <p:cBhvr>
                                        <p:cTn id="28" dur="500"/>
                                        <p:tgtEl>
                                          <p:spTgt spid="2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500"/>
                                        <p:tgtEl>
                                          <p:spTgt spid="2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fade">
                                      <p:cBhvr>
                                        <p:cTn id="37" dur="500"/>
                                        <p:tgtEl>
                                          <p:spTgt spid="3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fade">
                                      <p:cBhvr>
                                        <p:cTn id="40" dur="500"/>
                                        <p:tgtEl>
                                          <p:spTgt spid="3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507"/>
                                        </p:tgtEl>
                                        <p:attrNameLst>
                                          <p:attrName>style.visibility</p:attrName>
                                        </p:attrNameLst>
                                      </p:cBhvr>
                                      <p:to>
                                        <p:strVal val="visible"/>
                                      </p:to>
                                    </p:set>
                                    <p:animEffect transition="in" filter="fade">
                                      <p:cBhvr>
                                        <p:cTn id="43" dur="500"/>
                                        <p:tgtEl>
                                          <p:spTgt spid="507"/>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508"/>
                                        </p:tgtEl>
                                        <p:attrNameLst>
                                          <p:attrName>style.visibility</p:attrName>
                                        </p:attrNameLst>
                                      </p:cBhvr>
                                      <p:to>
                                        <p:strVal val="visible"/>
                                      </p:to>
                                    </p:set>
                                    <p:animEffect transition="in" filter="fade">
                                      <p:cBhvr>
                                        <p:cTn id="46" dur="500"/>
                                        <p:tgtEl>
                                          <p:spTgt spid="508"/>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509"/>
                                        </p:tgtEl>
                                        <p:attrNameLst>
                                          <p:attrName>style.visibility</p:attrName>
                                        </p:attrNameLst>
                                      </p:cBhvr>
                                      <p:to>
                                        <p:strVal val="visible"/>
                                      </p:to>
                                    </p:set>
                                    <p:animEffect transition="in" filter="fade">
                                      <p:cBhvr>
                                        <p:cTn id="49" dur="500"/>
                                        <p:tgtEl>
                                          <p:spTgt spid="509"/>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510"/>
                                        </p:tgtEl>
                                        <p:attrNameLst>
                                          <p:attrName>style.visibility</p:attrName>
                                        </p:attrNameLst>
                                      </p:cBhvr>
                                      <p:to>
                                        <p:strVal val="visible"/>
                                      </p:to>
                                    </p:set>
                                    <p:animEffect transition="in" filter="fade">
                                      <p:cBhvr>
                                        <p:cTn id="52" dur="500"/>
                                        <p:tgtEl>
                                          <p:spTgt spid="510"/>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511"/>
                                        </p:tgtEl>
                                        <p:attrNameLst>
                                          <p:attrName>style.visibility</p:attrName>
                                        </p:attrNameLst>
                                      </p:cBhvr>
                                      <p:to>
                                        <p:strVal val="visible"/>
                                      </p:to>
                                    </p:set>
                                    <p:animEffect transition="in" filter="fade">
                                      <p:cBhvr>
                                        <p:cTn id="55" dur="500"/>
                                        <p:tgtEl>
                                          <p:spTgt spid="511"/>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fade">
                                      <p:cBhvr>
                                        <p:cTn id="58" dur="500"/>
                                        <p:tgtEl>
                                          <p:spTgt spid="64"/>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65"/>
                                        </p:tgtEl>
                                        <p:attrNameLst>
                                          <p:attrName>style.visibility</p:attrName>
                                        </p:attrNameLst>
                                      </p:cBhvr>
                                      <p:to>
                                        <p:strVal val="visible"/>
                                      </p:to>
                                    </p:set>
                                    <p:animEffect transition="in" filter="fade">
                                      <p:cBhvr>
                                        <p:cTn id="61" dur="500"/>
                                        <p:tgtEl>
                                          <p:spTgt spid="65"/>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66"/>
                                        </p:tgtEl>
                                        <p:attrNameLst>
                                          <p:attrName>style.visibility</p:attrName>
                                        </p:attrNameLst>
                                      </p:cBhvr>
                                      <p:to>
                                        <p:strVal val="visible"/>
                                      </p:to>
                                    </p:set>
                                    <p:animEffect transition="in" filter="fade">
                                      <p:cBhvr>
                                        <p:cTn id="64" dur="500"/>
                                        <p:tgtEl>
                                          <p:spTgt spid="66"/>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67"/>
                                        </p:tgtEl>
                                        <p:attrNameLst>
                                          <p:attrName>style.visibility</p:attrName>
                                        </p:attrNameLst>
                                      </p:cBhvr>
                                      <p:to>
                                        <p:strVal val="visible"/>
                                      </p:to>
                                    </p:set>
                                    <p:animEffect transition="in" filter="fade">
                                      <p:cBhvr>
                                        <p:cTn id="67" dur="500"/>
                                        <p:tgtEl>
                                          <p:spTgt spid="67"/>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68"/>
                                        </p:tgtEl>
                                        <p:attrNameLst>
                                          <p:attrName>style.visibility</p:attrName>
                                        </p:attrNameLst>
                                      </p:cBhvr>
                                      <p:to>
                                        <p:strVal val="visible"/>
                                      </p:to>
                                    </p:set>
                                    <p:animEffect transition="in" filter="fade">
                                      <p:cBhvr>
                                        <p:cTn id="70" dur="500"/>
                                        <p:tgtEl>
                                          <p:spTgt spid="68"/>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fade">
                                      <p:cBhvr>
                                        <p:cTn id="73" dur="500"/>
                                        <p:tgtEl>
                                          <p:spTgt spid="69"/>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70"/>
                                        </p:tgtEl>
                                        <p:attrNameLst>
                                          <p:attrName>style.visibility</p:attrName>
                                        </p:attrNameLst>
                                      </p:cBhvr>
                                      <p:to>
                                        <p:strVal val="visible"/>
                                      </p:to>
                                    </p:set>
                                    <p:animEffect transition="in" filter="fade">
                                      <p:cBhvr>
                                        <p:cTn id="76" dur="500"/>
                                        <p:tgtEl>
                                          <p:spTgt spid="70"/>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71"/>
                                        </p:tgtEl>
                                        <p:attrNameLst>
                                          <p:attrName>style.visibility</p:attrName>
                                        </p:attrNameLst>
                                      </p:cBhvr>
                                      <p:to>
                                        <p:strVal val="visible"/>
                                      </p:to>
                                    </p:set>
                                    <p:animEffect transition="in" filter="fade">
                                      <p:cBhvr>
                                        <p:cTn id="79" dur="500"/>
                                        <p:tgtEl>
                                          <p:spTgt spid="71"/>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500"/>
                                        <p:tgtEl>
                                          <p:spTgt spid="73"/>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77"/>
                                        </p:tgtEl>
                                        <p:attrNameLst>
                                          <p:attrName>style.visibility</p:attrName>
                                        </p:attrNameLst>
                                      </p:cBhvr>
                                      <p:to>
                                        <p:strVal val="visible"/>
                                      </p:to>
                                    </p:set>
                                    <p:animEffect transition="in" filter="fade">
                                      <p:cBhvr>
                                        <p:cTn id="85" dur="500"/>
                                        <p:tgtEl>
                                          <p:spTgt spid="77"/>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85"/>
                                        </p:tgtEl>
                                        <p:attrNameLst>
                                          <p:attrName>style.visibility</p:attrName>
                                        </p:attrNameLst>
                                      </p:cBhvr>
                                      <p:to>
                                        <p:strVal val="visible"/>
                                      </p:to>
                                    </p:set>
                                    <p:animEffect transition="in" filter="fade">
                                      <p:cBhvr>
                                        <p:cTn id="88" dur="500"/>
                                        <p:tgtEl>
                                          <p:spTgt spid="85"/>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87"/>
                                        </p:tgtEl>
                                        <p:attrNameLst>
                                          <p:attrName>style.visibility</p:attrName>
                                        </p:attrNameLst>
                                      </p:cBhvr>
                                      <p:to>
                                        <p:strVal val="visible"/>
                                      </p:to>
                                    </p:set>
                                    <p:animEffect transition="in" filter="fade">
                                      <p:cBhvr>
                                        <p:cTn id="91" dur="500"/>
                                        <p:tgtEl>
                                          <p:spTgt spid="87"/>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93"/>
                                        </p:tgtEl>
                                        <p:attrNameLst>
                                          <p:attrName>style.visibility</p:attrName>
                                        </p:attrNameLst>
                                      </p:cBhvr>
                                      <p:to>
                                        <p:strVal val="visible"/>
                                      </p:to>
                                    </p:set>
                                    <p:animEffect transition="in" filter="fade">
                                      <p:cBhvr>
                                        <p:cTn id="94" dur="500"/>
                                        <p:tgtEl>
                                          <p:spTgt spid="93"/>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95"/>
                                        </p:tgtEl>
                                        <p:attrNameLst>
                                          <p:attrName>style.visibility</p:attrName>
                                        </p:attrNameLst>
                                      </p:cBhvr>
                                      <p:to>
                                        <p:strVal val="visible"/>
                                      </p:to>
                                    </p:set>
                                    <p:animEffect transition="in" filter="fade">
                                      <p:cBhvr>
                                        <p:cTn id="97" dur="500"/>
                                        <p:tgtEl>
                                          <p:spTgt spid="95"/>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353"/>
                                        </p:tgtEl>
                                        <p:attrNameLst>
                                          <p:attrName>style.visibility</p:attrName>
                                        </p:attrNameLst>
                                      </p:cBhvr>
                                      <p:to>
                                        <p:strVal val="visible"/>
                                      </p:to>
                                    </p:set>
                                    <p:animEffect transition="in" filter="fade">
                                      <p:cBhvr>
                                        <p:cTn id="100" dur="500"/>
                                        <p:tgtEl>
                                          <p:spTgt spid="353"/>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355"/>
                                        </p:tgtEl>
                                        <p:attrNameLst>
                                          <p:attrName>style.visibility</p:attrName>
                                        </p:attrNameLst>
                                      </p:cBhvr>
                                      <p:to>
                                        <p:strVal val="visible"/>
                                      </p:to>
                                    </p:set>
                                    <p:animEffect transition="in" filter="fade">
                                      <p:cBhvr>
                                        <p:cTn id="103" dur="500"/>
                                        <p:tgtEl>
                                          <p:spTgt spid="355"/>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356"/>
                                        </p:tgtEl>
                                        <p:attrNameLst>
                                          <p:attrName>style.visibility</p:attrName>
                                        </p:attrNameLst>
                                      </p:cBhvr>
                                      <p:to>
                                        <p:strVal val="visible"/>
                                      </p:to>
                                    </p:set>
                                    <p:animEffect transition="in" filter="fade">
                                      <p:cBhvr>
                                        <p:cTn id="106" dur="500"/>
                                        <p:tgtEl>
                                          <p:spTgt spid="356"/>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357"/>
                                        </p:tgtEl>
                                        <p:attrNameLst>
                                          <p:attrName>style.visibility</p:attrName>
                                        </p:attrNameLst>
                                      </p:cBhvr>
                                      <p:to>
                                        <p:strVal val="visible"/>
                                      </p:to>
                                    </p:set>
                                    <p:animEffect transition="in" filter="fade">
                                      <p:cBhvr>
                                        <p:cTn id="109" dur="500"/>
                                        <p:tgtEl>
                                          <p:spTgt spid="357"/>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358"/>
                                        </p:tgtEl>
                                        <p:attrNameLst>
                                          <p:attrName>style.visibility</p:attrName>
                                        </p:attrNameLst>
                                      </p:cBhvr>
                                      <p:to>
                                        <p:strVal val="visible"/>
                                      </p:to>
                                    </p:set>
                                    <p:animEffect transition="in" filter="fade">
                                      <p:cBhvr>
                                        <p:cTn id="112" dur="500"/>
                                        <p:tgtEl>
                                          <p:spTgt spid="358"/>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375"/>
                                        </p:tgtEl>
                                        <p:attrNameLst>
                                          <p:attrName>style.visibility</p:attrName>
                                        </p:attrNameLst>
                                      </p:cBhvr>
                                      <p:to>
                                        <p:strVal val="visible"/>
                                      </p:to>
                                    </p:set>
                                    <p:animEffect transition="in" filter="fade">
                                      <p:cBhvr>
                                        <p:cTn id="115" dur="500"/>
                                        <p:tgtEl>
                                          <p:spTgt spid="375"/>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387"/>
                                        </p:tgtEl>
                                        <p:attrNameLst>
                                          <p:attrName>style.visibility</p:attrName>
                                        </p:attrNameLst>
                                      </p:cBhvr>
                                      <p:to>
                                        <p:strVal val="visible"/>
                                      </p:to>
                                    </p:set>
                                    <p:animEffect transition="in" filter="fade">
                                      <p:cBhvr>
                                        <p:cTn id="118" dur="500"/>
                                        <p:tgtEl>
                                          <p:spTgt spid="387"/>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388"/>
                                        </p:tgtEl>
                                        <p:attrNameLst>
                                          <p:attrName>style.visibility</p:attrName>
                                        </p:attrNameLst>
                                      </p:cBhvr>
                                      <p:to>
                                        <p:strVal val="visible"/>
                                      </p:to>
                                    </p:set>
                                    <p:animEffect transition="in" filter="fade">
                                      <p:cBhvr>
                                        <p:cTn id="121" dur="500"/>
                                        <p:tgtEl>
                                          <p:spTgt spid="388"/>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389"/>
                                        </p:tgtEl>
                                        <p:attrNameLst>
                                          <p:attrName>style.visibility</p:attrName>
                                        </p:attrNameLst>
                                      </p:cBhvr>
                                      <p:to>
                                        <p:strVal val="visible"/>
                                      </p:to>
                                    </p:set>
                                    <p:animEffect transition="in" filter="fade">
                                      <p:cBhvr>
                                        <p:cTn id="124" dur="500"/>
                                        <p:tgtEl>
                                          <p:spTgt spid="389"/>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512"/>
                                        </p:tgtEl>
                                        <p:attrNameLst>
                                          <p:attrName>style.visibility</p:attrName>
                                        </p:attrNameLst>
                                      </p:cBhvr>
                                      <p:to>
                                        <p:strVal val="visible"/>
                                      </p:to>
                                    </p:set>
                                    <p:animEffect transition="in" filter="fade">
                                      <p:cBhvr>
                                        <p:cTn id="127" dur="500"/>
                                        <p:tgtEl>
                                          <p:spTgt spid="512"/>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513"/>
                                        </p:tgtEl>
                                        <p:attrNameLst>
                                          <p:attrName>style.visibility</p:attrName>
                                        </p:attrNameLst>
                                      </p:cBhvr>
                                      <p:to>
                                        <p:strVal val="visible"/>
                                      </p:to>
                                    </p:set>
                                    <p:animEffect transition="in" filter="fade">
                                      <p:cBhvr>
                                        <p:cTn id="130" dur="500"/>
                                        <p:tgtEl>
                                          <p:spTgt spid="513"/>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376"/>
                                        </p:tgtEl>
                                        <p:attrNameLst>
                                          <p:attrName>style.visibility</p:attrName>
                                        </p:attrNameLst>
                                      </p:cBhvr>
                                      <p:to>
                                        <p:strVal val="visible"/>
                                      </p:to>
                                    </p:set>
                                    <p:animEffect transition="in" filter="fade">
                                      <p:cBhvr>
                                        <p:cTn id="133" dur="500"/>
                                        <p:tgtEl>
                                          <p:spTgt spid="376"/>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377"/>
                                        </p:tgtEl>
                                        <p:attrNameLst>
                                          <p:attrName>style.visibility</p:attrName>
                                        </p:attrNameLst>
                                      </p:cBhvr>
                                      <p:to>
                                        <p:strVal val="visible"/>
                                      </p:to>
                                    </p:set>
                                    <p:animEffect transition="in" filter="fade">
                                      <p:cBhvr>
                                        <p:cTn id="136" dur="500"/>
                                        <p:tgtEl>
                                          <p:spTgt spid="377"/>
                                        </p:tgtEl>
                                      </p:cBhvr>
                                    </p:animEffect>
                                  </p:childTnLst>
                                </p:cTn>
                              </p:par>
                            </p:childTnLst>
                          </p:cTn>
                        </p:par>
                      </p:childTnLst>
                    </p:cTn>
                  </p:par>
                  <p:par>
                    <p:cTn id="137" fill="hold">
                      <p:stCondLst>
                        <p:cond delay="indefinite"/>
                      </p:stCondLst>
                      <p:childTnLst>
                        <p:par>
                          <p:cTn id="138" fill="hold">
                            <p:stCondLst>
                              <p:cond delay="0"/>
                            </p:stCondLst>
                            <p:childTnLst>
                              <p:par>
                                <p:cTn id="139" presetID="10" presetClass="entr" presetSubtype="0" fill="hold" grpId="0" nodeType="clickEffect">
                                  <p:stCondLst>
                                    <p:cond delay="0"/>
                                  </p:stCondLst>
                                  <p:childTnLst>
                                    <p:set>
                                      <p:cBhvr>
                                        <p:cTn id="140" dur="1" fill="hold">
                                          <p:stCondLst>
                                            <p:cond delay="0"/>
                                          </p:stCondLst>
                                        </p:cTn>
                                        <p:tgtEl>
                                          <p:spTgt spid="13"/>
                                        </p:tgtEl>
                                        <p:attrNameLst>
                                          <p:attrName>style.visibility</p:attrName>
                                        </p:attrNameLst>
                                      </p:cBhvr>
                                      <p:to>
                                        <p:strVal val="visible"/>
                                      </p:to>
                                    </p:set>
                                    <p:animEffect transition="in" filter="fade">
                                      <p:cBhvr>
                                        <p:cTn id="141" dur="500"/>
                                        <p:tgtEl>
                                          <p:spTgt spid="13"/>
                                        </p:tgtEl>
                                      </p:cBhvr>
                                    </p:animEffect>
                                  </p:childTnLst>
                                </p:cTn>
                              </p:par>
                              <p:par>
                                <p:cTn id="142" presetID="10" presetClass="entr" presetSubtype="0" fill="hold" grpId="0" nodeType="withEffect">
                                  <p:stCondLst>
                                    <p:cond delay="0"/>
                                  </p:stCondLst>
                                  <p:childTnLst>
                                    <p:set>
                                      <p:cBhvr>
                                        <p:cTn id="143" dur="1" fill="hold">
                                          <p:stCondLst>
                                            <p:cond delay="0"/>
                                          </p:stCondLst>
                                        </p:cTn>
                                        <p:tgtEl>
                                          <p:spTgt spid="378"/>
                                        </p:tgtEl>
                                        <p:attrNameLst>
                                          <p:attrName>style.visibility</p:attrName>
                                        </p:attrNameLst>
                                      </p:cBhvr>
                                      <p:to>
                                        <p:strVal val="visible"/>
                                      </p:to>
                                    </p:set>
                                    <p:animEffect transition="in" filter="fade">
                                      <p:cBhvr>
                                        <p:cTn id="144" dur="500"/>
                                        <p:tgtEl>
                                          <p:spTgt spid="378"/>
                                        </p:tgtEl>
                                      </p:cBhvr>
                                    </p:animEffect>
                                  </p:childTnLst>
                                </p:cTn>
                              </p:par>
                              <p:par>
                                <p:cTn id="145" presetID="10" presetClass="entr" presetSubtype="0" fill="hold" grpId="0" nodeType="withEffect">
                                  <p:stCondLst>
                                    <p:cond delay="0"/>
                                  </p:stCondLst>
                                  <p:childTnLst>
                                    <p:set>
                                      <p:cBhvr>
                                        <p:cTn id="146" dur="1" fill="hold">
                                          <p:stCondLst>
                                            <p:cond delay="0"/>
                                          </p:stCondLst>
                                        </p:cTn>
                                        <p:tgtEl>
                                          <p:spTgt spid="379"/>
                                        </p:tgtEl>
                                        <p:attrNameLst>
                                          <p:attrName>style.visibility</p:attrName>
                                        </p:attrNameLst>
                                      </p:cBhvr>
                                      <p:to>
                                        <p:strVal val="visible"/>
                                      </p:to>
                                    </p:set>
                                    <p:animEffect transition="in" filter="fade">
                                      <p:cBhvr>
                                        <p:cTn id="147" dur="500"/>
                                        <p:tgtEl>
                                          <p:spTgt spid="379"/>
                                        </p:tgtEl>
                                      </p:cBhvr>
                                    </p:animEffect>
                                  </p:childTnLst>
                                </p:cTn>
                              </p:par>
                              <p:par>
                                <p:cTn id="148" presetID="10" presetClass="entr" presetSubtype="0" fill="hold" grpId="0" nodeType="with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500"/>
                                        <p:tgtEl>
                                          <p:spTgt spid="15"/>
                                        </p:tgtEl>
                                      </p:cBhvr>
                                    </p:animEffect>
                                  </p:childTnLst>
                                </p:cTn>
                              </p:par>
                              <p:par>
                                <p:cTn id="151" presetID="10" presetClass="entr" presetSubtype="0" fill="hold" grpId="0" nodeType="withEffect">
                                  <p:stCondLst>
                                    <p:cond delay="0"/>
                                  </p:stCondLst>
                                  <p:childTnLst>
                                    <p:set>
                                      <p:cBhvr>
                                        <p:cTn id="152" dur="1" fill="hold">
                                          <p:stCondLst>
                                            <p:cond delay="0"/>
                                          </p:stCondLst>
                                        </p:cTn>
                                        <p:tgtEl>
                                          <p:spTgt spid="16"/>
                                        </p:tgtEl>
                                        <p:attrNameLst>
                                          <p:attrName>style.visibility</p:attrName>
                                        </p:attrNameLst>
                                      </p:cBhvr>
                                      <p:to>
                                        <p:strVal val="visible"/>
                                      </p:to>
                                    </p:set>
                                    <p:animEffect transition="in" filter="fade">
                                      <p:cBhvr>
                                        <p:cTn id="153" dur="500"/>
                                        <p:tgtEl>
                                          <p:spTgt spid="16"/>
                                        </p:tgtEl>
                                      </p:cBhvr>
                                    </p:animEffect>
                                  </p:childTnLst>
                                </p:cTn>
                              </p:par>
                              <p:par>
                                <p:cTn id="154" presetID="10" presetClass="entr" presetSubtype="0" fill="hold" grpId="0" nodeType="withEffect">
                                  <p:stCondLst>
                                    <p:cond delay="0"/>
                                  </p:stCondLst>
                                  <p:childTnLst>
                                    <p:set>
                                      <p:cBhvr>
                                        <p:cTn id="155" dur="1" fill="hold">
                                          <p:stCondLst>
                                            <p:cond delay="0"/>
                                          </p:stCondLst>
                                        </p:cTn>
                                        <p:tgtEl>
                                          <p:spTgt spid="380"/>
                                        </p:tgtEl>
                                        <p:attrNameLst>
                                          <p:attrName>style.visibility</p:attrName>
                                        </p:attrNameLst>
                                      </p:cBhvr>
                                      <p:to>
                                        <p:strVal val="visible"/>
                                      </p:to>
                                    </p:set>
                                    <p:animEffect transition="in" filter="fade">
                                      <p:cBhvr>
                                        <p:cTn id="156" dur="500"/>
                                        <p:tgtEl>
                                          <p:spTgt spid="380"/>
                                        </p:tgtEl>
                                      </p:cBhvr>
                                    </p:animEffect>
                                  </p:childTnLst>
                                </p:cTn>
                              </p:par>
                              <p:par>
                                <p:cTn id="157" presetID="10" presetClass="entr" presetSubtype="0" fill="hold" grpId="0" nodeType="withEffect">
                                  <p:stCondLst>
                                    <p:cond delay="0"/>
                                  </p:stCondLst>
                                  <p:childTnLst>
                                    <p:set>
                                      <p:cBhvr>
                                        <p:cTn id="158" dur="1" fill="hold">
                                          <p:stCondLst>
                                            <p:cond delay="0"/>
                                          </p:stCondLst>
                                        </p:cTn>
                                        <p:tgtEl>
                                          <p:spTgt spid="381"/>
                                        </p:tgtEl>
                                        <p:attrNameLst>
                                          <p:attrName>style.visibility</p:attrName>
                                        </p:attrNameLst>
                                      </p:cBhvr>
                                      <p:to>
                                        <p:strVal val="visible"/>
                                      </p:to>
                                    </p:set>
                                    <p:animEffect transition="in" filter="fade">
                                      <p:cBhvr>
                                        <p:cTn id="159" dur="500"/>
                                        <p:tgtEl>
                                          <p:spTgt spid="381"/>
                                        </p:tgtEl>
                                      </p:cBhvr>
                                    </p:animEffect>
                                  </p:childTnLst>
                                </p:cTn>
                              </p:par>
                              <p:par>
                                <p:cTn id="160" presetID="10" presetClass="entr" presetSubtype="0"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Effect transition="in" filter="fade">
                                      <p:cBhvr>
                                        <p:cTn id="162" dur="500"/>
                                        <p:tgtEl>
                                          <p:spTgt spid="17"/>
                                        </p:tgtEl>
                                      </p:cBhvr>
                                    </p:animEffect>
                                  </p:childTnLst>
                                </p:cTn>
                              </p:par>
                              <p:par>
                                <p:cTn id="163" presetID="10" presetClass="entr" presetSubtype="0"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Effect transition="in" filter="fade">
                                      <p:cBhvr>
                                        <p:cTn id="165" dur="500"/>
                                        <p:tgtEl>
                                          <p:spTgt spid="18"/>
                                        </p:tgtEl>
                                      </p:cBhvr>
                                    </p:animEffect>
                                  </p:childTnLst>
                                </p:cTn>
                              </p:par>
                            </p:childTnLst>
                          </p:cTn>
                        </p:par>
                      </p:childTnLst>
                    </p:cTn>
                  </p:par>
                  <p:par>
                    <p:cTn id="166" fill="hold">
                      <p:stCondLst>
                        <p:cond delay="indefinite"/>
                      </p:stCondLst>
                      <p:childTnLst>
                        <p:par>
                          <p:cTn id="167" fill="hold">
                            <p:stCondLst>
                              <p:cond delay="0"/>
                            </p:stCondLst>
                            <p:childTnLst>
                              <p:par>
                                <p:cTn id="168" presetID="10" presetClass="entr" presetSubtype="0" fill="hold" grpId="0" nodeType="clickEffect">
                                  <p:stCondLst>
                                    <p:cond delay="0"/>
                                  </p:stCondLst>
                                  <p:childTnLst>
                                    <p:set>
                                      <p:cBhvr>
                                        <p:cTn id="169" dur="1" fill="hold">
                                          <p:stCondLst>
                                            <p:cond delay="0"/>
                                          </p:stCondLst>
                                        </p:cTn>
                                        <p:tgtEl>
                                          <p:spTgt spid="382"/>
                                        </p:tgtEl>
                                        <p:attrNameLst>
                                          <p:attrName>style.visibility</p:attrName>
                                        </p:attrNameLst>
                                      </p:cBhvr>
                                      <p:to>
                                        <p:strVal val="visible"/>
                                      </p:to>
                                    </p:set>
                                    <p:animEffect transition="in" filter="fade">
                                      <p:cBhvr>
                                        <p:cTn id="170" dur="500"/>
                                        <p:tgtEl>
                                          <p:spTgt spid="382"/>
                                        </p:tgtEl>
                                      </p:cBhvr>
                                    </p:animEffect>
                                  </p:childTnLst>
                                </p:cTn>
                              </p:par>
                              <p:par>
                                <p:cTn id="171" presetID="10" presetClass="entr" presetSubtype="0" fill="hold" grpId="0" nodeType="withEffect">
                                  <p:stCondLst>
                                    <p:cond delay="0"/>
                                  </p:stCondLst>
                                  <p:childTnLst>
                                    <p:set>
                                      <p:cBhvr>
                                        <p:cTn id="172" dur="1" fill="hold">
                                          <p:stCondLst>
                                            <p:cond delay="0"/>
                                          </p:stCondLst>
                                        </p:cTn>
                                        <p:tgtEl>
                                          <p:spTgt spid="383"/>
                                        </p:tgtEl>
                                        <p:attrNameLst>
                                          <p:attrName>style.visibility</p:attrName>
                                        </p:attrNameLst>
                                      </p:cBhvr>
                                      <p:to>
                                        <p:strVal val="visible"/>
                                      </p:to>
                                    </p:set>
                                    <p:animEffect transition="in" filter="fade">
                                      <p:cBhvr>
                                        <p:cTn id="173" dur="500"/>
                                        <p:tgtEl>
                                          <p:spTgt spid="383"/>
                                        </p:tgtEl>
                                      </p:cBhvr>
                                    </p:animEffect>
                                  </p:childTnLst>
                                </p:cTn>
                              </p:par>
                              <p:par>
                                <p:cTn id="174" presetID="10" presetClass="entr" presetSubtype="0" fill="hold" grpId="0" nodeType="withEffect">
                                  <p:stCondLst>
                                    <p:cond delay="0"/>
                                  </p:stCondLst>
                                  <p:childTnLst>
                                    <p:set>
                                      <p:cBhvr>
                                        <p:cTn id="175" dur="1" fill="hold">
                                          <p:stCondLst>
                                            <p:cond delay="0"/>
                                          </p:stCondLst>
                                        </p:cTn>
                                        <p:tgtEl>
                                          <p:spTgt spid="19"/>
                                        </p:tgtEl>
                                        <p:attrNameLst>
                                          <p:attrName>style.visibility</p:attrName>
                                        </p:attrNameLst>
                                      </p:cBhvr>
                                      <p:to>
                                        <p:strVal val="visible"/>
                                      </p:to>
                                    </p:set>
                                    <p:animEffect transition="in" filter="fade">
                                      <p:cBhvr>
                                        <p:cTn id="176" dur="500"/>
                                        <p:tgtEl>
                                          <p:spTgt spid="19"/>
                                        </p:tgtEl>
                                      </p:cBhvr>
                                    </p:animEffect>
                                  </p:childTnLst>
                                </p:cTn>
                              </p:par>
                              <p:par>
                                <p:cTn id="177" presetID="10" presetClass="entr" presetSubtype="0" fill="hold" grpId="0" nodeType="withEffect">
                                  <p:stCondLst>
                                    <p:cond delay="0"/>
                                  </p:stCondLst>
                                  <p:childTnLst>
                                    <p:set>
                                      <p:cBhvr>
                                        <p:cTn id="178" dur="1" fill="hold">
                                          <p:stCondLst>
                                            <p:cond delay="0"/>
                                          </p:stCondLst>
                                        </p:cTn>
                                        <p:tgtEl>
                                          <p:spTgt spid="20"/>
                                        </p:tgtEl>
                                        <p:attrNameLst>
                                          <p:attrName>style.visibility</p:attrName>
                                        </p:attrNameLst>
                                      </p:cBhvr>
                                      <p:to>
                                        <p:strVal val="visible"/>
                                      </p:to>
                                    </p:set>
                                    <p:animEffect transition="in" filter="fade">
                                      <p:cBhvr>
                                        <p:cTn id="179" dur="500"/>
                                        <p:tgtEl>
                                          <p:spTgt spid="20"/>
                                        </p:tgtEl>
                                      </p:cBhvr>
                                    </p:animEffect>
                                  </p:childTnLst>
                                </p:cTn>
                              </p:par>
                              <p:par>
                                <p:cTn id="180" presetID="10" presetClass="entr" presetSubtype="0" fill="hold" grpId="0" nodeType="withEffect">
                                  <p:stCondLst>
                                    <p:cond delay="0"/>
                                  </p:stCondLst>
                                  <p:childTnLst>
                                    <p:set>
                                      <p:cBhvr>
                                        <p:cTn id="181" dur="1" fill="hold">
                                          <p:stCondLst>
                                            <p:cond delay="0"/>
                                          </p:stCondLst>
                                        </p:cTn>
                                        <p:tgtEl>
                                          <p:spTgt spid="384"/>
                                        </p:tgtEl>
                                        <p:attrNameLst>
                                          <p:attrName>style.visibility</p:attrName>
                                        </p:attrNameLst>
                                      </p:cBhvr>
                                      <p:to>
                                        <p:strVal val="visible"/>
                                      </p:to>
                                    </p:set>
                                    <p:animEffect transition="in" filter="fade">
                                      <p:cBhvr>
                                        <p:cTn id="182" dur="500"/>
                                        <p:tgtEl>
                                          <p:spTgt spid="384"/>
                                        </p:tgtEl>
                                      </p:cBhvr>
                                    </p:animEffect>
                                  </p:childTnLst>
                                </p:cTn>
                              </p:par>
                              <p:par>
                                <p:cTn id="183" presetID="10" presetClass="entr" presetSubtype="0" fill="hold" grpId="0" nodeType="withEffect">
                                  <p:stCondLst>
                                    <p:cond delay="0"/>
                                  </p:stCondLst>
                                  <p:childTnLst>
                                    <p:set>
                                      <p:cBhvr>
                                        <p:cTn id="184" dur="1" fill="hold">
                                          <p:stCondLst>
                                            <p:cond delay="0"/>
                                          </p:stCondLst>
                                        </p:cTn>
                                        <p:tgtEl>
                                          <p:spTgt spid="385"/>
                                        </p:tgtEl>
                                        <p:attrNameLst>
                                          <p:attrName>style.visibility</p:attrName>
                                        </p:attrNameLst>
                                      </p:cBhvr>
                                      <p:to>
                                        <p:strVal val="visible"/>
                                      </p:to>
                                    </p:set>
                                    <p:animEffect transition="in" filter="fade">
                                      <p:cBhvr>
                                        <p:cTn id="185" dur="500"/>
                                        <p:tgtEl>
                                          <p:spTgt spid="385"/>
                                        </p:tgtEl>
                                      </p:cBhvr>
                                    </p:animEffect>
                                  </p:childTnLst>
                                </p:cTn>
                              </p:par>
                              <p:par>
                                <p:cTn id="186" presetID="10" presetClass="entr" presetSubtype="0" fill="hold" grpId="0" nodeType="withEffect">
                                  <p:stCondLst>
                                    <p:cond delay="0"/>
                                  </p:stCondLst>
                                  <p:childTnLst>
                                    <p:set>
                                      <p:cBhvr>
                                        <p:cTn id="187" dur="1" fill="hold">
                                          <p:stCondLst>
                                            <p:cond delay="0"/>
                                          </p:stCondLst>
                                        </p:cTn>
                                        <p:tgtEl>
                                          <p:spTgt spid="21"/>
                                        </p:tgtEl>
                                        <p:attrNameLst>
                                          <p:attrName>style.visibility</p:attrName>
                                        </p:attrNameLst>
                                      </p:cBhvr>
                                      <p:to>
                                        <p:strVal val="visible"/>
                                      </p:to>
                                    </p:set>
                                    <p:animEffect transition="in" filter="fade">
                                      <p:cBhvr>
                                        <p:cTn id="188" dur="500"/>
                                        <p:tgtEl>
                                          <p:spTgt spid="21"/>
                                        </p:tgtEl>
                                      </p:cBhvr>
                                    </p:animEffect>
                                  </p:childTnLst>
                                </p:cTn>
                              </p:par>
                              <p:par>
                                <p:cTn id="189" presetID="10" presetClass="entr" presetSubtype="0" fill="hold" grpId="0" nodeType="withEffect">
                                  <p:stCondLst>
                                    <p:cond delay="0"/>
                                  </p:stCondLst>
                                  <p:childTnLst>
                                    <p:set>
                                      <p:cBhvr>
                                        <p:cTn id="190" dur="1" fill="hold">
                                          <p:stCondLst>
                                            <p:cond delay="0"/>
                                          </p:stCondLst>
                                        </p:cTn>
                                        <p:tgtEl>
                                          <p:spTgt spid="22"/>
                                        </p:tgtEl>
                                        <p:attrNameLst>
                                          <p:attrName>style.visibility</p:attrName>
                                        </p:attrNameLst>
                                      </p:cBhvr>
                                      <p:to>
                                        <p:strVal val="visible"/>
                                      </p:to>
                                    </p:set>
                                    <p:animEffect transition="in" filter="fade">
                                      <p:cBhvr>
                                        <p:cTn id="191" dur="500"/>
                                        <p:tgtEl>
                                          <p:spTgt spid="22"/>
                                        </p:tgtEl>
                                      </p:cBhvr>
                                    </p:animEffect>
                                  </p:childTnLst>
                                </p:cTn>
                              </p:par>
                              <p:par>
                                <p:cTn id="192" presetID="10" presetClass="entr" presetSubtype="0" fill="hold" grpId="0" nodeType="withEffect">
                                  <p:stCondLst>
                                    <p:cond delay="0"/>
                                  </p:stCondLst>
                                  <p:childTnLst>
                                    <p:set>
                                      <p:cBhvr>
                                        <p:cTn id="193" dur="1" fill="hold">
                                          <p:stCondLst>
                                            <p:cond delay="0"/>
                                          </p:stCondLst>
                                        </p:cTn>
                                        <p:tgtEl>
                                          <p:spTgt spid="386"/>
                                        </p:tgtEl>
                                        <p:attrNameLst>
                                          <p:attrName>style.visibility</p:attrName>
                                        </p:attrNameLst>
                                      </p:cBhvr>
                                      <p:to>
                                        <p:strVal val="visible"/>
                                      </p:to>
                                    </p:set>
                                    <p:animEffect transition="in" filter="fade">
                                      <p:cBhvr>
                                        <p:cTn id="194" dur="500"/>
                                        <p:tgtEl>
                                          <p:spTgt spid="386"/>
                                        </p:tgtEl>
                                      </p:cBhvr>
                                    </p:animEffect>
                                  </p:childTnLst>
                                </p:cTn>
                              </p:par>
                              <p:par>
                                <p:cTn id="195" presetID="10" presetClass="entr" presetSubtype="0" fill="hold" grpId="0" nodeType="withEffect">
                                  <p:stCondLst>
                                    <p:cond delay="0"/>
                                  </p:stCondLst>
                                  <p:childTnLst>
                                    <p:set>
                                      <p:cBhvr>
                                        <p:cTn id="196" dur="1" fill="hold">
                                          <p:stCondLst>
                                            <p:cond delay="0"/>
                                          </p:stCondLst>
                                        </p:cTn>
                                        <p:tgtEl>
                                          <p:spTgt spid="514"/>
                                        </p:tgtEl>
                                        <p:attrNameLst>
                                          <p:attrName>style.visibility</p:attrName>
                                        </p:attrNameLst>
                                      </p:cBhvr>
                                      <p:to>
                                        <p:strVal val="visible"/>
                                      </p:to>
                                    </p:set>
                                    <p:animEffect transition="in" filter="fade">
                                      <p:cBhvr>
                                        <p:cTn id="197" dur="500"/>
                                        <p:tgtEl>
                                          <p:spTgt spid="514"/>
                                        </p:tgtEl>
                                      </p:cBhvr>
                                    </p:animEffect>
                                  </p:childTnLst>
                                </p:cTn>
                              </p:par>
                              <p:par>
                                <p:cTn id="198" presetID="10" presetClass="entr" presetSubtype="0" fill="hold" grpId="0" nodeType="withEffect">
                                  <p:stCondLst>
                                    <p:cond delay="0"/>
                                  </p:stCondLst>
                                  <p:childTnLst>
                                    <p:set>
                                      <p:cBhvr>
                                        <p:cTn id="199" dur="1" fill="hold">
                                          <p:stCondLst>
                                            <p:cond delay="0"/>
                                          </p:stCondLst>
                                        </p:cTn>
                                        <p:tgtEl>
                                          <p:spTgt spid="515"/>
                                        </p:tgtEl>
                                        <p:attrNameLst>
                                          <p:attrName>style.visibility</p:attrName>
                                        </p:attrNameLst>
                                      </p:cBhvr>
                                      <p:to>
                                        <p:strVal val="visible"/>
                                      </p:to>
                                    </p:set>
                                    <p:animEffect transition="in" filter="fade">
                                      <p:cBhvr>
                                        <p:cTn id="200" dur="500"/>
                                        <p:tgtEl>
                                          <p:spTgt spid="515"/>
                                        </p:tgtEl>
                                      </p:cBhvr>
                                    </p:animEffect>
                                  </p:childTnLst>
                                </p:cTn>
                              </p:par>
                              <p:par>
                                <p:cTn id="201" presetID="10" presetClass="entr" presetSubtype="0" fill="hold" grpId="0" nodeType="withEffect">
                                  <p:stCondLst>
                                    <p:cond delay="0"/>
                                  </p:stCondLst>
                                  <p:childTnLst>
                                    <p:set>
                                      <p:cBhvr>
                                        <p:cTn id="202" dur="1" fill="hold">
                                          <p:stCondLst>
                                            <p:cond delay="0"/>
                                          </p:stCondLst>
                                        </p:cTn>
                                        <p:tgtEl>
                                          <p:spTgt spid="14"/>
                                        </p:tgtEl>
                                        <p:attrNameLst>
                                          <p:attrName>style.visibility</p:attrName>
                                        </p:attrNameLst>
                                      </p:cBhvr>
                                      <p:to>
                                        <p:strVal val="visible"/>
                                      </p:to>
                                    </p:set>
                                    <p:animEffect transition="in" filter="fade">
                                      <p:cBhvr>
                                        <p:cTn id="20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animBg="1"/>
      <p:bldP spid="25" grpId="0" animBg="1"/>
      <p:bldP spid="26" grpId="0" animBg="1"/>
      <p:bldP spid="27" grpId="0" animBg="1"/>
      <p:bldP spid="28" grpId="0" animBg="1"/>
      <p:bldP spid="29" grpId="0" animBg="1"/>
      <p:bldP spid="30" grpId="0" animBg="1"/>
      <p:bldP spid="31" grpId="0" animBg="1"/>
      <p:bldP spid="507" grpId="0" animBg="1"/>
      <p:bldP spid="508" grpId="0" animBg="1"/>
      <p:bldP spid="509" grpId="0" animBg="1"/>
      <p:bldP spid="510" grpId="0" animBg="1"/>
      <p:bldP spid="511" grpId="0" animBg="1"/>
      <p:bldP spid="64" grpId="0" animBg="1"/>
      <p:bldP spid="65" grpId="0" animBg="1"/>
      <p:bldP spid="66" grpId="0" animBg="1"/>
      <p:bldP spid="67" grpId="0" animBg="1"/>
      <p:bldP spid="68" grpId="0" animBg="1"/>
      <p:bldP spid="69" grpId="0" animBg="1"/>
      <p:bldP spid="70" grpId="0" animBg="1"/>
      <p:bldP spid="71" grpId="0" animBg="1"/>
      <p:bldP spid="73" grpId="0" animBg="1"/>
      <p:bldP spid="77" grpId="0" animBg="1"/>
      <p:bldP spid="85" grpId="0" animBg="1"/>
      <p:bldP spid="87" grpId="0" animBg="1"/>
      <p:bldP spid="93" grpId="0" animBg="1"/>
      <p:bldP spid="95" grpId="0" animBg="1"/>
      <p:bldP spid="353" grpId="0" animBg="1"/>
      <p:bldP spid="355" grpId="0" animBg="1"/>
      <p:bldP spid="356" grpId="0" animBg="1"/>
      <p:bldP spid="357" grpId="0" animBg="1"/>
      <p:bldP spid="358" grpId="0" animBg="1"/>
      <p:bldP spid="375" grpId="0" animBg="1"/>
      <p:bldP spid="376" grpId="0"/>
      <p:bldP spid="377" grpId="0"/>
      <p:bldP spid="378" grpId="0"/>
      <p:bldP spid="379" grpId="0"/>
      <p:bldP spid="380" grpId="0"/>
      <p:bldP spid="381" grpId="0"/>
      <p:bldP spid="382" grpId="0"/>
      <p:bldP spid="383" grpId="0"/>
      <p:bldP spid="384" grpId="0"/>
      <p:bldP spid="385" grpId="0"/>
      <p:bldP spid="386" grpId="0"/>
      <p:bldP spid="387" grpId="0"/>
      <p:bldP spid="388" grpId="0" animBg="1"/>
      <p:bldP spid="389" grpId="0" animBg="1"/>
      <p:bldP spid="512" grpId="0" animBg="1"/>
      <p:bldP spid="513" grpId="0" animBg="1"/>
      <p:bldP spid="514" grpId="0" animBg="1"/>
      <p:bldP spid="51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1228725" y="1652588"/>
            <a:ext cx="6624638" cy="238125"/>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Rectangle 6"/>
          <p:cNvSpPr>
            <a:spLocks noChangeArrowheads="1"/>
          </p:cNvSpPr>
          <p:nvPr/>
        </p:nvSpPr>
        <p:spPr bwMode="auto">
          <a:xfrm>
            <a:off x="885826" y="630238"/>
            <a:ext cx="74517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A manufacturing company used $400 of indirect materials and $2,000 of indirect labor during the month.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Rectangle 7"/>
          <p:cNvSpPr>
            <a:spLocks noChangeArrowheads="1"/>
          </p:cNvSpPr>
          <p:nvPr/>
        </p:nvSpPr>
        <p:spPr bwMode="auto">
          <a:xfrm>
            <a:off x="885826" y="836613"/>
            <a:ext cx="73707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The company also incurred $1,200 of depreciation on factory equipment, $500 of depreciation on office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Rectangle 8"/>
          <p:cNvSpPr>
            <a:spLocks noChangeArrowheads="1"/>
          </p:cNvSpPr>
          <p:nvPr/>
        </p:nvSpPr>
        <p:spPr bwMode="auto">
          <a:xfrm>
            <a:off x="885826" y="1042988"/>
            <a:ext cx="573233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latin typeface="Arial" panose="020B0604020202020204" pitchFamily="34" charset="0"/>
              </a:rPr>
              <a:t>equipment, and $300 of factory utilities. Prepare the necessary journal entries.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 name="Rectangle 10"/>
          <p:cNvSpPr>
            <a:spLocks noChangeArrowheads="1"/>
          </p:cNvSpPr>
          <p:nvPr/>
        </p:nvSpPr>
        <p:spPr bwMode="auto">
          <a:xfrm>
            <a:off x="6411912" y="1673225"/>
            <a:ext cx="484188"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Arial" panose="020B0604020202020204" pitchFamily="34" charset="0"/>
              </a:rPr>
              <a:t>Debit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Rectangle 11"/>
          <p:cNvSpPr>
            <a:spLocks noChangeArrowheads="1"/>
          </p:cNvSpPr>
          <p:nvPr/>
        </p:nvSpPr>
        <p:spPr bwMode="auto">
          <a:xfrm>
            <a:off x="7208837" y="1673225"/>
            <a:ext cx="544513"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Arial" panose="020B0604020202020204" pitchFamily="34" charset="0"/>
              </a:rPr>
              <a:t>Credit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Rectangle 12"/>
          <p:cNvSpPr>
            <a:spLocks noChangeArrowheads="1"/>
          </p:cNvSpPr>
          <p:nvPr/>
        </p:nvSpPr>
        <p:spPr bwMode="auto">
          <a:xfrm>
            <a:off x="2146300" y="1900238"/>
            <a:ext cx="1615827"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latin typeface="Arial" panose="020B0604020202020204" pitchFamily="34" charset="0"/>
              </a:rPr>
              <a:t>Depreciation expense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 name="Rectangle 13"/>
          <p:cNvSpPr>
            <a:spLocks noChangeArrowheads="1"/>
          </p:cNvSpPr>
          <p:nvPr/>
        </p:nvSpPr>
        <p:spPr bwMode="auto">
          <a:xfrm>
            <a:off x="6532562" y="1900238"/>
            <a:ext cx="371897"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300" dirty="0">
                <a:solidFill>
                  <a:srgbClr val="000000"/>
                </a:solidFill>
              </a:rPr>
              <a:t>  500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 name="Rectangle 14"/>
          <p:cNvSpPr>
            <a:spLocks noChangeArrowheads="1"/>
          </p:cNvSpPr>
          <p:nvPr/>
        </p:nvSpPr>
        <p:spPr bwMode="auto">
          <a:xfrm>
            <a:off x="2417762" y="2106613"/>
            <a:ext cx="3376117"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en-US" altLang="en-US" sz="1300" dirty="0">
                <a:solidFill>
                  <a:srgbClr val="000000"/>
                </a:solidFill>
              </a:rPr>
              <a:t>Accumulated Depreciation - Office Equipment</a:t>
            </a:r>
            <a:endParaRPr lang="en-US" altLang="en-US" dirty="0"/>
          </a:p>
        </p:txBody>
      </p:sp>
      <p:sp>
        <p:nvSpPr>
          <p:cNvPr id="16" name="Rectangle 15"/>
          <p:cNvSpPr>
            <a:spLocks noChangeArrowheads="1"/>
          </p:cNvSpPr>
          <p:nvPr/>
        </p:nvSpPr>
        <p:spPr bwMode="auto">
          <a:xfrm>
            <a:off x="7489825" y="2106613"/>
            <a:ext cx="27892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300" dirty="0">
                <a:solidFill>
                  <a:srgbClr val="000000"/>
                </a:solidFill>
              </a:rPr>
              <a:t>5</a:t>
            </a:r>
            <a:r>
              <a:rPr kumimoji="0" lang="en-US" altLang="en-US" sz="1300" b="0" i="0" u="none" strike="noStrike" cap="none" normalizeH="0" baseline="0" dirty="0">
                <a:ln>
                  <a:noFill/>
                </a:ln>
                <a:solidFill>
                  <a:srgbClr val="000000"/>
                </a:solidFill>
                <a:effectLst/>
                <a:latin typeface="Arial" panose="020B0604020202020204" pitchFamily="34" charset="0"/>
              </a:rPr>
              <a:t>00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3" name="Rectangle 22"/>
          <p:cNvSpPr>
            <a:spLocks noChangeArrowheads="1"/>
          </p:cNvSpPr>
          <p:nvPr/>
        </p:nvSpPr>
        <p:spPr bwMode="auto">
          <a:xfrm>
            <a:off x="3517900" y="1673225"/>
            <a:ext cx="1300163"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Arial" panose="020B0604020202020204" pitchFamily="34" charset="0"/>
              </a:rPr>
              <a:t>General Journal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 name="Rectangle 23"/>
          <p:cNvSpPr>
            <a:spLocks noChangeArrowheads="1"/>
          </p:cNvSpPr>
          <p:nvPr/>
        </p:nvSpPr>
        <p:spPr bwMode="auto">
          <a:xfrm>
            <a:off x="1219200" y="1641475"/>
            <a:ext cx="19050" cy="2492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Line 24"/>
          <p:cNvSpPr>
            <a:spLocks noChangeShapeType="1"/>
          </p:cNvSpPr>
          <p:nvPr/>
        </p:nvSpPr>
        <p:spPr bwMode="auto">
          <a:xfrm>
            <a:off x="2055812" y="1662113"/>
            <a:ext cx="0" cy="207963"/>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Rectangle 25"/>
          <p:cNvSpPr>
            <a:spLocks noChangeArrowheads="1"/>
          </p:cNvSpPr>
          <p:nvPr/>
        </p:nvSpPr>
        <p:spPr bwMode="auto">
          <a:xfrm>
            <a:off x="2055812" y="1662113"/>
            <a:ext cx="9525" cy="20796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Line 26"/>
          <p:cNvSpPr>
            <a:spLocks noChangeShapeType="1"/>
          </p:cNvSpPr>
          <p:nvPr/>
        </p:nvSpPr>
        <p:spPr bwMode="auto">
          <a:xfrm>
            <a:off x="6189662" y="1662113"/>
            <a:ext cx="0" cy="207963"/>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Rectangle 27"/>
          <p:cNvSpPr>
            <a:spLocks noChangeArrowheads="1"/>
          </p:cNvSpPr>
          <p:nvPr/>
        </p:nvSpPr>
        <p:spPr bwMode="auto">
          <a:xfrm>
            <a:off x="6189662" y="1662113"/>
            <a:ext cx="9525" cy="20796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Line 28"/>
          <p:cNvSpPr>
            <a:spLocks noChangeShapeType="1"/>
          </p:cNvSpPr>
          <p:nvPr/>
        </p:nvSpPr>
        <p:spPr bwMode="auto">
          <a:xfrm>
            <a:off x="7016750" y="1662113"/>
            <a:ext cx="0" cy="207963"/>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Rectangle 29"/>
          <p:cNvSpPr>
            <a:spLocks noChangeArrowheads="1"/>
          </p:cNvSpPr>
          <p:nvPr/>
        </p:nvSpPr>
        <p:spPr bwMode="auto">
          <a:xfrm>
            <a:off x="7016750" y="1662113"/>
            <a:ext cx="9525" cy="20796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Rectangle 30"/>
          <p:cNvSpPr>
            <a:spLocks noChangeArrowheads="1"/>
          </p:cNvSpPr>
          <p:nvPr/>
        </p:nvSpPr>
        <p:spPr bwMode="auto">
          <a:xfrm>
            <a:off x="7832725" y="1662113"/>
            <a:ext cx="20638" cy="2286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7" name="Line 31"/>
          <p:cNvSpPr>
            <a:spLocks noChangeShapeType="1"/>
          </p:cNvSpPr>
          <p:nvPr/>
        </p:nvSpPr>
        <p:spPr bwMode="auto">
          <a:xfrm>
            <a:off x="1228725" y="1890713"/>
            <a:ext cx="0" cy="123825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8" name="Rectangle 32"/>
          <p:cNvSpPr>
            <a:spLocks noChangeArrowheads="1"/>
          </p:cNvSpPr>
          <p:nvPr/>
        </p:nvSpPr>
        <p:spPr bwMode="auto">
          <a:xfrm>
            <a:off x="1228725" y="1890713"/>
            <a:ext cx="9525" cy="1238250"/>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9" name="Line 33"/>
          <p:cNvSpPr>
            <a:spLocks noChangeShapeType="1"/>
          </p:cNvSpPr>
          <p:nvPr/>
        </p:nvSpPr>
        <p:spPr bwMode="auto">
          <a:xfrm>
            <a:off x="2055812" y="1890713"/>
            <a:ext cx="0" cy="123825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0" name="Rectangle 34"/>
          <p:cNvSpPr>
            <a:spLocks noChangeArrowheads="1"/>
          </p:cNvSpPr>
          <p:nvPr/>
        </p:nvSpPr>
        <p:spPr bwMode="auto">
          <a:xfrm>
            <a:off x="2055812" y="1890713"/>
            <a:ext cx="9525" cy="1238250"/>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1" name="Line 35"/>
          <p:cNvSpPr>
            <a:spLocks noChangeShapeType="1"/>
          </p:cNvSpPr>
          <p:nvPr/>
        </p:nvSpPr>
        <p:spPr bwMode="auto">
          <a:xfrm>
            <a:off x="6189662" y="1890713"/>
            <a:ext cx="0" cy="123825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 name="Rectangle 36"/>
          <p:cNvSpPr>
            <a:spLocks noChangeArrowheads="1"/>
          </p:cNvSpPr>
          <p:nvPr/>
        </p:nvSpPr>
        <p:spPr bwMode="auto">
          <a:xfrm>
            <a:off x="6189662" y="1890713"/>
            <a:ext cx="9525" cy="1238250"/>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Line 37"/>
          <p:cNvSpPr>
            <a:spLocks noChangeShapeType="1"/>
          </p:cNvSpPr>
          <p:nvPr/>
        </p:nvSpPr>
        <p:spPr bwMode="auto">
          <a:xfrm>
            <a:off x="7016750" y="1890713"/>
            <a:ext cx="0" cy="123825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 name="Rectangle 38"/>
          <p:cNvSpPr>
            <a:spLocks noChangeArrowheads="1"/>
          </p:cNvSpPr>
          <p:nvPr/>
        </p:nvSpPr>
        <p:spPr bwMode="auto">
          <a:xfrm>
            <a:off x="7016750" y="1890713"/>
            <a:ext cx="9525" cy="1238250"/>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Line 39"/>
          <p:cNvSpPr>
            <a:spLocks noChangeShapeType="1"/>
          </p:cNvSpPr>
          <p:nvPr/>
        </p:nvSpPr>
        <p:spPr bwMode="auto">
          <a:xfrm>
            <a:off x="7843837" y="1890713"/>
            <a:ext cx="0" cy="123825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 name="Rectangle 40"/>
          <p:cNvSpPr>
            <a:spLocks noChangeArrowheads="1"/>
          </p:cNvSpPr>
          <p:nvPr/>
        </p:nvSpPr>
        <p:spPr bwMode="auto">
          <a:xfrm>
            <a:off x="7843837" y="1890713"/>
            <a:ext cx="9525" cy="1238250"/>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Rectangle 41"/>
          <p:cNvSpPr>
            <a:spLocks noChangeArrowheads="1"/>
          </p:cNvSpPr>
          <p:nvPr/>
        </p:nvSpPr>
        <p:spPr bwMode="auto">
          <a:xfrm>
            <a:off x="1238250" y="1641475"/>
            <a:ext cx="6615113"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Rectangle 42"/>
          <p:cNvSpPr>
            <a:spLocks noChangeArrowheads="1"/>
          </p:cNvSpPr>
          <p:nvPr/>
        </p:nvSpPr>
        <p:spPr bwMode="auto">
          <a:xfrm>
            <a:off x="1238250" y="1870075"/>
            <a:ext cx="6615113"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Line 43"/>
          <p:cNvSpPr>
            <a:spLocks noChangeShapeType="1"/>
          </p:cNvSpPr>
          <p:nvPr/>
        </p:nvSpPr>
        <p:spPr bwMode="auto">
          <a:xfrm>
            <a:off x="1238250" y="2085975"/>
            <a:ext cx="6615113"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 name="Rectangle 44"/>
          <p:cNvSpPr>
            <a:spLocks noChangeArrowheads="1"/>
          </p:cNvSpPr>
          <p:nvPr/>
        </p:nvSpPr>
        <p:spPr bwMode="auto">
          <a:xfrm>
            <a:off x="1238250" y="2085975"/>
            <a:ext cx="6615113"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Line 45"/>
          <p:cNvSpPr>
            <a:spLocks noChangeShapeType="1"/>
          </p:cNvSpPr>
          <p:nvPr/>
        </p:nvSpPr>
        <p:spPr bwMode="auto">
          <a:xfrm>
            <a:off x="1238250" y="2292350"/>
            <a:ext cx="6615113"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 name="Rectangle 46"/>
          <p:cNvSpPr>
            <a:spLocks noChangeArrowheads="1"/>
          </p:cNvSpPr>
          <p:nvPr/>
        </p:nvSpPr>
        <p:spPr bwMode="auto">
          <a:xfrm>
            <a:off x="1238250" y="2292350"/>
            <a:ext cx="6615113"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Line 47"/>
          <p:cNvSpPr>
            <a:spLocks noChangeShapeType="1"/>
          </p:cNvSpPr>
          <p:nvPr/>
        </p:nvSpPr>
        <p:spPr bwMode="auto">
          <a:xfrm>
            <a:off x="1238250" y="2498725"/>
            <a:ext cx="6615113"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 name="Rectangle 48"/>
          <p:cNvSpPr>
            <a:spLocks noChangeArrowheads="1"/>
          </p:cNvSpPr>
          <p:nvPr/>
        </p:nvSpPr>
        <p:spPr bwMode="auto">
          <a:xfrm>
            <a:off x="1238250" y="2498725"/>
            <a:ext cx="6615113"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Line 49"/>
          <p:cNvSpPr>
            <a:spLocks noChangeShapeType="1"/>
          </p:cNvSpPr>
          <p:nvPr/>
        </p:nvSpPr>
        <p:spPr bwMode="auto">
          <a:xfrm>
            <a:off x="1238250" y="2705100"/>
            <a:ext cx="6615113"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3" name="Rectangle 50"/>
          <p:cNvSpPr>
            <a:spLocks noChangeArrowheads="1"/>
          </p:cNvSpPr>
          <p:nvPr/>
        </p:nvSpPr>
        <p:spPr bwMode="auto">
          <a:xfrm>
            <a:off x="1238250" y="2705100"/>
            <a:ext cx="6615113"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5" name="Line 51"/>
          <p:cNvSpPr>
            <a:spLocks noChangeShapeType="1"/>
          </p:cNvSpPr>
          <p:nvPr/>
        </p:nvSpPr>
        <p:spPr bwMode="auto">
          <a:xfrm>
            <a:off x="1238250" y="2913063"/>
            <a:ext cx="6615113"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6" name="Rectangle 52"/>
          <p:cNvSpPr>
            <a:spLocks noChangeArrowheads="1"/>
          </p:cNvSpPr>
          <p:nvPr/>
        </p:nvSpPr>
        <p:spPr bwMode="auto">
          <a:xfrm>
            <a:off x="1238250" y="2913063"/>
            <a:ext cx="6615113"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7" name="Line 53"/>
          <p:cNvSpPr>
            <a:spLocks noChangeShapeType="1"/>
          </p:cNvSpPr>
          <p:nvPr/>
        </p:nvSpPr>
        <p:spPr bwMode="auto">
          <a:xfrm>
            <a:off x="1238250" y="3119438"/>
            <a:ext cx="6615113"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8" name="Rectangle 54"/>
          <p:cNvSpPr>
            <a:spLocks noChangeArrowheads="1"/>
          </p:cNvSpPr>
          <p:nvPr/>
        </p:nvSpPr>
        <p:spPr bwMode="auto">
          <a:xfrm>
            <a:off x="1238250" y="3119438"/>
            <a:ext cx="6615113"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Rectangle 46"/>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b="1" dirty="0">
                <a:solidFill>
                  <a:prstClr val="white"/>
                </a:solidFill>
              </a:rPr>
              <a:t>NEED-TO-KNOW 15-5</a:t>
            </a:r>
          </a:p>
        </p:txBody>
      </p:sp>
      <p:sp>
        <p:nvSpPr>
          <p:cNvPr id="48" name="Rounded Rectangle 47"/>
          <p:cNvSpPr/>
          <p:nvPr/>
        </p:nvSpPr>
        <p:spPr>
          <a:xfrm>
            <a:off x="81012" y="6553200"/>
            <a:ext cx="5329188" cy="21021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P3</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solidFill>
                  <a:prstClr val="black"/>
                </a:solidFill>
                <a:latin typeface="Calibri"/>
              </a:rPr>
              <a:t>Describe and record the flow of overhead costs in job order costing.</a:t>
            </a:r>
          </a:p>
        </p:txBody>
      </p:sp>
      <p:sp>
        <p:nvSpPr>
          <p:cNvPr id="49" name="Rectangle 48"/>
          <p:cNvSpPr>
            <a:spLocks noGrp="1" noChangeArrowheads="1"/>
          </p:cNvSpPr>
          <p:nvPr/>
        </p:nvSpPr>
        <p:spPr bwMode="auto">
          <a:xfrm>
            <a:off x="640080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extLst>
      <p:ext uri="{BB962C8B-B14F-4D97-AF65-F5344CB8AC3E}">
        <p14:creationId xmlns:p14="http://schemas.microsoft.com/office/powerpoint/2010/main" val="26610945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500"/>
                                        <p:tgtEl>
                                          <p:spTgt spid="2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500"/>
                                        <p:tgtEl>
                                          <p:spTgt spid="2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fade">
                                      <p:cBhvr>
                                        <p:cTn id="28" dur="500"/>
                                        <p:tgtEl>
                                          <p:spTgt spid="2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500"/>
                                        <p:tgtEl>
                                          <p:spTgt spid="2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fade">
                                      <p:cBhvr>
                                        <p:cTn id="37" dur="500"/>
                                        <p:tgtEl>
                                          <p:spTgt spid="3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fade">
                                      <p:cBhvr>
                                        <p:cTn id="40" dur="500"/>
                                        <p:tgtEl>
                                          <p:spTgt spid="3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507"/>
                                        </p:tgtEl>
                                        <p:attrNameLst>
                                          <p:attrName>style.visibility</p:attrName>
                                        </p:attrNameLst>
                                      </p:cBhvr>
                                      <p:to>
                                        <p:strVal val="visible"/>
                                      </p:to>
                                    </p:set>
                                    <p:animEffect transition="in" filter="fade">
                                      <p:cBhvr>
                                        <p:cTn id="43" dur="500"/>
                                        <p:tgtEl>
                                          <p:spTgt spid="507"/>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508"/>
                                        </p:tgtEl>
                                        <p:attrNameLst>
                                          <p:attrName>style.visibility</p:attrName>
                                        </p:attrNameLst>
                                      </p:cBhvr>
                                      <p:to>
                                        <p:strVal val="visible"/>
                                      </p:to>
                                    </p:set>
                                    <p:animEffect transition="in" filter="fade">
                                      <p:cBhvr>
                                        <p:cTn id="46" dur="500"/>
                                        <p:tgtEl>
                                          <p:spTgt spid="508"/>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509"/>
                                        </p:tgtEl>
                                        <p:attrNameLst>
                                          <p:attrName>style.visibility</p:attrName>
                                        </p:attrNameLst>
                                      </p:cBhvr>
                                      <p:to>
                                        <p:strVal val="visible"/>
                                      </p:to>
                                    </p:set>
                                    <p:animEffect transition="in" filter="fade">
                                      <p:cBhvr>
                                        <p:cTn id="49" dur="500"/>
                                        <p:tgtEl>
                                          <p:spTgt spid="509"/>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510"/>
                                        </p:tgtEl>
                                        <p:attrNameLst>
                                          <p:attrName>style.visibility</p:attrName>
                                        </p:attrNameLst>
                                      </p:cBhvr>
                                      <p:to>
                                        <p:strVal val="visible"/>
                                      </p:to>
                                    </p:set>
                                    <p:animEffect transition="in" filter="fade">
                                      <p:cBhvr>
                                        <p:cTn id="52" dur="500"/>
                                        <p:tgtEl>
                                          <p:spTgt spid="510"/>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511"/>
                                        </p:tgtEl>
                                        <p:attrNameLst>
                                          <p:attrName>style.visibility</p:attrName>
                                        </p:attrNameLst>
                                      </p:cBhvr>
                                      <p:to>
                                        <p:strVal val="visible"/>
                                      </p:to>
                                    </p:set>
                                    <p:animEffect transition="in" filter="fade">
                                      <p:cBhvr>
                                        <p:cTn id="55" dur="500"/>
                                        <p:tgtEl>
                                          <p:spTgt spid="511"/>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fade">
                                      <p:cBhvr>
                                        <p:cTn id="58" dur="500"/>
                                        <p:tgtEl>
                                          <p:spTgt spid="64"/>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65"/>
                                        </p:tgtEl>
                                        <p:attrNameLst>
                                          <p:attrName>style.visibility</p:attrName>
                                        </p:attrNameLst>
                                      </p:cBhvr>
                                      <p:to>
                                        <p:strVal val="visible"/>
                                      </p:to>
                                    </p:set>
                                    <p:animEffect transition="in" filter="fade">
                                      <p:cBhvr>
                                        <p:cTn id="61" dur="500"/>
                                        <p:tgtEl>
                                          <p:spTgt spid="65"/>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66"/>
                                        </p:tgtEl>
                                        <p:attrNameLst>
                                          <p:attrName>style.visibility</p:attrName>
                                        </p:attrNameLst>
                                      </p:cBhvr>
                                      <p:to>
                                        <p:strVal val="visible"/>
                                      </p:to>
                                    </p:set>
                                    <p:animEffect transition="in" filter="fade">
                                      <p:cBhvr>
                                        <p:cTn id="64" dur="500"/>
                                        <p:tgtEl>
                                          <p:spTgt spid="66"/>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67"/>
                                        </p:tgtEl>
                                        <p:attrNameLst>
                                          <p:attrName>style.visibility</p:attrName>
                                        </p:attrNameLst>
                                      </p:cBhvr>
                                      <p:to>
                                        <p:strVal val="visible"/>
                                      </p:to>
                                    </p:set>
                                    <p:animEffect transition="in" filter="fade">
                                      <p:cBhvr>
                                        <p:cTn id="67" dur="500"/>
                                        <p:tgtEl>
                                          <p:spTgt spid="67"/>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68"/>
                                        </p:tgtEl>
                                        <p:attrNameLst>
                                          <p:attrName>style.visibility</p:attrName>
                                        </p:attrNameLst>
                                      </p:cBhvr>
                                      <p:to>
                                        <p:strVal val="visible"/>
                                      </p:to>
                                    </p:set>
                                    <p:animEffect transition="in" filter="fade">
                                      <p:cBhvr>
                                        <p:cTn id="70" dur="500"/>
                                        <p:tgtEl>
                                          <p:spTgt spid="68"/>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fade">
                                      <p:cBhvr>
                                        <p:cTn id="73" dur="500"/>
                                        <p:tgtEl>
                                          <p:spTgt spid="69"/>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70"/>
                                        </p:tgtEl>
                                        <p:attrNameLst>
                                          <p:attrName>style.visibility</p:attrName>
                                        </p:attrNameLst>
                                      </p:cBhvr>
                                      <p:to>
                                        <p:strVal val="visible"/>
                                      </p:to>
                                    </p:set>
                                    <p:animEffect transition="in" filter="fade">
                                      <p:cBhvr>
                                        <p:cTn id="76" dur="500"/>
                                        <p:tgtEl>
                                          <p:spTgt spid="70"/>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71"/>
                                        </p:tgtEl>
                                        <p:attrNameLst>
                                          <p:attrName>style.visibility</p:attrName>
                                        </p:attrNameLst>
                                      </p:cBhvr>
                                      <p:to>
                                        <p:strVal val="visible"/>
                                      </p:to>
                                    </p:set>
                                    <p:animEffect transition="in" filter="fade">
                                      <p:cBhvr>
                                        <p:cTn id="79" dur="500"/>
                                        <p:tgtEl>
                                          <p:spTgt spid="71"/>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500"/>
                                        <p:tgtEl>
                                          <p:spTgt spid="73"/>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77"/>
                                        </p:tgtEl>
                                        <p:attrNameLst>
                                          <p:attrName>style.visibility</p:attrName>
                                        </p:attrNameLst>
                                      </p:cBhvr>
                                      <p:to>
                                        <p:strVal val="visible"/>
                                      </p:to>
                                    </p:set>
                                    <p:animEffect transition="in" filter="fade">
                                      <p:cBhvr>
                                        <p:cTn id="85" dur="500"/>
                                        <p:tgtEl>
                                          <p:spTgt spid="77"/>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85"/>
                                        </p:tgtEl>
                                        <p:attrNameLst>
                                          <p:attrName>style.visibility</p:attrName>
                                        </p:attrNameLst>
                                      </p:cBhvr>
                                      <p:to>
                                        <p:strVal val="visible"/>
                                      </p:to>
                                    </p:set>
                                    <p:animEffect transition="in" filter="fade">
                                      <p:cBhvr>
                                        <p:cTn id="88" dur="500"/>
                                        <p:tgtEl>
                                          <p:spTgt spid="85"/>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87"/>
                                        </p:tgtEl>
                                        <p:attrNameLst>
                                          <p:attrName>style.visibility</p:attrName>
                                        </p:attrNameLst>
                                      </p:cBhvr>
                                      <p:to>
                                        <p:strVal val="visible"/>
                                      </p:to>
                                    </p:set>
                                    <p:animEffect transition="in" filter="fade">
                                      <p:cBhvr>
                                        <p:cTn id="91" dur="500"/>
                                        <p:tgtEl>
                                          <p:spTgt spid="87"/>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93"/>
                                        </p:tgtEl>
                                        <p:attrNameLst>
                                          <p:attrName>style.visibility</p:attrName>
                                        </p:attrNameLst>
                                      </p:cBhvr>
                                      <p:to>
                                        <p:strVal val="visible"/>
                                      </p:to>
                                    </p:set>
                                    <p:animEffect transition="in" filter="fade">
                                      <p:cBhvr>
                                        <p:cTn id="94" dur="500"/>
                                        <p:tgtEl>
                                          <p:spTgt spid="93"/>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95"/>
                                        </p:tgtEl>
                                        <p:attrNameLst>
                                          <p:attrName>style.visibility</p:attrName>
                                        </p:attrNameLst>
                                      </p:cBhvr>
                                      <p:to>
                                        <p:strVal val="visible"/>
                                      </p:to>
                                    </p:set>
                                    <p:animEffect transition="in" filter="fade">
                                      <p:cBhvr>
                                        <p:cTn id="97" dur="500"/>
                                        <p:tgtEl>
                                          <p:spTgt spid="95"/>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353"/>
                                        </p:tgtEl>
                                        <p:attrNameLst>
                                          <p:attrName>style.visibility</p:attrName>
                                        </p:attrNameLst>
                                      </p:cBhvr>
                                      <p:to>
                                        <p:strVal val="visible"/>
                                      </p:to>
                                    </p:set>
                                    <p:animEffect transition="in" filter="fade">
                                      <p:cBhvr>
                                        <p:cTn id="100" dur="500"/>
                                        <p:tgtEl>
                                          <p:spTgt spid="353"/>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355"/>
                                        </p:tgtEl>
                                        <p:attrNameLst>
                                          <p:attrName>style.visibility</p:attrName>
                                        </p:attrNameLst>
                                      </p:cBhvr>
                                      <p:to>
                                        <p:strVal val="visible"/>
                                      </p:to>
                                    </p:set>
                                    <p:animEffect transition="in" filter="fade">
                                      <p:cBhvr>
                                        <p:cTn id="103" dur="500"/>
                                        <p:tgtEl>
                                          <p:spTgt spid="355"/>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356"/>
                                        </p:tgtEl>
                                        <p:attrNameLst>
                                          <p:attrName>style.visibility</p:attrName>
                                        </p:attrNameLst>
                                      </p:cBhvr>
                                      <p:to>
                                        <p:strVal val="visible"/>
                                      </p:to>
                                    </p:set>
                                    <p:animEffect transition="in" filter="fade">
                                      <p:cBhvr>
                                        <p:cTn id="106" dur="500"/>
                                        <p:tgtEl>
                                          <p:spTgt spid="356"/>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357"/>
                                        </p:tgtEl>
                                        <p:attrNameLst>
                                          <p:attrName>style.visibility</p:attrName>
                                        </p:attrNameLst>
                                      </p:cBhvr>
                                      <p:to>
                                        <p:strVal val="visible"/>
                                      </p:to>
                                    </p:set>
                                    <p:animEffect transition="in" filter="fade">
                                      <p:cBhvr>
                                        <p:cTn id="109" dur="500"/>
                                        <p:tgtEl>
                                          <p:spTgt spid="357"/>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358"/>
                                        </p:tgtEl>
                                        <p:attrNameLst>
                                          <p:attrName>style.visibility</p:attrName>
                                        </p:attrNameLst>
                                      </p:cBhvr>
                                      <p:to>
                                        <p:strVal val="visible"/>
                                      </p:to>
                                    </p:set>
                                    <p:animEffect transition="in" filter="fade">
                                      <p:cBhvr>
                                        <p:cTn id="112" dur="500"/>
                                        <p:tgtEl>
                                          <p:spTgt spid="358"/>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13"/>
                                        </p:tgtEl>
                                        <p:attrNameLst>
                                          <p:attrName>style.visibility</p:attrName>
                                        </p:attrNameLst>
                                      </p:cBhvr>
                                      <p:to>
                                        <p:strVal val="visible"/>
                                      </p:to>
                                    </p:set>
                                    <p:animEffect transition="in" filter="fade">
                                      <p:cBhvr>
                                        <p:cTn id="117" dur="500"/>
                                        <p:tgtEl>
                                          <p:spTgt spid="13"/>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15"/>
                                        </p:tgtEl>
                                        <p:attrNameLst>
                                          <p:attrName>style.visibility</p:attrName>
                                        </p:attrNameLst>
                                      </p:cBhvr>
                                      <p:to>
                                        <p:strVal val="visible"/>
                                      </p:to>
                                    </p:set>
                                    <p:animEffect transition="in" filter="fade">
                                      <p:cBhvr>
                                        <p:cTn id="122" dur="500"/>
                                        <p:tgtEl>
                                          <p:spTgt spid="15"/>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grpId="0" nodeType="clickEffect">
                                  <p:stCondLst>
                                    <p:cond delay="0"/>
                                  </p:stCondLst>
                                  <p:childTnLst>
                                    <p:set>
                                      <p:cBhvr>
                                        <p:cTn id="126" dur="1" fill="hold">
                                          <p:stCondLst>
                                            <p:cond delay="0"/>
                                          </p:stCondLst>
                                        </p:cTn>
                                        <p:tgtEl>
                                          <p:spTgt spid="16"/>
                                        </p:tgtEl>
                                        <p:attrNameLst>
                                          <p:attrName>style.visibility</p:attrName>
                                        </p:attrNameLst>
                                      </p:cBhvr>
                                      <p:to>
                                        <p:strVal val="visible"/>
                                      </p:to>
                                    </p:set>
                                    <p:animEffect transition="in" filter="fade">
                                      <p:cBhvr>
                                        <p:cTn id="127" dur="500"/>
                                        <p:tgtEl>
                                          <p:spTgt spid="16"/>
                                        </p:tgtEl>
                                      </p:cBhvr>
                                    </p:animEffect>
                                  </p:childTnLst>
                                </p:cTn>
                              </p:par>
                            </p:childTnLst>
                          </p:cTn>
                        </p:par>
                      </p:childTnLst>
                    </p:cTn>
                  </p:par>
                  <p:par>
                    <p:cTn id="128" fill="hold">
                      <p:stCondLst>
                        <p:cond delay="indefinite"/>
                      </p:stCondLst>
                      <p:childTnLst>
                        <p:par>
                          <p:cTn id="129" fill="hold">
                            <p:stCondLst>
                              <p:cond delay="0"/>
                            </p:stCondLst>
                            <p:childTnLst>
                              <p:par>
                                <p:cTn id="130" presetID="10" presetClass="entr" presetSubtype="0" fill="hold" grpId="0" nodeType="clickEffect">
                                  <p:stCondLst>
                                    <p:cond delay="0"/>
                                  </p:stCondLst>
                                  <p:childTnLst>
                                    <p:set>
                                      <p:cBhvr>
                                        <p:cTn id="131" dur="1" fill="hold">
                                          <p:stCondLst>
                                            <p:cond delay="0"/>
                                          </p:stCondLst>
                                        </p:cTn>
                                        <p:tgtEl>
                                          <p:spTgt spid="14"/>
                                        </p:tgtEl>
                                        <p:attrNameLst>
                                          <p:attrName>style.visibility</p:attrName>
                                        </p:attrNameLst>
                                      </p:cBhvr>
                                      <p:to>
                                        <p:strVal val="visible"/>
                                      </p:to>
                                    </p:set>
                                    <p:animEffect transition="in" filter="fade">
                                      <p:cBhvr>
                                        <p:cTn id="1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p:bldP spid="12" grpId="0"/>
      <p:bldP spid="13" grpId="0"/>
      <p:bldP spid="14" grpId="0"/>
      <p:bldP spid="15" grpId="0"/>
      <p:bldP spid="16" grpId="0"/>
      <p:bldP spid="23" grpId="0"/>
      <p:bldP spid="24" grpId="0" animBg="1"/>
      <p:bldP spid="25" grpId="0" animBg="1"/>
      <p:bldP spid="26" grpId="0" animBg="1"/>
      <p:bldP spid="27" grpId="0" animBg="1"/>
      <p:bldP spid="28" grpId="0" animBg="1"/>
      <p:bldP spid="29" grpId="0" animBg="1"/>
      <p:bldP spid="30" grpId="0" animBg="1"/>
      <p:bldP spid="31" grpId="0" animBg="1"/>
      <p:bldP spid="507" grpId="0" animBg="1"/>
      <p:bldP spid="508" grpId="0" animBg="1"/>
      <p:bldP spid="509" grpId="0" animBg="1"/>
      <p:bldP spid="510" grpId="0" animBg="1"/>
      <p:bldP spid="511" grpId="0" animBg="1"/>
      <p:bldP spid="64" grpId="0" animBg="1"/>
      <p:bldP spid="65" grpId="0" animBg="1"/>
      <p:bldP spid="66" grpId="0" animBg="1"/>
      <p:bldP spid="67" grpId="0" animBg="1"/>
      <p:bldP spid="68" grpId="0" animBg="1"/>
      <p:bldP spid="69" grpId="0" animBg="1"/>
      <p:bldP spid="70" grpId="0" animBg="1"/>
      <p:bldP spid="71" grpId="0" animBg="1"/>
      <p:bldP spid="73" grpId="0" animBg="1"/>
      <p:bldP spid="77" grpId="0" animBg="1"/>
      <p:bldP spid="85" grpId="0" animBg="1"/>
      <p:bldP spid="87" grpId="0" animBg="1"/>
      <p:bldP spid="93" grpId="0" animBg="1"/>
      <p:bldP spid="95" grpId="0" animBg="1"/>
      <p:bldP spid="353" grpId="0" animBg="1"/>
      <p:bldP spid="355" grpId="0" animBg="1"/>
      <p:bldP spid="356" grpId="0" animBg="1"/>
      <p:bldP spid="357" grpId="0" animBg="1"/>
      <p:bldP spid="35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6"/>
          <p:cNvSpPr>
            <a:spLocks noChangeArrowheads="1"/>
          </p:cNvSpPr>
          <p:nvPr/>
        </p:nvSpPr>
        <p:spPr bwMode="auto">
          <a:xfrm>
            <a:off x="381000" y="762000"/>
            <a:ext cx="8305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lnSpc>
                <a:spcPct val="85000"/>
              </a:lnSpc>
              <a:spcBef>
                <a:spcPct val="0"/>
              </a:spcBef>
              <a:buFontTx/>
              <a:buNone/>
            </a:pPr>
            <a:r>
              <a:rPr lang="en-US" altLang="en-US" sz="3600" b="1" dirty="0">
                <a:latin typeface="Arial" charset="0"/>
              </a:rPr>
              <a:t>Summary of Cost Flows</a:t>
            </a:r>
          </a:p>
        </p:txBody>
      </p:sp>
      <p:sp>
        <p:nvSpPr>
          <p:cNvPr id="4" name="Rectangle 3"/>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6" name="Slide Number Placeholder 5"/>
          <p:cNvSpPr>
            <a:spLocks noGrp="1"/>
          </p:cNvSpPr>
          <p:nvPr>
            <p:ph type="sldNum" sz="quarter" idx="12"/>
          </p:nvPr>
        </p:nvSpPr>
        <p:spPr/>
        <p:txBody>
          <a:bodyPr/>
          <a:lstStyle/>
          <a:p>
            <a:pPr>
              <a:defRPr/>
            </a:pPr>
            <a:fld id="{9456D29B-E423-4250-B2DC-38C30AE2A0FC}" type="slidenum">
              <a:rPr lang="en-US" smtClean="0"/>
              <a:pPr>
                <a:defRPr/>
              </a:pPr>
              <a:t>33</a:t>
            </a:fld>
            <a:endParaRPr lang="en-US" dirty="0"/>
          </a:p>
        </p:txBody>
      </p:sp>
      <p:sp>
        <p:nvSpPr>
          <p:cNvPr id="7" name="Rounded Rectangle 6"/>
          <p:cNvSpPr/>
          <p:nvPr/>
        </p:nvSpPr>
        <p:spPr>
          <a:xfrm>
            <a:off x="81012" y="6553200"/>
            <a:ext cx="5329188" cy="21021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P3</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solidFill>
                  <a:prstClr val="black"/>
                </a:solidFill>
                <a:latin typeface="Calibri"/>
              </a:rPr>
              <a:t>Describe and record the flow of overhead costs in job order costing.</a:t>
            </a:r>
          </a:p>
        </p:txBody>
      </p:sp>
      <p:sp>
        <p:nvSpPr>
          <p:cNvPr id="8" name="TextBox 7"/>
          <p:cNvSpPr txBox="1"/>
          <p:nvPr/>
        </p:nvSpPr>
        <p:spPr>
          <a:xfrm>
            <a:off x="7620000" y="1318683"/>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15.15</a:t>
            </a:r>
          </a:p>
        </p:txBody>
      </p:sp>
      <p:pic>
        <p:nvPicPr>
          <p:cNvPr id="2" name="Picture 1"/>
          <p:cNvPicPr>
            <a:picLocks noChangeAspect="1"/>
          </p:cNvPicPr>
          <p:nvPr/>
        </p:nvPicPr>
        <p:blipFill>
          <a:blip r:embed="rId3"/>
          <a:stretch>
            <a:fillRect/>
          </a:stretch>
        </p:blipFill>
        <p:spPr>
          <a:xfrm>
            <a:off x="228600" y="2376619"/>
            <a:ext cx="8610600" cy="1939799"/>
          </a:xfrm>
          <a:prstGeom prst="rect">
            <a:avLst/>
          </a:prstGeom>
        </p:spPr>
      </p:pic>
      <p:sp>
        <p:nvSpPr>
          <p:cNvPr id="9" name="Rectangle 8"/>
          <p:cNvSpPr>
            <a:spLocks noGrp="1" noChangeArrowheads="1"/>
          </p:cNvSpPr>
          <p:nvPr/>
        </p:nvSpPr>
        <p:spPr bwMode="auto">
          <a:xfrm>
            <a:off x="640080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p:transition spd="med">
    <p:zoom/>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6"/>
          <p:cNvSpPr>
            <a:spLocks noChangeArrowheads="1"/>
          </p:cNvSpPr>
          <p:nvPr/>
        </p:nvSpPr>
        <p:spPr bwMode="auto">
          <a:xfrm>
            <a:off x="381000" y="511109"/>
            <a:ext cx="8305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lnSpc>
                <a:spcPct val="85000"/>
              </a:lnSpc>
              <a:spcBef>
                <a:spcPct val="0"/>
              </a:spcBef>
              <a:buFontTx/>
              <a:buNone/>
              <a:defRPr/>
            </a:pPr>
            <a:r>
              <a:rPr lang="en-US" altLang="en-US" sz="4400" b="1" dirty="0">
                <a:latin typeface="+mj-lt"/>
                <a:ea typeface="+mj-ea"/>
                <a:cs typeface="+mj-cs"/>
              </a:rPr>
              <a:t>Summary of Cost Flows</a:t>
            </a:r>
          </a:p>
        </p:txBody>
      </p:sp>
      <p:sp>
        <p:nvSpPr>
          <p:cNvPr id="4" name="Rectangle 3"/>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6" name="Slide Number Placeholder 5"/>
          <p:cNvSpPr>
            <a:spLocks noGrp="1"/>
          </p:cNvSpPr>
          <p:nvPr>
            <p:ph type="sldNum" sz="quarter" idx="12"/>
          </p:nvPr>
        </p:nvSpPr>
        <p:spPr/>
        <p:txBody>
          <a:bodyPr/>
          <a:lstStyle/>
          <a:p>
            <a:pPr>
              <a:defRPr/>
            </a:pPr>
            <a:fld id="{9456D29B-E423-4250-B2DC-38C30AE2A0FC}" type="slidenum">
              <a:rPr lang="en-US" smtClean="0"/>
              <a:pPr>
                <a:defRPr/>
              </a:pPr>
              <a:t>34</a:t>
            </a:fld>
            <a:endParaRPr lang="en-US" dirty="0"/>
          </a:p>
        </p:txBody>
      </p:sp>
      <p:sp>
        <p:nvSpPr>
          <p:cNvPr id="7" name="Rounded Rectangle 6"/>
          <p:cNvSpPr/>
          <p:nvPr/>
        </p:nvSpPr>
        <p:spPr>
          <a:xfrm>
            <a:off x="81012" y="6553200"/>
            <a:ext cx="5329188" cy="21021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P3</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solidFill>
                  <a:prstClr val="black"/>
                </a:solidFill>
                <a:latin typeface="Calibri"/>
              </a:rPr>
              <a:t>Describe and record the flow of overhead costs in job order costing.</a:t>
            </a:r>
          </a:p>
        </p:txBody>
      </p:sp>
      <p:sp>
        <p:nvSpPr>
          <p:cNvPr id="8" name="TextBox 7"/>
          <p:cNvSpPr txBox="1"/>
          <p:nvPr/>
        </p:nvSpPr>
        <p:spPr>
          <a:xfrm>
            <a:off x="7924800" y="1366308"/>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15.16</a:t>
            </a:r>
          </a:p>
        </p:txBody>
      </p:sp>
      <p:pic>
        <p:nvPicPr>
          <p:cNvPr id="2" name="Picture 1"/>
          <p:cNvPicPr>
            <a:picLocks noChangeAspect="1"/>
          </p:cNvPicPr>
          <p:nvPr/>
        </p:nvPicPr>
        <p:blipFill>
          <a:blip r:embed="rId3"/>
          <a:stretch>
            <a:fillRect/>
          </a:stretch>
        </p:blipFill>
        <p:spPr>
          <a:xfrm>
            <a:off x="502532" y="1044509"/>
            <a:ext cx="7424247" cy="5385511"/>
          </a:xfrm>
          <a:prstGeom prst="rect">
            <a:avLst/>
          </a:prstGeom>
        </p:spPr>
      </p:pic>
      <p:sp>
        <p:nvSpPr>
          <p:cNvPr id="9" name="Rectangle 8"/>
          <p:cNvSpPr>
            <a:spLocks noGrp="1" noChangeArrowheads="1"/>
          </p:cNvSpPr>
          <p:nvPr/>
        </p:nvSpPr>
        <p:spPr bwMode="auto">
          <a:xfrm>
            <a:off x="640080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extLst>
      <p:ext uri="{BB962C8B-B14F-4D97-AF65-F5344CB8AC3E}">
        <p14:creationId xmlns:p14="http://schemas.microsoft.com/office/powerpoint/2010/main" val="720648457"/>
      </p:ext>
    </p:extLst>
  </p:cSld>
  <p:clrMapOvr>
    <a:masterClrMapping/>
  </p:clrMapOvr>
  <p:transition spd="med">
    <p:zoom/>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6"/>
          <p:cNvSpPr>
            <a:spLocks noChangeArrowheads="1"/>
          </p:cNvSpPr>
          <p:nvPr/>
        </p:nvSpPr>
        <p:spPr bwMode="auto">
          <a:xfrm>
            <a:off x="381000" y="609600"/>
            <a:ext cx="830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lnSpc>
                <a:spcPct val="85000"/>
              </a:lnSpc>
              <a:spcBef>
                <a:spcPct val="0"/>
              </a:spcBef>
              <a:buFontTx/>
              <a:buNone/>
            </a:pPr>
            <a:r>
              <a:rPr lang="en-US" altLang="en-US" sz="3600" b="1" dirty="0">
                <a:latin typeface="Arial" charset="0"/>
              </a:rPr>
              <a:t>Summary of Cost Flows</a:t>
            </a:r>
          </a:p>
        </p:txBody>
      </p:sp>
      <p:sp>
        <p:nvSpPr>
          <p:cNvPr id="4" name="Rectangle 3"/>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6" name="Slide Number Placeholder 5"/>
          <p:cNvSpPr>
            <a:spLocks noGrp="1"/>
          </p:cNvSpPr>
          <p:nvPr>
            <p:ph type="sldNum" sz="quarter" idx="12"/>
          </p:nvPr>
        </p:nvSpPr>
        <p:spPr/>
        <p:txBody>
          <a:bodyPr/>
          <a:lstStyle/>
          <a:p>
            <a:pPr>
              <a:defRPr/>
            </a:pPr>
            <a:fld id="{9456D29B-E423-4250-B2DC-38C30AE2A0FC}" type="slidenum">
              <a:rPr lang="en-US" smtClean="0"/>
              <a:pPr>
                <a:defRPr/>
              </a:pPr>
              <a:t>35</a:t>
            </a:fld>
            <a:endParaRPr lang="en-US" dirty="0"/>
          </a:p>
        </p:txBody>
      </p:sp>
      <p:sp>
        <p:nvSpPr>
          <p:cNvPr id="7" name="Rounded Rectangle 6"/>
          <p:cNvSpPr/>
          <p:nvPr/>
        </p:nvSpPr>
        <p:spPr>
          <a:xfrm>
            <a:off x="81012" y="6553200"/>
            <a:ext cx="5329188" cy="21021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P3</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solidFill>
                  <a:prstClr val="black"/>
                </a:solidFill>
                <a:latin typeface="Calibri"/>
              </a:rPr>
              <a:t>Describe and record the flow of overhead costs in job order costing.</a:t>
            </a:r>
          </a:p>
        </p:txBody>
      </p:sp>
      <p:sp>
        <p:nvSpPr>
          <p:cNvPr id="8" name="TextBox 7"/>
          <p:cNvSpPr txBox="1"/>
          <p:nvPr/>
        </p:nvSpPr>
        <p:spPr>
          <a:xfrm>
            <a:off x="7818006" y="1048434"/>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15.17</a:t>
            </a:r>
          </a:p>
        </p:txBody>
      </p:sp>
      <p:pic>
        <p:nvPicPr>
          <p:cNvPr id="2" name="Picture 1"/>
          <p:cNvPicPr>
            <a:picLocks noChangeAspect="1"/>
          </p:cNvPicPr>
          <p:nvPr/>
        </p:nvPicPr>
        <p:blipFill>
          <a:blip r:embed="rId3"/>
          <a:stretch>
            <a:fillRect/>
          </a:stretch>
        </p:blipFill>
        <p:spPr>
          <a:xfrm>
            <a:off x="295809" y="1956022"/>
            <a:ext cx="8552381" cy="3542857"/>
          </a:xfrm>
          <a:prstGeom prst="rect">
            <a:avLst/>
          </a:prstGeom>
        </p:spPr>
      </p:pic>
      <p:sp>
        <p:nvSpPr>
          <p:cNvPr id="9" name="Rectangle 8"/>
          <p:cNvSpPr>
            <a:spLocks noGrp="1" noChangeArrowheads="1"/>
          </p:cNvSpPr>
          <p:nvPr/>
        </p:nvSpPr>
        <p:spPr bwMode="auto">
          <a:xfrm>
            <a:off x="640080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extLst>
      <p:ext uri="{BB962C8B-B14F-4D97-AF65-F5344CB8AC3E}">
        <p14:creationId xmlns:p14="http://schemas.microsoft.com/office/powerpoint/2010/main" val="3494093308"/>
      </p:ext>
    </p:extLst>
  </p:cSld>
  <p:clrMapOvr>
    <a:masterClrMapping/>
  </p:clrMapOvr>
  <p:transition spd="med">
    <p:zoom/>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6"/>
          <p:cNvSpPr>
            <a:spLocks noChangeArrowheads="1"/>
          </p:cNvSpPr>
          <p:nvPr/>
        </p:nvSpPr>
        <p:spPr bwMode="auto">
          <a:xfrm>
            <a:off x="381000" y="685800"/>
            <a:ext cx="83058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lnSpc>
                <a:spcPct val="85000"/>
              </a:lnSpc>
              <a:spcBef>
                <a:spcPct val="0"/>
              </a:spcBef>
              <a:buFontTx/>
              <a:buNone/>
              <a:defRPr/>
            </a:pPr>
            <a:r>
              <a:rPr lang="en-US" altLang="en-US" sz="4400" b="1" dirty="0">
                <a:latin typeface="+mj-lt"/>
                <a:ea typeface="+mj-ea"/>
                <a:cs typeface="+mj-cs"/>
              </a:rPr>
              <a:t>Schedule of Cost of Goods Manufactured</a:t>
            </a:r>
          </a:p>
        </p:txBody>
      </p:sp>
      <p:sp>
        <p:nvSpPr>
          <p:cNvPr id="4" name="Rectangle 3"/>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6" name="Slide Number Placeholder 5"/>
          <p:cNvSpPr>
            <a:spLocks noGrp="1"/>
          </p:cNvSpPr>
          <p:nvPr>
            <p:ph type="sldNum" sz="quarter" idx="12"/>
          </p:nvPr>
        </p:nvSpPr>
        <p:spPr/>
        <p:txBody>
          <a:bodyPr/>
          <a:lstStyle/>
          <a:p>
            <a:pPr>
              <a:defRPr/>
            </a:pPr>
            <a:fld id="{9456D29B-E423-4250-B2DC-38C30AE2A0FC}" type="slidenum">
              <a:rPr lang="en-US" smtClean="0"/>
              <a:pPr>
                <a:defRPr/>
              </a:pPr>
              <a:t>36</a:t>
            </a:fld>
            <a:endParaRPr lang="en-US" dirty="0"/>
          </a:p>
        </p:txBody>
      </p:sp>
      <p:sp>
        <p:nvSpPr>
          <p:cNvPr id="7" name="Rounded Rectangle 6"/>
          <p:cNvSpPr/>
          <p:nvPr/>
        </p:nvSpPr>
        <p:spPr>
          <a:xfrm>
            <a:off x="81012" y="6553200"/>
            <a:ext cx="5329188" cy="21021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P3</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solidFill>
                  <a:prstClr val="black"/>
                </a:solidFill>
                <a:latin typeface="Calibri"/>
              </a:rPr>
              <a:t>Describe and record the flow of overhead costs in job order costing.</a:t>
            </a:r>
          </a:p>
        </p:txBody>
      </p:sp>
      <p:sp>
        <p:nvSpPr>
          <p:cNvPr id="8" name="TextBox 7"/>
          <p:cNvSpPr txBox="1"/>
          <p:nvPr/>
        </p:nvSpPr>
        <p:spPr>
          <a:xfrm>
            <a:off x="7924800" y="1366308"/>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15.18</a:t>
            </a:r>
          </a:p>
        </p:txBody>
      </p:sp>
      <p:pic>
        <p:nvPicPr>
          <p:cNvPr id="2" name="Picture 1"/>
          <p:cNvPicPr>
            <a:picLocks noChangeAspect="1"/>
          </p:cNvPicPr>
          <p:nvPr/>
        </p:nvPicPr>
        <p:blipFill>
          <a:blip r:embed="rId3"/>
          <a:stretch>
            <a:fillRect/>
          </a:stretch>
        </p:blipFill>
        <p:spPr>
          <a:xfrm>
            <a:off x="838200" y="2203616"/>
            <a:ext cx="7599577" cy="3009734"/>
          </a:xfrm>
          <a:prstGeom prst="rect">
            <a:avLst/>
          </a:prstGeom>
        </p:spPr>
      </p:pic>
      <p:sp>
        <p:nvSpPr>
          <p:cNvPr id="9" name="Rectangle 8"/>
          <p:cNvSpPr>
            <a:spLocks noGrp="1" noChangeArrowheads="1"/>
          </p:cNvSpPr>
          <p:nvPr/>
        </p:nvSpPr>
        <p:spPr bwMode="auto">
          <a:xfrm>
            <a:off x="640080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extLst>
      <p:ext uri="{BB962C8B-B14F-4D97-AF65-F5344CB8AC3E}">
        <p14:creationId xmlns:p14="http://schemas.microsoft.com/office/powerpoint/2010/main" val="4119300975"/>
      </p:ext>
    </p:extLst>
  </p:cSld>
  <p:clrMapOvr>
    <a:masterClrMapping/>
  </p:clrMapOvr>
  <p:transition spd="med">
    <p:zoom/>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685800"/>
            <a:ext cx="8229600" cy="914400"/>
          </a:xfrm>
        </p:spPr>
        <p:txBody>
          <a:bodyPr/>
          <a:lstStyle/>
          <a:p>
            <a:r>
              <a:rPr lang="en-US" altLang="en-US" b="1" dirty="0"/>
              <a:t>Adjust Factory Overhead </a:t>
            </a:r>
          </a:p>
        </p:txBody>
      </p:sp>
      <p:pic>
        <p:nvPicPr>
          <p:cNvPr id="39938" name="Picture 2" descr="C:\Users\Beth\Documents\MH\wiL62279_191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3618" y="1989866"/>
            <a:ext cx="8569803" cy="1762125"/>
          </a:xfrm>
          <a:prstGeom prst="rect">
            <a:avLst/>
          </a:prstGeom>
          <a:noFill/>
          <a:extLst>
            <a:ext uri="{909E8E84-426E-40DD-AFC4-6F175D3DCCD1}">
              <a14:hiddenFill xmlns:a14="http://schemas.microsoft.com/office/drawing/2010/main">
                <a:solidFill>
                  <a:srgbClr val="FFFFFF"/>
                </a:solidFill>
              </a14:hiddenFill>
            </a:ext>
          </a:extLst>
        </p:spPr>
      </p:pic>
      <p:pic>
        <p:nvPicPr>
          <p:cNvPr id="39939" name="Picture 3" descr="C:\Users\Beth\Documents\MH\wiL62279_192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2449" y="4555356"/>
            <a:ext cx="7984351" cy="167640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7" name="Slide Number Placeholder 6"/>
          <p:cNvSpPr>
            <a:spLocks noGrp="1"/>
          </p:cNvSpPr>
          <p:nvPr>
            <p:ph type="sldNum" sz="quarter" idx="12"/>
          </p:nvPr>
        </p:nvSpPr>
        <p:spPr/>
        <p:txBody>
          <a:bodyPr/>
          <a:lstStyle/>
          <a:p>
            <a:pPr>
              <a:defRPr/>
            </a:pPr>
            <a:fld id="{9456D29B-E423-4250-B2DC-38C30AE2A0FC}" type="slidenum">
              <a:rPr lang="en-US" smtClean="0"/>
              <a:pPr>
                <a:defRPr/>
              </a:pPr>
              <a:t>37</a:t>
            </a:fld>
            <a:endParaRPr lang="en-US" dirty="0"/>
          </a:p>
        </p:txBody>
      </p:sp>
      <p:sp>
        <p:nvSpPr>
          <p:cNvPr id="8" name="Rounded Rectangle 7"/>
          <p:cNvSpPr/>
          <p:nvPr/>
        </p:nvSpPr>
        <p:spPr>
          <a:xfrm>
            <a:off x="81012" y="6553200"/>
            <a:ext cx="5329188" cy="21021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P3</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solidFill>
                  <a:prstClr val="black"/>
                </a:solidFill>
                <a:latin typeface="Calibri"/>
              </a:rPr>
              <a:t>Describe and record the flow of overhead costs in job order costing.</a:t>
            </a:r>
          </a:p>
        </p:txBody>
      </p:sp>
      <p:sp>
        <p:nvSpPr>
          <p:cNvPr id="9" name="TextBox 8"/>
          <p:cNvSpPr txBox="1"/>
          <p:nvPr/>
        </p:nvSpPr>
        <p:spPr>
          <a:xfrm>
            <a:off x="7874000" y="1265018"/>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15.19</a:t>
            </a:r>
          </a:p>
        </p:txBody>
      </p:sp>
      <p:sp>
        <p:nvSpPr>
          <p:cNvPr id="10" name="TextBox 9"/>
          <p:cNvSpPr txBox="1"/>
          <p:nvPr/>
        </p:nvSpPr>
        <p:spPr>
          <a:xfrm>
            <a:off x="7874000" y="3830508"/>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15.20</a:t>
            </a:r>
          </a:p>
        </p:txBody>
      </p:sp>
      <p:sp>
        <p:nvSpPr>
          <p:cNvPr id="11" name="Rectangle 10"/>
          <p:cNvSpPr>
            <a:spLocks noGrp="1" noChangeArrowheads="1"/>
          </p:cNvSpPr>
          <p:nvPr/>
        </p:nvSpPr>
        <p:spPr bwMode="auto">
          <a:xfrm>
            <a:off x="640080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p:transition spd="med">
    <p:wipe dir="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2044512"/>
            <a:ext cx="7315200" cy="3124200"/>
          </a:xfrm>
        </p:spPr>
        <p:txBody>
          <a:bodyPr/>
          <a:lstStyle/>
          <a:p>
            <a:br>
              <a:rPr lang="en-US" altLang="en-US" dirty="0"/>
            </a:br>
            <a:br>
              <a:rPr lang="en-US" altLang="en-US" dirty="0"/>
            </a:br>
            <a:r>
              <a:rPr lang="en-US" altLang="en-US" dirty="0"/>
              <a:t> P4: </a:t>
            </a:r>
            <a:br>
              <a:rPr lang="en-US" altLang="en-US" dirty="0"/>
            </a:br>
            <a:r>
              <a:rPr lang="en-US" dirty="0">
                <a:solidFill>
                  <a:prstClr val="black"/>
                </a:solidFill>
              </a:rPr>
              <a:t>Determine adjustments for </a:t>
            </a:r>
            <a:r>
              <a:rPr lang="en-US" dirty="0" err="1">
                <a:solidFill>
                  <a:prstClr val="black"/>
                </a:solidFill>
              </a:rPr>
              <a:t>overapplied</a:t>
            </a:r>
            <a:r>
              <a:rPr lang="en-US" dirty="0">
                <a:solidFill>
                  <a:prstClr val="black"/>
                </a:solidFill>
              </a:rPr>
              <a:t> and </a:t>
            </a:r>
            <a:r>
              <a:rPr lang="en-US" dirty="0" err="1">
                <a:solidFill>
                  <a:prstClr val="black"/>
                </a:solidFill>
              </a:rPr>
              <a:t>underapplied</a:t>
            </a:r>
            <a:r>
              <a:rPr lang="en-US" dirty="0">
                <a:solidFill>
                  <a:prstClr val="black"/>
                </a:solidFill>
              </a:rPr>
              <a:t> factory overhead.</a:t>
            </a:r>
            <a:r>
              <a:rPr lang="en-US" altLang="en-US" dirty="0"/>
              <a:t>	</a:t>
            </a:r>
            <a:br>
              <a:rPr lang="en-US" altLang="en-US" dirty="0"/>
            </a:br>
            <a:br>
              <a:rPr lang="en-US" altLang="en-US" dirty="0"/>
            </a:br>
            <a:endParaRPr lang="en-US" altLang="en-US" dirty="0"/>
          </a:p>
        </p:txBody>
      </p:sp>
      <p:sp>
        <p:nvSpPr>
          <p:cNvPr id="13005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B119A4F8-1B21-44AA-97CF-B3BE3340BA9F}" type="slidenum">
              <a:rPr lang="en-US" altLang="en-US" smtClean="0">
                <a:solidFill>
                  <a:srgbClr val="898989"/>
                </a:solidFill>
              </a:rPr>
              <a:pPr/>
              <a:t>38</a:t>
            </a:fld>
            <a:endParaRPr lang="en-US" altLang="en-US" dirty="0">
              <a:solidFill>
                <a:srgbClr val="898989"/>
              </a:solidFill>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14400" y="1936749"/>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4400" y="5145506"/>
            <a:ext cx="7315200" cy="87313"/>
          </a:xfrm>
          <a:prstGeom prst="rect">
            <a:avLst/>
          </a:prstGeom>
          <a:noFill/>
          <a:ln w="9525">
            <a:noFill/>
            <a:miter lim="800000"/>
            <a:headEnd/>
            <a:tailEnd/>
          </a:ln>
        </p:spPr>
      </p:pic>
      <p:sp>
        <p:nvSpPr>
          <p:cNvPr id="8" name="TextBox 7"/>
          <p:cNvSpPr txBox="1"/>
          <p:nvPr/>
        </p:nvSpPr>
        <p:spPr>
          <a:xfrm>
            <a:off x="2286000" y="850354"/>
            <a:ext cx="5257800" cy="769441"/>
          </a:xfrm>
          <a:prstGeom prst="rect">
            <a:avLst/>
          </a:prstGeom>
          <a:noFill/>
        </p:spPr>
        <p:txBody>
          <a:bodyPr wrap="square" rtlCol="0">
            <a:spAutoFit/>
          </a:bodyPr>
          <a:lstStyle/>
          <a:p>
            <a:r>
              <a:rPr lang="en-US" altLang="en-US" sz="4400" b="1" dirty="0">
                <a:latin typeface="+mj-lt"/>
              </a:rPr>
              <a:t>Learning Objective</a:t>
            </a:r>
            <a:endParaRPr lang="en-US" sz="4400" dirty="0">
              <a:latin typeface="+mj-lt"/>
            </a:endParaRPr>
          </a:p>
        </p:txBody>
      </p:sp>
      <p:sp>
        <p:nvSpPr>
          <p:cNvPr id="9" name="Rectangle 8"/>
          <p:cNvSpPr>
            <a:spLocks noGrp="1" noChangeArrowheads="1"/>
          </p:cNvSpPr>
          <p:nvPr/>
        </p:nvSpPr>
        <p:spPr bwMode="auto">
          <a:xfrm>
            <a:off x="640080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219200"/>
          </a:xfrm>
        </p:spPr>
        <p:txBody>
          <a:bodyPr/>
          <a:lstStyle/>
          <a:p>
            <a:r>
              <a:rPr lang="en-US" b="1" dirty="0"/>
              <a:t>Adjust </a:t>
            </a:r>
            <a:r>
              <a:rPr lang="en-US" b="1" dirty="0" err="1"/>
              <a:t>Underapplied</a:t>
            </a:r>
            <a:r>
              <a:rPr lang="en-US" b="1" dirty="0"/>
              <a:t> or Overapplied Overhead</a:t>
            </a:r>
          </a:p>
        </p:txBody>
      </p:sp>
      <p:pic>
        <p:nvPicPr>
          <p:cNvPr id="40962" name="Picture 2" descr="C:\Users\Beth\Documents\MH\wiL62279_untb191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981200"/>
            <a:ext cx="8416638" cy="1143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6" name="Slide Number Placeholder 5"/>
          <p:cNvSpPr>
            <a:spLocks noGrp="1"/>
          </p:cNvSpPr>
          <p:nvPr>
            <p:ph type="sldNum" sz="quarter" idx="12"/>
          </p:nvPr>
        </p:nvSpPr>
        <p:spPr/>
        <p:txBody>
          <a:bodyPr/>
          <a:lstStyle/>
          <a:p>
            <a:pPr>
              <a:defRPr/>
            </a:pPr>
            <a:fld id="{9456D29B-E423-4250-B2DC-38C30AE2A0FC}" type="slidenum">
              <a:rPr lang="en-US" smtClean="0"/>
              <a:pPr>
                <a:defRPr/>
              </a:pPr>
              <a:t>39</a:t>
            </a:fld>
            <a:endParaRPr lang="en-US" dirty="0"/>
          </a:p>
        </p:txBody>
      </p:sp>
      <p:sp>
        <p:nvSpPr>
          <p:cNvPr id="7" name="Rounded Rectangle 6"/>
          <p:cNvSpPr/>
          <p:nvPr/>
        </p:nvSpPr>
        <p:spPr>
          <a:xfrm>
            <a:off x="81012" y="6553200"/>
            <a:ext cx="5786388" cy="21021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P4</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solidFill>
                  <a:prstClr val="black"/>
                </a:solidFill>
                <a:latin typeface="Calibri"/>
              </a:rPr>
              <a:t>Determine adjustments for </a:t>
            </a:r>
            <a:r>
              <a:rPr lang="en-US" sz="1100" dirty="0" err="1">
                <a:solidFill>
                  <a:prstClr val="black"/>
                </a:solidFill>
                <a:latin typeface="Calibri"/>
              </a:rPr>
              <a:t>overapplied</a:t>
            </a:r>
            <a:r>
              <a:rPr lang="en-US" sz="1100" dirty="0">
                <a:solidFill>
                  <a:prstClr val="black"/>
                </a:solidFill>
                <a:latin typeface="Calibri"/>
              </a:rPr>
              <a:t> and </a:t>
            </a:r>
            <a:r>
              <a:rPr lang="en-US" sz="1100" dirty="0" err="1">
                <a:solidFill>
                  <a:prstClr val="black"/>
                </a:solidFill>
                <a:latin typeface="Calibri"/>
              </a:rPr>
              <a:t>underapplied</a:t>
            </a:r>
            <a:r>
              <a:rPr lang="en-US" sz="1100" dirty="0">
                <a:solidFill>
                  <a:prstClr val="black"/>
                </a:solidFill>
                <a:latin typeface="Calibri"/>
              </a:rPr>
              <a:t> factory overhead.</a:t>
            </a:r>
          </a:p>
        </p:txBody>
      </p:sp>
      <p:sp>
        <p:nvSpPr>
          <p:cNvPr id="8" name="Rectangle 7"/>
          <p:cNvSpPr>
            <a:spLocks noGrp="1" noChangeArrowheads="1"/>
          </p:cNvSpPr>
          <p:nvPr/>
        </p:nvSpPr>
        <p:spPr bwMode="auto">
          <a:xfrm>
            <a:off x="640080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extLst>
      <p:ext uri="{BB962C8B-B14F-4D97-AF65-F5344CB8AC3E}">
        <p14:creationId xmlns:p14="http://schemas.microsoft.com/office/powerpoint/2010/main" val="3651196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2" name="Group 2"/>
          <p:cNvGrpSpPr>
            <a:grpSpLocks/>
          </p:cNvGrpSpPr>
          <p:nvPr/>
        </p:nvGrpSpPr>
        <p:grpSpPr bwMode="auto">
          <a:xfrm>
            <a:off x="1517650" y="1600200"/>
            <a:ext cx="7051675" cy="2022475"/>
            <a:chOff x="956" y="968"/>
            <a:chExt cx="4442" cy="1274"/>
          </a:xfrm>
        </p:grpSpPr>
        <p:grpSp>
          <p:nvGrpSpPr>
            <p:cNvPr id="5129" name="Group 3"/>
            <p:cNvGrpSpPr>
              <a:grpSpLocks/>
            </p:cNvGrpSpPr>
            <p:nvPr/>
          </p:nvGrpSpPr>
          <p:grpSpPr bwMode="auto">
            <a:xfrm>
              <a:off x="976" y="968"/>
              <a:ext cx="4422" cy="1274"/>
              <a:chOff x="976" y="968"/>
              <a:chExt cx="4422" cy="1274"/>
            </a:xfrm>
          </p:grpSpPr>
          <p:sp>
            <p:nvSpPr>
              <p:cNvPr id="5136" name="Rectangle 4"/>
              <p:cNvSpPr>
                <a:spLocks noChangeArrowheads="1"/>
              </p:cNvSpPr>
              <p:nvPr/>
            </p:nvSpPr>
            <p:spPr bwMode="auto">
              <a:xfrm>
                <a:off x="977" y="972"/>
                <a:ext cx="1304" cy="774"/>
              </a:xfrm>
              <a:prstGeom prst="rect">
                <a:avLst/>
              </a:prstGeom>
              <a:solidFill>
                <a:srgbClr val="C0C0C0"/>
              </a:solidFill>
              <a:ln w="25400">
                <a:solidFill>
                  <a:srgbClr val="000000"/>
                </a:solidFill>
                <a:miter lim="800000"/>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dirty="0">
                  <a:latin typeface="Arial" charset="0"/>
                </a:endParaRPr>
              </a:p>
            </p:txBody>
          </p:sp>
          <p:sp>
            <p:nvSpPr>
              <p:cNvPr id="5137" name="Freeform 5"/>
              <p:cNvSpPr>
                <a:spLocks/>
              </p:cNvSpPr>
              <p:nvPr/>
            </p:nvSpPr>
            <p:spPr bwMode="auto">
              <a:xfrm>
                <a:off x="2286" y="968"/>
                <a:ext cx="3112" cy="1274"/>
              </a:xfrm>
              <a:custGeom>
                <a:avLst/>
                <a:gdLst>
                  <a:gd name="T0" fmla="*/ 0 w 3112"/>
                  <a:gd name="T1" fmla="*/ 0 h 2547"/>
                  <a:gd name="T2" fmla="*/ 3112 w 3112"/>
                  <a:gd name="T3" fmla="*/ 1 h 2547"/>
                  <a:gd name="T4" fmla="*/ 0 w 3112"/>
                  <a:gd name="T5" fmla="*/ 1 h 2547"/>
                  <a:gd name="T6" fmla="*/ 0 w 3112"/>
                  <a:gd name="T7" fmla="*/ 0 h 2547"/>
                  <a:gd name="T8" fmla="*/ 0 60000 65536"/>
                  <a:gd name="T9" fmla="*/ 0 60000 65536"/>
                  <a:gd name="T10" fmla="*/ 0 60000 65536"/>
                  <a:gd name="T11" fmla="*/ 0 60000 65536"/>
                  <a:gd name="T12" fmla="*/ 0 w 3112"/>
                  <a:gd name="T13" fmla="*/ 0 h 2547"/>
                  <a:gd name="T14" fmla="*/ 3112 w 3112"/>
                  <a:gd name="T15" fmla="*/ 2547 h 2547"/>
                </a:gdLst>
                <a:ahLst/>
                <a:cxnLst>
                  <a:cxn ang="T8">
                    <a:pos x="T0" y="T1"/>
                  </a:cxn>
                  <a:cxn ang="T9">
                    <a:pos x="T2" y="T3"/>
                  </a:cxn>
                  <a:cxn ang="T10">
                    <a:pos x="T4" y="T5"/>
                  </a:cxn>
                  <a:cxn ang="T11">
                    <a:pos x="T6" y="T7"/>
                  </a:cxn>
                </a:cxnLst>
                <a:rect l="T12" t="T13" r="T14" b="T15"/>
                <a:pathLst>
                  <a:path w="3112" h="2547">
                    <a:moveTo>
                      <a:pt x="0" y="0"/>
                    </a:moveTo>
                    <a:lnTo>
                      <a:pt x="3112" y="2547"/>
                    </a:lnTo>
                    <a:lnTo>
                      <a:pt x="0" y="1567"/>
                    </a:lnTo>
                    <a:lnTo>
                      <a:pt x="0" y="0"/>
                    </a:lnTo>
                    <a:close/>
                  </a:path>
                </a:pathLst>
              </a:custGeom>
              <a:solidFill>
                <a:srgbClr val="606060"/>
              </a:solidFill>
              <a:ln w="25400">
                <a:solidFill>
                  <a:srgbClr val="000000"/>
                </a:solidFill>
                <a:round/>
                <a:headEnd/>
                <a:tailEnd/>
              </a:ln>
            </p:spPr>
            <p:txBody>
              <a:bodyPr/>
              <a:lstStyle/>
              <a:p>
                <a:endParaRPr lang="en-GB" dirty="0"/>
              </a:p>
            </p:txBody>
          </p:sp>
          <p:sp>
            <p:nvSpPr>
              <p:cNvPr id="5138" name="Freeform 6"/>
              <p:cNvSpPr>
                <a:spLocks/>
              </p:cNvSpPr>
              <p:nvPr/>
            </p:nvSpPr>
            <p:spPr bwMode="auto">
              <a:xfrm>
                <a:off x="976" y="1751"/>
                <a:ext cx="4422" cy="491"/>
              </a:xfrm>
              <a:custGeom>
                <a:avLst/>
                <a:gdLst>
                  <a:gd name="T0" fmla="*/ 0 w 4422"/>
                  <a:gd name="T1" fmla="*/ 0 h 980"/>
                  <a:gd name="T2" fmla="*/ 1310 w 4422"/>
                  <a:gd name="T3" fmla="*/ 0 h 980"/>
                  <a:gd name="T4" fmla="*/ 4422 w 4422"/>
                  <a:gd name="T5" fmla="*/ 1 h 980"/>
                  <a:gd name="T6" fmla="*/ 0 w 4422"/>
                  <a:gd name="T7" fmla="*/ 0 h 980"/>
                  <a:gd name="T8" fmla="*/ 0 60000 65536"/>
                  <a:gd name="T9" fmla="*/ 0 60000 65536"/>
                  <a:gd name="T10" fmla="*/ 0 60000 65536"/>
                  <a:gd name="T11" fmla="*/ 0 60000 65536"/>
                  <a:gd name="T12" fmla="*/ 0 w 4422"/>
                  <a:gd name="T13" fmla="*/ 0 h 980"/>
                  <a:gd name="T14" fmla="*/ 4422 w 4422"/>
                  <a:gd name="T15" fmla="*/ 980 h 980"/>
                </a:gdLst>
                <a:ahLst/>
                <a:cxnLst>
                  <a:cxn ang="T8">
                    <a:pos x="T0" y="T1"/>
                  </a:cxn>
                  <a:cxn ang="T9">
                    <a:pos x="T2" y="T3"/>
                  </a:cxn>
                  <a:cxn ang="T10">
                    <a:pos x="T4" y="T5"/>
                  </a:cxn>
                  <a:cxn ang="T11">
                    <a:pos x="T6" y="T7"/>
                  </a:cxn>
                </a:cxnLst>
                <a:rect l="T12" t="T13" r="T14" b="T15"/>
                <a:pathLst>
                  <a:path w="4422" h="980">
                    <a:moveTo>
                      <a:pt x="0" y="0"/>
                    </a:moveTo>
                    <a:lnTo>
                      <a:pt x="1310" y="0"/>
                    </a:lnTo>
                    <a:lnTo>
                      <a:pt x="4422" y="980"/>
                    </a:lnTo>
                    <a:lnTo>
                      <a:pt x="0" y="0"/>
                    </a:lnTo>
                    <a:close/>
                  </a:path>
                </a:pathLst>
              </a:custGeom>
              <a:solidFill>
                <a:srgbClr val="404040"/>
              </a:solidFill>
              <a:ln w="25400">
                <a:solidFill>
                  <a:srgbClr val="000000"/>
                </a:solidFill>
                <a:round/>
                <a:headEnd/>
                <a:tailEnd/>
              </a:ln>
            </p:spPr>
            <p:txBody>
              <a:bodyPr/>
              <a:lstStyle/>
              <a:p>
                <a:endParaRPr lang="en-GB" dirty="0"/>
              </a:p>
            </p:txBody>
          </p:sp>
        </p:grpSp>
        <p:grpSp>
          <p:nvGrpSpPr>
            <p:cNvPr id="5130" name="Group 7"/>
            <p:cNvGrpSpPr>
              <a:grpSpLocks/>
            </p:cNvGrpSpPr>
            <p:nvPr/>
          </p:nvGrpSpPr>
          <p:grpSpPr bwMode="auto">
            <a:xfrm>
              <a:off x="2778" y="968"/>
              <a:ext cx="2620" cy="1274"/>
              <a:chOff x="2778" y="968"/>
              <a:chExt cx="2620" cy="1274"/>
            </a:xfrm>
          </p:grpSpPr>
          <p:sp>
            <p:nvSpPr>
              <p:cNvPr id="5133" name="Rectangle 8"/>
              <p:cNvSpPr>
                <a:spLocks noChangeArrowheads="1"/>
              </p:cNvSpPr>
              <p:nvPr/>
            </p:nvSpPr>
            <p:spPr bwMode="auto">
              <a:xfrm>
                <a:off x="2779" y="972"/>
                <a:ext cx="1304" cy="774"/>
              </a:xfrm>
              <a:prstGeom prst="rect">
                <a:avLst/>
              </a:prstGeom>
              <a:solidFill>
                <a:srgbClr val="FFFF00"/>
              </a:solidFill>
              <a:ln w="25400">
                <a:solidFill>
                  <a:srgbClr val="000000"/>
                </a:solidFill>
                <a:miter lim="800000"/>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dirty="0">
                  <a:latin typeface="Arial" charset="0"/>
                </a:endParaRPr>
              </a:p>
            </p:txBody>
          </p:sp>
          <p:sp>
            <p:nvSpPr>
              <p:cNvPr id="5134" name="Freeform 9"/>
              <p:cNvSpPr>
                <a:spLocks/>
              </p:cNvSpPr>
              <p:nvPr/>
            </p:nvSpPr>
            <p:spPr bwMode="auto">
              <a:xfrm>
                <a:off x="4088" y="968"/>
                <a:ext cx="1310" cy="1274"/>
              </a:xfrm>
              <a:custGeom>
                <a:avLst/>
                <a:gdLst>
                  <a:gd name="T0" fmla="*/ 0 w 1310"/>
                  <a:gd name="T1" fmla="*/ 0 h 2547"/>
                  <a:gd name="T2" fmla="*/ 1310 w 1310"/>
                  <a:gd name="T3" fmla="*/ 1 h 2547"/>
                  <a:gd name="T4" fmla="*/ 0 w 1310"/>
                  <a:gd name="T5" fmla="*/ 1 h 2547"/>
                  <a:gd name="T6" fmla="*/ 0 w 1310"/>
                  <a:gd name="T7" fmla="*/ 0 h 2547"/>
                  <a:gd name="T8" fmla="*/ 0 60000 65536"/>
                  <a:gd name="T9" fmla="*/ 0 60000 65536"/>
                  <a:gd name="T10" fmla="*/ 0 60000 65536"/>
                  <a:gd name="T11" fmla="*/ 0 60000 65536"/>
                  <a:gd name="T12" fmla="*/ 0 w 1310"/>
                  <a:gd name="T13" fmla="*/ 0 h 2547"/>
                  <a:gd name="T14" fmla="*/ 1310 w 1310"/>
                  <a:gd name="T15" fmla="*/ 2547 h 2547"/>
                </a:gdLst>
                <a:ahLst/>
                <a:cxnLst>
                  <a:cxn ang="T8">
                    <a:pos x="T0" y="T1"/>
                  </a:cxn>
                  <a:cxn ang="T9">
                    <a:pos x="T2" y="T3"/>
                  </a:cxn>
                  <a:cxn ang="T10">
                    <a:pos x="T4" y="T5"/>
                  </a:cxn>
                  <a:cxn ang="T11">
                    <a:pos x="T6" y="T7"/>
                  </a:cxn>
                </a:cxnLst>
                <a:rect l="T12" t="T13" r="T14" b="T15"/>
                <a:pathLst>
                  <a:path w="1310" h="2547">
                    <a:moveTo>
                      <a:pt x="0" y="0"/>
                    </a:moveTo>
                    <a:lnTo>
                      <a:pt x="1310" y="2547"/>
                    </a:lnTo>
                    <a:lnTo>
                      <a:pt x="0" y="1567"/>
                    </a:lnTo>
                    <a:lnTo>
                      <a:pt x="0" y="0"/>
                    </a:lnTo>
                    <a:close/>
                  </a:path>
                </a:pathLst>
              </a:custGeom>
              <a:solidFill>
                <a:srgbClr val="A0A000"/>
              </a:solidFill>
              <a:ln w="25400">
                <a:solidFill>
                  <a:srgbClr val="000000"/>
                </a:solidFill>
                <a:round/>
                <a:headEnd/>
                <a:tailEnd/>
              </a:ln>
            </p:spPr>
            <p:txBody>
              <a:bodyPr/>
              <a:lstStyle/>
              <a:p>
                <a:endParaRPr lang="en-GB" dirty="0"/>
              </a:p>
            </p:txBody>
          </p:sp>
          <p:sp>
            <p:nvSpPr>
              <p:cNvPr id="5135" name="Freeform 10"/>
              <p:cNvSpPr>
                <a:spLocks/>
              </p:cNvSpPr>
              <p:nvPr/>
            </p:nvSpPr>
            <p:spPr bwMode="auto">
              <a:xfrm>
                <a:off x="2778" y="1751"/>
                <a:ext cx="2620" cy="491"/>
              </a:xfrm>
              <a:custGeom>
                <a:avLst/>
                <a:gdLst>
                  <a:gd name="T0" fmla="*/ 0 w 2620"/>
                  <a:gd name="T1" fmla="*/ 0 h 980"/>
                  <a:gd name="T2" fmla="*/ 1310 w 2620"/>
                  <a:gd name="T3" fmla="*/ 0 h 980"/>
                  <a:gd name="T4" fmla="*/ 2620 w 2620"/>
                  <a:gd name="T5" fmla="*/ 1 h 980"/>
                  <a:gd name="T6" fmla="*/ 0 w 2620"/>
                  <a:gd name="T7" fmla="*/ 0 h 980"/>
                  <a:gd name="T8" fmla="*/ 0 60000 65536"/>
                  <a:gd name="T9" fmla="*/ 0 60000 65536"/>
                  <a:gd name="T10" fmla="*/ 0 60000 65536"/>
                  <a:gd name="T11" fmla="*/ 0 60000 65536"/>
                  <a:gd name="T12" fmla="*/ 0 w 2620"/>
                  <a:gd name="T13" fmla="*/ 0 h 980"/>
                  <a:gd name="T14" fmla="*/ 2620 w 2620"/>
                  <a:gd name="T15" fmla="*/ 980 h 980"/>
                </a:gdLst>
                <a:ahLst/>
                <a:cxnLst>
                  <a:cxn ang="T8">
                    <a:pos x="T0" y="T1"/>
                  </a:cxn>
                  <a:cxn ang="T9">
                    <a:pos x="T2" y="T3"/>
                  </a:cxn>
                  <a:cxn ang="T10">
                    <a:pos x="T4" y="T5"/>
                  </a:cxn>
                  <a:cxn ang="T11">
                    <a:pos x="T6" y="T7"/>
                  </a:cxn>
                </a:cxnLst>
                <a:rect l="T12" t="T13" r="T14" b="T15"/>
                <a:pathLst>
                  <a:path w="2620" h="980">
                    <a:moveTo>
                      <a:pt x="0" y="0"/>
                    </a:moveTo>
                    <a:lnTo>
                      <a:pt x="1310" y="0"/>
                    </a:lnTo>
                    <a:lnTo>
                      <a:pt x="2620" y="980"/>
                    </a:lnTo>
                    <a:lnTo>
                      <a:pt x="0" y="0"/>
                    </a:lnTo>
                    <a:close/>
                  </a:path>
                </a:pathLst>
              </a:custGeom>
              <a:solidFill>
                <a:srgbClr val="404000"/>
              </a:solidFill>
              <a:ln w="25400">
                <a:solidFill>
                  <a:srgbClr val="000000"/>
                </a:solidFill>
                <a:round/>
                <a:headEnd/>
                <a:tailEnd/>
              </a:ln>
            </p:spPr>
            <p:txBody>
              <a:bodyPr/>
              <a:lstStyle/>
              <a:p>
                <a:endParaRPr lang="en-GB" dirty="0"/>
              </a:p>
            </p:txBody>
          </p:sp>
        </p:grpSp>
        <p:sp>
          <p:nvSpPr>
            <p:cNvPr id="5131" name="Rectangle 11"/>
            <p:cNvSpPr>
              <a:spLocks noChangeArrowheads="1"/>
            </p:cNvSpPr>
            <p:nvPr/>
          </p:nvSpPr>
          <p:spPr bwMode="auto">
            <a:xfrm>
              <a:off x="956" y="993"/>
              <a:ext cx="1302" cy="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3600" dirty="0">
                  <a:latin typeface="Arial" charset="0"/>
                </a:rPr>
                <a:t>Process</a:t>
              </a:r>
              <a:br>
                <a:rPr lang="en-US" altLang="en-US" sz="3600" dirty="0">
                  <a:latin typeface="Arial" charset="0"/>
                </a:rPr>
              </a:br>
              <a:r>
                <a:rPr lang="en-US" altLang="en-US" sz="3600" dirty="0">
                  <a:latin typeface="Arial" charset="0"/>
                </a:rPr>
                <a:t>Costing</a:t>
              </a:r>
            </a:p>
          </p:txBody>
        </p:sp>
        <p:sp>
          <p:nvSpPr>
            <p:cNvPr id="5132" name="Rectangle 12"/>
            <p:cNvSpPr>
              <a:spLocks noChangeArrowheads="1"/>
            </p:cNvSpPr>
            <p:nvPr/>
          </p:nvSpPr>
          <p:spPr bwMode="auto">
            <a:xfrm>
              <a:off x="2740" y="993"/>
              <a:ext cx="1446" cy="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3600" dirty="0">
                  <a:latin typeface="Arial" charset="0"/>
                </a:rPr>
                <a:t>Job</a:t>
              </a:r>
              <a:br>
                <a:rPr lang="en-US" altLang="en-US" sz="3600" dirty="0">
                  <a:latin typeface="Arial" charset="0"/>
                </a:rPr>
              </a:br>
              <a:r>
                <a:rPr lang="en-US" altLang="en-US" sz="3600" dirty="0">
                  <a:latin typeface="Arial" charset="0"/>
                </a:rPr>
                <a:t>Costing</a:t>
              </a:r>
            </a:p>
          </p:txBody>
        </p:sp>
      </p:grpSp>
      <p:sp>
        <p:nvSpPr>
          <p:cNvPr id="5123" name="AutoShape 13"/>
          <p:cNvSpPr>
            <a:spLocks noChangeArrowheads="1"/>
          </p:cNvSpPr>
          <p:nvPr/>
        </p:nvSpPr>
        <p:spPr bwMode="auto">
          <a:xfrm rot="-5400000">
            <a:off x="4803775" y="3127375"/>
            <a:ext cx="1289050" cy="673100"/>
          </a:xfrm>
          <a:prstGeom prst="rightArrow">
            <a:avLst>
              <a:gd name="adj1" fmla="val 50000"/>
              <a:gd name="adj2" fmla="val 95764"/>
            </a:avLst>
          </a:prstGeom>
          <a:solidFill>
            <a:srgbClr val="FC0128"/>
          </a:solidFill>
          <a:ln w="12700">
            <a:solidFill>
              <a:srgbClr val="FC0128"/>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dirty="0">
              <a:latin typeface="Arial" charset="0"/>
            </a:endParaRPr>
          </a:p>
        </p:txBody>
      </p:sp>
      <p:sp>
        <p:nvSpPr>
          <p:cNvPr id="186382" name="Rectangle 14"/>
          <p:cNvSpPr>
            <a:spLocks noChangeArrowheads="1"/>
          </p:cNvSpPr>
          <p:nvPr/>
        </p:nvSpPr>
        <p:spPr bwMode="auto">
          <a:xfrm>
            <a:off x="381000" y="4114800"/>
            <a:ext cx="8382000" cy="1985963"/>
          </a:xfrm>
          <a:prstGeom prst="rect">
            <a:avLst/>
          </a:prstGeom>
          <a:solidFill>
            <a:schemeClr val="accent2">
              <a:lumMod val="20000"/>
              <a:lumOff val="80000"/>
            </a:schemeClr>
          </a:solidFill>
          <a:ln w="38100" cmpd="dbl">
            <a:solidFill>
              <a:schemeClr val="tx1"/>
            </a:solidFill>
            <a:miter lim="800000"/>
            <a:headEnd/>
            <a:tailEnd/>
          </a:ln>
          <a:effectLst>
            <a:outerShdw blurRad="50800" dist="38100" dir="2700000" algn="tl" rotWithShape="0">
              <a:prstClr val="black">
                <a:alpha val="40000"/>
              </a:prstClr>
            </a:outerShdw>
          </a:effectLst>
        </p:spPr>
        <p:txBody>
          <a:bodyPr lIns="90488" tIns="44450" rIns="90488" bIns="44450">
            <a:spAutoFit/>
          </a:bodyPr>
          <a:lstStyle/>
          <a:p>
            <a:pPr>
              <a:lnSpc>
                <a:spcPct val="85000"/>
              </a:lnSpc>
              <a:spcBef>
                <a:spcPct val="50000"/>
              </a:spcBef>
              <a:buSzPct val="100000"/>
              <a:buFont typeface="Wingdings" pitchFamily="2" charset="2"/>
              <a:buChar char="§"/>
              <a:defRPr/>
            </a:pPr>
            <a:r>
              <a:rPr lang="en-US" sz="2800" b="1" dirty="0"/>
              <a:t> Used for production of large, unique, or </a:t>
            </a:r>
            <a:br>
              <a:rPr lang="en-US" sz="2800" b="1" dirty="0"/>
            </a:br>
            <a:r>
              <a:rPr lang="en-US" sz="2800" b="1" dirty="0"/>
              <a:t>   high-cost items. </a:t>
            </a:r>
          </a:p>
          <a:p>
            <a:pPr>
              <a:lnSpc>
                <a:spcPct val="85000"/>
              </a:lnSpc>
              <a:spcBef>
                <a:spcPct val="50000"/>
              </a:spcBef>
              <a:buSzPct val="100000"/>
              <a:buFont typeface="Wingdings" pitchFamily="2" charset="2"/>
              <a:buChar char="§"/>
              <a:defRPr/>
            </a:pPr>
            <a:r>
              <a:rPr lang="en-US" sz="2800" b="1" dirty="0"/>
              <a:t> Built to order rather than mass produced.</a:t>
            </a:r>
          </a:p>
          <a:p>
            <a:pPr>
              <a:lnSpc>
                <a:spcPct val="85000"/>
              </a:lnSpc>
              <a:spcBef>
                <a:spcPct val="50000"/>
              </a:spcBef>
              <a:buSzPct val="100000"/>
              <a:buFont typeface="Wingdings" pitchFamily="2" charset="2"/>
              <a:buChar char="§"/>
              <a:defRPr/>
            </a:pPr>
            <a:r>
              <a:rPr lang="en-US" sz="2800" b="1" dirty="0"/>
              <a:t> Many costs can be directly traced to each job.</a:t>
            </a:r>
          </a:p>
        </p:txBody>
      </p:sp>
      <p:sp>
        <p:nvSpPr>
          <p:cNvPr id="5125" name="Rectangle 15"/>
          <p:cNvSpPr>
            <a:spLocks noGrp="1" noChangeArrowheads="1"/>
          </p:cNvSpPr>
          <p:nvPr>
            <p:ph type="title"/>
          </p:nvPr>
        </p:nvSpPr>
        <p:spPr>
          <a:xfrm>
            <a:off x="457200" y="609600"/>
            <a:ext cx="8229600" cy="762000"/>
          </a:xfrm>
        </p:spPr>
        <p:txBody>
          <a:bodyPr/>
          <a:lstStyle/>
          <a:p>
            <a:r>
              <a:rPr lang="en-US" altLang="en-US" b="1" dirty="0"/>
              <a:t>Cost Accounting Systems</a:t>
            </a:r>
          </a:p>
        </p:txBody>
      </p:sp>
      <p:sp>
        <p:nvSpPr>
          <p:cNvPr id="5126" name="AutoShape 16"/>
          <p:cNvSpPr>
            <a:spLocks noChangeArrowheads="1"/>
          </p:cNvSpPr>
          <p:nvPr/>
        </p:nvSpPr>
        <p:spPr bwMode="auto">
          <a:xfrm rot="-5400000">
            <a:off x="2247900" y="2940050"/>
            <a:ext cx="679450" cy="450850"/>
          </a:xfrm>
          <a:prstGeom prst="rightArrow">
            <a:avLst>
              <a:gd name="adj1" fmla="val 50000"/>
              <a:gd name="adj2" fmla="val 75359"/>
            </a:avLst>
          </a:prstGeom>
          <a:solidFill>
            <a:srgbClr val="FC0128"/>
          </a:solidFill>
          <a:ln w="12700">
            <a:solidFill>
              <a:srgbClr val="FC0128"/>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dirty="0">
              <a:latin typeface="Arial" charset="0"/>
            </a:endParaRPr>
          </a:p>
        </p:txBody>
      </p:sp>
      <p:sp>
        <p:nvSpPr>
          <p:cNvPr id="5127" name="Rectangle 18"/>
          <p:cNvSpPr>
            <a:spLocks noChangeArrowheads="1"/>
          </p:cNvSpPr>
          <p:nvPr/>
        </p:nvSpPr>
        <p:spPr bwMode="auto">
          <a:xfrm>
            <a:off x="1771650" y="3375025"/>
            <a:ext cx="1644650" cy="477567"/>
          </a:xfrm>
          <a:prstGeom prst="rect">
            <a:avLst/>
          </a:prstGeom>
          <a:solidFill>
            <a:srgbClr val="F6E9B4"/>
          </a:solidFill>
          <a:ln w="38100" cmpd="dbl">
            <a:solidFill>
              <a:schemeClr val="tx1"/>
            </a:solidFill>
            <a:miter lim="800000"/>
            <a:headEnd/>
            <a:tailEnd/>
          </a:ln>
        </p:spPr>
        <p:txBody>
          <a:bodyPr lIns="90488" tIns="44450" rIns="90488" bIns="4445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lnSpc>
                <a:spcPct val="90000"/>
              </a:lnSpc>
              <a:spcBef>
                <a:spcPct val="30000"/>
              </a:spcBef>
              <a:buClr>
                <a:schemeClr val="hlink"/>
              </a:buClr>
              <a:buSzPct val="75000"/>
              <a:buFont typeface="Wingdings" pitchFamily="2" charset="2"/>
              <a:buNone/>
            </a:pPr>
            <a:r>
              <a:rPr lang="en-US" altLang="en-US" sz="2800" b="1" dirty="0">
                <a:latin typeface="Arial" charset="0"/>
              </a:rPr>
              <a:t> </a:t>
            </a:r>
            <a:r>
              <a:rPr lang="en-US" altLang="en-US" sz="2000" b="1" dirty="0">
                <a:latin typeface="Arial" charset="0"/>
              </a:rPr>
              <a:t>Chapter 16</a:t>
            </a:r>
          </a:p>
        </p:txBody>
      </p:sp>
      <p:sp>
        <p:nvSpPr>
          <p:cNvPr id="19" name="Rectangle 18"/>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20" name="Slide Number Placeholder 19"/>
          <p:cNvSpPr>
            <a:spLocks noGrp="1"/>
          </p:cNvSpPr>
          <p:nvPr>
            <p:ph type="sldNum" sz="quarter" idx="12"/>
          </p:nvPr>
        </p:nvSpPr>
        <p:spPr/>
        <p:txBody>
          <a:bodyPr/>
          <a:lstStyle/>
          <a:p>
            <a:pPr>
              <a:defRPr/>
            </a:pPr>
            <a:fld id="{9456D29B-E423-4250-B2DC-38C30AE2A0FC}" type="slidenum">
              <a:rPr lang="en-US" smtClean="0"/>
              <a:pPr>
                <a:defRPr/>
              </a:pPr>
              <a:t>4</a:t>
            </a:fld>
            <a:endParaRPr lang="en-US" dirty="0"/>
          </a:p>
        </p:txBody>
      </p:sp>
      <p:sp>
        <p:nvSpPr>
          <p:cNvPr id="21" name="Rounded Rectangle 20"/>
          <p:cNvSpPr/>
          <p:nvPr/>
        </p:nvSpPr>
        <p:spPr>
          <a:xfrm>
            <a:off x="81012" y="6592887"/>
            <a:ext cx="4567188" cy="170523"/>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C1: </a:t>
            </a:r>
            <a:r>
              <a:rPr lang="en-US" sz="1100" dirty="0">
                <a:solidFill>
                  <a:prstClr val="black"/>
                </a:solidFill>
                <a:latin typeface="Calibri"/>
              </a:rPr>
              <a:t>Describe important features of job order production</a:t>
            </a:r>
            <a:r>
              <a:rPr lang="en-US" sz="1100" dirty="0">
                <a:solidFill>
                  <a:prstClr val="black"/>
                </a:solidFill>
                <a:cs typeface="Arial" charset="0"/>
              </a:rPr>
              <a:t>.</a:t>
            </a:r>
            <a:endParaRPr lang="en-US" sz="1100" dirty="0"/>
          </a:p>
        </p:txBody>
      </p:sp>
      <p:sp>
        <p:nvSpPr>
          <p:cNvPr id="22" name="Rectangle 21"/>
          <p:cNvSpPr>
            <a:spLocks noGrp="1" noChangeArrowheads="1"/>
          </p:cNvSpPr>
          <p:nvPr/>
        </p:nvSpPr>
        <p:spPr bwMode="auto">
          <a:xfrm>
            <a:off x="640080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p:transition spd="med">
    <p:zoom/>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Rectangle 361"/>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b="1" dirty="0">
                <a:solidFill>
                  <a:prstClr val="white"/>
                </a:solidFill>
              </a:rPr>
              <a:t>NEED-TO-KNOW 15-6</a:t>
            </a:r>
          </a:p>
        </p:txBody>
      </p:sp>
      <p:sp>
        <p:nvSpPr>
          <p:cNvPr id="480" name="Rectangle 5"/>
          <p:cNvSpPr>
            <a:spLocks noChangeArrowheads="1"/>
          </p:cNvSpPr>
          <p:nvPr/>
        </p:nvSpPr>
        <p:spPr bwMode="auto">
          <a:xfrm>
            <a:off x="2039938" y="1819274"/>
            <a:ext cx="3317875" cy="23653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81" name="Rectangle 6"/>
          <p:cNvSpPr>
            <a:spLocks noChangeArrowheads="1"/>
          </p:cNvSpPr>
          <p:nvPr/>
        </p:nvSpPr>
        <p:spPr bwMode="auto">
          <a:xfrm>
            <a:off x="1212850" y="3106737"/>
            <a:ext cx="5797550" cy="236538"/>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84" name="Rectangle 9"/>
          <p:cNvSpPr>
            <a:spLocks noChangeArrowheads="1"/>
          </p:cNvSpPr>
          <p:nvPr/>
        </p:nvSpPr>
        <p:spPr bwMode="auto">
          <a:xfrm>
            <a:off x="885826" y="706438"/>
            <a:ext cx="75422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A manufacturing company applied $300,000 of overhead to its jobs during the year. For the independent</a:t>
            </a:r>
            <a:endParaRPr lang="en-US" altLang="en-US" dirty="0">
              <a:solidFill>
                <a:prstClr val="black"/>
              </a:solidFill>
              <a:cs typeface="+mn-cs"/>
            </a:endParaRPr>
          </a:p>
        </p:txBody>
      </p:sp>
      <p:sp>
        <p:nvSpPr>
          <p:cNvPr id="485" name="Rectangle 10"/>
          <p:cNvSpPr>
            <a:spLocks noChangeArrowheads="1"/>
          </p:cNvSpPr>
          <p:nvPr/>
        </p:nvSpPr>
        <p:spPr bwMode="auto">
          <a:xfrm>
            <a:off x="885826" y="912813"/>
            <a:ext cx="78454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scenarios below, prepare the journal entry to adjust over- or underapplied overhead. Assume the adjustment</a:t>
            </a:r>
            <a:endParaRPr lang="en-US" altLang="en-US" dirty="0">
              <a:solidFill>
                <a:prstClr val="black"/>
              </a:solidFill>
              <a:cs typeface="+mn-cs"/>
            </a:endParaRPr>
          </a:p>
        </p:txBody>
      </p:sp>
      <p:sp>
        <p:nvSpPr>
          <p:cNvPr id="486" name="Rectangle 11"/>
          <p:cNvSpPr>
            <a:spLocks noChangeArrowheads="1"/>
          </p:cNvSpPr>
          <p:nvPr/>
        </p:nvSpPr>
        <p:spPr bwMode="auto">
          <a:xfrm>
            <a:off x="885826" y="1119188"/>
            <a:ext cx="19065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amounts are not material.</a:t>
            </a:r>
            <a:endParaRPr lang="en-US" altLang="en-US" dirty="0">
              <a:solidFill>
                <a:prstClr val="black"/>
              </a:solidFill>
              <a:cs typeface="+mn-cs"/>
            </a:endParaRPr>
          </a:p>
        </p:txBody>
      </p:sp>
      <p:sp>
        <p:nvSpPr>
          <p:cNvPr id="487" name="Rectangle 12"/>
          <p:cNvSpPr>
            <a:spLocks noChangeArrowheads="1"/>
          </p:cNvSpPr>
          <p:nvPr/>
        </p:nvSpPr>
        <p:spPr bwMode="auto">
          <a:xfrm>
            <a:off x="885826" y="1416049"/>
            <a:ext cx="48101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1. Actual overhead costs incurred during the year equal $305,000.</a:t>
            </a:r>
            <a:endParaRPr lang="en-US" altLang="en-US" dirty="0">
              <a:solidFill>
                <a:prstClr val="black"/>
              </a:solidFill>
              <a:cs typeface="+mn-cs"/>
            </a:endParaRPr>
          </a:p>
        </p:txBody>
      </p:sp>
      <p:sp>
        <p:nvSpPr>
          <p:cNvPr id="488" name="Rectangle 13"/>
          <p:cNvSpPr>
            <a:spLocks noChangeArrowheads="1"/>
          </p:cNvSpPr>
          <p:nvPr/>
        </p:nvSpPr>
        <p:spPr bwMode="auto">
          <a:xfrm>
            <a:off x="3168650" y="2312987"/>
            <a:ext cx="574675"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a:solidFill>
                  <a:srgbClr val="000000"/>
                </a:solidFill>
                <a:cs typeface="+mn-cs"/>
              </a:rPr>
              <a:t>305,000</a:t>
            </a:r>
            <a:endParaRPr lang="en-US" altLang="en-US" dirty="0">
              <a:solidFill>
                <a:prstClr val="black"/>
              </a:solidFill>
              <a:cs typeface="+mn-cs"/>
            </a:endParaRPr>
          </a:p>
        </p:txBody>
      </p:sp>
      <p:sp>
        <p:nvSpPr>
          <p:cNvPr id="489" name="Rectangle 14"/>
          <p:cNvSpPr>
            <a:spLocks noChangeArrowheads="1"/>
          </p:cNvSpPr>
          <p:nvPr/>
        </p:nvSpPr>
        <p:spPr bwMode="auto">
          <a:xfrm>
            <a:off x="4822825" y="2312987"/>
            <a:ext cx="574675"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a:solidFill>
                  <a:srgbClr val="000000"/>
                </a:solidFill>
                <a:cs typeface="+mn-cs"/>
              </a:rPr>
              <a:t>300,000</a:t>
            </a:r>
            <a:endParaRPr lang="en-US" altLang="en-US" dirty="0">
              <a:solidFill>
                <a:prstClr val="black"/>
              </a:solidFill>
              <a:cs typeface="+mn-cs"/>
            </a:endParaRPr>
          </a:p>
        </p:txBody>
      </p:sp>
      <p:sp>
        <p:nvSpPr>
          <p:cNvPr id="490" name="Rectangle 15"/>
          <p:cNvSpPr>
            <a:spLocks noChangeArrowheads="1"/>
          </p:cNvSpPr>
          <p:nvPr/>
        </p:nvSpPr>
        <p:spPr bwMode="auto">
          <a:xfrm>
            <a:off x="2070100" y="2725737"/>
            <a:ext cx="1158875"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a:solidFill>
                  <a:srgbClr val="000000"/>
                </a:solidFill>
                <a:cs typeface="+mn-cs"/>
              </a:rPr>
              <a:t>Underapplied OH</a:t>
            </a:r>
            <a:endParaRPr lang="en-US" altLang="en-US" dirty="0">
              <a:solidFill>
                <a:prstClr val="black"/>
              </a:solidFill>
              <a:cs typeface="+mn-cs"/>
            </a:endParaRPr>
          </a:p>
        </p:txBody>
      </p:sp>
      <p:sp>
        <p:nvSpPr>
          <p:cNvPr id="491" name="Rectangle 16"/>
          <p:cNvSpPr>
            <a:spLocks noChangeArrowheads="1"/>
          </p:cNvSpPr>
          <p:nvPr/>
        </p:nvSpPr>
        <p:spPr bwMode="auto">
          <a:xfrm>
            <a:off x="3309938" y="2725737"/>
            <a:ext cx="412750"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a:solidFill>
                  <a:srgbClr val="000000"/>
                </a:solidFill>
                <a:cs typeface="+mn-cs"/>
              </a:rPr>
              <a:t>5,000</a:t>
            </a:r>
            <a:endParaRPr lang="en-US" altLang="en-US" dirty="0">
              <a:solidFill>
                <a:prstClr val="black"/>
              </a:solidFill>
              <a:cs typeface="+mn-cs"/>
            </a:endParaRPr>
          </a:p>
        </p:txBody>
      </p:sp>
      <p:sp>
        <p:nvSpPr>
          <p:cNvPr id="492" name="Rectangle 17"/>
          <p:cNvSpPr>
            <a:spLocks noChangeArrowheads="1"/>
          </p:cNvSpPr>
          <p:nvPr/>
        </p:nvSpPr>
        <p:spPr bwMode="auto">
          <a:xfrm>
            <a:off x="5568950" y="3127374"/>
            <a:ext cx="4841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a:solidFill>
                  <a:srgbClr val="000000"/>
                </a:solidFill>
                <a:cs typeface="+mn-cs"/>
              </a:rPr>
              <a:t>Debit</a:t>
            </a:r>
            <a:endParaRPr lang="en-US" altLang="en-US" dirty="0">
              <a:solidFill>
                <a:prstClr val="black"/>
              </a:solidFill>
              <a:cs typeface="+mn-cs"/>
            </a:endParaRPr>
          </a:p>
        </p:txBody>
      </p:sp>
      <p:sp>
        <p:nvSpPr>
          <p:cNvPr id="493" name="Rectangle 18"/>
          <p:cNvSpPr>
            <a:spLocks noChangeArrowheads="1"/>
          </p:cNvSpPr>
          <p:nvPr/>
        </p:nvSpPr>
        <p:spPr bwMode="auto">
          <a:xfrm>
            <a:off x="6365875" y="3127374"/>
            <a:ext cx="5445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a:solidFill>
                  <a:srgbClr val="000000"/>
                </a:solidFill>
                <a:cs typeface="+mn-cs"/>
              </a:rPr>
              <a:t>Credit</a:t>
            </a:r>
            <a:endParaRPr lang="en-US" altLang="en-US" dirty="0">
              <a:solidFill>
                <a:prstClr val="black"/>
              </a:solidFill>
              <a:cs typeface="+mn-cs"/>
            </a:endParaRPr>
          </a:p>
        </p:txBody>
      </p:sp>
      <p:sp>
        <p:nvSpPr>
          <p:cNvPr id="494" name="Rectangle 19"/>
          <p:cNvSpPr>
            <a:spLocks noChangeArrowheads="1"/>
          </p:cNvSpPr>
          <p:nvPr/>
        </p:nvSpPr>
        <p:spPr bwMode="auto">
          <a:xfrm>
            <a:off x="2130425" y="3354387"/>
            <a:ext cx="14716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Cost of Goods Sold</a:t>
            </a:r>
            <a:endParaRPr lang="en-US" altLang="en-US" dirty="0">
              <a:solidFill>
                <a:prstClr val="black"/>
              </a:solidFill>
              <a:cs typeface="+mn-cs"/>
            </a:endParaRPr>
          </a:p>
        </p:txBody>
      </p:sp>
      <p:sp>
        <p:nvSpPr>
          <p:cNvPr id="495" name="Rectangle 20"/>
          <p:cNvSpPr>
            <a:spLocks noChangeArrowheads="1"/>
          </p:cNvSpPr>
          <p:nvPr/>
        </p:nvSpPr>
        <p:spPr bwMode="auto">
          <a:xfrm>
            <a:off x="5689600" y="3354387"/>
            <a:ext cx="4746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5,000</a:t>
            </a:r>
            <a:endParaRPr lang="en-US" altLang="en-US" dirty="0">
              <a:solidFill>
                <a:prstClr val="black"/>
              </a:solidFill>
              <a:cs typeface="+mn-cs"/>
            </a:endParaRPr>
          </a:p>
        </p:txBody>
      </p:sp>
      <p:sp>
        <p:nvSpPr>
          <p:cNvPr id="496" name="Rectangle 21"/>
          <p:cNvSpPr>
            <a:spLocks noChangeArrowheads="1"/>
          </p:cNvSpPr>
          <p:nvPr/>
        </p:nvSpPr>
        <p:spPr bwMode="auto">
          <a:xfrm>
            <a:off x="2403475" y="3559174"/>
            <a:ext cx="13716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Factory Overhead</a:t>
            </a:r>
            <a:endParaRPr lang="en-US" altLang="en-US" dirty="0">
              <a:solidFill>
                <a:prstClr val="black"/>
              </a:solidFill>
              <a:cs typeface="+mn-cs"/>
            </a:endParaRPr>
          </a:p>
        </p:txBody>
      </p:sp>
      <p:sp>
        <p:nvSpPr>
          <p:cNvPr id="497" name="Rectangle 22"/>
          <p:cNvSpPr>
            <a:spLocks noChangeArrowheads="1"/>
          </p:cNvSpPr>
          <p:nvPr/>
        </p:nvSpPr>
        <p:spPr bwMode="auto">
          <a:xfrm>
            <a:off x="6516688" y="3559174"/>
            <a:ext cx="4746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5,000</a:t>
            </a:r>
            <a:endParaRPr lang="en-US" altLang="en-US" dirty="0">
              <a:solidFill>
                <a:prstClr val="black"/>
              </a:solidFill>
              <a:cs typeface="+mn-cs"/>
            </a:endParaRPr>
          </a:p>
        </p:txBody>
      </p:sp>
      <p:sp>
        <p:nvSpPr>
          <p:cNvPr id="80" name="Rectangle 38"/>
          <p:cNvSpPr>
            <a:spLocks noChangeArrowheads="1"/>
          </p:cNvSpPr>
          <p:nvPr/>
        </p:nvSpPr>
        <p:spPr bwMode="auto">
          <a:xfrm>
            <a:off x="3017838" y="1839912"/>
            <a:ext cx="14620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a:solidFill>
                  <a:srgbClr val="000000"/>
                </a:solidFill>
                <a:cs typeface="+mn-cs"/>
              </a:rPr>
              <a:t>Factory Overhead</a:t>
            </a:r>
            <a:endParaRPr lang="en-US" altLang="en-US" dirty="0">
              <a:solidFill>
                <a:prstClr val="black"/>
              </a:solidFill>
              <a:cs typeface="+mn-cs"/>
            </a:endParaRPr>
          </a:p>
        </p:txBody>
      </p:sp>
      <p:sp>
        <p:nvSpPr>
          <p:cNvPr id="81" name="Rectangle 39"/>
          <p:cNvSpPr>
            <a:spLocks noChangeArrowheads="1"/>
          </p:cNvSpPr>
          <p:nvPr/>
        </p:nvSpPr>
        <p:spPr bwMode="auto">
          <a:xfrm>
            <a:off x="2070100" y="2097087"/>
            <a:ext cx="1362075"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b="1" dirty="0">
                <a:solidFill>
                  <a:srgbClr val="C00000"/>
                </a:solidFill>
                <a:cs typeface="+mn-cs"/>
              </a:rPr>
              <a:t>Actual OH Incurred</a:t>
            </a:r>
            <a:endParaRPr lang="en-US" altLang="en-US" dirty="0">
              <a:solidFill>
                <a:prstClr val="black"/>
              </a:solidFill>
              <a:cs typeface="+mn-cs"/>
            </a:endParaRPr>
          </a:p>
        </p:txBody>
      </p:sp>
      <p:sp>
        <p:nvSpPr>
          <p:cNvPr id="82" name="Rectangle 40"/>
          <p:cNvSpPr>
            <a:spLocks noChangeArrowheads="1"/>
          </p:cNvSpPr>
          <p:nvPr/>
        </p:nvSpPr>
        <p:spPr bwMode="auto">
          <a:xfrm>
            <a:off x="3814763" y="2097087"/>
            <a:ext cx="1795463"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b="1" dirty="0">
                <a:solidFill>
                  <a:srgbClr val="C00000"/>
                </a:solidFill>
                <a:cs typeface="+mn-cs"/>
              </a:rPr>
              <a:t>OH Applied to Production</a:t>
            </a:r>
            <a:endParaRPr lang="en-US" altLang="en-US" dirty="0">
              <a:solidFill>
                <a:prstClr val="black"/>
              </a:solidFill>
              <a:cs typeface="+mn-cs"/>
            </a:endParaRPr>
          </a:p>
        </p:txBody>
      </p:sp>
      <p:sp>
        <p:nvSpPr>
          <p:cNvPr id="83" name="Rectangle 41"/>
          <p:cNvSpPr>
            <a:spLocks noChangeArrowheads="1"/>
          </p:cNvSpPr>
          <p:nvPr/>
        </p:nvSpPr>
        <p:spPr bwMode="auto">
          <a:xfrm>
            <a:off x="3087688" y="3127374"/>
            <a:ext cx="13112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a:solidFill>
                  <a:srgbClr val="000000"/>
                </a:solidFill>
                <a:cs typeface="+mn-cs"/>
              </a:rPr>
              <a:t>General Journal</a:t>
            </a:r>
            <a:endParaRPr lang="en-US" altLang="en-US" dirty="0">
              <a:solidFill>
                <a:prstClr val="black"/>
              </a:solidFill>
              <a:cs typeface="+mn-cs"/>
            </a:endParaRPr>
          </a:p>
        </p:txBody>
      </p:sp>
      <p:sp>
        <p:nvSpPr>
          <p:cNvPr id="84" name="Rectangle 42"/>
          <p:cNvSpPr>
            <a:spLocks noChangeArrowheads="1"/>
          </p:cNvSpPr>
          <p:nvPr/>
        </p:nvSpPr>
        <p:spPr bwMode="auto">
          <a:xfrm>
            <a:off x="1203325" y="3095624"/>
            <a:ext cx="19050" cy="2476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86" name="Line 43"/>
          <p:cNvSpPr>
            <a:spLocks noChangeShapeType="1"/>
          </p:cNvSpPr>
          <p:nvPr/>
        </p:nvSpPr>
        <p:spPr bwMode="auto">
          <a:xfrm>
            <a:off x="2039938" y="3116262"/>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88" name="Rectangle 44"/>
          <p:cNvSpPr>
            <a:spLocks noChangeArrowheads="1"/>
          </p:cNvSpPr>
          <p:nvPr/>
        </p:nvSpPr>
        <p:spPr bwMode="auto">
          <a:xfrm>
            <a:off x="2039938" y="3116262"/>
            <a:ext cx="9525"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89" name="Line 45"/>
          <p:cNvSpPr>
            <a:spLocks noChangeShapeType="1"/>
          </p:cNvSpPr>
          <p:nvPr/>
        </p:nvSpPr>
        <p:spPr bwMode="auto">
          <a:xfrm>
            <a:off x="5346700" y="3116262"/>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90" name="Rectangle 46"/>
          <p:cNvSpPr>
            <a:spLocks noChangeArrowheads="1"/>
          </p:cNvSpPr>
          <p:nvPr/>
        </p:nvSpPr>
        <p:spPr bwMode="auto">
          <a:xfrm>
            <a:off x="5346700" y="3116262"/>
            <a:ext cx="11113"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91" name="Line 47"/>
          <p:cNvSpPr>
            <a:spLocks noChangeShapeType="1"/>
          </p:cNvSpPr>
          <p:nvPr/>
        </p:nvSpPr>
        <p:spPr bwMode="auto">
          <a:xfrm>
            <a:off x="6173788" y="3116262"/>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92" name="Rectangle 48"/>
          <p:cNvSpPr>
            <a:spLocks noChangeArrowheads="1"/>
          </p:cNvSpPr>
          <p:nvPr/>
        </p:nvSpPr>
        <p:spPr bwMode="auto">
          <a:xfrm>
            <a:off x="6173788" y="3116262"/>
            <a:ext cx="11113"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94" name="Rectangle 49"/>
          <p:cNvSpPr>
            <a:spLocks noChangeArrowheads="1"/>
          </p:cNvSpPr>
          <p:nvPr/>
        </p:nvSpPr>
        <p:spPr bwMode="auto">
          <a:xfrm>
            <a:off x="6991350" y="3116262"/>
            <a:ext cx="19050" cy="2270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516" name="Line 50"/>
          <p:cNvSpPr>
            <a:spLocks noChangeShapeType="1"/>
          </p:cNvSpPr>
          <p:nvPr/>
        </p:nvSpPr>
        <p:spPr bwMode="auto">
          <a:xfrm>
            <a:off x="3694113" y="2055812"/>
            <a:ext cx="0" cy="8445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517" name="Rectangle 51"/>
          <p:cNvSpPr>
            <a:spLocks noChangeArrowheads="1"/>
          </p:cNvSpPr>
          <p:nvPr/>
        </p:nvSpPr>
        <p:spPr bwMode="auto">
          <a:xfrm>
            <a:off x="3694113" y="2055812"/>
            <a:ext cx="9525" cy="8445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518" name="Line 52"/>
          <p:cNvSpPr>
            <a:spLocks noChangeShapeType="1"/>
          </p:cNvSpPr>
          <p:nvPr/>
        </p:nvSpPr>
        <p:spPr bwMode="auto">
          <a:xfrm>
            <a:off x="1212850" y="3343274"/>
            <a:ext cx="0" cy="61912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519" name="Rectangle 53"/>
          <p:cNvSpPr>
            <a:spLocks noChangeArrowheads="1"/>
          </p:cNvSpPr>
          <p:nvPr/>
        </p:nvSpPr>
        <p:spPr bwMode="auto">
          <a:xfrm>
            <a:off x="1212850" y="3343274"/>
            <a:ext cx="9525" cy="6191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520" name="Line 54"/>
          <p:cNvSpPr>
            <a:spLocks noChangeShapeType="1"/>
          </p:cNvSpPr>
          <p:nvPr/>
        </p:nvSpPr>
        <p:spPr bwMode="auto">
          <a:xfrm>
            <a:off x="2039938" y="3343274"/>
            <a:ext cx="0" cy="61912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521" name="Rectangle 55"/>
          <p:cNvSpPr>
            <a:spLocks noChangeArrowheads="1"/>
          </p:cNvSpPr>
          <p:nvPr/>
        </p:nvSpPr>
        <p:spPr bwMode="auto">
          <a:xfrm>
            <a:off x="2039938" y="3343274"/>
            <a:ext cx="9525" cy="6191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522" name="Line 56"/>
          <p:cNvSpPr>
            <a:spLocks noChangeShapeType="1"/>
          </p:cNvSpPr>
          <p:nvPr/>
        </p:nvSpPr>
        <p:spPr bwMode="auto">
          <a:xfrm>
            <a:off x="5346700" y="3343274"/>
            <a:ext cx="0" cy="61912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523" name="Rectangle 57"/>
          <p:cNvSpPr>
            <a:spLocks noChangeArrowheads="1"/>
          </p:cNvSpPr>
          <p:nvPr/>
        </p:nvSpPr>
        <p:spPr bwMode="auto">
          <a:xfrm>
            <a:off x="5346700" y="3343274"/>
            <a:ext cx="11113" cy="6191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524" name="Line 58"/>
          <p:cNvSpPr>
            <a:spLocks noChangeShapeType="1"/>
          </p:cNvSpPr>
          <p:nvPr/>
        </p:nvSpPr>
        <p:spPr bwMode="auto">
          <a:xfrm>
            <a:off x="6173788" y="3343274"/>
            <a:ext cx="0" cy="61912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525" name="Rectangle 59"/>
          <p:cNvSpPr>
            <a:spLocks noChangeArrowheads="1"/>
          </p:cNvSpPr>
          <p:nvPr/>
        </p:nvSpPr>
        <p:spPr bwMode="auto">
          <a:xfrm>
            <a:off x="6173788" y="3343274"/>
            <a:ext cx="11113" cy="6191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526" name="Line 60"/>
          <p:cNvSpPr>
            <a:spLocks noChangeShapeType="1"/>
          </p:cNvSpPr>
          <p:nvPr/>
        </p:nvSpPr>
        <p:spPr bwMode="auto">
          <a:xfrm>
            <a:off x="7000875" y="3343274"/>
            <a:ext cx="0" cy="61912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527" name="Rectangle 61"/>
          <p:cNvSpPr>
            <a:spLocks noChangeArrowheads="1"/>
          </p:cNvSpPr>
          <p:nvPr/>
        </p:nvSpPr>
        <p:spPr bwMode="auto">
          <a:xfrm>
            <a:off x="7000875" y="3343274"/>
            <a:ext cx="9525" cy="6191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61" name="Rectangle 82"/>
          <p:cNvSpPr>
            <a:spLocks noChangeArrowheads="1"/>
          </p:cNvSpPr>
          <p:nvPr/>
        </p:nvSpPr>
        <p:spPr bwMode="auto">
          <a:xfrm>
            <a:off x="2039938" y="1808162"/>
            <a:ext cx="3317875"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63" name="Rectangle 83"/>
          <p:cNvSpPr>
            <a:spLocks noChangeArrowheads="1"/>
          </p:cNvSpPr>
          <p:nvPr/>
        </p:nvSpPr>
        <p:spPr bwMode="auto">
          <a:xfrm>
            <a:off x="2039938" y="2035174"/>
            <a:ext cx="3317875"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64" name="Line 84"/>
          <p:cNvSpPr>
            <a:spLocks noChangeShapeType="1"/>
          </p:cNvSpPr>
          <p:nvPr/>
        </p:nvSpPr>
        <p:spPr bwMode="auto">
          <a:xfrm>
            <a:off x="2039938" y="2684462"/>
            <a:ext cx="33178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65" name="Rectangle 85"/>
          <p:cNvSpPr>
            <a:spLocks noChangeArrowheads="1"/>
          </p:cNvSpPr>
          <p:nvPr/>
        </p:nvSpPr>
        <p:spPr bwMode="auto">
          <a:xfrm>
            <a:off x="2039938" y="2684462"/>
            <a:ext cx="3317875"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66" name="Rectangle 86"/>
          <p:cNvSpPr>
            <a:spLocks noChangeArrowheads="1"/>
          </p:cNvSpPr>
          <p:nvPr/>
        </p:nvSpPr>
        <p:spPr bwMode="auto">
          <a:xfrm>
            <a:off x="1222375" y="3095624"/>
            <a:ext cx="5788025"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67" name="Rectangle 87"/>
          <p:cNvSpPr>
            <a:spLocks noChangeArrowheads="1"/>
          </p:cNvSpPr>
          <p:nvPr/>
        </p:nvSpPr>
        <p:spPr bwMode="auto">
          <a:xfrm>
            <a:off x="1222375" y="3322637"/>
            <a:ext cx="5788025"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68" name="Line 88"/>
          <p:cNvSpPr>
            <a:spLocks noChangeShapeType="1"/>
          </p:cNvSpPr>
          <p:nvPr/>
        </p:nvSpPr>
        <p:spPr bwMode="auto">
          <a:xfrm>
            <a:off x="1222375" y="3538537"/>
            <a:ext cx="578802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69" name="Rectangle 89"/>
          <p:cNvSpPr>
            <a:spLocks noChangeArrowheads="1"/>
          </p:cNvSpPr>
          <p:nvPr/>
        </p:nvSpPr>
        <p:spPr bwMode="auto">
          <a:xfrm>
            <a:off x="1222375" y="3538537"/>
            <a:ext cx="5788025"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70" name="Line 90"/>
          <p:cNvSpPr>
            <a:spLocks noChangeShapeType="1"/>
          </p:cNvSpPr>
          <p:nvPr/>
        </p:nvSpPr>
        <p:spPr bwMode="auto">
          <a:xfrm>
            <a:off x="1222375" y="3744912"/>
            <a:ext cx="578802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71" name="Rectangle 91"/>
          <p:cNvSpPr>
            <a:spLocks noChangeArrowheads="1"/>
          </p:cNvSpPr>
          <p:nvPr/>
        </p:nvSpPr>
        <p:spPr bwMode="auto">
          <a:xfrm>
            <a:off x="1222375" y="3744912"/>
            <a:ext cx="5788025"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72" name="Line 92"/>
          <p:cNvSpPr>
            <a:spLocks noChangeShapeType="1"/>
          </p:cNvSpPr>
          <p:nvPr/>
        </p:nvSpPr>
        <p:spPr bwMode="auto">
          <a:xfrm>
            <a:off x="1222375" y="3951287"/>
            <a:ext cx="578802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73" name="Rectangle 93"/>
          <p:cNvSpPr>
            <a:spLocks noChangeArrowheads="1"/>
          </p:cNvSpPr>
          <p:nvPr/>
        </p:nvSpPr>
        <p:spPr bwMode="auto">
          <a:xfrm>
            <a:off x="1222375" y="3951287"/>
            <a:ext cx="5788025"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56" name="Slide Number Placeholder 55"/>
          <p:cNvSpPr>
            <a:spLocks noGrp="1"/>
          </p:cNvSpPr>
          <p:nvPr>
            <p:ph type="sldNum" sz="quarter" idx="12"/>
          </p:nvPr>
        </p:nvSpPr>
        <p:spPr/>
        <p:txBody>
          <a:bodyPr/>
          <a:lstStyle/>
          <a:p>
            <a:fld id="{A2F34CF3-0044-4E21-BEB6-D1264E26E98D}" type="slidenum">
              <a:rPr lang="en-US" smtClean="0">
                <a:solidFill>
                  <a:prstClr val="black">
                    <a:tint val="75000"/>
                  </a:prstClr>
                </a:solidFill>
              </a:rPr>
              <a:pPr/>
              <a:t>40</a:t>
            </a:fld>
            <a:endParaRPr lang="en-US" dirty="0">
              <a:solidFill>
                <a:prstClr val="black">
                  <a:tint val="75000"/>
                </a:prstClr>
              </a:solidFill>
            </a:endParaRPr>
          </a:p>
        </p:txBody>
      </p:sp>
      <p:sp>
        <p:nvSpPr>
          <p:cNvPr id="57" name="Rounded Rectangle 56"/>
          <p:cNvSpPr/>
          <p:nvPr/>
        </p:nvSpPr>
        <p:spPr>
          <a:xfrm>
            <a:off x="81012" y="6553200"/>
            <a:ext cx="5786388" cy="21021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P4</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solidFill>
                  <a:prstClr val="black"/>
                </a:solidFill>
                <a:latin typeface="Calibri"/>
              </a:rPr>
              <a:t>Determine adjustments for </a:t>
            </a:r>
            <a:r>
              <a:rPr lang="en-US" sz="1100" dirty="0" err="1">
                <a:solidFill>
                  <a:prstClr val="black"/>
                </a:solidFill>
                <a:latin typeface="Calibri"/>
              </a:rPr>
              <a:t>overapplied</a:t>
            </a:r>
            <a:r>
              <a:rPr lang="en-US" sz="1100" dirty="0">
                <a:solidFill>
                  <a:prstClr val="black"/>
                </a:solidFill>
                <a:latin typeface="Calibri"/>
              </a:rPr>
              <a:t> and </a:t>
            </a:r>
            <a:r>
              <a:rPr lang="en-US" sz="1100" dirty="0" err="1">
                <a:solidFill>
                  <a:prstClr val="black"/>
                </a:solidFill>
                <a:latin typeface="Calibri"/>
              </a:rPr>
              <a:t>underapplied</a:t>
            </a:r>
            <a:r>
              <a:rPr lang="en-US" sz="1100" dirty="0">
                <a:solidFill>
                  <a:prstClr val="black"/>
                </a:solidFill>
                <a:latin typeface="Calibri"/>
              </a:rPr>
              <a:t> factory overhead.</a:t>
            </a:r>
          </a:p>
        </p:txBody>
      </p:sp>
      <p:sp>
        <p:nvSpPr>
          <p:cNvPr id="58" name="Rectangle 57"/>
          <p:cNvSpPr>
            <a:spLocks noGrp="1" noChangeArrowheads="1"/>
          </p:cNvSpPr>
          <p:nvPr/>
        </p:nvSpPr>
        <p:spPr bwMode="auto">
          <a:xfrm>
            <a:off x="640080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extLst>
      <p:ext uri="{BB962C8B-B14F-4D97-AF65-F5344CB8AC3E}">
        <p14:creationId xmlns:p14="http://schemas.microsoft.com/office/powerpoint/2010/main" val="38856917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80"/>
                                        </p:tgtEl>
                                        <p:attrNameLst>
                                          <p:attrName>style.visibility</p:attrName>
                                        </p:attrNameLst>
                                      </p:cBhvr>
                                      <p:to>
                                        <p:strVal val="visible"/>
                                      </p:to>
                                    </p:set>
                                    <p:animEffect transition="in" filter="fade">
                                      <p:cBhvr>
                                        <p:cTn id="7" dur="500"/>
                                        <p:tgtEl>
                                          <p:spTgt spid="48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0"/>
                                        </p:tgtEl>
                                        <p:attrNameLst>
                                          <p:attrName>style.visibility</p:attrName>
                                        </p:attrNameLst>
                                      </p:cBhvr>
                                      <p:to>
                                        <p:strVal val="visible"/>
                                      </p:to>
                                    </p:set>
                                    <p:animEffect transition="in" filter="fade">
                                      <p:cBhvr>
                                        <p:cTn id="10" dur="500"/>
                                        <p:tgtEl>
                                          <p:spTgt spid="8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16"/>
                                        </p:tgtEl>
                                        <p:attrNameLst>
                                          <p:attrName>style.visibility</p:attrName>
                                        </p:attrNameLst>
                                      </p:cBhvr>
                                      <p:to>
                                        <p:strVal val="visible"/>
                                      </p:to>
                                    </p:set>
                                    <p:animEffect transition="in" filter="fade">
                                      <p:cBhvr>
                                        <p:cTn id="13" dur="500"/>
                                        <p:tgtEl>
                                          <p:spTgt spid="51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17"/>
                                        </p:tgtEl>
                                        <p:attrNameLst>
                                          <p:attrName>style.visibility</p:attrName>
                                        </p:attrNameLst>
                                      </p:cBhvr>
                                      <p:to>
                                        <p:strVal val="visible"/>
                                      </p:to>
                                    </p:set>
                                    <p:animEffect transition="in" filter="fade">
                                      <p:cBhvr>
                                        <p:cTn id="16" dur="500"/>
                                        <p:tgtEl>
                                          <p:spTgt spid="51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61"/>
                                        </p:tgtEl>
                                        <p:attrNameLst>
                                          <p:attrName>style.visibility</p:attrName>
                                        </p:attrNameLst>
                                      </p:cBhvr>
                                      <p:to>
                                        <p:strVal val="visible"/>
                                      </p:to>
                                    </p:set>
                                    <p:animEffect transition="in" filter="fade">
                                      <p:cBhvr>
                                        <p:cTn id="19" dur="500"/>
                                        <p:tgtEl>
                                          <p:spTgt spid="36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63"/>
                                        </p:tgtEl>
                                        <p:attrNameLst>
                                          <p:attrName>style.visibility</p:attrName>
                                        </p:attrNameLst>
                                      </p:cBhvr>
                                      <p:to>
                                        <p:strVal val="visible"/>
                                      </p:to>
                                    </p:set>
                                    <p:animEffect transition="in" filter="fade">
                                      <p:cBhvr>
                                        <p:cTn id="22" dur="500"/>
                                        <p:tgtEl>
                                          <p:spTgt spid="36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1"/>
                                        </p:tgtEl>
                                        <p:attrNameLst>
                                          <p:attrName>style.visibility</p:attrName>
                                        </p:attrNameLst>
                                      </p:cBhvr>
                                      <p:to>
                                        <p:strVal val="visible"/>
                                      </p:to>
                                    </p:set>
                                    <p:animEffect transition="in" filter="fade">
                                      <p:cBhvr>
                                        <p:cTn id="25" dur="500"/>
                                        <p:tgtEl>
                                          <p:spTgt spid="8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fade">
                                      <p:cBhvr>
                                        <p:cTn id="28" dur="500"/>
                                        <p:tgtEl>
                                          <p:spTgt spid="8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88"/>
                                        </p:tgtEl>
                                        <p:attrNameLst>
                                          <p:attrName>style.visibility</p:attrName>
                                        </p:attrNameLst>
                                      </p:cBhvr>
                                      <p:to>
                                        <p:strVal val="visible"/>
                                      </p:to>
                                    </p:set>
                                    <p:animEffect transition="in" filter="fade">
                                      <p:cBhvr>
                                        <p:cTn id="31" dur="500"/>
                                        <p:tgtEl>
                                          <p:spTgt spid="48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89"/>
                                        </p:tgtEl>
                                        <p:attrNameLst>
                                          <p:attrName>style.visibility</p:attrName>
                                        </p:attrNameLst>
                                      </p:cBhvr>
                                      <p:to>
                                        <p:strVal val="visible"/>
                                      </p:to>
                                    </p:set>
                                    <p:animEffect transition="in" filter="fade">
                                      <p:cBhvr>
                                        <p:cTn id="34" dur="500"/>
                                        <p:tgtEl>
                                          <p:spTgt spid="48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91"/>
                                        </p:tgtEl>
                                        <p:attrNameLst>
                                          <p:attrName>style.visibility</p:attrName>
                                        </p:attrNameLst>
                                      </p:cBhvr>
                                      <p:to>
                                        <p:strVal val="visible"/>
                                      </p:to>
                                    </p:set>
                                    <p:animEffect transition="in" filter="fade">
                                      <p:cBhvr>
                                        <p:cTn id="37" dur="500"/>
                                        <p:tgtEl>
                                          <p:spTgt spid="49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64"/>
                                        </p:tgtEl>
                                        <p:attrNameLst>
                                          <p:attrName>style.visibility</p:attrName>
                                        </p:attrNameLst>
                                      </p:cBhvr>
                                      <p:to>
                                        <p:strVal val="visible"/>
                                      </p:to>
                                    </p:set>
                                    <p:animEffect transition="in" filter="fade">
                                      <p:cBhvr>
                                        <p:cTn id="40" dur="500"/>
                                        <p:tgtEl>
                                          <p:spTgt spid="364"/>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fade">
                                      <p:cBhvr>
                                        <p:cTn id="43" dur="500"/>
                                        <p:tgtEl>
                                          <p:spTgt spid="365"/>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90"/>
                                        </p:tgtEl>
                                        <p:attrNameLst>
                                          <p:attrName>style.visibility</p:attrName>
                                        </p:attrNameLst>
                                      </p:cBhvr>
                                      <p:to>
                                        <p:strVal val="visible"/>
                                      </p:to>
                                    </p:set>
                                    <p:animEffect transition="in" filter="fade">
                                      <p:cBhvr>
                                        <p:cTn id="46" dur="500"/>
                                        <p:tgtEl>
                                          <p:spTgt spid="490"/>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481"/>
                                        </p:tgtEl>
                                        <p:attrNameLst>
                                          <p:attrName>style.visibility</p:attrName>
                                        </p:attrNameLst>
                                      </p:cBhvr>
                                      <p:to>
                                        <p:strVal val="visible"/>
                                      </p:to>
                                    </p:set>
                                    <p:animEffect transition="in" filter="fade">
                                      <p:cBhvr>
                                        <p:cTn id="51" dur="500"/>
                                        <p:tgtEl>
                                          <p:spTgt spid="481"/>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492"/>
                                        </p:tgtEl>
                                        <p:attrNameLst>
                                          <p:attrName>style.visibility</p:attrName>
                                        </p:attrNameLst>
                                      </p:cBhvr>
                                      <p:to>
                                        <p:strVal val="visible"/>
                                      </p:to>
                                    </p:set>
                                    <p:animEffect transition="in" filter="fade">
                                      <p:cBhvr>
                                        <p:cTn id="54" dur="500"/>
                                        <p:tgtEl>
                                          <p:spTgt spid="492"/>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493"/>
                                        </p:tgtEl>
                                        <p:attrNameLst>
                                          <p:attrName>style.visibility</p:attrName>
                                        </p:attrNameLst>
                                      </p:cBhvr>
                                      <p:to>
                                        <p:strVal val="visible"/>
                                      </p:to>
                                    </p:set>
                                    <p:animEffect transition="in" filter="fade">
                                      <p:cBhvr>
                                        <p:cTn id="57" dur="500"/>
                                        <p:tgtEl>
                                          <p:spTgt spid="493"/>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500"/>
                                        <p:tgtEl>
                                          <p:spTgt spid="83"/>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fade">
                                      <p:cBhvr>
                                        <p:cTn id="63" dur="500"/>
                                        <p:tgtEl>
                                          <p:spTgt spid="84"/>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500"/>
                                        <p:tgtEl>
                                          <p:spTgt spid="86"/>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88"/>
                                        </p:tgtEl>
                                        <p:attrNameLst>
                                          <p:attrName>style.visibility</p:attrName>
                                        </p:attrNameLst>
                                      </p:cBhvr>
                                      <p:to>
                                        <p:strVal val="visible"/>
                                      </p:to>
                                    </p:set>
                                    <p:animEffect transition="in" filter="fade">
                                      <p:cBhvr>
                                        <p:cTn id="69" dur="500"/>
                                        <p:tgtEl>
                                          <p:spTgt spid="88"/>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89"/>
                                        </p:tgtEl>
                                        <p:attrNameLst>
                                          <p:attrName>style.visibility</p:attrName>
                                        </p:attrNameLst>
                                      </p:cBhvr>
                                      <p:to>
                                        <p:strVal val="visible"/>
                                      </p:to>
                                    </p:set>
                                    <p:animEffect transition="in" filter="fade">
                                      <p:cBhvr>
                                        <p:cTn id="72" dur="500"/>
                                        <p:tgtEl>
                                          <p:spTgt spid="89"/>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90"/>
                                        </p:tgtEl>
                                        <p:attrNameLst>
                                          <p:attrName>style.visibility</p:attrName>
                                        </p:attrNameLst>
                                      </p:cBhvr>
                                      <p:to>
                                        <p:strVal val="visible"/>
                                      </p:to>
                                    </p:set>
                                    <p:animEffect transition="in" filter="fade">
                                      <p:cBhvr>
                                        <p:cTn id="75" dur="500"/>
                                        <p:tgtEl>
                                          <p:spTgt spid="90"/>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91"/>
                                        </p:tgtEl>
                                        <p:attrNameLst>
                                          <p:attrName>style.visibility</p:attrName>
                                        </p:attrNameLst>
                                      </p:cBhvr>
                                      <p:to>
                                        <p:strVal val="visible"/>
                                      </p:to>
                                    </p:set>
                                    <p:animEffect transition="in" filter="fade">
                                      <p:cBhvr>
                                        <p:cTn id="78" dur="500"/>
                                        <p:tgtEl>
                                          <p:spTgt spid="91"/>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fade">
                                      <p:cBhvr>
                                        <p:cTn id="81" dur="500"/>
                                        <p:tgtEl>
                                          <p:spTgt spid="92"/>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94"/>
                                        </p:tgtEl>
                                        <p:attrNameLst>
                                          <p:attrName>style.visibility</p:attrName>
                                        </p:attrNameLst>
                                      </p:cBhvr>
                                      <p:to>
                                        <p:strVal val="visible"/>
                                      </p:to>
                                    </p:set>
                                    <p:animEffect transition="in" filter="fade">
                                      <p:cBhvr>
                                        <p:cTn id="84" dur="500"/>
                                        <p:tgtEl>
                                          <p:spTgt spid="94"/>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518"/>
                                        </p:tgtEl>
                                        <p:attrNameLst>
                                          <p:attrName>style.visibility</p:attrName>
                                        </p:attrNameLst>
                                      </p:cBhvr>
                                      <p:to>
                                        <p:strVal val="visible"/>
                                      </p:to>
                                    </p:set>
                                    <p:animEffect transition="in" filter="fade">
                                      <p:cBhvr>
                                        <p:cTn id="87" dur="500"/>
                                        <p:tgtEl>
                                          <p:spTgt spid="518"/>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519"/>
                                        </p:tgtEl>
                                        <p:attrNameLst>
                                          <p:attrName>style.visibility</p:attrName>
                                        </p:attrNameLst>
                                      </p:cBhvr>
                                      <p:to>
                                        <p:strVal val="visible"/>
                                      </p:to>
                                    </p:set>
                                    <p:animEffect transition="in" filter="fade">
                                      <p:cBhvr>
                                        <p:cTn id="90" dur="500"/>
                                        <p:tgtEl>
                                          <p:spTgt spid="519"/>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520"/>
                                        </p:tgtEl>
                                        <p:attrNameLst>
                                          <p:attrName>style.visibility</p:attrName>
                                        </p:attrNameLst>
                                      </p:cBhvr>
                                      <p:to>
                                        <p:strVal val="visible"/>
                                      </p:to>
                                    </p:set>
                                    <p:animEffect transition="in" filter="fade">
                                      <p:cBhvr>
                                        <p:cTn id="93" dur="500"/>
                                        <p:tgtEl>
                                          <p:spTgt spid="520"/>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521"/>
                                        </p:tgtEl>
                                        <p:attrNameLst>
                                          <p:attrName>style.visibility</p:attrName>
                                        </p:attrNameLst>
                                      </p:cBhvr>
                                      <p:to>
                                        <p:strVal val="visible"/>
                                      </p:to>
                                    </p:set>
                                    <p:animEffect transition="in" filter="fade">
                                      <p:cBhvr>
                                        <p:cTn id="96" dur="500"/>
                                        <p:tgtEl>
                                          <p:spTgt spid="521"/>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522"/>
                                        </p:tgtEl>
                                        <p:attrNameLst>
                                          <p:attrName>style.visibility</p:attrName>
                                        </p:attrNameLst>
                                      </p:cBhvr>
                                      <p:to>
                                        <p:strVal val="visible"/>
                                      </p:to>
                                    </p:set>
                                    <p:animEffect transition="in" filter="fade">
                                      <p:cBhvr>
                                        <p:cTn id="99" dur="500"/>
                                        <p:tgtEl>
                                          <p:spTgt spid="522"/>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523"/>
                                        </p:tgtEl>
                                        <p:attrNameLst>
                                          <p:attrName>style.visibility</p:attrName>
                                        </p:attrNameLst>
                                      </p:cBhvr>
                                      <p:to>
                                        <p:strVal val="visible"/>
                                      </p:to>
                                    </p:set>
                                    <p:animEffect transition="in" filter="fade">
                                      <p:cBhvr>
                                        <p:cTn id="102" dur="500"/>
                                        <p:tgtEl>
                                          <p:spTgt spid="523"/>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524"/>
                                        </p:tgtEl>
                                        <p:attrNameLst>
                                          <p:attrName>style.visibility</p:attrName>
                                        </p:attrNameLst>
                                      </p:cBhvr>
                                      <p:to>
                                        <p:strVal val="visible"/>
                                      </p:to>
                                    </p:set>
                                    <p:animEffect transition="in" filter="fade">
                                      <p:cBhvr>
                                        <p:cTn id="105" dur="500"/>
                                        <p:tgtEl>
                                          <p:spTgt spid="524"/>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525"/>
                                        </p:tgtEl>
                                        <p:attrNameLst>
                                          <p:attrName>style.visibility</p:attrName>
                                        </p:attrNameLst>
                                      </p:cBhvr>
                                      <p:to>
                                        <p:strVal val="visible"/>
                                      </p:to>
                                    </p:set>
                                    <p:animEffect transition="in" filter="fade">
                                      <p:cBhvr>
                                        <p:cTn id="108" dur="500"/>
                                        <p:tgtEl>
                                          <p:spTgt spid="525"/>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526"/>
                                        </p:tgtEl>
                                        <p:attrNameLst>
                                          <p:attrName>style.visibility</p:attrName>
                                        </p:attrNameLst>
                                      </p:cBhvr>
                                      <p:to>
                                        <p:strVal val="visible"/>
                                      </p:to>
                                    </p:set>
                                    <p:animEffect transition="in" filter="fade">
                                      <p:cBhvr>
                                        <p:cTn id="111" dur="500"/>
                                        <p:tgtEl>
                                          <p:spTgt spid="526"/>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527"/>
                                        </p:tgtEl>
                                        <p:attrNameLst>
                                          <p:attrName>style.visibility</p:attrName>
                                        </p:attrNameLst>
                                      </p:cBhvr>
                                      <p:to>
                                        <p:strVal val="visible"/>
                                      </p:to>
                                    </p:set>
                                    <p:animEffect transition="in" filter="fade">
                                      <p:cBhvr>
                                        <p:cTn id="114" dur="500"/>
                                        <p:tgtEl>
                                          <p:spTgt spid="527"/>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366"/>
                                        </p:tgtEl>
                                        <p:attrNameLst>
                                          <p:attrName>style.visibility</p:attrName>
                                        </p:attrNameLst>
                                      </p:cBhvr>
                                      <p:to>
                                        <p:strVal val="visible"/>
                                      </p:to>
                                    </p:set>
                                    <p:animEffect transition="in" filter="fade">
                                      <p:cBhvr>
                                        <p:cTn id="117" dur="500"/>
                                        <p:tgtEl>
                                          <p:spTgt spid="366"/>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367"/>
                                        </p:tgtEl>
                                        <p:attrNameLst>
                                          <p:attrName>style.visibility</p:attrName>
                                        </p:attrNameLst>
                                      </p:cBhvr>
                                      <p:to>
                                        <p:strVal val="visible"/>
                                      </p:to>
                                    </p:set>
                                    <p:animEffect transition="in" filter="fade">
                                      <p:cBhvr>
                                        <p:cTn id="120" dur="500"/>
                                        <p:tgtEl>
                                          <p:spTgt spid="367"/>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368"/>
                                        </p:tgtEl>
                                        <p:attrNameLst>
                                          <p:attrName>style.visibility</p:attrName>
                                        </p:attrNameLst>
                                      </p:cBhvr>
                                      <p:to>
                                        <p:strVal val="visible"/>
                                      </p:to>
                                    </p:set>
                                    <p:animEffect transition="in" filter="fade">
                                      <p:cBhvr>
                                        <p:cTn id="123" dur="500"/>
                                        <p:tgtEl>
                                          <p:spTgt spid="368"/>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369"/>
                                        </p:tgtEl>
                                        <p:attrNameLst>
                                          <p:attrName>style.visibility</p:attrName>
                                        </p:attrNameLst>
                                      </p:cBhvr>
                                      <p:to>
                                        <p:strVal val="visible"/>
                                      </p:to>
                                    </p:set>
                                    <p:animEffect transition="in" filter="fade">
                                      <p:cBhvr>
                                        <p:cTn id="126" dur="500"/>
                                        <p:tgtEl>
                                          <p:spTgt spid="369"/>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370"/>
                                        </p:tgtEl>
                                        <p:attrNameLst>
                                          <p:attrName>style.visibility</p:attrName>
                                        </p:attrNameLst>
                                      </p:cBhvr>
                                      <p:to>
                                        <p:strVal val="visible"/>
                                      </p:to>
                                    </p:set>
                                    <p:animEffect transition="in" filter="fade">
                                      <p:cBhvr>
                                        <p:cTn id="129" dur="500"/>
                                        <p:tgtEl>
                                          <p:spTgt spid="370"/>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371"/>
                                        </p:tgtEl>
                                        <p:attrNameLst>
                                          <p:attrName>style.visibility</p:attrName>
                                        </p:attrNameLst>
                                      </p:cBhvr>
                                      <p:to>
                                        <p:strVal val="visible"/>
                                      </p:to>
                                    </p:set>
                                    <p:animEffect transition="in" filter="fade">
                                      <p:cBhvr>
                                        <p:cTn id="132" dur="500"/>
                                        <p:tgtEl>
                                          <p:spTgt spid="371"/>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372"/>
                                        </p:tgtEl>
                                        <p:attrNameLst>
                                          <p:attrName>style.visibility</p:attrName>
                                        </p:attrNameLst>
                                      </p:cBhvr>
                                      <p:to>
                                        <p:strVal val="visible"/>
                                      </p:to>
                                    </p:set>
                                    <p:animEffect transition="in" filter="fade">
                                      <p:cBhvr>
                                        <p:cTn id="135" dur="500"/>
                                        <p:tgtEl>
                                          <p:spTgt spid="372"/>
                                        </p:tgtEl>
                                      </p:cBhvr>
                                    </p:animEffect>
                                  </p:childTnLst>
                                </p:cTn>
                              </p:par>
                              <p:par>
                                <p:cTn id="136" presetID="10" presetClass="entr" presetSubtype="0" fill="hold" grpId="0" nodeType="withEffect">
                                  <p:stCondLst>
                                    <p:cond delay="0"/>
                                  </p:stCondLst>
                                  <p:childTnLst>
                                    <p:set>
                                      <p:cBhvr>
                                        <p:cTn id="137" dur="1" fill="hold">
                                          <p:stCondLst>
                                            <p:cond delay="0"/>
                                          </p:stCondLst>
                                        </p:cTn>
                                        <p:tgtEl>
                                          <p:spTgt spid="373"/>
                                        </p:tgtEl>
                                        <p:attrNameLst>
                                          <p:attrName>style.visibility</p:attrName>
                                        </p:attrNameLst>
                                      </p:cBhvr>
                                      <p:to>
                                        <p:strVal val="visible"/>
                                      </p:to>
                                    </p:set>
                                    <p:animEffect transition="in" filter="fade">
                                      <p:cBhvr>
                                        <p:cTn id="138" dur="500"/>
                                        <p:tgtEl>
                                          <p:spTgt spid="373"/>
                                        </p:tgtEl>
                                      </p:cBhvr>
                                    </p:animEffect>
                                  </p:childTnLst>
                                </p:cTn>
                              </p:par>
                              <p:par>
                                <p:cTn id="139" presetID="10" presetClass="entr" presetSubtype="0" fill="hold" grpId="0" nodeType="withEffect">
                                  <p:stCondLst>
                                    <p:cond delay="0"/>
                                  </p:stCondLst>
                                  <p:childTnLst>
                                    <p:set>
                                      <p:cBhvr>
                                        <p:cTn id="140" dur="1" fill="hold">
                                          <p:stCondLst>
                                            <p:cond delay="0"/>
                                          </p:stCondLst>
                                        </p:cTn>
                                        <p:tgtEl>
                                          <p:spTgt spid="496"/>
                                        </p:tgtEl>
                                        <p:attrNameLst>
                                          <p:attrName>style.visibility</p:attrName>
                                        </p:attrNameLst>
                                      </p:cBhvr>
                                      <p:to>
                                        <p:strVal val="visible"/>
                                      </p:to>
                                    </p:set>
                                    <p:animEffect transition="in" filter="fade">
                                      <p:cBhvr>
                                        <p:cTn id="141" dur="500"/>
                                        <p:tgtEl>
                                          <p:spTgt spid="496"/>
                                        </p:tgtEl>
                                      </p:cBhvr>
                                    </p:animEffect>
                                  </p:childTnLst>
                                </p:cTn>
                              </p:par>
                              <p:par>
                                <p:cTn id="142" presetID="10" presetClass="entr" presetSubtype="0" fill="hold" grpId="0" nodeType="withEffect">
                                  <p:stCondLst>
                                    <p:cond delay="0"/>
                                  </p:stCondLst>
                                  <p:childTnLst>
                                    <p:set>
                                      <p:cBhvr>
                                        <p:cTn id="143" dur="1" fill="hold">
                                          <p:stCondLst>
                                            <p:cond delay="0"/>
                                          </p:stCondLst>
                                        </p:cTn>
                                        <p:tgtEl>
                                          <p:spTgt spid="497"/>
                                        </p:tgtEl>
                                        <p:attrNameLst>
                                          <p:attrName>style.visibility</p:attrName>
                                        </p:attrNameLst>
                                      </p:cBhvr>
                                      <p:to>
                                        <p:strVal val="visible"/>
                                      </p:to>
                                    </p:set>
                                    <p:animEffect transition="in" filter="fade">
                                      <p:cBhvr>
                                        <p:cTn id="144" dur="500"/>
                                        <p:tgtEl>
                                          <p:spTgt spid="497"/>
                                        </p:tgtEl>
                                      </p:cBhvr>
                                    </p:animEffect>
                                  </p:childTnLst>
                                </p:cTn>
                              </p:par>
                              <p:par>
                                <p:cTn id="145" presetID="10" presetClass="entr" presetSubtype="0" fill="hold" grpId="0" nodeType="withEffect">
                                  <p:stCondLst>
                                    <p:cond delay="0"/>
                                  </p:stCondLst>
                                  <p:childTnLst>
                                    <p:set>
                                      <p:cBhvr>
                                        <p:cTn id="146" dur="1" fill="hold">
                                          <p:stCondLst>
                                            <p:cond delay="0"/>
                                          </p:stCondLst>
                                        </p:cTn>
                                        <p:tgtEl>
                                          <p:spTgt spid="494"/>
                                        </p:tgtEl>
                                        <p:attrNameLst>
                                          <p:attrName>style.visibility</p:attrName>
                                        </p:attrNameLst>
                                      </p:cBhvr>
                                      <p:to>
                                        <p:strVal val="visible"/>
                                      </p:to>
                                    </p:set>
                                    <p:animEffect transition="in" filter="fade">
                                      <p:cBhvr>
                                        <p:cTn id="147" dur="500"/>
                                        <p:tgtEl>
                                          <p:spTgt spid="494"/>
                                        </p:tgtEl>
                                      </p:cBhvr>
                                    </p:animEffect>
                                  </p:childTnLst>
                                </p:cTn>
                              </p:par>
                              <p:par>
                                <p:cTn id="148" presetID="10" presetClass="entr" presetSubtype="0" fill="hold" grpId="0" nodeType="withEffect">
                                  <p:stCondLst>
                                    <p:cond delay="0"/>
                                  </p:stCondLst>
                                  <p:childTnLst>
                                    <p:set>
                                      <p:cBhvr>
                                        <p:cTn id="149" dur="1" fill="hold">
                                          <p:stCondLst>
                                            <p:cond delay="0"/>
                                          </p:stCondLst>
                                        </p:cTn>
                                        <p:tgtEl>
                                          <p:spTgt spid="495"/>
                                        </p:tgtEl>
                                        <p:attrNameLst>
                                          <p:attrName>style.visibility</p:attrName>
                                        </p:attrNameLst>
                                      </p:cBhvr>
                                      <p:to>
                                        <p:strVal val="visible"/>
                                      </p:to>
                                    </p:set>
                                    <p:animEffect transition="in" filter="fade">
                                      <p:cBhvr>
                                        <p:cTn id="150" dur="500"/>
                                        <p:tgtEl>
                                          <p:spTgt spid="4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0" grpId="0" animBg="1"/>
      <p:bldP spid="481" grpId="0" animBg="1"/>
      <p:bldP spid="488" grpId="0"/>
      <p:bldP spid="489" grpId="0"/>
      <p:bldP spid="490" grpId="0"/>
      <p:bldP spid="491" grpId="0"/>
      <p:bldP spid="492" grpId="0"/>
      <p:bldP spid="493" grpId="0"/>
      <p:bldP spid="494" grpId="0"/>
      <p:bldP spid="495" grpId="0"/>
      <p:bldP spid="496" grpId="0"/>
      <p:bldP spid="497" grpId="0"/>
      <p:bldP spid="80" grpId="0"/>
      <p:bldP spid="81" grpId="0"/>
      <p:bldP spid="82" grpId="0"/>
      <p:bldP spid="83" grpId="0"/>
      <p:bldP spid="84" grpId="0" animBg="1"/>
      <p:bldP spid="86" grpId="0" animBg="1"/>
      <p:bldP spid="88" grpId="0" animBg="1"/>
      <p:bldP spid="89" grpId="0" animBg="1"/>
      <p:bldP spid="90" grpId="0" animBg="1"/>
      <p:bldP spid="91" grpId="0" animBg="1"/>
      <p:bldP spid="92" grpId="0" animBg="1"/>
      <p:bldP spid="94" grpId="0" animBg="1"/>
      <p:bldP spid="516" grpId="0" animBg="1"/>
      <p:bldP spid="517" grpId="0" animBg="1"/>
      <p:bldP spid="518" grpId="0" animBg="1"/>
      <p:bldP spid="519" grpId="0" animBg="1"/>
      <p:bldP spid="520" grpId="0" animBg="1"/>
      <p:bldP spid="521" grpId="0" animBg="1"/>
      <p:bldP spid="522" grpId="0" animBg="1"/>
      <p:bldP spid="523" grpId="0" animBg="1"/>
      <p:bldP spid="524" grpId="0" animBg="1"/>
      <p:bldP spid="525" grpId="0" animBg="1"/>
      <p:bldP spid="526" grpId="0" animBg="1"/>
      <p:bldP spid="527" grpId="0" animBg="1"/>
      <p:bldP spid="361" grpId="0" animBg="1"/>
      <p:bldP spid="363" grpId="0" animBg="1"/>
      <p:bldP spid="364" grpId="0" animBg="1"/>
      <p:bldP spid="365" grpId="0" animBg="1"/>
      <p:bldP spid="366" grpId="0" animBg="1"/>
      <p:bldP spid="367" grpId="0" animBg="1"/>
      <p:bldP spid="368" grpId="0" animBg="1"/>
      <p:bldP spid="369" grpId="0" animBg="1"/>
      <p:bldP spid="370" grpId="0" animBg="1"/>
      <p:bldP spid="371" grpId="0" animBg="1"/>
      <p:bldP spid="372" grpId="0" animBg="1"/>
      <p:bldP spid="37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Rectangle 361"/>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b="1" dirty="0">
                <a:solidFill>
                  <a:prstClr val="white"/>
                </a:solidFill>
              </a:rPr>
              <a:t>NEED-TO-KNOW 15-6</a:t>
            </a:r>
          </a:p>
        </p:txBody>
      </p:sp>
      <p:sp>
        <p:nvSpPr>
          <p:cNvPr id="482" name="Rectangle 7"/>
          <p:cNvSpPr>
            <a:spLocks noChangeArrowheads="1"/>
          </p:cNvSpPr>
          <p:nvPr/>
        </p:nvSpPr>
        <p:spPr bwMode="auto">
          <a:xfrm>
            <a:off x="2039938" y="1849438"/>
            <a:ext cx="3317875" cy="23653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83" name="Rectangle 8"/>
          <p:cNvSpPr>
            <a:spLocks noChangeArrowheads="1"/>
          </p:cNvSpPr>
          <p:nvPr/>
        </p:nvSpPr>
        <p:spPr bwMode="auto">
          <a:xfrm>
            <a:off x="1212850" y="3136900"/>
            <a:ext cx="5797550" cy="238125"/>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84" name="Rectangle 9"/>
          <p:cNvSpPr>
            <a:spLocks noChangeArrowheads="1"/>
          </p:cNvSpPr>
          <p:nvPr/>
        </p:nvSpPr>
        <p:spPr bwMode="auto">
          <a:xfrm>
            <a:off x="885826" y="706438"/>
            <a:ext cx="75422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A manufacturing company applied $300,000 of overhead to its jobs during the year. For the independent</a:t>
            </a:r>
            <a:endParaRPr lang="en-US" altLang="en-US" dirty="0">
              <a:solidFill>
                <a:prstClr val="black"/>
              </a:solidFill>
              <a:cs typeface="+mn-cs"/>
            </a:endParaRPr>
          </a:p>
        </p:txBody>
      </p:sp>
      <p:sp>
        <p:nvSpPr>
          <p:cNvPr id="485" name="Rectangle 10"/>
          <p:cNvSpPr>
            <a:spLocks noChangeArrowheads="1"/>
          </p:cNvSpPr>
          <p:nvPr/>
        </p:nvSpPr>
        <p:spPr bwMode="auto">
          <a:xfrm>
            <a:off x="885826" y="912813"/>
            <a:ext cx="78454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scenarios below, prepare the journal entry to adjust over- or underapplied overhead. Assume the adjustment</a:t>
            </a:r>
            <a:endParaRPr lang="en-US" altLang="en-US" dirty="0">
              <a:solidFill>
                <a:prstClr val="black"/>
              </a:solidFill>
              <a:cs typeface="+mn-cs"/>
            </a:endParaRPr>
          </a:p>
        </p:txBody>
      </p:sp>
      <p:sp>
        <p:nvSpPr>
          <p:cNvPr id="486" name="Rectangle 11"/>
          <p:cNvSpPr>
            <a:spLocks noChangeArrowheads="1"/>
          </p:cNvSpPr>
          <p:nvPr/>
        </p:nvSpPr>
        <p:spPr bwMode="auto">
          <a:xfrm>
            <a:off x="885826" y="1119188"/>
            <a:ext cx="19065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amounts are not material.</a:t>
            </a:r>
            <a:endParaRPr lang="en-US" altLang="en-US" dirty="0">
              <a:solidFill>
                <a:prstClr val="black"/>
              </a:solidFill>
              <a:cs typeface="+mn-cs"/>
            </a:endParaRPr>
          </a:p>
        </p:txBody>
      </p:sp>
      <p:sp>
        <p:nvSpPr>
          <p:cNvPr id="498" name="Rectangle 23"/>
          <p:cNvSpPr>
            <a:spLocks noChangeArrowheads="1"/>
          </p:cNvSpPr>
          <p:nvPr/>
        </p:nvSpPr>
        <p:spPr bwMode="auto">
          <a:xfrm>
            <a:off x="885826" y="1447800"/>
            <a:ext cx="48101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2. Actual overhead costs incurred during the year equal $298,500.</a:t>
            </a:r>
            <a:endParaRPr lang="en-US" altLang="en-US" dirty="0">
              <a:solidFill>
                <a:prstClr val="black"/>
              </a:solidFill>
              <a:cs typeface="+mn-cs"/>
            </a:endParaRPr>
          </a:p>
        </p:txBody>
      </p:sp>
      <p:sp>
        <p:nvSpPr>
          <p:cNvPr id="499" name="Rectangle 24"/>
          <p:cNvSpPr>
            <a:spLocks noChangeArrowheads="1"/>
          </p:cNvSpPr>
          <p:nvPr/>
        </p:nvSpPr>
        <p:spPr bwMode="auto">
          <a:xfrm>
            <a:off x="3168650" y="2343150"/>
            <a:ext cx="574675"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a:solidFill>
                  <a:srgbClr val="000000"/>
                </a:solidFill>
                <a:cs typeface="+mn-cs"/>
              </a:rPr>
              <a:t>298,500</a:t>
            </a:r>
            <a:endParaRPr lang="en-US" altLang="en-US" dirty="0">
              <a:solidFill>
                <a:prstClr val="black"/>
              </a:solidFill>
              <a:cs typeface="+mn-cs"/>
            </a:endParaRPr>
          </a:p>
        </p:txBody>
      </p:sp>
      <p:sp>
        <p:nvSpPr>
          <p:cNvPr id="500" name="Rectangle 25"/>
          <p:cNvSpPr>
            <a:spLocks noChangeArrowheads="1"/>
          </p:cNvSpPr>
          <p:nvPr/>
        </p:nvSpPr>
        <p:spPr bwMode="auto">
          <a:xfrm>
            <a:off x="4822825" y="2343150"/>
            <a:ext cx="574675"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a:solidFill>
                  <a:srgbClr val="000000"/>
                </a:solidFill>
                <a:cs typeface="+mn-cs"/>
              </a:rPr>
              <a:t>300,000</a:t>
            </a:r>
            <a:endParaRPr lang="en-US" altLang="en-US" dirty="0">
              <a:solidFill>
                <a:prstClr val="black"/>
              </a:solidFill>
              <a:cs typeface="+mn-cs"/>
            </a:endParaRPr>
          </a:p>
        </p:txBody>
      </p:sp>
      <p:sp>
        <p:nvSpPr>
          <p:cNvPr id="501" name="Rectangle 26"/>
          <p:cNvSpPr>
            <a:spLocks noChangeArrowheads="1"/>
          </p:cNvSpPr>
          <p:nvPr/>
        </p:nvSpPr>
        <p:spPr bwMode="auto">
          <a:xfrm>
            <a:off x="3724275" y="2755900"/>
            <a:ext cx="827088"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a:solidFill>
                  <a:srgbClr val="000000"/>
                </a:solidFill>
                <a:cs typeface="+mn-cs"/>
              </a:rPr>
              <a:t>Overapplied</a:t>
            </a:r>
            <a:endParaRPr lang="en-US" altLang="en-US" dirty="0">
              <a:solidFill>
                <a:prstClr val="black"/>
              </a:solidFill>
              <a:cs typeface="+mn-cs"/>
            </a:endParaRPr>
          </a:p>
        </p:txBody>
      </p:sp>
      <p:sp>
        <p:nvSpPr>
          <p:cNvPr id="502" name="Rectangle 27"/>
          <p:cNvSpPr>
            <a:spLocks noChangeArrowheads="1"/>
          </p:cNvSpPr>
          <p:nvPr/>
        </p:nvSpPr>
        <p:spPr bwMode="auto">
          <a:xfrm>
            <a:off x="4964113" y="2755900"/>
            <a:ext cx="412750"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a:solidFill>
                  <a:srgbClr val="000000"/>
                </a:solidFill>
                <a:cs typeface="+mn-cs"/>
              </a:rPr>
              <a:t>1,500</a:t>
            </a:r>
            <a:endParaRPr lang="en-US" altLang="en-US" dirty="0">
              <a:solidFill>
                <a:prstClr val="black"/>
              </a:solidFill>
              <a:cs typeface="+mn-cs"/>
            </a:endParaRPr>
          </a:p>
        </p:txBody>
      </p:sp>
      <p:sp>
        <p:nvSpPr>
          <p:cNvPr id="503" name="Rectangle 28"/>
          <p:cNvSpPr>
            <a:spLocks noChangeArrowheads="1"/>
          </p:cNvSpPr>
          <p:nvPr/>
        </p:nvSpPr>
        <p:spPr bwMode="auto">
          <a:xfrm>
            <a:off x="5568950" y="3157538"/>
            <a:ext cx="4841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a:solidFill>
                  <a:srgbClr val="000000"/>
                </a:solidFill>
                <a:cs typeface="+mn-cs"/>
              </a:rPr>
              <a:t>Debit</a:t>
            </a:r>
            <a:endParaRPr lang="en-US" altLang="en-US" dirty="0">
              <a:solidFill>
                <a:prstClr val="black"/>
              </a:solidFill>
              <a:cs typeface="+mn-cs"/>
            </a:endParaRPr>
          </a:p>
        </p:txBody>
      </p:sp>
      <p:sp>
        <p:nvSpPr>
          <p:cNvPr id="504" name="Rectangle 29"/>
          <p:cNvSpPr>
            <a:spLocks noChangeArrowheads="1"/>
          </p:cNvSpPr>
          <p:nvPr/>
        </p:nvSpPr>
        <p:spPr bwMode="auto">
          <a:xfrm>
            <a:off x="6365875" y="3157538"/>
            <a:ext cx="5445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a:solidFill>
                  <a:srgbClr val="000000"/>
                </a:solidFill>
                <a:cs typeface="+mn-cs"/>
              </a:rPr>
              <a:t>Credit</a:t>
            </a:r>
            <a:endParaRPr lang="en-US" altLang="en-US" dirty="0">
              <a:solidFill>
                <a:prstClr val="black"/>
              </a:solidFill>
              <a:cs typeface="+mn-cs"/>
            </a:endParaRPr>
          </a:p>
        </p:txBody>
      </p:sp>
      <p:sp>
        <p:nvSpPr>
          <p:cNvPr id="505" name="Rectangle 30"/>
          <p:cNvSpPr>
            <a:spLocks noChangeArrowheads="1"/>
          </p:cNvSpPr>
          <p:nvPr/>
        </p:nvSpPr>
        <p:spPr bwMode="auto">
          <a:xfrm>
            <a:off x="2130425" y="3384550"/>
            <a:ext cx="13716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Factory Overhead</a:t>
            </a:r>
            <a:endParaRPr lang="en-US" altLang="en-US" dirty="0">
              <a:solidFill>
                <a:prstClr val="black"/>
              </a:solidFill>
              <a:cs typeface="+mn-cs"/>
            </a:endParaRPr>
          </a:p>
        </p:txBody>
      </p:sp>
      <p:sp>
        <p:nvSpPr>
          <p:cNvPr id="506" name="Rectangle 31"/>
          <p:cNvSpPr>
            <a:spLocks noChangeArrowheads="1"/>
          </p:cNvSpPr>
          <p:nvPr/>
        </p:nvSpPr>
        <p:spPr bwMode="auto">
          <a:xfrm>
            <a:off x="5689600" y="3384550"/>
            <a:ext cx="4746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1,500</a:t>
            </a:r>
            <a:endParaRPr lang="en-US" altLang="en-US" dirty="0">
              <a:solidFill>
                <a:prstClr val="black"/>
              </a:solidFill>
              <a:cs typeface="+mn-cs"/>
            </a:endParaRPr>
          </a:p>
        </p:txBody>
      </p:sp>
      <p:sp>
        <p:nvSpPr>
          <p:cNvPr id="72" name="Rectangle 32"/>
          <p:cNvSpPr>
            <a:spLocks noChangeArrowheads="1"/>
          </p:cNvSpPr>
          <p:nvPr/>
        </p:nvSpPr>
        <p:spPr bwMode="auto">
          <a:xfrm>
            <a:off x="2403475" y="3590925"/>
            <a:ext cx="14716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Cost of Goods Sold</a:t>
            </a:r>
            <a:endParaRPr lang="en-US" altLang="en-US" dirty="0">
              <a:solidFill>
                <a:prstClr val="black"/>
              </a:solidFill>
              <a:cs typeface="+mn-cs"/>
            </a:endParaRPr>
          </a:p>
        </p:txBody>
      </p:sp>
      <p:sp>
        <p:nvSpPr>
          <p:cNvPr id="74" name="Rectangle 33"/>
          <p:cNvSpPr>
            <a:spLocks noChangeArrowheads="1"/>
          </p:cNvSpPr>
          <p:nvPr/>
        </p:nvSpPr>
        <p:spPr bwMode="auto">
          <a:xfrm>
            <a:off x="6516688" y="3590925"/>
            <a:ext cx="4746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1,500</a:t>
            </a:r>
            <a:endParaRPr lang="en-US" altLang="en-US" dirty="0">
              <a:solidFill>
                <a:prstClr val="black"/>
              </a:solidFill>
              <a:cs typeface="+mn-cs"/>
            </a:endParaRPr>
          </a:p>
        </p:txBody>
      </p:sp>
      <p:sp>
        <p:nvSpPr>
          <p:cNvPr id="75" name="Rectangle 34"/>
          <p:cNvSpPr>
            <a:spLocks noChangeArrowheads="1"/>
          </p:cNvSpPr>
          <p:nvPr/>
        </p:nvSpPr>
        <p:spPr bwMode="auto">
          <a:xfrm>
            <a:off x="3017838" y="1870075"/>
            <a:ext cx="14620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a:solidFill>
                  <a:srgbClr val="000000"/>
                </a:solidFill>
                <a:cs typeface="+mn-cs"/>
              </a:rPr>
              <a:t>Factory Overhead</a:t>
            </a:r>
            <a:endParaRPr lang="en-US" altLang="en-US" dirty="0">
              <a:solidFill>
                <a:prstClr val="black"/>
              </a:solidFill>
              <a:cs typeface="+mn-cs"/>
            </a:endParaRPr>
          </a:p>
        </p:txBody>
      </p:sp>
      <p:sp>
        <p:nvSpPr>
          <p:cNvPr id="76" name="Rectangle 35"/>
          <p:cNvSpPr>
            <a:spLocks noChangeArrowheads="1"/>
          </p:cNvSpPr>
          <p:nvPr/>
        </p:nvSpPr>
        <p:spPr bwMode="auto">
          <a:xfrm>
            <a:off x="2070100" y="2127250"/>
            <a:ext cx="1362075"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b="1" dirty="0">
                <a:solidFill>
                  <a:srgbClr val="C00000"/>
                </a:solidFill>
                <a:cs typeface="+mn-cs"/>
              </a:rPr>
              <a:t>Actual OH Incurred</a:t>
            </a:r>
            <a:endParaRPr lang="en-US" altLang="en-US" dirty="0">
              <a:solidFill>
                <a:prstClr val="black"/>
              </a:solidFill>
              <a:cs typeface="+mn-cs"/>
            </a:endParaRPr>
          </a:p>
        </p:txBody>
      </p:sp>
      <p:sp>
        <p:nvSpPr>
          <p:cNvPr id="78" name="Rectangle 36"/>
          <p:cNvSpPr>
            <a:spLocks noChangeArrowheads="1"/>
          </p:cNvSpPr>
          <p:nvPr/>
        </p:nvSpPr>
        <p:spPr bwMode="auto">
          <a:xfrm>
            <a:off x="3814763" y="2127250"/>
            <a:ext cx="1795463"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b="1" dirty="0">
                <a:solidFill>
                  <a:srgbClr val="C00000"/>
                </a:solidFill>
                <a:cs typeface="+mn-cs"/>
              </a:rPr>
              <a:t>OH Applied to Production</a:t>
            </a:r>
            <a:endParaRPr lang="en-US" altLang="en-US" dirty="0">
              <a:solidFill>
                <a:prstClr val="black"/>
              </a:solidFill>
              <a:cs typeface="+mn-cs"/>
            </a:endParaRPr>
          </a:p>
        </p:txBody>
      </p:sp>
      <p:sp>
        <p:nvSpPr>
          <p:cNvPr id="79" name="Rectangle 37"/>
          <p:cNvSpPr>
            <a:spLocks noChangeArrowheads="1"/>
          </p:cNvSpPr>
          <p:nvPr/>
        </p:nvSpPr>
        <p:spPr bwMode="auto">
          <a:xfrm>
            <a:off x="3087688" y="3157538"/>
            <a:ext cx="13112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a:solidFill>
                  <a:srgbClr val="000000"/>
                </a:solidFill>
                <a:cs typeface="+mn-cs"/>
              </a:rPr>
              <a:t>General Journal</a:t>
            </a:r>
            <a:endParaRPr lang="en-US" altLang="en-US" dirty="0">
              <a:solidFill>
                <a:prstClr val="black"/>
              </a:solidFill>
              <a:cs typeface="+mn-cs"/>
            </a:endParaRPr>
          </a:p>
        </p:txBody>
      </p:sp>
      <p:sp>
        <p:nvSpPr>
          <p:cNvPr id="528" name="Rectangle 62"/>
          <p:cNvSpPr>
            <a:spLocks noChangeArrowheads="1"/>
          </p:cNvSpPr>
          <p:nvPr/>
        </p:nvSpPr>
        <p:spPr bwMode="auto">
          <a:xfrm>
            <a:off x="1203325" y="3127375"/>
            <a:ext cx="19050" cy="2476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529" name="Line 63"/>
          <p:cNvSpPr>
            <a:spLocks noChangeShapeType="1"/>
          </p:cNvSpPr>
          <p:nvPr/>
        </p:nvSpPr>
        <p:spPr bwMode="auto">
          <a:xfrm>
            <a:off x="2039938" y="3148013"/>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530" name="Rectangle 64"/>
          <p:cNvSpPr>
            <a:spLocks noChangeArrowheads="1"/>
          </p:cNvSpPr>
          <p:nvPr/>
        </p:nvSpPr>
        <p:spPr bwMode="auto">
          <a:xfrm>
            <a:off x="2039938" y="3148013"/>
            <a:ext cx="9525"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531" name="Line 65"/>
          <p:cNvSpPr>
            <a:spLocks noChangeShapeType="1"/>
          </p:cNvSpPr>
          <p:nvPr/>
        </p:nvSpPr>
        <p:spPr bwMode="auto">
          <a:xfrm>
            <a:off x="5346700" y="3148013"/>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532" name="Rectangle 66"/>
          <p:cNvSpPr>
            <a:spLocks noChangeArrowheads="1"/>
          </p:cNvSpPr>
          <p:nvPr/>
        </p:nvSpPr>
        <p:spPr bwMode="auto">
          <a:xfrm>
            <a:off x="5346700" y="3148013"/>
            <a:ext cx="11113"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533" name="Line 67"/>
          <p:cNvSpPr>
            <a:spLocks noChangeShapeType="1"/>
          </p:cNvSpPr>
          <p:nvPr/>
        </p:nvSpPr>
        <p:spPr bwMode="auto">
          <a:xfrm>
            <a:off x="6173788" y="3148013"/>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534" name="Rectangle 68"/>
          <p:cNvSpPr>
            <a:spLocks noChangeArrowheads="1"/>
          </p:cNvSpPr>
          <p:nvPr/>
        </p:nvSpPr>
        <p:spPr bwMode="auto">
          <a:xfrm>
            <a:off x="6173788" y="3148013"/>
            <a:ext cx="11113"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535" name="Rectangle 69"/>
          <p:cNvSpPr>
            <a:spLocks noChangeArrowheads="1"/>
          </p:cNvSpPr>
          <p:nvPr/>
        </p:nvSpPr>
        <p:spPr bwMode="auto">
          <a:xfrm>
            <a:off x="6991350" y="3148013"/>
            <a:ext cx="19050" cy="2270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536" name="Line 70"/>
          <p:cNvSpPr>
            <a:spLocks noChangeShapeType="1"/>
          </p:cNvSpPr>
          <p:nvPr/>
        </p:nvSpPr>
        <p:spPr bwMode="auto">
          <a:xfrm>
            <a:off x="3694113" y="2085975"/>
            <a:ext cx="0" cy="8445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537" name="Rectangle 71"/>
          <p:cNvSpPr>
            <a:spLocks noChangeArrowheads="1"/>
          </p:cNvSpPr>
          <p:nvPr/>
        </p:nvSpPr>
        <p:spPr bwMode="auto">
          <a:xfrm>
            <a:off x="3694113" y="2085975"/>
            <a:ext cx="9525" cy="8445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538" name="Line 72"/>
          <p:cNvSpPr>
            <a:spLocks noChangeShapeType="1"/>
          </p:cNvSpPr>
          <p:nvPr/>
        </p:nvSpPr>
        <p:spPr bwMode="auto">
          <a:xfrm>
            <a:off x="1212850" y="3375025"/>
            <a:ext cx="0" cy="617538"/>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539" name="Rectangle 73"/>
          <p:cNvSpPr>
            <a:spLocks noChangeArrowheads="1"/>
          </p:cNvSpPr>
          <p:nvPr/>
        </p:nvSpPr>
        <p:spPr bwMode="auto">
          <a:xfrm>
            <a:off x="1212850" y="3375025"/>
            <a:ext cx="9525" cy="617538"/>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540" name="Line 74"/>
          <p:cNvSpPr>
            <a:spLocks noChangeShapeType="1"/>
          </p:cNvSpPr>
          <p:nvPr/>
        </p:nvSpPr>
        <p:spPr bwMode="auto">
          <a:xfrm>
            <a:off x="2039938" y="3375025"/>
            <a:ext cx="0" cy="617538"/>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541" name="Rectangle 75"/>
          <p:cNvSpPr>
            <a:spLocks noChangeArrowheads="1"/>
          </p:cNvSpPr>
          <p:nvPr/>
        </p:nvSpPr>
        <p:spPr bwMode="auto">
          <a:xfrm>
            <a:off x="2039938" y="3375025"/>
            <a:ext cx="9525" cy="617538"/>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542" name="Line 76"/>
          <p:cNvSpPr>
            <a:spLocks noChangeShapeType="1"/>
          </p:cNvSpPr>
          <p:nvPr/>
        </p:nvSpPr>
        <p:spPr bwMode="auto">
          <a:xfrm>
            <a:off x="5346700" y="3375025"/>
            <a:ext cx="0" cy="617538"/>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543" name="Rectangle 77"/>
          <p:cNvSpPr>
            <a:spLocks noChangeArrowheads="1"/>
          </p:cNvSpPr>
          <p:nvPr/>
        </p:nvSpPr>
        <p:spPr bwMode="auto">
          <a:xfrm>
            <a:off x="5346700" y="3375025"/>
            <a:ext cx="11113" cy="617538"/>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52" name="Line 78"/>
          <p:cNvSpPr>
            <a:spLocks noChangeShapeType="1"/>
          </p:cNvSpPr>
          <p:nvPr/>
        </p:nvSpPr>
        <p:spPr bwMode="auto">
          <a:xfrm>
            <a:off x="6173788" y="3375025"/>
            <a:ext cx="0" cy="617538"/>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54" name="Rectangle 79"/>
          <p:cNvSpPr>
            <a:spLocks noChangeArrowheads="1"/>
          </p:cNvSpPr>
          <p:nvPr/>
        </p:nvSpPr>
        <p:spPr bwMode="auto">
          <a:xfrm>
            <a:off x="6173788" y="3375025"/>
            <a:ext cx="11113" cy="617538"/>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59" name="Line 80"/>
          <p:cNvSpPr>
            <a:spLocks noChangeShapeType="1"/>
          </p:cNvSpPr>
          <p:nvPr/>
        </p:nvSpPr>
        <p:spPr bwMode="auto">
          <a:xfrm>
            <a:off x="7000875" y="3375025"/>
            <a:ext cx="0" cy="617538"/>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60" name="Rectangle 81"/>
          <p:cNvSpPr>
            <a:spLocks noChangeArrowheads="1"/>
          </p:cNvSpPr>
          <p:nvPr/>
        </p:nvSpPr>
        <p:spPr bwMode="auto">
          <a:xfrm>
            <a:off x="7000875" y="3375025"/>
            <a:ext cx="9525" cy="617538"/>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74" name="Rectangle 94"/>
          <p:cNvSpPr>
            <a:spLocks noChangeArrowheads="1"/>
          </p:cNvSpPr>
          <p:nvPr/>
        </p:nvSpPr>
        <p:spPr bwMode="auto">
          <a:xfrm>
            <a:off x="2039938" y="1838325"/>
            <a:ext cx="3317875"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90" name="Rectangle 95"/>
          <p:cNvSpPr>
            <a:spLocks noChangeArrowheads="1"/>
          </p:cNvSpPr>
          <p:nvPr/>
        </p:nvSpPr>
        <p:spPr bwMode="auto">
          <a:xfrm>
            <a:off x="2039938" y="2065338"/>
            <a:ext cx="3317875"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91" name="Line 96"/>
          <p:cNvSpPr>
            <a:spLocks noChangeShapeType="1"/>
          </p:cNvSpPr>
          <p:nvPr/>
        </p:nvSpPr>
        <p:spPr bwMode="auto">
          <a:xfrm>
            <a:off x="2039938" y="2714625"/>
            <a:ext cx="33178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92" name="Rectangle 97"/>
          <p:cNvSpPr>
            <a:spLocks noChangeArrowheads="1"/>
          </p:cNvSpPr>
          <p:nvPr/>
        </p:nvSpPr>
        <p:spPr bwMode="auto">
          <a:xfrm>
            <a:off x="2039938" y="2714625"/>
            <a:ext cx="3317875"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93" name="Rectangle 98"/>
          <p:cNvSpPr>
            <a:spLocks noChangeArrowheads="1"/>
          </p:cNvSpPr>
          <p:nvPr/>
        </p:nvSpPr>
        <p:spPr bwMode="auto">
          <a:xfrm>
            <a:off x="1222375" y="3127375"/>
            <a:ext cx="5788025"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94" name="Rectangle 99"/>
          <p:cNvSpPr>
            <a:spLocks noChangeArrowheads="1"/>
          </p:cNvSpPr>
          <p:nvPr/>
        </p:nvSpPr>
        <p:spPr bwMode="auto">
          <a:xfrm>
            <a:off x="1222375" y="3354388"/>
            <a:ext cx="5788025"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95" name="Line 100"/>
          <p:cNvSpPr>
            <a:spLocks noChangeShapeType="1"/>
          </p:cNvSpPr>
          <p:nvPr/>
        </p:nvSpPr>
        <p:spPr bwMode="auto">
          <a:xfrm>
            <a:off x="1222375" y="3570288"/>
            <a:ext cx="578802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96" name="Rectangle 101"/>
          <p:cNvSpPr>
            <a:spLocks noChangeArrowheads="1"/>
          </p:cNvSpPr>
          <p:nvPr/>
        </p:nvSpPr>
        <p:spPr bwMode="auto">
          <a:xfrm>
            <a:off x="1222375" y="3570288"/>
            <a:ext cx="5788025"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97" name="Line 102"/>
          <p:cNvSpPr>
            <a:spLocks noChangeShapeType="1"/>
          </p:cNvSpPr>
          <p:nvPr/>
        </p:nvSpPr>
        <p:spPr bwMode="auto">
          <a:xfrm>
            <a:off x="1222375" y="3776663"/>
            <a:ext cx="578802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98" name="Rectangle 103"/>
          <p:cNvSpPr>
            <a:spLocks noChangeArrowheads="1"/>
          </p:cNvSpPr>
          <p:nvPr/>
        </p:nvSpPr>
        <p:spPr bwMode="auto">
          <a:xfrm>
            <a:off x="1222375" y="3776663"/>
            <a:ext cx="5788025"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99" name="Line 104"/>
          <p:cNvSpPr>
            <a:spLocks noChangeShapeType="1"/>
          </p:cNvSpPr>
          <p:nvPr/>
        </p:nvSpPr>
        <p:spPr bwMode="auto">
          <a:xfrm>
            <a:off x="1222375" y="3981450"/>
            <a:ext cx="578802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00" name="Rectangle 105"/>
          <p:cNvSpPr>
            <a:spLocks noChangeArrowheads="1"/>
          </p:cNvSpPr>
          <p:nvPr/>
        </p:nvSpPr>
        <p:spPr bwMode="auto">
          <a:xfrm>
            <a:off x="1222375" y="3981450"/>
            <a:ext cx="5788025"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56" name="Slide Number Placeholder 55"/>
          <p:cNvSpPr>
            <a:spLocks noGrp="1"/>
          </p:cNvSpPr>
          <p:nvPr>
            <p:ph type="sldNum" sz="quarter" idx="12"/>
          </p:nvPr>
        </p:nvSpPr>
        <p:spPr/>
        <p:txBody>
          <a:bodyPr/>
          <a:lstStyle/>
          <a:p>
            <a:fld id="{A2F34CF3-0044-4E21-BEB6-D1264E26E98D}" type="slidenum">
              <a:rPr lang="en-US" smtClean="0">
                <a:solidFill>
                  <a:prstClr val="black">
                    <a:tint val="75000"/>
                  </a:prstClr>
                </a:solidFill>
              </a:rPr>
              <a:pPr/>
              <a:t>41</a:t>
            </a:fld>
            <a:endParaRPr lang="en-US" dirty="0">
              <a:solidFill>
                <a:prstClr val="black">
                  <a:tint val="75000"/>
                </a:prstClr>
              </a:solidFill>
            </a:endParaRPr>
          </a:p>
        </p:txBody>
      </p:sp>
      <p:sp>
        <p:nvSpPr>
          <p:cNvPr id="57" name="Rounded Rectangle 56"/>
          <p:cNvSpPr/>
          <p:nvPr/>
        </p:nvSpPr>
        <p:spPr>
          <a:xfrm>
            <a:off x="81012" y="6553200"/>
            <a:ext cx="5786388" cy="21021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P4</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solidFill>
                  <a:prstClr val="black"/>
                </a:solidFill>
                <a:latin typeface="Calibri"/>
              </a:rPr>
              <a:t>Determine adjustments for </a:t>
            </a:r>
            <a:r>
              <a:rPr lang="en-US" sz="1100" dirty="0" err="1">
                <a:solidFill>
                  <a:prstClr val="black"/>
                </a:solidFill>
                <a:latin typeface="Calibri"/>
              </a:rPr>
              <a:t>overapplied</a:t>
            </a:r>
            <a:r>
              <a:rPr lang="en-US" sz="1100" dirty="0">
                <a:solidFill>
                  <a:prstClr val="black"/>
                </a:solidFill>
                <a:latin typeface="Calibri"/>
              </a:rPr>
              <a:t> and </a:t>
            </a:r>
            <a:r>
              <a:rPr lang="en-US" sz="1100" dirty="0" err="1">
                <a:solidFill>
                  <a:prstClr val="black"/>
                </a:solidFill>
                <a:latin typeface="Calibri"/>
              </a:rPr>
              <a:t>underapplied</a:t>
            </a:r>
            <a:r>
              <a:rPr lang="en-US" sz="1100" dirty="0">
                <a:solidFill>
                  <a:prstClr val="black"/>
                </a:solidFill>
                <a:latin typeface="Calibri"/>
              </a:rPr>
              <a:t> factory overhead.</a:t>
            </a:r>
          </a:p>
        </p:txBody>
      </p:sp>
      <p:sp>
        <p:nvSpPr>
          <p:cNvPr id="58" name="Rectangle 57"/>
          <p:cNvSpPr>
            <a:spLocks noGrp="1" noChangeArrowheads="1"/>
          </p:cNvSpPr>
          <p:nvPr/>
        </p:nvSpPr>
        <p:spPr bwMode="auto">
          <a:xfrm>
            <a:off x="640080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extLst>
      <p:ext uri="{BB962C8B-B14F-4D97-AF65-F5344CB8AC3E}">
        <p14:creationId xmlns:p14="http://schemas.microsoft.com/office/powerpoint/2010/main" val="41746256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82"/>
                                        </p:tgtEl>
                                        <p:attrNameLst>
                                          <p:attrName>style.visibility</p:attrName>
                                        </p:attrNameLst>
                                      </p:cBhvr>
                                      <p:to>
                                        <p:strVal val="visible"/>
                                      </p:to>
                                    </p:set>
                                    <p:animEffect transition="in" filter="fade">
                                      <p:cBhvr>
                                        <p:cTn id="7" dur="500"/>
                                        <p:tgtEl>
                                          <p:spTgt spid="48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00"/>
                                        </p:tgtEl>
                                        <p:attrNameLst>
                                          <p:attrName>style.visibility</p:attrName>
                                        </p:attrNameLst>
                                      </p:cBhvr>
                                      <p:to>
                                        <p:strVal val="visible"/>
                                      </p:to>
                                    </p:set>
                                    <p:animEffect transition="in" filter="fade">
                                      <p:cBhvr>
                                        <p:cTn id="10" dur="500"/>
                                        <p:tgtEl>
                                          <p:spTgt spid="50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5"/>
                                        </p:tgtEl>
                                        <p:attrNameLst>
                                          <p:attrName>style.visibility</p:attrName>
                                        </p:attrNameLst>
                                      </p:cBhvr>
                                      <p:to>
                                        <p:strVal val="visible"/>
                                      </p:to>
                                    </p:set>
                                    <p:animEffect transition="in" filter="fade">
                                      <p:cBhvr>
                                        <p:cTn id="13" dur="500"/>
                                        <p:tgtEl>
                                          <p:spTgt spid="7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6"/>
                                        </p:tgtEl>
                                        <p:attrNameLst>
                                          <p:attrName>style.visibility</p:attrName>
                                        </p:attrNameLst>
                                      </p:cBhvr>
                                      <p:to>
                                        <p:strVal val="visible"/>
                                      </p:to>
                                    </p:set>
                                    <p:animEffect transition="in" filter="fade">
                                      <p:cBhvr>
                                        <p:cTn id="16" dur="500"/>
                                        <p:tgtEl>
                                          <p:spTgt spid="7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animEffect transition="in" filter="fade">
                                      <p:cBhvr>
                                        <p:cTn id="19" dur="500"/>
                                        <p:tgtEl>
                                          <p:spTgt spid="7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36"/>
                                        </p:tgtEl>
                                        <p:attrNameLst>
                                          <p:attrName>style.visibility</p:attrName>
                                        </p:attrNameLst>
                                      </p:cBhvr>
                                      <p:to>
                                        <p:strVal val="visible"/>
                                      </p:to>
                                    </p:set>
                                    <p:animEffect transition="in" filter="fade">
                                      <p:cBhvr>
                                        <p:cTn id="22" dur="500"/>
                                        <p:tgtEl>
                                          <p:spTgt spid="53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37"/>
                                        </p:tgtEl>
                                        <p:attrNameLst>
                                          <p:attrName>style.visibility</p:attrName>
                                        </p:attrNameLst>
                                      </p:cBhvr>
                                      <p:to>
                                        <p:strVal val="visible"/>
                                      </p:to>
                                    </p:set>
                                    <p:animEffect transition="in" filter="fade">
                                      <p:cBhvr>
                                        <p:cTn id="25" dur="500"/>
                                        <p:tgtEl>
                                          <p:spTgt spid="53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74"/>
                                        </p:tgtEl>
                                        <p:attrNameLst>
                                          <p:attrName>style.visibility</p:attrName>
                                        </p:attrNameLst>
                                      </p:cBhvr>
                                      <p:to>
                                        <p:strVal val="visible"/>
                                      </p:to>
                                    </p:set>
                                    <p:animEffect transition="in" filter="fade">
                                      <p:cBhvr>
                                        <p:cTn id="28" dur="500"/>
                                        <p:tgtEl>
                                          <p:spTgt spid="37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90"/>
                                        </p:tgtEl>
                                        <p:attrNameLst>
                                          <p:attrName>style.visibility</p:attrName>
                                        </p:attrNameLst>
                                      </p:cBhvr>
                                      <p:to>
                                        <p:strVal val="visible"/>
                                      </p:to>
                                    </p:set>
                                    <p:animEffect transition="in" filter="fade">
                                      <p:cBhvr>
                                        <p:cTn id="31" dur="500"/>
                                        <p:tgtEl>
                                          <p:spTgt spid="39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99"/>
                                        </p:tgtEl>
                                        <p:attrNameLst>
                                          <p:attrName>style.visibility</p:attrName>
                                        </p:attrNameLst>
                                      </p:cBhvr>
                                      <p:to>
                                        <p:strVal val="visible"/>
                                      </p:to>
                                    </p:set>
                                    <p:animEffect transition="in" filter="fade">
                                      <p:cBhvr>
                                        <p:cTn id="34" dur="500"/>
                                        <p:tgtEl>
                                          <p:spTgt spid="49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502"/>
                                        </p:tgtEl>
                                        <p:attrNameLst>
                                          <p:attrName>style.visibility</p:attrName>
                                        </p:attrNameLst>
                                      </p:cBhvr>
                                      <p:to>
                                        <p:strVal val="visible"/>
                                      </p:to>
                                    </p:set>
                                    <p:animEffect transition="in" filter="fade">
                                      <p:cBhvr>
                                        <p:cTn id="37" dur="500"/>
                                        <p:tgtEl>
                                          <p:spTgt spid="50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91"/>
                                        </p:tgtEl>
                                        <p:attrNameLst>
                                          <p:attrName>style.visibility</p:attrName>
                                        </p:attrNameLst>
                                      </p:cBhvr>
                                      <p:to>
                                        <p:strVal val="visible"/>
                                      </p:to>
                                    </p:set>
                                    <p:animEffect transition="in" filter="fade">
                                      <p:cBhvr>
                                        <p:cTn id="40" dur="500"/>
                                        <p:tgtEl>
                                          <p:spTgt spid="39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92"/>
                                        </p:tgtEl>
                                        <p:attrNameLst>
                                          <p:attrName>style.visibility</p:attrName>
                                        </p:attrNameLst>
                                      </p:cBhvr>
                                      <p:to>
                                        <p:strVal val="visible"/>
                                      </p:to>
                                    </p:set>
                                    <p:animEffect transition="in" filter="fade">
                                      <p:cBhvr>
                                        <p:cTn id="43" dur="500"/>
                                        <p:tgtEl>
                                          <p:spTgt spid="392"/>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501"/>
                                        </p:tgtEl>
                                        <p:attrNameLst>
                                          <p:attrName>style.visibility</p:attrName>
                                        </p:attrNameLst>
                                      </p:cBhvr>
                                      <p:to>
                                        <p:strVal val="visible"/>
                                      </p:to>
                                    </p:set>
                                    <p:animEffect transition="in" filter="fade">
                                      <p:cBhvr>
                                        <p:cTn id="46" dur="500"/>
                                        <p:tgtEl>
                                          <p:spTgt spid="501"/>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483"/>
                                        </p:tgtEl>
                                        <p:attrNameLst>
                                          <p:attrName>style.visibility</p:attrName>
                                        </p:attrNameLst>
                                      </p:cBhvr>
                                      <p:to>
                                        <p:strVal val="visible"/>
                                      </p:to>
                                    </p:set>
                                    <p:animEffect transition="in" filter="fade">
                                      <p:cBhvr>
                                        <p:cTn id="51" dur="500"/>
                                        <p:tgtEl>
                                          <p:spTgt spid="483"/>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503"/>
                                        </p:tgtEl>
                                        <p:attrNameLst>
                                          <p:attrName>style.visibility</p:attrName>
                                        </p:attrNameLst>
                                      </p:cBhvr>
                                      <p:to>
                                        <p:strVal val="visible"/>
                                      </p:to>
                                    </p:set>
                                    <p:animEffect transition="in" filter="fade">
                                      <p:cBhvr>
                                        <p:cTn id="54" dur="500"/>
                                        <p:tgtEl>
                                          <p:spTgt spid="503"/>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504"/>
                                        </p:tgtEl>
                                        <p:attrNameLst>
                                          <p:attrName>style.visibility</p:attrName>
                                        </p:attrNameLst>
                                      </p:cBhvr>
                                      <p:to>
                                        <p:strVal val="visible"/>
                                      </p:to>
                                    </p:set>
                                    <p:animEffect transition="in" filter="fade">
                                      <p:cBhvr>
                                        <p:cTn id="57" dur="500"/>
                                        <p:tgtEl>
                                          <p:spTgt spid="504"/>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79"/>
                                        </p:tgtEl>
                                        <p:attrNameLst>
                                          <p:attrName>style.visibility</p:attrName>
                                        </p:attrNameLst>
                                      </p:cBhvr>
                                      <p:to>
                                        <p:strVal val="visible"/>
                                      </p:to>
                                    </p:set>
                                    <p:animEffect transition="in" filter="fade">
                                      <p:cBhvr>
                                        <p:cTn id="60" dur="500"/>
                                        <p:tgtEl>
                                          <p:spTgt spid="79"/>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528"/>
                                        </p:tgtEl>
                                        <p:attrNameLst>
                                          <p:attrName>style.visibility</p:attrName>
                                        </p:attrNameLst>
                                      </p:cBhvr>
                                      <p:to>
                                        <p:strVal val="visible"/>
                                      </p:to>
                                    </p:set>
                                    <p:animEffect transition="in" filter="fade">
                                      <p:cBhvr>
                                        <p:cTn id="63" dur="500"/>
                                        <p:tgtEl>
                                          <p:spTgt spid="528"/>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529"/>
                                        </p:tgtEl>
                                        <p:attrNameLst>
                                          <p:attrName>style.visibility</p:attrName>
                                        </p:attrNameLst>
                                      </p:cBhvr>
                                      <p:to>
                                        <p:strVal val="visible"/>
                                      </p:to>
                                    </p:set>
                                    <p:animEffect transition="in" filter="fade">
                                      <p:cBhvr>
                                        <p:cTn id="66" dur="500"/>
                                        <p:tgtEl>
                                          <p:spTgt spid="529"/>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530"/>
                                        </p:tgtEl>
                                        <p:attrNameLst>
                                          <p:attrName>style.visibility</p:attrName>
                                        </p:attrNameLst>
                                      </p:cBhvr>
                                      <p:to>
                                        <p:strVal val="visible"/>
                                      </p:to>
                                    </p:set>
                                    <p:animEffect transition="in" filter="fade">
                                      <p:cBhvr>
                                        <p:cTn id="69" dur="500"/>
                                        <p:tgtEl>
                                          <p:spTgt spid="530"/>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531"/>
                                        </p:tgtEl>
                                        <p:attrNameLst>
                                          <p:attrName>style.visibility</p:attrName>
                                        </p:attrNameLst>
                                      </p:cBhvr>
                                      <p:to>
                                        <p:strVal val="visible"/>
                                      </p:to>
                                    </p:set>
                                    <p:animEffect transition="in" filter="fade">
                                      <p:cBhvr>
                                        <p:cTn id="72" dur="500"/>
                                        <p:tgtEl>
                                          <p:spTgt spid="531"/>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532"/>
                                        </p:tgtEl>
                                        <p:attrNameLst>
                                          <p:attrName>style.visibility</p:attrName>
                                        </p:attrNameLst>
                                      </p:cBhvr>
                                      <p:to>
                                        <p:strVal val="visible"/>
                                      </p:to>
                                    </p:set>
                                    <p:animEffect transition="in" filter="fade">
                                      <p:cBhvr>
                                        <p:cTn id="75" dur="500"/>
                                        <p:tgtEl>
                                          <p:spTgt spid="532"/>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533"/>
                                        </p:tgtEl>
                                        <p:attrNameLst>
                                          <p:attrName>style.visibility</p:attrName>
                                        </p:attrNameLst>
                                      </p:cBhvr>
                                      <p:to>
                                        <p:strVal val="visible"/>
                                      </p:to>
                                    </p:set>
                                    <p:animEffect transition="in" filter="fade">
                                      <p:cBhvr>
                                        <p:cTn id="78" dur="500"/>
                                        <p:tgtEl>
                                          <p:spTgt spid="533"/>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534"/>
                                        </p:tgtEl>
                                        <p:attrNameLst>
                                          <p:attrName>style.visibility</p:attrName>
                                        </p:attrNameLst>
                                      </p:cBhvr>
                                      <p:to>
                                        <p:strVal val="visible"/>
                                      </p:to>
                                    </p:set>
                                    <p:animEffect transition="in" filter="fade">
                                      <p:cBhvr>
                                        <p:cTn id="81" dur="500"/>
                                        <p:tgtEl>
                                          <p:spTgt spid="534"/>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535"/>
                                        </p:tgtEl>
                                        <p:attrNameLst>
                                          <p:attrName>style.visibility</p:attrName>
                                        </p:attrNameLst>
                                      </p:cBhvr>
                                      <p:to>
                                        <p:strVal val="visible"/>
                                      </p:to>
                                    </p:set>
                                    <p:animEffect transition="in" filter="fade">
                                      <p:cBhvr>
                                        <p:cTn id="84" dur="500"/>
                                        <p:tgtEl>
                                          <p:spTgt spid="535"/>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538"/>
                                        </p:tgtEl>
                                        <p:attrNameLst>
                                          <p:attrName>style.visibility</p:attrName>
                                        </p:attrNameLst>
                                      </p:cBhvr>
                                      <p:to>
                                        <p:strVal val="visible"/>
                                      </p:to>
                                    </p:set>
                                    <p:animEffect transition="in" filter="fade">
                                      <p:cBhvr>
                                        <p:cTn id="87" dur="500"/>
                                        <p:tgtEl>
                                          <p:spTgt spid="538"/>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539"/>
                                        </p:tgtEl>
                                        <p:attrNameLst>
                                          <p:attrName>style.visibility</p:attrName>
                                        </p:attrNameLst>
                                      </p:cBhvr>
                                      <p:to>
                                        <p:strVal val="visible"/>
                                      </p:to>
                                    </p:set>
                                    <p:animEffect transition="in" filter="fade">
                                      <p:cBhvr>
                                        <p:cTn id="90" dur="500"/>
                                        <p:tgtEl>
                                          <p:spTgt spid="539"/>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540"/>
                                        </p:tgtEl>
                                        <p:attrNameLst>
                                          <p:attrName>style.visibility</p:attrName>
                                        </p:attrNameLst>
                                      </p:cBhvr>
                                      <p:to>
                                        <p:strVal val="visible"/>
                                      </p:to>
                                    </p:set>
                                    <p:animEffect transition="in" filter="fade">
                                      <p:cBhvr>
                                        <p:cTn id="93" dur="500"/>
                                        <p:tgtEl>
                                          <p:spTgt spid="540"/>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541"/>
                                        </p:tgtEl>
                                        <p:attrNameLst>
                                          <p:attrName>style.visibility</p:attrName>
                                        </p:attrNameLst>
                                      </p:cBhvr>
                                      <p:to>
                                        <p:strVal val="visible"/>
                                      </p:to>
                                    </p:set>
                                    <p:animEffect transition="in" filter="fade">
                                      <p:cBhvr>
                                        <p:cTn id="96" dur="500"/>
                                        <p:tgtEl>
                                          <p:spTgt spid="541"/>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542"/>
                                        </p:tgtEl>
                                        <p:attrNameLst>
                                          <p:attrName>style.visibility</p:attrName>
                                        </p:attrNameLst>
                                      </p:cBhvr>
                                      <p:to>
                                        <p:strVal val="visible"/>
                                      </p:to>
                                    </p:set>
                                    <p:animEffect transition="in" filter="fade">
                                      <p:cBhvr>
                                        <p:cTn id="99" dur="500"/>
                                        <p:tgtEl>
                                          <p:spTgt spid="542"/>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543"/>
                                        </p:tgtEl>
                                        <p:attrNameLst>
                                          <p:attrName>style.visibility</p:attrName>
                                        </p:attrNameLst>
                                      </p:cBhvr>
                                      <p:to>
                                        <p:strVal val="visible"/>
                                      </p:to>
                                    </p:set>
                                    <p:animEffect transition="in" filter="fade">
                                      <p:cBhvr>
                                        <p:cTn id="102" dur="500"/>
                                        <p:tgtEl>
                                          <p:spTgt spid="543"/>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352"/>
                                        </p:tgtEl>
                                        <p:attrNameLst>
                                          <p:attrName>style.visibility</p:attrName>
                                        </p:attrNameLst>
                                      </p:cBhvr>
                                      <p:to>
                                        <p:strVal val="visible"/>
                                      </p:to>
                                    </p:set>
                                    <p:animEffect transition="in" filter="fade">
                                      <p:cBhvr>
                                        <p:cTn id="105" dur="500"/>
                                        <p:tgtEl>
                                          <p:spTgt spid="352"/>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354"/>
                                        </p:tgtEl>
                                        <p:attrNameLst>
                                          <p:attrName>style.visibility</p:attrName>
                                        </p:attrNameLst>
                                      </p:cBhvr>
                                      <p:to>
                                        <p:strVal val="visible"/>
                                      </p:to>
                                    </p:set>
                                    <p:animEffect transition="in" filter="fade">
                                      <p:cBhvr>
                                        <p:cTn id="108" dur="500"/>
                                        <p:tgtEl>
                                          <p:spTgt spid="354"/>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359"/>
                                        </p:tgtEl>
                                        <p:attrNameLst>
                                          <p:attrName>style.visibility</p:attrName>
                                        </p:attrNameLst>
                                      </p:cBhvr>
                                      <p:to>
                                        <p:strVal val="visible"/>
                                      </p:to>
                                    </p:set>
                                    <p:animEffect transition="in" filter="fade">
                                      <p:cBhvr>
                                        <p:cTn id="111" dur="500"/>
                                        <p:tgtEl>
                                          <p:spTgt spid="359"/>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360"/>
                                        </p:tgtEl>
                                        <p:attrNameLst>
                                          <p:attrName>style.visibility</p:attrName>
                                        </p:attrNameLst>
                                      </p:cBhvr>
                                      <p:to>
                                        <p:strVal val="visible"/>
                                      </p:to>
                                    </p:set>
                                    <p:animEffect transition="in" filter="fade">
                                      <p:cBhvr>
                                        <p:cTn id="114" dur="500"/>
                                        <p:tgtEl>
                                          <p:spTgt spid="360"/>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393"/>
                                        </p:tgtEl>
                                        <p:attrNameLst>
                                          <p:attrName>style.visibility</p:attrName>
                                        </p:attrNameLst>
                                      </p:cBhvr>
                                      <p:to>
                                        <p:strVal val="visible"/>
                                      </p:to>
                                    </p:set>
                                    <p:animEffect transition="in" filter="fade">
                                      <p:cBhvr>
                                        <p:cTn id="117" dur="500"/>
                                        <p:tgtEl>
                                          <p:spTgt spid="393"/>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394"/>
                                        </p:tgtEl>
                                        <p:attrNameLst>
                                          <p:attrName>style.visibility</p:attrName>
                                        </p:attrNameLst>
                                      </p:cBhvr>
                                      <p:to>
                                        <p:strVal val="visible"/>
                                      </p:to>
                                    </p:set>
                                    <p:animEffect transition="in" filter="fade">
                                      <p:cBhvr>
                                        <p:cTn id="120" dur="500"/>
                                        <p:tgtEl>
                                          <p:spTgt spid="394"/>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395"/>
                                        </p:tgtEl>
                                        <p:attrNameLst>
                                          <p:attrName>style.visibility</p:attrName>
                                        </p:attrNameLst>
                                      </p:cBhvr>
                                      <p:to>
                                        <p:strVal val="visible"/>
                                      </p:to>
                                    </p:set>
                                    <p:animEffect transition="in" filter="fade">
                                      <p:cBhvr>
                                        <p:cTn id="123" dur="500"/>
                                        <p:tgtEl>
                                          <p:spTgt spid="395"/>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396"/>
                                        </p:tgtEl>
                                        <p:attrNameLst>
                                          <p:attrName>style.visibility</p:attrName>
                                        </p:attrNameLst>
                                      </p:cBhvr>
                                      <p:to>
                                        <p:strVal val="visible"/>
                                      </p:to>
                                    </p:set>
                                    <p:animEffect transition="in" filter="fade">
                                      <p:cBhvr>
                                        <p:cTn id="126" dur="500"/>
                                        <p:tgtEl>
                                          <p:spTgt spid="396"/>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397"/>
                                        </p:tgtEl>
                                        <p:attrNameLst>
                                          <p:attrName>style.visibility</p:attrName>
                                        </p:attrNameLst>
                                      </p:cBhvr>
                                      <p:to>
                                        <p:strVal val="visible"/>
                                      </p:to>
                                    </p:set>
                                    <p:animEffect transition="in" filter="fade">
                                      <p:cBhvr>
                                        <p:cTn id="129" dur="500"/>
                                        <p:tgtEl>
                                          <p:spTgt spid="397"/>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398"/>
                                        </p:tgtEl>
                                        <p:attrNameLst>
                                          <p:attrName>style.visibility</p:attrName>
                                        </p:attrNameLst>
                                      </p:cBhvr>
                                      <p:to>
                                        <p:strVal val="visible"/>
                                      </p:to>
                                    </p:set>
                                    <p:animEffect transition="in" filter="fade">
                                      <p:cBhvr>
                                        <p:cTn id="132" dur="500"/>
                                        <p:tgtEl>
                                          <p:spTgt spid="398"/>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399"/>
                                        </p:tgtEl>
                                        <p:attrNameLst>
                                          <p:attrName>style.visibility</p:attrName>
                                        </p:attrNameLst>
                                      </p:cBhvr>
                                      <p:to>
                                        <p:strVal val="visible"/>
                                      </p:to>
                                    </p:set>
                                    <p:animEffect transition="in" filter="fade">
                                      <p:cBhvr>
                                        <p:cTn id="135" dur="500"/>
                                        <p:tgtEl>
                                          <p:spTgt spid="399"/>
                                        </p:tgtEl>
                                      </p:cBhvr>
                                    </p:animEffect>
                                  </p:childTnLst>
                                </p:cTn>
                              </p:par>
                              <p:par>
                                <p:cTn id="136" presetID="10" presetClass="entr" presetSubtype="0" fill="hold" grpId="0" nodeType="withEffect">
                                  <p:stCondLst>
                                    <p:cond delay="0"/>
                                  </p:stCondLst>
                                  <p:childTnLst>
                                    <p:set>
                                      <p:cBhvr>
                                        <p:cTn id="137" dur="1" fill="hold">
                                          <p:stCondLst>
                                            <p:cond delay="0"/>
                                          </p:stCondLst>
                                        </p:cTn>
                                        <p:tgtEl>
                                          <p:spTgt spid="400"/>
                                        </p:tgtEl>
                                        <p:attrNameLst>
                                          <p:attrName>style.visibility</p:attrName>
                                        </p:attrNameLst>
                                      </p:cBhvr>
                                      <p:to>
                                        <p:strVal val="visible"/>
                                      </p:to>
                                    </p:set>
                                    <p:animEffect transition="in" filter="fade">
                                      <p:cBhvr>
                                        <p:cTn id="138" dur="500"/>
                                        <p:tgtEl>
                                          <p:spTgt spid="400"/>
                                        </p:tgtEl>
                                      </p:cBhvr>
                                    </p:animEffect>
                                  </p:childTnLst>
                                </p:cTn>
                              </p:par>
                              <p:par>
                                <p:cTn id="139" presetID="10" presetClass="entr" presetSubtype="0" fill="hold" grpId="0" nodeType="withEffect">
                                  <p:stCondLst>
                                    <p:cond delay="0"/>
                                  </p:stCondLst>
                                  <p:childTnLst>
                                    <p:set>
                                      <p:cBhvr>
                                        <p:cTn id="140" dur="1" fill="hold">
                                          <p:stCondLst>
                                            <p:cond delay="0"/>
                                          </p:stCondLst>
                                        </p:cTn>
                                        <p:tgtEl>
                                          <p:spTgt spid="505"/>
                                        </p:tgtEl>
                                        <p:attrNameLst>
                                          <p:attrName>style.visibility</p:attrName>
                                        </p:attrNameLst>
                                      </p:cBhvr>
                                      <p:to>
                                        <p:strVal val="visible"/>
                                      </p:to>
                                    </p:set>
                                    <p:animEffect transition="in" filter="fade">
                                      <p:cBhvr>
                                        <p:cTn id="141" dur="500"/>
                                        <p:tgtEl>
                                          <p:spTgt spid="505"/>
                                        </p:tgtEl>
                                      </p:cBhvr>
                                    </p:animEffect>
                                  </p:childTnLst>
                                </p:cTn>
                              </p:par>
                              <p:par>
                                <p:cTn id="142" presetID="10" presetClass="entr" presetSubtype="0" fill="hold" grpId="0" nodeType="withEffect">
                                  <p:stCondLst>
                                    <p:cond delay="0"/>
                                  </p:stCondLst>
                                  <p:childTnLst>
                                    <p:set>
                                      <p:cBhvr>
                                        <p:cTn id="143" dur="1" fill="hold">
                                          <p:stCondLst>
                                            <p:cond delay="0"/>
                                          </p:stCondLst>
                                        </p:cTn>
                                        <p:tgtEl>
                                          <p:spTgt spid="506"/>
                                        </p:tgtEl>
                                        <p:attrNameLst>
                                          <p:attrName>style.visibility</p:attrName>
                                        </p:attrNameLst>
                                      </p:cBhvr>
                                      <p:to>
                                        <p:strVal val="visible"/>
                                      </p:to>
                                    </p:set>
                                    <p:animEffect transition="in" filter="fade">
                                      <p:cBhvr>
                                        <p:cTn id="144" dur="500"/>
                                        <p:tgtEl>
                                          <p:spTgt spid="506"/>
                                        </p:tgtEl>
                                      </p:cBhvr>
                                    </p:animEffect>
                                  </p:childTnLst>
                                </p:cTn>
                              </p:par>
                              <p:par>
                                <p:cTn id="145" presetID="10" presetClass="entr" presetSubtype="0" fill="hold" grpId="0" nodeType="withEffect">
                                  <p:stCondLst>
                                    <p:cond delay="0"/>
                                  </p:stCondLst>
                                  <p:childTnLst>
                                    <p:set>
                                      <p:cBhvr>
                                        <p:cTn id="146" dur="1" fill="hold">
                                          <p:stCondLst>
                                            <p:cond delay="0"/>
                                          </p:stCondLst>
                                        </p:cTn>
                                        <p:tgtEl>
                                          <p:spTgt spid="72"/>
                                        </p:tgtEl>
                                        <p:attrNameLst>
                                          <p:attrName>style.visibility</p:attrName>
                                        </p:attrNameLst>
                                      </p:cBhvr>
                                      <p:to>
                                        <p:strVal val="visible"/>
                                      </p:to>
                                    </p:set>
                                    <p:animEffect transition="in" filter="fade">
                                      <p:cBhvr>
                                        <p:cTn id="147" dur="500"/>
                                        <p:tgtEl>
                                          <p:spTgt spid="72"/>
                                        </p:tgtEl>
                                      </p:cBhvr>
                                    </p:animEffect>
                                  </p:childTnLst>
                                </p:cTn>
                              </p:par>
                              <p:par>
                                <p:cTn id="148" presetID="10" presetClass="entr" presetSubtype="0" fill="hold" grpId="0" nodeType="withEffect">
                                  <p:stCondLst>
                                    <p:cond delay="0"/>
                                  </p:stCondLst>
                                  <p:childTnLst>
                                    <p:set>
                                      <p:cBhvr>
                                        <p:cTn id="149" dur="1" fill="hold">
                                          <p:stCondLst>
                                            <p:cond delay="0"/>
                                          </p:stCondLst>
                                        </p:cTn>
                                        <p:tgtEl>
                                          <p:spTgt spid="74"/>
                                        </p:tgtEl>
                                        <p:attrNameLst>
                                          <p:attrName>style.visibility</p:attrName>
                                        </p:attrNameLst>
                                      </p:cBhvr>
                                      <p:to>
                                        <p:strVal val="visible"/>
                                      </p:to>
                                    </p:set>
                                    <p:animEffect transition="in" filter="fade">
                                      <p:cBhvr>
                                        <p:cTn id="150"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2" grpId="0" animBg="1"/>
      <p:bldP spid="483" grpId="0" animBg="1"/>
      <p:bldP spid="499" grpId="0"/>
      <p:bldP spid="500" grpId="0"/>
      <p:bldP spid="501" grpId="0"/>
      <p:bldP spid="502" grpId="0"/>
      <p:bldP spid="503" grpId="0"/>
      <p:bldP spid="504" grpId="0"/>
      <p:bldP spid="505" grpId="0"/>
      <p:bldP spid="506" grpId="0"/>
      <p:bldP spid="72" grpId="0"/>
      <p:bldP spid="74" grpId="0"/>
      <p:bldP spid="75" grpId="0"/>
      <p:bldP spid="76" grpId="0"/>
      <p:bldP spid="78" grpId="0"/>
      <p:bldP spid="79" grpId="0"/>
      <p:bldP spid="528" grpId="0" animBg="1"/>
      <p:bldP spid="529" grpId="0" animBg="1"/>
      <p:bldP spid="530" grpId="0" animBg="1"/>
      <p:bldP spid="531" grpId="0" animBg="1"/>
      <p:bldP spid="532" grpId="0" animBg="1"/>
      <p:bldP spid="533" grpId="0" animBg="1"/>
      <p:bldP spid="534" grpId="0" animBg="1"/>
      <p:bldP spid="535" grpId="0" animBg="1"/>
      <p:bldP spid="536" grpId="0" animBg="1"/>
      <p:bldP spid="537" grpId="0" animBg="1"/>
      <p:bldP spid="538" grpId="0" animBg="1"/>
      <p:bldP spid="539" grpId="0" animBg="1"/>
      <p:bldP spid="540" grpId="0" animBg="1"/>
      <p:bldP spid="541" grpId="0" animBg="1"/>
      <p:bldP spid="542" grpId="0" animBg="1"/>
      <p:bldP spid="543" grpId="0" animBg="1"/>
      <p:bldP spid="352" grpId="0" animBg="1"/>
      <p:bldP spid="354" grpId="0" animBg="1"/>
      <p:bldP spid="359" grpId="0" animBg="1"/>
      <p:bldP spid="360" grpId="0" animBg="1"/>
      <p:bldP spid="374" grpId="0" animBg="1"/>
      <p:bldP spid="390" grpId="0" animBg="1"/>
      <p:bldP spid="391" grpId="0" animBg="1"/>
      <p:bldP spid="392" grpId="0" animBg="1"/>
      <p:bldP spid="393" grpId="0" animBg="1"/>
      <p:bldP spid="394" grpId="0" animBg="1"/>
      <p:bldP spid="395" grpId="0" animBg="1"/>
      <p:bldP spid="396" grpId="0" animBg="1"/>
      <p:bldP spid="397" grpId="0" animBg="1"/>
      <p:bldP spid="398" grpId="0" animBg="1"/>
      <p:bldP spid="399" grpId="0" animBg="1"/>
      <p:bldP spid="40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2044512"/>
            <a:ext cx="7315200" cy="3124200"/>
          </a:xfrm>
        </p:spPr>
        <p:txBody>
          <a:bodyPr>
            <a:normAutofit fontScale="90000"/>
          </a:bodyPr>
          <a:lstStyle/>
          <a:p>
            <a:br>
              <a:rPr lang="en-US" altLang="en-US" dirty="0"/>
            </a:br>
            <a:r>
              <a:rPr lang="en-US" altLang="en-US" dirty="0"/>
              <a:t> A1: </a:t>
            </a:r>
            <a:br>
              <a:rPr lang="en-US" altLang="en-US" dirty="0"/>
            </a:br>
            <a:r>
              <a:rPr lang="en-US" dirty="0">
                <a:solidFill>
                  <a:prstClr val="black"/>
                </a:solidFill>
              </a:rPr>
              <a:t>Apply job order costing in pricing services.</a:t>
            </a:r>
            <a:br>
              <a:rPr lang="en-US" altLang="en-US" dirty="0"/>
            </a:br>
            <a:br>
              <a:rPr lang="en-US" altLang="en-US" dirty="0"/>
            </a:br>
            <a:endParaRPr lang="en-US" altLang="en-US" dirty="0"/>
          </a:p>
        </p:txBody>
      </p:sp>
      <p:sp>
        <p:nvSpPr>
          <p:cNvPr id="13005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B119A4F8-1B21-44AA-97CF-B3BE3340BA9F}" type="slidenum">
              <a:rPr lang="en-US" altLang="en-US" smtClean="0">
                <a:solidFill>
                  <a:srgbClr val="898989"/>
                </a:solidFill>
              </a:rPr>
              <a:pPr/>
              <a:t>42</a:t>
            </a:fld>
            <a:endParaRPr lang="en-US" altLang="en-US" dirty="0">
              <a:solidFill>
                <a:srgbClr val="898989"/>
              </a:solidFill>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14400" y="1936749"/>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4400" y="4572000"/>
            <a:ext cx="7315200" cy="87313"/>
          </a:xfrm>
          <a:prstGeom prst="rect">
            <a:avLst/>
          </a:prstGeom>
          <a:noFill/>
          <a:ln w="9525">
            <a:noFill/>
            <a:miter lim="800000"/>
            <a:headEnd/>
            <a:tailEnd/>
          </a:ln>
        </p:spPr>
      </p:pic>
      <p:sp>
        <p:nvSpPr>
          <p:cNvPr id="8" name="TextBox 7"/>
          <p:cNvSpPr txBox="1"/>
          <p:nvPr/>
        </p:nvSpPr>
        <p:spPr>
          <a:xfrm>
            <a:off x="2286000" y="850354"/>
            <a:ext cx="5257800" cy="769441"/>
          </a:xfrm>
          <a:prstGeom prst="rect">
            <a:avLst/>
          </a:prstGeom>
          <a:noFill/>
        </p:spPr>
        <p:txBody>
          <a:bodyPr wrap="square" rtlCol="0">
            <a:spAutoFit/>
          </a:bodyPr>
          <a:lstStyle/>
          <a:p>
            <a:r>
              <a:rPr lang="en-US" altLang="en-US" sz="4400" b="1" dirty="0">
                <a:latin typeface="+mj-lt"/>
              </a:rPr>
              <a:t>Learning Objective</a:t>
            </a:r>
            <a:endParaRPr lang="en-US" sz="4400" dirty="0">
              <a:latin typeface="+mj-lt"/>
            </a:endParaRPr>
          </a:p>
        </p:txBody>
      </p:sp>
      <p:sp>
        <p:nvSpPr>
          <p:cNvPr id="9" name="Rectangle 8"/>
          <p:cNvSpPr>
            <a:spLocks noGrp="1" noChangeArrowheads="1"/>
          </p:cNvSpPr>
          <p:nvPr/>
        </p:nvSpPr>
        <p:spPr bwMode="auto">
          <a:xfrm>
            <a:off x="640080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extLst>
      <p:ext uri="{BB962C8B-B14F-4D97-AF65-F5344CB8AC3E}">
        <p14:creationId xmlns:p14="http://schemas.microsoft.com/office/powerpoint/2010/main" val="1517445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2"/>
          <p:cNvSpPr txBox="1">
            <a:spLocks noChangeArrowheads="1"/>
          </p:cNvSpPr>
          <p:nvPr/>
        </p:nvSpPr>
        <p:spPr>
          <a:xfrm>
            <a:off x="304800" y="685800"/>
            <a:ext cx="8534400" cy="609600"/>
          </a:xfrm>
          <a:prstGeom prst="rect">
            <a:avLst/>
          </a:prstGeom>
        </p:spPr>
        <p:txBody>
          <a:bodyPr anchor="ctr"/>
          <a:lstStyle/>
          <a:p>
            <a:pPr algn="ctr" eaLnBrk="0" hangingPunct="0">
              <a:defRPr/>
            </a:pPr>
            <a:r>
              <a:rPr lang="en-US" sz="4400" b="1" dirty="0">
                <a:latin typeface="+mj-lt"/>
                <a:ea typeface="+mj-ea"/>
                <a:cs typeface="+mj-cs"/>
              </a:rPr>
              <a:t>Pricing for Services</a:t>
            </a:r>
          </a:p>
        </p:txBody>
      </p:sp>
      <p:sp>
        <p:nvSpPr>
          <p:cNvPr id="2" name="TextBox 1"/>
          <p:cNvSpPr txBox="1"/>
          <p:nvPr/>
        </p:nvSpPr>
        <p:spPr>
          <a:xfrm>
            <a:off x="838200" y="1764790"/>
            <a:ext cx="7848600" cy="3970318"/>
          </a:xfrm>
          <a:prstGeom prst="rect">
            <a:avLst/>
          </a:prstGeom>
          <a:noFill/>
        </p:spPr>
        <p:txBody>
          <a:bodyPr wrap="square" rtlCol="0">
            <a:spAutoFit/>
          </a:bodyPr>
          <a:lstStyle/>
          <a:p>
            <a:pPr marL="571500" indent="-571500">
              <a:buFont typeface="Arial" panose="020B0604020202020204" pitchFamily="34" charset="0"/>
              <a:buChar char="•"/>
            </a:pPr>
            <a:r>
              <a:rPr lang="en-US" sz="3600" dirty="0"/>
              <a:t>Service providers also use job order costing.</a:t>
            </a:r>
          </a:p>
          <a:p>
            <a:pPr marL="571500" indent="-571500">
              <a:buFont typeface="Arial" panose="020B0604020202020204" pitchFamily="34" charset="0"/>
              <a:buChar char="•"/>
            </a:pPr>
            <a:r>
              <a:rPr lang="en-US" sz="3600" dirty="0"/>
              <a:t>Cost for each individual job are track separately.</a:t>
            </a:r>
          </a:p>
          <a:p>
            <a:pPr marL="571500" indent="-571500">
              <a:buFont typeface="Arial" panose="020B0604020202020204" pitchFamily="34" charset="0"/>
              <a:buChar char="•"/>
            </a:pPr>
            <a:r>
              <a:rPr lang="en-US" sz="3600" dirty="0"/>
              <a:t>Total costs include labor and overhead.</a:t>
            </a:r>
          </a:p>
          <a:p>
            <a:pPr marL="571500" indent="-571500">
              <a:buFont typeface="Arial" panose="020B0604020202020204" pitchFamily="34" charset="0"/>
              <a:buChar char="•"/>
            </a:pPr>
            <a:endParaRPr lang="en-US" sz="3600" dirty="0"/>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9" name="Slide Number Placeholder 8"/>
          <p:cNvSpPr>
            <a:spLocks noGrp="1"/>
          </p:cNvSpPr>
          <p:nvPr>
            <p:ph type="sldNum" sz="quarter" idx="12"/>
          </p:nvPr>
        </p:nvSpPr>
        <p:spPr/>
        <p:txBody>
          <a:bodyPr/>
          <a:lstStyle/>
          <a:p>
            <a:pPr>
              <a:defRPr/>
            </a:pPr>
            <a:fld id="{9456D29B-E423-4250-B2DC-38C30AE2A0FC}" type="slidenum">
              <a:rPr lang="en-US" smtClean="0"/>
              <a:pPr>
                <a:defRPr/>
              </a:pPr>
              <a:t>43</a:t>
            </a:fld>
            <a:endParaRPr lang="en-US" dirty="0"/>
          </a:p>
        </p:txBody>
      </p:sp>
      <p:sp>
        <p:nvSpPr>
          <p:cNvPr id="10" name="Rounded Rectangle 9"/>
          <p:cNvSpPr/>
          <p:nvPr/>
        </p:nvSpPr>
        <p:spPr>
          <a:xfrm>
            <a:off x="81012" y="6553200"/>
            <a:ext cx="5329188" cy="21021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P3</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solidFill>
                  <a:prstClr val="black"/>
                </a:solidFill>
                <a:latin typeface="Calibri"/>
              </a:rPr>
              <a:t>Describe and record the flow of overhead costs in job order costing.</a:t>
            </a:r>
          </a:p>
        </p:txBody>
      </p:sp>
      <p:sp>
        <p:nvSpPr>
          <p:cNvPr id="7" name="Rectangle 6"/>
          <p:cNvSpPr>
            <a:spLocks noGrp="1" noChangeArrowheads="1"/>
          </p:cNvSpPr>
          <p:nvPr/>
        </p:nvSpPr>
        <p:spPr bwMode="auto">
          <a:xfrm>
            <a:off x="640080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extLst>
      <p:ext uri="{BB962C8B-B14F-4D97-AF65-F5344CB8AC3E}">
        <p14:creationId xmlns:p14="http://schemas.microsoft.com/office/powerpoint/2010/main" val="2983129059"/>
      </p:ext>
    </p:extLst>
  </p:cSld>
  <p:clrMapOvr>
    <a:masterClrMapping/>
  </p:clrMapOvr>
  <p:transition spd="med">
    <p:zoom/>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3"/>
          <p:cNvSpPr>
            <a:spLocks noGrp="1"/>
          </p:cNvSpPr>
          <p:nvPr>
            <p:ph type="title"/>
          </p:nvPr>
        </p:nvSpPr>
        <p:spPr>
          <a:xfrm>
            <a:off x="457200" y="1752600"/>
            <a:ext cx="8229600" cy="1143000"/>
          </a:xfrm>
        </p:spPr>
        <p:txBody>
          <a:bodyPr/>
          <a:lstStyle/>
          <a:p>
            <a:r>
              <a:rPr lang="en-US" altLang="en-US" b="1" dirty="0"/>
              <a:t>End of Chapter 15</a:t>
            </a:r>
          </a:p>
        </p:txBody>
      </p:sp>
      <p:sp>
        <p:nvSpPr>
          <p:cNvPr id="3" name="Rectangle 2"/>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4" name="Slide Number Placeholder 3"/>
          <p:cNvSpPr>
            <a:spLocks noGrp="1"/>
          </p:cNvSpPr>
          <p:nvPr>
            <p:ph type="sldNum" sz="quarter" idx="12"/>
          </p:nvPr>
        </p:nvSpPr>
        <p:spPr/>
        <p:txBody>
          <a:bodyPr/>
          <a:lstStyle/>
          <a:p>
            <a:pPr>
              <a:defRPr/>
            </a:pPr>
            <a:fld id="{9456D29B-E423-4250-B2DC-38C30AE2A0FC}" type="slidenum">
              <a:rPr lang="en-US" smtClean="0"/>
              <a:pPr>
                <a:defRPr/>
              </a:pPr>
              <a:t>44</a:t>
            </a:fld>
            <a:endParaRPr lang="en-US" dirty="0"/>
          </a:p>
        </p:txBody>
      </p:sp>
      <p:sp>
        <p:nvSpPr>
          <p:cNvPr id="5" name="Rectangle 4"/>
          <p:cNvSpPr>
            <a:spLocks noGrp="1" noChangeArrowheads="1"/>
          </p:cNvSpPr>
          <p:nvPr/>
        </p:nvSpPr>
        <p:spPr bwMode="auto">
          <a:xfrm>
            <a:off x="640080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p:transition>
    <p:wipe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1" name="Rectangle 38"/>
          <p:cNvSpPr>
            <a:spLocks noGrp="1" noChangeArrowheads="1"/>
          </p:cNvSpPr>
          <p:nvPr>
            <p:ph type="title"/>
          </p:nvPr>
        </p:nvSpPr>
        <p:spPr>
          <a:xfrm>
            <a:off x="457200" y="533400"/>
            <a:ext cx="8229600" cy="990600"/>
          </a:xfrm>
        </p:spPr>
        <p:txBody>
          <a:bodyPr/>
          <a:lstStyle/>
          <a:p>
            <a:r>
              <a:rPr lang="en-US" altLang="en-US" b="1" dirty="0"/>
              <a:t>Job Order Production</a:t>
            </a:r>
          </a:p>
        </p:txBody>
      </p:sp>
      <p:pic>
        <p:nvPicPr>
          <p:cNvPr id="3993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1752600"/>
            <a:ext cx="8110810" cy="21145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6" name="Slide Number Placeholder 5"/>
          <p:cNvSpPr>
            <a:spLocks noGrp="1"/>
          </p:cNvSpPr>
          <p:nvPr>
            <p:ph type="sldNum" sz="quarter" idx="12"/>
          </p:nvPr>
        </p:nvSpPr>
        <p:spPr/>
        <p:txBody>
          <a:bodyPr/>
          <a:lstStyle/>
          <a:p>
            <a:pPr>
              <a:defRPr/>
            </a:pPr>
            <a:fld id="{9456D29B-E423-4250-B2DC-38C30AE2A0FC}" type="slidenum">
              <a:rPr lang="en-US" smtClean="0"/>
              <a:pPr>
                <a:defRPr/>
              </a:pPr>
              <a:t>5</a:t>
            </a:fld>
            <a:endParaRPr lang="en-US" dirty="0"/>
          </a:p>
        </p:txBody>
      </p:sp>
      <p:sp>
        <p:nvSpPr>
          <p:cNvPr id="7" name="Rounded Rectangle 6"/>
          <p:cNvSpPr/>
          <p:nvPr/>
        </p:nvSpPr>
        <p:spPr>
          <a:xfrm>
            <a:off x="81012" y="6592887"/>
            <a:ext cx="4567188" cy="170523"/>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C1: </a:t>
            </a:r>
            <a:r>
              <a:rPr lang="en-US" sz="1100" dirty="0">
                <a:solidFill>
                  <a:prstClr val="black"/>
                </a:solidFill>
                <a:latin typeface="Calibri"/>
              </a:rPr>
              <a:t>Describe important features of job order production</a:t>
            </a:r>
            <a:r>
              <a:rPr lang="en-US" sz="1100" dirty="0">
                <a:solidFill>
                  <a:prstClr val="black"/>
                </a:solidFill>
                <a:cs typeface="Arial" charset="0"/>
              </a:rPr>
              <a:t>.</a:t>
            </a:r>
            <a:endParaRPr lang="en-US" sz="1100" dirty="0"/>
          </a:p>
        </p:txBody>
      </p:sp>
      <p:sp>
        <p:nvSpPr>
          <p:cNvPr id="8" name="TextBox 7"/>
          <p:cNvSpPr txBox="1"/>
          <p:nvPr/>
        </p:nvSpPr>
        <p:spPr>
          <a:xfrm>
            <a:off x="7848600" y="762000"/>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15.1</a:t>
            </a:r>
          </a:p>
        </p:txBody>
      </p:sp>
      <p:sp>
        <p:nvSpPr>
          <p:cNvPr id="9" name="Rectangle 8"/>
          <p:cNvSpPr>
            <a:spLocks noGrp="1" noChangeArrowheads="1"/>
          </p:cNvSpPr>
          <p:nvPr/>
        </p:nvSpPr>
        <p:spPr bwMode="auto">
          <a:xfrm>
            <a:off x="640080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p:transition spd="med">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12" name="Rectangle 30"/>
          <p:cNvSpPr>
            <a:spLocks noGrp="1" noChangeArrowheads="1"/>
          </p:cNvSpPr>
          <p:nvPr>
            <p:ph type="title"/>
          </p:nvPr>
        </p:nvSpPr>
        <p:spPr>
          <a:xfrm>
            <a:off x="81012" y="685800"/>
            <a:ext cx="8589459" cy="723900"/>
          </a:xfrm>
        </p:spPr>
        <p:txBody>
          <a:bodyPr/>
          <a:lstStyle/>
          <a:p>
            <a:r>
              <a:rPr lang="en-US" altLang="en-US" b="1" dirty="0"/>
              <a:t>Production Activities in Job </a:t>
            </a:r>
            <a:br>
              <a:rPr lang="en-US" altLang="en-US" b="1" dirty="0"/>
            </a:br>
            <a:r>
              <a:rPr lang="en-US" altLang="en-US" b="1" dirty="0"/>
              <a:t>Order Costing</a:t>
            </a:r>
          </a:p>
        </p:txBody>
      </p:sp>
      <p:pic>
        <p:nvPicPr>
          <p:cNvPr id="40963" name="Picture 3" descr="C:\Users\Beth\Documents\MH\wiL62279_190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640" y="2069307"/>
            <a:ext cx="8046720" cy="25146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6" name="Slide Number Placeholder 5"/>
          <p:cNvSpPr>
            <a:spLocks noGrp="1"/>
          </p:cNvSpPr>
          <p:nvPr>
            <p:ph type="sldNum" sz="quarter" idx="12"/>
          </p:nvPr>
        </p:nvSpPr>
        <p:spPr/>
        <p:txBody>
          <a:bodyPr/>
          <a:lstStyle/>
          <a:p>
            <a:pPr>
              <a:defRPr/>
            </a:pPr>
            <a:fld id="{9456D29B-E423-4250-B2DC-38C30AE2A0FC}" type="slidenum">
              <a:rPr lang="en-US" smtClean="0"/>
              <a:pPr>
                <a:defRPr/>
              </a:pPr>
              <a:t>6</a:t>
            </a:fld>
            <a:endParaRPr lang="en-US" dirty="0"/>
          </a:p>
        </p:txBody>
      </p:sp>
      <p:sp>
        <p:nvSpPr>
          <p:cNvPr id="7" name="Rounded Rectangle 6"/>
          <p:cNvSpPr/>
          <p:nvPr/>
        </p:nvSpPr>
        <p:spPr>
          <a:xfrm>
            <a:off x="81012" y="6592887"/>
            <a:ext cx="4567188" cy="170523"/>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C1: </a:t>
            </a:r>
            <a:r>
              <a:rPr lang="en-US" sz="1100" dirty="0">
                <a:solidFill>
                  <a:prstClr val="black"/>
                </a:solidFill>
                <a:latin typeface="Calibri"/>
              </a:rPr>
              <a:t>Describe important features of job order production</a:t>
            </a:r>
            <a:r>
              <a:rPr lang="en-US" sz="1100" dirty="0">
                <a:solidFill>
                  <a:prstClr val="black"/>
                </a:solidFill>
                <a:cs typeface="Arial" charset="0"/>
              </a:rPr>
              <a:t>.</a:t>
            </a:r>
            <a:endParaRPr lang="en-US" sz="1100" dirty="0"/>
          </a:p>
        </p:txBody>
      </p:sp>
      <p:sp>
        <p:nvSpPr>
          <p:cNvPr id="8" name="TextBox 7"/>
          <p:cNvSpPr txBox="1"/>
          <p:nvPr/>
        </p:nvSpPr>
        <p:spPr>
          <a:xfrm>
            <a:off x="7848600" y="1096456"/>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15.2</a:t>
            </a:r>
          </a:p>
        </p:txBody>
      </p:sp>
      <p:sp>
        <p:nvSpPr>
          <p:cNvPr id="9" name="Rectangle 8"/>
          <p:cNvSpPr>
            <a:spLocks noGrp="1" noChangeArrowheads="1"/>
          </p:cNvSpPr>
          <p:nvPr/>
        </p:nvSpPr>
        <p:spPr bwMode="auto">
          <a:xfrm>
            <a:off x="640080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p:transition spd="med">
    <p:split orient="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1" name="Rectangle 38"/>
          <p:cNvSpPr>
            <a:spLocks noGrp="1" noChangeArrowheads="1"/>
          </p:cNvSpPr>
          <p:nvPr>
            <p:ph type="title"/>
          </p:nvPr>
        </p:nvSpPr>
        <p:spPr>
          <a:xfrm>
            <a:off x="457200" y="533400"/>
            <a:ext cx="8229600" cy="990600"/>
          </a:xfrm>
        </p:spPr>
        <p:txBody>
          <a:bodyPr/>
          <a:lstStyle/>
          <a:p>
            <a:r>
              <a:rPr lang="en-US" altLang="en-US" b="1" dirty="0"/>
              <a:t>Cost Flows</a:t>
            </a: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6" name="Slide Number Placeholder 5"/>
          <p:cNvSpPr>
            <a:spLocks noGrp="1"/>
          </p:cNvSpPr>
          <p:nvPr>
            <p:ph type="sldNum" sz="quarter" idx="12"/>
          </p:nvPr>
        </p:nvSpPr>
        <p:spPr/>
        <p:txBody>
          <a:bodyPr/>
          <a:lstStyle/>
          <a:p>
            <a:pPr>
              <a:defRPr/>
            </a:pPr>
            <a:fld id="{9456D29B-E423-4250-B2DC-38C30AE2A0FC}" type="slidenum">
              <a:rPr lang="en-US" smtClean="0"/>
              <a:pPr>
                <a:defRPr/>
              </a:pPr>
              <a:t>7</a:t>
            </a:fld>
            <a:endParaRPr lang="en-US" dirty="0"/>
          </a:p>
        </p:txBody>
      </p:sp>
      <p:sp>
        <p:nvSpPr>
          <p:cNvPr id="7" name="Rounded Rectangle 6"/>
          <p:cNvSpPr/>
          <p:nvPr/>
        </p:nvSpPr>
        <p:spPr>
          <a:xfrm>
            <a:off x="81012" y="6592887"/>
            <a:ext cx="4567188" cy="170523"/>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C1: </a:t>
            </a:r>
            <a:r>
              <a:rPr lang="en-US" sz="1100" dirty="0">
                <a:solidFill>
                  <a:prstClr val="black"/>
                </a:solidFill>
                <a:latin typeface="Calibri"/>
              </a:rPr>
              <a:t>Describe important features of job order production</a:t>
            </a:r>
            <a:r>
              <a:rPr lang="en-US" sz="1100" dirty="0">
                <a:solidFill>
                  <a:prstClr val="black"/>
                </a:solidFill>
                <a:cs typeface="Arial" charset="0"/>
              </a:rPr>
              <a:t>.</a:t>
            </a:r>
            <a:endParaRPr lang="en-US" sz="1100" dirty="0"/>
          </a:p>
        </p:txBody>
      </p:sp>
      <p:sp>
        <p:nvSpPr>
          <p:cNvPr id="2" name="TextBox 1"/>
          <p:cNvSpPr txBox="1"/>
          <p:nvPr/>
        </p:nvSpPr>
        <p:spPr>
          <a:xfrm>
            <a:off x="457200" y="1640934"/>
            <a:ext cx="7848600" cy="3970318"/>
          </a:xfrm>
          <a:prstGeom prst="rect">
            <a:avLst/>
          </a:prstGeom>
          <a:noFill/>
        </p:spPr>
        <p:txBody>
          <a:bodyPr wrap="square" rtlCol="0">
            <a:spAutoFit/>
          </a:bodyPr>
          <a:lstStyle/>
          <a:p>
            <a:r>
              <a:rPr lang="en-US" sz="2800" dirty="0"/>
              <a:t>Manufacturing costs flow:</a:t>
            </a:r>
          </a:p>
          <a:p>
            <a:pPr marL="514350" indent="-514350">
              <a:buFont typeface="+mj-lt"/>
              <a:buAutoNum type="arabicPeriod"/>
            </a:pPr>
            <a:r>
              <a:rPr lang="en-US" sz="2800" dirty="0"/>
              <a:t>Raw materials – direct and indirect materials</a:t>
            </a:r>
          </a:p>
          <a:p>
            <a:pPr marL="514350" indent="-514350">
              <a:buAutoNum type="arabicPeriod"/>
            </a:pPr>
            <a:r>
              <a:rPr lang="en-US" sz="2800" dirty="0"/>
              <a:t>Work in process – job is being produced</a:t>
            </a:r>
          </a:p>
          <a:p>
            <a:pPr marL="514350" indent="-514350">
              <a:buAutoNum type="arabicPeriod"/>
            </a:pPr>
            <a:r>
              <a:rPr lang="en-US" sz="2800" dirty="0"/>
              <a:t>Finished goods – completed goods</a:t>
            </a:r>
          </a:p>
          <a:p>
            <a:pPr marL="514350" indent="-514350">
              <a:buAutoNum type="arabicPeriod"/>
            </a:pPr>
            <a:r>
              <a:rPr lang="en-US" sz="2800" dirty="0"/>
              <a:t>Cost of goods sold – goods which are sold</a:t>
            </a:r>
          </a:p>
          <a:p>
            <a:pPr marL="514350" indent="-514350">
              <a:buAutoNum type="arabicPeriod"/>
            </a:pPr>
            <a:endParaRPr lang="en-US" sz="2800" dirty="0"/>
          </a:p>
          <a:p>
            <a:r>
              <a:rPr lang="en-US" sz="2800" dirty="0"/>
              <a:t>Subsidiary records store information about the manufacturing costs for each individual job.</a:t>
            </a:r>
          </a:p>
          <a:p>
            <a:endParaRPr lang="en-US" sz="2800" dirty="0"/>
          </a:p>
        </p:txBody>
      </p:sp>
      <p:sp>
        <p:nvSpPr>
          <p:cNvPr id="8" name="Rectangle 7"/>
          <p:cNvSpPr>
            <a:spLocks noGrp="1" noChangeArrowheads="1"/>
          </p:cNvSpPr>
          <p:nvPr/>
        </p:nvSpPr>
        <p:spPr bwMode="auto">
          <a:xfrm>
            <a:off x="640080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extLst>
      <p:ext uri="{BB962C8B-B14F-4D97-AF65-F5344CB8AC3E}">
        <p14:creationId xmlns:p14="http://schemas.microsoft.com/office/powerpoint/2010/main" val="2718206292"/>
      </p:ext>
    </p:extLst>
  </p:cSld>
  <p:clrMapOvr>
    <a:masterClrMapping/>
  </p:clrMapOvr>
  <p:transition spd="med">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1828800"/>
            <a:ext cx="7315200" cy="3124200"/>
          </a:xfrm>
        </p:spPr>
        <p:txBody>
          <a:bodyPr/>
          <a:lstStyle/>
          <a:p>
            <a:br>
              <a:rPr lang="en-US" altLang="en-US" dirty="0"/>
            </a:br>
            <a:br>
              <a:rPr lang="en-US" altLang="en-US" dirty="0"/>
            </a:br>
            <a:r>
              <a:rPr lang="en-US" altLang="en-US" dirty="0"/>
              <a:t> C2: </a:t>
            </a:r>
            <a:br>
              <a:rPr lang="en-US" altLang="en-US" dirty="0"/>
            </a:br>
            <a:r>
              <a:rPr lang="en-US" dirty="0">
                <a:solidFill>
                  <a:prstClr val="black"/>
                </a:solidFill>
              </a:rPr>
              <a:t>Explain job cost sheets and how they are used in job order costing.</a:t>
            </a:r>
            <a:br>
              <a:rPr lang="en-US" altLang="en-US" dirty="0"/>
            </a:br>
            <a:br>
              <a:rPr lang="en-US" altLang="en-US" dirty="0"/>
            </a:br>
            <a:endParaRPr lang="en-US" altLang="en-US" dirty="0"/>
          </a:p>
        </p:txBody>
      </p:sp>
      <p:sp>
        <p:nvSpPr>
          <p:cNvPr id="13005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B119A4F8-1B21-44AA-97CF-B3BE3340BA9F}" type="slidenum">
              <a:rPr lang="en-US" altLang="en-US" smtClean="0">
                <a:solidFill>
                  <a:srgbClr val="898989"/>
                </a:solidFill>
              </a:rPr>
              <a:pPr/>
              <a:t>8</a:t>
            </a:fld>
            <a:endParaRPr lang="en-US" altLang="en-US" dirty="0">
              <a:solidFill>
                <a:srgbClr val="898989"/>
              </a:solidFill>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14400" y="1912750"/>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4400" y="4802375"/>
            <a:ext cx="7315200" cy="87313"/>
          </a:xfrm>
          <a:prstGeom prst="rect">
            <a:avLst/>
          </a:prstGeom>
          <a:noFill/>
          <a:ln w="9525">
            <a:noFill/>
            <a:miter lim="800000"/>
            <a:headEnd/>
            <a:tailEnd/>
          </a:ln>
        </p:spPr>
      </p:pic>
      <p:sp>
        <p:nvSpPr>
          <p:cNvPr id="8" name="TextBox 7"/>
          <p:cNvSpPr txBox="1"/>
          <p:nvPr/>
        </p:nvSpPr>
        <p:spPr>
          <a:xfrm>
            <a:off x="2286000" y="850354"/>
            <a:ext cx="5257800" cy="769441"/>
          </a:xfrm>
          <a:prstGeom prst="rect">
            <a:avLst/>
          </a:prstGeom>
          <a:noFill/>
        </p:spPr>
        <p:txBody>
          <a:bodyPr wrap="square" rtlCol="0">
            <a:spAutoFit/>
          </a:bodyPr>
          <a:lstStyle/>
          <a:p>
            <a:r>
              <a:rPr lang="en-US" altLang="en-US" sz="4400" b="1" dirty="0">
                <a:latin typeface="+mj-lt"/>
              </a:rPr>
              <a:t>Learning Objective</a:t>
            </a:r>
            <a:endParaRPr lang="en-US" sz="4400" dirty="0">
              <a:latin typeface="+mj-lt"/>
            </a:endParaRPr>
          </a:p>
        </p:txBody>
      </p:sp>
      <p:sp>
        <p:nvSpPr>
          <p:cNvPr id="9" name="Rectangle 8"/>
          <p:cNvSpPr>
            <a:spLocks noGrp="1" noChangeArrowheads="1"/>
          </p:cNvSpPr>
          <p:nvPr/>
        </p:nvSpPr>
        <p:spPr bwMode="auto">
          <a:xfrm>
            <a:off x="640080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1"/>
          <p:cNvSpPr>
            <a:spLocks noGrp="1" noChangeArrowheads="1"/>
          </p:cNvSpPr>
          <p:nvPr>
            <p:ph type="title"/>
          </p:nvPr>
        </p:nvSpPr>
        <p:spPr>
          <a:xfrm>
            <a:off x="424405" y="386901"/>
            <a:ext cx="8229600" cy="808038"/>
          </a:xfrm>
        </p:spPr>
        <p:txBody>
          <a:bodyPr/>
          <a:lstStyle/>
          <a:p>
            <a:r>
              <a:rPr lang="en-US" altLang="en-US" b="1" dirty="0"/>
              <a:t>Job Cost Sheet</a:t>
            </a: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6" name="Slide Number Placeholder 5"/>
          <p:cNvSpPr>
            <a:spLocks noGrp="1"/>
          </p:cNvSpPr>
          <p:nvPr>
            <p:ph type="sldNum" sz="quarter" idx="12"/>
          </p:nvPr>
        </p:nvSpPr>
        <p:spPr/>
        <p:txBody>
          <a:bodyPr/>
          <a:lstStyle/>
          <a:p>
            <a:pPr>
              <a:defRPr/>
            </a:pPr>
            <a:fld id="{9456D29B-E423-4250-B2DC-38C30AE2A0FC}" type="slidenum">
              <a:rPr lang="en-US" smtClean="0"/>
              <a:pPr>
                <a:defRPr/>
              </a:pPr>
              <a:t>9</a:t>
            </a:fld>
            <a:endParaRPr lang="en-US" dirty="0"/>
          </a:p>
        </p:txBody>
      </p:sp>
      <p:sp>
        <p:nvSpPr>
          <p:cNvPr id="7" name="Rounded Rectangle 6"/>
          <p:cNvSpPr/>
          <p:nvPr/>
        </p:nvSpPr>
        <p:spPr>
          <a:xfrm>
            <a:off x="81012" y="6553201"/>
            <a:ext cx="5405388" cy="21021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C2: </a:t>
            </a:r>
            <a:r>
              <a:rPr lang="en-US" sz="1100" dirty="0">
                <a:solidFill>
                  <a:prstClr val="black"/>
                </a:solidFill>
                <a:latin typeface="Calibri"/>
              </a:rPr>
              <a:t>Explain job cost sheets and how they are used in job order costing</a:t>
            </a:r>
            <a:r>
              <a:rPr lang="en-US" sz="1100" dirty="0">
                <a:solidFill>
                  <a:prstClr val="black"/>
                </a:solidFill>
                <a:cs typeface="Arial" charset="0"/>
              </a:rPr>
              <a:t>.</a:t>
            </a:r>
            <a:endParaRPr lang="en-US" sz="1100" dirty="0"/>
          </a:p>
        </p:txBody>
      </p:sp>
      <p:sp>
        <p:nvSpPr>
          <p:cNvPr id="8" name="TextBox 7"/>
          <p:cNvSpPr txBox="1"/>
          <p:nvPr/>
        </p:nvSpPr>
        <p:spPr>
          <a:xfrm>
            <a:off x="7998163" y="1054640"/>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15.3</a:t>
            </a:r>
          </a:p>
        </p:txBody>
      </p:sp>
      <p:pic>
        <p:nvPicPr>
          <p:cNvPr id="2" name="Picture 1"/>
          <p:cNvPicPr>
            <a:picLocks noChangeAspect="1"/>
          </p:cNvPicPr>
          <p:nvPr/>
        </p:nvPicPr>
        <p:blipFill>
          <a:blip r:embed="rId3"/>
          <a:stretch>
            <a:fillRect/>
          </a:stretch>
        </p:blipFill>
        <p:spPr>
          <a:xfrm>
            <a:off x="685800" y="1023264"/>
            <a:ext cx="7247619" cy="5504762"/>
          </a:xfrm>
          <a:prstGeom prst="rect">
            <a:avLst/>
          </a:prstGeom>
        </p:spPr>
      </p:pic>
      <p:sp>
        <p:nvSpPr>
          <p:cNvPr id="9" name="Rectangle 8"/>
          <p:cNvSpPr>
            <a:spLocks noGrp="1" noChangeArrowheads="1"/>
          </p:cNvSpPr>
          <p:nvPr/>
        </p:nvSpPr>
        <p:spPr bwMode="auto">
          <a:xfrm>
            <a:off x="6396384" y="651300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p:transition spd="med">
    <p:zoom/>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17661</TotalTime>
  <Words>6469</Words>
  <Application>Microsoft Office PowerPoint</Application>
  <PresentationFormat>On-screen Show (4:3)</PresentationFormat>
  <Paragraphs>571</Paragraphs>
  <Slides>44</Slides>
  <Notes>44</Notes>
  <HiddenSlides>0</HiddenSlides>
  <MMClips>0</MMClips>
  <ScaleCrop>false</ScaleCrop>
  <HeadingPairs>
    <vt:vector size="6" baseType="variant">
      <vt:variant>
        <vt:lpstr>Fonts Used</vt:lpstr>
      </vt:variant>
      <vt:variant>
        <vt:i4>11</vt:i4>
      </vt:variant>
      <vt:variant>
        <vt:lpstr>Theme</vt:lpstr>
      </vt:variant>
      <vt:variant>
        <vt:i4>8</vt:i4>
      </vt:variant>
      <vt:variant>
        <vt:lpstr>Slide Titles</vt:lpstr>
      </vt:variant>
      <vt:variant>
        <vt:i4>44</vt:i4>
      </vt:variant>
    </vt:vector>
  </HeadingPairs>
  <TitlesOfParts>
    <vt:vector size="63" baseType="lpstr">
      <vt:lpstr>ＭＳ Ｐゴシック</vt:lpstr>
      <vt:lpstr>ＭＳ Ｐゴシック</vt:lpstr>
      <vt:lpstr>Arial</vt:lpstr>
      <vt:lpstr>Arial Narrow</vt:lpstr>
      <vt:lpstr>Berlin Sans FB</vt:lpstr>
      <vt:lpstr>Calibri</vt:lpstr>
      <vt:lpstr>Palatino Linotype</vt:lpstr>
      <vt:lpstr>Proxima Nova</vt:lpstr>
      <vt:lpstr>Times</vt:lpstr>
      <vt:lpstr>Times New Roman</vt:lpstr>
      <vt:lpstr>Wingdings</vt:lpstr>
      <vt:lpstr>Office Theme</vt:lpstr>
      <vt:lpstr>1_Theme1</vt:lpstr>
      <vt:lpstr>1_Office Theme</vt:lpstr>
      <vt:lpstr>2_Office Theme</vt:lpstr>
      <vt:lpstr>3_Office Theme</vt:lpstr>
      <vt:lpstr>4_Office Theme</vt:lpstr>
      <vt:lpstr>5_Office Theme</vt:lpstr>
      <vt:lpstr>6_Office Theme</vt:lpstr>
      <vt:lpstr>Job Order Costing and Analysis</vt:lpstr>
      <vt:lpstr>PowerPoint Presentation</vt:lpstr>
      <vt:lpstr>   C1:  Describe important features of job order production.   </vt:lpstr>
      <vt:lpstr>Cost Accounting Systems</vt:lpstr>
      <vt:lpstr>Job Order Production</vt:lpstr>
      <vt:lpstr>Production Activities in Job  Order Costing</vt:lpstr>
      <vt:lpstr>Cost Flows</vt:lpstr>
      <vt:lpstr>   C2:  Explain job cost sheets and how they are used in job order costing.  </vt:lpstr>
      <vt:lpstr>Job Cost Sheet</vt:lpstr>
      <vt:lpstr>PowerPoint Presentation</vt:lpstr>
      <vt:lpstr>   P1:  Describe and record the flow of materials costs in job order costing.    </vt:lpstr>
      <vt:lpstr>Materials and Labor Cost Flows</vt:lpstr>
      <vt:lpstr>Materials Ledger Card</vt:lpstr>
      <vt:lpstr>Materials Requisition</vt:lpstr>
      <vt:lpstr>Materials Requisition</vt:lpstr>
      <vt:lpstr>PowerPoint Presentation</vt:lpstr>
      <vt:lpstr>   P2:  Describe and record the flow of labor costs in job order costing.   </vt:lpstr>
      <vt:lpstr>Labor Cost Flows</vt:lpstr>
      <vt:lpstr>Labor Time Ticket</vt:lpstr>
      <vt:lpstr>Labor Time Ticket</vt:lpstr>
      <vt:lpstr>PowerPoint Presentation</vt:lpstr>
      <vt:lpstr>   P3:  Describe and record the flow of overhead costs in job order costing.    </vt:lpstr>
      <vt:lpstr>Overhead Cost Flows and Reports</vt:lpstr>
      <vt:lpstr>Set Predetermined Overhead Rate</vt:lpstr>
      <vt:lpstr>Predetermined Overhead Rate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Adjust Factory Overhead </vt:lpstr>
      <vt:lpstr>   P4:  Determine adjustments for overapplied and underapplied factory overhead.   </vt:lpstr>
      <vt:lpstr>Adjust Underapplied or Overapplied Overhead</vt:lpstr>
      <vt:lpstr>PowerPoint Presentation</vt:lpstr>
      <vt:lpstr>PowerPoint Presentation</vt:lpstr>
      <vt:lpstr>  A1:  Apply job order costing in pricing services.  </vt:lpstr>
      <vt:lpstr>PowerPoint Presentation</vt:lpstr>
      <vt:lpstr>End of Chapter 15</vt:lpstr>
    </vt:vector>
  </TitlesOfParts>
  <Company>Jon A. Booker, Ph.D., CPA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Jon A. Booker</dc:creator>
  <cp:lastModifiedBy>Mohr, April L (Jefferson)</cp:lastModifiedBy>
  <cp:revision>791</cp:revision>
  <dcterms:created xsi:type="dcterms:W3CDTF">2008-06-11T19:43:46Z</dcterms:created>
  <dcterms:modified xsi:type="dcterms:W3CDTF">2017-02-27T18:14:31Z</dcterms:modified>
</cp:coreProperties>
</file>