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 id="2147484188" r:id="rId2"/>
    <p:sldMasterId id="2147484200" r:id="rId3"/>
    <p:sldMasterId id="2147484212" r:id="rId4"/>
    <p:sldMasterId id="2147484224" r:id="rId5"/>
    <p:sldMasterId id="2147484236" r:id="rId6"/>
  </p:sldMasterIdLst>
  <p:notesMasterIdLst>
    <p:notesMasterId r:id="rId71"/>
  </p:notesMasterIdLst>
  <p:handoutMasterIdLst>
    <p:handoutMasterId r:id="rId72"/>
  </p:handoutMasterIdLst>
  <p:sldIdLst>
    <p:sldId id="500" r:id="rId7"/>
    <p:sldId id="540" r:id="rId8"/>
    <p:sldId id="524" r:id="rId9"/>
    <p:sldId id="459" r:id="rId10"/>
    <p:sldId id="460" r:id="rId11"/>
    <p:sldId id="502" r:id="rId12"/>
    <p:sldId id="501" r:id="rId13"/>
    <p:sldId id="463" r:id="rId14"/>
    <p:sldId id="464" r:id="rId15"/>
    <p:sldId id="503" r:id="rId16"/>
    <p:sldId id="504" r:id="rId17"/>
    <p:sldId id="505" r:id="rId18"/>
    <p:sldId id="506" r:id="rId19"/>
    <p:sldId id="507" r:id="rId20"/>
    <p:sldId id="526" r:id="rId21"/>
    <p:sldId id="465" r:id="rId22"/>
    <p:sldId id="466" r:id="rId23"/>
    <p:sldId id="468" r:id="rId24"/>
    <p:sldId id="469" r:id="rId25"/>
    <p:sldId id="470" r:id="rId26"/>
    <p:sldId id="508" r:id="rId27"/>
    <p:sldId id="509" r:id="rId28"/>
    <p:sldId id="510" r:id="rId29"/>
    <p:sldId id="528" r:id="rId30"/>
    <p:sldId id="472" r:id="rId31"/>
    <p:sldId id="530" r:id="rId32"/>
    <p:sldId id="474" r:id="rId33"/>
    <p:sldId id="542" r:id="rId34"/>
    <p:sldId id="543" r:id="rId35"/>
    <p:sldId id="512" r:id="rId36"/>
    <p:sldId id="513" r:id="rId37"/>
    <p:sldId id="532" r:id="rId38"/>
    <p:sldId id="544" r:id="rId39"/>
    <p:sldId id="479" r:id="rId40"/>
    <p:sldId id="534" r:id="rId41"/>
    <p:sldId id="476" r:id="rId42"/>
    <p:sldId id="480" r:id="rId43"/>
    <p:sldId id="481" r:id="rId44"/>
    <p:sldId id="515" r:id="rId45"/>
    <p:sldId id="516" r:id="rId46"/>
    <p:sldId id="517" r:id="rId47"/>
    <p:sldId id="518" r:id="rId48"/>
    <p:sldId id="519" r:id="rId49"/>
    <p:sldId id="546" r:id="rId50"/>
    <p:sldId id="487" r:id="rId51"/>
    <p:sldId id="536" r:id="rId52"/>
    <p:sldId id="488" r:id="rId53"/>
    <p:sldId id="489" r:id="rId54"/>
    <p:sldId id="490" r:id="rId55"/>
    <p:sldId id="491" r:id="rId56"/>
    <p:sldId id="520" r:id="rId57"/>
    <p:sldId id="492" r:id="rId58"/>
    <p:sldId id="493" r:id="rId59"/>
    <p:sldId id="494" r:id="rId60"/>
    <p:sldId id="521" r:id="rId61"/>
    <p:sldId id="522" r:id="rId62"/>
    <p:sldId id="523" r:id="rId63"/>
    <p:sldId id="496" r:id="rId64"/>
    <p:sldId id="538" r:id="rId65"/>
    <p:sldId id="545" r:id="rId66"/>
    <p:sldId id="497" r:id="rId67"/>
    <p:sldId id="498" r:id="rId68"/>
    <p:sldId id="541" r:id="rId69"/>
    <p:sldId id="499" r:id="rId7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1" clrIdx="1"/>
  <p:cmAuthor id="2" name="Author" initials="S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5" autoAdjust="0"/>
    <p:restoredTop sz="72609" autoAdjust="0"/>
  </p:normalViewPr>
  <p:slideViewPr>
    <p:cSldViewPr>
      <p:cViewPr varScale="1">
        <p:scale>
          <a:sx n="83" d="100"/>
          <a:sy n="83" d="100"/>
        </p:scale>
        <p:origin x="24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21-</a:t>
            </a:r>
            <a:fld id="{BE566C20-FDC7-4F9B-8D5A-2C8B012BA4CA}" type="slidenum">
              <a:rPr lang="en-US"/>
              <a:pPr>
                <a:defRPr/>
              </a:pPr>
              <a:t>‹#›</a:t>
            </a:fld>
            <a:endParaRPr lang="en-US" dirty="0"/>
          </a:p>
        </p:txBody>
      </p:sp>
    </p:spTree>
    <p:extLst>
      <p:ext uri="{BB962C8B-B14F-4D97-AF65-F5344CB8AC3E}">
        <p14:creationId xmlns:p14="http://schemas.microsoft.com/office/powerpoint/2010/main" val="3178831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21 - </a:t>
            </a:r>
            <a:fld id="{1A5CB23C-F72D-412E-952E-231E677D89D3}"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9955738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a:ea typeface="MS PGothic" pitchFamily="34" charset="-128"/>
            </a:endParaRPr>
          </a:p>
        </p:txBody>
      </p:sp>
    </p:spTree>
    <p:extLst>
      <p:ext uri="{BB962C8B-B14F-4D97-AF65-F5344CB8AC3E}">
        <p14:creationId xmlns:p14="http://schemas.microsoft.com/office/powerpoint/2010/main" val="125756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Determine whether each of the following is best described as a fixed, variable, mixed, step-wise, or curvilinear cost with respect to product units. For each of these items, we'll chart the cost, and we're going to pay careful attention to where the line begins, and how the line behaves as production increases.</a:t>
            </a:r>
          </a:p>
          <a:p>
            <a:r>
              <a:rPr lang="en-US" dirty="0"/>
              <a:t> </a:t>
            </a:r>
          </a:p>
          <a:p>
            <a:r>
              <a:rPr lang="en-US" dirty="0"/>
              <a:t>Rubber used to manufacture tennis balls: Let's assume the cost is $0.50 per tennis ball. If zero units are produced, the cost is $0. If 2,000 units are produced, the cost is $1,000; 4,000 units, the total cost is $2,000; and so on. This is a variable cost. The variable cost line always starts at the origin and increases at a constant slope, in this case, $0.50 per unit. </a:t>
            </a:r>
            <a:endParaRPr lang="en-US" baseline="0" dirty="0"/>
          </a:p>
          <a:p>
            <a:endParaRPr lang="en-US" baseline="0" dirty="0"/>
          </a:p>
        </p:txBody>
      </p:sp>
    </p:spTree>
    <p:extLst>
      <p:ext uri="{BB962C8B-B14F-4D97-AF65-F5344CB8AC3E}">
        <p14:creationId xmlns:p14="http://schemas.microsoft.com/office/powerpoint/2010/main" val="3341619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Depreciation (straight-line method): Let's assume that depreciation is $2,000 per month. Even if zero units are produced, the cost is $2,000. The cost remains at $2,000, regardless of the number of units produced. This is a fixed cost. Fixed costs remain constant, regardless of changes in production. The total amount of fixed cost is always equal to the y-intercept.</a:t>
            </a:r>
          </a:p>
          <a:p>
            <a:endParaRPr lang="en-US" baseline="0" dirty="0"/>
          </a:p>
          <a:p>
            <a:endParaRPr lang="en-US" baseline="0" dirty="0"/>
          </a:p>
        </p:txBody>
      </p:sp>
    </p:spTree>
    <p:extLst>
      <p:ext uri="{BB962C8B-B14F-4D97-AF65-F5344CB8AC3E}">
        <p14:creationId xmlns:p14="http://schemas.microsoft.com/office/powerpoint/2010/main" val="196220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The electricity cost: Let's assume that the cost is $500 plus $0.10 per tennis ball. Even if zero units are produced, the electricity bill will be $500. The total cost increases by $0.10 for each unit produced. If 2,000 units are produced, the cost is $700; 4,000 units produced, the cost is $900, and so on. This is a mixed cost. A mixed cost has a fixed component, the y-intercept, and then increases at a constant rate, in this case $0.10 per unit.</a:t>
            </a:r>
          </a:p>
          <a:p>
            <a:endParaRPr lang="en-US" baseline="0" dirty="0"/>
          </a:p>
          <a:p>
            <a:endParaRPr lang="en-US" baseline="0" dirty="0"/>
          </a:p>
        </p:txBody>
      </p:sp>
    </p:spTree>
    <p:extLst>
      <p:ext uri="{BB962C8B-B14F-4D97-AF65-F5344CB8AC3E}">
        <p14:creationId xmlns:p14="http://schemas.microsoft.com/office/powerpoint/2010/main" val="38438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Supervisory salaries: Let's assume that 4,000 units can be produced per shift, and each supervisor earns $5,000 per month. The company will require one supervisor for production volumes up to 4,000 units. As soon as the production volume increases beyond 4,000 units, they need to add a second supervisor. The cost increases to $10,000. The cost will remain at $10,000 up until the production volume is 8,000 units, at which point, they'll need to add a third shift, increasing the cost to $15,000. This is an example of a step-wise cost.</a:t>
            </a:r>
          </a:p>
          <a:p>
            <a:endParaRPr lang="en-US" baseline="0" dirty="0"/>
          </a:p>
          <a:p>
            <a:endParaRPr lang="en-US" baseline="0" dirty="0"/>
          </a:p>
        </p:txBody>
      </p:sp>
    </p:spTree>
    <p:extLst>
      <p:ext uri="{BB962C8B-B14F-4D97-AF65-F5344CB8AC3E}">
        <p14:creationId xmlns:p14="http://schemas.microsoft.com/office/powerpoint/2010/main" val="313136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Salesperson’s commission: A salesperson's commission is 7% for sales up to $100,000, and 10% of sales for sales above $100,000. If sales are $0, sales commissions are also $0. Total commissions increase at a rate of 7% of sales, up until sales equal $100,000. Total commissions are $7,000 when sales are $100,000. Once sales exceed the $100,000 threshold, the commission rate increases to 10%. The total commission cost increases, as does the slope of the total cost line. This is a curvilinear cost.</a:t>
            </a:r>
            <a:endParaRPr lang="en-US" baseline="0" dirty="0"/>
          </a:p>
          <a:p>
            <a:endParaRPr lang="en-US" baseline="0" dirty="0"/>
          </a:p>
        </p:txBody>
      </p:sp>
    </p:spTree>
    <p:extLst>
      <p:ext uri="{BB962C8B-B14F-4D97-AF65-F5344CB8AC3E}">
        <p14:creationId xmlns:p14="http://schemas.microsoft.com/office/powerpoint/2010/main" val="2851717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892974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Identifying and measuring cost behavior requires careful analysis and judgment. An important part of this process is to identify costs that can be classified as either fixed or variable, which often requires analysis of past cost behavior. A goal of classifying costs is to develop a </a:t>
            </a:r>
            <a:r>
              <a:rPr lang="en-US" i="1" dirty="0"/>
              <a:t>cost equation</a:t>
            </a:r>
            <a:r>
              <a:rPr lang="en-US" dirty="0"/>
              <a:t>. The cost equation expresses total costs as a function of fixed costs plus variable cost per unit. Three methods are commonly used to analyze past costs: </a:t>
            </a:r>
          </a:p>
          <a:p>
            <a:pPr marL="171450" indent="-171450">
              <a:buFont typeface="Arial" panose="020B0604020202020204" pitchFamily="34" charset="0"/>
              <a:buChar char="•"/>
            </a:pPr>
            <a:r>
              <a:rPr lang="en-US" dirty="0"/>
              <a:t>scatter diagram</a:t>
            </a:r>
          </a:p>
          <a:p>
            <a:pPr marL="171450" indent="-171450">
              <a:buFont typeface="Arial" panose="020B0604020202020204" pitchFamily="34" charset="0"/>
              <a:buChar char="•"/>
            </a:pPr>
            <a:r>
              <a:rPr lang="en-US" dirty="0"/>
              <a:t>high-low method</a:t>
            </a:r>
          </a:p>
          <a:p>
            <a:pPr marL="171450" indent="-171450">
              <a:buFont typeface="Arial" panose="020B0604020202020204" pitchFamily="34" charset="0"/>
              <a:buChar char="•"/>
            </a:pPr>
            <a:r>
              <a:rPr lang="en-US" dirty="0"/>
              <a:t>regression</a:t>
            </a:r>
          </a:p>
        </p:txBody>
      </p:sp>
    </p:spTree>
    <p:extLst>
      <p:ext uri="{BB962C8B-B14F-4D97-AF65-F5344CB8AC3E}">
        <p14:creationId xmlns:p14="http://schemas.microsoft.com/office/powerpoint/2010/main" val="1065706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a:t>Scatter diagrams </a:t>
            </a:r>
            <a:r>
              <a:rPr lang="en-US" sz="1100" b="0" dirty="0"/>
              <a:t>are</a:t>
            </a:r>
            <a:r>
              <a:rPr lang="en-US" sz="1100" b="0" baseline="0" dirty="0"/>
              <a:t> graphs of unit volume and cost data.  Un</a:t>
            </a:r>
            <a:r>
              <a:rPr lang="en-US" sz="1100" dirty="0"/>
              <a:t>its are plotted on the horizontal axis</a:t>
            </a:r>
            <a:r>
              <a:rPr lang="en-US" sz="1100" baseline="0" dirty="0"/>
              <a:t> </a:t>
            </a:r>
            <a:r>
              <a:rPr lang="en-US" sz="1100" dirty="0"/>
              <a:t>and costs are plotted on the vertical axis. Each point on a scatter diagram reflects the cost and number of units for a prior period. </a:t>
            </a:r>
          </a:p>
          <a:p>
            <a:endParaRPr lang="en-US" sz="1100" dirty="0"/>
          </a:p>
          <a:p>
            <a:r>
              <a:rPr lang="en-US" sz="1100" dirty="0"/>
              <a:t>In this graph, the prior 12 months’ costs and numbers of units are graphed. Each point reflects total costs incurred and units produced in that month. For instance, the point labeled March had units produced of 25,000 and costs of $25,000.</a:t>
            </a:r>
          </a:p>
          <a:p>
            <a:endParaRPr lang="en-US" sz="1100" dirty="0"/>
          </a:p>
          <a:p>
            <a:r>
              <a:rPr lang="en-US" sz="1100" dirty="0"/>
              <a:t>The </a:t>
            </a:r>
            <a:r>
              <a:rPr lang="en-US" sz="1100" b="1" dirty="0"/>
              <a:t>estimated line of cost behavior </a:t>
            </a:r>
            <a:r>
              <a:rPr lang="en-US" sz="1100" dirty="0"/>
              <a:t>is drawn on a scatter diagram to reflect the relation between cost and unit volume. This line best visually “fits” the points in a scatter diagram. Fitting this line demands judgment, or can be done with spreadsheet software.</a:t>
            </a:r>
          </a:p>
          <a:p>
            <a:endParaRPr lang="en-US" sz="1100" dirty="0"/>
          </a:p>
          <a:p>
            <a:pPr defTabSz="939363">
              <a:defRPr/>
            </a:pPr>
            <a:r>
              <a:rPr lang="en-US" sz="1100" dirty="0"/>
              <a:t>The line drawn in the graph intersects the vertical axis at approximately $17,000, which reflects fixed cost. </a:t>
            </a:r>
          </a:p>
          <a:p>
            <a:pPr defTabSz="939363">
              <a:defRPr/>
            </a:pPr>
            <a:endParaRPr lang="en-US" sz="1100" dirty="0"/>
          </a:p>
          <a:p>
            <a:pPr defTabSz="939363">
              <a:defRPr/>
            </a:pPr>
            <a:r>
              <a:rPr lang="en-US" sz="1100" dirty="0"/>
              <a:t>To compute variable cost per unit, we perform three steps. </a:t>
            </a:r>
          </a:p>
          <a:p>
            <a:pPr defTabSz="939363">
              <a:defRPr/>
            </a:pPr>
            <a:r>
              <a:rPr lang="en-US" sz="1100" b="1" i="1" dirty="0"/>
              <a:t>Step 1:  </a:t>
            </a:r>
            <a:r>
              <a:rPr lang="en-US" sz="1100" b="1" dirty="0"/>
              <a:t>Select any two levels of units produced</a:t>
            </a:r>
            <a:r>
              <a:rPr lang="en-US" sz="1100" dirty="0"/>
              <a:t>, say 0 and 40,000. </a:t>
            </a:r>
          </a:p>
          <a:p>
            <a:pPr defTabSz="939363">
              <a:defRPr/>
            </a:pPr>
            <a:r>
              <a:rPr lang="en-US" sz="1100" b="1" i="1" dirty="0"/>
              <a:t>Step 2:   </a:t>
            </a:r>
            <a:r>
              <a:rPr lang="en-US" sz="1200" b="1" kern="1200" dirty="0">
                <a:solidFill>
                  <a:schemeClr val="tx1"/>
                </a:solidFill>
                <a:effectLst/>
                <a:latin typeface="+mn-lt"/>
                <a:ea typeface="+mn-ea"/>
                <a:cs typeface="+mn-cs"/>
              </a:rPr>
              <a:t>Identify total costs at each of those production levels</a:t>
            </a:r>
            <a:r>
              <a:rPr lang="en-US" sz="1200" kern="1200" dirty="0">
                <a:solidFill>
                  <a:schemeClr val="tx1"/>
                </a:solidFill>
                <a:effectLst/>
                <a:latin typeface="+mn-lt"/>
                <a:ea typeface="+mn-ea"/>
                <a:cs typeface="+mn-cs"/>
              </a:rPr>
              <a:t> (at zero units of output, total costs equal fixed costs of $17,000, and at 40,000 units of output, total costs equal $25,000).</a:t>
            </a:r>
          </a:p>
          <a:p>
            <a:pPr defTabSz="939363">
              <a:defRPr/>
            </a:pPr>
            <a:r>
              <a:rPr lang="en-US" sz="1200" b="1" i="1" kern="1200" dirty="0">
                <a:solidFill>
                  <a:schemeClr val="tx1"/>
                </a:solidFill>
                <a:effectLst/>
                <a:latin typeface="+mn-lt"/>
                <a:ea typeface="+mn-ea"/>
                <a:cs typeface="+mn-cs"/>
              </a:rPr>
              <a:t>Step 3</a:t>
            </a:r>
            <a:r>
              <a:rPr lang="en-US" sz="1200" b="1" kern="1200" dirty="0">
                <a:solidFill>
                  <a:schemeClr val="tx1"/>
                </a:solidFill>
                <a:effectLst/>
                <a:latin typeface="+mn-lt"/>
                <a:ea typeface="+mn-ea"/>
                <a:cs typeface="+mn-cs"/>
              </a:rPr>
              <a:t>:  Compute the slope of the line</a:t>
            </a:r>
            <a:r>
              <a:rPr lang="en-US" sz="1200" kern="1200" dirty="0">
                <a:solidFill>
                  <a:schemeClr val="tx1"/>
                </a:solidFill>
                <a:effectLst/>
                <a:latin typeface="+mn-lt"/>
                <a:ea typeface="+mn-ea"/>
                <a:cs typeface="+mn-cs"/>
              </a:rPr>
              <a:t>, which is the change in cost divided by the change in units. </a:t>
            </a:r>
          </a:p>
          <a:p>
            <a:pPr defTabSz="939363">
              <a:defRPr/>
            </a:pPr>
            <a:endParaRPr lang="en-US" sz="1100" dirty="0"/>
          </a:p>
          <a:p>
            <a:pPr defTabSz="939363">
              <a:defRPr/>
            </a:pPr>
            <a:r>
              <a:rPr lang="en-US" sz="1100" dirty="0"/>
              <a:t>The equation on this slide shows this computation. Variable cost is $0.32 per unit. Thus, the cost equation that management will use to estimate costs for different unit levels is </a:t>
            </a:r>
            <a:r>
              <a:rPr lang="en-US" sz="1100" b="1" dirty="0"/>
              <a:t>$17,000 plus $0.32 per unit produced</a:t>
            </a:r>
            <a:r>
              <a:rPr lang="en-US" sz="1100" dirty="0"/>
              <a:t>.</a:t>
            </a:r>
          </a:p>
          <a:p>
            <a:pPr defTabSz="939363">
              <a:defRPr/>
            </a:pPr>
            <a:r>
              <a:rPr lang="en-US" dirty="0"/>
              <a:t/>
            </a:r>
            <a:br>
              <a:rPr lang="en-US" dirty="0"/>
            </a:br>
            <a:endParaRPr lang="en-US" altLang="en-US" dirty="0"/>
          </a:p>
        </p:txBody>
      </p:sp>
    </p:spTree>
    <p:extLst>
      <p:ext uri="{BB962C8B-B14F-4D97-AF65-F5344CB8AC3E}">
        <p14:creationId xmlns:p14="http://schemas.microsoft.com/office/powerpoint/2010/main" val="2109038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high-low method </a:t>
            </a:r>
            <a:r>
              <a:rPr lang="en-US" dirty="0"/>
              <a:t>is a way to estimate the cost equation using just two points: the highest and lowest volume levels. The high-low method follows these steps:</a:t>
            </a:r>
          </a:p>
          <a:p>
            <a:endParaRPr lang="en-US" dirty="0"/>
          </a:p>
          <a:p>
            <a:r>
              <a:rPr lang="en-US" b="1" i="1" dirty="0"/>
              <a:t>Step 1:  </a:t>
            </a:r>
            <a:r>
              <a:rPr lang="en-US" dirty="0"/>
              <a:t>Identify the highest and lowest volume levels.  These might not be the highest or lowest levels of </a:t>
            </a:r>
            <a:r>
              <a:rPr lang="en-US" i="1" dirty="0"/>
              <a:t>costs</a:t>
            </a:r>
            <a:r>
              <a:rPr lang="en-US" dirty="0"/>
              <a:t>.</a:t>
            </a:r>
          </a:p>
          <a:p>
            <a:r>
              <a:rPr lang="en-US" b="1" i="1" dirty="0"/>
              <a:t>Step 2:  </a:t>
            </a:r>
            <a:r>
              <a:rPr lang="en-US" dirty="0"/>
              <a:t>Compute the slope (variable cost per unit) using the high and low volume levels.</a:t>
            </a:r>
          </a:p>
          <a:p>
            <a:r>
              <a:rPr lang="en-US" b="1" i="1" dirty="0"/>
              <a:t>Step 3:  </a:t>
            </a:r>
            <a:r>
              <a:rPr lang="en-US" dirty="0"/>
              <a:t>Compute the total fixed costs by computing the total variable cost at either the high or low volume level, and then subtracting that amount from the total cost at that volume level.</a:t>
            </a:r>
          </a:p>
          <a:p>
            <a:endParaRPr lang="en-US" dirty="0"/>
          </a:p>
          <a:p>
            <a:endParaRPr lang="en-US" altLang="en-US" dirty="0"/>
          </a:p>
        </p:txBody>
      </p:sp>
    </p:spTree>
    <p:extLst>
      <p:ext uri="{BB962C8B-B14F-4D97-AF65-F5344CB8AC3E}">
        <p14:creationId xmlns:p14="http://schemas.microsoft.com/office/powerpoint/2010/main" val="145542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 illustrate the high-low method here.</a:t>
            </a:r>
          </a:p>
          <a:p>
            <a:endParaRPr lang="en-US" dirty="0"/>
          </a:p>
          <a:p>
            <a:r>
              <a:rPr lang="en-US" b="1" i="1" dirty="0"/>
              <a:t>Step 1:  </a:t>
            </a:r>
            <a:r>
              <a:rPr lang="en-US" sz="1200" b="0" i="0" u="none" strike="noStrike" kern="1200" baseline="0" dirty="0">
                <a:solidFill>
                  <a:schemeClr val="tx1"/>
                </a:solidFill>
                <a:latin typeface="+mn-lt"/>
                <a:ea typeface="+mn-ea"/>
                <a:cs typeface="+mn-cs"/>
              </a:rPr>
              <a:t>In our case, the lowest number of units is 17,500, and the highest is 67,500. The costs corresponding to these unit volumes are $18,500 and $31,000, respectively (see the data in Exhibit 18.4).</a:t>
            </a:r>
          </a:p>
          <a:p>
            <a:r>
              <a:rPr lang="en-US" b="1" i="1" dirty="0"/>
              <a:t>Step 2:  </a:t>
            </a:r>
            <a:r>
              <a:rPr lang="en-US" sz="1200" b="0" i="0" u="none" strike="noStrike" kern="1200" baseline="0" dirty="0">
                <a:solidFill>
                  <a:schemeClr val="tx1"/>
                </a:solidFill>
                <a:latin typeface="+mn-lt"/>
                <a:ea typeface="+mn-ea"/>
                <a:cs typeface="+mn-cs"/>
              </a:rPr>
              <a:t>The variable cost per unit is calculated using a simple formula: change in cost divided by the change in units. Using the data from the high and low unit volumes, this results in a slope, or variable cost per unit, of $0.25 as computed in Exhibit 18.6. </a:t>
            </a:r>
          </a:p>
          <a:p>
            <a:r>
              <a:rPr lang="en-US" sz="1200" b="1" i="1" u="none" strike="noStrike" kern="1200" baseline="0" dirty="0">
                <a:solidFill>
                  <a:schemeClr val="tx1"/>
                </a:solidFill>
                <a:latin typeface="+mn-lt"/>
                <a:ea typeface="+mn-ea"/>
                <a:cs typeface="+mn-cs"/>
              </a:rPr>
              <a:t>Step 3: </a:t>
            </a:r>
            <a:r>
              <a:rPr lang="en-US" sz="1200" b="0" i="0" u="none" strike="noStrike" kern="1200" baseline="0" dirty="0">
                <a:solidFill>
                  <a:schemeClr val="tx1"/>
                </a:solidFill>
                <a:latin typeface="+mn-lt"/>
                <a:ea typeface="+mn-ea"/>
                <a:cs typeface="+mn-cs"/>
              </a:rPr>
              <a:t>To estimate the fixed cost for the high-low method, we use the knowledge that total cost equals fixed cost plus variable cost per unit times the number of units. Then we pick either the high or low point (based on volume) to determine the fixed cost. This computation is shown in Exhibit 18.7— where we use the high point (67,500 units) in determining the fixed cost of $14,125. (Use of the low point yields the same fixed cost estimate.)</a:t>
            </a:r>
          </a:p>
          <a:p>
            <a:pPr defTabSz="939363">
              <a:defRPr/>
            </a:pPr>
            <a:endParaRPr lang="en-US" dirty="0"/>
          </a:p>
          <a:p>
            <a:pPr defTabSz="939363">
              <a:defRPr/>
            </a:pPr>
            <a:r>
              <a:rPr lang="en-US" dirty="0"/>
              <a:t>Thus, the cost equation from the high-low method is </a:t>
            </a:r>
            <a:r>
              <a:rPr lang="en-US" b="1" dirty="0"/>
              <a:t>$14,125 plus $0.25 per unit produced</a:t>
            </a:r>
            <a:r>
              <a:rPr lang="en-US" dirty="0"/>
              <a:t>. This cost equation differs from that determined from the scatter diagram method. A weakness of the high-low method is that it ignores all data points except the highest and lowest volume levels.</a:t>
            </a:r>
          </a:p>
          <a:p>
            <a:endParaRPr lang="en-US" dirty="0"/>
          </a:p>
        </p:txBody>
      </p:sp>
    </p:spTree>
    <p:extLst>
      <p:ext uri="{BB962C8B-B14F-4D97-AF65-F5344CB8AC3E}">
        <p14:creationId xmlns:p14="http://schemas.microsoft.com/office/powerpoint/2010/main" val="301229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94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Least-squares regression </a:t>
            </a:r>
            <a:r>
              <a:rPr lang="en-US" dirty="0"/>
              <a:t>is a statistical method for identifying cost behavior. For our purposes, we use the cost equation estimated from this method but leave the computational details for more advanced courses. Such computations for least-squares regression are readily done using most spreadsheet programs or calculators. We illustrate this using Excel in this chapter’s Appendix. Using least-squares regression, the cost equation for the data presented in Exhibit 21.3 is </a:t>
            </a:r>
            <a:r>
              <a:rPr lang="en-US" b="1" dirty="0"/>
              <a:t>$16,688 plus $0.20 per unit produced</a:t>
            </a:r>
            <a:r>
              <a:rPr lang="en-US" dirty="0"/>
              <a:t>; that is, the fixed cost is estimated as $16,688 and the variable cost at $0.19 per unit.</a:t>
            </a:r>
            <a:endParaRPr lang="en-US" altLang="en-US" dirty="0"/>
          </a:p>
        </p:txBody>
      </p:sp>
    </p:spTree>
    <p:extLst>
      <p:ext uri="{BB962C8B-B14F-4D97-AF65-F5344CB8AC3E}">
        <p14:creationId xmlns:p14="http://schemas.microsoft.com/office/powerpoint/2010/main" val="364169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three cost estimation methods result in different estimates of fixed and variable costs as summarized in this slide. Estimates from the scatter diagram, unless done with spreadsheet software, are based on a visual fit of the cost line and are subject to interpretation. Estimates from the high-low method use only two sets of values corresponding to the lowest and highest unit volumes. Sometimes these two extreme activity levels do not reflect the more usual conditions likely to recur. Estimates from least-squares regression use a statistical technique and all available data points.</a:t>
            </a:r>
          </a:p>
          <a:p>
            <a:endParaRPr lang="en-US" altLang="en-US" dirty="0"/>
          </a:p>
          <a:p>
            <a:r>
              <a:rPr lang="en-US" dirty="0"/>
              <a:t>We must remember that all three methods use </a:t>
            </a:r>
            <a:r>
              <a:rPr lang="en-US" i="1" dirty="0"/>
              <a:t>past data. </a:t>
            </a:r>
            <a:r>
              <a:rPr lang="en-US" dirty="0"/>
              <a:t>Thus, cost estimates resulting from these methods are only as good as the data used for estimation. Managers must establish that the data are reliable in deriving cost estimates for the future. If the data are reliable, the use of more data points, as in the regression or scatter diagram methods, should yield more accurate estimates than the high-low method. However, the high-low method is easier to apply and thus might be useful for obtaining a quick cost equation estimate.</a:t>
            </a:r>
          </a:p>
          <a:p>
            <a:endParaRPr lang="en-US" altLang="en-US" dirty="0"/>
          </a:p>
          <a:p>
            <a:pPr defTabSz="939363">
              <a:defRPr/>
            </a:pPr>
            <a:r>
              <a:rPr lang="en-US" altLang="en-US" b="1" dirty="0"/>
              <a:t>Review what you have learned in the following NEED-TO-KNOW Slides.</a:t>
            </a:r>
            <a:endParaRPr lang="en-US" altLang="en-US" dirty="0"/>
          </a:p>
          <a:p>
            <a:endParaRPr lang="en-US" altLang="en-US" dirty="0"/>
          </a:p>
        </p:txBody>
      </p:sp>
    </p:spTree>
    <p:extLst>
      <p:ext uri="{BB962C8B-B14F-4D97-AF65-F5344CB8AC3E}">
        <p14:creationId xmlns:p14="http://schemas.microsoft.com/office/powerpoint/2010/main" val="4156875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Using the information below, use the high-low method to determine the cost equation (total fixed costs plus variable costs per unit). </a:t>
            </a:r>
          </a:p>
          <a:p>
            <a:r>
              <a:rPr lang="en-US" dirty="0"/>
              <a:t> </a:t>
            </a:r>
          </a:p>
          <a:p>
            <a:r>
              <a:rPr lang="en-US" dirty="0"/>
              <a:t>We begin by calculating the variable cost per unit. The formula for variable cost takes the cost at the high point minus the cost at the low point and divides by the units at the high point minus the units at the low point. ($17,000 - $9,800) divided by (4,000 units - 1,600 units). The change in cost, $7,200, as a result of the change in volume, an increase of 2,400 units, equals a variable cost of $3 per unit produced. Now that we have the variable cost per unit, we calculate the total fixed costs at either the high point or the low point.</a:t>
            </a:r>
          </a:p>
          <a:p>
            <a:endParaRPr lang="en-US" baseline="0" dirty="0"/>
          </a:p>
          <a:p>
            <a:endParaRPr lang="en-US" baseline="0" dirty="0"/>
          </a:p>
        </p:txBody>
      </p:sp>
    </p:spTree>
    <p:extLst>
      <p:ext uri="{BB962C8B-B14F-4D97-AF65-F5344CB8AC3E}">
        <p14:creationId xmlns:p14="http://schemas.microsoft.com/office/powerpoint/2010/main" val="393039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calculate fixed costs at the high point: Total cost equals fixed cost plus $3 per unit. We know that total costs at the high point are $17,000. Variable costs at the high point are $12,000; $3 per unit for each of the 4,000 units produced. Fixed costs at the high point are $5,000. Fixed costs remain constant at all levels of production, and we can prove this by using our cost formula at the low point. Total cost equals fixed cost plus $3 per unit. We know that the total cost at the low point is $9,800. Variable costs at the low point, $3 per unit for each of the 1,600 units produced, are $4,800; fixed costs are $5,000.</a:t>
            </a:r>
          </a:p>
          <a:p>
            <a:r>
              <a:rPr lang="en-US" dirty="0"/>
              <a:t> </a:t>
            </a:r>
          </a:p>
          <a:p>
            <a:r>
              <a:rPr lang="en-US" dirty="0"/>
              <a:t>Total costs equal $5,000 plus $3 per unit. The cost equation is the formula for the line that connects the low point (1,600 units and $9,800) with the high point (4,000 units and $17,000). The slope of the line is the variable cost, $3 per unit. When we connect the two points and extend the line back to production volume of zero, we see that total fixed costs are $5,000; the y-intercept represents the fixed costs.</a:t>
            </a:r>
          </a:p>
          <a:p>
            <a:endParaRPr lang="en-US" baseline="0" dirty="0"/>
          </a:p>
        </p:txBody>
      </p:sp>
    </p:spTree>
    <p:extLst>
      <p:ext uri="{BB962C8B-B14F-4D97-AF65-F5344CB8AC3E}">
        <p14:creationId xmlns:p14="http://schemas.microsoft.com/office/powerpoint/2010/main" val="224317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32785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0" dirty="0"/>
              <a:t>After</a:t>
            </a:r>
            <a:r>
              <a:rPr lang="en-US" sz="1100" b="0" baseline="0" dirty="0"/>
              <a:t> </a:t>
            </a:r>
            <a:r>
              <a:rPr lang="en-US" sz="1200" kern="1200" dirty="0">
                <a:solidFill>
                  <a:schemeClr val="tx1"/>
                </a:solidFill>
                <a:effectLst/>
                <a:latin typeface="+mn-lt"/>
                <a:ea typeface="+mn-ea"/>
                <a:cs typeface="+mn-cs"/>
              </a:rPr>
              <a:t>we classify costs as fixed or variable we can compute the </a:t>
            </a:r>
            <a:r>
              <a:rPr lang="en-US" sz="1200" b="1" kern="1200" dirty="0">
                <a:solidFill>
                  <a:schemeClr val="tx1"/>
                </a:solidFill>
                <a:effectLst/>
                <a:latin typeface="+mn-lt"/>
                <a:ea typeface="+mn-ea"/>
                <a:cs typeface="+mn-cs"/>
              </a:rPr>
              <a:t>contribution margin</a:t>
            </a:r>
            <a:r>
              <a:rPr lang="en-US" sz="1200" kern="1200" dirty="0">
                <a:solidFill>
                  <a:schemeClr val="tx1"/>
                </a:solidFill>
                <a:effectLst/>
                <a:latin typeface="+mn-lt"/>
                <a:ea typeface="+mn-ea"/>
                <a:cs typeface="+mn-cs"/>
              </a:rPr>
              <a:t>, which equals total sales minus total variable costs.  The contribution margin contributes to covering fixed costs and generating profits.   </a:t>
            </a:r>
            <a:r>
              <a:rPr lang="en-US" sz="1100" b="1" dirty="0"/>
              <a:t>Contribution margin per unit, </a:t>
            </a:r>
            <a:r>
              <a:rPr lang="en-US" sz="1100" dirty="0"/>
              <a:t>or </a:t>
            </a:r>
            <a:r>
              <a:rPr lang="en-US" sz="1100" i="1" dirty="0"/>
              <a:t>unit contribution margin, </a:t>
            </a:r>
            <a:r>
              <a:rPr lang="en-US" sz="1100" dirty="0"/>
              <a:t>is the amount by which a product’s unit selling price exceeds its variable cost per unit. The top graphic shows the formula to calculate contribution margin per unit.</a:t>
            </a:r>
          </a:p>
          <a:p>
            <a:endParaRPr lang="en-US" sz="1100" dirty="0"/>
          </a:p>
          <a:p>
            <a:pPr defTabSz="939363">
              <a:defRPr/>
            </a:pPr>
            <a:r>
              <a:rPr lang="en-US" sz="1100" dirty="0"/>
              <a:t>The </a:t>
            </a:r>
            <a:r>
              <a:rPr lang="en-US" sz="1100" b="1" dirty="0"/>
              <a:t>contribution margin ratio </a:t>
            </a:r>
            <a:r>
              <a:rPr lang="en-US" sz="1100" dirty="0"/>
              <a:t>is the percent of a unit’s selling price that exceeds total unit variable cost. It can be interpreted as the percent of each sales dollar that remains after deducting the unit variable cost. The second graphic shows the formula for the contribution margin ratio.</a:t>
            </a:r>
          </a:p>
          <a:p>
            <a:endParaRPr lang="en-US" sz="1100" dirty="0"/>
          </a:p>
          <a:p>
            <a:r>
              <a:rPr lang="en-US" sz="1100" dirty="0"/>
              <a:t>To illustrate the use of contribution margin, let’s consider Rydell, which sells footballs for $100 each and incurs variable costs of $70 per football sold. Its fixed costs are $24,000 per month with monthly capacity of 1,800 units (footballs). Rydell’s contribution margin per unit is $30, which is computed as shown.</a:t>
            </a:r>
          </a:p>
          <a:p>
            <a:endParaRPr lang="en-US" sz="1100" dirty="0"/>
          </a:p>
          <a:p>
            <a:r>
              <a:rPr lang="en-US" sz="1100" dirty="0"/>
              <a:t>Thus, at a selling price of $100 per unit, Rydell covers its per unit variable costs and makes $30 per football to contribute to fixed costs and profit. Rydell’s contribution margin ratio is 30%, computed as $30/$100. A contribution margin ratio of 30% implies that for each $1 in sales, Rydell has $0.30 that contributes to fixed cost and profit. </a:t>
            </a:r>
          </a:p>
          <a:p>
            <a:endParaRPr lang="en-US" dirty="0"/>
          </a:p>
        </p:txBody>
      </p:sp>
    </p:spTree>
    <p:extLst>
      <p:ext uri="{BB962C8B-B14F-4D97-AF65-F5344CB8AC3E}">
        <p14:creationId xmlns:p14="http://schemas.microsoft.com/office/powerpoint/2010/main" val="3817233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37004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t>
            </a:r>
            <a:r>
              <a:rPr lang="en-US" b="1" dirty="0"/>
              <a:t>break-even point </a:t>
            </a:r>
            <a:r>
              <a:rPr lang="en-US" dirty="0"/>
              <a:t>is the sales level at which total sales equal total costs and a company neither earns a profit nor incurs a loss. Break-even applies to nearly all organizations, activities, and events. A key concern when launching a project is whether it will break even—that is, whether sales will at least cover total costs. The break-even point can be expressed in either units or dollars of sales.</a:t>
            </a:r>
          </a:p>
          <a:p>
            <a:endParaRPr lang="en-US" dirty="0"/>
          </a:p>
          <a:p>
            <a:r>
              <a:rPr lang="en-US" dirty="0"/>
              <a:t>To illustrate break-even analysis, let’s again look at Rydell, which sells footballs for $100 per unit and incurs $70 of variable costs per unit sold. Its fixed costs are $24,000 per month.  Three different</a:t>
            </a:r>
            <a:r>
              <a:rPr lang="en-US" baseline="0" dirty="0"/>
              <a:t> methods are used to find the break-even point. </a:t>
            </a:r>
          </a:p>
          <a:p>
            <a:pPr marL="171450" indent="-171450">
              <a:buFont typeface="Arial" panose="020B0604020202020204" pitchFamily="34" charset="0"/>
              <a:buChar char="•"/>
            </a:pPr>
            <a:r>
              <a:rPr lang="en-US" baseline="0" dirty="0"/>
              <a:t>Formula</a:t>
            </a:r>
          </a:p>
          <a:p>
            <a:pPr marL="171450" indent="-171450">
              <a:buFont typeface="Arial" panose="020B0604020202020204" pitchFamily="34" charset="0"/>
              <a:buChar char="•"/>
            </a:pPr>
            <a:r>
              <a:rPr lang="en-US" baseline="0" dirty="0"/>
              <a:t>Contribution margin income statement</a:t>
            </a:r>
          </a:p>
          <a:p>
            <a:pPr marL="171450" indent="-171450">
              <a:buFont typeface="Arial" panose="020B0604020202020204" pitchFamily="34" charset="0"/>
              <a:buChar char="•"/>
            </a:pPr>
            <a:r>
              <a:rPr lang="en-US" baseline="0" dirty="0"/>
              <a:t>Cost-volume-profit chart</a:t>
            </a:r>
            <a:endParaRPr lang="en-US" dirty="0"/>
          </a:p>
          <a:p>
            <a:endParaRPr lang="en-US" dirty="0"/>
          </a:p>
          <a:p>
            <a:endParaRPr lang="en-US" altLang="en-US" dirty="0"/>
          </a:p>
        </p:txBody>
      </p:sp>
    </p:spTree>
    <p:extLst>
      <p:ext uri="{BB962C8B-B14F-4D97-AF65-F5344CB8AC3E}">
        <p14:creationId xmlns:p14="http://schemas.microsoft.com/office/powerpoint/2010/main" val="2660322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 compute the break-even point using the formula in this slide. This formula uses the contribution margin per unit (calculated above), which for Rydell is $30 ($100 - $70). The break-even sales volume in units is</a:t>
            </a:r>
            <a:r>
              <a:rPr lang="en-US" baseline="0" dirty="0"/>
              <a:t> $24,000 / $30 = 800 units per month.</a:t>
            </a:r>
            <a:endParaRPr lang="en-US" dirty="0"/>
          </a:p>
          <a:p>
            <a:endParaRPr lang="en-US" dirty="0"/>
          </a:p>
          <a:p>
            <a:r>
              <a:rPr lang="en-US" dirty="0"/>
              <a:t>If Rydell sells 800 units, its profit will be zero. Profit increases or decreases by $30 for every unit sold above or below that break-even point; if Rydell sells 801 units, profit will equal $30. We also can calculate the break-even point in dollars. Also called </a:t>
            </a:r>
            <a:r>
              <a:rPr lang="en-US" i="1" dirty="0"/>
              <a:t>break-even sales dollars, </a:t>
            </a:r>
            <a:r>
              <a:rPr lang="en-US" dirty="0"/>
              <a:t>it uses the contribution margin ratio to determine the required sales dollars needed for the company to break even. </a:t>
            </a:r>
          </a:p>
          <a:p>
            <a:endParaRPr lang="en-US" altLang="en-US" dirty="0"/>
          </a:p>
          <a:p>
            <a:r>
              <a:rPr lang="en-US" dirty="0"/>
              <a:t>The second graphic shows the formula and Rydell’s break-even point in dollars.</a:t>
            </a:r>
            <a:endParaRPr lang="en-US" altLang="en-US" dirty="0"/>
          </a:p>
        </p:txBody>
      </p:sp>
    </p:spTree>
    <p:extLst>
      <p:ext uri="{BB962C8B-B14F-4D97-AF65-F5344CB8AC3E}">
        <p14:creationId xmlns:p14="http://schemas.microsoft.com/office/powerpoint/2010/main" val="276746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The left-side of this Exhibit shows the general format of a </a:t>
            </a:r>
            <a:r>
              <a:rPr lang="en-US" sz="1200" i="1" kern="1200" dirty="0">
                <a:solidFill>
                  <a:schemeClr val="tx1"/>
                </a:solidFill>
                <a:effectLst/>
                <a:latin typeface="+mn-lt"/>
                <a:ea typeface="+mn-ea"/>
                <a:cs typeface="+mn-cs"/>
              </a:rPr>
              <a:t>contribution margin income statement</a:t>
            </a:r>
            <a:r>
              <a:rPr lang="en-US" sz="1200" kern="1200" dirty="0">
                <a:solidFill>
                  <a:schemeClr val="tx1"/>
                </a:solidFill>
                <a:effectLst/>
                <a:latin typeface="+mn-lt"/>
                <a:ea typeface="+mn-ea"/>
                <a:cs typeface="+mn-cs"/>
              </a:rPr>
              <a:t>.  It differs in format from a traditional income statement in two ways.  First, it separately classifies costs and expenses as variable or fixed.  Second, it reports contribution margin (sales – variable costs).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use this statement as another way to find the break-even point.  For </a:t>
            </a:r>
            <a:r>
              <a:rPr lang="en-US" sz="1200" kern="1200" dirty="0" err="1">
                <a:solidFill>
                  <a:schemeClr val="tx1"/>
                </a:solidFill>
                <a:effectLst/>
                <a:latin typeface="+mn-lt"/>
                <a:ea typeface="+mn-ea"/>
                <a:cs typeface="+mn-cs"/>
              </a:rPr>
              <a:t>Rydell</a:t>
            </a:r>
            <a:r>
              <a:rPr lang="en-US" sz="1200" kern="1200" dirty="0">
                <a:solidFill>
                  <a:schemeClr val="tx1"/>
                </a:solidFill>
                <a:effectLst/>
                <a:latin typeface="+mn-lt"/>
                <a:ea typeface="+mn-ea"/>
                <a:cs typeface="+mn-cs"/>
              </a:rPr>
              <a:t> to break even, its contribution margin must exactly equal its fixed costs of $24,000.  For </a:t>
            </a:r>
            <a:r>
              <a:rPr lang="en-US" sz="1200" kern="1200" dirty="0" err="1">
                <a:solidFill>
                  <a:schemeClr val="tx1"/>
                </a:solidFill>
                <a:effectLst/>
                <a:latin typeface="+mn-lt"/>
                <a:ea typeface="+mn-ea"/>
                <a:cs typeface="+mn-cs"/>
              </a:rPr>
              <a:t>Rydell’s</a:t>
            </a:r>
            <a:r>
              <a:rPr lang="en-US" sz="1200" kern="1200" dirty="0">
                <a:solidFill>
                  <a:schemeClr val="tx1"/>
                </a:solidFill>
                <a:effectLst/>
                <a:latin typeface="+mn-lt"/>
                <a:ea typeface="+mn-ea"/>
                <a:cs typeface="+mn-cs"/>
              </a:rPr>
              <a:t> contribution margin to equal $24,000, it must sell 800 units ($24,000/$30).  The resulting contribution margin income statement shows that the $80,000 revenue from sales of 800 units exactly equals the sum of variable and fixed costs.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Review what you have learned in the following NEED-TO-KNOW Slides.</a:t>
            </a:r>
            <a:endParaRPr lang="en-US" altLang="en-US" dirty="0"/>
          </a:p>
          <a:p>
            <a:endParaRPr lang="en-US" altLang="en-US" dirty="0"/>
          </a:p>
        </p:txBody>
      </p:sp>
    </p:spTree>
    <p:extLst>
      <p:ext uri="{BB962C8B-B14F-4D97-AF65-F5344CB8AC3E}">
        <p14:creationId xmlns:p14="http://schemas.microsoft.com/office/powerpoint/2010/main" val="354932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589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manufacturer predicts fixed costs of $400,000 for the next year. Its one product sells for $170 per unit, and it incurs variable costs of $150 per unit. The company predicts total sales of 25,000 units for the next year.</a:t>
            </a:r>
          </a:p>
          <a:p>
            <a:r>
              <a:rPr lang="en-US" dirty="0"/>
              <a:t> </a:t>
            </a:r>
          </a:p>
          <a:p>
            <a:r>
              <a:rPr lang="en-US" dirty="0"/>
              <a:t>1.  Compute the contribution margin per unit. Contribution margin per unit, or unit contribution margin, is the amount by which a product’s unit selling price exceeds its total variable cost per unit. Sales of $170 per unit, minus variable costs of $150 per unit is a contribution margin of $20 per unit. Each unit increases sales by $170, but simultaneously increases the variable costs. Each unit sold contributes $20 toward first meeting the fixed costs, and then contributing toward profit.</a:t>
            </a:r>
          </a:p>
          <a:p>
            <a:endParaRPr lang="en-US" baseline="0" dirty="0"/>
          </a:p>
        </p:txBody>
      </p:sp>
    </p:spTree>
    <p:extLst>
      <p:ext uri="{BB962C8B-B14F-4D97-AF65-F5344CB8AC3E}">
        <p14:creationId xmlns:p14="http://schemas.microsoft.com/office/powerpoint/2010/main" val="1033723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2.  Compute the break-even point (in units). The formula for the break-even point takes the fixed costs and divides by the contribution margin per unit. Fixed costs of $400,000 divided by $20 per unit is break-even units of 20,000. If the company sells exactly 20,000 units, their net income is $0. We can prove this by preparing a contribution margin income statement. The sales of 20,000 units, each unit selling for $170, is a total sales of $3,400,000. Variable costs; 20,000 units multiplied by $150 per unit is total variable costs of $3,000,000. The contribution margin is $20 per unit, or $400,000 in total. When we subtract the fixed costs of $400,000, net income is $0. 20,000 units is the break-even point.</a:t>
            </a:r>
          </a:p>
          <a:p>
            <a:endParaRPr lang="en-US" baseline="0" dirty="0"/>
          </a:p>
        </p:txBody>
      </p:sp>
    </p:spTree>
    <p:extLst>
      <p:ext uri="{BB962C8B-B14F-4D97-AF65-F5344CB8AC3E}">
        <p14:creationId xmlns:p14="http://schemas.microsoft.com/office/powerpoint/2010/main" val="2883669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38256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A third way to find the break-even point is by graphing using a </a:t>
            </a:r>
            <a:r>
              <a:rPr lang="en-US" sz="1200" b="1" kern="1200" dirty="0">
                <a:solidFill>
                  <a:schemeClr val="tx1"/>
                </a:solidFill>
                <a:effectLst/>
                <a:latin typeface="+mn-lt"/>
                <a:ea typeface="+mn-ea"/>
                <a:cs typeface="+mn-cs"/>
              </a:rPr>
              <a:t>cost-volume-profit (CVP) chart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break-even chart</a:t>
            </a:r>
            <a:r>
              <a:rPr lang="en-US" sz="1200" kern="1200" dirty="0">
                <a:solidFill>
                  <a:schemeClr val="tx1"/>
                </a:solidFill>
                <a:effectLst/>
                <a:latin typeface="+mn-lt"/>
                <a:ea typeface="+mn-ea"/>
                <a:cs typeface="+mn-cs"/>
              </a:rPr>
              <a:t>).  Exhibit 18.14 shows </a:t>
            </a:r>
            <a:r>
              <a:rPr lang="en-US" sz="1200" kern="1200" dirty="0" err="1">
                <a:solidFill>
                  <a:schemeClr val="tx1"/>
                </a:solidFill>
                <a:effectLst/>
                <a:latin typeface="+mn-lt"/>
                <a:ea typeface="+mn-ea"/>
                <a:cs typeface="+mn-cs"/>
              </a:rPr>
              <a:t>Rydell’s</a:t>
            </a:r>
            <a:r>
              <a:rPr lang="en-US" sz="1200" kern="1200" dirty="0">
                <a:solidFill>
                  <a:schemeClr val="tx1"/>
                </a:solidFill>
                <a:effectLst/>
                <a:latin typeface="+mn-lt"/>
                <a:ea typeface="+mn-ea"/>
                <a:cs typeface="+mn-cs"/>
              </a:rPr>
              <a:t> CVP chart.    In a CVP chart, the horizontal axis is the number of units produced and sold, and the vertical axis is dollars of sales and costs.   The lines in the chart show both sales and costs at different output levels.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0" i="0" u="none" strike="noStrike" kern="1200" baseline="0" dirty="0">
                <a:solidFill>
                  <a:schemeClr val="tx1"/>
                </a:solidFill>
                <a:latin typeface="+mn-lt"/>
                <a:ea typeface="+mn-ea"/>
                <a:cs typeface="+mn-cs"/>
              </a:rPr>
              <a:t>Plot fixed costs on the vertical axis ($24,000 for </a:t>
            </a:r>
            <a:r>
              <a:rPr lang="en-US" sz="1200" b="0" i="0" u="none" strike="noStrike" kern="1200" baseline="0" dirty="0" err="1">
                <a:solidFill>
                  <a:schemeClr val="tx1"/>
                </a:solidFill>
                <a:latin typeface="+mn-lt"/>
                <a:ea typeface="+mn-ea"/>
                <a:cs typeface="+mn-cs"/>
              </a:rPr>
              <a:t>Rydell</a:t>
            </a:r>
            <a:r>
              <a:rPr lang="en-US" sz="1200" b="0" i="0" u="none" strike="noStrike" kern="1200" baseline="0" dirty="0">
                <a:solidFill>
                  <a:schemeClr val="tx1"/>
                </a:solidFill>
                <a:latin typeface="+mn-lt"/>
                <a:ea typeface="+mn-ea"/>
                <a:cs typeface="+mn-cs"/>
              </a:rPr>
              <a:t>). Draw a horizontal line at this level to show that fixed costs remain unchanged regardless of output volume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(drawing this fixed cost line is not essential to the chart). </a:t>
            </a:r>
          </a:p>
          <a:p>
            <a:r>
              <a:rPr lang="en-US" sz="1200" b="0" i="0" u="none" strike="noStrike" kern="1200" baseline="0" dirty="0">
                <a:solidFill>
                  <a:schemeClr val="tx1"/>
                </a:solidFill>
                <a:latin typeface="+mn-lt"/>
                <a:ea typeface="+mn-ea"/>
                <a:cs typeface="+mn-cs"/>
              </a:rPr>
              <a:t>2. Draw the total (variable plus fixed) cost line for a relevant range of volume levels. This line starts at the fixed costs level on the vertical axis because total costs equal fixed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costs at zero volume. The slope of the total cost line equals the variable cost per unit ($70). To draw the line, compute the total costs for any volume level, and connect this</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point with the vertical axis intercept ($24,000).</a:t>
            </a:r>
          </a:p>
          <a:p>
            <a:r>
              <a:rPr lang="en-US" sz="1200" b="0" i="0" u="none" strike="noStrike" kern="1200" baseline="0" dirty="0">
                <a:solidFill>
                  <a:schemeClr val="tx1"/>
                </a:solidFill>
                <a:effectLst/>
                <a:latin typeface="+mn-lt"/>
                <a:ea typeface="+mn-ea"/>
                <a:cs typeface="+mn-cs"/>
              </a:rPr>
              <a:t>3. </a:t>
            </a:r>
            <a:r>
              <a:rPr lang="en-US" sz="1200" b="0" i="0" u="none" strike="noStrike" kern="1200" baseline="0" dirty="0">
                <a:solidFill>
                  <a:schemeClr val="tx1"/>
                </a:solidFill>
                <a:latin typeface="+mn-lt"/>
                <a:ea typeface="+mn-ea"/>
                <a:cs typeface="+mn-cs"/>
              </a:rPr>
              <a:t>Draw the sales line. Start at the origin (zero units and zero dollars of sales) and make the slope of this line equal to the selling price per unit ($100). To draw the line,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compute dollar sales for any volume level and connect this point with the origin. Do not extend this line beyond the productive capacity. Total sales will be highest at</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maximum capacity.</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total cost line and the sales line intersect at 800 units in Exhibit 21.14, which is the breakeven point—the point where total dollar sales of $80,000 equals the sum of both fixed and variable costs ($80,000).</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62371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defTabSz="939363">
              <a:defRPr/>
            </a:pPr>
            <a:r>
              <a:rPr lang="en-US" dirty="0"/>
              <a:t>Because CVP analysis uses estimates, knowing how changes in those estimates impact break-even is useful. For example, a manager might form three estimates for each of the components of break-even: optimistic, most likely, and pessimistic. Then ranges of break-even points in units can be computed, using any of the three methods shown. To illustrate, assume Rydell’s managers provide the set of estimates in this slide.</a:t>
            </a:r>
          </a:p>
          <a:p>
            <a:endParaRPr lang="en-US" altLang="en-US" dirty="0"/>
          </a:p>
          <a:p>
            <a:r>
              <a:rPr lang="en-US" dirty="0"/>
              <a:t>If, for example, Rydell’s managers believe they can raise the selling price of a football to $105, without any change in unit variable or total fixed costs, then the revised contribution margin per football is $35 ($105 - $70), and the revised break-even in units is shown in the middle graphic.</a:t>
            </a:r>
          </a:p>
          <a:p>
            <a:pPr defTabSz="939363">
              <a:defRPr/>
            </a:pPr>
            <a:r>
              <a:rPr lang="en-US" dirty="0"/>
              <a:t/>
            </a:r>
            <a:br>
              <a:rPr lang="en-US" dirty="0"/>
            </a:br>
            <a:r>
              <a:rPr lang="en-US" dirty="0"/>
              <a:t>Repeating this calculation using each of the other eight separate estimates above (and keeping other estimates unchanged from their original amounts), and graphing the results, yields the three graphs as shown.</a:t>
            </a:r>
          </a:p>
          <a:p>
            <a:endParaRPr lang="en-US" altLang="en-US" dirty="0"/>
          </a:p>
          <a:p>
            <a:pPr defTabSz="939363">
              <a:defRPr/>
            </a:pPr>
            <a:r>
              <a:rPr lang="en-US" dirty="0"/>
              <a:t>These graphs show how changes in selling prices, variable costs, and fixed costs impact break-even. When selling prices can be increased without impacting unit variable costs or total fixed costs, break-even decreases (graph A). When competition reduces selling prices, and the company cannot reduce costs, break-even increases (graph A). Increases in either variable (graph B) or fixed costs (graph C), if they cannot be passed on to customers via higher selling prices, will increase break-even. If costs can be reduced and selling prices held constant, the break-even point decreases.</a:t>
            </a:r>
          </a:p>
          <a:p>
            <a:endParaRPr lang="en-US" altLang="en-US" dirty="0"/>
          </a:p>
        </p:txBody>
      </p:sp>
    </p:spTree>
    <p:extLst>
      <p:ext uri="{BB962C8B-B14F-4D97-AF65-F5344CB8AC3E}">
        <p14:creationId xmlns:p14="http://schemas.microsoft.com/office/powerpoint/2010/main" val="2151414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695618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companies wish to sell more than the break-even number of units. The excess of expected sales over the break-even sales level is called a company’s </a:t>
            </a:r>
            <a:r>
              <a:rPr lang="en-US" b="1" dirty="0"/>
              <a:t>margin of safety, </a:t>
            </a:r>
            <a:r>
              <a:rPr lang="en-US" dirty="0"/>
              <a:t>the amount that sales can drop before the company incurs a loss. It is often expressed in dollars or as a percent of the expected sales level.</a:t>
            </a:r>
          </a:p>
          <a:p>
            <a:endParaRPr lang="en-US" dirty="0"/>
          </a:p>
          <a:p>
            <a:r>
              <a:rPr lang="en-US" dirty="0"/>
              <a:t>To illustrate, recall that Rydell’s break-even point in dollars is $80,000. If its expected sales are $100,000, the margin of safety is $20,000 ($100,000 - $80,000). As a percent, the margin of safety is 20% of expected sales as shown in this slide.</a:t>
            </a:r>
          </a:p>
          <a:p>
            <a:endParaRPr lang="en-US" dirty="0"/>
          </a:p>
          <a:p>
            <a:r>
              <a:rPr lang="en-US" dirty="0"/>
              <a:t>Management must assess whether the margin of safety is adequate in light of factors such as sales variability, competition, consumer tastes, and economic conditions.</a:t>
            </a:r>
          </a:p>
          <a:p>
            <a:endParaRPr lang="en-US" altLang="en-US" dirty="0"/>
          </a:p>
          <a:p>
            <a:pPr defTabSz="939363">
              <a:defRPr/>
            </a:pPr>
            <a:r>
              <a:rPr lang="en-US" altLang="en-US" b="1" dirty="0"/>
              <a:t>Review what you have learned in the following NEED-TO-KNOW Slides.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316924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Managers often use contribution margin income statements to forecast future sales or income.  Exhibit 18.19 shows the key variables in CVP analysis—sales, variable costs, contribution margin, and fixed costs, and their relations to income (pretax).  To answer the question “What is the predicted income from a predicted level of sales?” we work our way down this income statement to compute income.</a:t>
            </a:r>
          </a:p>
          <a:p>
            <a:pPr defTabSz="939363">
              <a:defRPr/>
            </a:pPr>
            <a:r>
              <a:rPr lang="en-US" dirty="0"/>
              <a:t/>
            </a:r>
            <a:br>
              <a:rPr lang="en-US" dirty="0"/>
            </a:br>
            <a:r>
              <a:rPr lang="en-US" dirty="0"/>
              <a:t>To illustrate, let’s assume that Rydell’s management expects to sell 1,500 units in January 2017. What is the amount of income if this sales level is achieved? Using the calculation format in the top graphic we compute Rydell’s expected income in the middle graphic.</a:t>
            </a:r>
          </a:p>
          <a:p>
            <a:endParaRPr lang="en-US" dirty="0"/>
          </a:p>
          <a:p>
            <a:pPr defTabSz="939363">
              <a:defRPr/>
            </a:pPr>
            <a:r>
              <a:rPr lang="en-US" dirty="0"/>
              <a:t>To find the amount of </a:t>
            </a:r>
            <a:r>
              <a:rPr lang="en-US" i="1" dirty="0"/>
              <a:t>after-tax </a:t>
            </a:r>
            <a:r>
              <a:rPr lang="en-US" dirty="0"/>
              <a:t>income from selling 1,500 units, management must apply the proper tax rate. Assume that the tax rate is 25%. Then we can prepare a projected after-tax income statement, shown in the bottom graphic. After-tax income can also be computed as pre-tax income x (1-tax rate).</a:t>
            </a:r>
          </a:p>
          <a:p>
            <a:pPr defTabSz="939363">
              <a:defRPr/>
            </a:pPr>
            <a:endParaRPr lang="en-US" dirty="0"/>
          </a:p>
          <a:p>
            <a:pPr defTabSz="939363">
              <a:defRPr/>
            </a:pPr>
            <a:r>
              <a:rPr lang="en-US" dirty="0"/>
              <a:t>Management then assesses whether this income is an adequate return on assets invested. Management should also consider whether sales and income can be increased by raising or lowering prices. CVP analysis is a good tool for addressing these kinds of “what-if” questions.</a:t>
            </a:r>
          </a:p>
          <a:p>
            <a:endParaRPr lang="en-US" altLang="en-US" dirty="0"/>
          </a:p>
        </p:txBody>
      </p:sp>
    </p:spTree>
    <p:extLst>
      <p:ext uri="{BB962C8B-B14F-4D97-AF65-F5344CB8AC3E}">
        <p14:creationId xmlns:p14="http://schemas.microsoft.com/office/powerpoint/2010/main" val="4046529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Many companies’ annual plans are based on certain income targets (sometimes called </a:t>
            </a:r>
            <a:r>
              <a:rPr lang="en-US" i="1" dirty="0"/>
              <a:t>budgets</a:t>
            </a:r>
            <a:r>
              <a:rPr lang="en-US" dirty="0"/>
              <a:t>). </a:t>
            </a:r>
            <a:r>
              <a:rPr lang="en-US" dirty="0" err="1"/>
              <a:t>Rydell’s</a:t>
            </a:r>
            <a:r>
              <a:rPr lang="en-US" dirty="0"/>
              <a:t> goal for this year is to increase income by 10% over the prior year. CVP analysis helps to determine the sales level needed to achieve the target income. Planning for the year is then based on this level.</a:t>
            </a:r>
          </a:p>
          <a:p>
            <a:endParaRPr lang="en-US" dirty="0"/>
          </a:p>
          <a:p>
            <a:r>
              <a:rPr lang="en-US" dirty="0"/>
              <a:t>We use the formula shown in Exhibit 18.22 to compute sales for a target income (pretax). To illustrate, Rydell has monthly fixed costs of $24,000 and a 30% contribution margin ratio. Assume that it sets a target monthly income of $12,000. Using the formula in Exhibit 18.22, we find that Rydell needs $120,000 of sales to produce a $12,000 pretax target income.</a:t>
            </a:r>
          </a:p>
          <a:p>
            <a:endParaRPr lang="en-US" altLang="en-US" dirty="0"/>
          </a:p>
        </p:txBody>
      </p:sp>
    </p:spTree>
    <p:extLst>
      <p:ext uri="{BB962C8B-B14F-4D97-AF65-F5344CB8AC3E}">
        <p14:creationId xmlns:p14="http://schemas.microsoft.com/office/powerpoint/2010/main" val="3364359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Alternatively, we can compute </a:t>
            </a:r>
            <a:r>
              <a:rPr lang="en-US" i="1" dirty="0"/>
              <a:t>unit sales </a:t>
            </a:r>
            <a:r>
              <a:rPr lang="en-US" dirty="0"/>
              <a:t>instead of dollar sales. To do this, we substitute </a:t>
            </a:r>
            <a:r>
              <a:rPr lang="en-US" i="1" dirty="0"/>
              <a:t>contribution margin per unit </a:t>
            </a:r>
            <a:r>
              <a:rPr lang="en-US" dirty="0"/>
              <a:t>for the contribution margin ratio in the denominator. This gives the number of units to sell to reach the target income. </a:t>
            </a:r>
            <a:r>
              <a:rPr lang="en-US"/>
              <a:t>Exhibit 18.23 </a:t>
            </a:r>
            <a:r>
              <a:rPr lang="en-US" dirty="0"/>
              <a:t>illustrates this for Rydell. The two computations in Exhibits 18.22 and 18.23 are equivalent because sales of 1,200 units at $100 per unit equal $120,000 of sales.</a:t>
            </a:r>
          </a:p>
          <a:p>
            <a:endParaRPr lang="en-US" altLang="en-US" dirty="0"/>
          </a:p>
        </p:txBody>
      </p:sp>
    </p:spTree>
    <p:extLst>
      <p:ext uri="{BB962C8B-B14F-4D97-AF65-F5344CB8AC3E}">
        <p14:creationId xmlns:p14="http://schemas.microsoft.com/office/powerpoint/2010/main" val="309860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Planning a company’s future activities is crucial to successful management. Managers use </a:t>
            </a:r>
            <a:r>
              <a:rPr lang="en-US" b="1" dirty="0"/>
              <a:t>cost-volume-profit (CVP) analysis, </a:t>
            </a:r>
            <a:r>
              <a:rPr lang="en-US" dirty="0"/>
              <a:t>to predict how changes in costs and sales levels affect profit. In its basic form, CVP analysis involves computing the sales level at which a company neither earns an income nor incurs a loss, called the </a:t>
            </a:r>
            <a:r>
              <a:rPr lang="en-US" i="1" dirty="0"/>
              <a:t>break-even point. </a:t>
            </a:r>
            <a:r>
              <a:rPr lang="en-US" dirty="0"/>
              <a:t>For this reason, this basic form of cost-volume-profit analysis is often called </a:t>
            </a:r>
            <a:r>
              <a:rPr lang="en-US" i="1" dirty="0"/>
              <a:t>break-even analysis.</a:t>
            </a:r>
          </a:p>
          <a:p>
            <a:endParaRPr lang="en-US" dirty="0"/>
          </a:p>
          <a:p>
            <a:r>
              <a:rPr lang="en-US" dirty="0"/>
              <a:t>Managers use CVP analysis to make predictions such as:</a:t>
            </a:r>
          </a:p>
          <a:p>
            <a:pPr marL="171450" indent="-171450">
              <a:buFont typeface="Arial" panose="020B0604020202020204" pitchFamily="34" charset="0"/>
              <a:buChar char="•"/>
            </a:pPr>
            <a:r>
              <a:rPr lang="en-US" dirty="0"/>
              <a:t>How many units must we sell to break-even?</a:t>
            </a:r>
          </a:p>
          <a:p>
            <a:pPr marL="171450" indent="-171450">
              <a:buFont typeface="Arial" panose="020B0604020202020204" pitchFamily="34" charset="0"/>
              <a:buChar char="•"/>
            </a:pPr>
            <a:r>
              <a:rPr lang="en-US" dirty="0"/>
              <a:t>How much does income increase if we install a new machine to reduce labor costs? </a:t>
            </a:r>
          </a:p>
          <a:p>
            <a:pPr marL="171450" indent="-171450">
              <a:buFont typeface="Arial" panose="020B0604020202020204" pitchFamily="34" charset="0"/>
              <a:buChar char="•"/>
            </a:pPr>
            <a:r>
              <a:rPr lang="en-US" dirty="0"/>
              <a:t>What is the change in income if selling prices decline and sales volume increases? </a:t>
            </a:r>
          </a:p>
          <a:p>
            <a:pPr marL="171450" indent="-171450">
              <a:buFont typeface="Arial" panose="020B0604020202020204" pitchFamily="34" charset="0"/>
              <a:buChar char="•"/>
            </a:pPr>
            <a:r>
              <a:rPr lang="en-US" dirty="0"/>
              <a:t>How will income change if we change the sales mix of our products or services?</a:t>
            </a:r>
          </a:p>
          <a:p>
            <a:pPr marL="171450" indent="-171450">
              <a:buFont typeface="Arial" panose="020B0604020202020204" pitchFamily="34" charset="0"/>
              <a:buChar char="•"/>
            </a:pPr>
            <a:r>
              <a:rPr lang="en-US" dirty="0"/>
              <a:t>What sales volume is needed to earn a target income?</a:t>
            </a:r>
          </a:p>
          <a:p>
            <a:endParaRPr lang="en-US" altLang="en-US" dirty="0"/>
          </a:p>
          <a:p>
            <a:r>
              <a:rPr lang="en-US" sz="1200" kern="1200" dirty="0">
                <a:solidFill>
                  <a:schemeClr val="tx1"/>
                </a:solidFill>
                <a:effectLst/>
                <a:latin typeface="+mn-lt"/>
                <a:ea typeface="+mn-ea"/>
                <a:cs typeface="+mn-cs"/>
              </a:rPr>
              <a:t>We describe in this chapter how to apply CVP analysis.  We first review cost classifications like fixed and variable costs, and then we show several methods for measuring these types of costs. </a:t>
            </a:r>
            <a:r>
              <a:rPr lang="en-US" sz="1200" b="0" i="0" u="none" strike="noStrike" kern="1200" baseline="0" dirty="0">
                <a:solidFill>
                  <a:schemeClr val="tx1"/>
                </a:solidFill>
                <a:latin typeface="+mn-lt"/>
                <a:ea typeface="+mn-ea"/>
                <a:cs typeface="+mn-cs"/>
              </a:rPr>
              <a:t>The concept of </a:t>
            </a:r>
            <a:r>
              <a:rPr lang="en-US" sz="1200" b="0" i="1" u="none" strike="noStrike" kern="1200" baseline="0" dirty="0">
                <a:solidFill>
                  <a:schemeClr val="tx1"/>
                </a:solidFill>
                <a:latin typeface="+mn-lt"/>
                <a:ea typeface="+mn-ea"/>
                <a:cs typeface="+mn-cs"/>
              </a:rPr>
              <a:t>relevant range </a:t>
            </a:r>
            <a:r>
              <a:rPr lang="en-US" sz="1200" b="0" i="0" u="none" strike="noStrike" kern="1200" baseline="0" dirty="0">
                <a:solidFill>
                  <a:schemeClr val="tx1"/>
                </a:solidFill>
                <a:latin typeface="+mn-lt"/>
                <a:ea typeface="+mn-ea"/>
                <a:cs typeface="+mn-cs"/>
              </a:rPr>
              <a:t>is important to classifying costs for CVP analysis. The </a:t>
            </a:r>
            <a:r>
              <a:rPr lang="en-US" sz="1200" b="1" i="0" u="none" strike="noStrike" kern="1200" baseline="0" dirty="0">
                <a:solidFill>
                  <a:schemeClr val="tx1"/>
                </a:solidFill>
                <a:latin typeface="+mn-lt"/>
                <a:ea typeface="+mn-ea"/>
                <a:cs typeface="+mn-cs"/>
              </a:rPr>
              <a:t>relevant range of operations </a:t>
            </a:r>
            <a:r>
              <a:rPr lang="en-US" sz="1200" b="0" i="0" u="none" strike="noStrike" kern="1200" baseline="0" dirty="0">
                <a:solidFill>
                  <a:schemeClr val="tx1"/>
                </a:solidFill>
                <a:latin typeface="+mn-lt"/>
                <a:ea typeface="+mn-ea"/>
                <a:cs typeface="+mn-cs"/>
              </a:rPr>
              <a:t>is the normal operating range for a business.</a:t>
            </a: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3916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can also use the contribution margin income statement approach to compute sales for a target income, in two steps:</a:t>
            </a:r>
          </a:p>
          <a:p>
            <a:endParaRPr lang="en-US" dirty="0"/>
          </a:p>
          <a:p>
            <a:r>
              <a:rPr lang="en-US" b="1" i="1" dirty="0"/>
              <a:t>Step 1:  </a:t>
            </a:r>
            <a:r>
              <a:rPr lang="en-US" dirty="0"/>
              <a:t>Insert the fixed costs ($24,000) and the target profit level ($12,000) into a contribution margin income statement, as shown in Exhibit 18.24. To cover its fixed costs of $24,000 and yield target income of $12,000, Rydell must generate a contribution margin of $36,000 (computed as $24,000 plus $12,000).</a:t>
            </a:r>
          </a:p>
          <a:p>
            <a:r>
              <a:rPr lang="en-US" b="1" i="1" dirty="0"/>
              <a:t>Step 2:  </a:t>
            </a:r>
            <a:r>
              <a:rPr lang="en-US" dirty="0"/>
              <a:t>Enter $36,000 in the contribution margin row as Step 2. With a contribution margin ratio of 30%, sales must be $120,000, computed as $36,000 / 0.30, to yield a contribution margin of $36,000. We enter $120,000 in the sales row of the contribution margin income statement and solve for variable costs of $84,000 (computed as $120,000 - $36,000). At a selling price of $100 per unit, Rydell must sell 1,200 units ($120,000 / $100) to earn a target income of $12,000.</a:t>
            </a:r>
          </a:p>
          <a:p>
            <a:endParaRPr lang="en-US" dirty="0"/>
          </a:p>
          <a:p>
            <a:pPr defTabSz="939363">
              <a:defRPr/>
            </a:pPr>
            <a:r>
              <a:rPr lang="en-US" altLang="en-US" b="1" dirty="0"/>
              <a:t>Review what you have learned in the following NEED-TO-KNOW Slides.</a:t>
            </a:r>
            <a:endParaRPr lang="en-US" altLang="en-US" dirty="0"/>
          </a:p>
          <a:p>
            <a:endParaRPr lang="en-US" dirty="0"/>
          </a:p>
          <a:p>
            <a:endParaRPr lang="en-US" altLang="en-US" dirty="0"/>
          </a:p>
        </p:txBody>
      </p:sp>
    </p:spTree>
    <p:extLst>
      <p:ext uri="{BB962C8B-B14F-4D97-AF65-F5344CB8AC3E}">
        <p14:creationId xmlns:p14="http://schemas.microsoft.com/office/powerpoint/2010/main" val="846473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manufacturer predicts fixed costs of $502,000 for the next year. Its one product sells for $180 per unit, and it incurs variable costs of $126 per unit. Its target income (pretax) is $200,000. </a:t>
            </a:r>
          </a:p>
          <a:p>
            <a:r>
              <a:rPr lang="en-US" dirty="0"/>
              <a:t> </a:t>
            </a:r>
          </a:p>
          <a:p>
            <a:r>
              <a:rPr lang="en-US" dirty="0"/>
              <a:t>1.  Compute the contribution margin ratio. The contribution margin ratio is the percent of a unit's selling price that exceeds total unit variable cost. It's calculated by taking the contribution margin per unit and dividing by the selling price per unit. The contribution margin for this product is $54, the $180 selling price minus the $126 in variable costs. We divide by the selling price of $180 per unit to calculate the contribution margin ratio of 30% ($54 / $180). In other words, $0.30 of every sales dollar contributes to covering the fixed costs and/or profit.</a:t>
            </a:r>
          </a:p>
        </p:txBody>
      </p:sp>
    </p:spTree>
    <p:extLst>
      <p:ext uri="{BB962C8B-B14F-4D97-AF65-F5344CB8AC3E}">
        <p14:creationId xmlns:p14="http://schemas.microsoft.com/office/powerpoint/2010/main" val="1171209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2.  Compute the dollar sales needed to yield the target income. Dollars sales to achieve the target income are calculated by taking the fixed costs plus the targeted pretax income and dividing by the contribution margin ratio. $502,000 plus $200,000 ($702,000) divided by 30% (0.30) is $2,340,000 of sales. We can prove the accuracy by completing a contribution margin income statement. Sales of $2,340,000 minus variable costs, 70% of sales. 70% of $2,340,000 is $1,638,000. Contribution margin, 30% of sales. 30% of $2,340,000 is $702,000. When we subtract the fixed costs of $502,000, net income is $200,000.</a:t>
            </a:r>
          </a:p>
          <a:p>
            <a:endParaRPr lang="en-US" baseline="0" dirty="0"/>
          </a:p>
        </p:txBody>
      </p:sp>
    </p:spTree>
    <p:extLst>
      <p:ext uri="{BB962C8B-B14F-4D97-AF65-F5344CB8AC3E}">
        <p14:creationId xmlns:p14="http://schemas.microsoft.com/office/powerpoint/2010/main" val="1231741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Compute the unit sales needed to yield the target income. Previously, we calculated the break-even point in units by taking the fixed costs and dividing by the contribution margin per unit. To compute the unit sales needed to yield the target income, the denominator stays the same, contribution margin per unit. But we modify the numerator, adding the targeted pretax income to the fixed costs. $502,000 plus $200,000 divided by $54 per unit is 13,000 units. If the company sells 13,000 units for $180 per unit, sales are $2,340,000. Variable costs: 13,000 units multiplied by $126 per unit is $1,638,000. The contribution margin is $54 per unit, or a total of $702,000. We subtract the fixed costs of $502,000 to calculate net income of $200,000. If the company sells 13,000 units, net income is $200,000.</a:t>
            </a:r>
          </a:p>
          <a:p>
            <a:r>
              <a:rPr lang="en-US" dirty="0"/>
              <a:t> </a:t>
            </a:r>
          </a:p>
          <a:p>
            <a:r>
              <a:rPr lang="en-US" dirty="0"/>
              <a:t>Another way to calculate the unit sales would have been to take the $2,340,000 in sales needed to yield the targeted income and divide by the $180 per unit selling price. $2,340,000 divided by $180 is 13,000 units.</a:t>
            </a:r>
          </a:p>
          <a:p>
            <a:endParaRPr lang="en-US" baseline="0" dirty="0"/>
          </a:p>
        </p:txBody>
      </p:sp>
    </p:spTree>
    <p:extLst>
      <p:ext uri="{BB962C8B-B14F-4D97-AF65-F5344CB8AC3E}">
        <p14:creationId xmlns:p14="http://schemas.microsoft.com/office/powerpoint/2010/main" val="562691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Need-to-Know</a:t>
            </a:r>
            <a:r>
              <a:rPr lang="en-US" baseline="0"/>
              <a:t> 18-4 Part 4</a:t>
            </a:r>
            <a:endParaRPr lang="en-US" baseline="0"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pPr/>
              <a:t>44</a:t>
            </a:fld>
            <a:endParaRPr lang="en-US"/>
          </a:p>
        </p:txBody>
      </p:sp>
    </p:spTree>
    <p:extLst>
      <p:ext uri="{BB962C8B-B14F-4D97-AF65-F5344CB8AC3E}">
        <p14:creationId xmlns:p14="http://schemas.microsoft.com/office/powerpoint/2010/main" val="2630680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Earlier we showed how changing one of the estimates in a CVP analysis impacts break-even. We can also examine strategies that impact several estimates in the CVP analysis. For instance, we might want to know what happens to income if we automate a currently manual process. We can use </a:t>
            </a:r>
            <a:r>
              <a:rPr lang="en-US" i="1" dirty="0"/>
              <a:t>sensitivity analysis </a:t>
            </a:r>
            <a:r>
              <a:rPr lang="en-US" dirty="0"/>
              <a:t>to predict income if we can describe how these changes affect a company’s fixed costs, variable costs, selling price, and volume. CVP analyses based on different estimates can be useful to management in planning business strategy. </a:t>
            </a:r>
          </a:p>
          <a:p>
            <a:endParaRPr lang="en-US" altLang="en-US" dirty="0"/>
          </a:p>
          <a:p>
            <a:pPr defTabSz="939363">
              <a:defRPr/>
            </a:pPr>
            <a:r>
              <a:rPr lang="en-US" dirty="0"/>
              <a:t>Assume Rydell is considering buying a new machine that would increase monthly fixed costs from $24,000 to $30,000 and would decrease variable costs by $10 per unit (from $70 per unit to $60 per unit). Rydell’s break-even point in dollars is currently $80,000. Management needs to know how the new machine would affect Rydell’s break-even point in dollars. If Rydell maintains its selling price of $100 per unit, its contribution margin per unit will increase to $40—computed as the sales price of $100 per unit minus the (new) variable costs of $60 per unit. With this new machine, the revised contribution margin ratio per unit is 40% (computed as $40 / $100). Rydell’s revised break-even point in dollars would be $75,000, as computed in the first graphic. The new machine would lower Rydell’s break-even point by $5,000, or 50 units, per month. The revised margin of safety increases to 25%, computed as ($100,000 - $75,000) / $100,000.</a:t>
            </a:r>
          </a:p>
          <a:p>
            <a:pPr defTabSz="939363">
              <a:defRPr/>
            </a:pPr>
            <a:endParaRPr lang="en-US" dirty="0"/>
          </a:p>
          <a:p>
            <a:pPr defTabSz="939363">
              <a:defRPr/>
            </a:pPr>
            <a:endParaRPr lang="en-US" dirty="0"/>
          </a:p>
          <a:p>
            <a:endParaRPr lang="en-US" altLang="en-US" dirty="0"/>
          </a:p>
        </p:txBody>
      </p:sp>
    </p:spTree>
    <p:extLst>
      <p:ext uri="{BB962C8B-B14F-4D97-AF65-F5344CB8AC3E}">
        <p14:creationId xmlns:p14="http://schemas.microsoft.com/office/powerpoint/2010/main" val="141479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274260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 far we have looked only at cases where the company sells a single product or service. However, many companies sell multiple products or services, and we can modify the CVP analysis for use in these cases. An important assumption in a multiproduct setting is that the sales mix of different products is known and remains constant during the planning period. </a:t>
            </a:r>
            <a:r>
              <a:rPr lang="en-US" b="1" dirty="0"/>
              <a:t>Sales mix </a:t>
            </a:r>
            <a:r>
              <a:rPr lang="en-US" dirty="0"/>
              <a:t>is the ratio (proportion) of the sales volumes for the various products. </a:t>
            </a:r>
            <a:endParaRPr lang="en-US" altLang="en-US" dirty="0">
              <a:solidFill>
                <a:srgbClr val="CC0066"/>
              </a:solidFill>
            </a:endParaRPr>
          </a:p>
        </p:txBody>
      </p:sp>
    </p:spTree>
    <p:extLst>
      <p:ext uri="{BB962C8B-B14F-4D97-AF65-F5344CB8AC3E}">
        <p14:creationId xmlns:p14="http://schemas.microsoft.com/office/powerpoint/2010/main" val="8161397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companies sell more than one product or service, we estimate the break-even point by using a </a:t>
            </a:r>
            <a:r>
              <a:rPr lang="en-US" b="1" dirty="0"/>
              <a:t>composite unit, </a:t>
            </a:r>
            <a:r>
              <a:rPr lang="en-US" dirty="0"/>
              <a:t>which summarizes the sales mix and contribution margins of each product. Multiproduct CVP analysis treats this composite unit as a single product. </a:t>
            </a:r>
            <a:endParaRPr lang="en-US" altLang="en-US" dirty="0"/>
          </a:p>
        </p:txBody>
      </p:sp>
    </p:spTree>
    <p:extLst>
      <p:ext uri="{BB962C8B-B14F-4D97-AF65-F5344CB8AC3E}">
        <p14:creationId xmlns:p14="http://schemas.microsoft.com/office/powerpoint/2010/main" val="3835007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To illustrate, let’s look at Hair-Today, a styling salon that offers three cuts: basic, ultra, and budget in the ratio of four basic units to two ultra units to one budget unit (expressed as 4:2:1). Management wants to estimate its break-even point for next year. Unit selling prices for these three cuts are basic, $20; ultra, $32; and budget, $16. Unit variable costs for these three cuts</a:t>
            </a:r>
            <a:r>
              <a:rPr lang="en-US" baseline="0" dirty="0"/>
              <a:t> are basic $13; ultra, $18; and budget, $8.  </a:t>
            </a:r>
            <a:r>
              <a:rPr lang="en-US" dirty="0"/>
              <a:t>Using the 4:2:1 sales mix, the selling price and variable cost of a composite unit of the three products is computed as shown.</a:t>
            </a:r>
          </a:p>
          <a:p>
            <a:endParaRPr lang="en-US" dirty="0"/>
          </a:p>
          <a:p>
            <a:pPr>
              <a:buClr>
                <a:srgbClr val="0000FF"/>
              </a:buClr>
            </a:pPr>
            <a:endParaRPr lang="en-US" altLang="en-US" dirty="0"/>
          </a:p>
        </p:txBody>
      </p:sp>
    </p:spTree>
    <p:extLst>
      <p:ext uri="{BB962C8B-B14F-4D97-AF65-F5344CB8AC3E}">
        <p14:creationId xmlns:p14="http://schemas.microsoft.com/office/powerpoint/2010/main" val="400516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100" i="1" dirty="0"/>
              <a:t>Fixed costs </a:t>
            </a:r>
            <a:r>
              <a:rPr lang="en-US" sz="1100" dirty="0"/>
              <a:t>remain unchanged despite variations in the volume of activity within a relevant range. For example, $32,000 in monthly rent paid for a factory building remains the same whether the factory operates with a single eight-hour shift or around the clock with three shifts. This means that rent cost is the same each month at any level of output from zero to the plant’s full productive capacity. </a:t>
            </a:r>
          </a:p>
          <a:p>
            <a:endParaRPr lang="en-US" sz="1100" dirty="0"/>
          </a:p>
          <a:p>
            <a:r>
              <a:rPr lang="en-US" sz="1200" b="0" i="0" u="none" strike="noStrike" kern="1200" baseline="0" dirty="0">
                <a:solidFill>
                  <a:schemeClr val="tx1"/>
                </a:solidFill>
                <a:latin typeface="+mn-lt"/>
                <a:ea typeface="+mn-ea"/>
                <a:cs typeface="+mn-cs"/>
              </a:rPr>
              <a:t>When production volume and costs are graphed, units of product are usually plotted on the </a:t>
            </a:r>
            <a:r>
              <a:rPr lang="en-US" sz="1200" b="0" i="1" u="none" strike="noStrike" kern="1200" baseline="0" dirty="0">
                <a:solidFill>
                  <a:schemeClr val="tx1"/>
                </a:solidFill>
                <a:latin typeface="+mn-lt"/>
                <a:ea typeface="+mn-ea"/>
                <a:cs typeface="+mn-cs"/>
              </a:rPr>
              <a:t>horizontal axis </a:t>
            </a:r>
            <a:r>
              <a:rPr lang="en-US" sz="1200" b="0" i="0" u="none" strike="noStrike" kern="1200" baseline="0" dirty="0">
                <a:solidFill>
                  <a:schemeClr val="tx1"/>
                </a:solidFill>
                <a:latin typeface="+mn-lt"/>
                <a:ea typeface="+mn-ea"/>
                <a:cs typeface="+mn-cs"/>
              </a:rPr>
              <a:t>and dollars of cost are plotted on the </a:t>
            </a:r>
            <a:r>
              <a:rPr lang="en-US" sz="1200" b="0" i="1" u="none" strike="noStrike" kern="1200" baseline="0" dirty="0">
                <a:solidFill>
                  <a:schemeClr val="tx1"/>
                </a:solidFill>
                <a:latin typeface="+mn-lt"/>
                <a:ea typeface="+mn-ea"/>
                <a:cs typeface="+mn-cs"/>
              </a:rPr>
              <a:t>vertical axis.</a:t>
            </a:r>
            <a:endParaRPr lang="en-US" sz="1100" dirty="0"/>
          </a:p>
          <a:p>
            <a:endParaRPr lang="en-US" altLang="en-US" sz="1100" dirty="0"/>
          </a:p>
          <a:p>
            <a:r>
              <a:rPr lang="en-US" sz="1100" dirty="0"/>
              <a:t>Though the total amount of fixed cost does not change as volume changes, fixed cost </a:t>
            </a:r>
            <a:r>
              <a:rPr lang="en-US" sz="1100" i="1" dirty="0"/>
              <a:t>per unit </a:t>
            </a:r>
            <a:r>
              <a:rPr lang="en-US" sz="1100" dirty="0"/>
              <a:t>of output decreases as volume increases. For instance, if 200 units are produced when monthly rent is $32,000, the average rent cost per unit is $160 (computed as $32,000/200 units). When production increases to 1,000 units per month, the average rent cost per unit decreases to $32 (computed as $32,000/1,000 units).</a:t>
            </a:r>
          </a:p>
          <a:p>
            <a:endParaRPr lang="en-US" altLang="en-US" sz="1100" dirty="0"/>
          </a:p>
          <a:p>
            <a:r>
              <a:rPr lang="en-US" sz="1200" kern="1200" dirty="0">
                <a:solidFill>
                  <a:schemeClr val="tx1"/>
                </a:solidFill>
                <a:effectLst/>
                <a:latin typeface="+mn-lt"/>
                <a:ea typeface="+mn-ea"/>
                <a:cs typeface="+mn-cs"/>
              </a:rPr>
              <a:t>The upper graph in Exhibit 18.2 shows the relation between total fixed costs and volume, and the relation between total variable cost and volume. We see that total fixed costs of $32,000 remains the same at all production levels up to the company’s monthly capacity of 2,000 units. We also see that total variable costs increase by $20 per unit for each additional unit produced. When variable costs are plotted on a graph of cost and volume, they appear as a straight line starting at the zero cost level.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lower graph in Exhibit 18.2 shows that fixed costs per unit decrease as production increases.  This drop in per unit costs as production increases is known as </a:t>
            </a:r>
            <a:r>
              <a:rPr lang="en-US" sz="1200" i="1" kern="1200" dirty="0">
                <a:solidFill>
                  <a:schemeClr val="tx1"/>
                </a:solidFill>
                <a:effectLst/>
                <a:latin typeface="+mn-lt"/>
                <a:ea typeface="+mn-ea"/>
                <a:cs typeface="+mn-cs"/>
              </a:rPr>
              <a:t>economies of scale</a:t>
            </a:r>
            <a:r>
              <a:rPr lang="en-US" sz="1200" kern="1200" dirty="0">
                <a:solidFill>
                  <a:schemeClr val="tx1"/>
                </a:solidFill>
                <a:effectLst/>
                <a:latin typeface="+mn-lt"/>
                <a:ea typeface="+mn-ea"/>
                <a:cs typeface="+mn-cs"/>
              </a:rPr>
              <a:t>.  This lower graph also shows that variable costs per unit remain constant as production levels change.</a:t>
            </a:r>
          </a:p>
          <a:p>
            <a:endParaRPr lang="en-US" altLang="en-US" sz="1100" dirty="0"/>
          </a:p>
        </p:txBody>
      </p:sp>
    </p:spTree>
    <p:extLst>
      <p:ext uri="{BB962C8B-B14F-4D97-AF65-F5344CB8AC3E}">
        <p14:creationId xmlns:p14="http://schemas.microsoft.com/office/powerpoint/2010/main" val="274859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Using the 4:2:1 sales mix, the selling price of a composite unit of the three products is computed as shown.</a:t>
            </a:r>
          </a:p>
          <a:p>
            <a:endParaRPr lang="en-US" altLang="en-US" dirty="0"/>
          </a:p>
        </p:txBody>
      </p:sp>
    </p:spTree>
    <p:extLst>
      <p:ext uri="{BB962C8B-B14F-4D97-AF65-F5344CB8AC3E}">
        <p14:creationId xmlns:p14="http://schemas.microsoft.com/office/powerpoint/2010/main" val="2133638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Hair-Today’s fixed costs are $192,000 per year, and its unit variable costs of the three products are basic, $13; ultra, $18; and budget, $8. Variable costs for a composite unit of these products is shown.</a:t>
            </a:r>
          </a:p>
          <a:p>
            <a:endParaRPr lang="en-US" dirty="0"/>
          </a:p>
        </p:txBody>
      </p:sp>
    </p:spTree>
    <p:extLst>
      <p:ext uri="{BB962C8B-B14F-4D97-AF65-F5344CB8AC3E}">
        <p14:creationId xmlns:p14="http://schemas.microsoft.com/office/powerpoint/2010/main" val="108845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We compute the contribution margin for a composite unit using essentially the same formula used earlier.   Assuming Hair-Today’s fixed costs</a:t>
            </a:r>
            <a:r>
              <a:rPr lang="en-US" sz="1200" kern="1200" baseline="0" dirty="0">
                <a:solidFill>
                  <a:schemeClr val="tx1"/>
                </a:solidFill>
                <a:effectLst/>
                <a:latin typeface="+mn-lt"/>
                <a:ea typeface="+mn-ea"/>
                <a:cs typeface="+mn-cs"/>
              </a:rPr>
              <a:t> are $192,000 per year, we compute Hair-Today’s break-even point in composite units as shown here.</a:t>
            </a:r>
            <a:endParaRPr lang="en-US" dirty="0"/>
          </a:p>
          <a:p>
            <a:pPr defTabSz="939363">
              <a:defRPr/>
            </a:pPr>
            <a:endParaRPr lang="en-US" dirty="0"/>
          </a:p>
          <a:p>
            <a:pPr defTabSz="939363">
              <a:defRPr/>
            </a:pPr>
            <a:endParaRPr lang="en-US" dirty="0"/>
          </a:p>
          <a:p>
            <a:endParaRPr lang="en-US" altLang="en-US" dirty="0"/>
          </a:p>
          <a:p>
            <a:endParaRPr lang="en-US" altLang="en-US" dirty="0"/>
          </a:p>
        </p:txBody>
      </p:sp>
    </p:spTree>
    <p:extLst>
      <p:ext uri="{BB962C8B-B14F-4D97-AF65-F5344CB8AC3E}">
        <p14:creationId xmlns:p14="http://schemas.microsoft.com/office/powerpoint/2010/main" val="3251605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computation implies that Hair-Today breaks even when it sells 3,000 composite units. Each composite unit represents seven haircuts. To determine how many units of each product it must sell to break even, we use the expected sales mix of 4:2:1 and multiply the number of units of each product in the composite by 3,000 as follows.</a:t>
            </a:r>
          </a:p>
          <a:p>
            <a:endParaRPr lang="en-US" altLang="en-US" dirty="0"/>
          </a:p>
        </p:txBody>
      </p:sp>
    </p:spTree>
    <p:extLst>
      <p:ext uri="{BB962C8B-B14F-4D97-AF65-F5344CB8AC3E}">
        <p14:creationId xmlns:p14="http://schemas.microsoft.com/office/powerpoint/2010/main" val="594295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verifies the results for composite units by showing Hair-Today’s sales and costs at this break-even point using a forecasted contribution margin income statement.</a:t>
            </a:r>
          </a:p>
          <a:p>
            <a:r>
              <a:rPr lang="en-US" dirty="0"/>
              <a:t> </a:t>
            </a:r>
          </a:p>
          <a:p>
            <a:r>
              <a:rPr lang="en-US" dirty="0"/>
              <a:t>If the sales mix changes, it is likely that the break-even point will change also. For example, if Hair-Today sells more ultra cuts and fewer basic cuts, its break-even point will decrease. We can vary the sales mix to see what happens under alternative strategies.</a:t>
            </a:r>
          </a:p>
          <a:p>
            <a:endParaRPr lang="en-US" dirty="0"/>
          </a:p>
          <a:p>
            <a:r>
              <a:rPr lang="en-US" sz="1200" kern="1200" dirty="0">
                <a:solidFill>
                  <a:schemeClr val="tx1"/>
                </a:solidFill>
                <a:effectLst/>
                <a:latin typeface="+mn-lt"/>
                <a:ea typeface="+mn-ea"/>
                <a:cs typeface="+mn-cs"/>
              </a:rPr>
              <a:t>For companies that sell many different products, multiproduct break-even computations can become unwieldy.  Amazon, for example, sells over 200 million different products.  In such cases, managers can group these products into departments (such as clothing, sporting goods, music) and compute department contribution margins.   The department contribution margins and the sales mix can be used as we illustrate in this section.</a:t>
            </a:r>
            <a:endParaRPr lang="en-US" dirty="0"/>
          </a:p>
          <a:p>
            <a:endParaRPr lang="en-US" altLang="en-US" dirty="0"/>
          </a:p>
          <a:p>
            <a:pPr defTabSz="939363">
              <a:defRPr/>
            </a:pPr>
            <a:r>
              <a:rPr lang="en-US" altLang="en-US" b="1" dirty="0"/>
              <a:t>Review what you have learned in the following NEED-TO-KNOW Slides.</a:t>
            </a:r>
            <a:endParaRPr lang="en-US" altLang="en-US" dirty="0"/>
          </a:p>
          <a:p>
            <a:endParaRPr lang="en-US" altLang="en-US" dirty="0"/>
          </a:p>
        </p:txBody>
      </p:sp>
    </p:spTree>
    <p:extLst>
      <p:ext uri="{BB962C8B-B14F-4D97-AF65-F5344CB8AC3E}">
        <p14:creationId xmlns:p14="http://schemas.microsoft.com/office/powerpoint/2010/main" val="2272004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sales mix of a company’s two products, X and Y, is 2:1. Unit variable costs for both products are $2, and unit selling prices are $5 for X and $4 for Y. The company has $640,000 of fixed costs.</a:t>
            </a:r>
          </a:p>
          <a:p>
            <a:r>
              <a:rPr lang="en-US" dirty="0"/>
              <a:t> </a:t>
            </a:r>
          </a:p>
          <a:p>
            <a:r>
              <a:rPr lang="en-US" dirty="0"/>
              <a:t>1.  What is the contribution margin per composite unit? First we calculate the selling price per composite unit. Every composite unit includes two units of Product X and one unit of Product Y; Product X sells for $5 per unit. Each composite unit sold represents $10 of sales for Product X. Product Y sells for $4; total sales of $4. The selling price per composite unit is $14. The variable cost per composite unit: two units of Product X with a cost per unit of $2 is $4 in variable costs for Product X. One unit of Product Y with a variable cost per unit of $2 is $2 in variable costs for Product Y. The total variable cost per composite unit is $6. The contribution margin per composite unit: sales of $14 minus variable costs of $6, is $8 per composite unit.</a:t>
            </a:r>
          </a:p>
          <a:p>
            <a:endParaRPr lang="en-US" baseline="0" dirty="0"/>
          </a:p>
        </p:txBody>
      </p:sp>
    </p:spTree>
    <p:extLst>
      <p:ext uri="{BB962C8B-B14F-4D97-AF65-F5344CB8AC3E}">
        <p14:creationId xmlns:p14="http://schemas.microsoft.com/office/powerpoint/2010/main" val="2211021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2.  What is the break-even point in composite units? The break-even point is calculated by taking the fixed costs and dividing by the contribution margin per composite unit. $640,000 divided by $8 per composite unit is 80,000 composite units to break even.</a:t>
            </a:r>
          </a:p>
          <a:p>
            <a:endParaRPr lang="en-US" baseline="0" dirty="0"/>
          </a:p>
        </p:txBody>
      </p:sp>
    </p:spTree>
    <p:extLst>
      <p:ext uri="{BB962C8B-B14F-4D97-AF65-F5344CB8AC3E}">
        <p14:creationId xmlns:p14="http://schemas.microsoft.com/office/powerpoint/2010/main" val="3948650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eaLnBrk="1" fontAlgn="auto" hangingPunct="1">
              <a:spcBef>
                <a:spcPts val="0"/>
              </a:spcBef>
              <a:spcAft>
                <a:spcPts val="0"/>
              </a:spcAft>
              <a:defRPr/>
            </a:pPr>
            <a:r>
              <a:rPr lang="en-US" dirty="0"/>
              <a:t>3.  How many units of X and how many units of Y will be sold at the break-even point? 80,000 composite units with two units of Product X in each composite unit is a total of 160,000 units of Product X. 80,000 composite units with one unit of Product Y per composite unit is 80,000 units of Product Y; a total of 240,000 units. We can check the accuracy of our answer by calculating total sales, 160,000 units selling for $5 per unit, $800,000 of sales of Product X; and 80,000 units of Product Y, each selling for $4 per unit, $320,000 of sales of Product Y at the break-even point. The total sales at the break-even point are $1,120,000. Total variable costs: 160,000 units of Product X at $2 per unit, $320,000; and 80,000 units of Product Y at $2 per unit, $160,000. The total variable costs at the break-even point are $480,000. Sales of $1,120,000 agrees with our calculation, 80,000 composite units with a selling price per composite unit of $14; 80,000 multiplied by $14 equals $1,120,000. Variable costs of $480,000, 80,000 units at $6 per composite unit. Contribution margin: $8 per composite unit multiplied by the 80,000 composite units is $640,000 of contribution margin. We subtract the fixed costs of $640,000. When the company breaks even, net income is $0, at 80,000 composite units.</a:t>
            </a:r>
          </a:p>
          <a:p>
            <a:endParaRPr lang="en-US" baseline="0" dirty="0"/>
          </a:p>
        </p:txBody>
      </p:sp>
    </p:spTree>
    <p:extLst>
      <p:ext uri="{BB962C8B-B14F-4D97-AF65-F5344CB8AC3E}">
        <p14:creationId xmlns:p14="http://schemas.microsoft.com/office/powerpoint/2010/main" val="1578736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CVP analysis relies on several assumptions: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can be classified as variable or fixed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are linear within the relevant range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units produced are sold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Sales mix is constant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costs and sales differ from these assumptions, the results of CVP analysis can be limited.  Managers understand that CVP analysis gives approximate answers to questions and enables them to make rough estimates about the future. </a:t>
            </a:r>
          </a:p>
          <a:p>
            <a:endParaRPr lang="en-US" altLang="en-US" dirty="0"/>
          </a:p>
        </p:txBody>
      </p:sp>
    </p:spTree>
    <p:extLst>
      <p:ext uri="{BB962C8B-B14F-4D97-AF65-F5344CB8AC3E}">
        <p14:creationId xmlns:p14="http://schemas.microsoft.com/office/powerpoint/2010/main" val="2009093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1870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a:t>Variable costs </a:t>
            </a:r>
            <a:r>
              <a:rPr lang="en-US" dirty="0"/>
              <a:t>change in proportion to changes in volume of activity. The direct materials cost of a product is one example of a variable cost. If one unit of product requires materials costing $20, total materials costs are $200 when ten units of product are manufactured, $400 for 20 units and so on. </a:t>
            </a:r>
          </a:p>
          <a:p>
            <a:endParaRPr lang="en-US" dirty="0"/>
          </a:p>
          <a:p>
            <a:r>
              <a:rPr lang="en-US" dirty="0"/>
              <a:t>While the total</a:t>
            </a:r>
            <a:r>
              <a:rPr lang="en-US" baseline="0" dirty="0"/>
              <a:t> amount of variable cost changes with the level of production, variable cost </a:t>
            </a:r>
            <a:r>
              <a:rPr lang="en-US" i="1" baseline="0" dirty="0"/>
              <a:t>per</a:t>
            </a:r>
            <a:r>
              <a:rPr lang="en-US" baseline="0" dirty="0"/>
              <a:t> </a:t>
            </a:r>
            <a:r>
              <a:rPr lang="en-US" i="1" baseline="0" dirty="0"/>
              <a:t>unit</a:t>
            </a:r>
            <a:r>
              <a:rPr lang="en-US" baseline="0" dirty="0"/>
              <a:t> remains constant as volume changes.</a:t>
            </a:r>
            <a:endParaRPr lang="en-US" dirty="0"/>
          </a:p>
        </p:txBody>
      </p:sp>
    </p:spTree>
    <p:extLst>
      <p:ext uri="{BB962C8B-B14F-4D97-AF65-F5344CB8AC3E}">
        <p14:creationId xmlns:p14="http://schemas.microsoft.com/office/powerpoint/2010/main" val="7042774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One goal of all managers is to get maximum benefits from their fixed costs. Managers would like to use 100% of their output capacity so that fixed costs are spread over the largest number of units. This would decrease fixed cost per unit and increase income. The extent, or relative size, of fixed costs in the total cost structure is known as </a:t>
            </a:r>
            <a:r>
              <a:rPr lang="en-US" b="1" dirty="0"/>
              <a:t>operating leverage. </a:t>
            </a:r>
            <a:r>
              <a:rPr lang="en-US" dirty="0"/>
              <a:t>Companies having a higher proportion of fixed costs in their total cost structure are said to have higher operating leverage. An example of this is a company that chooses to automate its processes instead of using direct labor, increasing its fixed costs and lowering its variable costs.</a:t>
            </a:r>
          </a:p>
          <a:p>
            <a:endParaRPr lang="en-US" dirty="0"/>
          </a:p>
          <a:p>
            <a:r>
              <a:rPr lang="en-US" dirty="0"/>
              <a:t>A useful managerial measure to help assess the effect of changes in the level of sales on income is the </a:t>
            </a:r>
            <a:r>
              <a:rPr lang="en-US" b="1" dirty="0"/>
              <a:t>degree of operating leverage (DOL), </a:t>
            </a:r>
            <a:r>
              <a:rPr lang="en-US" dirty="0"/>
              <a:t>calculated as shown in this slide.</a:t>
            </a:r>
          </a:p>
          <a:p>
            <a:endParaRPr lang="en-US" altLang="en-US" dirty="0"/>
          </a:p>
        </p:txBody>
      </p:sp>
    </p:spTree>
    <p:extLst>
      <p:ext uri="{BB962C8B-B14F-4D97-AF65-F5344CB8AC3E}">
        <p14:creationId xmlns:p14="http://schemas.microsoft.com/office/powerpoint/2010/main" val="3969838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To illustrate, let’s return to Rydell Company and assume it sells 1,200 footballs. At this sales level, its contribution margin (in dollars) and pretax income are computed as shown.</a:t>
            </a:r>
          </a:p>
          <a:p>
            <a:pPr defTabSz="939363">
              <a:defRPr/>
            </a:pPr>
            <a:endParaRPr lang="en-US" dirty="0"/>
          </a:p>
          <a:p>
            <a:pPr defTabSz="939363">
              <a:defRPr/>
            </a:pPr>
            <a:r>
              <a:rPr lang="en-US" dirty="0"/>
              <a:t>Rydell’s degree of operating leverage (DOL) is then computed as shown. We then can use DOL to measure the effect of changes in the level of sales on pretax income. For example, if Rydell expects sales can either increase or decrease by 10%, and these changes would be within Rydell’s relevant range, we can compute the change in pretax income using DOL as shown in the bottom graphic.</a:t>
            </a:r>
          </a:p>
        </p:txBody>
      </p:sp>
    </p:spTree>
    <p:extLst>
      <p:ext uri="{BB962C8B-B14F-4D97-AF65-F5344CB8AC3E}">
        <p14:creationId xmlns:p14="http://schemas.microsoft.com/office/powerpoint/2010/main" val="6883949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Microsoft Excel® and other spreadsheet software can be used to perform least-squares regressions to identify cost behavior. In Excel, the INTERCEPT and SLOPE functions are used. The following screen shot reports the data from earlier in the presentation in cells Al through C13 and shows the cell contents to find the intercept (cell B15) and slope (cell B16). Cell B15 uses Excel to find the intercept from a least-squares regression of total cost (shown as C2:C13 in cell B15) on units produced (shown as B2:B13 in cell B15). Spreadsheet software is useful in understanding cost behavior when many data points (such as monthly total costs and units produced) are available.</a:t>
            </a:r>
          </a:p>
          <a:p>
            <a:endParaRPr lang="en-US" altLang="en-US" dirty="0"/>
          </a:p>
        </p:txBody>
      </p:sp>
    </p:spTree>
    <p:extLst>
      <p:ext uri="{BB962C8B-B14F-4D97-AF65-F5344CB8AC3E}">
        <p14:creationId xmlns:p14="http://schemas.microsoft.com/office/powerpoint/2010/main" val="914133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0" i="0" u="none" strike="noStrike" kern="1200" baseline="0" dirty="0">
                <a:solidFill>
                  <a:schemeClr val="tx1"/>
                </a:solidFill>
                <a:latin typeface="+mn-lt"/>
                <a:ea typeface="+mn-ea"/>
                <a:cs typeface="+mn-cs"/>
              </a:rPr>
              <a:t>The contribution margin income statement introduced in this chapter is also known as a </a:t>
            </a:r>
            <a:r>
              <a:rPr lang="en-US" sz="1200" b="1" i="0" u="none" strike="noStrike" kern="1200" baseline="0" dirty="0">
                <a:solidFill>
                  <a:schemeClr val="tx1"/>
                </a:solidFill>
                <a:latin typeface="+mn-lt"/>
                <a:ea typeface="+mn-ea"/>
                <a:cs typeface="+mn-cs"/>
              </a:rPr>
              <a:t>variable costing income statement. </a:t>
            </a:r>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variable costing, </a:t>
            </a:r>
            <a:r>
              <a:rPr lang="en-US" sz="1200" b="0" i="0" u="none" strike="noStrike" kern="1200" baseline="0" dirty="0">
                <a:solidFill>
                  <a:schemeClr val="tx1"/>
                </a:solidFill>
                <a:latin typeface="+mn-lt"/>
                <a:ea typeface="+mn-ea"/>
                <a:cs typeface="+mn-cs"/>
              </a:rPr>
              <a:t>only costs that change in total with changes in production levels are included in product costs. These costs include direct materials, direct labor, and </a:t>
            </a:r>
            <a:r>
              <a:rPr lang="en-US" sz="1200" b="0" i="1" u="none" strike="noStrike" kern="1200" baseline="0" dirty="0">
                <a:solidFill>
                  <a:schemeClr val="tx1"/>
                </a:solidFill>
                <a:latin typeface="+mn-lt"/>
                <a:ea typeface="+mn-ea"/>
                <a:cs typeface="+mn-cs"/>
              </a:rPr>
              <a:t>variable </a:t>
            </a:r>
            <a:r>
              <a:rPr lang="en-US" sz="1200" b="0" i="0" u="none" strike="noStrike" kern="1200" baseline="0" dirty="0">
                <a:solidFill>
                  <a:schemeClr val="tx1"/>
                </a:solidFill>
                <a:latin typeface="+mn-lt"/>
                <a:ea typeface="+mn-ea"/>
                <a:cs typeface="+mn-cs"/>
              </a:rPr>
              <a:t>overhead costs. Thus, under variable costing, </a:t>
            </a:r>
            <a:r>
              <a:rPr lang="en-US" sz="1200" b="0" i="1" u="none" strike="noStrike" kern="1200" baseline="0" dirty="0">
                <a:solidFill>
                  <a:schemeClr val="tx1"/>
                </a:solidFill>
                <a:latin typeface="+mn-lt"/>
                <a:ea typeface="+mn-ea"/>
                <a:cs typeface="+mn-cs"/>
              </a:rPr>
              <a:t>fixed </a:t>
            </a:r>
            <a:r>
              <a:rPr lang="en-US" sz="1200" b="0" i="0" u="none" strike="noStrike" kern="1200" baseline="0" dirty="0">
                <a:solidFill>
                  <a:schemeClr val="tx1"/>
                </a:solidFill>
                <a:latin typeface="+mn-lt"/>
                <a:ea typeface="+mn-ea"/>
                <a:cs typeface="+mn-cs"/>
              </a:rPr>
              <a:t>overhead costs are excluded from product costs. As we showed in this chapter, a variable costing approach can be useful in many managerial analyses and decisions.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variable costing method is not allowed, however, for external financial reporting. Instead, GAAP requires </a:t>
            </a:r>
            <a:r>
              <a:rPr lang="en-US" sz="1200" b="1" i="0" u="none" strike="noStrike" kern="1200" baseline="0" dirty="0">
                <a:solidFill>
                  <a:schemeClr val="tx1"/>
                </a:solidFill>
                <a:latin typeface="+mn-lt"/>
                <a:ea typeface="+mn-ea"/>
                <a:cs typeface="+mn-cs"/>
              </a:rPr>
              <a:t>absorption costing. </a:t>
            </a:r>
            <a:r>
              <a:rPr lang="en-US" sz="1200" b="0" i="0" u="none" strike="noStrike" kern="1200" baseline="0" dirty="0">
                <a:solidFill>
                  <a:schemeClr val="tx1"/>
                </a:solidFill>
                <a:latin typeface="+mn-lt"/>
                <a:ea typeface="+mn-ea"/>
                <a:cs typeface="+mn-cs"/>
              </a:rPr>
              <a:t>Under absorption costing, product costs include direct materials, direct labor, </a:t>
            </a:r>
            <a:r>
              <a:rPr lang="en-US" sz="1200" b="0" i="1" u="none" strike="noStrike" kern="1200" baseline="0" dirty="0">
                <a:solidFill>
                  <a:schemeClr val="tx1"/>
                </a:solidFill>
                <a:latin typeface="+mn-lt"/>
                <a:ea typeface="+mn-ea"/>
                <a:cs typeface="+mn-cs"/>
              </a:rPr>
              <a:t>and all overhead, </a:t>
            </a:r>
            <a:r>
              <a:rPr lang="en-US" sz="1200" b="0" i="0" u="none" strike="noStrike" kern="1200" baseline="0" dirty="0">
                <a:solidFill>
                  <a:schemeClr val="tx1"/>
                </a:solidFill>
                <a:latin typeface="+mn-lt"/>
                <a:ea typeface="+mn-ea"/>
                <a:cs typeface="+mn-cs"/>
              </a:rPr>
              <a:t>both variable and fixed. Managers can use variable costing information for internal decision making, but they must use absorption costing for external reporting purposes.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Using the product cost data for </a:t>
            </a:r>
            <a:r>
              <a:rPr lang="en-US" sz="1200" b="0" i="0" u="none" strike="noStrike" kern="1200" baseline="0" dirty="0" err="1">
                <a:solidFill>
                  <a:schemeClr val="tx1"/>
                </a:solidFill>
                <a:latin typeface="+mn-lt"/>
                <a:ea typeface="+mn-ea"/>
                <a:cs typeface="+mn-cs"/>
              </a:rPr>
              <a:t>IceAge</a:t>
            </a:r>
            <a:r>
              <a:rPr lang="en-US" sz="1200" b="0" i="0" u="none" strike="noStrike" kern="1200" baseline="0" dirty="0">
                <a:solidFill>
                  <a:schemeClr val="tx1"/>
                </a:solidFill>
                <a:latin typeface="+mn-lt"/>
                <a:ea typeface="+mn-ea"/>
                <a:cs typeface="+mn-cs"/>
              </a:rPr>
              <a:t>, a skate manufacturer, Exhibit 18B.2 shows the product cost per unit computations for both absorption and variable costing. These computations are shown both in a tabular format (left side of exhibit) and a visual format (right side of exhibit). For absorption costing, the product cost per unit is $25, which consists of $4 in direct materials, $8 in direct labor, $3 in variable overhead ($180,000∕60,000 units), and $10 in fixed overhead ($600,000∕60,000 units).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variable costing, the product cost per unit is $15, which consists of $4 in direct materials, $8 in direct labor, and $3 in variable overhead. Fixed overhead costs of $600,000 are treated as a period cost and are recorded as expense in the period incurred. </a:t>
            </a:r>
            <a:r>
              <a:rPr lang="en-US" sz="1200" b="0" i="1" u="none" strike="noStrike" kern="1200" baseline="0" dirty="0">
                <a:solidFill>
                  <a:schemeClr val="tx1"/>
                </a:solidFill>
                <a:latin typeface="+mn-lt"/>
                <a:ea typeface="+mn-ea"/>
                <a:cs typeface="+mn-cs"/>
              </a:rPr>
              <a:t>The difference between the two costing methods is the exclusion of fixed overhead from product costs for variable costing. </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24414308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7799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Are all costs only either fixed or variable? No—another category, </a:t>
            </a:r>
            <a:r>
              <a:rPr lang="en-US" b="1" dirty="0"/>
              <a:t>mixed costs, </a:t>
            </a:r>
            <a:r>
              <a:rPr lang="en-US" dirty="0"/>
              <a:t>includes both fixed and variable cost components. For example, compensation for sales representatives often includes a fixed monthly salary and a variable commission based on sales. Utilities can also be considered a mixed cost; even if no units are produced, it is not likely a manufacturing plant will use no electricity or water. Like a fixed cost, a mixed cost is greater than zero when volume is zero; but unlike a fixed cost, it increases steadily in proportion to increases in volume.</a:t>
            </a:r>
          </a:p>
          <a:p>
            <a:endParaRPr lang="en-US" dirty="0"/>
          </a:p>
          <a:p>
            <a:r>
              <a:rPr lang="en-US" dirty="0"/>
              <a:t>The total cost line in the top graph in this slide starts on the vertical axis at the $32,000 fixed cost point. Thus, at the zero volume level, total cost equals the fixed costs. As the volume of activity increases, the total cost line increases at an amount equal to the variable cost per unit.  </a:t>
            </a:r>
            <a:r>
              <a:rPr lang="en-US" sz="1200" b="0" i="0" u="none" strike="noStrike" kern="1200" baseline="0" dirty="0">
                <a:solidFill>
                  <a:schemeClr val="tx1"/>
                </a:solidFill>
                <a:latin typeface="+mn-lt"/>
                <a:ea typeface="+mn-ea"/>
                <a:cs typeface="+mn-cs"/>
              </a:rPr>
              <a:t>This total cost line is a “mixed cost”—and it is highest when the volume of activity is at 2,000 units (the end point of the relevant range). In CVP analysis, mixed costs should be separated into fixed and variable components. The fixed component is added to other fixed costs, and the variable component is added to other variable costs. </a:t>
            </a:r>
            <a:endParaRPr lang="en-US" dirty="0"/>
          </a:p>
          <a:p>
            <a:endParaRPr lang="en-US" dirty="0"/>
          </a:p>
          <a:p>
            <a:r>
              <a:rPr lang="en-US" dirty="0"/>
              <a:t>We show how to separate costs later in this chapter.</a:t>
            </a:r>
          </a:p>
          <a:p>
            <a:endParaRPr lang="en-US" dirty="0"/>
          </a:p>
        </p:txBody>
      </p:sp>
    </p:spTree>
    <p:extLst>
      <p:ext uri="{BB962C8B-B14F-4D97-AF65-F5344CB8AC3E}">
        <p14:creationId xmlns:p14="http://schemas.microsoft.com/office/powerpoint/2010/main" val="411418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 </a:t>
            </a:r>
            <a:r>
              <a:rPr lang="en-US" b="1" dirty="0"/>
              <a:t>step-wise cost </a:t>
            </a:r>
            <a:r>
              <a:rPr lang="en-US" dirty="0"/>
              <a:t>(or </a:t>
            </a:r>
            <a:r>
              <a:rPr lang="en-US" i="1" dirty="0"/>
              <a:t>stair</a:t>
            </a:r>
            <a:r>
              <a:rPr lang="en-US" dirty="0"/>
              <a:t>-</a:t>
            </a:r>
            <a:r>
              <a:rPr lang="en-US" i="1" dirty="0"/>
              <a:t>step cost</a:t>
            </a:r>
            <a:r>
              <a:rPr lang="en-US" dirty="0"/>
              <a:t>) reflects a step pattern in costs. Salaries of production supervisors are fixed within a </a:t>
            </a:r>
            <a:r>
              <a:rPr lang="en-US" i="1" dirty="0"/>
              <a:t>relevant range </a:t>
            </a:r>
            <a:r>
              <a:rPr lang="en-US" dirty="0"/>
              <a:t>of the current production volume. However, if production volume expands significantly (for example, with the addition of another shift), additional supervisors must be hired. This means that the total cost for supervisory salaries steps up by a lump-sum amount. Similarly, if production volume takes another significant step up, supervisory salaries will increase by another lump sum. This behavior is graphed in this slide. See how the step-wise cost line is flat within ranges, called the </a:t>
            </a:r>
            <a:r>
              <a:rPr lang="en-US" i="1" dirty="0"/>
              <a:t>relevant range</a:t>
            </a:r>
            <a:r>
              <a:rPr lang="en-US" dirty="0"/>
              <a:t>. Then, when volume significantly changes, the cost steps up to another level for that range.</a:t>
            </a:r>
          </a:p>
          <a:p>
            <a:pPr defTabSz="939363">
              <a:defRPr/>
            </a:pPr>
            <a:endParaRPr lang="en-US" dirty="0"/>
          </a:p>
          <a:p>
            <a:endParaRPr lang="en-US" altLang="en-US" dirty="0"/>
          </a:p>
        </p:txBody>
      </p:sp>
    </p:spTree>
    <p:extLst>
      <p:ext uri="{BB962C8B-B14F-4D97-AF65-F5344CB8AC3E}">
        <p14:creationId xmlns:p14="http://schemas.microsoft.com/office/powerpoint/2010/main" val="364968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Curvilinear costs </a:t>
            </a:r>
            <a:r>
              <a:rPr lang="en-US" dirty="0"/>
              <a:t>also increase as volume increases, but at a nonconstant rate. The curved line in this slide shows a curvilinear cost beginning at zero (when production is zero) and increasing at different rates as volume increases.</a:t>
            </a:r>
          </a:p>
          <a:p>
            <a:endParaRPr lang="en-US" dirty="0"/>
          </a:p>
          <a:p>
            <a:r>
              <a:rPr lang="en-US" sz="1200" kern="1200" dirty="0">
                <a:solidFill>
                  <a:schemeClr val="tx1"/>
                </a:solidFill>
                <a:effectLst/>
                <a:latin typeface="+mn-lt"/>
                <a:ea typeface="+mn-ea"/>
                <a:cs typeface="+mn-cs"/>
              </a:rPr>
              <a:t>One example of a curvilinear cost is total direct labor cost.  At low levels of production, employees can specialize in certain tasks.  This efficiency results in a flatter slope in the curvilinear cost graph at lower levels of production in Exhibit 18.3.  At some point, adding more employees creates inefficiencies (they get in each other’s way or do not have special skills).  This inefficiency is reflected in a steeper slope at higher levels of production in the curvilinear cost graph in Exhibit 18.3.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CVP analysis, step-wise costs are usually treated as either fixed or variable costs.  Likewise, curvilinear costs are typically treated as variable costs, and thus constant per unit.  These treatments involve manager judgment and depend on the width of the relevant range and the expected volume. </a:t>
            </a:r>
          </a:p>
          <a:p>
            <a:endParaRPr lang="en-US" dirty="0"/>
          </a:p>
          <a:p>
            <a:pPr defTabSz="939363">
              <a:defRPr/>
            </a:pPr>
            <a:r>
              <a:rPr lang="en-US" altLang="en-US" b="1" dirty="0"/>
              <a:t>Review what you have learned in the following NEED-TO-KNOW Slides.</a:t>
            </a:r>
            <a:endParaRPr lang="en-US" altLang="en-US" dirty="0"/>
          </a:p>
          <a:p>
            <a:endParaRPr lang="en-US" dirty="0"/>
          </a:p>
          <a:p>
            <a:endParaRPr lang="en-US" altLang="en-US" dirty="0"/>
          </a:p>
        </p:txBody>
      </p:sp>
    </p:spTree>
    <p:extLst>
      <p:ext uri="{BB962C8B-B14F-4D97-AF65-F5344CB8AC3E}">
        <p14:creationId xmlns:p14="http://schemas.microsoft.com/office/powerpoint/2010/main" val="549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6DE85C8-2DAA-4CF0-8853-7E72B13B7792}" type="datetime1">
              <a:rPr lang="en-US" smtClean="0"/>
              <a:pPr>
                <a:defRPr/>
              </a:pPr>
              <a:t>6/7/2018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432213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E46B6EC-DD7E-4E26-8A99-B9991A564463}" type="datetime1">
              <a:rPr lang="en-US" smtClean="0"/>
              <a:pPr>
                <a:defRPr/>
              </a:pPr>
              <a:t>6/7/2018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21386394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193F802-7F98-46BD-A9D3-989774EA77E4}" type="datetime1">
              <a:rPr lang="en-US" smtClean="0"/>
              <a:pPr>
                <a:defRPr/>
              </a:pPr>
              <a:t>6/7/2018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2150024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4839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5771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271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8965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1476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093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0742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26AFEF-48E9-4CE0-9E88-2628AA48C51E}"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525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1B54C39-77FD-41FA-8102-C927DC2A9637}" type="datetime1">
              <a:rPr lang="en-US" smtClean="0"/>
              <a:pPr>
                <a:defRPr/>
              </a:pPr>
              <a:t>6/7/2018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0700128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F5EC5-2049-4471-A01B-2B20F5FCEFCA}"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9688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4770C-BF30-4081-A7E4-FA0B862526EC}"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3074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0F732-01E0-43D7-B975-3B02FE02AE42}"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4451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3A613F-924D-4B2B-98EC-03D5CB6278AE}" type="datetime1">
              <a:rPr lang="en-US" smtClean="0">
                <a:solidFill>
                  <a:prstClr val="black">
                    <a:tint val="75000"/>
                  </a:prstClr>
                </a:solidFill>
              </a:rPr>
              <a:pPr/>
              <a:t>6/7/2018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097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CA05F-8E57-4F63-A61C-E5416B1795B2}" type="datetime1">
              <a:rPr lang="en-US" smtClean="0">
                <a:solidFill>
                  <a:prstClr val="black">
                    <a:tint val="75000"/>
                  </a:prstClr>
                </a:solidFill>
              </a:rPr>
              <a:pPr/>
              <a:t>6/7/2018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881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FE960-BDA9-4B85-85FB-0908DD32C661}" type="datetime1">
              <a:rPr lang="en-US" smtClean="0">
                <a:solidFill>
                  <a:prstClr val="black">
                    <a:tint val="75000"/>
                  </a:prstClr>
                </a:solidFill>
              </a:rPr>
              <a:pPr/>
              <a:t>6/7/2018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1923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DB5A32-EC8C-4648-9281-67C09921565F}"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533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3EDA4-01B8-4D6E-98E1-2A332D2946FD}"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8831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E3325-E1F2-4BA4-A9F0-1E1370489975}"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738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4117B-2D0F-46FC-8E8A-B2A3F17C5529}"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9920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A7E77A5-560B-48B2-9287-B472A1E88F43}" type="datetime1">
              <a:rPr lang="en-US" smtClean="0"/>
              <a:pPr>
                <a:defRPr/>
              </a:pPr>
              <a:t>6/7/2018</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841763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86BC76-85AB-4BB8-ACC6-FA0EB3ADB19C}"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19892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64293-7005-4BF1-AD94-BAC35D57BC42}"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33310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5A373-FD32-4F5F-B3AC-0FAFF77E2AE7}"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2181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7FB96-D106-4633-B674-B3AEC2F0BCE3}"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0577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610804-217E-4BCB-884B-6D433F730067}" type="datetime1">
              <a:rPr lang="en-US" smtClean="0">
                <a:solidFill>
                  <a:prstClr val="black">
                    <a:tint val="75000"/>
                  </a:prstClr>
                </a:solidFill>
              </a:rPr>
              <a:pPr/>
              <a:t>6/7/2018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3055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1404A-FFB7-4832-B064-D05EE2A52A2B}" type="datetime1">
              <a:rPr lang="en-US" smtClean="0">
                <a:solidFill>
                  <a:prstClr val="black">
                    <a:tint val="75000"/>
                  </a:prstClr>
                </a:solidFill>
              </a:rPr>
              <a:pPr/>
              <a:t>6/7/2018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2523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F22FD-9FA2-4DED-BD4C-AF0C420BE9FE}" type="datetime1">
              <a:rPr lang="en-US" smtClean="0">
                <a:solidFill>
                  <a:prstClr val="black">
                    <a:tint val="75000"/>
                  </a:prstClr>
                </a:solidFill>
              </a:rPr>
              <a:pPr/>
              <a:t>6/7/2018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7335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4DE1D-1FD3-4DB3-ADB1-50F062F8DEA6}"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0285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AAA86C-0B46-4DE2-89D7-0CECDDB220B0}"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7198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32600-C37C-42DF-BC9D-D2D2B8D6F573}"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285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ACE71A-550E-4EE4-8589-D6D6E947A08E}" type="datetime1">
              <a:rPr lang="en-US" smtClean="0"/>
              <a:pPr>
                <a:defRPr/>
              </a:pPr>
              <a:t>6/7/2018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6589157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368F3-FCDD-4516-9D3E-08659FD952B5}"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5733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62F0E2-6F7E-4BCA-BAD1-92B1AEAD05B1}"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2915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515A5-6C7F-4657-AEBA-7CC7E7C6F225}"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3255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E57AC-88ED-4990-97F9-562D6725DD29}"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9434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8A1B0D-F13E-41A2-A571-16308A970BEC}"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704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23C67-1BF4-4610-805E-788C7644BC6E}" type="datetime1">
              <a:rPr lang="en-US" smtClean="0">
                <a:solidFill>
                  <a:prstClr val="black">
                    <a:tint val="75000"/>
                  </a:prstClr>
                </a:solidFill>
              </a:rPr>
              <a:pPr/>
              <a:t>6/7/2018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49631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D7108-1084-449E-97C4-153D150F345A}" type="datetime1">
              <a:rPr lang="en-US" smtClean="0">
                <a:solidFill>
                  <a:prstClr val="black">
                    <a:tint val="75000"/>
                  </a:prstClr>
                </a:solidFill>
              </a:rPr>
              <a:pPr/>
              <a:t>6/7/2018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2169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C6256-E66C-4803-BED4-DF0949B44D30}" type="datetime1">
              <a:rPr lang="en-US" smtClean="0">
                <a:solidFill>
                  <a:prstClr val="black">
                    <a:tint val="75000"/>
                  </a:prstClr>
                </a:solidFill>
              </a:rPr>
              <a:pPr/>
              <a:t>6/7/2018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875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DE30F-8AB4-4908-9D74-401A13FE5E69}"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15475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0C939-86BF-466B-9F41-22D29A17C543}"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7215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5EDF3A9-13F0-4879-9160-89BCB3635F26}" type="datetime1">
              <a:rPr lang="en-US" smtClean="0"/>
              <a:pPr>
                <a:defRPr/>
              </a:pPr>
              <a:t>6/7/2018</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877911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5A605-97CB-4B1A-B363-E73BDC062AE1}"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3382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E0286-8DBD-4086-A27F-EC18A7499793}"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25370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BA1734-4751-47BC-A2F5-FFCF06D94D7E}"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68678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3D13D-A088-4EA5-97D1-833147070A75}"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65623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C19010-6714-4C55-91DF-F0205F1F74AD}"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392164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09705A-E01B-41F7-9338-8705CBF2B8BE}"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68050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5F4373-0D7E-4F95-8C20-38E0ADE2CBDD}" type="datetime1">
              <a:rPr lang="en-US" smtClean="0">
                <a:solidFill>
                  <a:prstClr val="black">
                    <a:tint val="75000"/>
                  </a:prstClr>
                </a:solidFill>
              </a:rPr>
              <a:pPr/>
              <a:t>6/7/2018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10290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5142AD-AED8-45A4-8387-60F794FA39E9}" type="datetime1">
              <a:rPr lang="en-US" smtClean="0">
                <a:solidFill>
                  <a:prstClr val="black">
                    <a:tint val="75000"/>
                  </a:prstClr>
                </a:solidFill>
              </a:rPr>
              <a:pPr/>
              <a:t>6/7/2018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22502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AB282-95D8-4767-9396-9C7965E05C20}" type="datetime1">
              <a:rPr lang="en-US" smtClean="0">
                <a:solidFill>
                  <a:prstClr val="black">
                    <a:tint val="75000"/>
                  </a:prstClr>
                </a:solidFill>
              </a:rPr>
              <a:pPr/>
              <a:t>6/7/2018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315259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4FF33-C189-43CC-8634-E7B164ECE120}"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21786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9A38FE-054A-475F-839A-69B32372A207}" type="datetime1">
              <a:rPr lang="en-US" smtClean="0"/>
              <a:pPr>
                <a:defRPr/>
              </a:pPr>
              <a:t>6/7/2018</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614521898"/>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6869FC-C959-4EE1-8D6D-0B1722D0F991}"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41829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6AD7A-F12C-4223-9333-4E23A2D7EBA2}"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096545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FF476-4967-4555-BEC2-F2051B391972}"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8844279"/>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AC6AC3-302B-460B-A812-C84697A04488}"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436300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77112E-C492-49CB-900C-EE706B2F58B5}"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499537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4BFFF-007B-4DD0-A00E-21ACB4F44CF9}"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74542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5FF021-51B2-4852-AB5F-CEE49FB15315}"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983478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375116-70A4-4AC3-B22C-3A5879C19792}" type="datetime1">
              <a:rPr lang="en-US" smtClean="0">
                <a:solidFill>
                  <a:prstClr val="black">
                    <a:tint val="75000"/>
                  </a:prstClr>
                </a:solidFill>
              </a:rPr>
              <a:pPr/>
              <a:t>6/7/2018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66490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1EDEF-21C6-4F49-9BEC-75A3A48119DE}" type="datetime1">
              <a:rPr lang="en-US" smtClean="0">
                <a:solidFill>
                  <a:prstClr val="black">
                    <a:tint val="75000"/>
                  </a:prstClr>
                </a:solidFill>
              </a:rPr>
              <a:pPr/>
              <a:t>6/7/2018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2712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E97C7-21A4-49E0-88EA-BC9605CF1004}" type="datetime1">
              <a:rPr lang="en-US" smtClean="0">
                <a:solidFill>
                  <a:prstClr val="black">
                    <a:tint val="75000"/>
                  </a:prstClr>
                </a:solidFill>
              </a:rPr>
              <a:pPr/>
              <a:t>6/7/2018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1677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D07C62-6AF8-4255-993A-5C32BB217A72}" type="datetime1">
              <a:rPr lang="en-US" smtClean="0"/>
              <a:pPr>
                <a:defRPr/>
              </a:pPr>
              <a:t>6/7/2018</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96164186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0ED23E-8CF1-438E-88A7-E8C08472D439}"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691992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7D4D6-4AB5-4C1B-B9E9-A3189D4CC5F3}" type="datetime1">
              <a:rPr lang="en-US" smtClean="0">
                <a:solidFill>
                  <a:prstClr val="black">
                    <a:tint val="75000"/>
                  </a:prstClr>
                </a:solidFill>
              </a:rPr>
              <a:pPr/>
              <a:t>6/7/2018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48399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A67E5-63F9-429C-951D-DE40265680E2}"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64697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AD527-6921-4BC2-9669-0E6F096AE8B7}" type="datetime1">
              <a:rPr lang="en-US" smtClean="0">
                <a:solidFill>
                  <a:prstClr val="black">
                    <a:tint val="75000"/>
                  </a:prstClr>
                </a:solidFill>
              </a:rPr>
              <a:pPr/>
              <a:t>6/7/2018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7961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E1B174D-87D1-4718-9C5E-9B47B66915CD}" type="datetime1">
              <a:rPr lang="en-US" smtClean="0"/>
              <a:pPr>
                <a:defRPr/>
              </a:pPr>
              <a:t>6/7/2018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8957284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D63941EF-C92B-4088-BD60-2294AE60767E}" type="datetime1">
              <a:rPr lang="en-US" smtClean="0"/>
              <a:pPr>
                <a:defRPr/>
              </a:pPr>
              <a:t>6/7/2018</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149048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34D5DA11-343C-4F20-AEA9-6820AF4C76A7}" type="datetime1">
              <a:rPr lang="en-US" smtClean="0"/>
              <a:pPr>
                <a:defRPr/>
              </a:pPr>
              <a:t>6/7/2018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425855525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69"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A986EDB-6BAC-4C6E-AB77-4607FE0923B2}" type="datetime1">
              <a:rPr lang="en-US" smtClean="0">
                <a:solidFill>
                  <a:prstClr val="black">
                    <a:tint val="75000"/>
                  </a:prstClr>
                </a:solidFill>
                <a:latin typeface="Calibri"/>
                <a:cs typeface="+mn-cs"/>
              </a:rPr>
              <a:pPr fontAlgn="auto">
                <a:spcBef>
                  <a:spcPts val="0"/>
                </a:spcBef>
                <a:spcAft>
                  <a:spcPts val="0"/>
                </a:spcAft>
              </a:pPr>
              <a:t>6/7/2018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25189727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7FFA50-7A9B-41BC-95F6-A5D302078CB4}" type="datetime1">
              <a:rPr lang="en-US" smtClean="0">
                <a:solidFill>
                  <a:prstClr val="black">
                    <a:tint val="75000"/>
                  </a:prstClr>
                </a:solidFill>
                <a:latin typeface="Calibri"/>
                <a:cs typeface="+mn-cs"/>
              </a:rPr>
              <a:pPr fontAlgn="auto">
                <a:spcBef>
                  <a:spcPts val="0"/>
                </a:spcBef>
                <a:spcAft>
                  <a:spcPts val="0"/>
                </a:spcAft>
              </a:pPr>
              <a:t>6/7/2018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9941547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31F5D1-B812-42CB-B0C5-8D5E2383B321}" type="datetime1">
              <a:rPr lang="en-US" smtClean="0">
                <a:solidFill>
                  <a:prstClr val="black">
                    <a:tint val="75000"/>
                  </a:prstClr>
                </a:solidFill>
                <a:latin typeface="Calibri"/>
                <a:cs typeface="+mn-cs"/>
              </a:rPr>
              <a:pPr fontAlgn="auto">
                <a:spcBef>
                  <a:spcPts val="0"/>
                </a:spcBef>
                <a:spcAft>
                  <a:spcPts val="0"/>
                </a:spcAft>
              </a:pPr>
              <a:t>6/7/2018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32846847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D573B07-1682-45C3-9659-E6F8AF2C57A7}" type="datetime1">
              <a:rPr lang="en-US" smtClean="0">
                <a:solidFill>
                  <a:prstClr val="black">
                    <a:tint val="75000"/>
                  </a:prstClr>
                </a:solidFill>
                <a:latin typeface="Calibri"/>
                <a:cs typeface="+mn-cs"/>
              </a:rPr>
              <a:pPr fontAlgn="auto">
                <a:spcBef>
                  <a:spcPts val="0"/>
                </a:spcBef>
                <a:spcAft>
                  <a:spcPts val="0"/>
                </a:spcAft>
              </a:pPr>
              <a:t>6/7/2018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004358904"/>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1C9B9A5-A4DC-4D0D-93D9-487607C91265}" type="datetime1">
              <a:rPr lang="en-US" smtClean="0">
                <a:solidFill>
                  <a:prstClr val="black">
                    <a:tint val="75000"/>
                  </a:prstClr>
                </a:solidFill>
                <a:latin typeface="Calibri"/>
                <a:cs typeface="+mn-cs"/>
              </a:rPr>
              <a:pPr fontAlgn="auto">
                <a:spcBef>
                  <a:spcPts val="0"/>
                </a:spcBef>
                <a:spcAft>
                  <a:spcPts val="0"/>
                </a:spcAft>
              </a:pPr>
              <a:t>6/7/2018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1612913754"/>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7.jpeg"/><Relationship Id="rId5" Type="http://schemas.openxmlformats.org/officeDocument/2006/relationships/image" Target="../media/image36.emf"/><Relationship Id="rId4" Type="http://schemas.openxmlformats.org/officeDocument/2006/relationships/oleObject" Target="../embeddings/oleObject4.bin"/></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8.emf"/><Relationship Id="rId4" Type="http://schemas.openxmlformats.org/officeDocument/2006/relationships/oleObject" Target="../embeddings/oleObject5.bin"/></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42.jpe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0.jpeg"/><Relationship Id="rId5" Type="http://schemas.openxmlformats.org/officeDocument/2006/relationships/image" Target="../media/image41.emf"/><Relationship Id="rId4" Type="http://schemas.openxmlformats.org/officeDocument/2006/relationships/oleObject" Target="../embeddings/oleObject6.bin"/></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457200"/>
            <a:ext cx="7772400" cy="1524000"/>
          </a:xfrm>
        </p:spPr>
        <p:txBody>
          <a:bodyPr/>
          <a:lstStyle/>
          <a:p>
            <a:pPr algn="l" eaLnBrk="1" hangingPunct="1"/>
            <a:r>
              <a:rPr lang="en-US" altLang="en-US" b="1" dirty="0">
                <a:ea typeface="MS PGothic" pitchFamily="34" charset="-128"/>
              </a:rPr>
              <a:t>Cost Behavior and </a:t>
            </a:r>
            <a:br>
              <a:rPr lang="en-US" altLang="en-US" b="1" dirty="0">
                <a:ea typeface="MS PGothic" pitchFamily="34" charset="-128"/>
              </a:rPr>
            </a:br>
            <a:r>
              <a:rPr lang="en-US" altLang="en-US" b="1" dirty="0">
                <a:ea typeface="MS PGothic" pitchFamily="34" charset="-128"/>
              </a:rPr>
              <a:t>Cost-Volume-Profit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1905000"/>
            <a:ext cx="6400800" cy="1752600"/>
          </a:xfrm>
        </p:spPr>
        <p:txBody>
          <a:bodyPr/>
          <a:lstStyle/>
          <a:p>
            <a:pPr algn="l" eaLnBrk="1" hangingPunct="1">
              <a:buFont typeface="Wingdings" pitchFamily="-107" charset="2"/>
              <a:buNone/>
            </a:pPr>
            <a:r>
              <a:rPr lang="en-US" altLang="en-US" dirty="0">
                <a:solidFill>
                  <a:srgbClr val="898989"/>
                </a:solidFill>
              </a:rPr>
              <a:t>Chapter 18</a:t>
            </a:r>
          </a:p>
          <a:p>
            <a:pPr algn="l" eaLnBrk="1" hangingPunct="1">
              <a:buFont typeface="Wingdings" pitchFamily="-107" charset="2"/>
              <a:buNone/>
            </a:pPr>
            <a:endParaRPr lang="en-US" altLang="en-US" sz="1600" b="1" dirty="0">
              <a:solidFill>
                <a:srgbClr val="0070C0"/>
              </a:solidFill>
            </a:endParaRPr>
          </a:p>
        </p:txBody>
      </p:sp>
      <p:sp>
        <p:nvSpPr>
          <p:cNvPr id="9" name="Rectangle 3"/>
          <p:cNvSpPr txBox="1">
            <a:spLocks noChangeArrowheads="1"/>
          </p:cNvSpPr>
          <p:nvPr/>
        </p:nvSpPr>
        <p:spPr bwMode="auto">
          <a:xfrm>
            <a:off x="415404" y="4267200"/>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7th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pic>
        <p:nvPicPr>
          <p:cNvPr id="10" name="Picture 9"/>
          <p:cNvPicPr>
            <a:picLocks noChangeAspect="1"/>
          </p:cNvPicPr>
          <p:nvPr/>
        </p:nvPicPr>
        <p:blipFill>
          <a:blip r:embed="rId3"/>
          <a:stretch>
            <a:fillRect/>
          </a:stretch>
        </p:blipFill>
        <p:spPr>
          <a:xfrm>
            <a:off x="6318499" y="1978152"/>
            <a:ext cx="2438405" cy="3258318"/>
          </a:xfrm>
          <a:prstGeom prst="rect">
            <a:avLst/>
          </a:prstGeom>
        </p:spPr>
      </p:pic>
      <p:sp>
        <p:nvSpPr>
          <p:cNvPr id="11" name="Rectangle 10"/>
          <p:cNvSpPr>
            <a:spLocks noGrp="1" noChangeArrowheads="1"/>
          </p:cNvSpPr>
          <p:nvPr/>
        </p:nvSpPr>
        <p:spPr bwMode="auto">
          <a:xfrm>
            <a:off x="381000" y="6248400"/>
            <a:ext cx="8077200" cy="533400"/>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©McGraw-Hill Education.  All rights reserved. Authorized only for instructor use in the classroom.  </a:t>
            </a:r>
            <a:br>
              <a:rPr lang="en-US" dirty="0"/>
            </a:br>
            <a:r>
              <a:rPr lang="en-US" dirty="0"/>
              <a:t>No reproduction or further distribution permitted without the prior written consent of McGraw-Hill Education.</a:t>
            </a:r>
            <a:endParaRPr lang="en-US" sz="1600" dirty="0"/>
          </a:p>
        </p:txBody>
      </p:sp>
    </p:spTree>
    <p:extLst>
      <p:ext uri="{BB962C8B-B14F-4D97-AF65-F5344CB8AC3E}">
        <p14:creationId xmlns:p14="http://schemas.microsoft.com/office/powerpoint/2010/main" val="2050982063"/>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18-1</a:t>
            </a: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Determine whether each of the following is best described as a fixed, variable, mixed, step-wise, or curvilinear</a:t>
            </a:r>
            <a:endParaRPr lang="en-US" altLang="en-US" dirty="0">
              <a:solidFill>
                <a:prstClr val="black"/>
              </a:solidFill>
              <a:cs typeface="+mn-cs"/>
            </a:endParaRPr>
          </a:p>
        </p:txBody>
      </p:sp>
      <p:sp>
        <p:nvSpPr>
          <p:cNvPr id="7" name="Rectangle 6"/>
          <p:cNvSpPr>
            <a:spLocks noChangeArrowheads="1"/>
          </p:cNvSpPr>
          <p:nvPr/>
        </p:nvSpPr>
        <p:spPr bwMode="auto">
          <a:xfrm>
            <a:off x="496888" y="917575"/>
            <a:ext cx="33358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as the number of product units changes.</a:t>
            </a:r>
            <a:endParaRPr lang="en-US" altLang="en-US" dirty="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Rubber used to manufacture tennis balls </a:t>
            </a:r>
            <a:endParaRPr lang="en-US" altLang="en-US" dirty="0">
              <a:solidFill>
                <a:prstClr val="black"/>
              </a:solidFill>
              <a:cs typeface="+mn-cs"/>
            </a:endParaRPr>
          </a:p>
        </p:txBody>
      </p:sp>
      <p:sp>
        <p:nvSpPr>
          <p:cNvPr id="57" name="Rectangle 11"/>
          <p:cNvSpPr>
            <a:spLocks noChangeArrowheads="1"/>
          </p:cNvSpPr>
          <p:nvPr/>
        </p:nvSpPr>
        <p:spPr bwMode="auto">
          <a:xfrm>
            <a:off x="4337050" y="1312863"/>
            <a:ext cx="15052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$0.50 per tennis ball</a:t>
            </a:r>
            <a:endParaRPr lang="en-US" altLang="en-US" dirty="0">
              <a:solidFill>
                <a:srgbClr val="C00000"/>
              </a:solidFill>
              <a:cs typeface="+mn-cs"/>
            </a:endParaRPr>
          </a:p>
        </p:txBody>
      </p:sp>
      <p:sp>
        <p:nvSpPr>
          <p:cNvPr id="58" name="Rectangle 12"/>
          <p:cNvSpPr>
            <a:spLocks noChangeArrowheads="1"/>
          </p:cNvSpPr>
          <p:nvPr/>
        </p:nvSpPr>
        <p:spPr bwMode="auto">
          <a:xfrm>
            <a:off x="6819767" y="1312863"/>
            <a:ext cx="9526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Variable cost</a:t>
            </a:r>
            <a:endParaRPr lang="en-US" altLang="en-US" dirty="0">
              <a:solidFill>
                <a:srgbClr val="C00000"/>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(straight-line method) </a:t>
            </a:r>
            <a:endParaRPr lang="en-US" altLang="en-US" dirty="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Electricity cost </a:t>
            </a:r>
            <a:endParaRPr lang="en-US" altLang="en-US" dirty="0">
              <a:solidFill>
                <a:prstClr val="black"/>
              </a:solidFill>
              <a:cs typeface="+mn-cs"/>
            </a:endParaRPr>
          </a:p>
        </p:txBody>
      </p:sp>
      <p:sp>
        <p:nvSpPr>
          <p:cNvPr id="353" name="Rectangle 19"/>
          <p:cNvSpPr>
            <a:spLocks noChangeArrowheads="1"/>
          </p:cNvSpPr>
          <p:nvPr/>
        </p:nvSpPr>
        <p:spPr bwMode="auto">
          <a:xfrm>
            <a:off x="590550" y="1935163"/>
            <a:ext cx="151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Supervisory salaries</a:t>
            </a:r>
            <a:endParaRPr lang="en-US" altLang="en-US" dirty="0">
              <a:solidFill>
                <a:prstClr val="black"/>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salesperson’s commission is 7% for sales of up to $100,000, and </a:t>
            </a:r>
            <a:endParaRPr lang="en-US" altLang="en-US" dirty="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 of sales for sales above $100,000</a:t>
            </a:r>
            <a:endParaRPr lang="en-US" altLang="en-US" dirty="0">
              <a:solidFill>
                <a:prstClr val="black"/>
              </a:solidFill>
              <a:cs typeface="+mn-cs"/>
            </a:endParaRPr>
          </a:p>
        </p:txBody>
      </p:sp>
      <p:sp>
        <p:nvSpPr>
          <p:cNvPr id="363" name="AutoShape 27"/>
          <p:cNvSpPr>
            <a:spLocks noChangeAspect="1" noChangeArrowheads="1" noTextEdit="1"/>
          </p:cNvSpPr>
          <p:nvPr/>
        </p:nvSpPr>
        <p:spPr bwMode="auto">
          <a:xfrm>
            <a:off x="2279650" y="29670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29"/>
          <p:cNvSpPr>
            <a:spLocks noChangeArrowheads="1"/>
          </p:cNvSpPr>
          <p:nvPr/>
        </p:nvSpPr>
        <p:spPr bwMode="auto">
          <a:xfrm>
            <a:off x="2282825" y="29702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Freeform 30"/>
          <p:cNvSpPr>
            <a:spLocks noEditPoints="1"/>
          </p:cNvSpPr>
          <p:nvPr/>
        </p:nvSpPr>
        <p:spPr bwMode="auto">
          <a:xfrm>
            <a:off x="3086100" y="3436938"/>
            <a:ext cx="3462338" cy="1430337"/>
          </a:xfrm>
          <a:custGeom>
            <a:avLst/>
            <a:gdLst>
              <a:gd name="T0" fmla="*/ 0 w 2181"/>
              <a:gd name="T1" fmla="*/ 896 h 901"/>
              <a:gd name="T2" fmla="*/ 2181 w 2181"/>
              <a:gd name="T3" fmla="*/ 896 h 901"/>
              <a:gd name="T4" fmla="*/ 2181 w 2181"/>
              <a:gd name="T5" fmla="*/ 901 h 901"/>
              <a:gd name="T6" fmla="*/ 0 w 2181"/>
              <a:gd name="T7" fmla="*/ 901 h 901"/>
              <a:gd name="T8" fmla="*/ 0 w 2181"/>
              <a:gd name="T9" fmla="*/ 896 h 901"/>
              <a:gd name="T10" fmla="*/ 0 w 2181"/>
              <a:gd name="T11" fmla="*/ 716 h 901"/>
              <a:gd name="T12" fmla="*/ 2181 w 2181"/>
              <a:gd name="T13" fmla="*/ 716 h 901"/>
              <a:gd name="T14" fmla="*/ 2181 w 2181"/>
              <a:gd name="T15" fmla="*/ 722 h 901"/>
              <a:gd name="T16" fmla="*/ 0 w 2181"/>
              <a:gd name="T17" fmla="*/ 722 h 901"/>
              <a:gd name="T18" fmla="*/ 0 w 2181"/>
              <a:gd name="T19" fmla="*/ 716 h 901"/>
              <a:gd name="T20" fmla="*/ 0 w 2181"/>
              <a:gd name="T21" fmla="*/ 537 h 901"/>
              <a:gd name="T22" fmla="*/ 2181 w 2181"/>
              <a:gd name="T23" fmla="*/ 537 h 901"/>
              <a:gd name="T24" fmla="*/ 2181 w 2181"/>
              <a:gd name="T25" fmla="*/ 543 h 901"/>
              <a:gd name="T26" fmla="*/ 0 w 2181"/>
              <a:gd name="T27" fmla="*/ 543 h 901"/>
              <a:gd name="T28" fmla="*/ 0 w 2181"/>
              <a:gd name="T29" fmla="*/ 537 h 901"/>
              <a:gd name="T30" fmla="*/ 0 w 2181"/>
              <a:gd name="T31" fmla="*/ 358 h 901"/>
              <a:gd name="T32" fmla="*/ 2181 w 2181"/>
              <a:gd name="T33" fmla="*/ 358 h 901"/>
              <a:gd name="T34" fmla="*/ 2181 w 2181"/>
              <a:gd name="T35" fmla="*/ 363 h 901"/>
              <a:gd name="T36" fmla="*/ 0 w 2181"/>
              <a:gd name="T37" fmla="*/ 363 h 901"/>
              <a:gd name="T38" fmla="*/ 0 w 2181"/>
              <a:gd name="T39" fmla="*/ 358 h 901"/>
              <a:gd name="T40" fmla="*/ 0 w 2181"/>
              <a:gd name="T41" fmla="*/ 179 h 901"/>
              <a:gd name="T42" fmla="*/ 2181 w 2181"/>
              <a:gd name="T43" fmla="*/ 179 h 901"/>
              <a:gd name="T44" fmla="*/ 2181 w 2181"/>
              <a:gd name="T45" fmla="*/ 185 h 901"/>
              <a:gd name="T46" fmla="*/ 0 w 2181"/>
              <a:gd name="T47" fmla="*/ 185 h 901"/>
              <a:gd name="T48" fmla="*/ 0 w 2181"/>
              <a:gd name="T49" fmla="*/ 179 h 901"/>
              <a:gd name="T50" fmla="*/ 0 w 2181"/>
              <a:gd name="T51" fmla="*/ 0 h 901"/>
              <a:gd name="T52" fmla="*/ 2181 w 2181"/>
              <a:gd name="T53" fmla="*/ 0 h 901"/>
              <a:gd name="T54" fmla="*/ 2181 w 2181"/>
              <a:gd name="T55" fmla="*/ 6 h 901"/>
              <a:gd name="T56" fmla="*/ 0 w 2181"/>
              <a:gd name="T57" fmla="*/ 6 h 901"/>
              <a:gd name="T58" fmla="*/ 0 w 2181"/>
              <a:gd name="T59"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81" h="901">
                <a:moveTo>
                  <a:pt x="0" y="896"/>
                </a:moveTo>
                <a:lnTo>
                  <a:pt x="2181" y="896"/>
                </a:lnTo>
                <a:lnTo>
                  <a:pt x="2181" y="901"/>
                </a:lnTo>
                <a:lnTo>
                  <a:pt x="0" y="901"/>
                </a:lnTo>
                <a:lnTo>
                  <a:pt x="0" y="896"/>
                </a:lnTo>
                <a:close/>
                <a:moveTo>
                  <a:pt x="0" y="716"/>
                </a:moveTo>
                <a:lnTo>
                  <a:pt x="2181" y="716"/>
                </a:lnTo>
                <a:lnTo>
                  <a:pt x="2181" y="722"/>
                </a:lnTo>
                <a:lnTo>
                  <a:pt x="0" y="722"/>
                </a:lnTo>
                <a:lnTo>
                  <a:pt x="0" y="716"/>
                </a:lnTo>
                <a:close/>
                <a:moveTo>
                  <a:pt x="0" y="537"/>
                </a:moveTo>
                <a:lnTo>
                  <a:pt x="2181" y="537"/>
                </a:lnTo>
                <a:lnTo>
                  <a:pt x="2181" y="543"/>
                </a:lnTo>
                <a:lnTo>
                  <a:pt x="0" y="543"/>
                </a:lnTo>
                <a:lnTo>
                  <a:pt x="0" y="537"/>
                </a:lnTo>
                <a:close/>
                <a:moveTo>
                  <a:pt x="0" y="358"/>
                </a:moveTo>
                <a:lnTo>
                  <a:pt x="2181" y="358"/>
                </a:lnTo>
                <a:lnTo>
                  <a:pt x="2181" y="363"/>
                </a:lnTo>
                <a:lnTo>
                  <a:pt x="0" y="363"/>
                </a:lnTo>
                <a:lnTo>
                  <a:pt x="0" y="358"/>
                </a:lnTo>
                <a:close/>
                <a:moveTo>
                  <a:pt x="0" y="179"/>
                </a:moveTo>
                <a:lnTo>
                  <a:pt x="2181" y="179"/>
                </a:lnTo>
                <a:lnTo>
                  <a:pt x="2181" y="185"/>
                </a:lnTo>
                <a:lnTo>
                  <a:pt x="0" y="185"/>
                </a:lnTo>
                <a:lnTo>
                  <a:pt x="0" y="179"/>
                </a:lnTo>
                <a:close/>
                <a:moveTo>
                  <a:pt x="0" y="0"/>
                </a:moveTo>
                <a:lnTo>
                  <a:pt x="2181" y="0"/>
                </a:lnTo>
                <a:lnTo>
                  <a:pt x="21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Freeform 31"/>
          <p:cNvSpPr>
            <a:spLocks noEditPoints="1"/>
          </p:cNvSpPr>
          <p:nvPr/>
        </p:nvSpPr>
        <p:spPr bwMode="auto">
          <a:xfrm>
            <a:off x="3657600" y="3441700"/>
            <a:ext cx="2894013" cy="1706562"/>
          </a:xfrm>
          <a:custGeom>
            <a:avLst/>
            <a:gdLst>
              <a:gd name="T0" fmla="*/ 6 w 1823"/>
              <a:gd name="T1" fmla="*/ 0 h 1075"/>
              <a:gd name="T2" fmla="*/ 6 w 1823"/>
              <a:gd name="T3" fmla="*/ 1075 h 1075"/>
              <a:gd name="T4" fmla="*/ 0 w 1823"/>
              <a:gd name="T5" fmla="*/ 1075 h 1075"/>
              <a:gd name="T6" fmla="*/ 0 w 1823"/>
              <a:gd name="T7" fmla="*/ 0 h 1075"/>
              <a:gd name="T8" fmla="*/ 6 w 1823"/>
              <a:gd name="T9" fmla="*/ 0 h 1075"/>
              <a:gd name="T10" fmla="*/ 369 w 1823"/>
              <a:gd name="T11" fmla="*/ 0 h 1075"/>
              <a:gd name="T12" fmla="*/ 369 w 1823"/>
              <a:gd name="T13" fmla="*/ 1075 h 1075"/>
              <a:gd name="T14" fmla="*/ 364 w 1823"/>
              <a:gd name="T15" fmla="*/ 1075 h 1075"/>
              <a:gd name="T16" fmla="*/ 364 w 1823"/>
              <a:gd name="T17" fmla="*/ 0 h 1075"/>
              <a:gd name="T18" fmla="*/ 369 w 1823"/>
              <a:gd name="T19" fmla="*/ 0 h 1075"/>
              <a:gd name="T20" fmla="*/ 733 w 1823"/>
              <a:gd name="T21" fmla="*/ 0 h 1075"/>
              <a:gd name="T22" fmla="*/ 733 w 1823"/>
              <a:gd name="T23" fmla="*/ 1075 h 1075"/>
              <a:gd name="T24" fmla="*/ 727 w 1823"/>
              <a:gd name="T25" fmla="*/ 1075 h 1075"/>
              <a:gd name="T26" fmla="*/ 727 w 1823"/>
              <a:gd name="T27" fmla="*/ 0 h 1075"/>
              <a:gd name="T28" fmla="*/ 733 w 1823"/>
              <a:gd name="T29" fmla="*/ 0 h 1075"/>
              <a:gd name="T30" fmla="*/ 1097 w 1823"/>
              <a:gd name="T31" fmla="*/ 0 h 1075"/>
              <a:gd name="T32" fmla="*/ 1097 w 1823"/>
              <a:gd name="T33" fmla="*/ 1075 h 1075"/>
              <a:gd name="T34" fmla="*/ 1091 w 1823"/>
              <a:gd name="T35" fmla="*/ 1075 h 1075"/>
              <a:gd name="T36" fmla="*/ 1091 w 1823"/>
              <a:gd name="T37" fmla="*/ 0 h 1075"/>
              <a:gd name="T38" fmla="*/ 1097 w 1823"/>
              <a:gd name="T39" fmla="*/ 0 h 1075"/>
              <a:gd name="T40" fmla="*/ 1460 w 1823"/>
              <a:gd name="T41" fmla="*/ 0 h 1075"/>
              <a:gd name="T42" fmla="*/ 1460 w 1823"/>
              <a:gd name="T43" fmla="*/ 1075 h 1075"/>
              <a:gd name="T44" fmla="*/ 1454 w 1823"/>
              <a:gd name="T45" fmla="*/ 1075 h 1075"/>
              <a:gd name="T46" fmla="*/ 1454 w 1823"/>
              <a:gd name="T47" fmla="*/ 0 h 1075"/>
              <a:gd name="T48" fmla="*/ 1460 w 1823"/>
              <a:gd name="T49" fmla="*/ 0 h 1075"/>
              <a:gd name="T50" fmla="*/ 1823 w 1823"/>
              <a:gd name="T51" fmla="*/ 0 h 1075"/>
              <a:gd name="T52" fmla="*/ 1823 w 1823"/>
              <a:gd name="T53" fmla="*/ 1075 h 1075"/>
              <a:gd name="T54" fmla="*/ 1818 w 1823"/>
              <a:gd name="T55" fmla="*/ 1075 h 1075"/>
              <a:gd name="T56" fmla="*/ 1818 w 1823"/>
              <a:gd name="T57" fmla="*/ 0 h 1075"/>
              <a:gd name="T58" fmla="*/ 1823 w 182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3" h="1075">
                <a:moveTo>
                  <a:pt x="6" y="0"/>
                </a:moveTo>
                <a:lnTo>
                  <a:pt x="6" y="1075"/>
                </a:lnTo>
                <a:lnTo>
                  <a:pt x="0" y="1075"/>
                </a:lnTo>
                <a:lnTo>
                  <a:pt x="0" y="0"/>
                </a:lnTo>
                <a:lnTo>
                  <a:pt x="6" y="0"/>
                </a:lnTo>
                <a:close/>
                <a:moveTo>
                  <a:pt x="369" y="0"/>
                </a:moveTo>
                <a:lnTo>
                  <a:pt x="369" y="1075"/>
                </a:lnTo>
                <a:lnTo>
                  <a:pt x="364" y="1075"/>
                </a:lnTo>
                <a:lnTo>
                  <a:pt x="364" y="0"/>
                </a:lnTo>
                <a:lnTo>
                  <a:pt x="369" y="0"/>
                </a:lnTo>
                <a:close/>
                <a:moveTo>
                  <a:pt x="733" y="0"/>
                </a:moveTo>
                <a:lnTo>
                  <a:pt x="733" y="1075"/>
                </a:lnTo>
                <a:lnTo>
                  <a:pt x="727" y="1075"/>
                </a:lnTo>
                <a:lnTo>
                  <a:pt x="727" y="0"/>
                </a:lnTo>
                <a:lnTo>
                  <a:pt x="733" y="0"/>
                </a:lnTo>
                <a:close/>
                <a:moveTo>
                  <a:pt x="1097" y="0"/>
                </a:moveTo>
                <a:lnTo>
                  <a:pt x="1097" y="1075"/>
                </a:lnTo>
                <a:lnTo>
                  <a:pt x="1091" y="1075"/>
                </a:lnTo>
                <a:lnTo>
                  <a:pt x="1091" y="0"/>
                </a:lnTo>
                <a:lnTo>
                  <a:pt x="1097" y="0"/>
                </a:lnTo>
                <a:close/>
                <a:moveTo>
                  <a:pt x="1460" y="0"/>
                </a:moveTo>
                <a:lnTo>
                  <a:pt x="1460" y="1075"/>
                </a:lnTo>
                <a:lnTo>
                  <a:pt x="1454" y="1075"/>
                </a:lnTo>
                <a:lnTo>
                  <a:pt x="1454" y="0"/>
                </a:lnTo>
                <a:lnTo>
                  <a:pt x="1460" y="0"/>
                </a:lnTo>
                <a:close/>
                <a:moveTo>
                  <a:pt x="1823" y="0"/>
                </a:moveTo>
                <a:lnTo>
                  <a:pt x="1823" y="1075"/>
                </a:lnTo>
                <a:lnTo>
                  <a:pt x="1818" y="1075"/>
                </a:lnTo>
                <a:lnTo>
                  <a:pt x="1818" y="0"/>
                </a:lnTo>
                <a:lnTo>
                  <a:pt x="182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32"/>
          <p:cNvSpPr>
            <a:spLocks noChangeArrowheads="1"/>
          </p:cNvSpPr>
          <p:nvPr/>
        </p:nvSpPr>
        <p:spPr bwMode="auto">
          <a:xfrm>
            <a:off x="3081338" y="3441700"/>
            <a:ext cx="9525"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Rectangle 33"/>
          <p:cNvSpPr>
            <a:spLocks noChangeArrowheads="1"/>
          </p:cNvSpPr>
          <p:nvPr/>
        </p:nvSpPr>
        <p:spPr bwMode="auto">
          <a:xfrm>
            <a:off x="3086100" y="5143500"/>
            <a:ext cx="346233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Freeform 34"/>
          <p:cNvSpPr>
            <a:spLocks/>
          </p:cNvSpPr>
          <p:nvPr/>
        </p:nvSpPr>
        <p:spPr bwMode="auto">
          <a:xfrm>
            <a:off x="3074988" y="3716338"/>
            <a:ext cx="2906713" cy="1441450"/>
          </a:xfrm>
          <a:custGeom>
            <a:avLst/>
            <a:gdLst>
              <a:gd name="T0" fmla="*/ 33 w 15237"/>
              <a:gd name="T1" fmla="*/ 7483 h 7581"/>
              <a:gd name="T2" fmla="*/ 1545 w 15237"/>
              <a:gd name="T3" fmla="*/ 6731 h 7581"/>
              <a:gd name="T4" fmla="*/ 3057 w 15237"/>
              <a:gd name="T5" fmla="*/ 5987 h 7581"/>
              <a:gd name="T6" fmla="*/ 4569 w 15237"/>
              <a:gd name="T7" fmla="*/ 5235 h 7581"/>
              <a:gd name="T8" fmla="*/ 6081 w 15237"/>
              <a:gd name="T9" fmla="*/ 4491 h 7581"/>
              <a:gd name="T10" fmla="*/ 7593 w 15237"/>
              <a:gd name="T11" fmla="*/ 3747 h 7581"/>
              <a:gd name="T12" fmla="*/ 9105 w 15237"/>
              <a:gd name="T13" fmla="*/ 2995 h 7581"/>
              <a:gd name="T14" fmla="*/ 10625 w 15237"/>
              <a:gd name="T15" fmla="*/ 2251 h 7581"/>
              <a:gd name="T16" fmla="*/ 12137 w 15237"/>
              <a:gd name="T17" fmla="*/ 1499 h 7581"/>
              <a:gd name="T18" fmla="*/ 13649 w 15237"/>
              <a:gd name="T19" fmla="*/ 755 h 7581"/>
              <a:gd name="T20" fmla="*/ 15161 w 15237"/>
              <a:gd name="T21" fmla="*/ 11 h 7581"/>
              <a:gd name="T22" fmla="*/ 15226 w 15237"/>
              <a:gd name="T23" fmla="*/ 33 h 7581"/>
              <a:gd name="T24" fmla="*/ 15204 w 15237"/>
              <a:gd name="T25" fmla="*/ 98 h 7581"/>
              <a:gd name="T26" fmla="*/ 13692 w 15237"/>
              <a:gd name="T27" fmla="*/ 842 h 7581"/>
              <a:gd name="T28" fmla="*/ 12180 w 15237"/>
              <a:gd name="T29" fmla="*/ 1585 h 7581"/>
              <a:gd name="T30" fmla="*/ 10668 w 15237"/>
              <a:gd name="T31" fmla="*/ 2338 h 7581"/>
              <a:gd name="T32" fmla="*/ 9148 w 15237"/>
              <a:gd name="T33" fmla="*/ 3081 h 7581"/>
              <a:gd name="T34" fmla="*/ 7636 w 15237"/>
              <a:gd name="T35" fmla="*/ 3834 h 7581"/>
              <a:gd name="T36" fmla="*/ 6124 w 15237"/>
              <a:gd name="T37" fmla="*/ 4578 h 7581"/>
              <a:gd name="T38" fmla="*/ 4612 w 15237"/>
              <a:gd name="T39" fmla="*/ 5321 h 7581"/>
              <a:gd name="T40" fmla="*/ 3100 w 15237"/>
              <a:gd name="T41" fmla="*/ 6074 h 7581"/>
              <a:gd name="T42" fmla="*/ 1588 w 15237"/>
              <a:gd name="T43" fmla="*/ 6817 h 7581"/>
              <a:gd name="T44" fmla="*/ 76 w 15237"/>
              <a:gd name="T45" fmla="*/ 7569 h 7581"/>
              <a:gd name="T46" fmla="*/ 11 w 15237"/>
              <a:gd name="T47" fmla="*/ 7548 h 7581"/>
              <a:gd name="T48" fmla="*/ 33 w 15237"/>
              <a:gd name="T49" fmla="*/ 7483 h 7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37" h="7581">
                <a:moveTo>
                  <a:pt x="33" y="7483"/>
                </a:moveTo>
                <a:lnTo>
                  <a:pt x="1545" y="6731"/>
                </a:lnTo>
                <a:lnTo>
                  <a:pt x="3057" y="5987"/>
                </a:lnTo>
                <a:lnTo>
                  <a:pt x="4569" y="5235"/>
                </a:lnTo>
                <a:lnTo>
                  <a:pt x="6081" y="4491"/>
                </a:lnTo>
                <a:lnTo>
                  <a:pt x="7593" y="3747"/>
                </a:lnTo>
                <a:lnTo>
                  <a:pt x="9105" y="2995"/>
                </a:lnTo>
                <a:lnTo>
                  <a:pt x="10625" y="2251"/>
                </a:lnTo>
                <a:lnTo>
                  <a:pt x="12137" y="1499"/>
                </a:lnTo>
                <a:lnTo>
                  <a:pt x="13649" y="755"/>
                </a:lnTo>
                <a:lnTo>
                  <a:pt x="15161" y="11"/>
                </a:lnTo>
                <a:cubicBezTo>
                  <a:pt x="15185" y="0"/>
                  <a:pt x="15214" y="9"/>
                  <a:pt x="15226" y="33"/>
                </a:cubicBezTo>
                <a:cubicBezTo>
                  <a:pt x="15237" y="57"/>
                  <a:pt x="15227" y="86"/>
                  <a:pt x="15204" y="98"/>
                </a:cubicBezTo>
                <a:lnTo>
                  <a:pt x="13692" y="842"/>
                </a:lnTo>
                <a:lnTo>
                  <a:pt x="12180" y="1585"/>
                </a:lnTo>
                <a:lnTo>
                  <a:pt x="10668" y="2338"/>
                </a:lnTo>
                <a:lnTo>
                  <a:pt x="9148" y="3081"/>
                </a:lnTo>
                <a:lnTo>
                  <a:pt x="7636" y="3834"/>
                </a:lnTo>
                <a:lnTo>
                  <a:pt x="6124" y="4578"/>
                </a:lnTo>
                <a:lnTo>
                  <a:pt x="4612" y="5321"/>
                </a:lnTo>
                <a:lnTo>
                  <a:pt x="3100" y="6074"/>
                </a:lnTo>
                <a:lnTo>
                  <a:pt x="1588" y="6817"/>
                </a:lnTo>
                <a:lnTo>
                  <a:pt x="76" y="7569"/>
                </a:lnTo>
                <a:cubicBezTo>
                  <a:pt x="52" y="7581"/>
                  <a:pt x="23" y="7572"/>
                  <a:pt x="11" y="7548"/>
                </a:cubicBezTo>
                <a:cubicBezTo>
                  <a:pt x="0" y="7524"/>
                  <a:pt x="9" y="7495"/>
                  <a:pt x="33" y="7483"/>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Oval 35"/>
          <p:cNvSpPr>
            <a:spLocks noChangeArrowheads="1"/>
          </p:cNvSpPr>
          <p:nvPr/>
        </p:nvSpPr>
        <p:spPr bwMode="auto">
          <a:xfrm>
            <a:off x="3052763" y="5114925"/>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Oval 36"/>
          <p:cNvSpPr>
            <a:spLocks noChangeArrowheads="1"/>
          </p:cNvSpPr>
          <p:nvPr/>
        </p:nvSpPr>
        <p:spPr bwMode="auto">
          <a:xfrm>
            <a:off x="3052763" y="5114925"/>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Oval 37"/>
          <p:cNvSpPr>
            <a:spLocks noChangeArrowheads="1"/>
          </p:cNvSpPr>
          <p:nvPr/>
        </p:nvSpPr>
        <p:spPr bwMode="auto">
          <a:xfrm>
            <a:off x="3341688" y="497205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Oval 38"/>
          <p:cNvSpPr>
            <a:spLocks noChangeArrowheads="1"/>
          </p:cNvSpPr>
          <p:nvPr/>
        </p:nvSpPr>
        <p:spPr bwMode="auto">
          <a:xfrm>
            <a:off x="3341688" y="497205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Oval 39"/>
          <p:cNvSpPr>
            <a:spLocks noChangeArrowheads="1"/>
          </p:cNvSpPr>
          <p:nvPr/>
        </p:nvSpPr>
        <p:spPr bwMode="auto">
          <a:xfrm>
            <a:off x="3630613" y="483076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Oval 40"/>
          <p:cNvSpPr>
            <a:spLocks noChangeArrowheads="1"/>
          </p:cNvSpPr>
          <p:nvPr/>
        </p:nvSpPr>
        <p:spPr bwMode="auto">
          <a:xfrm>
            <a:off x="3630613" y="48307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Oval 41"/>
          <p:cNvSpPr>
            <a:spLocks noChangeArrowheads="1"/>
          </p:cNvSpPr>
          <p:nvPr/>
        </p:nvSpPr>
        <p:spPr bwMode="auto">
          <a:xfrm>
            <a:off x="3917950" y="4687888"/>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Oval 42"/>
          <p:cNvSpPr>
            <a:spLocks noChangeArrowheads="1"/>
          </p:cNvSpPr>
          <p:nvPr/>
        </p:nvSpPr>
        <p:spPr bwMode="auto">
          <a:xfrm>
            <a:off x="3917950" y="4687888"/>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Oval 43"/>
          <p:cNvSpPr>
            <a:spLocks noChangeArrowheads="1"/>
          </p:cNvSpPr>
          <p:nvPr/>
        </p:nvSpPr>
        <p:spPr bwMode="auto">
          <a:xfrm>
            <a:off x="4206875" y="454660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Oval 44"/>
          <p:cNvSpPr>
            <a:spLocks noChangeArrowheads="1"/>
          </p:cNvSpPr>
          <p:nvPr/>
        </p:nvSpPr>
        <p:spPr bwMode="auto">
          <a:xfrm>
            <a:off x="4206875" y="45466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Oval 45"/>
          <p:cNvSpPr>
            <a:spLocks noChangeArrowheads="1"/>
          </p:cNvSpPr>
          <p:nvPr/>
        </p:nvSpPr>
        <p:spPr bwMode="auto">
          <a:xfrm>
            <a:off x="4495800" y="44037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Oval 46"/>
          <p:cNvSpPr>
            <a:spLocks noChangeArrowheads="1"/>
          </p:cNvSpPr>
          <p:nvPr/>
        </p:nvSpPr>
        <p:spPr bwMode="auto">
          <a:xfrm>
            <a:off x="4495800" y="44037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Oval 47"/>
          <p:cNvSpPr>
            <a:spLocks noChangeArrowheads="1"/>
          </p:cNvSpPr>
          <p:nvPr/>
        </p:nvSpPr>
        <p:spPr bwMode="auto">
          <a:xfrm>
            <a:off x="4783138" y="4260850"/>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Oval 48"/>
          <p:cNvSpPr>
            <a:spLocks noChangeArrowheads="1"/>
          </p:cNvSpPr>
          <p:nvPr/>
        </p:nvSpPr>
        <p:spPr bwMode="auto">
          <a:xfrm>
            <a:off x="4783138" y="4260850"/>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Oval 49"/>
          <p:cNvSpPr>
            <a:spLocks noChangeArrowheads="1"/>
          </p:cNvSpPr>
          <p:nvPr/>
        </p:nvSpPr>
        <p:spPr bwMode="auto">
          <a:xfrm>
            <a:off x="5073650" y="411956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Oval 50"/>
          <p:cNvSpPr>
            <a:spLocks noChangeArrowheads="1"/>
          </p:cNvSpPr>
          <p:nvPr/>
        </p:nvSpPr>
        <p:spPr bwMode="auto">
          <a:xfrm>
            <a:off x="5073650" y="41195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Oval 51"/>
          <p:cNvSpPr>
            <a:spLocks noChangeArrowheads="1"/>
          </p:cNvSpPr>
          <p:nvPr/>
        </p:nvSpPr>
        <p:spPr bwMode="auto">
          <a:xfrm>
            <a:off x="5362575" y="39766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Oval 52"/>
          <p:cNvSpPr>
            <a:spLocks noChangeArrowheads="1"/>
          </p:cNvSpPr>
          <p:nvPr/>
        </p:nvSpPr>
        <p:spPr bwMode="auto">
          <a:xfrm>
            <a:off x="5360988" y="3976688"/>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Oval 53"/>
          <p:cNvSpPr>
            <a:spLocks noChangeArrowheads="1"/>
          </p:cNvSpPr>
          <p:nvPr/>
        </p:nvSpPr>
        <p:spPr bwMode="auto">
          <a:xfrm>
            <a:off x="5649913" y="3835400"/>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Oval 54"/>
          <p:cNvSpPr>
            <a:spLocks noChangeArrowheads="1"/>
          </p:cNvSpPr>
          <p:nvPr/>
        </p:nvSpPr>
        <p:spPr bwMode="auto">
          <a:xfrm>
            <a:off x="5649913" y="38354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0" name="Oval 55"/>
          <p:cNvSpPr>
            <a:spLocks noChangeArrowheads="1"/>
          </p:cNvSpPr>
          <p:nvPr/>
        </p:nvSpPr>
        <p:spPr bwMode="auto">
          <a:xfrm>
            <a:off x="5938838" y="369411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1" name="Oval 56"/>
          <p:cNvSpPr>
            <a:spLocks noChangeArrowheads="1"/>
          </p:cNvSpPr>
          <p:nvPr/>
        </p:nvSpPr>
        <p:spPr bwMode="auto">
          <a:xfrm>
            <a:off x="5938838" y="369411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57"/>
          <p:cNvSpPr>
            <a:spLocks noChangeArrowheads="1"/>
          </p:cNvSpPr>
          <p:nvPr/>
        </p:nvSpPr>
        <p:spPr bwMode="auto">
          <a:xfrm>
            <a:off x="2838450" y="50720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93" name="Rectangle 58"/>
          <p:cNvSpPr>
            <a:spLocks noChangeArrowheads="1"/>
          </p:cNvSpPr>
          <p:nvPr/>
        </p:nvSpPr>
        <p:spPr bwMode="auto">
          <a:xfrm>
            <a:off x="2635250" y="4787900"/>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a:t>
            </a:r>
            <a:endParaRPr lang="en-US" altLang="en-US" dirty="0">
              <a:solidFill>
                <a:prstClr val="black"/>
              </a:solidFill>
              <a:cs typeface="+mn-cs"/>
            </a:endParaRPr>
          </a:p>
        </p:txBody>
      </p:sp>
      <p:sp>
        <p:nvSpPr>
          <p:cNvPr id="394" name="Rectangle 59"/>
          <p:cNvSpPr>
            <a:spLocks noChangeArrowheads="1"/>
          </p:cNvSpPr>
          <p:nvPr/>
        </p:nvSpPr>
        <p:spPr bwMode="auto">
          <a:xfrm>
            <a:off x="2635250" y="450373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395" name="Rectangle 60"/>
          <p:cNvSpPr>
            <a:spLocks noChangeArrowheads="1"/>
          </p:cNvSpPr>
          <p:nvPr/>
        </p:nvSpPr>
        <p:spPr bwMode="auto">
          <a:xfrm>
            <a:off x="2635250" y="4219575"/>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$3,000</a:t>
            </a:r>
            <a:endParaRPr lang="en-US" altLang="en-US" dirty="0">
              <a:solidFill>
                <a:prstClr val="black"/>
              </a:solidFill>
              <a:cs typeface="+mn-cs"/>
            </a:endParaRPr>
          </a:p>
        </p:txBody>
      </p:sp>
      <p:sp>
        <p:nvSpPr>
          <p:cNvPr id="396" name="Rectangle 61"/>
          <p:cNvSpPr>
            <a:spLocks noChangeArrowheads="1"/>
          </p:cNvSpPr>
          <p:nvPr/>
        </p:nvSpPr>
        <p:spPr bwMode="auto">
          <a:xfrm>
            <a:off x="2635250" y="3935413"/>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397" name="Rectangle 62"/>
          <p:cNvSpPr>
            <a:spLocks noChangeArrowheads="1"/>
          </p:cNvSpPr>
          <p:nvPr/>
        </p:nvSpPr>
        <p:spPr bwMode="auto">
          <a:xfrm>
            <a:off x="2635250" y="3649663"/>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$5,000</a:t>
            </a:r>
            <a:endParaRPr lang="en-US" altLang="en-US" dirty="0">
              <a:solidFill>
                <a:prstClr val="black"/>
              </a:solidFill>
              <a:cs typeface="+mn-cs"/>
            </a:endParaRPr>
          </a:p>
        </p:txBody>
      </p:sp>
      <p:sp>
        <p:nvSpPr>
          <p:cNvPr id="398" name="Rectangle 63"/>
          <p:cNvSpPr>
            <a:spLocks noChangeArrowheads="1"/>
          </p:cNvSpPr>
          <p:nvPr/>
        </p:nvSpPr>
        <p:spPr bwMode="auto">
          <a:xfrm>
            <a:off x="2635250" y="3365500"/>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399" name="Rectangle 64"/>
          <p:cNvSpPr>
            <a:spLocks noChangeArrowheads="1"/>
          </p:cNvSpPr>
          <p:nvPr/>
        </p:nvSpPr>
        <p:spPr bwMode="auto">
          <a:xfrm>
            <a:off x="3044825" y="52212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400" name="Rectangle 65"/>
          <p:cNvSpPr>
            <a:spLocks noChangeArrowheads="1"/>
          </p:cNvSpPr>
          <p:nvPr/>
        </p:nvSpPr>
        <p:spPr bwMode="auto">
          <a:xfrm>
            <a:off x="3521075" y="52212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401" name="Rectangle 66"/>
          <p:cNvSpPr>
            <a:spLocks noChangeArrowheads="1"/>
          </p:cNvSpPr>
          <p:nvPr/>
        </p:nvSpPr>
        <p:spPr bwMode="auto">
          <a:xfrm>
            <a:off x="4097338" y="52212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402" name="Rectangle 67"/>
          <p:cNvSpPr>
            <a:spLocks noChangeArrowheads="1"/>
          </p:cNvSpPr>
          <p:nvPr/>
        </p:nvSpPr>
        <p:spPr bwMode="auto">
          <a:xfrm>
            <a:off x="4675188" y="52212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403" name="Rectangle 68"/>
          <p:cNvSpPr>
            <a:spLocks noChangeArrowheads="1"/>
          </p:cNvSpPr>
          <p:nvPr/>
        </p:nvSpPr>
        <p:spPr bwMode="auto">
          <a:xfrm>
            <a:off x="5251450" y="52212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8,000</a:t>
            </a:r>
            <a:endParaRPr lang="en-US" altLang="en-US" dirty="0">
              <a:solidFill>
                <a:prstClr val="black"/>
              </a:solidFill>
              <a:cs typeface="+mn-cs"/>
            </a:endParaRPr>
          </a:p>
        </p:txBody>
      </p:sp>
      <p:sp>
        <p:nvSpPr>
          <p:cNvPr id="404" name="Rectangle 69"/>
          <p:cNvSpPr>
            <a:spLocks noChangeArrowheads="1"/>
          </p:cNvSpPr>
          <p:nvPr/>
        </p:nvSpPr>
        <p:spPr bwMode="auto">
          <a:xfrm>
            <a:off x="5799138" y="52212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406" name="Rectangle 71"/>
          <p:cNvSpPr>
            <a:spLocks noChangeArrowheads="1"/>
          </p:cNvSpPr>
          <p:nvPr/>
        </p:nvSpPr>
        <p:spPr bwMode="auto">
          <a:xfrm rot="16200000">
            <a:off x="2161505" y="4149070"/>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595959"/>
                </a:solidFill>
                <a:latin typeface="Calibri" panose="020F0502020204030204" pitchFamily="34" charset="0"/>
                <a:cs typeface="+mn-cs"/>
              </a:rPr>
              <a:t>Total Cost</a:t>
            </a:r>
            <a:endParaRPr lang="en-US" altLang="en-US" sz="1100" dirty="0">
              <a:solidFill>
                <a:prstClr val="black"/>
              </a:solidFill>
              <a:cs typeface="+mn-cs"/>
            </a:endParaRPr>
          </a:p>
        </p:txBody>
      </p:sp>
      <p:sp>
        <p:nvSpPr>
          <p:cNvPr id="407" name="Rectangle 72"/>
          <p:cNvSpPr>
            <a:spLocks noChangeArrowheads="1"/>
          </p:cNvSpPr>
          <p:nvPr/>
        </p:nvSpPr>
        <p:spPr bwMode="auto">
          <a:xfrm>
            <a:off x="4421188" y="53975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Calibri" panose="020F0502020204030204" pitchFamily="34" charset="0"/>
                <a:cs typeface="+mn-cs"/>
              </a:rPr>
              <a:t>Units Produced</a:t>
            </a:r>
            <a:endParaRPr lang="en-US" altLang="en-US" dirty="0">
              <a:solidFill>
                <a:prstClr val="black"/>
              </a:solidFill>
              <a:cs typeface="+mn-cs"/>
            </a:endParaRPr>
          </a:p>
        </p:txBody>
      </p:sp>
      <p:sp>
        <p:nvSpPr>
          <p:cNvPr id="408" name="Rectangle 73"/>
          <p:cNvSpPr>
            <a:spLocks noChangeArrowheads="1"/>
          </p:cNvSpPr>
          <p:nvPr/>
        </p:nvSpPr>
        <p:spPr bwMode="auto">
          <a:xfrm>
            <a:off x="3471863" y="3065463"/>
            <a:ext cx="16129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$0.50 per tennis ball </a:t>
            </a:r>
            <a:endParaRPr lang="en-US" altLang="en-US" dirty="0">
              <a:solidFill>
                <a:prstClr val="black"/>
              </a:solidFill>
              <a:cs typeface="+mn-cs"/>
            </a:endParaRPr>
          </a:p>
        </p:txBody>
      </p:sp>
      <p:sp>
        <p:nvSpPr>
          <p:cNvPr id="409" name="Rectangle 74"/>
          <p:cNvSpPr>
            <a:spLocks noChangeArrowheads="1"/>
          </p:cNvSpPr>
          <p:nvPr/>
        </p:nvSpPr>
        <p:spPr bwMode="auto">
          <a:xfrm>
            <a:off x="4987925" y="30654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a:t>
            </a:r>
            <a:endParaRPr lang="en-US" altLang="en-US" dirty="0">
              <a:solidFill>
                <a:prstClr val="black"/>
              </a:solidFill>
              <a:cs typeface="+mn-cs"/>
            </a:endParaRPr>
          </a:p>
        </p:txBody>
      </p:sp>
      <p:sp>
        <p:nvSpPr>
          <p:cNvPr id="410" name="Rectangle 75"/>
          <p:cNvSpPr>
            <a:spLocks noChangeArrowheads="1"/>
          </p:cNvSpPr>
          <p:nvPr/>
        </p:nvSpPr>
        <p:spPr bwMode="auto">
          <a:xfrm>
            <a:off x="5081588" y="3065463"/>
            <a:ext cx="6921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Variable</a:t>
            </a:r>
            <a:endParaRPr lang="en-US" altLang="en-US" dirty="0">
              <a:solidFill>
                <a:prstClr val="black"/>
              </a:solidFill>
              <a:cs typeface="+mn-cs"/>
            </a:endParaRPr>
          </a:p>
        </p:txBody>
      </p:sp>
      <p:sp>
        <p:nvSpPr>
          <p:cNvPr id="411" name="Rectangle 76"/>
          <p:cNvSpPr>
            <a:spLocks noChangeArrowheads="1"/>
          </p:cNvSpPr>
          <p:nvPr/>
        </p:nvSpPr>
        <p:spPr bwMode="auto">
          <a:xfrm>
            <a:off x="2282825" y="29702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Slide Number Placeholder 63"/>
          <p:cNvSpPr>
            <a:spLocks noGrp="1"/>
          </p:cNvSpPr>
          <p:nvPr>
            <p:ph type="sldNum" sz="quarter" idx="12"/>
          </p:nvPr>
        </p:nvSpPr>
        <p:spPr/>
        <p:txBody>
          <a:bodyPr/>
          <a:lstStyle/>
          <a:p>
            <a:fld id="{A2F34CF3-0044-4E21-BEB6-D1264E26E98D}" type="slidenum">
              <a:rPr lang="en-US" smtClean="0">
                <a:solidFill>
                  <a:prstClr val="black">
                    <a:tint val="75000"/>
                  </a:prstClr>
                </a:solidFill>
              </a:rPr>
              <a:pPr/>
              <a:t>10</a:t>
            </a:fld>
            <a:endParaRPr lang="en-US" dirty="0">
              <a:solidFill>
                <a:prstClr val="black">
                  <a:tint val="75000"/>
                </a:prstClr>
              </a:solidFill>
            </a:endParaRPr>
          </a:p>
        </p:txBody>
      </p:sp>
      <p:sp>
        <p:nvSpPr>
          <p:cNvPr id="65" name="Rounded Rectangle 64"/>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66" name="Rectangle 65"/>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943025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2"/>
                                        </p:tgtEl>
                                        <p:attrNameLst>
                                          <p:attrName>style.visibility</p:attrName>
                                        </p:attrNameLst>
                                      </p:cBhvr>
                                      <p:to>
                                        <p:strVal val="visible"/>
                                      </p:to>
                                    </p:set>
                                    <p:animEffect transition="in" filter="fade">
                                      <p:cBhvr>
                                        <p:cTn id="10" dur="500"/>
                                        <p:tgtEl>
                                          <p:spTgt spid="3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fade">
                                      <p:cBhvr>
                                        <p:cTn id="13" dur="500"/>
                                        <p:tgtEl>
                                          <p:spTgt spid="3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4"/>
                                        </p:tgtEl>
                                        <p:attrNameLst>
                                          <p:attrName>style.visibility</p:attrName>
                                        </p:attrNameLst>
                                      </p:cBhvr>
                                      <p:to>
                                        <p:strVal val="visible"/>
                                      </p:to>
                                    </p:set>
                                    <p:animEffect transition="in" filter="fade">
                                      <p:cBhvr>
                                        <p:cTn id="16" dur="500"/>
                                        <p:tgtEl>
                                          <p:spTgt spid="3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5"/>
                                        </p:tgtEl>
                                        <p:attrNameLst>
                                          <p:attrName>style.visibility</p:attrName>
                                        </p:attrNameLst>
                                      </p:cBhvr>
                                      <p:to>
                                        <p:strVal val="visible"/>
                                      </p:to>
                                    </p:set>
                                    <p:animEffect transition="in" filter="fade">
                                      <p:cBhvr>
                                        <p:cTn id="19" dur="500"/>
                                        <p:tgtEl>
                                          <p:spTgt spid="39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6"/>
                                        </p:tgtEl>
                                        <p:attrNameLst>
                                          <p:attrName>style.visibility</p:attrName>
                                        </p:attrNameLst>
                                      </p:cBhvr>
                                      <p:to>
                                        <p:strVal val="visible"/>
                                      </p:to>
                                    </p:set>
                                    <p:animEffect transition="in" filter="fade">
                                      <p:cBhvr>
                                        <p:cTn id="22" dur="500"/>
                                        <p:tgtEl>
                                          <p:spTgt spid="39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7"/>
                                        </p:tgtEl>
                                        <p:attrNameLst>
                                          <p:attrName>style.visibility</p:attrName>
                                        </p:attrNameLst>
                                      </p:cBhvr>
                                      <p:to>
                                        <p:strVal val="visible"/>
                                      </p:to>
                                    </p:set>
                                    <p:animEffect transition="in" filter="fade">
                                      <p:cBhvr>
                                        <p:cTn id="25" dur="500"/>
                                        <p:tgtEl>
                                          <p:spTgt spid="39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8"/>
                                        </p:tgtEl>
                                        <p:attrNameLst>
                                          <p:attrName>style.visibility</p:attrName>
                                        </p:attrNameLst>
                                      </p:cBhvr>
                                      <p:to>
                                        <p:strVal val="visible"/>
                                      </p:to>
                                    </p:set>
                                    <p:animEffect transition="in" filter="fade">
                                      <p:cBhvr>
                                        <p:cTn id="28" dur="500"/>
                                        <p:tgtEl>
                                          <p:spTgt spid="39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9"/>
                                        </p:tgtEl>
                                        <p:attrNameLst>
                                          <p:attrName>style.visibility</p:attrName>
                                        </p:attrNameLst>
                                      </p:cBhvr>
                                      <p:to>
                                        <p:strVal val="visible"/>
                                      </p:to>
                                    </p:set>
                                    <p:animEffect transition="in" filter="fade">
                                      <p:cBhvr>
                                        <p:cTn id="31" dur="500"/>
                                        <p:tgtEl>
                                          <p:spTgt spid="3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0"/>
                                        </p:tgtEl>
                                        <p:attrNameLst>
                                          <p:attrName>style.visibility</p:attrName>
                                        </p:attrNameLst>
                                      </p:cBhvr>
                                      <p:to>
                                        <p:strVal val="visible"/>
                                      </p:to>
                                    </p:set>
                                    <p:animEffect transition="in" filter="fade">
                                      <p:cBhvr>
                                        <p:cTn id="34" dur="500"/>
                                        <p:tgtEl>
                                          <p:spTgt spid="40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1"/>
                                        </p:tgtEl>
                                        <p:attrNameLst>
                                          <p:attrName>style.visibility</p:attrName>
                                        </p:attrNameLst>
                                      </p:cBhvr>
                                      <p:to>
                                        <p:strVal val="visible"/>
                                      </p:to>
                                    </p:set>
                                    <p:animEffect transition="in" filter="fade">
                                      <p:cBhvr>
                                        <p:cTn id="37" dur="500"/>
                                        <p:tgtEl>
                                          <p:spTgt spid="40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2"/>
                                        </p:tgtEl>
                                        <p:attrNameLst>
                                          <p:attrName>style.visibility</p:attrName>
                                        </p:attrNameLst>
                                      </p:cBhvr>
                                      <p:to>
                                        <p:strVal val="visible"/>
                                      </p:to>
                                    </p:set>
                                    <p:animEffect transition="in" filter="fade">
                                      <p:cBhvr>
                                        <p:cTn id="40" dur="500"/>
                                        <p:tgtEl>
                                          <p:spTgt spid="40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3"/>
                                        </p:tgtEl>
                                        <p:attrNameLst>
                                          <p:attrName>style.visibility</p:attrName>
                                        </p:attrNameLst>
                                      </p:cBhvr>
                                      <p:to>
                                        <p:strVal val="visible"/>
                                      </p:to>
                                    </p:set>
                                    <p:animEffect transition="in" filter="fade">
                                      <p:cBhvr>
                                        <p:cTn id="43" dur="500"/>
                                        <p:tgtEl>
                                          <p:spTgt spid="40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4"/>
                                        </p:tgtEl>
                                        <p:attrNameLst>
                                          <p:attrName>style.visibility</p:attrName>
                                        </p:attrNameLst>
                                      </p:cBhvr>
                                      <p:to>
                                        <p:strVal val="visible"/>
                                      </p:to>
                                    </p:set>
                                    <p:animEffect transition="in" filter="fade">
                                      <p:cBhvr>
                                        <p:cTn id="46" dur="500"/>
                                        <p:tgtEl>
                                          <p:spTgt spid="4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6"/>
                                        </p:tgtEl>
                                        <p:attrNameLst>
                                          <p:attrName>style.visibility</p:attrName>
                                        </p:attrNameLst>
                                      </p:cBhvr>
                                      <p:to>
                                        <p:strVal val="visible"/>
                                      </p:to>
                                    </p:set>
                                    <p:animEffect transition="in" filter="fade">
                                      <p:cBhvr>
                                        <p:cTn id="49" dur="500"/>
                                        <p:tgtEl>
                                          <p:spTgt spid="40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500"/>
                                        <p:tgtEl>
                                          <p:spTgt spid="40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8"/>
                                        </p:tgtEl>
                                        <p:attrNameLst>
                                          <p:attrName>style.visibility</p:attrName>
                                        </p:attrNameLst>
                                      </p:cBhvr>
                                      <p:to>
                                        <p:strVal val="visible"/>
                                      </p:to>
                                    </p:set>
                                    <p:animEffect transition="in" filter="fade">
                                      <p:cBhvr>
                                        <p:cTn id="55" dur="500"/>
                                        <p:tgtEl>
                                          <p:spTgt spid="40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1"/>
                                        </p:tgtEl>
                                        <p:attrNameLst>
                                          <p:attrName>style.visibility</p:attrName>
                                        </p:attrNameLst>
                                      </p:cBhvr>
                                      <p:to>
                                        <p:strVal val="visible"/>
                                      </p:to>
                                    </p:set>
                                    <p:animEffect transition="in" filter="fade">
                                      <p:cBhvr>
                                        <p:cTn id="58" dur="500"/>
                                        <p:tgtEl>
                                          <p:spTgt spid="4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4"/>
                                        </p:tgtEl>
                                        <p:attrNameLst>
                                          <p:attrName>style.visibility</p:attrName>
                                        </p:attrNameLst>
                                      </p:cBhvr>
                                      <p:to>
                                        <p:strVal val="visible"/>
                                      </p:to>
                                    </p:set>
                                    <p:animEffect transition="in" filter="fade">
                                      <p:cBhvr>
                                        <p:cTn id="61" dur="500"/>
                                        <p:tgtEl>
                                          <p:spTgt spid="3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5"/>
                                        </p:tgtEl>
                                        <p:attrNameLst>
                                          <p:attrName>style.visibility</p:attrName>
                                        </p:attrNameLst>
                                      </p:cBhvr>
                                      <p:to>
                                        <p:strVal val="visible"/>
                                      </p:to>
                                    </p:set>
                                    <p:animEffect transition="in" filter="fade">
                                      <p:cBhvr>
                                        <p:cTn id="64" dur="500"/>
                                        <p:tgtEl>
                                          <p:spTgt spid="3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6"/>
                                        </p:tgtEl>
                                        <p:attrNameLst>
                                          <p:attrName>style.visibility</p:attrName>
                                        </p:attrNameLst>
                                      </p:cBhvr>
                                      <p:to>
                                        <p:strVal val="visible"/>
                                      </p:to>
                                    </p:set>
                                    <p:animEffect transition="in" filter="fade">
                                      <p:cBhvr>
                                        <p:cTn id="67" dur="500"/>
                                        <p:tgtEl>
                                          <p:spTgt spid="3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7"/>
                                        </p:tgtEl>
                                        <p:attrNameLst>
                                          <p:attrName>style.visibility</p:attrName>
                                        </p:attrNameLst>
                                      </p:cBhvr>
                                      <p:to>
                                        <p:strVal val="visible"/>
                                      </p:to>
                                    </p:set>
                                    <p:animEffect transition="in" filter="fade">
                                      <p:cBhvr>
                                        <p:cTn id="70" dur="500"/>
                                        <p:tgtEl>
                                          <p:spTgt spid="36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8"/>
                                        </p:tgtEl>
                                        <p:attrNameLst>
                                          <p:attrName>style.visibility</p:attrName>
                                        </p:attrNameLst>
                                      </p:cBhvr>
                                      <p:to>
                                        <p:strVal val="visible"/>
                                      </p:to>
                                    </p:set>
                                    <p:animEffect transition="in" filter="fade">
                                      <p:cBhvr>
                                        <p:cTn id="73" dur="500"/>
                                        <p:tgtEl>
                                          <p:spTgt spid="368"/>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70"/>
                                        </p:tgtEl>
                                        <p:attrNameLst>
                                          <p:attrName>style.visibility</p:attrName>
                                        </p:attrNameLst>
                                      </p:cBhvr>
                                      <p:to>
                                        <p:strVal val="visible"/>
                                      </p:to>
                                    </p:set>
                                    <p:animEffect transition="in" filter="fade">
                                      <p:cBhvr>
                                        <p:cTn id="77" dur="500"/>
                                        <p:tgtEl>
                                          <p:spTgt spid="370"/>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71"/>
                                        </p:tgtEl>
                                        <p:attrNameLst>
                                          <p:attrName>style.visibility</p:attrName>
                                        </p:attrNameLst>
                                      </p:cBhvr>
                                      <p:to>
                                        <p:strVal val="visible"/>
                                      </p:to>
                                    </p:set>
                                    <p:animEffect transition="in" filter="fade">
                                      <p:cBhvr>
                                        <p:cTn id="81" dur="100"/>
                                        <p:tgtEl>
                                          <p:spTgt spid="371"/>
                                        </p:tgtEl>
                                      </p:cBhvr>
                                    </p:animEffect>
                                  </p:childTnLst>
                                </p:cTn>
                              </p:par>
                            </p:childTnLst>
                          </p:cTn>
                        </p:par>
                        <p:par>
                          <p:cTn id="82" fill="hold">
                            <p:stCondLst>
                              <p:cond delay="1100"/>
                            </p:stCondLst>
                            <p:childTnLst>
                              <p:par>
                                <p:cTn id="83" presetID="10" presetClass="entr" presetSubtype="0" fill="hold" grpId="0" nodeType="afterEffect">
                                  <p:stCondLst>
                                    <p:cond delay="0"/>
                                  </p:stCondLst>
                                  <p:childTnLst>
                                    <p:set>
                                      <p:cBhvr>
                                        <p:cTn id="84" dur="1" fill="hold">
                                          <p:stCondLst>
                                            <p:cond delay="0"/>
                                          </p:stCondLst>
                                        </p:cTn>
                                        <p:tgtEl>
                                          <p:spTgt spid="372"/>
                                        </p:tgtEl>
                                        <p:attrNameLst>
                                          <p:attrName>style.visibility</p:attrName>
                                        </p:attrNameLst>
                                      </p:cBhvr>
                                      <p:to>
                                        <p:strVal val="visible"/>
                                      </p:to>
                                    </p:set>
                                    <p:animEffect transition="in" filter="fade">
                                      <p:cBhvr>
                                        <p:cTn id="85" dur="100"/>
                                        <p:tgtEl>
                                          <p:spTgt spid="372"/>
                                        </p:tgtEl>
                                      </p:cBhvr>
                                    </p:animEffect>
                                  </p:childTnLst>
                                </p:cTn>
                              </p:par>
                            </p:childTnLst>
                          </p:cTn>
                        </p:par>
                        <p:par>
                          <p:cTn id="86" fill="hold">
                            <p:stCondLst>
                              <p:cond delay="1200"/>
                            </p:stCondLst>
                            <p:childTnLst>
                              <p:par>
                                <p:cTn id="87" presetID="10" presetClass="entr" presetSubtype="0" fill="hold" grpId="0" nodeType="afterEffect">
                                  <p:stCondLst>
                                    <p:cond delay="0"/>
                                  </p:stCondLst>
                                  <p:childTnLst>
                                    <p:set>
                                      <p:cBhvr>
                                        <p:cTn id="88" dur="1" fill="hold">
                                          <p:stCondLst>
                                            <p:cond delay="0"/>
                                          </p:stCondLst>
                                        </p:cTn>
                                        <p:tgtEl>
                                          <p:spTgt spid="373"/>
                                        </p:tgtEl>
                                        <p:attrNameLst>
                                          <p:attrName>style.visibility</p:attrName>
                                        </p:attrNameLst>
                                      </p:cBhvr>
                                      <p:to>
                                        <p:strVal val="visible"/>
                                      </p:to>
                                    </p:set>
                                    <p:animEffect transition="in" filter="fade">
                                      <p:cBhvr>
                                        <p:cTn id="89" dur="100"/>
                                        <p:tgtEl>
                                          <p:spTgt spid="373"/>
                                        </p:tgtEl>
                                      </p:cBhvr>
                                    </p:animEffect>
                                  </p:childTnLst>
                                </p:cTn>
                              </p:par>
                            </p:childTnLst>
                          </p:cTn>
                        </p:par>
                        <p:par>
                          <p:cTn id="90" fill="hold">
                            <p:stCondLst>
                              <p:cond delay="1300"/>
                            </p:stCondLst>
                            <p:childTnLst>
                              <p:par>
                                <p:cTn id="91" presetID="10" presetClass="entr" presetSubtype="0" fill="hold" grpId="0" nodeType="afterEffect">
                                  <p:stCondLst>
                                    <p:cond delay="0"/>
                                  </p:stCondLst>
                                  <p:childTnLst>
                                    <p:set>
                                      <p:cBhvr>
                                        <p:cTn id="92" dur="1" fill="hold">
                                          <p:stCondLst>
                                            <p:cond delay="0"/>
                                          </p:stCondLst>
                                        </p:cTn>
                                        <p:tgtEl>
                                          <p:spTgt spid="374"/>
                                        </p:tgtEl>
                                        <p:attrNameLst>
                                          <p:attrName>style.visibility</p:attrName>
                                        </p:attrNameLst>
                                      </p:cBhvr>
                                      <p:to>
                                        <p:strVal val="visible"/>
                                      </p:to>
                                    </p:set>
                                    <p:animEffect transition="in" filter="fade">
                                      <p:cBhvr>
                                        <p:cTn id="93" dur="100"/>
                                        <p:tgtEl>
                                          <p:spTgt spid="374"/>
                                        </p:tgtEl>
                                      </p:cBhvr>
                                    </p:animEffect>
                                  </p:childTnLst>
                                </p:cTn>
                              </p:par>
                            </p:childTnLst>
                          </p:cTn>
                        </p:par>
                        <p:par>
                          <p:cTn id="94" fill="hold">
                            <p:stCondLst>
                              <p:cond delay="1400"/>
                            </p:stCondLst>
                            <p:childTnLst>
                              <p:par>
                                <p:cTn id="95" presetID="10" presetClass="entr" presetSubtype="0" fill="hold" grpId="0" nodeType="afterEffect">
                                  <p:stCondLst>
                                    <p:cond delay="0"/>
                                  </p:stCondLst>
                                  <p:childTnLst>
                                    <p:set>
                                      <p:cBhvr>
                                        <p:cTn id="96" dur="1" fill="hold">
                                          <p:stCondLst>
                                            <p:cond delay="0"/>
                                          </p:stCondLst>
                                        </p:cTn>
                                        <p:tgtEl>
                                          <p:spTgt spid="375"/>
                                        </p:tgtEl>
                                        <p:attrNameLst>
                                          <p:attrName>style.visibility</p:attrName>
                                        </p:attrNameLst>
                                      </p:cBhvr>
                                      <p:to>
                                        <p:strVal val="visible"/>
                                      </p:to>
                                    </p:set>
                                    <p:animEffect transition="in" filter="fade">
                                      <p:cBhvr>
                                        <p:cTn id="97" dur="100"/>
                                        <p:tgtEl>
                                          <p:spTgt spid="375"/>
                                        </p:tgtEl>
                                      </p:cBhvr>
                                    </p:animEffect>
                                  </p:childTnLst>
                                </p:cTn>
                              </p:par>
                            </p:childTnLst>
                          </p:cTn>
                        </p:par>
                        <p:par>
                          <p:cTn id="98" fill="hold">
                            <p:stCondLst>
                              <p:cond delay="1500"/>
                            </p:stCondLst>
                            <p:childTnLst>
                              <p:par>
                                <p:cTn id="99" presetID="10" presetClass="entr" presetSubtype="0" fill="hold" grpId="0" nodeType="afterEffect">
                                  <p:stCondLst>
                                    <p:cond delay="0"/>
                                  </p:stCondLst>
                                  <p:childTnLst>
                                    <p:set>
                                      <p:cBhvr>
                                        <p:cTn id="100" dur="1" fill="hold">
                                          <p:stCondLst>
                                            <p:cond delay="0"/>
                                          </p:stCondLst>
                                        </p:cTn>
                                        <p:tgtEl>
                                          <p:spTgt spid="376"/>
                                        </p:tgtEl>
                                        <p:attrNameLst>
                                          <p:attrName>style.visibility</p:attrName>
                                        </p:attrNameLst>
                                      </p:cBhvr>
                                      <p:to>
                                        <p:strVal val="visible"/>
                                      </p:to>
                                    </p:set>
                                    <p:animEffect transition="in" filter="fade">
                                      <p:cBhvr>
                                        <p:cTn id="101" dur="100"/>
                                        <p:tgtEl>
                                          <p:spTgt spid="376"/>
                                        </p:tgtEl>
                                      </p:cBhvr>
                                    </p:animEffect>
                                  </p:childTnLst>
                                </p:cTn>
                              </p:par>
                            </p:childTnLst>
                          </p:cTn>
                        </p:par>
                        <p:par>
                          <p:cTn id="102" fill="hold">
                            <p:stCondLst>
                              <p:cond delay="1600"/>
                            </p:stCondLst>
                            <p:childTnLst>
                              <p:par>
                                <p:cTn id="103" presetID="10" presetClass="entr" presetSubtype="0" fill="hold" grpId="0" nodeType="afterEffect">
                                  <p:stCondLst>
                                    <p:cond delay="0"/>
                                  </p:stCondLst>
                                  <p:childTnLst>
                                    <p:set>
                                      <p:cBhvr>
                                        <p:cTn id="104" dur="1" fill="hold">
                                          <p:stCondLst>
                                            <p:cond delay="0"/>
                                          </p:stCondLst>
                                        </p:cTn>
                                        <p:tgtEl>
                                          <p:spTgt spid="377"/>
                                        </p:tgtEl>
                                        <p:attrNameLst>
                                          <p:attrName>style.visibility</p:attrName>
                                        </p:attrNameLst>
                                      </p:cBhvr>
                                      <p:to>
                                        <p:strVal val="visible"/>
                                      </p:to>
                                    </p:set>
                                    <p:animEffect transition="in" filter="fade">
                                      <p:cBhvr>
                                        <p:cTn id="105" dur="100"/>
                                        <p:tgtEl>
                                          <p:spTgt spid="377"/>
                                        </p:tgtEl>
                                      </p:cBhvr>
                                    </p:animEffect>
                                  </p:childTnLst>
                                </p:cTn>
                              </p:par>
                            </p:childTnLst>
                          </p:cTn>
                        </p:par>
                        <p:par>
                          <p:cTn id="106" fill="hold">
                            <p:stCondLst>
                              <p:cond delay="1700"/>
                            </p:stCondLst>
                            <p:childTnLst>
                              <p:par>
                                <p:cTn id="107" presetID="10" presetClass="entr" presetSubtype="0" fill="hold" grpId="0" nodeType="afterEffect">
                                  <p:stCondLst>
                                    <p:cond delay="0"/>
                                  </p:stCondLst>
                                  <p:childTnLst>
                                    <p:set>
                                      <p:cBhvr>
                                        <p:cTn id="108" dur="1" fill="hold">
                                          <p:stCondLst>
                                            <p:cond delay="0"/>
                                          </p:stCondLst>
                                        </p:cTn>
                                        <p:tgtEl>
                                          <p:spTgt spid="378"/>
                                        </p:tgtEl>
                                        <p:attrNameLst>
                                          <p:attrName>style.visibility</p:attrName>
                                        </p:attrNameLst>
                                      </p:cBhvr>
                                      <p:to>
                                        <p:strVal val="visible"/>
                                      </p:to>
                                    </p:set>
                                    <p:animEffect transition="in" filter="fade">
                                      <p:cBhvr>
                                        <p:cTn id="109" dur="100"/>
                                        <p:tgtEl>
                                          <p:spTgt spid="378"/>
                                        </p:tgtEl>
                                      </p:cBhvr>
                                    </p:animEffect>
                                  </p:childTnLst>
                                </p:cTn>
                              </p:par>
                            </p:childTnLst>
                          </p:cTn>
                        </p:par>
                        <p:par>
                          <p:cTn id="110" fill="hold">
                            <p:stCondLst>
                              <p:cond delay="1800"/>
                            </p:stCondLst>
                            <p:childTnLst>
                              <p:par>
                                <p:cTn id="111" presetID="10" presetClass="entr" presetSubtype="0" fill="hold" grpId="0" nodeType="afterEffect">
                                  <p:stCondLst>
                                    <p:cond delay="0"/>
                                  </p:stCondLst>
                                  <p:childTnLst>
                                    <p:set>
                                      <p:cBhvr>
                                        <p:cTn id="112" dur="1" fill="hold">
                                          <p:stCondLst>
                                            <p:cond delay="0"/>
                                          </p:stCondLst>
                                        </p:cTn>
                                        <p:tgtEl>
                                          <p:spTgt spid="379"/>
                                        </p:tgtEl>
                                        <p:attrNameLst>
                                          <p:attrName>style.visibility</p:attrName>
                                        </p:attrNameLst>
                                      </p:cBhvr>
                                      <p:to>
                                        <p:strVal val="visible"/>
                                      </p:to>
                                    </p:set>
                                    <p:animEffect transition="in" filter="fade">
                                      <p:cBhvr>
                                        <p:cTn id="113" dur="100"/>
                                        <p:tgtEl>
                                          <p:spTgt spid="379"/>
                                        </p:tgtEl>
                                      </p:cBhvr>
                                    </p:animEffect>
                                  </p:childTnLst>
                                </p:cTn>
                              </p:par>
                            </p:childTnLst>
                          </p:cTn>
                        </p:par>
                        <p:par>
                          <p:cTn id="114" fill="hold">
                            <p:stCondLst>
                              <p:cond delay="1900"/>
                            </p:stCondLst>
                            <p:childTnLst>
                              <p:par>
                                <p:cTn id="115" presetID="10" presetClass="entr" presetSubtype="0" fill="hold" grpId="0" nodeType="afterEffect">
                                  <p:stCondLst>
                                    <p:cond delay="0"/>
                                  </p:stCondLst>
                                  <p:childTnLst>
                                    <p:set>
                                      <p:cBhvr>
                                        <p:cTn id="116" dur="1" fill="hold">
                                          <p:stCondLst>
                                            <p:cond delay="0"/>
                                          </p:stCondLst>
                                        </p:cTn>
                                        <p:tgtEl>
                                          <p:spTgt spid="380"/>
                                        </p:tgtEl>
                                        <p:attrNameLst>
                                          <p:attrName>style.visibility</p:attrName>
                                        </p:attrNameLst>
                                      </p:cBhvr>
                                      <p:to>
                                        <p:strVal val="visible"/>
                                      </p:to>
                                    </p:set>
                                    <p:animEffect transition="in" filter="fade">
                                      <p:cBhvr>
                                        <p:cTn id="117" dur="100"/>
                                        <p:tgtEl>
                                          <p:spTgt spid="380"/>
                                        </p:tgtEl>
                                      </p:cBhvr>
                                    </p:animEffect>
                                  </p:childTnLst>
                                </p:cTn>
                              </p:par>
                            </p:childTnLst>
                          </p:cTn>
                        </p:par>
                        <p:par>
                          <p:cTn id="118" fill="hold">
                            <p:stCondLst>
                              <p:cond delay="2000"/>
                            </p:stCondLst>
                            <p:childTnLst>
                              <p:par>
                                <p:cTn id="119" presetID="10" presetClass="entr" presetSubtype="0" fill="hold" grpId="0" nodeType="afterEffect">
                                  <p:stCondLst>
                                    <p:cond delay="0"/>
                                  </p:stCondLst>
                                  <p:childTnLst>
                                    <p:set>
                                      <p:cBhvr>
                                        <p:cTn id="120" dur="1" fill="hold">
                                          <p:stCondLst>
                                            <p:cond delay="0"/>
                                          </p:stCondLst>
                                        </p:cTn>
                                        <p:tgtEl>
                                          <p:spTgt spid="381"/>
                                        </p:tgtEl>
                                        <p:attrNameLst>
                                          <p:attrName>style.visibility</p:attrName>
                                        </p:attrNameLst>
                                      </p:cBhvr>
                                      <p:to>
                                        <p:strVal val="visible"/>
                                      </p:to>
                                    </p:set>
                                    <p:animEffect transition="in" filter="fade">
                                      <p:cBhvr>
                                        <p:cTn id="121" dur="100"/>
                                        <p:tgtEl>
                                          <p:spTgt spid="381"/>
                                        </p:tgtEl>
                                      </p:cBhvr>
                                    </p:animEffect>
                                  </p:childTnLst>
                                </p:cTn>
                              </p:par>
                            </p:childTnLst>
                          </p:cTn>
                        </p:par>
                        <p:par>
                          <p:cTn id="122" fill="hold">
                            <p:stCondLst>
                              <p:cond delay="2100"/>
                            </p:stCondLst>
                            <p:childTnLst>
                              <p:par>
                                <p:cTn id="123" presetID="10" presetClass="entr" presetSubtype="0" fill="hold" grpId="0" nodeType="afterEffect">
                                  <p:stCondLst>
                                    <p:cond delay="0"/>
                                  </p:stCondLst>
                                  <p:childTnLst>
                                    <p:set>
                                      <p:cBhvr>
                                        <p:cTn id="124" dur="1" fill="hold">
                                          <p:stCondLst>
                                            <p:cond delay="0"/>
                                          </p:stCondLst>
                                        </p:cTn>
                                        <p:tgtEl>
                                          <p:spTgt spid="382"/>
                                        </p:tgtEl>
                                        <p:attrNameLst>
                                          <p:attrName>style.visibility</p:attrName>
                                        </p:attrNameLst>
                                      </p:cBhvr>
                                      <p:to>
                                        <p:strVal val="visible"/>
                                      </p:to>
                                    </p:set>
                                    <p:animEffect transition="in" filter="fade">
                                      <p:cBhvr>
                                        <p:cTn id="125" dur="100"/>
                                        <p:tgtEl>
                                          <p:spTgt spid="382"/>
                                        </p:tgtEl>
                                      </p:cBhvr>
                                    </p:animEffect>
                                  </p:childTnLst>
                                </p:cTn>
                              </p:par>
                            </p:childTnLst>
                          </p:cTn>
                        </p:par>
                        <p:par>
                          <p:cTn id="126" fill="hold">
                            <p:stCondLst>
                              <p:cond delay="2200"/>
                            </p:stCondLst>
                            <p:childTnLst>
                              <p:par>
                                <p:cTn id="127" presetID="10" presetClass="entr" presetSubtype="0" fill="hold" grpId="0" nodeType="afterEffect">
                                  <p:stCondLst>
                                    <p:cond delay="0"/>
                                  </p:stCondLst>
                                  <p:childTnLst>
                                    <p:set>
                                      <p:cBhvr>
                                        <p:cTn id="128" dur="1" fill="hold">
                                          <p:stCondLst>
                                            <p:cond delay="0"/>
                                          </p:stCondLst>
                                        </p:cTn>
                                        <p:tgtEl>
                                          <p:spTgt spid="383"/>
                                        </p:tgtEl>
                                        <p:attrNameLst>
                                          <p:attrName>style.visibility</p:attrName>
                                        </p:attrNameLst>
                                      </p:cBhvr>
                                      <p:to>
                                        <p:strVal val="visible"/>
                                      </p:to>
                                    </p:set>
                                    <p:animEffect transition="in" filter="fade">
                                      <p:cBhvr>
                                        <p:cTn id="129" dur="100"/>
                                        <p:tgtEl>
                                          <p:spTgt spid="383"/>
                                        </p:tgtEl>
                                      </p:cBhvr>
                                    </p:animEffect>
                                  </p:childTnLst>
                                </p:cTn>
                              </p:par>
                            </p:childTnLst>
                          </p:cTn>
                        </p:par>
                        <p:par>
                          <p:cTn id="130" fill="hold">
                            <p:stCondLst>
                              <p:cond delay="2300"/>
                            </p:stCondLst>
                            <p:childTnLst>
                              <p:par>
                                <p:cTn id="131" presetID="10" presetClass="entr" presetSubtype="0" fill="hold" grpId="0" nodeType="afterEffect">
                                  <p:stCondLst>
                                    <p:cond delay="0"/>
                                  </p:stCondLst>
                                  <p:childTnLst>
                                    <p:set>
                                      <p:cBhvr>
                                        <p:cTn id="132" dur="1" fill="hold">
                                          <p:stCondLst>
                                            <p:cond delay="0"/>
                                          </p:stCondLst>
                                        </p:cTn>
                                        <p:tgtEl>
                                          <p:spTgt spid="384"/>
                                        </p:tgtEl>
                                        <p:attrNameLst>
                                          <p:attrName>style.visibility</p:attrName>
                                        </p:attrNameLst>
                                      </p:cBhvr>
                                      <p:to>
                                        <p:strVal val="visible"/>
                                      </p:to>
                                    </p:set>
                                    <p:animEffect transition="in" filter="fade">
                                      <p:cBhvr>
                                        <p:cTn id="133" dur="100"/>
                                        <p:tgtEl>
                                          <p:spTgt spid="384"/>
                                        </p:tgtEl>
                                      </p:cBhvr>
                                    </p:animEffect>
                                  </p:childTnLst>
                                </p:cTn>
                              </p:par>
                            </p:childTnLst>
                          </p:cTn>
                        </p:par>
                        <p:par>
                          <p:cTn id="134" fill="hold">
                            <p:stCondLst>
                              <p:cond delay="2400"/>
                            </p:stCondLst>
                            <p:childTnLst>
                              <p:par>
                                <p:cTn id="135" presetID="10" presetClass="entr" presetSubtype="0" fill="hold" grpId="0" nodeType="afterEffect">
                                  <p:stCondLst>
                                    <p:cond delay="0"/>
                                  </p:stCondLst>
                                  <p:childTnLst>
                                    <p:set>
                                      <p:cBhvr>
                                        <p:cTn id="136" dur="1" fill="hold">
                                          <p:stCondLst>
                                            <p:cond delay="0"/>
                                          </p:stCondLst>
                                        </p:cTn>
                                        <p:tgtEl>
                                          <p:spTgt spid="385"/>
                                        </p:tgtEl>
                                        <p:attrNameLst>
                                          <p:attrName>style.visibility</p:attrName>
                                        </p:attrNameLst>
                                      </p:cBhvr>
                                      <p:to>
                                        <p:strVal val="visible"/>
                                      </p:to>
                                    </p:set>
                                    <p:animEffect transition="in" filter="fade">
                                      <p:cBhvr>
                                        <p:cTn id="137" dur="100"/>
                                        <p:tgtEl>
                                          <p:spTgt spid="385"/>
                                        </p:tgtEl>
                                      </p:cBhvr>
                                    </p:animEffect>
                                  </p:childTnLst>
                                </p:cTn>
                              </p:par>
                            </p:childTnLst>
                          </p:cTn>
                        </p:par>
                        <p:par>
                          <p:cTn id="138" fill="hold">
                            <p:stCondLst>
                              <p:cond delay="2500"/>
                            </p:stCondLst>
                            <p:childTnLst>
                              <p:par>
                                <p:cTn id="139" presetID="10" presetClass="entr" presetSubtype="0" fill="hold" grpId="0" nodeType="afterEffect">
                                  <p:stCondLst>
                                    <p:cond delay="0"/>
                                  </p:stCondLst>
                                  <p:childTnLst>
                                    <p:set>
                                      <p:cBhvr>
                                        <p:cTn id="140" dur="1" fill="hold">
                                          <p:stCondLst>
                                            <p:cond delay="0"/>
                                          </p:stCondLst>
                                        </p:cTn>
                                        <p:tgtEl>
                                          <p:spTgt spid="386"/>
                                        </p:tgtEl>
                                        <p:attrNameLst>
                                          <p:attrName>style.visibility</p:attrName>
                                        </p:attrNameLst>
                                      </p:cBhvr>
                                      <p:to>
                                        <p:strVal val="visible"/>
                                      </p:to>
                                    </p:set>
                                    <p:animEffect transition="in" filter="fade">
                                      <p:cBhvr>
                                        <p:cTn id="141" dur="100"/>
                                        <p:tgtEl>
                                          <p:spTgt spid="386"/>
                                        </p:tgtEl>
                                      </p:cBhvr>
                                    </p:animEffect>
                                  </p:childTnLst>
                                </p:cTn>
                              </p:par>
                            </p:childTnLst>
                          </p:cTn>
                        </p:par>
                        <p:par>
                          <p:cTn id="142" fill="hold">
                            <p:stCondLst>
                              <p:cond delay="2600"/>
                            </p:stCondLst>
                            <p:childTnLst>
                              <p:par>
                                <p:cTn id="143" presetID="10" presetClass="entr" presetSubtype="0" fill="hold" grpId="0" nodeType="afterEffect">
                                  <p:stCondLst>
                                    <p:cond delay="0"/>
                                  </p:stCondLst>
                                  <p:childTnLst>
                                    <p:set>
                                      <p:cBhvr>
                                        <p:cTn id="144" dur="1" fill="hold">
                                          <p:stCondLst>
                                            <p:cond delay="0"/>
                                          </p:stCondLst>
                                        </p:cTn>
                                        <p:tgtEl>
                                          <p:spTgt spid="387"/>
                                        </p:tgtEl>
                                        <p:attrNameLst>
                                          <p:attrName>style.visibility</p:attrName>
                                        </p:attrNameLst>
                                      </p:cBhvr>
                                      <p:to>
                                        <p:strVal val="visible"/>
                                      </p:to>
                                    </p:set>
                                    <p:animEffect transition="in" filter="fade">
                                      <p:cBhvr>
                                        <p:cTn id="145" dur="100"/>
                                        <p:tgtEl>
                                          <p:spTgt spid="387"/>
                                        </p:tgtEl>
                                      </p:cBhvr>
                                    </p:animEffect>
                                  </p:childTnLst>
                                </p:cTn>
                              </p:par>
                            </p:childTnLst>
                          </p:cTn>
                        </p:par>
                        <p:par>
                          <p:cTn id="146" fill="hold">
                            <p:stCondLst>
                              <p:cond delay="2700"/>
                            </p:stCondLst>
                            <p:childTnLst>
                              <p:par>
                                <p:cTn id="147" presetID="10" presetClass="entr" presetSubtype="0" fill="hold" grpId="0" nodeType="afterEffect">
                                  <p:stCondLst>
                                    <p:cond delay="0"/>
                                  </p:stCondLst>
                                  <p:childTnLst>
                                    <p:set>
                                      <p:cBhvr>
                                        <p:cTn id="148" dur="1" fill="hold">
                                          <p:stCondLst>
                                            <p:cond delay="0"/>
                                          </p:stCondLst>
                                        </p:cTn>
                                        <p:tgtEl>
                                          <p:spTgt spid="388"/>
                                        </p:tgtEl>
                                        <p:attrNameLst>
                                          <p:attrName>style.visibility</p:attrName>
                                        </p:attrNameLst>
                                      </p:cBhvr>
                                      <p:to>
                                        <p:strVal val="visible"/>
                                      </p:to>
                                    </p:set>
                                    <p:animEffect transition="in" filter="fade">
                                      <p:cBhvr>
                                        <p:cTn id="149" dur="100"/>
                                        <p:tgtEl>
                                          <p:spTgt spid="388"/>
                                        </p:tgtEl>
                                      </p:cBhvr>
                                    </p:animEffect>
                                  </p:childTnLst>
                                </p:cTn>
                              </p:par>
                            </p:childTnLst>
                          </p:cTn>
                        </p:par>
                        <p:par>
                          <p:cTn id="150" fill="hold">
                            <p:stCondLst>
                              <p:cond delay="2800"/>
                            </p:stCondLst>
                            <p:childTnLst>
                              <p:par>
                                <p:cTn id="151" presetID="10" presetClass="entr" presetSubtype="0" fill="hold" grpId="0" nodeType="afterEffect">
                                  <p:stCondLst>
                                    <p:cond delay="0"/>
                                  </p:stCondLst>
                                  <p:childTnLst>
                                    <p:set>
                                      <p:cBhvr>
                                        <p:cTn id="152" dur="1" fill="hold">
                                          <p:stCondLst>
                                            <p:cond delay="0"/>
                                          </p:stCondLst>
                                        </p:cTn>
                                        <p:tgtEl>
                                          <p:spTgt spid="389"/>
                                        </p:tgtEl>
                                        <p:attrNameLst>
                                          <p:attrName>style.visibility</p:attrName>
                                        </p:attrNameLst>
                                      </p:cBhvr>
                                      <p:to>
                                        <p:strVal val="visible"/>
                                      </p:to>
                                    </p:set>
                                    <p:animEffect transition="in" filter="fade">
                                      <p:cBhvr>
                                        <p:cTn id="153" dur="100"/>
                                        <p:tgtEl>
                                          <p:spTgt spid="389"/>
                                        </p:tgtEl>
                                      </p:cBhvr>
                                    </p:animEffect>
                                  </p:childTnLst>
                                </p:cTn>
                              </p:par>
                            </p:childTnLst>
                          </p:cTn>
                        </p:par>
                        <p:par>
                          <p:cTn id="154" fill="hold">
                            <p:stCondLst>
                              <p:cond delay="2900"/>
                            </p:stCondLst>
                            <p:childTnLst>
                              <p:par>
                                <p:cTn id="155" presetID="10" presetClass="entr" presetSubtype="0" fill="hold" grpId="0" nodeType="afterEffect">
                                  <p:stCondLst>
                                    <p:cond delay="0"/>
                                  </p:stCondLst>
                                  <p:childTnLst>
                                    <p:set>
                                      <p:cBhvr>
                                        <p:cTn id="156" dur="1" fill="hold">
                                          <p:stCondLst>
                                            <p:cond delay="0"/>
                                          </p:stCondLst>
                                        </p:cTn>
                                        <p:tgtEl>
                                          <p:spTgt spid="390"/>
                                        </p:tgtEl>
                                        <p:attrNameLst>
                                          <p:attrName>style.visibility</p:attrName>
                                        </p:attrNameLst>
                                      </p:cBhvr>
                                      <p:to>
                                        <p:strVal val="visible"/>
                                      </p:to>
                                    </p:set>
                                    <p:animEffect transition="in" filter="fade">
                                      <p:cBhvr>
                                        <p:cTn id="157" dur="100"/>
                                        <p:tgtEl>
                                          <p:spTgt spid="390"/>
                                        </p:tgtEl>
                                      </p:cBhvr>
                                    </p:animEffect>
                                  </p:childTnLst>
                                </p:cTn>
                              </p:par>
                            </p:childTnLst>
                          </p:cTn>
                        </p:par>
                        <p:par>
                          <p:cTn id="158" fill="hold">
                            <p:stCondLst>
                              <p:cond delay="3000"/>
                            </p:stCondLst>
                            <p:childTnLst>
                              <p:par>
                                <p:cTn id="159" presetID="10" presetClass="entr" presetSubtype="0" fill="hold" grpId="0" nodeType="afterEffect">
                                  <p:stCondLst>
                                    <p:cond delay="0"/>
                                  </p:stCondLst>
                                  <p:childTnLst>
                                    <p:set>
                                      <p:cBhvr>
                                        <p:cTn id="160" dur="1" fill="hold">
                                          <p:stCondLst>
                                            <p:cond delay="0"/>
                                          </p:stCondLst>
                                        </p:cTn>
                                        <p:tgtEl>
                                          <p:spTgt spid="391"/>
                                        </p:tgtEl>
                                        <p:attrNameLst>
                                          <p:attrName>style.visibility</p:attrName>
                                        </p:attrNameLst>
                                      </p:cBhvr>
                                      <p:to>
                                        <p:strVal val="visible"/>
                                      </p:to>
                                    </p:set>
                                    <p:animEffect transition="in" filter="fade">
                                      <p:cBhvr>
                                        <p:cTn id="161" dur="100"/>
                                        <p:tgtEl>
                                          <p:spTgt spid="39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69"/>
                                        </p:tgtEl>
                                        <p:attrNameLst>
                                          <p:attrName>style.visibility</p:attrName>
                                        </p:attrNameLst>
                                      </p:cBhvr>
                                      <p:to>
                                        <p:strVal val="visible"/>
                                      </p:to>
                                    </p:set>
                                    <p:animEffect transition="in" filter="fade">
                                      <p:cBhvr>
                                        <p:cTn id="164" dur="100"/>
                                        <p:tgtEl>
                                          <p:spTgt spid="369"/>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fade">
                                      <p:cBhvr>
                                        <p:cTn id="169" dur="500"/>
                                        <p:tgtEl>
                                          <p:spTgt spid="5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409"/>
                                        </p:tgtEl>
                                        <p:attrNameLst>
                                          <p:attrName>style.visibility</p:attrName>
                                        </p:attrNameLst>
                                      </p:cBhvr>
                                      <p:to>
                                        <p:strVal val="visible"/>
                                      </p:to>
                                    </p:set>
                                    <p:animEffect transition="in" filter="fade">
                                      <p:cBhvr>
                                        <p:cTn id="172" dur="500"/>
                                        <p:tgtEl>
                                          <p:spTgt spid="40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410"/>
                                        </p:tgtEl>
                                        <p:attrNameLst>
                                          <p:attrName>style.visibility</p:attrName>
                                        </p:attrNameLst>
                                      </p:cBhvr>
                                      <p:to>
                                        <p:strVal val="visible"/>
                                      </p:to>
                                    </p:set>
                                    <p:animEffect transition="in" filter="fade">
                                      <p:cBhvr>
                                        <p:cTn id="175"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63" grpId="0"/>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p:bldP spid="393" grpId="0"/>
      <p:bldP spid="394" grpId="0"/>
      <p:bldP spid="395" grpId="0"/>
      <p:bldP spid="396" grpId="0"/>
      <p:bldP spid="397" grpId="0"/>
      <p:bldP spid="398" grpId="0"/>
      <p:bldP spid="399" grpId="0"/>
      <p:bldP spid="400" grpId="0"/>
      <p:bldP spid="401" grpId="0"/>
      <p:bldP spid="402" grpId="0"/>
      <p:bldP spid="403" grpId="0"/>
      <p:bldP spid="404" grpId="0"/>
      <p:bldP spid="406" grpId="0"/>
      <p:bldP spid="407" grpId="0"/>
      <p:bldP spid="408" grpId="0"/>
      <p:bldP spid="409" grpId="0"/>
      <p:bldP spid="410" grpId="0"/>
      <p:bldP spid="4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18-1</a:t>
            </a: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Determine whether each of the following is best described as a fixed, variable, mixed, step-wise, or curvilinear</a:t>
            </a:r>
            <a:endParaRPr lang="en-US" altLang="en-US" dirty="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with respect to product units.</a:t>
            </a:r>
            <a:endParaRPr lang="en-US" altLang="en-US" dirty="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Rubber used to manufacture tennis balls </a:t>
            </a:r>
            <a:endParaRPr lang="en-US" altLang="en-US" dirty="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$0.50 per ball</a:t>
            </a:r>
            <a:endParaRPr lang="en-US" altLang="en-US" dirty="0">
              <a:solidFill>
                <a:prstClr val="black"/>
              </a:solidFill>
              <a:cs typeface="+mn-cs"/>
            </a:endParaRPr>
          </a:p>
        </p:txBody>
      </p:sp>
      <p:sp>
        <p:nvSpPr>
          <p:cNvPr id="58" name="Rectangle 12"/>
          <p:cNvSpPr>
            <a:spLocks noChangeArrowheads="1"/>
          </p:cNvSpPr>
          <p:nvPr/>
        </p:nvSpPr>
        <p:spPr bwMode="auto">
          <a:xfrm>
            <a:off x="6926263"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a:t>
            </a:r>
            <a:endParaRPr lang="en-US" altLang="en-US" dirty="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(straight-line method) </a:t>
            </a:r>
            <a:endParaRPr lang="en-US" altLang="en-US" dirty="0">
              <a:solidFill>
                <a:prstClr val="black"/>
              </a:solidFill>
              <a:cs typeface="+mn-cs"/>
            </a:endParaRPr>
          </a:p>
        </p:txBody>
      </p:sp>
      <p:sp>
        <p:nvSpPr>
          <p:cNvPr id="60" name="Rectangle 14"/>
          <p:cNvSpPr>
            <a:spLocks noChangeArrowheads="1"/>
          </p:cNvSpPr>
          <p:nvPr/>
        </p:nvSpPr>
        <p:spPr bwMode="auto">
          <a:xfrm>
            <a:off x="4337050" y="1520825"/>
            <a:ext cx="13112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$2,000 per month</a:t>
            </a:r>
            <a:endParaRPr lang="en-US" altLang="en-US" dirty="0">
              <a:solidFill>
                <a:srgbClr val="C00000"/>
              </a:solidFill>
              <a:cs typeface="+mn-cs"/>
            </a:endParaRPr>
          </a:p>
        </p:txBody>
      </p:sp>
      <p:sp>
        <p:nvSpPr>
          <p:cNvPr id="61" name="Rectangle 15"/>
          <p:cNvSpPr>
            <a:spLocks noChangeArrowheads="1"/>
          </p:cNvSpPr>
          <p:nvPr/>
        </p:nvSpPr>
        <p:spPr bwMode="auto">
          <a:xfrm>
            <a:off x="6926263" y="1520825"/>
            <a:ext cx="7614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Fixed cost</a:t>
            </a:r>
            <a:endParaRPr lang="en-US" altLang="en-US" dirty="0">
              <a:solidFill>
                <a:srgbClr val="C00000"/>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Electricity cost </a:t>
            </a:r>
            <a:endParaRPr lang="en-US" altLang="en-US" dirty="0">
              <a:solidFill>
                <a:prstClr val="black"/>
              </a:solidFill>
              <a:cs typeface="+mn-cs"/>
            </a:endParaRPr>
          </a:p>
        </p:txBody>
      </p:sp>
      <p:sp>
        <p:nvSpPr>
          <p:cNvPr id="353" name="Rectangle 19"/>
          <p:cNvSpPr>
            <a:spLocks noChangeArrowheads="1"/>
          </p:cNvSpPr>
          <p:nvPr/>
        </p:nvSpPr>
        <p:spPr bwMode="auto">
          <a:xfrm>
            <a:off x="590550" y="1935163"/>
            <a:ext cx="151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Supervisory salaries</a:t>
            </a:r>
            <a:endParaRPr lang="en-US" altLang="en-US" dirty="0">
              <a:solidFill>
                <a:prstClr val="black"/>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salesperson’s commission is 7% for sales of up to $100,000, and </a:t>
            </a:r>
            <a:endParaRPr lang="en-US" altLang="en-US" dirty="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 of sales for sales above $100,000</a:t>
            </a:r>
            <a:endParaRPr lang="en-US" altLang="en-US" dirty="0">
              <a:solidFill>
                <a:prstClr val="black"/>
              </a:solidFill>
              <a:cs typeface="+mn-cs"/>
            </a:endParaRPr>
          </a:p>
        </p:txBody>
      </p:sp>
      <p:sp>
        <p:nvSpPr>
          <p:cNvPr id="8" name="AutoShape 3"/>
          <p:cNvSpPr>
            <a:spLocks noChangeAspect="1" noChangeArrowheads="1" noTextEdit="1"/>
          </p:cNvSpPr>
          <p:nvPr/>
        </p:nvSpPr>
        <p:spPr bwMode="auto">
          <a:xfrm>
            <a:off x="2279650" y="30432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5"/>
          <p:cNvSpPr>
            <a:spLocks noChangeArrowheads="1"/>
          </p:cNvSpPr>
          <p:nvPr/>
        </p:nvSpPr>
        <p:spPr bwMode="auto">
          <a:xfrm>
            <a:off x="2282825" y="30464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Freeform 6"/>
          <p:cNvSpPr>
            <a:spLocks noEditPoints="1"/>
          </p:cNvSpPr>
          <p:nvPr/>
        </p:nvSpPr>
        <p:spPr bwMode="auto">
          <a:xfrm>
            <a:off x="3086100" y="3513138"/>
            <a:ext cx="3462338" cy="1373187"/>
          </a:xfrm>
          <a:custGeom>
            <a:avLst/>
            <a:gdLst>
              <a:gd name="T0" fmla="*/ 0 w 2181"/>
              <a:gd name="T1" fmla="*/ 859 h 865"/>
              <a:gd name="T2" fmla="*/ 2181 w 2181"/>
              <a:gd name="T3" fmla="*/ 859 h 865"/>
              <a:gd name="T4" fmla="*/ 2181 w 2181"/>
              <a:gd name="T5" fmla="*/ 865 h 865"/>
              <a:gd name="T6" fmla="*/ 0 w 2181"/>
              <a:gd name="T7" fmla="*/ 865 h 865"/>
              <a:gd name="T8" fmla="*/ 0 w 2181"/>
              <a:gd name="T9" fmla="*/ 859 h 865"/>
              <a:gd name="T10" fmla="*/ 0 w 2181"/>
              <a:gd name="T11" fmla="*/ 644 h 865"/>
              <a:gd name="T12" fmla="*/ 2181 w 2181"/>
              <a:gd name="T13" fmla="*/ 644 h 865"/>
              <a:gd name="T14" fmla="*/ 2181 w 2181"/>
              <a:gd name="T15" fmla="*/ 650 h 865"/>
              <a:gd name="T16" fmla="*/ 0 w 2181"/>
              <a:gd name="T17" fmla="*/ 650 h 865"/>
              <a:gd name="T18" fmla="*/ 0 w 2181"/>
              <a:gd name="T19" fmla="*/ 644 h 865"/>
              <a:gd name="T20" fmla="*/ 0 w 2181"/>
              <a:gd name="T21" fmla="*/ 430 h 865"/>
              <a:gd name="T22" fmla="*/ 2181 w 2181"/>
              <a:gd name="T23" fmla="*/ 430 h 865"/>
              <a:gd name="T24" fmla="*/ 2181 w 2181"/>
              <a:gd name="T25" fmla="*/ 435 h 865"/>
              <a:gd name="T26" fmla="*/ 0 w 2181"/>
              <a:gd name="T27" fmla="*/ 435 h 865"/>
              <a:gd name="T28" fmla="*/ 0 w 2181"/>
              <a:gd name="T29" fmla="*/ 430 h 865"/>
              <a:gd name="T30" fmla="*/ 0 w 2181"/>
              <a:gd name="T31" fmla="*/ 215 h 865"/>
              <a:gd name="T32" fmla="*/ 2181 w 2181"/>
              <a:gd name="T33" fmla="*/ 215 h 865"/>
              <a:gd name="T34" fmla="*/ 2181 w 2181"/>
              <a:gd name="T35" fmla="*/ 220 h 865"/>
              <a:gd name="T36" fmla="*/ 0 w 2181"/>
              <a:gd name="T37" fmla="*/ 220 h 865"/>
              <a:gd name="T38" fmla="*/ 0 w 2181"/>
              <a:gd name="T39" fmla="*/ 215 h 865"/>
              <a:gd name="T40" fmla="*/ 0 w 2181"/>
              <a:gd name="T41" fmla="*/ 0 h 865"/>
              <a:gd name="T42" fmla="*/ 2181 w 2181"/>
              <a:gd name="T43" fmla="*/ 0 h 865"/>
              <a:gd name="T44" fmla="*/ 2181 w 2181"/>
              <a:gd name="T45" fmla="*/ 6 h 865"/>
              <a:gd name="T46" fmla="*/ 0 w 2181"/>
              <a:gd name="T47" fmla="*/ 6 h 865"/>
              <a:gd name="T48" fmla="*/ 0 w 2181"/>
              <a:gd name="T49"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81" h="865">
                <a:moveTo>
                  <a:pt x="0" y="859"/>
                </a:moveTo>
                <a:lnTo>
                  <a:pt x="2181" y="859"/>
                </a:lnTo>
                <a:lnTo>
                  <a:pt x="2181" y="865"/>
                </a:lnTo>
                <a:lnTo>
                  <a:pt x="0" y="865"/>
                </a:lnTo>
                <a:lnTo>
                  <a:pt x="0" y="859"/>
                </a:lnTo>
                <a:close/>
                <a:moveTo>
                  <a:pt x="0" y="644"/>
                </a:moveTo>
                <a:lnTo>
                  <a:pt x="2181" y="644"/>
                </a:lnTo>
                <a:lnTo>
                  <a:pt x="2181" y="650"/>
                </a:lnTo>
                <a:lnTo>
                  <a:pt x="0" y="650"/>
                </a:lnTo>
                <a:lnTo>
                  <a:pt x="0" y="644"/>
                </a:lnTo>
                <a:close/>
                <a:moveTo>
                  <a:pt x="0" y="430"/>
                </a:moveTo>
                <a:lnTo>
                  <a:pt x="2181" y="430"/>
                </a:lnTo>
                <a:lnTo>
                  <a:pt x="2181" y="435"/>
                </a:lnTo>
                <a:lnTo>
                  <a:pt x="0" y="435"/>
                </a:lnTo>
                <a:lnTo>
                  <a:pt x="0" y="430"/>
                </a:lnTo>
                <a:close/>
                <a:moveTo>
                  <a:pt x="0" y="215"/>
                </a:moveTo>
                <a:lnTo>
                  <a:pt x="2181" y="215"/>
                </a:lnTo>
                <a:lnTo>
                  <a:pt x="2181" y="220"/>
                </a:lnTo>
                <a:lnTo>
                  <a:pt x="0" y="220"/>
                </a:lnTo>
                <a:lnTo>
                  <a:pt x="0" y="215"/>
                </a:lnTo>
                <a:close/>
                <a:moveTo>
                  <a:pt x="0" y="0"/>
                </a:moveTo>
                <a:lnTo>
                  <a:pt x="2181" y="0"/>
                </a:lnTo>
                <a:lnTo>
                  <a:pt x="21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Freeform 7"/>
          <p:cNvSpPr>
            <a:spLocks noEditPoints="1"/>
          </p:cNvSpPr>
          <p:nvPr/>
        </p:nvSpPr>
        <p:spPr bwMode="auto">
          <a:xfrm>
            <a:off x="3657600" y="3517900"/>
            <a:ext cx="2894013" cy="1706562"/>
          </a:xfrm>
          <a:custGeom>
            <a:avLst/>
            <a:gdLst>
              <a:gd name="T0" fmla="*/ 6 w 1823"/>
              <a:gd name="T1" fmla="*/ 0 h 1075"/>
              <a:gd name="T2" fmla="*/ 6 w 1823"/>
              <a:gd name="T3" fmla="*/ 1075 h 1075"/>
              <a:gd name="T4" fmla="*/ 0 w 1823"/>
              <a:gd name="T5" fmla="*/ 1075 h 1075"/>
              <a:gd name="T6" fmla="*/ 0 w 1823"/>
              <a:gd name="T7" fmla="*/ 0 h 1075"/>
              <a:gd name="T8" fmla="*/ 6 w 1823"/>
              <a:gd name="T9" fmla="*/ 0 h 1075"/>
              <a:gd name="T10" fmla="*/ 369 w 1823"/>
              <a:gd name="T11" fmla="*/ 0 h 1075"/>
              <a:gd name="T12" fmla="*/ 369 w 1823"/>
              <a:gd name="T13" fmla="*/ 1075 h 1075"/>
              <a:gd name="T14" fmla="*/ 364 w 1823"/>
              <a:gd name="T15" fmla="*/ 1075 h 1075"/>
              <a:gd name="T16" fmla="*/ 364 w 1823"/>
              <a:gd name="T17" fmla="*/ 0 h 1075"/>
              <a:gd name="T18" fmla="*/ 369 w 1823"/>
              <a:gd name="T19" fmla="*/ 0 h 1075"/>
              <a:gd name="T20" fmla="*/ 733 w 1823"/>
              <a:gd name="T21" fmla="*/ 0 h 1075"/>
              <a:gd name="T22" fmla="*/ 733 w 1823"/>
              <a:gd name="T23" fmla="*/ 1075 h 1075"/>
              <a:gd name="T24" fmla="*/ 727 w 1823"/>
              <a:gd name="T25" fmla="*/ 1075 h 1075"/>
              <a:gd name="T26" fmla="*/ 727 w 1823"/>
              <a:gd name="T27" fmla="*/ 0 h 1075"/>
              <a:gd name="T28" fmla="*/ 733 w 1823"/>
              <a:gd name="T29" fmla="*/ 0 h 1075"/>
              <a:gd name="T30" fmla="*/ 1097 w 1823"/>
              <a:gd name="T31" fmla="*/ 0 h 1075"/>
              <a:gd name="T32" fmla="*/ 1097 w 1823"/>
              <a:gd name="T33" fmla="*/ 1075 h 1075"/>
              <a:gd name="T34" fmla="*/ 1091 w 1823"/>
              <a:gd name="T35" fmla="*/ 1075 h 1075"/>
              <a:gd name="T36" fmla="*/ 1091 w 1823"/>
              <a:gd name="T37" fmla="*/ 0 h 1075"/>
              <a:gd name="T38" fmla="*/ 1097 w 1823"/>
              <a:gd name="T39" fmla="*/ 0 h 1075"/>
              <a:gd name="T40" fmla="*/ 1460 w 1823"/>
              <a:gd name="T41" fmla="*/ 0 h 1075"/>
              <a:gd name="T42" fmla="*/ 1460 w 1823"/>
              <a:gd name="T43" fmla="*/ 1075 h 1075"/>
              <a:gd name="T44" fmla="*/ 1454 w 1823"/>
              <a:gd name="T45" fmla="*/ 1075 h 1075"/>
              <a:gd name="T46" fmla="*/ 1454 w 1823"/>
              <a:gd name="T47" fmla="*/ 0 h 1075"/>
              <a:gd name="T48" fmla="*/ 1460 w 1823"/>
              <a:gd name="T49" fmla="*/ 0 h 1075"/>
              <a:gd name="T50" fmla="*/ 1823 w 1823"/>
              <a:gd name="T51" fmla="*/ 0 h 1075"/>
              <a:gd name="T52" fmla="*/ 1823 w 1823"/>
              <a:gd name="T53" fmla="*/ 1075 h 1075"/>
              <a:gd name="T54" fmla="*/ 1818 w 1823"/>
              <a:gd name="T55" fmla="*/ 1075 h 1075"/>
              <a:gd name="T56" fmla="*/ 1818 w 1823"/>
              <a:gd name="T57" fmla="*/ 0 h 1075"/>
              <a:gd name="T58" fmla="*/ 1823 w 182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3" h="1075">
                <a:moveTo>
                  <a:pt x="6" y="0"/>
                </a:moveTo>
                <a:lnTo>
                  <a:pt x="6" y="1075"/>
                </a:lnTo>
                <a:lnTo>
                  <a:pt x="0" y="1075"/>
                </a:lnTo>
                <a:lnTo>
                  <a:pt x="0" y="0"/>
                </a:lnTo>
                <a:lnTo>
                  <a:pt x="6" y="0"/>
                </a:lnTo>
                <a:close/>
                <a:moveTo>
                  <a:pt x="369" y="0"/>
                </a:moveTo>
                <a:lnTo>
                  <a:pt x="369" y="1075"/>
                </a:lnTo>
                <a:lnTo>
                  <a:pt x="364" y="1075"/>
                </a:lnTo>
                <a:lnTo>
                  <a:pt x="364" y="0"/>
                </a:lnTo>
                <a:lnTo>
                  <a:pt x="369" y="0"/>
                </a:lnTo>
                <a:close/>
                <a:moveTo>
                  <a:pt x="733" y="0"/>
                </a:moveTo>
                <a:lnTo>
                  <a:pt x="733" y="1075"/>
                </a:lnTo>
                <a:lnTo>
                  <a:pt x="727" y="1075"/>
                </a:lnTo>
                <a:lnTo>
                  <a:pt x="727" y="0"/>
                </a:lnTo>
                <a:lnTo>
                  <a:pt x="733" y="0"/>
                </a:lnTo>
                <a:close/>
                <a:moveTo>
                  <a:pt x="1097" y="0"/>
                </a:moveTo>
                <a:lnTo>
                  <a:pt x="1097" y="1075"/>
                </a:lnTo>
                <a:lnTo>
                  <a:pt x="1091" y="1075"/>
                </a:lnTo>
                <a:lnTo>
                  <a:pt x="1091" y="0"/>
                </a:lnTo>
                <a:lnTo>
                  <a:pt x="1097" y="0"/>
                </a:lnTo>
                <a:close/>
                <a:moveTo>
                  <a:pt x="1460" y="0"/>
                </a:moveTo>
                <a:lnTo>
                  <a:pt x="1460" y="1075"/>
                </a:lnTo>
                <a:lnTo>
                  <a:pt x="1454" y="1075"/>
                </a:lnTo>
                <a:lnTo>
                  <a:pt x="1454" y="0"/>
                </a:lnTo>
                <a:lnTo>
                  <a:pt x="1460" y="0"/>
                </a:lnTo>
                <a:close/>
                <a:moveTo>
                  <a:pt x="1823" y="0"/>
                </a:moveTo>
                <a:lnTo>
                  <a:pt x="1823" y="1075"/>
                </a:lnTo>
                <a:lnTo>
                  <a:pt x="1818" y="1075"/>
                </a:lnTo>
                <a:lnTo>
                  <a:pt x="1818" y="0"/>
                </a:lnTo>
                <a:lnTo>
                  <a:pt x="182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 name="Rectangle 8"/>
          <p:cNvSpPr>
            <a:spLocks noChangeArrowheads="1"/>
          </p:cNvSpPr>
          <p:nvPr/>
        </p:nvSpPr>
        <p:spPr bwMode="auto">
          <a:xfrm>
            <a:off x="3081338" y="3517900"/>
            <a:ext cx="9525"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 name="Rectangle 9"/>
          <p:cNvSpPr>
            <a:spLocks noChangeArrowheads="1"/>
          </p:cNvSpPr>
          <p:nvPr/>
        </p:nvSpPr>
        <p:spPr bwMode="auto">
          <a:xfrm>
            <a:off x="3086100" y="5219700"/>
            <a:ext cx="346233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4" name="Freeform 10"/>
          <p:cNvSpPr>
            <a:spLocks/>
          </p:cNvSpPr>
          <p:nvPr/>
        </p:nvSpPr>
        <p:spPr bwMode="auto">
          <a:xfrm>
            <a:off x="3076575" y="3849688"/>
            <a:ext cx="2903538" cy="17462"/>
          </a:xfrm>
          <a:custGeom>
            <a:avLst/>
            <a:gdLst>
              <a:gd name="T0" fmla="*/ 48 w 15224"/>
              <a:gd name="T1" fmla="*/ 0 h 96"/>
              <a:gd name="T2" fmla="*/ 1560 w 15224"/>
              <a:gd name="T3" fmla="*/ 0 h 96"/>
              <a:gd name="T4" fmla="*/ 3072 w 15224"/>
              <a:gd name="T5" fmla="*/ 0 h 96"/>
              <a:gd name="T6" fmla="*/ 4584 w 15224"/>
              <a:gd name="T7" fmla="*/ 0 h 96"/>
              <a:gd name="T8" fmla="*/ 6096 w 15224"/>
              <a:gd name="T9" fmla="*/ 0 h 96"/>
              <a:gd name="T10" fmla="*/ 7608 w 15224"/>
              <a:gd name="T11" fmla="*/ 0 h 96"/>
              <a:gd name="T12" fmla="*/ 9120 w 15224"/>
              <a:gd name="T13" fmla="*/ 0 h 96"/>
              <a:gd name="T14" fmla="*/ 10640 w 15224"/>
              <a:gd name="T15" fmla="*/ 0 h 96"/>
              <a:gd name="T16" fmla="*/ 12152 w 15224"/>
              <a:gd name="T17" fmla="*/ 0 h 96"/>
              <a:gd name="T18" fmla="*/ 13664 w 15224"/>
              <a:gd name="T19" fmla="*/ 0 h 96"/>
              <a:gd name="T20" fmla="*/ 15176 w 15224"/>
              <a:gd name="T21" fmla="*/ 0 h 96"/>
              <a:gd name="T22" fmla="*/ 15224 w 15224"/>
              <a:gd name="T23" fmla="*/ 48 h 96"/>
              <a:gd name="T24" fmla="*/ 15176 w 15224"/>
              <a:gd name="T25" fmla="*/ 96 h 96"/>
              <a:gd name="T26" fmla="*/ 13664 w 15224"/>
              <a:gd name="T27" fmla="*/ 96 h 96"/>
              <a:gd name="T28" fmla="*/ 12152 w 15224"/>
              <a:gd name="T29" fmla="*/ 96 h 96"/>
              <a:gd name="T30" fmla="*/ 10640 w 15224"/>
              <a:gd name="T31" fmla="*/ 96 h 96"/>
              <a:gd name="T32" fmla="*/ 9120 w 15224"/>
              <a:gd name="T33" fmla="*/ 96 h 96"/>
              <a:gd name="T34" fmla="*/ 7608 w 15224"/>
              <a:gd name="T35" fmla="*/ 96 h 96"/>
              <a:gd name="T36" fmla="*/ 6096 w 15224"/>
              <a:gd name="T37" fmla="*/ 96 h 96"/>
              <a:gd name="T38" fmla="*/ 4584 w 15224"/>
              <a:gd name="T39" fmla="*/ 96 h 96"/>
              <a:gd name="T40" fmla="*/ 3072 w 15224"/>
              <a:gd name="T41" fmla="*/ 96 h 96"/>
              <a:gd name="T42" fmla="*/ 1560 w 15224"/>
              <a:gd name="T43" fmla="*/ 96 h 96"/>
              <a:gd name="T44" fmla="*/ 48 w 15224"/>
              <a:gd name="T45" fmla="*/ 96 h 96"/>
              <a:gd name="T46" fmla="*/ 0 w 15224"/>
              <a:gd name="T47" fmla="*/ 48 h 96"/>
              <a:gd name="T48" fmla="*/ 48 w 15224"/>
              <a:gd name="T4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24" h="96">
                <a:moveTo>
                  <a:pt x="48" y="0"/>
                </a:moveTo>
                <a:lnTo>
                  <a:pt x="1560" y="0"/>
                </a:lnTo>
                <a:lnTo>
                  <a:pt x="3072" y="0"/>
                </a:lnTo>
                <a:lnTo>
                  <a:pt x="4584" y="0"/>
                </a:lnTo>
                <a:lnTo>
                  <a:pt x="6096" y="0"/>
                </a:lnTo>
                <a:lnTo>
                  <a:pt x="7608" y="0"/>
                </a:lnTo>
                <a:lnTo>
                  <a:pt x="9120" y="0"/>
                </a:lnTo>
                <a:lnTo>
                  <a:pt x="10640" y="0"/>
                </a:lnTo>
                <a:lnTo>
                  <a:pt x="12152" y="0"/>
                </a:lnTo>
                <a:lnTo>
                  <a:pt x="13664" y="0"/>
                </a:lnTo>
                <a:lnTo>
                  <a:pt x="15176" y="0"/>
                </a:lnTo>
                <a:cubicBezTo>
                  <a:pt x="15203" y="0"/>
                  <a:pt x="15224" y="22"/>
                  <a:pt x="15224" y="48"/>
                </a:cubicBezTo>
                <a:cubicBezTo>
                  <a:pt x="15224" y="75"/>
                  <a:pt x="15203" y="96"/>
                  <a:pt x="15176" y="96"/>
                </a:cubicBezTo>
                <a:lnTo>
                  <a:pt x="13664" y="96"/>
                </a:lnTo>
                <a:lnTo>
                  <a:pt x="12152" y="96"/>
                </a:lnTo>
                <a:lnTo>
                  <a:pt x="10640" y="96"/>
                </a:lnTo>
                <a:lnTo>
                  <a:pt x="9120" y="96"/>
                </a:lnTo>
                <a:lnTo>
                  <a:pt x="7608" y="96"/>
                </a:lnTo>
                <a:lnTo>
                  <a:pt x="6096" y="96"/>
                </a:lnTo>
                <a:lnTo>
                  <a:pt x="4584" y="96"/>
                </a:lnTo>
                <a:lnTo>
                  <a:pt x="3072" y="96"/>
                </a:lnTo>
                <a:lnTo>
                  <a:pt x="1560" y="96"/>
                </a:lnTo>
                <a:lnTo>
                  <a:pt x="48" y="96"/>
                </a:lnTo>
                <a:cubicBezTo>
                  <a:pt x="22" y="96"/>
                  <a:pt x="0" y="75"/>
                  <a:pt x="0" y="48"/>
                </a:cubicBezTo>
                <a:cubicBezTo>
                  <a:pt x="0" y="22"/>
                  <a:pt x="22" y="0"/>
                  <a:pt x="48" y="0"/>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Oval 11"/>
          <p:cNvSpPr>
            <a:spLocks noChangeArrowheads="1"/>
          </p:cNvSpPr>
          <p:nvPr/>
        </p:nvSpPr>
        <p:spPr bwMode="auto">
          <a:xfrm>
            <a:off x="3052763"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Oval 12"/>
          <p:cNvSpPr>
            <a:spLocks noChangeArrowheads="1"/>
          </p:cNvSpPr>
          <p:nvPr/>
        </p:nvSpPr>
        <p:spPr bwMode="auto">
          <a:xfrm>
            <a:off x="3052763"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Oval 13"/>
          <p:cNvSpPr>
            <a:spLocks noChangeArrowheads="1"/>
          </p:cNvSpPr>
          <p:nvPr/>
        </p:nvSpPr>
        <p:spPr bwMode="auto">
          <a:xfrm>
            <a:off x="3341688"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Oval 14"/>
          <p:cNvSpPr>
            <a:spLocks noChangeArrowheads="1"/>
          </p:cNvSpPr>
          <p:nvPr/>
        </p:nvSpPr>
        <p:spPr bwMode="auto">
          <a:xfrm>
            <a:off x="3341688"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9" name="Oval 15"/>
          <p:cNvSpPr>
            <a:spLocks noChangeArrowheads="1"/>
          </p:cNvSpPr>
          <p:nvPr/>
        </p:nvSpPr>
        <p:spPr bwMode="auto">
          <a:xfrm>
            <a:off x="3630613"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0" name="Oval 16"/>
          <p:cNvSpPr>
            <a:spLocks noChangeArrowheads="1"/>
          </p:cNvSpPr>
          <p:nvPr/>
        </p:nvSpPr>
        <p:spPr bwMode="auto">
          <a:xfrm>
            <a:off x="3630613"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1" name="Oval 17"/>
          <p:cNvSpPr>
            <a:spLocks noChangeArrowheads="1"/>
          </p:cNvSpPr>
          <p:nvPr/>
        </p:nvSpPr>
        <p:spPr bwMode="auto">
          <a:xfrm>
            <a:off x="3917950"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Oval 18"/>
          <p:cNvSpPr>
            <a:spLocks noChangeArrowheads="1"/>
          </p:cNvSpPr>
          <p:nvPr/>
        </p:nvSpPr>
        <p:spPr bwMode="auto">
          <a:xfrm>
            <a:off x="3917950"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Oval 19"/>
          <p:cNvSpPr>
            <a:spLocks noChangeArrowheads="1"/>
          </p:cNvSpPr>
          <p:nvPr/>
        </p:nvSpPr>
        <p:spPr bwMode="auto">
          <a:xfrm>
            <a:off x="4206875"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Oval 20"/>
          <p:cNvSpPr>
            <a:spLocks noChangeArrowheads="1"/>
          </p:cNvSpPr>
          <p:nvPr/>
        </p:nvSpPr>
        <p:spPr bwMode="auto">
          <a:xfrm>
            <a:off x="4206875"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Oval 21"/>
          <p:cNvSpPr>
            <a:spLocks noChangeArrowheads="1"/>
          </p:cNvSpPr>
          <p:nvPr/>
        </p:nvSpPr>
        <p:spPr bwMode="auto">
          <a:xfrm>
            <a:off x="4495800"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Oval 22"/>
          <p:cNvSpPr>
            <a:spLocks noChangeArrowheads="1"/>
          </p:cNvSpPr>
          <p:nvPr/>
        </p:nvSpPr>
        <p:spPr bwMode="auto">
          <a:xfrm>
            <a:off x="4495800"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Oval 23"/>
          <p:cNvSpPr>
            <a:spLocks noChangeArrowheads="1"/>
          </p:cNvSpPr>
          <p:nvPr/>
        </p:nvSpPr>
        <p:spPr bwMode="auto">
          <a:xfrm>
            <a:off x="4783138"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Oval 24"/>
          <p:cNvSpPr>
            <a:spLocks noChangeArrowheads="1"/>
          </p:cNvSpPr>
          <p:nvPr/>
        </p:nvSpPr>
        <p:spPr bwMode="auto">
          <a:xfrm>
            <a:off x="4783138"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Oval 25"/>
          <p:cNvSpPr>
            <a:spLocks noChangeArrowheads="1"/>
          </p:cNvSpPr>
          <p:nvPr/>
        </p:nvSpPr>
        <p:spPr bwMode="auto">
          <a:xfrm>
            <a:off x="5073650"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Oval 26"/>
          <p:cNvSpPr>
            <a:spLocks noChangeArrowheads="1"/>
          </p:cNvSpPr>
          <p:nvPr/>
        </p:nvSpPr>
        <p:spPr bwMode="auto">
          <a:xfrm>
            <a:off x="5073650"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Oval 27"/>
          <p:cNvSpPr>
            <a:spLocks noChangeArrowheads="1"/>
          </p:cNvSpPr>
          <p:nvPr/>
        </p:nvSpPr>
        <p:spPr bwMode="auto">
          <a:xfrm>
            <a:off x="5362575"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Oval 28"/>
          <p:cNvSpPr>
            <a:spLocks noChangeArrowheads="1"/>
          </p:cNvSpPr>
          <p:nvPr/>
        </p:nvSpPr>
        <p:spPr bwMode="auto">
          <a:xfrm>
            <a:off x="5360988" y="382587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Oval 29"/>
          <p:cNvSpPr>
            <a:spLocks noChangeArrowheads="1"/>
          </p:cNvSpPr>
          <p:nvPr/>
        </p:nvSpPr>
        <p:spPr bwMode="auto">
          <a:xfrm>
            <a:off x="5649913" y="3825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4" name="Oval 30"/>
          <p:cNvSpPr>
            <a:spLocks noChangeArrowheads="1"/>
          </p:cNvSpPr>
          <p:nvPr/>
        </p:nvSpPr>
        <p:spPr bwMode="auto">
          <a:xfrm>
            <a:off x="5649913"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 name="Oval 31"/>
          <p:cNvSpPr>
            <a:spLocks noChangeArrowheads="1"/>
          </p:cNvSpPr>
          <p:nvPr/>
        </p:nvSpPr>
        <p:spPr bwMode="auto">
          <a:xfrm>
            <a:off x="5938838" y="382587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 name="Oval 32"/>
          <p:cNvSpPr>
            <a:spLocks noChangeArrowheads="1"/>
          </p:cNvSpPr>
          <p:nvPr/>
        </p:nvSpPr>
        <p:spPr bwMode="auto">
          <a:xfrm>
            <a:off x="5938838" y="3825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 name="Rectangle 33"/>
          <p:cNvSpPr>
            <a:spLocks noChangeArrowheads="1"/>
          </p:cNvSpPr>
          <p:nvPr/>
        </p:nvSpPr>
        <p:spPr bwMode="auto">
          <a:xfrm>
            <a:off x="2838450" y="51482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8" name="Rectangle 34"/>
          <p:cNvSpPr>
            <a:spLocks noChangeArrowheads="1"/>
          </p:cNvSpPr>
          <p:nvPr/>
        </p:nvSpPr>
        <p:spPr bwMode="auto">
          <a:xfrm>
            <a:off x="2722563" y="4806950"/>
            <a:ext cx="2936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$500</a:t>
            </a:r>
            <a:endParaRPr lang="en-US" altLang="en-US" dirty="0">
              <a:solidFill>
                <a:prstClr val="black"/>
              </a:solidFill>
              <a:cs typeface="+mn-cs"/>
            </a:endParaRPr>
          </a:p>
        </p:txBody>
      </p:sp>
      <p:sp>
        <p:nvSpPr>
          <p:cNvPr id="39" name="Rectangle 35"/>
          <p:cNvSpPr>
            <a:spLocks noChangeArrowheads="1"/>
          </p:cNvSpPr>
          <p:nvPr/>
        </p:nvSpPr>
        <p:spPr bwMode="auto">
          <a:xfrm>
            <a:off x="2635250" y="4465638"/>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a:t>
            </a:r>
            <a:endParaRPr lang="en-US" altLang="en-US" dirty="0">
              <a:solidFill>
                <a:prstClr val="black"/>
              </a:solidFill>
              <a:cs typeface="+mn-cs"/>
            </a:endParaRPr>
          </a:p>
        </p:txBody>
      </p:sp>
      <p:sp>
        <p:nvSpPr>
          <p:cNvPr id="40" name="Rectangle 36"/>
          <p:cNvSpPr>
            <a:spLocks noChangeArrowheads="1"/>
          </p:cNvSpPr>
          <p:nvPr/>
        </p:nvSpPr>
        <p:spPr bwMode="auto">
          <a:xfrm>
            <a:off x="2635250" y="4124325"/>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$1,500</a:t>
            </a:r>
            <a:endParaRPr lang="en-US" altLang="en-US" dirty="0">
              <a:solidFill>
                <a:prstClr val="black"/>
              </a:solidFill>
              <a:cs typeface="+mn-cs"/>
            </a:endParaRPr>
          </a:p>
        </p:txBody>
      </p:sp>
      <p:sp>
        <p:nvSpPr>
          <p:cNvPr id="41" name="Rectangle 37"/>
          <p:cNvSpPr>
            <a:spLocks noChangeArrowheads="1"/>
          </p:cNvSpPr>
          <p:nvPr/>
        </p:nvSpPr>
        <p:spPr bwMode="auto">
          <a:xfrm>
            <a:off x="2635250" y="3783013"/>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42" name="Rectangle 38"/>
          <p:cNvSpPr>
            <a:spLocks noChangeArrowheads="1"/>
          </p:cNvSpPr>
          <p:nvPr/>
        </p:nvSpPr>
        <p:spPr bwMode="auto">
          <a:xfrm>
            <a:off x="2635250" y="3441700"/>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$2,500</a:t>
            </a:r>
            <a:endParaRPr lang="en-US" altLang="en-US" dirty="0">
              <a:solidFill>
                <a:prstClr val="black"/>
              </a:solidFill>
              <a:cs typeface="+mn-cs"/>
            </a:endParaRPr>
          </a:p>
        </p:txBody>
      </p:sp>
      <p:sp>
        <p:nvSpPr>
          <p:cNvPr id="43" name="Rectangle 39"/>
          <p:cNvSpPr>
            <a:spLocks noChangeArrowheads="1"/>
          </p:cNvSpPr>
          <p:nvPr/>
        </p:nvSpPr>
        <p:spPr bwMode="auto">
          <a:xfrm>
            <a:off x="3044825" y="52974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44" name="Rectangle 40"/>
          <p:cNvSpPr>
            <a:spLocks noChangeArrowheads="1"/>
          </p:cNvSpPr>
          <p:nvPr/>
        </p:nvSpPr>
        <p:spPr bwMode="auto">
          <a:xfrm>
            <a:off x="3521075"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45" name="Rectangle 41"/>
          <p:cNvSpPr>
            <a:spLocks noChangeArrowheads="1"/>
          </p:cNvSpPr>
          <p:nvPr/>
        </p:nvSpPr>
        <p:spPr bwMode="auto">
          <a:xfrm>
            <a:off x="4097338"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46" name="Rectangle 42"/>
          <p:cNvSpPr>
            <a:spLocks noChangeArrowheads="1"/>
          </p:cNvSpPr>
          <p:nvPr/>
        </p:nvSpPr>
        <p:spPr bwMode="auto">
          <a:xfrm>
            <a:off x="4675188"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47" name="Rectangle 43"/>
          <p:cNvSpPr>
            <a:spLocks noChangeArrowheads="1"/>
          </p:cNvSpPr>
          <p:nvPr/>
        </p:nvSpPr>
        <p:spPr bwMode="auto">
          <a:xfrm>
            <a:off x="5251450"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8,000</a:t>
            </a:r>
            <a:endParaRPr lang="en-US" altLang="en-US" dirty="0">
              <a:solidFill>
                <a:prstClr val="black"/>
              </a:solidFill>
              <a:cs typeface="+mn-cs"/>
            </a:endParaRPr>
          </a:p>
        </p:txBody>
      </p:sp>
      <p:sp>
        <p:nvSpPr>
          <p:cNvPr id="48" name="Rectangle 44"/>
          <p:cNvSpPr>
            <a:spLocks noChangeArrowheads="1"/>
          </p:cNvSpPr>
          <p:nvPr/>
        </p:nvSpPr>
        <p:spPr bwMode="auto">
          <a:xfrm>
            <a:off x="5799138" y="52974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50" name="Rectangle 46"/>
          <p:cNvSpPr>
            <a:spLocks noChangeArrowheads="1"/>
          </p:cNvSpPr>
          <p:nvPr/>
        </p:nvSpPr>
        <p:spPr bwMode="auto">
          <a:xfrm rot="16200000">
            <a:off x="2220827" y="4239296"/>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595959"/>
                </a:solidFill>
                <a:latin typeface="Calibri" panose="020F0502020204030204" pitchFamily="34" charset="0"/>
                <a:cs typeface="+mn-cs"/>
              </a:rPr>
              <a:t>Total Cost</a:t>
            </a:r>
            <a:endParaRPr lang="en-US" altLang="en-US" sz="1100" dirty="0">
              <a:solidFill>
                <a:prstClr val="black"/>
              </a:solidFill>
              <a:cs typeface="+mn-cs"/>
            </a:endParaRPr>
          </a:p>
        </p:txBody>
      </p:sp>
      <p:sp>
        <p:nvSpPr>
          <p:cNvPr id="51" name="Rectangle 47"/>
          <p:cNvSpPr>
            <a:spLocks noChangeArrowheads="1"/>
          </p:cNvSpPr>
          <p:nvPr/>
        </p:nvSpPr>
        <p:spPr bwMode="auto">
          <a:xfrm>
            <a:off x="4421188" y="54737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Calibri" panose="020F0502020204030204" pitchFamily="34" charset="0"/>
                <a:cs typeface="+mn-cs"/>
              </a:rPr>
              <a:t>Units Produced</a:t>
            </a:r>
            <a:endParaRPr lang="en-US" altLang="en-US" dirty="0">
              <a:solidFill>
                <a:prstClr val="black"/>
              </a:solidFill>
              <a:cs typeface="+mn-cs"/>
            </a:endParaRPr>
          </a:p>
        </p:txBody>
      </p:sp>
      <p:sp>
        <p:nvSpPr>
          <p:cNvPr id="52" name="Rectangle 48"/>
          <p:cNvSpPr>
            <a:spLocks noChangeArrowheads="1"/>
          </p:cNvSpPr>
          <p:nvPr/>
        </p:nvSpPr>
        <p:spPr bwMode="auto">
          <a:xfrm>
            <a:off x="3663950" y="3141663"/>
            <a:ext cx="14382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$2,000 per month </a:t>
            </a:r>
            <a:endParaRPr lang="en-US" altLang="en-US" dirty="0">
              <a:solidFill>
                <a:prstClr val="black"/>
              </a:solidFill>
              <a:cs typeface="+mn-cs"/>
            </a:endParaRPr>
          </a:p>
        </p:txBody>
      </p:sp>
      <p:sp>
        <p:nvSpPr>
          <p:cNvPr id="53" name="Rectangle 49"/>
          <p:cNvSpPr>
            <a:spLocks noChangeArrowheads="1"/>
          </p:cNvSpPr>
          <p:nvPr/>
        </p:nvSpPr>
        <p:spPr bwMode="auto">
          <a:xfrm>
            <a:off x="5005388" y="31416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a:t>
            </a:r>
            <a:endParaRPr lang="en-US" altLang="en-US" dirty="0">
              <a:solidFill>
                <a:prstClr val="black"/>
              </a:solidFill>
              <a:cs typeface="+mn-cs"/>
            </a:endParaRPr>
          </a:p>
        </p:txBody>
      </p:sp>
      <p:sp>
        <p:nvSpPr>
          <p:cNvPr id="54" name="Rectangle 50"/>
          <p:cNvSpPr>
            <a:spLocks noChangeArrowheads="1"/>
          </p:cNvSpPr>
          <p:nvPr/>
        </p:nvSpPr>
        <p:spPr bwMode="auto">
          <a:xfrm>
            <a:off x="5100638" y="3141663"/>
            <a:ext cx="4778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Fixed</a:t>
            </a:r>
            <a:endParaRPr lang="en-US" altLang="en-US" dirty="0">
              <a:solidFill>
                <a:prstClr val="black"/>
              </a:solidFill>
              <a:cs typeface="+mn-cs"/>
            </a:endParaRPr>
          </a:p>
        </p:txBody>
      </p:sp>
      <p:sp>
        <p:nvSpPr>
          <p:cNvPr id="55" name="Rectangle 51"/>
          <p:cNvSpPr>
            <a:spLocks noChangeArrowheads="1"/>
          </p:cNvSpPr>
          <p:nvPr/>
        </p:nvSpPr>
        <p:spPr bwMode="auto">
          <a:xfrm>
            <a:off x="2282825" y="30464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4" name="Slide Number Placeholder 63"/>
          <p:cNvSpPr>
            <a:spLocks noGrp="1"/>
          </p:cNvSpPr>
          <p:nvPr>
            <p:ph type="sldNum" sz="quarter" idx="12"/>
          </p:nvPr>
        </p:nvSpPr>
        <p:spPr/>
        <p:txBody>
          <a:bodyPr/>
          <a:lstStyle/>
          <a:p>
            <a:fld id="{A2F34CF3-0044-4E21-BEB6-D1264E26E98D}" type="slidenum">
              <a:rPr lang="en-US" smtClean="0">
                <a:solidFill>
                  <a:prstClr val="black">
                    <a:tint val="75000"/>
                  </a:prstClr>
                </a:solidFill>
              </a:rPr>
              <a:pPr/>
              <a:t>11</a:t>
            </a:fld>
            <a:endParaRPr lang="en-US" dirty="0">
              <a:solidFill>
                <a:prstClr val="black">
                  <a:tint val="75000"/>
                </a:prstClr>
              </a:solidFill>
            </a:endParaRPr>
          </a:p>
        </p:txBody>
      </p:sp>
      <p:sp>
        <p:nvSpPr>
          <p:cNvPr id="65" name="Rounded Rectangle 64"/>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66" name="Rectangle 65"/>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407525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
                                        <p:tgtEl>
                                          <p:spTgt spid="15"/>
                                        </p:tgtEl>
                                      </p:cBhvr>
                                    </p:animEffect>
                                  </p:childTnLst>
                                </p:cTn>
                              </p:par>
                            </p:childTnLst>
                          </p:cTn>
                        </p:par>
                        <p:par>
                          <p:cTn id="75" fill="hold">
                            <p:stCondLst>
                              <p:cond delay="6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
                                        <p:tgtEl>
                                          <p:spTgt spid="16"/>
                                        </p:tgtEl>
                                      </p:cBhvr>
                                    </p:animEffect>
                                  </p:childTnLst>
                                </p:cTn>
                              </p:par>
                            </p:childTnLst>
                          </p:cTn>
                        </p:par>
                        <p:par>
                          <p:cTn id="79" fill="hold">
                            <p:stCondLst>
                              <p:cond delay="700"/>
                            </p:stCondLst>
                            <p:childTnLst>
                              <p:par>
                                <p:cTn id="80" presetID="10"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
                                        <p:tgtEl>
                                          <p:spTgt spid="17"/>
                                        </p:tgtEl>
                                      </p:cBhvr>
                                    </p:animEffect>
                                  </p:childTnLst>
                                </p:cTn>
                              </p:par>
                            </p:childTnLst>
                          </p:cTn>
                        </p:par>
                        <p:par>
                          <p:cTn id="83" fill="hold">
                            <p:stCondLst>
                              <p:cond delay="800"/>
                            </p:stCondLst>
                            <p:childTnLst>
                              <p:par>
                                <p:cTn id="84" presetID="10"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
                                        <p:tgtEl>
                                          <p:spTgt spid="18"/>
                                        </p:tgtEl>
                                      </p:cBhvr>
                                    </p:animEffect>
                                  </p:childTnLst>
                                </p:cTn>
                              </p:par>
                            </p:childTnLst>
                          </p:cTn>
                        </p:par>
                        <p:par>
                          <p:cTn id="87" fill="hold">
                            <p:stCondLst>
                              <p:cond delay="900"/>
                            </p:stCondLst>
                            <p:childTnLst>
                              <p:par>
                                <p:cTn id="88" presetID="10"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100"/>
                                        <p:tgtEl>
                                          <p:spTgt spid="19"/>
                                        </p:tgtEl>
                                      </p:cBhvr>
                                    </p:animEffec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00"/>
                                        <p:tgtEl>
                                          <p:spTgt spid="20"/>
                                        </p:tgtEl>
                                      </p:cBhvr>
                                    </p:animEffect>
                                  </p:childTnLst>
                                </p:cTn>
                              </p:par>
                            </p:childTnLst>
                          </p:cTn>
                        </p:par>
                        <p:par>
                          <p:cTn id="95" fill="hold">
                            <p:stCondLst>
                              <p:cond delay="1100"/>
                            </p:stCondLst>
                            <p:childTnLst>
                              <p:par>
                                <p:cTn id="96" presetID="10"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
                                        <p:tgtEl>
                                          <p:spTgt spid="21"/>
                                        </p:tgtEl>
                                      </p:cBhvr>
                                    </p:animEffect>
                                  </p:childTnLst>
                                </p:cTn>
                              </p:par>
                            </p:childTnLst>
                          </p:cTn>
                        </p:par>
                        <p:par>
                          <p:cTn id="99" fill="hold">
                            <p:stCondLst>
                              <p:cond delay="1200"/>
                            </p:stCondLst>
                            <p:childTnLst>
                              <p:par>
                                <p:cTn id="100" presetID="10" presetClass="entr" presetSubtype="0"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
                                        <p:tgtEl>
                                          <p:spTgt spid="22"/>
                                        </p:tgtEl>
                                      </p:cBhvr>
                                    </p:animEffect>
                                  </p:childTnLst>
                                </p:cTn>
                              </p:par>
                            </p:childTnLst>
                          </p:cTn>
                        </p:par>
                        <p:par>
                          <p:cTn id="103" fill="hold">
                            <p:stCondLst>
                              <p:cond delay="1300"/>
                            </p:stCondLst>
                            <p:childTnLst>
                              <p:par>
                                <p:cTn id="104" presetID="10"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
                                        <p:tgtEl>
                                          <p:spTgt spid="23"/>
                                        </p:tgtEl>
                                      </p:cBhvr>
                                    </p:animEffect>
                                  </p:childTnLst>
                                </p:cTn>
                              </p:par>
                            </p:childTnLst>
                          </p:cTn>
                        </p:par>
                        <p:par>
                          <p:cTn id="107" fill="hold">
                            <p:stCondLst>
                              <p:cond delay="1400"/>
                            </p:stCondLst>
                            <p:childTnLst>
                              <p:par>
                                <p:cTn id="108" presetID="10"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
                                        <p:tgtEl>
                                          <p:spTgt spid="24"/>
                                        </p:tgtEl>
                                      </p:cBhvr>
                                    </p:animEffec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100"/>
                                        <p:tgtEl>
                                          <p:spTgt spid="25"/>
                                        </p:tgtEl>
                                      </p:cBhvr>
                                    </p:animEffect>
                                  </p:childTnLst>
                                </p:cTn>
                              </p:par>
                            </p:childTnLst>
                          </p:cTn>
                        </p:par>
                        <p:par>
                          <p:cTn id="115" fill="hold">
                            <p:stCondLst>
                              <p:cond delay="1600"/>
                            </p:stCondLst>
                            <p:childTnLst>
                              <p:par>
                                <p:cTn id="116" presetID="10" presetClass="entr" presetSubtype="0"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00"/>
                                        <p:tgtEl>
                                          <p:spTgt spid="26"/>
                                        </p:tgtEl>
                                      </p:cBhvr>
                                    </p:animEffect>
                                  </p:childTnLst>
                                </p:cTn>
                              </p:par>
                            </p:childTnLst>
                          </p:cTn>
                        </p:par>
                        <p:par>
                          <p:cTn id="119" fill="hold">
                            <p:stCondLst>
                              <p:cond delay="1700"/>
                            </p:stCondLst>
                            <p:childTnLst>
                              <p:par>
                                <p:cTn id="120" presetID="10" presetClass="entr" presetSubtype="0" fill="hold" grpId="0" nodeType="after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
                                        <p:tgtEl>
                                          <p:spTgt spid="27"/>
                                        </p:tgtEl>
                                      </p:cBhvr>
                                    </p:animEffect>
                                  </p:childTnLst>
                                </p:cTn>
                              </p:par>
                            </p:childTnLst>
                          </p:cTn>
                        </p:par>
                        <p:par>
                          <p:cTn id="123" fill="hold">
                            <p:stCondLst>
                              <p:cond delay="1800"/>
                            </p:stCondLst>
                            <p:childTnLst>
                              <p:par>
                                <p:cTn id="124" presetID="10"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
                                        <p:tgtEl>
                                          <p:spTgt spid="28"/>
                                        </p:tgtEl>
                                      </p:cBhvr>
                                    </p:animEffect>
                                  </p:childTnLst>
                                </p:cTn>
                              </p:par>
                            </p:childTnLst>
                          </p:cTn>
                        </p:par>
                        <p:par>
                          <p:cTn id="127" fill="hold">
                            <p:stCondLst>
                              <p:cond delay="1900"/>
                            </p:stCondLst>
                            <p:childTnLst>
                              <p:par>
                                <p:cTn id="128" presetID="10" presetClass="entr" presetSubtype="0"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100"/>
                                        <p:tgtEl>
                                          <p:spTgt spid="29"/>
                                        </p:tgtEl>
                                      </p:cBhvr>
                                    </p:animEffect>
                                  </p:childTnLst>
                                </p:cTn>
                              </p:par>
                            </p:childTnLst>
                          </p:cTn>
                        </p:par>
                        <p:par>
                          <p:cTn id="131" fill="hold">
                            <p:stCondLst>
                              <p:cond delay="20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100"/>
                                        <p:tgtEl>
                                          <p:spTgt spid="30"/>
                                        </p:tgtEl>
                                      </p:cBhvr>
                                    </p:animEffect>
                                  </p:childTnLst>
                                </p:cTn>
                              </p:par>
                            </p:childTnLst>
                          </p:cTn>
                        </p:par>
                        <p:par>
                          <p:cTn id="135" fill="hold">
                            <p:stCondLst>
                              <p:cond delay="2100"/>
                            </p:stCondLst>
                            <p:childTnLst>
                              <p:par>
                                <p:cTn id="136" presetID="10" presetClass="entr" presetSubtype="0"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fade">
                                      <p:cBhvr>
                                        <p:cTn id="138" dur="100"/>
                                        <p:tgtEl>
                                          <p:spTgt spid="31"/>
                                        </p:tgtEl>
                                      </p:cBhvr>
                                    </p:animEffect>
                                  </p:childTnLst>
                                </p:cTn>
                              </p:par>
                            </p:childTnLst>
                          </p:cTn>
                        </p:par>
                        <p:par>
                          <p:cTn id="139" fill="hold">
                            <p:stCondLst>
                              <p:cond delay="2200"/>
                            </p:stCondLst>
                            <p:childTnLst>
                              <p:par>
                                <p:cTn id="140" presetID="10" presetClass="entr" presetSubtype="0" fill="hold" grpId="0" nodeType="after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fade">
                                      <p:cBhvr>
                                        <p:cTn id="142" dur="100"/>
                                        <p:tgtEl>
                                          <p:spTgt spid="32"/>
                                        </p:tgtEl>
                                      </p:cBhvr>
                                    </p:animEffect>
                                  </p:childTnLst>
                                </p:cTn>
                              </p:par>
                            </p:childTnLst>
                          </p:cTn>
                        </p:par>
                        <p:par>
                          <p:cTn id="143" fill="hold">
                            <p:stCondLst>
                              <p:cond delay="2300"/>
                            </p:stCondLst>
                            <p:childTnLst>
                              <p:par>
                                <p:cTn id="144" presetID="10"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
                                        <p:tgtEl>
                                          <p:spTgt spid="33"/>
                                        </p:tgtEl>
                                      </p:cBhvr>
                                    </p:animEffect>
                                  </p:childTnLst>
                                </p:cTn>
                              </p:par>
                            </p:childTnLst>
                          </p:cTn>
                        </p:par>
                        <p:par>
                          <p:cTn id="147" fill="hold">
                            <p:stCondLst>
                              <p:cond delay="2400"/>
                            </p:stCondLst>
                            <p:childTnLst>
                              <p:par>
                                <p:cTn id="148" presetID="10" presetClass="entr" presetSubtype="0" fill="hold" grpId="0" nodeType="after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100"/>
                                        <p:tgtEl>
                                          <p:spTgt spid="34"/>
                                        </p:tgtEl>
                                      </p:cBhvr>
                                    </p:animEffect>
                                  </p:childTnLst>
                                </p:cTn>
                              </p:par>
                            </p:childTnLst>
                          </p:cTn>
                        </p:par>
                        <p:par>
                          <p:cTn id="151" fill="hold">
                            <p:stCondLst>
                              <p:cond delay="2500"/>
                            </p:stCondLst>
                            <p:childTnLst>
                              <p:par>
                                <p:cTn id="152" presetID="10" presetClass="entr" presetSubtype="0" fill="hold" grpId="0" nodeType="after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
                                        <p:tgtEl>
                                          <p:spTgt spid="35"/>
                                        </p:tgtEl>
                                      </p:cBhvr>
                                    </p:animEffect>
                                  </p:childTnLst>
                                </p:cTn>
                              </p:par>
                            </p:childTnLst>
                          </p:cTn>
                        </p:par>
                        <p:par>
                          <p:cTn id="155" fill="hold">
                            <p:stCondLst>
                              <p:cond delay="2600"/>
                            </p:stCondLst>
                            <p:childTnLst>
                              <p:par>
                                <p:cTn id="156" presetID="10" presetClass="entr" presetSubtype="0"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Effect transition="in" filter="fade">
                                      <p:cBhvr>
                                        <p:cTn id="158" dur="100"/>
                                        <p:tgtEl>
                                          <p:spTgt spid="36"/>
                                        </p:tgtEl>
                                      </p:cBhvr>
                                    </p:animEffect>
                                  </p:childTnLst>
                                </p:cTn>
                              </p:par>
                            </p:childTnLst>
                          </p:cTn>
                        </p:par>
                        <p:par>
                          <p:cTn id="159" fill="hold">
                            <p:stCondLst>
                              <p:cond delay="2700"/>
                            </p:stCondLst>
                            <p:childTnLst>
                              <p:par>
                                <p:cTn id="160" presetID="10" presetClass="entr" presetSubtype="0" fill="hold" grpId="0" nodeType="afterEffect">
                                  <p:stCondLst>
                                    <p:cond delay="0"/>
                                  </p:stCondLst>
                                  <p:childTnLst>
                                    <p:set>
                                      <p:cBhvr>
                                        <p:cTn id="161" dur="1" fill="hold">
                                          <p:stCondLst>
                                            <p:cond delay="0"/>
                                          </p:stCondLst>
                                        </p:cTn>
                                        <p:tgtEl>
                                          <p:spTgt spid="14"/>
                                        </p:tgtEl>
                                        <p:attrNameLst>
                                          <p:attrName>style.visibility</p:attrName>
                                        </p:attrNameLst>
                                      </p:cBhvr>
                                      <p:to>
                                        <p:strVal val="visible"/>
                                      </p:to>
                                    </p:set>
                                    <p:animEffect transition="in" filter="fade">
                                      <p:cBhvr>
                                        <p:cTn id="162" dur="100"/>
                                        <p:tgtEl>
                                          <p:spTgt spid="1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500"/>
                                        <p:tgtEl>
                                          <p:spTgt spid="6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Effect transition="in" filter="fade">
                                      <p:cBhvr>
                                        <p:cTn id="170" dur="500"/>
                                        <p:tgtEl>
                                          <p:spTgt spid="53"/>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50" grpId="0"/>
      <p:bldP spid="51" grpId="0"/>
      <p:bldP spid="52" grpId="0"/>
      <p:bldP spid="53" grpId="0"/>
      <p:bldP spid="54" grpId="0"/>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18-1</a:t>
            </a: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Determine whether each of the following is best described as a fixed, variable, mixed, step-wise, or curvilinear</a:t>
            </a:r>
            <a:endParaRPr lang="en-US" altLang="en-US" dirty="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with respect to product units.</a:t>
            </a:r>
            <a:endParaRPr lang="en-US" altLang="en-US" dirty="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Rubber used to manufacture tennis balls </a:t>
            </a:r>
            <a:endParaRPr lang="en-US" altLang="en-US" dirty="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$0.50 per ball</a:t>
            </a:r>
            <a:endParaRPr lang="en-US" altLang="en-US" dirty="0">
              <a:solidFill>
                <a:prstClr val="black"/>
              </a:solidFill>
              <a:cs typeface="+mn-cs"/>
            </a:endParaRPr>
          </a:p>
        </p:txBody>
      </p:sp>
      <p:sp>
        <p:nvSpPr>
          <p:cNvPr id="58" name="Rectangle 12"/>
          <p:cNvSpPr>
            <a:spLocks noChangeArrowheads="1"/>
          </p:cNvSpPr>
          <p:nvPr/>
        </p:nvSpPr>
        <p:spPr bwMode="auto">
          <a:xfrm>
            <a:off x="6850063"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a:t>
            </a:r>
            <a:endParaRPr lang="en-US" altLang="en-US" dirty="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(straight-line method) </a:t>
            </a:r>
            <a:endParaRPr lang="en-US" altLang="en-US" dirty="0">
              <a:solidFill>
                <a:prstClr val="black"/>
              </a:solidFill>
              <a:cs typeface="+mn-cs"/>
            </a:endParaRPr>
          </a:p>
        </p:txBody>
      </p:sp>
      <p:sp>
        <p:nvSpPr>
          <p:cNvPr id="60" name="Rectangle 14"/>
          <p:cNvSpPr>
            <a:spLocks noChangeArrowheads="1"/>
          </p:cNvSpPr>
          <p:nvPr/>
        </p:nvSpPr>
        <p:spPr bwMode="auto">
          <a:xfrm>
            <a:off x="4337050" y="1520825"/>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$2,000 per month</a:t>
            </a:r>
            <a:endParaRPr lang="en-US" altLang="en-US" dirty="0">
              <a:solidFill>
                <a:prstClr val="black"/>
              </a:solidFill>
              <a:cs typeface="+mn-cs"/>
            </a:endParaRPr>
          </a:p>
        </p:txBody>
      </p:sp>
      <p:sp>
        <p:nvSpPr>
          <p:cNvPr id="61" name="Rectangle 15"/>
          <p:cNvSpPr>
            <a:spLocks noChangeArrowheads="1"/>
          </p:cNvSpPr>
          <p:nvPr/>
        </p:nvSpPr>
        <p:spPr bwMode="auto">
          <a:xfrm>
            <a:off x="6850063" y="15208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Fixed cost</a:t>
            </a:r>
            <a:endParaRPr lang="en-US" altLang="en-US" dirty="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Electricity cost </a:t>
            </a:r>
            <a:endParaRPr lang="en-US" altLang="en-US" dirty="0">
              <a:solidFill>
                <a:prstClr val="black"/>
              </a:solidFill>
              <a:cs typeface="+mn-cs"/>
            </a:endParaRPr>
          </a:p>
        </p:txBody>
      </p:sp>
      <p:sp>
        <p:nvSpPr>
          <p:cNvPr id="63" name="Rectangle 17"/>
          <p:cNvSpPr>
            <a:spLocks noChangeArrowheads="1"/>
          </p:cNvSpPr>
          <p:nvPr/>
        </p:nvSpPr>
        <p:spPr bwMode="auto">
          <a:xfrm>
            <a:off x="4337050" y="1727200"/>
            <a:ext cx="15757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$500 + $0.10 per ball</a:t>
            </a:r>
            <a:endParaRPr lang="en-US" altLang="en-US" dirty="0">
              <a:solidFill>
                <a:srgbClr val="C00000"/>
              </a:solidFill>
              <a:cs typeface="+mn-cs"/>
            </a:endParaRPr>
          </a:p>
        </p:txBody>
      </p:sp>
      <p:sp>
        <p:nvSpPr>
          <p:cNvPr id="352" name="Rectangle 18"/>
          <p:cNvSpPr>
            <a:spLocks noChangeArrowheads="1"/>
          </p:cNvSpPr>
          <p:nvPr/>
        </p:nvSpPr>
        <p:spPr bwMode="auto">
          <a:xfrm>
            <a:off x="6850063" y="1727200"/>
            <a:ext cx="7982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Mixed cost</a:t>
            </a:r>
            <a:endParaRPr lang="en-US" altLang="en-US" dirty="0">
              <a:solidFill>
                <a:srgbClr val="C00000"/>
              </a:solidFill>
              <a:cs typeface="+mn-cs"/>
            </a:endParaRPr>
          </a:p>
        </p:txBody>
      </p:sp>
      <p:sp>
        <p:nvSpPr>
          <p:cNvPr id="353" name="Rectangle 19"/>
          <p:cNvSpPr>
            <a:spLocks noChangeArrowheads="1"/>
          </p:cNvSpPr>
          <p:nvPr/>
        </p:nvSpPr>
        <p:spPr bwMode="auto">
          <a:xfrm>
            <a:off x="590550" y="1935163"/>
            <a:ext cx="15128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Supervisory salaries</a:t>
            </a:r>
            <a:endParaRPr lang="en-US" altLang="en-US" dirty="0">
              <a:solidFill>
                <a:prstClr val="black"/>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salesperson’s commission is 7% for sales of up to $100,000, and </a:t>
            </a:r>
            <a:endParaRPr lang="en-US" altLang="en-US" dirty="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 of sales for sales above $100,000</a:t>
            </a:r>
            <a:endParaRPr lang="en-US" altLang="en-US" dirty="0">
              <a:solidFill>
                <a:prstClr val="black"/>
              </a:solidFill>
              <a:cs typeface="+mn-cs"/>
            </a:endParaRPr>
          </a:p>
        </p:txBody>
      </p:sp>
      <p:sp>
        <p:nvSpPr>
          <p:cNvPr id="356" name="AutoShape 3"/>
          <p:cNvSpPr>
            <a:spLocks noChangeAspect="1" noChangeArrowheads="1" noTextEdit="1"/>
          </p:cNvSpPr>
          <p:nvPr/>
        </p:nvSpPr>
        <p:spPr bwMode="auto">
          <a:xfrm>
            <a:off x="2279650" y="30432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5"/>
          <p:cNvSpPr>
            <a:spLocks noChangeArrowheads="1"/>
          </p:cNvSpPr>
          <p:nvPr/>
        </p:nvSpPr>
        <p:spPr bwMode="auto">
          <a:xfrm>
            <a:off x="2282825" y="30464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Freeform 6"/>
          <p:cNvSpPr>
            <a:spLocks noEditPoints="1"/>
          </p:cNvSpPr>
          <p:nvPr/>
        </p:nvSpPr>
        <p:spPr bwMode="auto">
          <a:xfrm>
            <a:off x="3086100" y="3513138"/>
            <a:ext cx="3462338" cy="1500187"/>
          </a:xfrm>
          <a:custGeom>
            <a:avLst/>
            <a:gdLst>
              <a:gd name="T0" fmla="*/ 0 w 2181"/>
              <a:gd name="T1" fmla="*/ 940 h 945"/>
              <a:gd name="T2" fmla="*/ 2181 w 2181"/>
              <a:gd name="T3" fmla="*/ 940 h 945"/>
              <a:gd name="T4" fmla="*/ 2181 w 2181"/>
              <a:gd name="T5" fmla="*/ 945 h 945"/>
              <a:gd name="T6" fmla="*/ 0 w 2181"/>
              <a:gd name="T7" fmla="*/ 945 h 945"/>
              <a:gd name="T8" fmla="*/ 0 w 2181"/>
              <a:gd name="T9" fmla="*/ 940 h 945"/>
              <a:gd name="T10" fmla="*/ 0 w 2181"/>
              <a:gd name="T11" fmla="*/ 805 h 945"/>
              <a:gd name="T12" fmla="*/ 2181 w 2181"/>
              <a:gd name="T13" fmla="*/ 805 h 945"/>
              <a:gd name="T14" fmla="*/ 2181 w 2181"/>
              <a:gd name="T15" fmla="*/ 811 h 945"/>
              <a:gd name="T16" fmla="*/ 0 w 2181"/>
              <a:gd name="T17" fmla="*/ 811 h 945"/>
              <a:gd name="T18" fmla="*/ 0 w 2181"/>
              <a:gd name="T19" fmla="*/ 805 h 945"/>
              <a:gd name="T20" fmla="*/ 0 w 2181"/>
              <a:gd name="T21" fmla="*/ 671 h 945"/>
              <a:gd name="T22" fmla="*/ 2181 w 2181"/>
              <a:gd name="T23" fmla="*/ 671 h 945"/>
              <a:gd name="T24" fmla="*/ 2181 w 2181"/>
              <a:gd name="T25" fmla="*/ 677 h 945"/>
              <a:gd name="T26" fmla="*/ 0 w 2181"/>
              <a:gd name="T27" fmla="*/ 677 h 945"/>
              <a:gd name="T28" fmla="*/ 0 w 2181"/>
              <a:gd name="T29" fmla="*/ 671 h 945"/>
              <a:gd name="T30" fmla="*/ 0 w 2181"/>
              <a:gd name="T31" fmla="*/ 537 h 945"/>
              <a:gd name="T32" fmla="*/ 2181 w 2181"/>
              <a:gd name="T33" fmla="*/ 537 h 945"/>
              <a:gd name="T34" fmla="*/ 2181 w 2181"/>
              <a:gd name="T35" fmla="*/ 543 h 945"/>
              <a:gd name="T36" fmla="*/ 0 w 2181"/>
              <a:gd name="T37" fmla="*/ 543 h 945"/>
              <a:gd name="T38" fmla="*/ 0 w 2181"/>
              <a:gd name="T39" fmla="*/ 537 h 945"/>
              <a:gd name="T40" fmla="*/ 0 w 2181"/>
              <a:gd name="T41" fmla="*/ 403 h 945"/>
              <a:gd name="T42" fmla="*/ 2181 w 2181"/>
              <a:gd name="T43" fmla="*/ 403 h 945"/>
              <a:gd name="T44" fmla="*/ 2181 w 2181"/>
              <a:gd name="T45" fmla="*/ 408 h 945"/>
              <a:gd name="T46" fmla="*/ 0 w 2181"/>
              <a:gd name="T47" fmla="*/ 408 h 945"/>
              <a:gd name="T48" fmla="*/ 0 w 2181"/>
              <a:gd name="T49" fmla="*/ 403 h 945"/>
              <a:gd name="T50" fmla="*/ 0 w 2181"/>
              <a:gd name="T51" fmla="*/ 268 h 945"/>
              <a:gd name="T52" fmla="*/ 2181 w 2181"/>
              <a:gd name="T53" fmla="*/ 268 h 945"/>
              <a:gd name="T54" fmla="*/ 2181 w 2181"/>
              <a:gd name="T55" fmla="*/ 274 h 945"/>
              <a:gd name="T56" fmla="*/ 0 w 2181"/>
              <a:gd name="T57" fmla="*/ 274 h 945"/>
              <a:gd name="T58" fmla="*/ 0 w 2181"/>
              <a:gd name="T59" fmla="*/ 268 h 945"/>
              <a:gd name="T60" fmla="*/ 0 w 2181"/>
              <a:gd name="T61" fmla="*/ 134 h 945"/>
              <a:gd name="T62" fmla="*/ 2181 w 2181"/>
              <a:gd name="T63" fmla="*/ 134 h 945"/>
              <a:gd name="T64" fmla="*/ 2181 w 2181"/>
              <a:gd name="T65" fmla="*/ 140 h 945"/>
              <a:gd name="T66" fmla="*/ 0 w 2181"/>
              <a:gd name="T67" fmla="*/ 140 h 945"/>
              <a:gd name="T68" fmla="*/ 0 w 2181"/>
              <a:gd name="T69" fmla="*/ 134 h 945"/>
              <a:gd name="T70" fmla="*/ 0 w 2181"/>
              <a:gd name="T71" fmla="*/ 0 h 945"/>
              <a:gd name="T72" fmla="*/ 2181 w 2181"/>
              <a:gd name="T73" fmla="*/ 0 h 945"/>
              <a:gd name="T74" fmla="*/ 2181 w 2181"/>
              <a:gd name="T75" fmla="*/ 6 h 945"/>
              <a:gd name="T76" fmla="*/ 0 w 2181"/>
              <a:gd name="T77" fmla="*/ 6 h 945"/>
              <a:gd name="T78" fmla="*/ 0 w 2181"/>
              <a:gd name="T79"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1" h="945">
                <a:moveTo>
                  <a:pt x="0" y="940"/>
                </a:moveTo>
                <a:lnTo>
                  <a:pt x="2181" y="940"/>
                </a:lnTo>
                <a:lnTo>
                  <a:pt x="2181" y="945"/>
                </a:lnTo>
                <a:lnTo>
                  <a:pt x="0" y="945"/>
                </a:lnTo>
                <a:lnTo>
                  <a:pt x="0" y="940"/>
                </a:lnTo>
                <a:close/>
                <a:moveTo>
                  <a:pt x="0" y="805"/>
                </a:moveTo>
                <a:lnTo>
                  <a:pt x="2181" y="805"/>
                </a:lnTo>
                <a:lnTo>
                  <a:pt x="2181" y="811"/>
                </a:lnTo>
                <a:lnTo>
                  <a:pt x="0" y="811"/>
                </a:lnTo>
                <a:lnTo>
                  <a:pt x="0" y="805"/>
                </a:lnTo>
                <a:close/>
                <a:moveTo>
                  <a:pt x="0" y="671"/>
                </a:moveTo>
                <a:lnTo>
                  <a:pt x="2181" y="671"/>
                </a:lnTo>
                <a:lnTo>
                  <a:pt x="2181" y="677"/>
                </a:lnTo>
                <a:lnTo>
                  <a:pt x="0" y="677"/>
                </a:lnTo>
                <a:lnTo>
                  <a:pt x="0" y="671"/>
                </a:lnTo>
                <a:close/>
                <a:moveTo>
                  <a:pt x="0" y="537"/>
                </a:moveTo>
                <a:lnTo>
                  <a:pt x="2181" y="537"/>
                </a:lnTo>
                <a:lnTo>
                  <a:pt x="2181" y="543"/>
                </a:lnTo>
                <a:lnTo>
                  <a:pt x="0" y="543"/>
                </a:lnTo>
                <a:lnTo>
                  <a:pt x="0" y="537"/>
                </a:lnTo>
                <a:close/>
                <a:moveTo>
                  <a:pt x="0" y="403"/>
                </a:moveTo>
                <a:lnTo>
                  <a:pt x="2181" y="403"/>
                </a:lnTo>
                <a:lnTo>
                  <a:pt x="2181" y="408"/>
                </a:lnTo>
                <a:lnTo>
                  <a:pt x="0" y="408"/>
                </a:lnTo>
                <a:lnTo>
                  <a:pt x="0" y="403"/>
                </a:lnTo>
                <a:close/>
                <a:moveTo>
                  <a:pt x="0" y="268"/>
                </a:moveTo>
                <a:lnTo>
                  <a:pt x="2181" y="268"/>
                </a:lnTo>
                <a:lnTo>
                  <a:pt x="2181" y="274"/>
                </a:lnTo>
                <a:lnTo>
                  <a:pt x="0" y="274"/>
                </a:lnTo>
                <a:lnTo>
                  <a:pt x="0" y="268"/>
                </a:lnTo>
                <a:close/>
                <a:moveTo>
                  <a:pt x="0" y="134"/>
                </a:moveTo>
                <a:lnTo>
                  <a:pt x="2181" y="134"/>
                </a:lnTo>
                <a:lnTo>
                  <a:pt x="2181" y="140"/>
                </a:lnTo>
                <a:lnTo>
                  <a:pt x="0" y="140"/>
                </a:lnTo>
                <a:lnTo>
                  <a:pt x="0" y="134"/>
                </a:lnTo>
                <a:close/>
                <a:moveTo>
                  <a:pt x="0" y="0"/>
                </a:moveTo>
                <a:lnTo>
                  <a:pt x="2181" y="0"/>
                </a:lnTo>
                <a:lnTo>
                  <a:pt x="2181"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Freeform 7"/>
          <p:cNvSpPr>
            <a:spLocks noEditPoints="1"/>
          </p:cNvSpPr>
          <p:nvPr/>
        </p:nvSpPr>
        <p:spPr bwMode="auto">
          <a:xfrm>
            <a:off x="3657600" y="3517900"/>
            <a:ext cx="2894013" cy="1706562"/>
          </a:xfrm>
          <a:custGeom>
            <a:avLst/>
            <a:gdLst>
              <a:gd name="T0" fmla="*/ 6 w 1823"/>
              <a:gd name="T1" fmla="*/ 0 h 1075"/>
              <a:gd name="T2" fmla="*/ 6 w 1823"/>
              <a:gd name="T3" fmla="*/ 1075 h 1075"/>
              <a:gd name="T4" fmla="*/ 0 w 1823"/>
              <a:gd name="T5" fmla="*/ 1075 h 1075"/>
              <a:gd name="T6" fmla="*/ 0 w 1823"/>
              <a:gd name="T7" fmla="*/ 0 h 1075"/>
              <a:gd name="T8" fmla="*/ 6 w 1823"/>
              <a:gd name="T9" fmla="*/ 0 h 1075"/>
              <a:gd name="T10" fmla="*/ 369 w 1823"/>
              <a:gd name="T11" fmla="*/ 0 h 1075"/>
              <a:gd name="T12" fmla="*/ 369 w 1823"/>
              <a:gd name="T13" fmla="*/ 1075 h 1075"/>
              <a:gd name="T14" fmla="*/ 364 w 1823"/>
              <a:gd name="T15" fmla="*/ 1075 h 1075"/>
              <a:gd name="T16" fmla="*/ 364 w 1823"/>
              <a:gd name="T17" fmla="*/ 0 h 1075"/>
              <a:gd name="T18" fmla="*/ 369 w 1823"/>
              <a:gd name="T19" fmla="*/ 0 h 1075"/>
              <a:gd name="T20" fmla="*/ 733 w 1823"/>
              <a:gd name="T21" fmla="*/ 0 h 1075"/>
              <a:gd name="T22" fmla="*/ 733 w 1823"/>
              <a:gd name="T23" fmla="*/ 1075 h 1075"/>
              <a:gd name="T24" fmla="*/ 727 w 1823"/>
              <a:gd name="T25" fmla="*/ 1075 h 1075"/>
              <a:gd name="T26" fmla="*/ 727 w 1823"/>
              <a:gd name="T27" fmla="*/ 0 h 1075"/>
              <a:gd name="T28" fmla="*/ 733 w 1823"/>
              <a:gd name="T29" fmla="*/ 0 h 1075"/>
              <a:gd name="T30" fmla="*/ 1097 w 1823"/>
              <a:gd name="T31" fmla="*/ 0 h 1075"/>
              <a:gd name="T32" fmla="*/ 1097 w 1823"/>
              <a:gd name="T33" fmla="*/ 1075 h 1075"/>
              <a:gd name="T34" fmla="*/ 1091 w 1823"/>
              <a:gd name="T35" fmla="*/ 1075 h 1075"/>
              <a:gd name="T36" fmla="*/ 1091 w 1823"/>
              <a:gd name="T37" fmla="*/ 0 h 1075"/>
              <a:gd name="T38" fmla="*/ 1097 w 1823"/>
              <a:gd name="T39" fmla="*/ 0 h 1075"/>
              <a:gd name="T40" fmla="*/ 1460 w 1823"/>
              <a:gd name="T41" fmla="*/ 0 h 1075"/>
              <a:gd name="T42" fmla="*/ 1460 w 1823"/>
              <a:gd name="T43" fmla="*/ 1075 h 1075"/>
              <a:gd name="T44" fmla="*/ 1454 w 1823"/>
              <a:gd name="T45" fmla="*/ 1075 h 1075"/>
              <a:gd name="T46" fmla="*/ 1454 w 1823"/>
              <a:gd name="T47" fmla="*/ 0 h 1075"/>
              <a:gd name="T48" fmla="*/ 1460 w 1823"/>
              <a:gd name="T49" fmla="*/ 0 h 1075"/>
              <a:gd name="T50" fmla="*/ 1823 w 1823"/>
              <a:gd name="T51" fmla="*/ 0 h 1075"/>
              <a:gd name="T52" fmla="*/ 1823 w 1823"/>
              <a:gd name="T53" fmla="*/ 1075 h 1075"/>
              <a:gd name="T54" fmla="*/ 1818 w 1823"/>
              <a:gd name="T55" fmla="*/ 1075 h 1075"/>
              <a:gd name="T56" fmla="*/ 1818 w 1823"/>
              <a:gd name="T57" fmla="*/ 0 h 1075"/>
              <a:gd name="T58" fmla="*/ 1823 w 182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3" h="1075">
                <a:moveTo>
                  <a:pt x="6" y="0"/>
                </a:moveTo>
                <a:lnTo>
                  <a:pt x="6" y="1075"/>
                </a:lnTo>
                <a:lnTo>
                  <a:pt x="0" y="1075"/>
                </a:lnTo>
                <a:lnTo>
                  <a:pt x="0" y="0"/>
                </a:lnTo>
                <a:lnTo>
                  <a:pt x="6" y="0"/>
                </a:lnTo>
                <a:close/>
                <a:moveTo>
                  <a:pt x="369" y="0"/>
                </a:moveTo>
                <a:lnTo>
                  <a:pt x="369" y="1075"/>
                </a:lnTo>
                <a:lnTo>
                  <a:pt x="364" y="1075"/>
                </a:lnTo>
                <a:lnTo>
                  <a:pt x="364" y="0"/>
                </a:lnTo>
                <a:lnTo>
                  <a:pt x="369" y="0"/>
                </a:lnTo>
                <a:close/>
                <a:moveTo>
                  <a:pt x="733" y="0"/>
                </a:moveTo>
                <a:lnTo>
                  <a:pt x="733" y="1075"/>
                </a:lnTo>
                <a:lnTo>
                  <a:pt x="727" y="1075"/>
                </a:lnTo>
                <a:lnTo>
                  <a:pt x="727" y="0"/>
                </a:lnTo>
                <a:lnTo>
                  <a:pt x="733" y="0"/>
                </a:lnTo>
                <a:close/>
                <a:moveTo>
                  <a:pt x="1097" y="0"/>
                </a:moveTo>
                <a:lnTo>
                  <a:pt x="1097" y="1075"/>
                </a:lnTo>
                <a:lnTo>
                  <a:pt x="1091" y="1075"/>
                </a:lnTo>
                <a:lnTo>
                  <a:pt x="1091" y="0"/>
                </a:lnTo>
                <a:lnTo>
                  <a:pt x="1097" y="0"/>
                </a:lnTo>
                <a:close/>
                <a:moveTo>
                  <a:pt x="1460" y="0"/>
                </a:moveTo>
                <a:lnTo>
                  <a:pt x="1460" y="1075"/>
                </a:lnTo>
                <a:lnTo>
                  <a:pt x="1454" y="1075"/>
                </a:lnTo>
                <a:lnTo>
                  <a:pt x="1454" y="0"/>
                </a:lnTo>
                <a:lnTo>
                  <a:pt x="1460" y="0"/>
                </a:lnTo>
                <a:close/>
                <a:moveTo>
                  <a:pt x="1823" y="0"/>
                </a:moveTo>
                <a:lnTo>
                  <a:pt x="1823" y="1075"/>
                </a:lnTo>
                <a:lnTo>
                  <a:pt x="1818" y="1075"/>
                </a:lnTo>
                <a:lnTo>
                  <a:pt x="1818" y="0"/>
                </a:lnTo>
                <a:lnTo>
                  <a:pt x="182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8"/>
          <p:cNvSpPr>
            <a:spLocks noChangeArrowheads="1"/>
          </p:cNvSpPr>
          <p:nvPr/>
        </p:nvSpPr>
        <p:spPr bwMode="auto">
          <a:xfrm>
            <a:off x="3081338" y="3517900"/>
            <a:ext cx="9525"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9"/>
          <p:cNvSpPr>
            <a:spLocks noChangeArrowheads="1"/>
          </p:cNvSpPr>
          <p:nvPr/>
        </p:nvSpPr>
        <p:spPr bwMode="auto">
          <a:xfrm>
            <a:off x="3086100" y="5219700"/>
            <a:ext cx="346233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Freeform 10"/>
          <p:cNvSpPr>
            <a:spLocks/>
          </p:cNvSpPr>
          <p:nvPr/>
        </p:nvSpPr>
        <p:spPr bwMode="auto">
          <a:xfrm>
            <a:off x="3074988" y="3613150"/>
            <a:ext cx="2906713" cy="1087437"/>
          </a:xfrm>
          <a:custGeom>
            <a:avLst/>
            <a:gdLst>
              <a:gd name="T0" fmla="*/ 38 w 15237"/>
              <a:gd name="T1" fmla="*/ 5609 h 5709"/>
              <a:gd name="T2" fmla="*/ 1550 w 15237"/>
              <a:gd name="T3" fmla="*/ 5049 h 5709"/>
              <a:gd name="T4" fmla="*/ 3062 w 15237"/>
              <a:gd name="T5" fmla="*/ 4489 h 5709"/>
              <a:gd name="T6" fmla="*/ 4574 w 15237"/>
              <a:gd name="T7" fmla="*/ 3929 h 5709"/>
              <a:gd name="T8" fmla="*/ 6086 w 15237"/>
              <a:gd name="T9" fmla="*/ 3369 h 5709"/>
              <a:gd name="T10" fmla="*/ 7598 w 15237"/>
              <a:gd name="T11" fmla="*/ 2809 h 5709"/>
              <a:gd name="T12" fmla="*/ 9110 w 15237"/>
              <a:gd name="T13" fmla="*/ 2249 h 5709"/>
              <a:gd name="T14" fmla="*/ 10630 w 15237"/>
              <a:gd name="T15" fmla="*/ 1689 h 5709"/>
              <a:gd name="T16" fmla="*/ 12142 w 15237"/>
              <a:gd name="T17" fmla="*/ 1129 h 5709"/>
              <a:gd name="T18" fmla="*/ 13654 w 15237"/>
              <a:gd name="T19" fmla="*/ 569 h 5709"/>
              <a:gd name="T20" fmla="*/ 15166 w 15237"/>
              <a:gd name="T21" fmla="*/ 9 h 5709"/>
              <a:gd name="T22" fmla="*/ 15227 w 15237"/>
              <a:gd name="T23" fmla="*/ 38 h 5709"/>
              <a:gd name="T24" fmla="*/ 15199 w 15237"/>
              <a:gd name="T25" fmla="*/ 99 h 5709"/>
              <a:gd name="T26" fmla="*/ 13687 w 15237"/>
              <a:gd name="T27" fmla="*/ 659 h 5709"/>
              <a:gd name="T28" fmla="*/ 12175 w 15237"/>
              <a:gd name="T29" fmla="*/ 1219 h 5709"/>
              <a:gd name="T30" fmla="*/ 10663 w 15237"/>
              <a:gd name="T31" fmla="*/ 1780 h 5709"/>
              <a:gd name="T32" fmla="*/ 9143 w 15237"/>
              <a:gd name="T33" fmla="*/ 2339 h 5709"/>
              <a:gd name="T34" fmla="*/ 7631 w 15237"/>
              <a:gd name="T35" fmla="*/ 2899 h 5709"/>
              <a:gd name="T36" fmla="*/ 6119 w 15237"/>
              <a:gd name="T37" fmla="*/ 3459 h 5709"/>
              <a:gd name="T38" fmla="*/ 4607 w 15237"/>
              <a:gd name="T39" fmla="*/ 4019 h 5709"/>
              <a:gd name="T40" fmla="*/ 3095 w 15237"/>
              <a:gd name="T41" fmla="*/ 4579 h 5709"/>
              <a:gd name="T42" fmla="*/ 1583 w 15237"/>
              <a:gd name="T43" fmla="*/ 5139 h 5709"/>
              <a:gd name="T44" fmla="*/ 71 w 15237"/>
              <a:gd name="T45" fmla="*/ 5699 h 5709"/>
              <a:gd name="T46" fmla="*/ 9 w 15237"/>
              <a:gd name="T47" fmla="*/ 5671 h 5709"/>
              <a:gd name="T48" fmla="*/ 38 w 15237"/>
              <a:gd name="T49" fmla="*/ 5609 h 5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37" h="5709">
                <a:moveTo>
                  <a:pt x="38" y="5609"/>
                </a:moveTo>
                <a:lnTo>
                  <a:pt x="1550" y="5049"/>
                </a:lnTo>
                <a:lnTo>
                  <a:pt x="3062" y="4489"/>
                </a:lnTo>
                <a:lnTo>
                  <a:pt x="4574" y="3929"/>
                </a:lnTo>
                <a:lnTo>
                  <a:pt x="6086" y="3369"/>
                </a:lnTo>
                <a:lnTo>
                  <a:pt x="7598" y="2809"/>
                </a:lnTo>
                <a:lnTo>
                  <a:pt x="9110" y="2249"/>
                </a:lnTo>
                <a:lnTo>
                  <a:pt x="10630" y="1689"/>
                </a:lnTo>
                <a:lnTo>
                  <a:pt x="12142" y="1129"/>
                </a:lnTo>
                <a:lnTo>
                  <a:pt x="13654" y="569"/>
                </a:lnTo>
                <a:lnTo>
                  <a:pt x="15166" y="9"/>
                </a:lnTo>
                <a:cubicBezTo>
                  <a:pt x="15191" y="0"/>
                  <a:pt x="15218" y="13"/>
                  <a:pt x="15227" y="38"/>
                </a:cubicBezTo>
                <a:cubicBezTo>
                  <a:pt x="15237" y="63"/>
                  <a:pt x="15224" y="90"/>
                  <a:pt x="15199" y="99"/>
                </a:cubicBezTo>
                <a:lnTo>
                  <a:pt x="13687" y="659"/>
                </a:lnTo>
                <a:lnTo>
                  <a:pt x="12175" y="1219"/>
                </a:lnTo>
                <a:lnTo>
                  <a:pt x="10663" y="1780"/>
                </a:lnTo>
                <a:lnTo>
                  <a:pt x="9143" y="2339"/>
                </a:lnTo>
                <a:lnTo>
                  <a:pt x="7631" y="2899"/>
                </a:lnTo>
                <a:lnTo>
                  <a:pt x="6119" y="3459"/>
                </a:lnTo>
                <a:lnTo>
                  <a:pt x="4607" y="4019"/>
                </a:lnTo>
                <a:lnTo>
                  <a:pt x="3095" y="4579"/>
                </a:lnTo>
                <a:lnTo>
                  <a:pt x="1583" y="5139"/>
                </a:lnTo>
                <a:lnTo>
                  <a:pt x="71" y="5699"/>
                </a:lnTo>
                <a:cubicBezTo>
                  <a:pt x="46" y="5709"/>
                  <a:pt x="19" y="5696"/>
                  <a:pt x="9" y="5671"/>
                </a:cubicBezTo>
                <a:cubicBezTo>
                  <a:pt x="0" y="5646"/>
                  <a:pt x="13" y="5619"/>
                  <a:pt x="38" y="5609"/>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Oval 11"/>
          <p:cNvSpPr>
            <a:spLocks noChangeArrowheads="1"/>
          </p:cNvSpPr>
          <p:nvPr/>
        </p:nvSpPr>
        <p:spPr bwMode="auto">
          <a:xfrm>
            <a:off x="3052763" y="465772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Oval 12"/>
          <p:cNvSpPr>
            <a:spLocks noChangeArrowheads="1"/>
          </p:cNvSpPr>
          <p:nvPr/>
        </p:nvSpPr>
        <p:spPr bwMode="auto">
          <a:xfrm>
            <a:off x="3052763" y="465772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Oval 13"/>
          <p:cNvSpPr>
            <a:spLocks noChangeArrowheads="1"/>
          </p:cNvSpPr>
          <p:nvPr/>
        </p:nvSpPr>
        <p:spPr bwMode="auto">
          <a:xfrm>
            <a:off x="3341688" y="455136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Oval 14"/>
          <p:cNvSpPr>
            <a:spLocks noChangeArrowheads="1"/>
          </p:cNvSpPr>
          <p:nvPr/>
        </p:nvSpPr>
        <p:spPr bwMode="auto">
          <a:xfrm>
            <a:off x="3341688" y="45513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Oval 15"/>
          <p:cNvSpPr>
            <a:spLocks noChangeArrowheads="1"/>
          </p:cNvSpPr>
          <p:nvPr/>
        </p:nvSpPr>
        <p:spPr bwMode="auto">
          <a:xfrm>
            <a:off x="3630613" y="4443413"/>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Oval 16"/>
          <p:cNvSpPr>
            <a:spLocks noChangeArrowheads="1"/>
          </p:cNvSpPr>
          <p:nvPr/>
        </p:nvSpPr>
        <p:spPr bwMode="auto">
          <a:xfrm>
            <a:off x="3630613" y="4443413"/>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Oval 17"/>
          <p:cNvSpPr>
            <a:spLocks noChangeArrowheads="1"/>
          </p:cNvSpPr>
          <p:nvPr/>
        </p:nvSpPr>
        <p:spPr bwMode="auto">
          <a:xfrm>
            <a:off x="3917950" y="4337050"/>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Oval 18"/>
          <p:cNvSpPr>
            <a:spLocks noChangeArrowheads="1"/>
          </p:cNvSpPr>
          <p:nvPr/>
        </p:nvSpPr>
        <p:spPr bwMode="auto">
          <a:xfrm>
            <a:off x="3917950" y="4337050"/>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Oval 19"/>
          <p:cNvSpPr>
            <a:spLocks noChangeArrowheads="1"/>
          </p:cNvSpPr>
          <p:nvPr/>
        </p:nvSpPr>
        <p:spPr bwMode="auto">
          <a:xfrm>
            <a:off x="4206875" y="42306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Oval 20"/>
          <p:cNvSpPr>
            <a:spLocks noChangeArrowheads="1"/>
          </p:cNvSpPr>
          <p:nvPr/>
        </p:nvSpPr>
        <p:spPr bwMode="auto">
          <a:xfrm>
            <a:off x="4206875" y="4230688"/>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Oval 21"/>
          <p:cNvSpPr>
            <a:spLocks noChangeArrowheads="1"/>
          </p:cNvSpPr>
          <p:nvPr/>
        </p:nvSpPr>
        <p:spPr bwMode="auto">
          <a:xfrm>
            <a:off x="4495800" y="4124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Oval 22"/>
          <p:cNvSpPr>
            <a:spLocks noChangeArrowheads="1"/>
          </p:cNvSpPr>
          <p:nvPr/>
        </p:nvSpPr>
        <p:spPr bwMode="auto">
          <a:xfrm>
            <a:off x="4495800" y="4124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Oval 23"/>
          <p:cNvSpPr>
            <a:spLocks noChangeArrowheads="1"/>
          </p:cNvSpPr>
          <p:nvPr/>
        </p:nvSpPr>
        <p:spPr bwMode="auto">
          <a:xfrm>
            <a:off x="4783138" y="4017963"/>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Oval 24"/>
          <p:cNvSpPr>
            <a:spLocks noChangeArrowheads="1"/>
          </p:cNvSpPr>
          <p:nvPr/>
        </p:nvSpPr>
        <p:spPr bwMode="auto">
          <a:xfrm>
            <a:off x="4783138" y="4017963"/>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Oval 25"/>
          <p:cNvSpPr>
            <a:spLocks noChangeArrowheads="1"/>
          </p:cNvSpPr>
          <p:nvPr/>
        </p:nvSpPr>
        <p:spPr bwMode="auto">
          <a:xfrm>
            <a:off x="5073650" y="391160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Oval 26"/>
          <p:cNvSpPr>
            <a:spLocks noChangeArrowheads="1"/>
          </p:cNvSpPr>
          <p:nvPr/>
        </p:nvSpPr>
        <p:spPr bwMode="auto">
          <a:xfrm>
            <a:off x="5073650" y="39116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Oval 27"/>
          <p:cNvSpPr>
            <a:spLocks noChangeArrowheads="1"/>
          </p:cNvSpPr>
          <p:nvPr/>
        </p:nvSpPr>
        <p:spPr bwMode="auto">
          <a:xfrm>
            <a:off x="5362575" y="380523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Oval 28"/>
          <p:cNvSpPr>
            <a:spLocks noChangeArrowheads="1"/>
          </p:cNvSpPr>
          <p:nvPr/>
        </p:nvSpPr>
        <p:spPr bwMode="auto">
          <a:xfrm>
            <a:off x="5360988" y="3805238"/>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Oval 29"/>
          <p:cNvSpPr>
            <a:spLocks noChangeArrowheads="1"/>
          </p:cNvSpPr>
          <p:nvPr/>
        </p:nvSpPr>
        <p:spPr bwMode="auto">
          <a:xfrm>
            <a:off x="5649913" y="369887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Oval 30"/>
          <p:cNvSpPr>
            <a:spLocks noChangeArrowheads="1"/>
          </p:cNvSpPr>
          <p:nvPr/>
        </p:nvSpPr>
        <p:spPr bwMode="auto">
          <a:xfrm>
            <a:off x="5649913" y="369887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Oval 31"/>
          <p:cNvSpPr>
            <a:spLocks noChangeArrowheads="1"/>
          </p:cNvSpPr>
          <p:nvPr/>
        </p:nvSpPr>
        <p:spPr bwMode="auto">
          <a:xfrm>
            <a:off x="5938838" y="35909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Oval 32"/>
          <p:cNvSpPr>
            <a:spLocks noChangeArrowheads="1"/>
          </p:cNvSpPr>
          <p:nvPr/>
        </p:nvSpPr>
        <p:spPr bwMode="auto">
          <a:xfrm>
            <a:off x="5938838" y="35909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9" name="Rectangle 33"/>
          <p:cNvSpPr>
            <a:spLocks noChangeArrowheads="1"/>
          </p:cNvSpPr>
          <p:nvPr/>
        </p:nvSpPr>
        <p:spPr bwMode="auto">
          <a:xfrm>
            <a:off x="2838450" y="51482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90" name="Rectangle 34"/>
          <p:cNvSpPr>
            <a:spLocks noChangeArrowheads="1"/>
          </p:cNvSpPr>
          <p:nvPr/>
        </p:nvSpPr>
        <p:spPr bwMode="auto">
          <a:xfrm>
            <a:off x="2722563" y="4935538"/>
            <a:ext cx="293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a:t>
            </a:r>
            <a:endParaRPr lang="en-US" altLang="en-US" dirty="0">
              <a:solidFill>
                <a:prstClr val="black"/>
              </a:solidFill>
              <a:cs typeface="+mn-cs"/>
            </a:endParaRPr>
          </a:p>
        </p:txBody>
      </p:sp>
      <p:sp>
        <p:nvSpPr>
          <p:cNvPr id="391" name="Rectangle 35"/>
          <p:cNvSpPr>
            <a:spLocks noChangeArrowheads="1"/>
          </p:cNvSpPr>
          <p:nvPr/>
        </p:nvSpPr>
        <p:spPr bwMode="auto">
          <a:xfrm>
            <a:off x="2722563" y="4721225"/>
            <a:ext cx="2936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a:t>
            </a:r>
            <a:endParaRPr lang="en-US" altLang="en-US" dirty="0">
              <a:solidFill>
                <a:prstClr val="black"/>
              </a:solidFill>
              <a:cs typeface="+mn-cs"/>
            </a:endParaRPr>
          </a:p>
        </p:txBody>
      </p:sp>
      <p:sp>
        <p:nvSpPr>
          <p:cNvPr id="392" name="Rectangle 36"/>
          <p:cNvSpPr>
            <a:spLocks noChangeArrowheads="1"/>
          </p:cNvSpPr>
          <p:nvPr/>
        </p:nvSpPr>
        <p:spPr bwMode="auto">
          <a:xfrm>
            <a:off x="2722563" y="4508500"/>
            <a:ext cx="293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a:t>
            </a:r>
            <a:endParaRPr lang="en-US" altLang="en-US" dirty="0">
              <a:solidFill>
                <a:prstClr val="black"/>
              </a:solidFill>
              <a:cs typeface="+mn-cs"/>
            </a:endParaRPr>
          </a:p>
        </p:txBody>
      </p:sp>
      <p:sp>
        <p:nvSpPr>
          <p:cNvPr id="393" name="Rectangle 37"/>
          <p:cNvSpPr>
            <a:spLocks noChangeArrowheads="1"/>
          </p:cNvSpPr>
          <p:nvPr/>
        </p:nvSpPr>
        <p:spPr bwMode="auto">
          <a:xfrm>
            <a:off x="2722563" y="4295775"/>
            <a:ext cx="2936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$800</a:t>
            </a:r>
            <a:endParaRPr lang="en-US" altLang="en-US" dirty="0">
              <a:solidFill>
                <a:prstClr val="black"/>
              </a:solidFill>
              <a:cs typeface="+mn-cs"/>
            </a:endParaRPr>
          </a:p>
        </p:txBody>
      </p:sp>
      <p:sp>
        <p:nvSpPr>
          <p:cNvPr id="394" name="Rectangle 38"/>
          <p:cNvSpPr>
            <a:spLocks noChangeArrowheads="1"/>
          </p:cNvSpPr>
          <p:nvPr/>
        </p:nvSpPr>
        <p:spPr bwMode="auto">
          <a:xfrm>
            <a:off x="2635250" y="4081463"/>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a:t>
            </a:r>
            <a:endParaRPr lang="en-US" altLang="en-US" dirty="0">
              <a:solidFill>
                <a:prstClr val="black"/>
              </a:solidFill>
              <a:cs typeface="+mn-cs"/>
            </a:endParaRPr>
          </a:p>
        </p:txBody>
      </p:sp>
      <p:sp>
        <p:nvSpPr>
          <p:cNvPr id="395" name="Rectangle 39"/>
          <p:cNvSpPr>
            <a:spLocks noChangeArrowheads="1"/>
          </p:cNvSpPr>
          <p:nvPr/>
        </p:nvSpPr>
        <p:spPr bwMode="auto">
          <a:xfrm>
            <a:off x="2635250" y="386873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$1,200</a:t>
            </a:r>
            <a:endParaRPr lang="en-US" altLang="en-US" dirty="0">
              <a:solidFill>
                <a:prstClr val="black"/>
              </a:solidFill>
              <a:cs typeface="+mn-cs"/>
            </a:endParaRPr>
          </a:p>
        </p:txBody>
      </p:sp>
      <p:sp>
        <p:nvSpPr>
          <p:cNvPr id="396" name="Rectangle 40"/>
          <p:cNvSpPr>
            <a:spLocks noChangeArrowheads="1"/>
          </p:cNvSpPr>
          <p:nvPr/>
        </p:nvSpPr>
        <p:spPr bwMode="auto">
          <a:xfrm>
            <a:off x="2635250" y="3656013"/>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$1,400</a:t>
            </a:r>
            <a:endParaRPr lang="en-US" altLang="en-US" dirty="0">
              <a:solidFill>
                <a:prstClr val="black"/>
              </a:solidFill>
              <a:cs typeface="+mn-cs"/>
            </a:endParaRPr>
          </a:p>
        </p:txBody>
      </p:sp>
      <p:sp>
        <p:nvSpPr>
          <p:cNvPr id="397" name="Rectangle 41"/>
          <p:cNvSpPr>
            <a:spLocks noChangeArrowheads="1"/>
          </p:cNvSpPr>
          <p:nvPr/>
        </p:nvSpPr>
        <p:spPr bwMode="auto">
          <a:xfrm>
            <a:off x="2635250" y="3441700"/>
            <a:ext cx="3825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$1,600</a:t>
            </a:r>
            <a:endParaRPr lang="en-US" altLang="en-US" dirty="0">
              <a:solidFill>
                <a:prstClr val="black"/>
              </a:solidFill>
              <a:cs typeface="+mn-cs"/>
            </a:endParaRPr>
          </a:p>
        </p:txBody>
      </p:sp>
      <p:sp>
        <p:nvSpPr>
          <p:cNvPr id="398" name="Rectangle 42"/>
          <p:cNvSpPr>
            <a:spLocks noChangeArrowheads="1"/>
          </p:cNvSpPr>
          <p:nvPr/>
        </p:nvSpPr>
        <p:spPr bwMode="auto">
          <a:xfrm>
            <a:off x="3044825" y="52974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99" name="Rectangle 43"/>
          <p:cNvSpPr>
            <a:spLocks noChangeArrowheads="1"/>
          </p:cNvSpPr>
          <p:nvPr/>
        </p:nvSpPr>
        <p:spPr bwMode="auto">
          <a:xfrm>
            <a:off x="3521075"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400" name="Rectangle 44"/>
          <p:cNvSpPr>
            <a:spLocks noChangeArrowheads="1"/>
          </p:cNvSpPr>
          <p:nvPr/>
        </p:nvSpPr>
        <p:spPr bwMode="auto">
          <a:xfrm>
            <a:off x="4097338"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401" name="Rectangle 45"/>
          <p:cNvSpPr>
            <a:spLocks noChangeArrowheads="1"/>
          </p:cNvSpPr>
          <p:nvPr/>
        </p:nvSpPr>
        <p:spPr bwMode="auto">
          <a:xfrm>
            <a:off x="4675188" y="52974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402" name="Rectangle 46"/>
          <p:cNvSpPr>
            <a:spLocks noChangeArrowheads="1"/>
          </p:cNvSpPr>
          <p:nvPr/>
        </p:nvSpPr>
        <p:spPr bwMode="auto">
          <a:xfrm>
            <a:off x="5251450" y="52974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8,000</a:t>
            </a:r>
            <a:endParaRPr lang="en-US" altLang="en-US" dirty="0">
              <a:solidFill>
                <a:prstClr val="black"/>
              </a:solidFill>
              <a:cs typeface="+mn-cs"/>
            </a:endParaRPr>
          </a:p>
        </p:txBody>
      </p:sp>
      <p:sp>
        <p:nvSpPr>
          <p:cNvPr id="403" name="Rectangle 47"/>
          <p:cNvSpPr>
            <a:spLocks noChangeArrowheads="1"/>
          </p:cNvSpPr>
          <p:nvPr/>
        </p:nvSpPr>
        <p:spPr bwMode="auto">
          <a:xfrm>
            <a:off x="5799138" y="52974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405" name="Rectangle 49"/>
          <p:cNvSpPr>
            <a:spLocks noChangeArrowheads="1"/>
          </p:cNvSpPr>
          <p:nvPr/>
        </p:nvSpPr>
        <p:spPr bwMode="auto">
          <a:xfrm rot="16200000">
            <a:off x="2237704" y="4354427"/>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595959"/>
                </a:solidFill>
                <a:latin typeface="Calibri" panose="020F0502020204030204" pitchFamily="34" charset="0"/>
                <a:cs typeface="+mn-cs"/>
              </a:rPr>
              <a:t>Total Cost</a:t>
            </a:r>
            <a:endParaRPr lang="en-US" altLang="en-US" sz="1100" dirty="0">
              <a:solidFill>
                <a:prstClr val="black"/>
              </a:solidFill>
              <a:cs typeface="+mn-cs"/>
            </a:endParaRPr>
          </a:p>
        </p:txBody>
      </p:sp>
      <p:sp>
        <p:nvSpPr>
          <p:cNvPr id="406" name="Rectangle 50"/>
          <p:cNvSpPr>
            <a:spLocks noChangeArrowheads="1"/>
          </p:cNvSpPr>
          <p:nvPr/>
        </p:nvSpPr>
        <p:spPr bwMode="auto">
          <a:xfrm>
            <a:off x="4421188" y="54737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Calibri" panose="020F0502020204030204" pitchFamily="34" charset="0"/>
                <a:cs typeface="+mn-cs"/>
              </a:rPr>
              <a:t>Units Produced</a:t>
            </a:r>
            <a:endParaRPr lang="en-US" altLang="en-US" dirty="0">
              <a:solidFill>
                <a:prstClr val="black"/>
              </a:solidFill>
              <a:cs typeface="+mn-cs"/>
            </a:endParaRPr>
          </a:p>
        </p:txBody>
      </p:sp>
      <p:sp>
        <p:nvSpPr>
          <p:cNvPr id="407" name="Rectangle 51"/>
          <p:cNvSpPr>
            <a:spLocks noChangeArrowheads="1"/>
          </p:cNvSpPr>
          <p:nvPr/>
        </p:nvSpPr>
        <p:spPr bwMode="auto">
          <a:xfrm>
            <a:off x="3525838" y="3141663"/>
            <a:ext cx="164306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$500 + $0.10 per unit</a:t>
            </a:r>
            <a:endParaRPr lang="en-US" altLang="en-US" dirty="0">
              <a:solidFill>
                <a:prstClr val="black"/>
              </a:solidFill>
              <a:cs typeface="+mn-cs"/>
            </a:endParaRPr>
          </a:p>
        </p:txBody>
      </p:sp>
      <p:sp>
        <p:nvSpPr>
          <p:cNvPr id="408" name="Rectangle 52"/>
          <p:cNvSpPr>
            <a:spLocks noChangeArrowheads="1"/>
          </p:cNvSpPr>
          <p:nvPr/>
        </p:nvSpPr>
        <p:spPr bwMode="auto">
          <a:xfrm>
            <a:off x="5072063" y="3141663"/>
            <a:ext cx="1476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a:t>
            </a:r>
            <a:endParaRPr lang="en-US" altLang="en-US" dirty="0">
              <a:solidFill>
                <a:prstClr val="black"/>
              </a:solidFill>
              <a:cs typeface="+mn-cs"/>
            </a:endParaRPr>
          </a:p>
        </p:txBody>
      </p:sp>
      <p:sp>
        <p:nvSpPr>
          <p:cNvPr id="409" name="Rectangle 53"/>
          <p:cNvSpPr>
            <a:spLocks noChangeArrowheads="1"/>
          </p:cNvSpPr>
          <p:nvPr/>
        </p:nvSpPr>
        <p:spPr bwMode="auto">
          <a:xfrm>
            <a:off x="5168900" y="3141663"/>
            <a:ext cx="547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Mixed</a:t>
            </a:r>
            <a:endParaRPr lang="en-US" altLang="en-US" dirty="0">
              <a:solidFill>
                <a:prstClr val="black"/>
              </a:solidFill>
              <a:cs typeface="+mn-cs"/>
            </a:endParaRPr>
          </a:p>
        </p:txBody>
      </p:sp>
      <p:sp>
        <p:nvSpPr>
          <p:cNvPr id="410" name="Rectangle 54"/>
          <p:cNvSpPr>
            <a:spLocks noChangeArrowheads="1"/>
          </p:cNvSpPr>
          <p:nvPr/>
        </p:nvSpPr>
        <p:spPr bwMode="auto">
          <a:xfrm>
            <a:off x="2282825" y="30464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Slide Number Placeholder 68"/>
          <p:cNvSpPr>
            <a:spLocks noGrp="1"/>
          </p:cNvSpPr>
          <p:nvPr>
            <p:ph type="sldNum" sz="quarter" idx="12"/>
          </p:nvPr>
        </p:nvSpPr>
        <p:spPr/>
        <p:txBody>
          <a:bodyPr/>
          <a:lstStyle/>
          <a:p>
            <a:fld id="{A2F34CF3-0044-4E21-BEB6-D1264E26E98D}" type="slidenum">
              <a:rPr lang="en-US" smtClean="0">
                <a:solidFill>
                  <a:prstClr val="black">
                    <a:tint val="75000"/>
                  </a:prstClr>
                </a:solidFill>
              </a:rPr>
              <a:pPr/>
              <a:t>12</a:t>
            </a:fld>
            <a:endParaRPr lang="en-US" dirty="0">
              <a:solidFill>
                <a:prstClr val="black">
                  <a:tint val="75000"/>
                </a:prstClr>
              </a:solidFill>
            </a:endParaRPr>
          </a:p>
        </p:txBody>
      </p:sp>
      <p:sp>
        <p:nvSpPr>
          <p:cNvPr id="70" name="Rounded Rectangle 6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71" name="Rectangle 70"/>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887890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9"/>
                                        </p:tgtEl>
                                        <p:attrNameLst>
                                          <p:attrName>style.visibility</p:attrName>
                                        </p:attrNameLst>
                                      </p:cBhvr>
                                      <p:to>
                                        <p:strVal val="visible"/>
                                      </p:to>
                                    </p:set>
                                    <p:animEffect transition="in" filter="fade">
                                      <p:cBhvr>
                                        <p:cTn id="10" dur="500"/>
                                        <p:tgtEl>
                                          <p:spTgt spid="3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0"/>
                                        </p:tgtEl>
                                        <p:attrNameLst>
                                          <p:attrName>style.visibility</p:attrName>
                                        </p:attrNameLst>
                                      </p:cBhvr>
                                      <p:to>
                                        <p:strVal val="visible"/>
                                      </p:to>
                                    </p:set>
                                    <p:animEffect transition="in" filter="fade">
                                      <p:cBhvr>
                                        <p:cTn id="13" dur="500"/>
                                        <p:tgtEl>
                                          <p:spTgt spid="3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1"/>
                                        </p:tgtEl>
                                        <p:attrNameLst>
                                          <p:attrName>style.visibility</p:attrName>
                                        </p:attrNameLst>
                                      </p:cBhvr>
                                      <p:to>
                                        <p:strVal val="visible"/>
                                      </p:to>
                                    </p:set>
                                    <p:animEffect transition="in" filter="fade">
                                      <p:cBhvr>
                                        <p:cTn id="16" dur="500"/>
                                        <p:tgtEl>
                                          <p:spTgt spid="3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92"/>
                                        </p:tgtEl>
                                        <p:attrNameLst>
                                          <p:attrName>style.visibility</p:attrName>
                                        </p:attrNameLst>
                                      </p:cBhvr>
                                      <p:to>
                                        <p:strVal val="visible"/>
                                      </p:to>
                                    </p:set>
                                    <p:animEffect transition="in" filter="fade">
                                      <p:cBhvr>
                                        <p:cTn id="19" dur="500"/>
                                        <p:tgtEl>
                                          <p:spTgt spid="3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3"/>
                                        </p:tgtEl>
                                        <p:attrNameLst>
                                          <p:attrName>style.visibility</p:attrName>
                                        </p:attrNameLst>
                                      </p:cBhvr>
                                      <p:to>
                                        <p:strVal val="visible"/>
                                      </p:to>
                                    </p:set>
                                    <p:animEffect transition="in" filter="fade">
                                      <p:cBhvr>
                                        <p:cTn id="22" dur="500"/>
                                        <p:tgtEl>
                                          <p:spTgt spid="3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4"/>
                                        </p:tgtEl>
                                        <p:attrNameLst>
                                          <p:attrName>style.visibility</p:attrName>
                                        </p:attrNameLst>
                                      </p:cBhvr>
                                      <p:to>
                                        <p:strVal val="visible"/>
                                      </p:to>
                                    </p:set>
                                    <p:animEffect transition="in" filter="fade">
                                      <p:cBhvr>
                                        <p:cTn id="25" dur="500"/>
                                        <p:tgtEl>
                                          <p:spTgt spid="3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5"/>
                                        </p:tgtEl>
                                        <p:attrNameLst>
                                          <p:attrName>style.visibility</p:attrName>
                                        </p:attrNameLst>
                                      </p:cBhvr>
                                      <p:to>
                                        <p:strVal val="visible"/>
                                      </p:to>
                                    </p:set>
                                    <p:animEffect transition="in" filter="fade">
                                      <p:cBhvr>
                                        <p:cTn id="28" dur="500"/>
                                        <p:tgtEl>
                                          <p:spTgt spid="3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6"/>
                                        </p:tgtEl>
                                        <p:attrNameLst>
                                          <p:attrName>style.visibility</p:attrName>
                                        </p:attrNameLst>
                                      </p:cBhvr>
                                      <p:to>
                                        <p:strVal val="visible"/>
                                      </p:to>
                                    </p:set>
                                    <p:animEffect transition="in" filter="fade">
                                      <p:cBhvr>
                                        <p:cTn id="31" dur="500"/>
                                        <p:tgtEl>
                                          <p:spTgt spid="3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7"/>
                                        </p:tgtEl>
                                        <p:attrNameLst>
                                          <p:attrName>style.visibility</p:attrName>
                                        </p:attrNameLst>
                                      </p:cBhvr>
                                      <p:to>
                                        <p:strVal val="visible"/>
                                      </p:to>
                                    </p:set>
                                    <p:animEffect transition="in" filter="fade">
                                      <p:cBhvr>
                                        <p:cTn id="34" dur="500"/>
                                        <p:tgtEl>
                                          <p:spTgt spid="3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8"/>
                                        </p:tgtEl>
                                        <p:attrNameLst>
                                          <p:attrName>style.visibility</p:attrName>
                                        </p:attrNameLst>
                                      </p:cBhvr>
                                      <p:to>
                                        <p:strVal val="visible"/>
                                      </p:to>
                                    </p:set>
                                    <p:animEffect transition="in" filter="fade">
                                      <p:cBhvr>
                                        <p:cTn id="37" dur="500"/>
                                        <p:tgtEl>
                                          <p:spTgt spid="3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9"/>
                                        </p:tgtEl>
                                        <p:attrNameLst>
                                          <p:attrName>style.visibility</p:attrName>
                                        </p:attrNameLst>
                                      </p:cBhvr>
                                      <p:to>
                                        <p:strVal val="visible"/>
                                      </p:to>
                                    </p:set>
                                    <p:animEffect transition="in" filter="fade">
                                      <p:cBhvr>
                                        <p:cTn id="40" dur="500"/>
                                        <p:tgtEl>
                                          <p:spTgt spid="3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0"/>
                                        </p:tgtEl>
                                        <p:attrNameLst>
                                          <p:attrName>style.visibility</p:attrName>
                                        </p:attrNameLst>
                                      </p:cBhvr>
                                      <p:to>
                                        <p:strVal val="visible"/>
                                      </p:to>
                                    </p:set>
                                    <p:animEffect transition="in" filter="fade">
                                      <p:cBhvr>
                                        <p:cTn id="43" dur="500"/>
                                        <p:tgtEl>
                                          <p:spTgt spid="40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1"/>
                                        </p:tgtEl>
                                        <p:attrNameLst>
                                          <p:attrName>style.visibility</p:attrName>
                                        </p:attrNameLst>
                                      </p:cBhvr>
                                      <p:to>
                                        <p:strVal val="visible"/>
                                      </p:to>
                                    </p:set>
                                    <p:animEffect transition="in" filter="fade">
                                      <p:cBhvr>
                                        <p:cTn id="46" dur="500"/>
                                        <p:tgtEl>
                                          <p:spTgt spid="40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2"/>
                                        </p:tgtEl>
                                        <p:attrNameLst>
                                          <p:attrName>style.visibility</p:attrName>
                                        </p:attrNameLst>
                                      </p:cBhvr>
                                      <p:to>
                                        <p:strVal val="visible"/>
                                      </p:to>
                                    </p:set>
                                    <p:animEffect transition="in" filter="fade">
                                      <p:cBhvr>
                                        <p:cTn id="49" dur="500"/>
                                        <p:tgtEl>
                                          <p:spTgt spid="4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03"/>
                                        </p:tgtEl>
                                        <p:attrNameLst>
                                          <p:attrName>style.visibility</p:attrName>
                                        </p:attrNameLst>
                                      </p:cBhvr>
                                      <p:to>
                                        <p:strVal val="visible"/>
                                      </p:to>
                                    </p:set>
                                    <p:animEffect transition="in" filter="fade">
                                      <p:cBhvr>
                                        <p:cTn id="52" dur="500"/>
                                        <p:tgtEl>
                                          <p:spTgt spid="40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05"/>
                                        </p:tgtEl>
                                        <p:attrNameLst>
                                          <p:attrName>style.visibility</p:attrName>
                                        </p:attrNameLst>
                                      </p:cBhvr>
                                      <p:to>
                                        <p:strVal val="visible"/>
                                      </p:to>
                                    </p:set>
                                    <p:animEffect transition="in" filter="fade">
                                      <p:cBhvr>
                                        <p:cTn id="55" dur="500"/>
                                        <p:tgtEl>
                                          <p:spTgt spid="40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6"/>
                                        </p:tgtEl>
                                        <p:attrNameLst>
                                          <p:attrName>style.visibility</p:attrName>
                                        </p:attrNameLst>
                                      </p:cBhvr>
                                      <p:to>
                                        <p:strVal val="visible"/>
                                      </p:to>
                                    </p:set>
                                    <p:animEffect transition="in" filter="fade">
                                      <p:cBhvr>
                                        <p:cTn id="58" dur="500"/>
                                        <p:tgtEl>
                                          <p:spTgt spid="40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7"/>
                                        </p:tgtEl>
                                        <p:attrNameLst>
                                          <p:attrName>style.visibility</p:attrName>
                                        </p:attrNameLst>
                                      </p:cBhvr>
                                      <p:to>
                                        <p:strVal val="visible"/>
                                      </p:to>
                                    </p:set>
                                    <p:animEffect transition="in" filter="fade">
                                      <p:cBhvr>
                                        <p:cTn id="61" dur="500"/>
                                        <p:tgtEl>
                                          <p:spTgt spid="40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0"/>
                                        </p:tgtEl>
                                        <p:attrNameLst>
                                          <p:attrName>style.visibility</p:attrName>
                                        </p:attrNameLst>
                                      </p:cBhvr>
                                      <p:to>
                                        <p:strVal val="visible"/>
                                      </p:to>
                                    </p:set>
                                    <p:animEffect transition="in" filter="fade">
                                      <p:cBhvr>
                                        <p:cTn id="64" dur="500"/>
                                        <p:tgtEl>
                                          <p:spTgt spid="4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fade">
                                      <p:cBhvr>
                                        <p:cTn id="67" dur="500"/>
                                        <p:tgtEl>
                                          <p:spTgt spid="3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61"/>
                                        </p:tgtEl>
                                        <p:attrNameLst>
                                          <p:attrName>style.visibility</p:attrName>
                                        </p:attrNameLst>
                                      </p:cBhvr>
                                      <p:to>
                                        <p:strVal val="visible"/>
                                      </p:to>
                                    </p:set>
                                    <p:animEffect transition="in" filter="fade">
                                      <p:cBhvr>
                                        <p:cTn id="70" dur="500"/>
                                        <p:tgtEl>
                                          <p:spTgt spid="3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3"/>
                                        </p:tgtEl>
                                        <p:attrNameLst>
                                          <p:attrName>style.visibility</p:attrName>
                                        </p:attrNameLst>
                                      </p:cBhvr>
                                      <p:to>
                                        <p:strVal val="visible"/>
                                      </p:to>
                                    </p:set>
                                    <p:animEffect transition="in" filter="fade">
                                      <p:cBhvr>
                                        <p:cTn id="73" dur="500"/>
                                        <p:tgtEl>
                                          <p:spTgt spid="36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4"/>
                                        </p:tgtEl>
                                        <p:attrNameLst>
                                          <p:attrName>style.visibility</p:attrName>
                                        </p:attrNameLst>
                                      </p:cBhvr>
                                      <p:to>
                                        <p:strVal val="visible"/>
                                      </p:to>
                                    </p:set>
                                    <p:animEffect transition="in" filter="fade">
                                      <p:cBhvr>
                                        <p:cTn id="76" dur="500"/>
                                        <p:tgtEl>
                                          <p:spTgt spid="36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65"/>
                                        </p:tgtEl>
                                        <p:attrNameLst>
                                          <p:attrName>style.visibility</p:attrName>
                                        </p:attrNameLst>
                                      </p:cBhvr>
                                      <p:to>
                                        <p:strVal val="visible"/>
                                      </p:to>
                                    </p:set>
                                    <p:animEffect transition="in" filter="fade">
                                      <p:cBhvr>
                                        <p:cTn id="79" dur="500"/>
                                        <p:tgtEl>
                                          <p:spTgt spid="36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67"/>
                                        </p:tgtEl>
                                        <p:attrNameLst>
                                          <p:attrName>style.visibility</p:attrName>
                                        </p:attrNameLst>
                                      </p:cBhvr>
                                      <p:to>
                                        <p:strVal val="visible"/>
                                      </p:to>
                                    </p:set>
                                    <p:animEffect transition="in" filter="fade">
                                      <p:cBhvr>
                                        <p:cTn id="83" dur="100"/>
                                        <p:tgtEl>
                                          <p:spTgt spid="367"/>
                                        </p:tgtEl>
                                      </p:cBhvr>
                                    </p:animEffect>
                                  </p:childTnLst>
                                </p:cTn>
                              </p:par>
                            </p:childTnLst>
                          </p:cTn>
                        </p:par>
                        <p:par>
                          <p:cTn id="84" fill="hold">
                            <p:stCondLst>
                              <p:cond delay="600"/>
                            </p:stCondLst>
                            <p:childTnLst>
                              <p:par>
                                <p:cTn id="85" presetID="10" presetClass="entr" presetSubtype="0" fill="hold" grpId="0" nodeType="afterEffect">
                                  <p:stCondLst>
                                    <p:cond delay="0"/>
                                  </p:stCondLst>
                                  <p:childTnLst>
                                    <p:set>
                                      <p:cBhvr>
                                        <p:cTn id="86" dur="1" fill="hold">
                                          <p:stCondLst>
                                            <p:cond delay="0"/>
                                          </p:stCondLst>
                                        </p:cTn>
                                        <p:tgtEl>
                                          <p:spTgt spid="368"/>
                                        </p:tgtEl>
                                        <p:attrNameLst>
                                          <p:attrName>style.visibility</p:attrName>
                                        </p:attrNameLst>
                                      </p:cBhvr>
                                      <p:to>
                                        <p:strVal val="visible"/>
                                      </p:to>
                                    </p:set>
                                    <p:animEffect transition="in" filter="fade">
                                      <p:cBhvr>
                                        <p:cTn id="87" dur="100"/>
                                        <p:tgtEl>
                                          <p:spTgt spid="368"/>
                                        </p:tgtEl>
                                      </p:cBhvr>
                                    </p:animEffect>
                                  </p:childTnLst>
                                </p:cTn>
                              </p:par>
                            </p:childTnLst>
                          </p:cTn>
                        </p:par>
                        <p:par>
                          <p:cTn id="88" fill="hold">
                            <p:stCondLst>
                              <p:cond delay="700"/>
                            </p:stCondLst>
                            <p:childTnLst>
                              <p:par>
                                <p:cTn id="89" presetID="10" presetClass="entr" presetSubtype="0" fill="hold" grpId="0" nodeType="afterEffect">
                                  <p:stCondLst>
                                    <p:cond delay="0"/>
                                  </p:stCondLst>
                                  <p:childTnLst>
                                    <p:set>
                                      <p:cBhvr>
                                        <p:cTn id="90" dur="1" fill="hold">
                                          <p:stCondLst>
                                            <p:cond delay="0"/>
                                          </p:stCondLst>
                                        </p:cTn>
                                        <p:tgtEl>
                                          <p:spTgt spid="369"/>
                                        </p:tgtEl>
                                        <p:attrNameLst>
                                          <p:attrName>style.visibility</p:attrName>
                                        </p:attrNameLst>
                                      </p:cBhvr>
                                      <p:to>
                                        <p:strVal val="visible"/>
                                      </p:to>
                                    </p:set>
                                    <p:animEffect transition="in" filter="fade">
                                      <p:cBhvr>
                                        <p:cTn id="91" dur="100"/>
                                        <p:tgtEl>
                                          <p:spTgt spid="369"/>
                                        </p:tgtEl>
                                      </p:cBhvr>
                                    </p:animEffect>
                                  </p:childTnLst>
                                </p:cTn>
                              </p:par>
                            </p:childTnLst>
                          </p:cTn>
                        </p:par>
                        <p:par>
                          <p:cTn id="92" fill="hold">
                            <p:stCondLst>
                              <p:cond delay="800"/>
                            </p:stCondLst>
                            <p:childTnLst>
                              <p:par>
                                <p:cTn id="93" presetID="10" presetClass="entr" presetSubtype="0" fill="hold" grpId="0" nodeType="afterEffect">
                                  <p:stCondLst>
                                    <p:cond delay="0"/>
                                  </p:stCondLst>
                                  <p:childTnLst>
                                    <p:set>
                                      <p:cBhvr>
                                        <p:cTn id="94" dur="1" fill="hold">
                                          <p:stCondLst>
                                            <p:cond delay="0"/>
                                          </p:stCondLst>
                                        </p:cTn>
                                        <p:tgtEl>
                                          <p:spTgt spid="370"/>
                                        </p:tgtEl>
                                        <p:attrNameLst>
                                          <p:attrName>style.visibility</p:attrName>
                                        </p:attrNameLst>
                                      </p:cBhvr>
                                      <p:to>
                                        <p:strVal val="visible"/>
                                      </p:to>
                                    </p:set>
                                    <p:animEffect transition="in" filter="fade">
                                      <p:cBhvr>
                                        <p:cTn id="95" dur="100"/>
                                        <p:tgtEl>
                                          <p:spTgt spid="370"/>
                                        </p:tgtEl>
                                      </p:cBhvr>
                                    </p:animEffect>
                                  </p:childTnLst>
                                </p:cTn>
                              </p:par>
                            </p:childTnLst>
                          </p:cTn>
                        </p:par>
                        <p:par>
                          <p:cTn id="96" fill="hold">
                            <p:stCondLst>
                              <p:cond delay="900"/>
                            </p:stCondLst>
                            <p:childTnLst>
                              <p:par>
                                <p:cTn id="97" presetID="10" presetClass="entr" presetSubtype="0" fill="hold" grpId="0" nodeType="afterEffect">
                                  <p:stCondLst>
                                    <p:cond delay="0"/>
                                  </p:stCondLst>
                                  <p:childTnLst>
                                    <p:set>
                                      <p:cBhvr>
                                        <p:cTn id="98" dur="1" fill="hold">
                                          <p:stCondLst>
                                            <p:cond delay="0"/>
                                          </p:stCondLst>
                                        </p:cTn>
                                        <p:tgtEl>
                                          <p:spTgt spid="371"/>
                                        </p:tgtEl>
                                        <p:attrNameLst>
                                          <p:attrName>style.visibility</p:attrName>
                                        </p:attrNameLst>
                                      </p:cBhvr>
                                      <p:to>
                                        <p:strVal val="visible"/>
                                      </p:to>
                                    </p:set>
                                    <p:animEffect transition="in" filter="fade">
                                      <p:cBhvr>
                                        <p:cTn id="99" dur="100"/>
                                        <p:tgtEl>
                                          <p:spTgt spid="37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fade">
                                      <p:cBhvr>
                                        <p:cTn id="103" dur="100"/>
                                        <p:tgtEl>
                                          <p:spTgt spid="372"/>
                                        </p:tgtEl>
                                      </p:cBhvr>
                                    </p:animEffect>
                                  </p:childTnLst>
                                </p:cTn>
                              </p:par>
                            </p:childTnLst>
                          </p:cTn>
                        </p:par>
                        <p:par>
                          <p:cTn id="104" fill="hold">
                            <p:stCondLst>
                              <p:cond delay="1100"/>
                            </p:stCondLst>
                            <p:childTnLst>
                              <p:par>
                                <p:cTn id="105" presetID="10" presetClass="entr" presetSubtype="0" fill="hold" grpId="0" nodeType="afterEffect">
                                  <p:stCondLst>
                                    <p:cond delay="0"/>
                                  </p:stCondLst>
                                  <p:childTnLst>
                                    <p:set>
                                      <p:cBhvr>
                                        <p:cTn id="106" dur="1" fill="hold">
                                          <p:stCondLst>
                                            <p:cond delay="0"/>
                                          </p:stCondLst>
                                        </p:cTn>
                                        <p:tgtEl>
                                          <p:spTgt spid="373"/>
                                        </p:tgtEl>
                                        <p:attrNameLst>
                                          <p:attrName>style.visibility</p:attrName>
                                        </p:attrNameLst>
                                      </p:cBhvr>
                                      <p:to>
                                        <p:strVal val="visible"/>
                                      </p:to>
                                    </p:set>
                                    <p:animEffect transition="in" filter="fade">
                                      <p:cBhvr>
                                        <p:cTn id="107" dur="100"/>
                                        <p:tgtEl>
                                          <p:spTgt spid="373"/>
                                        </p:tgtEl>
                                      </p:cBhvr>
                                    </p:animEffect>
                                  </p:childTnLst>
                                </p:cTn>
                              </p:par>
                            </p:childTnLst>
                          </p:cTn>
                        </p:par>
                        <p:par>
                          <p:cTn id="108" fill="hold">
                            <p:stCondLst>
                              <p:cond delay="1200"/>
                            </p:stCondLst>
                            <p:childTnLst>
                              <p:par>
                                <p:cTn id="109" presetID="10" presetClass="entr" presetSubtype="0" fill="hold" grpId="0" nodeType="afterEffect">
                                  <p:stCondLst>
                                    <p:cond delay="0"/>
                                  </p:stCondLst>
                                  <p:childTnLst>
                                    <p:set>
                                      <p:cBhvr>
                                        <p:cTn id="110" dur="1" fill="hold">
                                          <p:stCondLst>
                                            <p:cond delay="0"/>
                                          </p:stCondLst>
                                        </p:cTn>
                                        <p:tgtEl>
                                          <p:spTgt spid="374"/>
                                        </p:tgtEl>
                                        <p:attrNameLst>
                                          <p:attrName>style.visibility</p:attrName>
                                        </p:attrNameLst>
                                      </p:cBhvr>
                                      <p:to>
                                        <p:strVal val="visible"/>
                                      </p:to>
                                    </p:set>
                                    <p:animEffect transition="in" filter="fade">
                                      <p:cBhvr>
                                        <p:cTn id="111" dur="100"/>
                                        <p:tgtEl>
                                          <p:spTgt spid="374"/>
                                        </p:tgtEl>
                                      </p:cBhvr>
                                    </p:animEffect>
                                  </p:childTnLst>
                                </p:cTn>
                              </p:par>
                            </p:childTnLst>
                          </p:cTn>
                        </p:par>
                        <p:par>
                          <p:cTn id="112" fill="hold">
                            <p:stCondLst>
                              <p:cond delay="1300"/>
                            </p:stCondLst>
                            <p:childTnLst>
                              <p:par>
                                <p:cTn id="113" presetID="10" presetClass="entr" presetSubtype="0" fill="hold" grpId="0" nodeType="afterEffect">
                                  <p:stCondLst>
                                    <p:cond delay="0"/>
                                  </p:stCondLst>
                                  <p:childTnLst>
                                    <p:set>
                                      <p:cBhvr>
                                        <p:cTn id="114" dur="1" fill="hold">
                                          <p:stCondLst>
                                            <p:cond delay="0"/>
                                          </p:stCondLst>
                                        </p:cTn>
                                        <p:tgtEl>
                                          <p:spTgt spid="375"/>
                                        </p:tgtEl>
                                        <p:attrNameLst>
                                          <p:attrName>style.visibility</p:attrName>
                                        </p:attrNameLst>
                                      </p:cBhvr>
                                      <p:to>
                                        <p:strVal val="visible"/>
                                      </p:to>
                                    </p:set>
                                    <p:animEffect transition="in" filter="fade">
                                      <p:cBhvr>
                                        <p:cTn id="115" dur="100"/>
                                        <p:tgtEl>
                                          <p:spTgt spid="375"/>
                                        </p:tgtEl>
                                      </p:cBhvr>
                                    </p:animEffect>
                                  </p:childTnLst>
                                </p:cTn>
                              </p:par>
                            </p:childTnLst>
                          </p:cTn>
                        </p:par>
                        <p:par>
                          <p:cTn id="116" fill="hold">
                            <p:stCondLst>
                              <p:cond delay="1400"/>
                            </p:stCondLst>
                            <p:childTnLst>
                              <p:par>
                                <p:cTn id="117" presetID="10" presetClass="entr" presetSubtype="0" fill="hold" grpId="0" nodeType="afterEffect">
                                  <p:stCondLst>
                                    <p:cond delay="0"/>
                                  </p:stCondLst>
                                  <p:childTnLst>
                                    <p:set>
                                      <p:cBhvr>
                                        <p:cTn id="118" dur="1" fill="hold">
                                          <p:stCondLst>
                                            <p:cond delay="0"/>
                                          </p:stCondLst>
                                        </p:cTn>
                                        <p:tgtEl>
                                          <p:spTgt spid="376"/>
                                        </p:tgtEl>
                                        <p:attrNameLst>
                                          <p:attrName>style.visibility</p:attrName>
                                        </p:attrNameLst>
                                      </p:cBhvr>
                                      <p:to>
                                        <p:strVal val="visible"/>
                                      </p:to>
                                    </p:set>
                                    <p:animEffect transition="in" filter="fade">
                                      <p:cBhvr>
                                        <p:cTn id="119" dur="100"/>
                                        <p:tgtEl>
                                          <p:spTgt spid="376"/>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377"/>
                                        </p:tgtEl>
                                        <p:attrNameLst>
                                          <p:attrName>style.visibility</p:attrName>
                                        </p:attrNameLst>
                                      </p:cBhvr>
                                      <p:to>
                                        <p:strVal val="visible"/>
                                      </p:to>
                                    </p:set>
                                    <p:animEffect transition="in" filter="fade">
                                      <p:cBhvr>
                                        <p:cTn id="123" dur="100"/>
                                        <p:tgtEl>
                                          <p:spTgt spid="377"/>
                                        </p:tgtEl>
                                      </p:cBhvr>
                                    </p:animEffect>
                                  </p:childTnLst>
                                </p:cTn>
                              </p:par>
                            </p:childTnLst>
                          </p:cTn>
                        </p:par>
                        <p:par>
                          <p:cTn id="124" fill="hold">
                            <p:stCondLst>
                              <p:cond delay="1600"/>
                            </p:stCondLst>
                            <p:childTnLst>
                              <p:par>
                                <p:cTn id="125" presetID="10" presetClass="entr" presetSubtype="0" fill="hold" grpId="0" nodeType="afterEffect">
                                  <p:stCondLst>
                                    <p:cond delay="0"/>
                                  </p:stCondLst>
                                  <p:childTnLst>
                                    <p:set>
                                      <p:cBhvr>
                                        <p:cTn id="126" dur="1" fill="hold">
                                          <p:stCondLst>
                                            <p:cond delay="0"/>
                                          </p:stCondLst>
                                        </p:cTn>
                                        <p:tgtEl>
                                          <p:spTgt spid="378"/>
                                        </p:tgtEl>
                                        <p:attrNameLst>
                                          <p:attrName>style.visibility</p:attrName>
                                        </p:attrNameLst>
                                      </p:cBhvr>
                                      <p:to>
                                        <p:strVal val="visible"/>
                                      </p:to>
                                    </p:set>
                                    <p:animEffect transition="in" filter="fade">
                                      <p:cBhvr>
                                        <p:cTn id="127" dur="100"/>
                                        <p:tgtEl>
                                          <p:spTgt spid="378"/>
                                        </p:tgtEl>
                                      </p:cBhvr>
                                    </p:animEffect>
                                  </p:childTnLst>
                                </p:cTn>
                              </p:par>
                            </p:childTnLst>
                          </p:cTn>
                        </p:par>
                        <p:par>
                          <p:cTn id="128" fill="hold">
                            <p:stCondLst>
                              <p:cond delay="1700"/>
                            </p:stCondLst>
                            <p:childTnLst>
                              <p:par>
                                <p:cTn id="129" presetID="10" presetClass="entr" presetSubtype="0" fill="hold" grpId="0" nodeType="afterEffect">
                                  <p:stCondLst>
                                    <p:cond delay="0"/>
                                  </p:stCondLst>
                                  <p:childTnLst>
                                    <p:set>
                                      <p:cBhvr>
                                        <p:cTn id="130" dur="1" fill="hold">
                                          <p:stCondLst>
                                            <p:cond delay="0"/>
                                          </p:stCondLst>
                                        </p:cTn>
                                        <p:tgtEl>
                                          <p:spTgt spid="379"/>
                                        </p:tgtEl>
                                        <p:attrNameLst>
                                          <p:attrName>style.visibility</p:attrName>
                                        </p:attrNameLst>
                                      </p:cBhvr>
                                      <p:to>
                                        <p:strVal val="visible"/>
                                      </p:to>
                                    </p:set>
                                    <p:animEffect transition="in" filter="fade">
                                      <p:cBhvr>
                                        <p:cTn id="131" dur="100"/>
                                        <p:tgtEl>
                                          <p:spTgt spid="379"/>
                                        </p:tgtEl>
                                      </p:cBhvr>
                                    </p:animEffect>
                                  </p:childTnLst>
                                </p:cTn>
                              </p:par>
                            </p:childTnLst>
                          </p:cTn>
                        </p:par>
                        <p:par>
                          <p:cTn id="132" fill="hold">
                            <p:stCondLst>
                              <p:cond delay="1800"/>
                            </p:stCondLst>
                            <p:childTnLst>
                              <p:par>
                                <p:cTn id="133" presetID="10" presetClass="entr" presetSubtype="0" fill="hold" grpId="0" nodeType="afterEffect">
                                  <p:stCondLst>
                                    <p:cond delay="0"/>
                                  </p:stCondLst>
                                  <p:childTnLst>
                                    <p:set>
                                      <p:cBhvr>
                                        <p:cTn id="134" dur="1" fill="hold">
                                          <p:stCondLst>
                                            <p:cond delay="0"/>
                                          </p:stCondLst>
                                        </p:cTn>
                                        <p:tgtEl>
                                          <p:spTgt spid="380"/>
                                        </p:tgtEl>
                                        <p:attrNameLst>
                                          <p:attrName>style.visibility</p:attrName>
                                        </p:attrNameLst>
                                      </p:cBhvr>
                                      <p:to>
                                        <p:strVal val="visible"/>
                                      </p:to>
                                    </p:set>
                                    <p:animEffect transition="in" filter="fade">
                                      <p:cBhvr>
                                        <p:cTn id="135" dur="100"/>
                                        <p:tgtEl>
                                          <p:spTgt spid="380"/>
                                        </p:tgtEl>
                                      </p:cBhvr>
                                    </p:animEffect>
                                  </p:childTnLst>
                                </p:cTn>
                              </p:par>
                            </p:childTnLst>
                          </p:cTn>
                        </p:par>
                        <p:par>
                          <p:cTn id="136" fill="hold">
                            <p:stCondLst>
                              <p:cond delay="1900"/>
                            </p:stCondLst>
                            <p:childTnLst>
                              <p:par>
                                <p:cTn id="137" presetID="10" presetClass="entr" presetSubtype="0" fill="hold" grpId="0" nodeType="afterEffect">
                                  <p:stCondLst>
                                    <p:cond delay="0"/>
                                  </p:stCondLst>
                                  <p:childTnLst>
                                    <p:set>
                                      <p:cBhvr>
                                        <p:cTn id="138" dur="1" fill="hold">
                                          <p:stCondLst>
                                            <p:cond delay="0"/>
                                          </p:stCondLst>
                                        </p:cTn>
                                        <p:tgtEl>
                                          <p:spTgt spid="381"/>
                                        </p:tgtEl>
                                        <p:attrNameLst>
                                          <p:attrName>style.visibility</p:attrName>
                                        </p:attrNameLst>
                                      </p:cBhvr>
                                      <p:to>
                                        <p:strVal val="visible"/>
                                      </p:to>
                                    </p:set>
                                    <p:animEffect transition="in" filter="fade">
                                      <p:cBhvr>
                                        <p:cTn id="139" dur="100"/>
                                        <p:tgtEl>
                                          <p:spTgt spid="381"/>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382"/>
                                        </p:tgtEl>
                                        <p:attrNameLst>
                                          <p:attrName>style.visibility</p:attrName>
                                        </p:attrNameLst>
                                      </p:cBhvr>
                                      <p:to>
                                        <p:strVal val="visible"/>
                                      </p:to>
                                    </p:set>
                                    <p:animEffect transition="in" filter="fade">
                                      <p:cBhvr>
                                        <p:cTn id="143" dur="100"/>
                                        <p:tgtEl>
                                          <p:spTgt spid="382"/>
                                        </p:tgtEl>
                                      </p:cBhvr>
                                    </p:animEffect>
                                  </p:childTnLst>
                                </p:cTn>
                              </p:par>
                            </p:childTnLst>
                          </p:cTn>
                        </p:par>
                        <p:par>
                          <p:cTn id="144" fill="hold">
                            <p:stCondLst>
                              <p:cond delay="2100"/>
                            </p:stCondLst>
                            <p:childTnLst>
                              <p:par>
                                <p:cTn id="145" presetID="10" presetClass="entr" presetSubtype="0" fill="hold" grpId="0" nodeType="afterEffect">
                                  <p:stCondLst>
                                    <p:cond delay="0"/>
                                  </p:stCondLst>
                                  <p:childTnLst>
                                    <p:set>
                                      <p:cBhvr>
                                        <p:cTn id="146" dur="1" fill="hold">
                                          <p:stCondLst>
                                            <p:cond delay="0"/>
                                          </p:stCondLst>
                                        </p:cTn>
                                        <p:tgtEl>
                                          <p:spTgt spid="383"/>
                                        </p:tgtEl>
                                        <p:attrNameLst>
                                          <p:attrName>style.visibility</p:attrName>
                                        </p:attrNameLst>
                                      </p:cBhvr>
                                      <p:to>
                                        <p:strVal val="visible"/>
                                      </p:to>
                                    </p:set>
                                    <p:animEffect transition="in" filter="fade">
                                      <p:cBhvr>
                                        <p:cTn id="147" dur="100"/>
                                        <p:tgtEl>
                                          <p:spTgt spid="383"/>
                                        </p:tgtEl>
                                      </p:cBhvr>
                                    </p:animEffect>
                                  </p:childTnLst>
                                </p:cTn>
                              </p:par>
                            </p:childTnLst>
                          </p:cTn>
                        </p:par>
                        <p:par>
                          <p:cTn id="148" fill="hold">
                            <p:stCondLst>
                              <p:cond delay="2200"/>
                            </p:stCondLst>
                            <p:childTnLst>
                              <p:par>
                                <p:cTn id="149" presetID="10" presetClass="entr" presetSubtype="0" fill="hold" grpId="0" nodeType="afterEffect">
                                  <p:stCondLst>
                                    <p:cond delay="0"/>
                                  </p:stCondLst>
                                  <p:childTnLst>
                                    <p:set>
                                      <p:cBhvr>
                                        <p:cTn id="150" dur="1" fill="hold">
                                          <p:stCondLst>
                                            <p:cond delay="0"/>
                                          </p:stCondLst>
                                        </p:cTn>
                                        <p:tgtEl>
                                          <p:spTgt spid="384"/>
                                        </p:tgtEl>
                                        <p:attrNameLst>
                                          <p:attrName>style.visibility</p:attrName>
                                        </p:attrNameLst>
                                      </p:cBhvr>
                                      <p:to>
                                        <p:strVal val="visible"/>
                                      </p:to>
                                    </p:set>
                                    <p:animEffect transition="in" filter="fade">
                                      <p:cBhvr>
                                        <p:cTn id="151" dur="100"/>
                                        <p:tgtEl>
                                          <p:spTgt spid="384"/>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385"/>
                                        </p:tgtEl>
                                        <p:attrNameLst>
                                          <p:attrName>style.visibility</p:attrName>
                                        </p:attrNameLst>
                                      </p:cBhvr>
                                      <p:to>
                                        <p:strVal val="visible"/>
                                      </p:to>
                                    </p:set>
                                    <p:animEffect transition="in" filter="fade">
                                      <p:cBhvr>
                                        <p:cTn id="155" dur="100"/>
                                        <p:tgtEl>
                                          <p:spTgt spid="385"/>
                                        </p:tgtEl>
                                      </p:cBhvr>
                                    </p:animEffect>
                                  </p:childTnLst>
                                </p:cTn>
                              </p:par>
                            </p:childTnLst>
                          </p:cTn>
                        </p:par>
                        <p:par>
                          <p:cTn id="156" fill="hold">
                            <p:stCondLst>
                              <p:cond delay="2400"/>
                            </p:stCondLst>
                            <p:childTnLst>
                              <p:par>
                                <p:cTn id="157" presetID="10" presetClass="entr" presetSubtype="0" fill="hold" grpId="0" nodeType="afterEffect">
                                  <p:stCondLst>
                                    <p:cond delay="0"/>
                                  </p:stCondLst>
                                  <p:childTnLst>
                                    <p:set>
                                      <p:cBhvr>
                                        <p:cTn id="158" dur="1" fill="hold">
                                          <p:stCondLst>
                                            <p:cond delay="0"/>
                                          </p:stCondLst>
                                        </p:cTn>
                                        <p:tgtEl>
                                          <p:spTgt spid="386"/>
                                        </p:tgtEl>
                                        <p:attrNameLst>
                                          <p:attrName>style.visibility</p:attrName>
                                        </p:attrNameLst>
                                      </p:cBhvr>
                                      <p:to>
                                        <p:strVal val="visible"/>
                                      </p:to>
                                    </p:set>
                                    <p:animEffect transition="in" filter="fade">
                                      <p:cBhvr>
                                        <p:cTn id="159" dur="100"/>
                                        <p:tgtEl>
                                          <p:spTgt spid="386"/>
                                        </p:tgtEl>
                                      </p:cBhvr>
                                    </p:animEffect>
                                  </p:childTnLst>
                                </p:cTn>
                              </p:par>
                            </p:childTnLst>
                          </p:cTn>
                        </p:par>
                        <p:par>
                          <p:cTn id="160" fill="hold">
                            <p:stCondLst>
                              <p:cond delay="2500"/>
                            </p:stCondLst>
                            <p:childTnLst>
                              <p:par>
                                <p:cTn id="161" presetID="10" presetClass="entr" presetSubtype="0" fill="hold" grpId="0" nodeType="afterEffect">
                                  <p:stCondLst>
                                    <p:cond delay="0"/>
                                  </p:stCondLst>
                                  <p:childTnLst>
                                    <p:set>
                                      <p:cBhvr>
                                        <p:cTn id="162" dur="1" fill="hold">
                                          <p:stCondLst>
                                            <p:cond delay="0"/>
                                          </p:stCondLst>
                                        </p:cTn>
                                        <p:tgtEl>
                                          <p:spTgt spid="387"/>
                                        </p:tgtEl>
                                        <p:attrNameLst>
                                          <p:attrName>style.visibility</p:attrName>
                                        </p:attrNameLst>
                                      </p:cBhvr>
                                      <p:to>
                                        <p:strVal val="visible"/>
                                      </p:to>
                                    </p:set>
                                    <p:animEffect transition="in" filter="fade">
                                      <p:cBhvr>
                                        <p:cTn id="163" dur="100"/>
                                        <p:tgtEl>
                                          <p:spTgt spid="387"/>
                                        </p:tgtEl>
                                      </p:cBhvr>
                                    </p:animEffect>
                                  </p:childTnLst>
                                </p:cTn>
                              </p:par>
                            </p:childTnLst>
                          </p:cTn>
                        </p:par>
                        <p:par>
                          <p:cTn id="164" fill="hold">
                            <p:stCondLst>
                              <p:cond delay="2600"/>
                            </p:stCondLst>
                            <p:childTnLst>
                              <p:par>
                                <p:cTn id="165" presetID="10" presetClass="entr" presetSubtype="0" fill="hold" grpId="0" nodeType="afterEffect">
                                  <p:stCondLst>
                                    <p:cond delay="0"/>
                                  </p:stCondLst>
                                  <p:childTnLst>
                                    <p:set>
                                      <p:cBhvr>
                                        <p:cTn id="166" dur="1" fill="hold">
                                          <p:stCondLst>
                                            <p:cond delay="0"/>
                                          </p:stCondLst>
                                        </p:cTn>
                                        <p:tgtEl>
                                          <p:spTgt spid="388"/>
                                        </p:tgtEl>
                                        <p:attrNameLst>
                                          <p:attrName>style.visibility</p:attrName>
                                        </p:attrNameLst>
                                      </p:cBhvr>
                                      <p:to>
                                        <p:strVal val="visible"/>
                                      </p:to>
                                    </p:set>
                                    <p:animEffect transition="in" filter="fade">
                                      <p:cBhvr>
                                        <p:cTn id="167" dur="100"/>
                                        <p:tgtEl>
                                          <p:spTgt spid="388"/>
                                        </p:tgtEl>
                                      </p:cBhvr>
                                    </p:animEffect>
                                  </p:childTnLst>
                                </p:cTn>
                              </p:par>
                            </p:childTnLst>
                          </p:cTn>
                        </p:par>
                        <p:par>
                          <p:cTn id="168" fill="hold">
                            <p:stCondLst>
                              <p:cond delay="2700"/>
                            </p:stCondLst>
                            <p:childTnLst>
                              <p:par>
                                <p:cTn id="169" presetID="10" presetClass="entr" presetSubtype="0" fill="hold" grpId="0" nodeType="afterEffect">
                                  <p:stCondLst>
                                    <p:cond delay="0"/>
                                  </p:stCondLst>
                                  <p:childTnLst>
                                    <p:set>
                                      <p:cBhvr>
                                        <p:cTn id="170" dur="1" fill="hold">
                                          <p:stCondLst>
                                            <p:cond delay="0"/>
                                          </p:stCondLst>
                                        </p:cTn>
                                        <p:tgtEl>
                                          <p:spTgt spid="366"/>
                                        </p:tgtEl>
                                        <p:attrNameLst>
                                          <p:attrName>style.visibility</p:attrName>
                                        </p:attrNameLst>
                                      </p:cBhvr>
                                      <p:to>
                                        <p:strVal val="visible"/>
                                      </p:to>
                                    </p:set>
                                    <p:animEffect transition="in" filter="fade">
                                      <p:cBhvr>
                                        <p:cTn id="171" dur="100"/>
                                        <p:tgtEl>
                                          <p:spTgt spid="366"/>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08"/>
                                        </p:tgtEl>
                                        <p:attrNameLst>
                                          <p:attrName>style.visibility</p:attrName>
                                        </p:attrNameLst>
                                      </p:cBhvr>
                                      <p:to>
                                        <p:strVal val="visible"/>
                                      </p:to>
                                    </p:set>
                                    <p:animEffect transition="in" filter="fade">
                                      <p:cBhvr>
                                        <p:cTn id="176" dur="500"/>
                                        <p:tgtEl>
                                          <p:spTgt spid="40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09"/>
                                        </p:tgtEl>
                                        <p:attrNameLst>
                                          <p:attrName>style.visibility</p:attrName>
                                        </p:attrNameLst>
                                      </p:cBhvr>
                                      <p:to>
                                        <p:strVal val="visible"/>
                                      </p:to>
                                    </p:set>
                                    <p:animEffect transition="in" filter="fade">
                                      <p:cBhvr>
                                        <p:cTn id="179" dur="500"/>
                                        <p:tgtEl>
                                          <p:spTgt spid="409"/>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352"/>
                                        </p:tgtEl>
                                        <p:attrNameLst>
                                          <p:attrName>style.visibility</p:attrName>
                                        </p:attrNameLst>
                                      </p:cBhvr>
                                      <p:to>
                                        <p:strVal val="visible"/>
                                      </p:to>
                                    </p:set>
                                    <p:animEffect transition="in" filter="fade">
                                      <p:cBhvr>
                                        <p:cTn id="182"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P spid="356" grpId="0"/>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p:bldP spid="390" grpId="0"/>
      <p:bldP spid="391" grpId="0"/>
      <p:bldP spid="392" grpId="0"/>
      <p:bldP spid="393" grpId="0"/>
      <p:bldP spid="394" grpId="0"/>
      <p:bldP spid="395" grpId="0"/>
      <p:bldP spid="396" grpId="0"/>
      <p:bldP spid="397" grpId="0"/>
      <p:bldP spid="398" grpId="0"/>
      <p:bldP spid="399" grpId="0"/>
      <p:bldP spid="400" grpId="0"/>
      <p:bldP spid="401" grpId="0"/>
      <p:bldP spid="402" grpId="0"/>
      <p:bldP spid="403" grpId="0"/>
      <p:bldP spid="405" grpId="0"/>
      <p:bldP spid="406" grpId="0"/>
      <p:bldP spid="407" grpId="0"/>
      <p:bldP spid="408" grpId="0"/>
      <p:bldP spid="409" grpId="0"/>
      <p:bldP spid="4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18-1</a:t>
            </a: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Determine whether each of the following is best described as a fixed, variable, mixed, step-wise, or curvilinear</a:t>
            </a:r>
            <a:endParaRPr lang="en-US" altLang="en-US" dirty="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with respect to product units.</a:t>
            </a:r>
            <a:endParaRPr lang="en-US" altLang="en-US" dirty="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Rubber used to manufacture tennis balls </a:t>
            </a:r>
            <a:endParaRPr lang="en-US" altLang="en-US" dirty="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$0.50 per ball</a:t>
            </a:r>
            <a:endParaRPr lang="en-US" altLang="en-US" dirty="0">
              <a:solidFill>
                <a:prstClr val="black"/>
              </a:solidFill>
              <a:cs typeface="+mn-cs"/>
            </a:endParaRPr>
          </a:p>
        </p:txBody>
      </p:sp>
      <p:sp>
        <p:nvSpPr>
          <p:cNvPr id="58" name="Rectangle 12"/>
          <p:cNvSpPr>
            <a:spLocks noChangeArrowheads="1"/>
          </p:cNvSpPr>
          <p:nvPr/>
        </p:nvSpPr>
        <p:spPr bwMode="auto">
          <a:xfrm>
            <a:off x="6781800"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a:t>
            </a:r>
            <a:endParaRPr lang="en-US" altLang="en-US" dirty="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(straight-line method) </a:t>
            </a:r>
            <a:endParaRPr lang="en-US" altLang="en-US" dirty="0">
              <a:solidFill>
                <a:prstClr val="black"/>
              </a:solidFill>
              <a:cs typeface="+mn-cs"/>
            </a:endParaRPr>
          </a:p>
        </p:txBody>
      </p:sp>
      <p:sp>
        <p:nvSpPr>
          <p:cNvPr id="60" name="Rectangle 14"/>
          <p:cNvSpPr>
            <a:spLocks noChangeArrowheads="1"/>
          </p:cNvSpPr>
          <p:nvPr/>
        </p:nvSpPr>
        <p:spPr bwMode="auto">
          <a:xfrm>
            <a:off x="4337050" y="1520825"/>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$2,000 per month</a:t>
            </a:r>
            <a:endParaRPr lang="en-US" altLang="en-US" dirty="0">
              <a:solidFill>
                <a:prstClr val="black"/>
              </a:solidFill>
              <a:cs typeface="+mn-cs"/>
            </a:endParaRPr>
          </a:p>
        </p:txBody>
      </p:sp>
      <p:sp>
        <p:nvSpPr>
          <p:cNvPr id="61" name="Rectangle 15"/>
          <p:cNvSpPr>
            <a:spLocks noChangeArrowheads="1"/>
          </p:cNvSpPr>
          <p:nvPr/>
        </p:nvSpPr>
        <p:spPr bwMode="auto">
          <a:xfrm>
            <a:off x="6781800" y="15208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Fixed cost</a:t>
            </a:r>
            <a:endParaRPr lang="en-US" altLang="en-US" dirty="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Electricity cost </a:t>
            </a:r>
            <a:endParaRPr lang="en-US" altLang="en-US" dirty="0">
              <a:solidFill>
                <a:prstClr val="black"/>
              </a:solidFill>
              <a:cs typeface="+mn-cs"/>
            </a:endParaRPr>
          </a:p>
        </p:txBody>
      </p:sp>
      <p:sp>
        <p:nvSpPr>
          <p:cNvPr id="63" name="Rectangle 17"/>
          <p:cNvSpPr>
            <a:spLocks noChangeArrowheads="1"/>
          </p:cNvSpPr>
          <p:nvPr/>
        </p:nvSpPr>
        <p:spPr bwMode="auto">
          <a:xfrm>
            <a:off x="4337050" y="1727200"/>
            <a:ext cx="1573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 + $0.10 per ball</a:t>
            </a:r>
            <a:endParaRPr lang="en-US" altLang="en-US" dirty="0">
              <a:solidFill>
                <a:prstClr val="black"/>
              </a:solidFill>
              <a:cs typeface="+mn-cs"/>
            </a:endParaRPr>
          </a:p>
        </p:txBody>
      </p:sp>
      <p:sp>
        <p:nvSpPr>
          <p:cNvPr id="352" name="Rectangle 18"/>
          <p:cNvSpPr>
            <a:spLocks noChangeArrowheads="1"/>
          </p:cNvSpPr>
          <p:nvPr/>
        </p:nvSpPr>
        <p:spPr bwMode="auto">
          <a:xfrm>
            <a:off x="6781800" y="1727200"/>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Mixed cost</a:t>
            </a:r>
            <a:endParaRPr lang="en-US" altLang="en-US" dirty="0">
              <a:solidFill>
                <a:prstClr val="black"/>
              </a:solidFill>
              <a:cs typeface="+mn-cs"/>
            </a:endParaRPr>
          </a:p>
        </p:txBody>
      </p:sp>
      <p:sp>
        <p:nvSpPr>
          <p:cNvPr id="353" name="Rectangle 19"/>
          <p:cNvSpPr>
            <a:spLocks noChangeArrowheads="1"/>
          </p:cNvSpPr>
          <p:nvPr/>
        </p:nvSpPr>
        <p:spPr bwMode="auto">
          <a:xfrm>
            <a:off x="590550" y="1935163"/>
            <a:ext cx="3008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Supervisory salaries 4,000 units per shift</a:t>
            </a:r>
            <a:endParaRPr lang="en-US" altLang="en-US" dirty="0">
              <a:solidFill>
                <a:prstClr val="black"/>
              </a:solidFill>
              <a:cs typeface="+mn-cs"/>
            </a:endParaRPr>
          </a:p>
        </p:txBody>
      </p:sp>
      <p:sp>
        <p:nvSpPr>
          <p:cNvPr id="354" name="Rectangle 20"/>
          <p:cNvSpPr>
            <a:spLocks noChangeArrowheads="1"/>
          </p:cNvSpPr>
          <p:nvPr/>
        </p:nvSpPr>
        <p:spPr bwMode="auto">
          <a:xfrm>
            <a:off x="4337050" y="1935163"/>
            <a:ext cx="22778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$5,000 per mo. per supervisor </a:t>
            </a:r>
            <a:endParaRPr lang="en-US" altLang="en-US" dirty="0">
              <a:solidFill>
                <a:srgbClr val="C00000"/>
              </a:solidFill>
              <a:cs typeface="+mn-cs"/>
            </a:endParaRPr>
          </a:p>
        </p:txBody>
      </p:sp>
      <p:sp>
        <p:nvSpPr>
          <p:cNvPr id="355" name="Rectangle 21"/>
          <p:cNvSpPr>
            <a:spLocks noChangeArrowheads="1"/>
          </p:cNvSpPr>
          <p:nvPr/>
        </p:nvSpPr>
        <p:spPr bwMode="auto">
          <a:xfrm>
            <a:off x="6781800" y="1935163"/>
            <a:ext cx="5193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Fixed *</a:t>
            </a:r>
            <a:endParaRPr lang="en-US" altLang="en-US" dirty="0">
              <a:solidFill>
                <a:srgbClr val="C00000"/>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salesperson’s commission is 7% for sales of up to $100,000, and </a:t>
            </a:r>
            <a:endParaRPr lang="en-US" altLang="en-US" dirty="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 of sales for sales above $100,000</a:t>
            </a:r>
            <a:endParaRPr lang="en-US" altLang="en-US" dirty="0">
              <a:solidFill>
                <a:prstClr val="black"/>
              </a:solidFill>
              <a:cs typeface="+mn-cs"/>
            </a:endParaRPr>
          </a:p>
        </p:txBody>
      </p:sp>
      <p:sp>
        <p:nvSpPr>
          <p:cNvPr id="8" name="AutoShape 3"/>
          <p:cNvSpPr>
            <a:spLocks noChangeAspect="1" noChangeArrowheads="1" noTextEdit="1"/>
          </p:cNvSpPr>
          <p:nvPr/>
        </p:nvSpPr>
        <p:spPr bwMode="auto">
          <a:xfrm>
            <a:off x="2279650" y="28908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5"/>
          <p:cNvSpPr>
            <a:spLocks noChangeArrowheads="1"/>
          </p:cNvSpPr>
          <p:nvPr/>
        </p:nvSpPr>
        <p:spPr bwMode="auto">
          <a:xfrm>
            <a:off x="2282825" y="28940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Freeform 6"/>
          <p:cNvSpPr>
            <a:spLocks noEditPoints="1"/>
          </p:cNvSpPr>
          <p:nvPr/>
        </p:nvSpPr>
        <p:spPr bwMode="auto">
          <a:xfrm>
            <a:off x="3143250" y="3360738"/>
            <a:ext cx="3405188" cy="1500187"/>
          </a:xfrm>
          <a:custGeom>
            <a:avLst/>
            <a:gdLst>
              <a:gd name="T0" fmla="*/ 0 w 2145"/>
              <a:gd name="T1" fmla="*/ 940 h 945"/>
              <a:gd name="T2" fmla="*/ 2145 w 2145"/>
              <a:gd name="T3" fmla="*/ 940 h 945"/>
              <a:gd name="T4" fmla="*/ 2145 w 2145"/>
              <a:gd name="T5" fmla="*/ 945 h 945"/>
              <a:gd name="T6" fmla="*/ 0 w 2145"/>
              <a:gd name="T7" fmla="*/ 945 h 945"/>
              <a:gd name="T8" fmla="*/ 0 w 2145"/>
              <a:gd name="T9" fmla="*/ 940 h 945"/>
              <a:gd name="T10" fmla="*/ 0 w 2145"/>
              <a:gd name="T11" fmla="*/ 805 h 945"/>
              <a:gd name="T12" fmla="*/ 2145 w 2145"/>
              <a:gd name="T13" fmla="*/ 805 h 945"/>
              <a:gd name="T14" fmla="*/ 2145 w 2145"/>
              <a:gd name="T15" fmla="*/ 811 h 945"/>
              <a:gd name="T16" fmla="*/ 0 w 2145"/>
              <a:gd name="T17" fmla="*/ 811 h 945"/>
              <a:gd name="T18" fmla="*/ 0 w 2145"/>
              <a:gd name="T19" fmla="*/ 805 h 945"/>
              <a:gd name="T20" fmla="*/ 0 w 2145"/>
              <a:gd name="T21" fmla="*/ 671 h 945"/>
              <a:gd name="T22" fmla="*/ 2145 w 2145"/>
              <a:gd name="T23" fmla="*/ 671 h 945"/>
              <a:gd name="T24" fmla="*/ 2145 w 2145"/>
              <a:gd name="T25" fmla="*/ 677 h 945"/>
              <a:gd name="T26" fmla="*/ 0 w 2145"/>
              <a:gd name="T27" fmla="*/ 677 h 945"/>
              <a:gd name="T28" fmla="*/ 0 w 2145"/>
              <a:gd name="T29" fmla="*/ 671 h 945"/>
              <a:gd name="T30" fmla="*/ 0 w 2145"/>
              <a:gd name="T31" fmla="*/ 537 h 945"/>
              <a:gd name="T32" fmla="*/ 2145 w 2145"/>
              <a:gd name="T33" fmla="*/ 537 h 945"/>
              <a:gd name="T34" fmla="*/ 2145 w 2145"/>
              <a:gd name="T35" fmla="*/ 543 h 945"/>
              <a:gd name="T36" fmla="*/ 0 w 2145"/>
              <a:gd name="T37" fmla="*/ 543 h 945"/>
              <a:gd name="T38" fmla="*/ 0 w 2145"/>
              <a:gd name="T39" fmla="*/ 537 h 945"/>
              <a:gd name="T40" fmla="*/ 0 w 2145"/>
              <a:gd name="T41" fmla="*/ 403 h 945"/>
              <a:gd name="T42" fmla="*/ 2145 w 2145"/>
              <a:gd name="T43" fmla="*/ 403 h 945"/>
              <a:gd name="T44" fmla="*/ 2145 w 2145"/>
              <a:gd name="T45" fmla="*/ 408 h 945"/>
              <a:gd name="T46" fmla="*/ 0 w 2145"/>
              <a:gd name="T47" fmla="*/ 408 h 945"/>
              <a:gd name="T48" fmla="*/ 0 w 2145"/>
              <a:gd name="T49" fmla="*/ 403 h 945"/>
              <a:gd name="T50" fmla="*/ 0 w 2145"/>
              <a:gd name="T51" fmla="*/ 268 h 945"/>
              <a:gd name="T52" fmla="*/ 2145 w 2145"/>
              <a:gd name="T53" fmla="*/ 268 h 945"/>
              <a:gd name="T54" fmla="*/ 2145 w 2145"/>
              <a:gd name="T55" fmla="*/ 274 h 945"/>
              <a:gd name="T56" fmla="*/ 0 w 2145"/>
              <a:gd name="T57" fmla="*/ 274 h 945"/>
              <a:gd name="T58" fmla="*/ 0 w 2145"/>
              <a:gd name="T59" fmla="*/ 268 h 945"/>
              <a:gd name="T60" fmla="*/ 0 w 2145"/>
              <a:gd name="T61" fmla="*/ 134 h 945"/>
              <a:gd name="T62" fmla="*/ 2145 w 2145"/>
              <a:gd name="T63" fmla="*/ 134 h 945"/>
              <a:gd name="T64" fmla="*/ 2145 w 2145"/>
              <a:gd name="T65" fmla="*/ 140 h 945"/>
              <a:gd name="T66" fmla="*/ 0 w 2145"/>
              <a:gd name="T67" fmla="*/ 140 h 945"/>
              <a:gd name="T68" fmla="*/ 0 w 2145"/>
              <a:gd name="T69" fmla="*/ 134 h 945"/>
              <a:gd name="T70" fmla="*/ 0 w 2145"/>
              <a:gd name="T71" fmla="*/ 0 h 945"/>
              <a:gd name="T72" fmla="*/ 2145 w 2145"/>
              <a:gd name="T73" fmla="*/ 0 h 945"/>
              <a:gd name="T74" fmla="*/ 2145 w 2145"/>
              <a:gd name="T75" fmla="*/ 6 h 945"/>
              <a:gd name="T76" fmla="*/ 0 w 2145"/>
              <a:gd name="T77" fmla="*/ 6 h 945"/>
              <a:gd name="T78" fmla="*/ 0 w 2145"/>
              <a:gd name="T79" fmla="*/ 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5" h="945">
                <a:moveTo>
                  <a:pt x="0" y="940"/>
                </a:moveTo>
                <a:lnTo>
                  <a:pt x="2145" y="940"/>
                </a:lnTo>
                <a:lnTo>
                  <a:pt x="2145" y="945"/>
                </a:lnTo>
                <a:lnTo>
                  <a:pt x="0" y="945"/>
                </a:lnTo>
                <a:lnTo>
                  <a:pt x="0" y="940"/>
                </a:lnTo>
                <a:close/>
                <a:moveTo>
                  <a:pt x="0" y="805"/>
                </a:moveTo>
                <a:lnTo>
                  <a:pt x="2145" y="805"/>
                </a:lnTo>
                <a:lnTo>
                  <a:pt x="2145" y="811"/>
                </a:lnTo>
                <a:lnTo>
                  <a:pt x="0" y="811"/>
                </a:lnTo>
                <a:lnTo>
                  <a:pt x="0" y="805"/>
                </a:lnTo>
                <a:close/>
                <a:moveTo>
                  <a:pt x="0" y="671"/>
                </a:moveTo>
                <a:lnTo>
                  <a:pt x="2145" y="671"/>
                </a:lnTo>
                <a:lnTo>
                  <a:pt x="2145" y="677"/>
                </a:lnTo>
                <a:lnTo>
                  <a:pt x="0" y="677"/>
                </a:lnTo>
                <a:lnTo>
                  <a:pt x="0" y="671"/>
                </a:lnTo>
                <a:close/>
                <a:moveTo>
                  <a:pt x="0" y="537"/>
                </a:moveTo>
                <a:lnTo>
                  <a:pt x="2145" y="537"/>
                </a:lnTo>
                <a:lnTo>
                  <a:pt x="2145" y="543"/>
                </a:lnTo>
                <a:lnTo>
                  <a:pt x="0" y="543"/>
                </a:lnTo>
                <a:lnTo>
                  <a:pt x="0" y="537"/>
                </a:lnTo>
                <a:close/>
                <a:moveTo>
                  <a:pt x="0" y="403"/>
                </a:moveTo>
                <a:lnTo>
                  <a:pt x="2145" y="403"/>
                </a:lnTo>
                <a:lnTo>
                  <a:pt x="2145" y="408"/>
                </a:lnTo>
                <a:lnTo>
                  <a:pt x="0" y="408"/>
                </a:lnTo>
                <a:lnTo>
                  <a:pt x="0" y="403"/>
                </a:lnTo>
                <a:close/>
                <a:moveTo>
                  <a:pt x="0" y="268"/>
                </a:moveTo>
                <a:lnTo>
                  <a:pt x="2145" y="268"/>
                </a:lnTo>
                <a:lnTo>
                  <a:pt x="2145" y="274"/>
                </a:lnTo>
                <a:lnTo>
                  <a:pt x="0" y="274"/>
                </a:lnTo>
                <a:lnTo>
                  <a:pt x="0" y="268"/>
                </a:lnTo>
                <a:close/>
                <a:moveTo>
                  <a:pt x="0" y="134"/>
                </a:moveTo>
                <a:lnTo>
                  <a:pt x="2145" y="134"/>
                </a:lnTo>
                <a:lnTo>
                  <a:pt x="2145" y="140"/>
                </a:lnTo>
                <a:lnTo>
                  <a:pt x="0" y="140"/>
                </a:lnTo>
                <a:lnTo>
                  <a:pt x="0" y="134"/>
                </a:lnTo>
                <a:close/>
                <a:moveTo>
                  <a:pt x="0" y="0"/>
                </a:moveTo>
                <a:lnTo>
                  <a:pt x="2145" y="0"/>
                </a:lnTo>
                <a:lnTo>
                  <a:pt x="2145"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Freeform 7"/>
          <p:cNvSpPr>
            <a:spLocks noEditPoints="1"/>
          </p:cNvSpPr>
          <p:nvPr/>
        </p:nvSpPr>
        <p:spPr bwMode="auto">
          <a:xfrm>
            <a:off x="3706813" y="3365500"/>
            <a:ext cx="2844800" cy="1706562"/>
          </a:xfrm>
          <a:custGeom>
            <a:avLst/>
            <a:gdLst>
              <a:gd name="T0" fmla="*/ 6 w 1792"/>
              <a:gd name="T1" fmla="*/ 0 h 1075"/>
              <a:gd name="T2" fmla="*/ 6 w 1792"/>
              <a:gd name="T3" fmla="*/ 1075 h 1075"/>
              <a:gd name="T4" fmla="*/ 0 w 1792"/>
              <a:gd name="T5" fmla="*/ 1075 h 1075"/>
              <a:gd name="T6" fmla="*/ 0 w 1792"/>
              <a:gd name="T7" fmla="*/ 0 h 1075"/>
              <a:gd name="T8" fmla="*/ 6 w 1792"/>
              <a:gd name="T9" fmla="*/ 0 h 1075"/>
              <a:gd name="T10" fmla="*/ 363 w 1792"/>
              <a:gd name="T11" fmla="*/ 0 h 1075"/>
              <a:gd name="T12" fmla="*/ 363 w 1792"/>
              <a:gd name="T13" fmla="*/ 1075 h 1075"/>
              <a:gd name="T14" fmla="*/ 358 w 1792"/>
              <a:gd name="T15" fmla="*/ 1075 h 1075"/>
              <a:gd name="T16" fmla="*/ 358 w 1792"/>
              <a:gd name="T17" fmla="*/ 0 h 1075"/>
              <a:gd name="T18" fmla="*/ 363 w 1792"/>
              <a:gd name="T19" fmla="*/ 0 h 1075"/>
              <a:gd name="T20" fmla="*/ 720 w 1792"/>
              <a:gd name="T21" fmla="*/ 0 h 1075"/>
              <a:gd name="T22" fmla="*/ 720 w 1792"/>
              <a:gd name="T23" fmla="*/ 1075 h 1075"/>
              <a:gd name="T24" fmla="*/ 714 w 1792"/>
              <a:gd name="T25" fmla="*/ 1075 h 1075"/>
              <a:gd name="T26" fmla="*/ 714 w 1792"/>
              <a:gd name="T27" fmla="*/ 0 h 1075"/>
              <a:gd name="T28" fmla="*/ 720 w 1792"/>
              <a:gd name="T29" fmla="*/ 0 h 1075"/>
              <a:gd name="T30" fmla="*/ 1077 w 1792"/>
              <a:gd name="T31" fmla="*/ 0 h 1075"/>
              <a:gd name="T32" fmla="*/ 1077 w 1792"/>
              <a:gd name="T33" fmla="*/ 1075 h 1075"/>
              <a:gd name="T34" fmla="*/ 1072 w 1792"/>
              <a:gd name="T35" fmla="*/ 1075 h 1075"/>
              <a:gd name="T36" fmla="*/ 1072 w 1792"/>
              <a:gd name="T37" fmla="*/ 0 h 1075"/>
              <a:gd name="T38" fmla="*/ 1077 w 1792"/>
              <a:gd name="T39" fmla="*/ 0 h 1075"/>
              <a:gd name="T40" fmla="*/ 1435 w 1792"/>
              <a:gd name="T41" fmla="*/ 0 h 1075"/>
              <a:gd name="T42" fmla="*/ 1435 w 1792"/>
              <a:gd name="T43" fmla="*/ 1075 h 1075"/>
              <a:gd name="T44" fmla="*/ 1429 w 1792"/>
              <a:gd name="T45" fmla="*/ 1075 h 1075"/>
              <a:gd name="T46" fmla="*/ 1429 w 1792"/>
              <a:gd name="T47" fmla="*/ 0 h 1075"/>
              <a:gd name="T48" fmla="*/ 1435 w 1792"/>
              <a:gd name="T49" fmla="*/ 0 h 1075"/>
              <a:gd name="T50" fmla="*/ 1792 w 1792"/>
              <a:gd name="T51" fmla="*/ 0 h 1075"/>
              <a:gd name="T52" fmla="*/ 1792 w 1792"/>
              <a:gd name="T53" fmla="*/ 1075 h 1075"/>
              <a:gd name="T54" fmla="*/ 1787 w 1792"/>
              <a:gd name="T55" fmla="*/ 1075 h 1075"/>
              <a:gd name="T56" fmla="*/ 1787 w 1792"/>
              <a:gd name="T57" fmla="*/ 0 h 1075"/>
              <a:gd name="T58" fmla="*/ 1792 w 1792"/>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92" h="1075">
                <a:moveTo>
                  <a:pt x="6" y="0"/>
                </a:moveTo>
                <a:lnTo>
                  <a:pt x="6" y="1075"/>
                </a:lnTo>
                <a:lnTo>
                  <a:pt x="0" y="1075"/>
                </a:lnTo>
                <a:lnTo>
                  <a:pt x="0" y="0"/>
                </a:lnTo>
                <a:lnTo>
                  <a:pt x="6" y="0"/>
                </a:lnTo>
                <a:close/>
                <a:moveTo>
                  <a:pt x="363" y="0"/>
                </a:moveTo>
                <a:lnTo>
                  <a:pt x="363" y="1075"/>
                </a:lnTo>
                <a:lnTo>
                  <a:pt x="358" y="1075"/>
                </a:lnTo>
                <a:lnTo>
                  <a:pt x="358" y="0"/>
                </a:lnTo>
                <a:lnTo>
                  <a:pt x="363" y="0"/>
                </a:lnTo>
                <a:close/>
                <a:moveTo>
                  <a:pt x="720" y="0"/>
                </a:moveTo>
                <a:lnTo>
                  <a:pt x="720" y="1075"/>
                </a:lnTo>
                <a:lnTo>
                  <a:pt x="714" y="1075"/>
                </a:lnTo>
                <a:lnTo>
                  <a:pt x="714" y="0"/>
                </a:lnTo>
                <a:lnTo>
                  <a:pt x="720" y="0"/>
                </a:lnTo>
                <a:close/>
                <a:moveTo>
                  <a:pt x="1077" y="0"/>
                </a:moveTo>
                <a:lnTo>
                  <a:pt x="1077" y="1075"/>
                </a:lnTo>
                <a:lnTo>
                  <a:pt x="1072" y="1075"/>
                </a:lnTo>
                <a:lnTo>
                  <a:pt x="1072" y="0"/>
                </a:lnTo>
                <a:lnTo>
                  <a:pt x="1077" y="0"/>
                </a:lnTo>
                <a:close/>
                <a:moveTo>
                  <a:pt x="1435" y="0"/>
                </a:moveTo>
                <a:lnTo>
                  <a:pt x="1435" y="1075"/>
                </a:lnTo>
                <a:lnTo>
                  <a:pt x="1429" y="1075"/>
                </a:lnTo>
                <a:lnTo>
                  <a:pt x="1429" y="0"/>
                </a:lnTo>
                <a:lnTo>
                  <a:pt x="1435" y="0"/>
                </a:lnTo>
                <a:close/>
                <a:moveTo>
                  <a:pt x="1792" y="0"/>
                </a:moveTo>
                <a:lnTo>
                  <a:pt x="1792" y="1075"/>
                </a:lnTo>
                <a:lnTo>
                  <a:pt x="1787" y="1075"/>
                </a:lnTo>
                <a:lnTo>
                  <a:pt x="1787" y="0"/>
                </a:lnTo>
                <a:lnTo>
                  <a:pt x="1792"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 name="Rectangle 8"/>
          <p:cNvSpPr>
            <a:spLocks noChangeArrowheads="1"/>
          </p:cNvSpPr>
          <p:nvPr/>
        </p:nvSpPr>
        <p:spPr bwMode="auto">
          <a:xfrm>
            <a:off x="3140075" y="3365500"/>
            <a:ext cx="7938"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 name="Rectangle 9"/>
          <p:cNvSpPr>
            <a:spLocks noChangeArrowheads="1"/>
          </p:cNvSpPr>
          <p:nvPr/>
        </p:nvSpPr>
        <p:spPr bwMode="auto">
          <a:xfrm>
            <a:off x="3143250" y="5067300"/>
            <a:ext cx="3405188"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4" name="Freeform 10"/>
          <p:cNvSpPr>
            <a:spLocks/>
          </p:cNvSpPr>
          <p:nvPr/>
        </p:nvSpPr>
        <p:spPr bwMode="auto">
          <a:xfrm>
            <a:off x="3135313" y="3462338"/>
            <a:ext cx="2854325" cy="1084262"/>
          </a:xfrm>
          <a:custGeom>
            <a:avLst/>
            <a:gdLst>
              <a:gd name="T0" fmla="*/ 48 w 14968"/>
              <a:gd name="T1" fmla="*/ 5600 h 5696"/>
              <a:gd name="T2" fmla="*/ 1536 w 14968"/>
              <a:gd name="T3" fmla="*/ 5600 h 5696"/>
              <a:gd name="T4" fmla="*/ 3024 w 14968"/>
              <a:gd name="T5" fmla="*/ 5600 h 5696"/>
              <a:gd name="T6" fmla="*/ 5992 w 14968"/>
              <a:gd name="T7" fmla="*/ 5600 h 5696"/>
              <a:gd name="T8" fmla="*/ 5944 w 14968"/>
              <a:gd name="T9" fmla="*/ 5648 h 5696"/>
              <a:gd name="T10" fmla="*/ 5952 w 14968"/>
              <a:gd name="T11" fmla="*/ 2848 h 5696"/>
              <a:gd name="T12" fmla="*/ 6000 w 14968"/>
              <a:gd name="T13" fmla="*/ 2800 h 5696"/>
              <a:gd name="T14" fmla="*/ 7480 w 14968"/>
              <a:gd name="T15" fmla="*/ 2800 h 5696"/>
              <a:gd name="T16" fmla="*/ 8968 w 14968"/>
              <a:gd name="T17" fmla="*/ 2800 h 5696"/>
              <a:gd name="T18" fmla="*/ 11944 w 14968"/>
              <a:gd name="T19" fmla="*/ 2800 h 5696"/>
              <a:gd name="T20" fmla="*/ 11896 w 14968"/>
              <a:gd name="T21" fmla="*/ 2848 h 5696"/>
              <a:gd name="T22" fmla="*/ 11896 w 14968"/>
              <a:gd name="T23" fmla="*/ 48 h 5696"/>
              <a:gd name="T24" fmla="*/ 11944 w 14968"/>
              <a:gd name="T25" fmla="*/ 0 h 5696"/>
              <a:gd name="T26" fmla="*/ 13432 w 14968"/>
              <a:gd name="T27" fmla="*/ 0 h 5696"/>
              <a:gd name="T28" fmla="*/ 14920 w 14968"/>
              <a:gd name="T29" fmla="*/ 0 h 5696"/>
              <a:gd name="T30" fmla="*/ 14968 w 14968"/>
              <a:gd name="T31" fmla="*/ 48 h 5696"/>
              <a:gd name="T32" fmla="*/ 14920 w 14968"/>
              <a:gd name="T33" fmla="*/ 96 h 5696"/>
              <a:gd name="T34" fmla="*/ 13432 w 14968"/>
              <a:gd name="T35" fmla="*/ 96 h 5696"/>
              <a:gd name="T36" fmla="*/ 11944 w 14968"/>
              <a:gd name="T37" fmla="*/ 96 h 5696"/>
              <a:gd name="T38" fmla="*/ 11992 w 14968"/>
              <a:gd name="T39" fmla="*/ 48 h 5696"/>
              <a:gd name="T40" fmla="*/ 11992 w 14968"/>
              <a:gd name="T41" fmla="*/ 2848 h 5696"/>
              <a:gd name="T42" fmla="*/ 11944 w 14968"/>
              <a:gd name="T43" fmla="*/ 2896 h 5696"/>
              <a:gd name="T44" fmla="*/ 8968 w 14968"/>
              <a:gd name="T45" fmla="*/ 2896 h 5696"/>
              <a:gd name="T46" fmla="*/ 7480 w 14968"/>
              <a:gd name="T47" fmla="*/ 2896 h 5696"/>
              <a:gd name="T48" fmla="*/ 6000 w 14968"/>
              <a:gd name="T49" fmla="*/ 2896 h 5696"/>
              <a:gd name="T50" fmla="*/ 6048 w 14968"/>
              <a:gd name="T51" fmla="*/ 2849 h 5696"/>
              <a:gd name="T52" fmla="*/ 6040 w 14968"/>
              <a:gd name="T53" fmla="*/ 5649 h 5696"/>
              <a:gd name="T54" fmla="*/ 5992 w 14968"/>
              <a:gd name="T55" fmla="*/ 5696 h 5696"/>
              <a:gd name="T56" fmla="*/ 3024 w 14968"/>
              <a:gd name="T57" fmla="*/ 5696 h 5696"/>
              <a:gd name="T58" fmla="*/ 1536 w 14968"/>
              <a:gd name="T59" fmla="*/ 5696 h 5696"/>
              <a:gd name="T60" fmla="*/ 48 w 14968"/>
              <a:gd name="T61" fmla="*/ 5696 h 5696"/>
              <a:gd name="T62" fmla="*/ 0 w 14968"/>
              <a:gd name="T63" fmla="*/ 5648 h 5696"/>
              <a:gd name="T64" fmla="*/ 48 w 14968"/>
              <a:gd name="T65" fmla="*/ 5600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68" h="5696">
                <a:moveTo>
                  <a:pt x="48" y="5600"/>
                </a:moveTo>
                <a:lnTo>
                  <a:pt x="1536" y="5600"/>
                </a:lnTo>
                <a:lnTo>
                  <a:pt x="3024" y="5600"/>
                </a:lnTo>
                <a:lnTo>
                  <a:pt x="5992" y="5600"/>
                </a:lnTo>
                <a:lnTo>
                  <a:pt x="5944" y="5648"/>
                </a:lnTo>
                <a:lnTo>
                  <a:pt x="5952" y="2848"/>
                </a:lnTo>
                <a:cubicBezTo>
                  <a:pt x="5953" y="2822"/>
                  <a:pt x="5974" y="2800"/>
                  <a:pt x="6000" y="2800"/>
                </a:cubicBezTo>
                <a:lnTo>
                  <a:pt x="7480" y="2800"/>
                </a:lnTo>
                <a:lnTo>
                  <a:pt x="8968" y="2800"/>
                </a:lnTo>
                <a:lnTo>
                  <a:pt x="11944" y="2800"/>
                </a:lnTo>
                <a:lnTo>
                  <a:pt x="11896" y="2848"/>
                </a:lnTo>
                <a:lnTo>
                  <a:pt x="11896" y="48"/>
                </a:lnTo>
                <a:cubicBezTo>
                  <a:pt x="11896" y="22"/>
                  <a:pt x="11918" y="0"/>
                  <a:pt x="11944" y="0"/>
                </a:cubicBezTo>
                <a:lnTo>
                  <a:pt x="13432" y="0"/>
                </a:lnTo>
                <a:lnTo>
                  <a:pt x="14920" y="0"/>
                </a:lnTo>
                <a:cubicBezTo>
                  <a:pt x="14947" y="0"/>
                  <a:pt x="14968" y="22"/>
                  <a:pt x="14968" y="48"/>
                </a:cubicBezTo>
                <a:cubicBezTo>
                  <a:pt x="14968" y="75"/>
                  <a:pt x="14947" y="96"/>
                  <a:pt x="14920" y="96"/>
                </a:cubicBezTo>
                <a:lnTo>
                  <a:pt x="13432" y="96"/>
                </a:lnTo>
                <a:lnTo>
                  <a:pt x="11944" y="96"/>
                </a:lnTo>
                <a:lnTo>
                  <a:pt x="11992" y="48"/>
                </a:lnTo>
                <a:lnTo>
                  <a:pt x="11992" y="2848"/>
                </a:lnTo>
                <a:cubicBezTo>
                  <a:pt x="11992" y="2875"/>
                  <a:pt x="11971" y="2896"/>
                  <a:pt x="11944" y="2896"/>
                </a:cubicBezTo>
                <a:lnTo>
                  <a:pt x="8968" y="2896"/>
                </a:lnTo>
                <a:lnTo>
                  <a:pt x="7480" y="2896"/>
                </a:lnTo>
                <a:lnTo>
                  <a:pt x="6000" y="2896"/>
                </a:lnTo>
                <a:lnTo>
                  <a:pt x="6048" y="2849"/>
                </a:lnTo>
                <a:lnTo>
                  <a:pt x="6040" y="5649"/>
                </a:lnTo>
                <a:cubicBezTo>
                  <a:pt x="6040" y="5675"/>
                  <a:pt x="6019" y="5696"/>
                  <a:pt x="5992" y="5696"/>
                </a:cubicBezTo>
                <a:lnTo>
                  <a:pt x="3024" y="5696"/>
                </a:lnTo>
                <a:lnTo>
                  <a:pt x="1536" y="5696"/>
                </a:lnTo>
                <a:lnTo>
                  <a:pt x="48" y="5696"/>
                </a:lnTo>
                <a:cubicBezTo>
                  <a:pt x="22" y="5696"/>
                  <a:pt x="0" y="5675"/>
                  <a:pt x="0" y="5648"/>
                </a:cubicBezTo>
                <a:cubicBezTo>
                  <a:pt x="0" y="5622"/>
                  <a:pt x="22" y="5600"/>
                  <a:pt x="48" y="5600"/>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Oval 11"/>
          <p:cNvSpPr>
            <a:spLocks noChangeArrowheads="1"/>
          </p:cNvSpPr>
          <p:nvPr/>
        </p:nvSpPr>
        <p:spPr bwMode="auto">
          <a:xfrm>
            <a:off x="3111500" y="4505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Oval 12"/>
          <p:cNvSpPr>
            <a:spLocks noChangeArrowheads="1"/>
          </p:cNvSpPr>
          <p:nvPr/>
        </p:nvSpPr>
        <p:spPr bwMode="auto">
          <a:xfrm>
            <a:off x="3111500" y="4505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Oval 13"/>
          <p:cNvSpPr>
            <a:spLocks noChangeArrowheads="1"/>
          </p:cNvSpPr>
          <p:nvPr/>
        </p:nvSpPr>
        <p:spPr bwMode="auto">
          <a:xfrm>
            <a:off x="3395663" y="4505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Oval 14"/>
          <p:cNvSpPr>
            <a:spLocks noChangeArrowheads="1"/>
          </p:cNvSpPr>
          <p:nvPr/>
        </p:nvSpPr>
        <p:spPr bwMode="auto">
          <a:xfrm>
            <a:off x="3395663" y="4505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9" name="Oval 15"/>
          <p:cNvSpPr>
            <a:spLocks noChangeArrowheads="1"/>
          </p:cNvSpPr>
          <p:nvPr/>
        </p:nvSpPr>
        <p:spPr bwMode="auto">
          <a:xfrm>
            <a:off x="3678238" y="4505325"/>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0" name="Oval 16"/>
          <p:cNvSpPr>
            <a:spLocks noChangeArrowheads="1"/>
          </p:cNvSpPr>
          <p:nvPr/>
        </p:nvSpPr>
        <p:spPr bwMode="auto">
          <a:xfrm>
            <a:off x="3678238" y="450532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1" name="Oval 17"/>
          <p:cNvSpPr>
            <a:spLocks noChangeArrowheads="1"/>
          </p:cNvSpPr>
          <p:nvPr/>
        </p:nvSpPr>
        <p:spPr bwMode="auto">
          <a:xfrm>
            <a:off x="4244975" y="45053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2" name="Oval 18"/>
          <p:cNvSpPr>
            <a:spLocks noChangeArrowheads="1"/>
          </p:cNvSpPr>
          <p:nvPr/>
        </p:nvSpPr>
        <p:spPr bwMode="auto">
          <a:xfrm>
            <a:off x="4244975" y="45053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3" name="Oval 19"/>
          <p:cNvSpPr>
            <a:spLocks noChangeArrowheads="1"/>
          </p:cNvSpPr>
          <p:nvPr/>
        </p:nvSpPr>
        <p:spPr bwMode="auto">
          <a:xfrm>
            <a:off x="4246563"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Oval 20"/>
          <p:cNvSpPr>
            <a:spLocks noChangeArrowheads="1"/>
          </p:cNvSpPr>
          <p:nvPr/>
        </p:nvSpPr>
        <p:spPr bwMode="auto">
          <a:xfrm>
            <a:off x="4246563" y="39719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5" name="Oval 21"/>
          <p:cNvSpPr>
            <a:spLocks noChangeArrowheads="1"/>
          </p:cNvSpPr>
          <p:nvPr/>
        </p:nvSpPr>
        <p:spPr bwMode="auto">
          <a:xfrm>
            <a:off x="4529138"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Oval 22"/>
          <p:cNvSpPr>
            <a:spLocks noChangeArrowheads="1"/>
          </p:cNvSpPr>
          <p:nvPr/>
        </p:nvSpPr>
        <p:spPr bwMode="auto">
          <a:xfrm>
            <a:off x="4529138" y="39719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Oval 23"/>
          <p:cNvSpPr>
            <a:spLocks noChangeArrowheads="1"/>
          </p:cNvSpPr>
          <p:nvPr/>
        </p:nvSpPr>
        <p:spPr bwMode="auto">
          <a:xfrm>
            <a:off x="4813300"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Oval 24"/>
          <p:cNvSpPr>
            <a:spLocks noChangeArrowheads="1"/>
          </p:cNvSpPr>
          <p:nvPr/>
        </p:nvSpPr>
        <p:spPr bwMode="auto">
          <a:xfrm>
            <a:off x="4811713" y="3971925"/>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Oval 25"/>
          <p:cNvSpPr>
            <a:spLocks noChangeArrowheads="1"/>
          </p:cNvSpPr>
          <p:nvPr/>
        </p:nvSpPr>
        <p:spPr bwMode="auto">
          <a:xfrm>
            <a:off x="5380038" y="3971925"/>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Oval 26"/>
          <p:cNvSpPr>
            <a:spLocks noChangeArrowheads="1"/>
          </p:cNvSpPr>
          <p:nvPr/>
        </p:nvSpPr>
        <p:spPr bwMode="auto">
          <a:xfrm>
            <a:off x="5380038" y="3971925"/>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Oval 27"/>
          <p:cNvSpPr>
            <a:spLocks noChangeArrowheads="1"/>
          </p:cNvSpPr>
          <p:nvPr/>
        </p:nvSpPr>
        <p:spPr bwMode="auto">
          <a:xfrm>
            <a:off x="5380038" y="34385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Oval 28"/>
          <p:cNvSpPr>
            <a:spLocks noChangeArrowheads="1"/>
          </p:cNvSpPr>
          <p:nvPr/>
        </p:nvSpPr>
        <p:spPr bwMode="auto">
          <a:xfrm>
            <a:off x="5380038" y="34385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Oval 29"/>
          <p:cNvSpPr>
            <a:spLocks noChangeArrowheads="1"/>
          </p:cNvSpPr>
          <p:nvPr/>
        </p:nvSpPr>
        <p:spPr bwMode="auto">
          <a:xfrm>
            <a:off x="5664200" y="34385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4" name="Oval 30"/>
          <p:cNvSpPr>
            <a:spLocks noChangeArrowheads="1"/>
          </p:cNvSpPr>
          <p:nvPr/>
        </p:nvSpPr>
        <p:spPr bwMode="auto">
          <a:xfrm>
            <a:off x="5664200" y="34385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 name="Oval 31"/>
          <p:cNvSpPr>
            <a:spLocks noChangeArrowheads="1"/>
          </p:cNvSpPr>
          <p:nvPr/>
        </p:nvSpPr>
        <p:spPr bwMode="auto">
          <a:xfrm>
            <a:off x="5948363" y="34385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 name="Oval 32"/>
          <p:cNvSpPr>
            <a:spLocks noChangeArrowheads="1"/>
          </p:cNvSpPr>
          <p:nvPr/>
        </p:nvSpPr>
        <p:spPr bwMode="auto">
          <a:xfrm>
            <a:off x="5948363" y="34385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 name="Rectangle 33"/>
          <p:cNvSpPr>
            <a:spLocks noChangeArrowheads="1"/>
          </p:cNvSpPr>
          <p:nvPr/>
        </p:nvSpPr>
        <p:spPr bwMode="auto">
          <a:xfrm>
            <a:off x="2897188" y="49958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8" name="Rectangle 34"/>
          <p:cNvSpPr>
            <a:spLocks noChangeArrowheads="1"/>
          </p:cNvSpPr>
          <p:nvPr/>
        </p:nvSpPr>
        <p:spPr bwMode="auto">
          <a:xfrm>
            <a:off x="2693988" y="4783138"/>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39" name="Rectangle 35"/>
          <p:cNvSpPr>
            <a:spLocks noChangeArrowheads="1"/>
          </p:cNvSpPr>
          <p:nvPr/>
        </p:nvSpPr>
        <p:spPr bwMode="auto">
          <a:xfrm>
            <a:off x="2693988" y="4568825"/>
            <a:ext cx="3810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40" name="Rectangle 36"/>
          <p:cNvSpPr>
            <a:spLocks noChangeArrowheads="1"/>
          </p:cNvSpPr>
          <p:nvPr/>
        </p:nvSpPr>
        <p:spPr bwMode="auto">
          <a:xfrm>
            <a:off x="2693988" y="4356100"/>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41" name="Rectangle 37"/>
          <p:cNvSpPr>
            <a:spLocks noChangeArrowheads="1"/>
          </p:cNvSpPr>
          <p:nvPr/>
        </p:nvSpPr>
        <p:spPr bwMode="auto">
          <a:xfrm>
            <a:off x="2693988" y="4143375"/>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$8,000</a:t>
            </a:r>
            <a:endParaRPr lang="en-US" altLang="en-US" dirty="0">
              <a:solidFill>
                <a:prstClr val="black"/>
              </a:solidFill>
              <a:cs typeface="+mn-cs"/>
            </a:endParaRPr>
          </a:p>
        </p:txBody>
      </p:sp>
      <p:sp>
        <p:nvSpPr>
          <p:cNvPr id="42" name="Rectangle 38"/>
          <p:cNvSpPr>
            <a:spLocks noChangeArrowheads="1"/>
          </p:cNvSpPr>
          <p:nvPr/>
        </p:nvSpPr>
        <p:spPr bwMode="auto">
          <a:xfrm>
            <a:off x="2635250" y="3929063"/>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43" name="Rectangle 39"/>
          <p:cNvSpPr>
            <a:spLocks noChangeArrowheads="1"/>
          </p:cNvSpPr>
          <p:nvPr/>
        </p:nvSpPr>
        <p:spPr bwMode="auto">
          <a:xfrm>
            <a:off x="2635250" y="3716338"/>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$12,000</a:t>
            </a:r>
            <a:endParaRPr lang="en-US" altLang="en-US" dirty="0">
              <a:solidFill>
                <a:prstClr val="black"/>
              </a:solidFill>
              <a:cs typeface="+mn-cs"/>
            </a:endParaRPr>
          </a:p>
        </p:txBody>
      </p:sp>
      <p:sp>
        <p:nvSpPr>
          <p:cNvPr id="44" name="Rectangle 40"/>
          <p:cNvSpPr>
            <a:spLocks noChangeArrowheads="1"/>
          </p:cNvSpPr>
          <p:nvPr/>
        </p:nvSpPr>
        <p:spPr bwMode="auto">
          <a:xfrm>
            <a:off x="2635250" y="3503613"/>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$14,000</a:t>
            </a:r>
            <a:endParaRPr lang="en-US" altLang="en-US" dirty="0">
              <a:solidFill>
                <a:prstClr val="black"/>
              </a:solidFill>
              <a:cs typeface="+mn-cs"/>
            </a:endParaRPr>
          </a:p>
        </p:txBody>
      </p:sp>
      <p:sp>
        <p:nvSpPr>
          <p:cNvPr id="45" name="Rectangle 41"/>
          <p:cNvSpPr>
            <a:spLocks noChangeArrowheads="1"/>
          </p:cNvSpPr>
          <p:nvPr/>
        </p:nvSpPr>
        <p:spPr bwMode="auto">
          <a:xfrm>
            <a:off x="2635250" y="3289300"/>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$16,000</a:t>
            </a:r>
            <a:endParaRPr lang="en-US" altLang="en-US" dirty="0">
              <a:solidFill>
                <a:prstClr val="black"/>
              </a:solidFill>
              <a:cs typeface="+mn-cs"/>
            </a:endParaRPr>
          </a:p>
        </p:txBody>
      </p:sp>
      <p:sp>
        <p:nvSpPr>
          <p:cNvPr id="46" name="Rectangle 42"/>
          <p:cNvSpPr>
            <a:spLocks noChangeArrowheads="1"/>
          </p:cNvSpPr>
          <p:nvPr/>
        </p:nvSpPr>
        <p:spPr bwMode="auto">
          <a:xfrm>
            <a:off x="3101975" y="5145088"/>
            <a:ext cx="117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47" name="Rectangle 43"/>
          <p:cNvSpPr>
            <a:spLocks noChangeArrowheads="1"/>
          </p:cNvSpPr>
          <p:nvPr/>
        </p:nvSpPr>
        <p:spPr bwMode="auto">
          <a:xfrm>
            <a:off x="3568700" y="51450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48" name="Rectangle 44"/>
          <p:cNvSpPr>
            <a:spLocks noChangeArrowheads="1"/>
          </p:cNvSpPr>
          <p:nvPr/>
        </p:nvSpPr>
        <p:spPr bwMode="auto">
          <a:xfrm>
            <a:off x="4135438" y="51450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49" name="Rectangle 45"/>
          <p:cNvSpPr>
            <a:spLocks noChangeArrowheads="1"/>
          </p:cNvSpPr>
          <p:nvPr/>
        </p:nvSpPr>
        <p:spPr bwMode="auto">
          <a:xfrm>
            <a:off x="4703763" y="5145088"/>
            <a:ext cx="3222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50" name="Rectangle 46"/>
          <p:cNvSpPr>
            <a:spLocks noChangeArrowheads="1"/>
          </p:cNvSpPr>
          <p:nvPr/>
        </p:nvSpPr>
        <p:spPr bwMode="auto">
          <a:xfrm>
            <a:off x="5270500" y="5145088"/>
            <a:ext cx="323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8,000</a:t>
            </a:r>
            <a:endParaRPr lang="en-US" altLang="en-US" dirty="0">
              <a:solidFill>
                <a:prstClr val="black"/>
              </a:solidFill>
              <a:cs typeface="+mn-cs"/>
            </a:endParaRPr>
          </a:p>
        </p:txBody>
      </p:sp>
      <p:sp>
        <p:nvSpPr>
          <p:cNvPr id="51" name="Rectangle 47"/>
          <p:cNvSpPr>
            <a:spLocks noChangeArrowheads="1"/>
          </p:cNvSpPr>
          <p:nvPr/>
        </p:nvSpPr>
        <p:spPr bwMode="auto">
          <a:xfrm>
            <a:off x="5808663" y="5145088"/>
            <a:ext cx="3825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54" name="Rectangle 50"/>
          <p:cNvSpPr>
            <a:spLocks noChangeArrowheads="1"/>
          </p:cNvSpPr>
          <p:nvPr/>
        </p:nvSpPr>
        <p:spPr bwMode="auto">
          <a:xfrm>
            <a:off x="4449763" y="5321300"/>
            <a:ext cx="855663"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Calibri" panose="020F0502020204030204" pitchFamily="34" charset="0"/>
                <a:cs typeface="+mn-cs"/>
              </a:rPr>
              <a:t>Units Produced</a:t>
            </a:r>
            <a:endParaRPr lang="en-US" altLang="en-US" dirty="0">
              <a:solidFill>
                <a:prstClr val="black"/>
              </a:solidFill>
              <a:cs typeface="+mn-cs"/>
            </a:endParaRPr>
          </a:p>
        </p:txBody>
      </p:sp>
      <p:sp>
        <p:nvSpPr>
          <p:cNvPr id="55" name="Rectangle 51"/>
          <p:cNvSpPr>
            <a:spLocks noChangeArrowheads="1"/>
          </p:cNvSpPr>
          <p:nvPr/>
        </p:nvSpPr>
        <p:spPr bwMode="auto">
          <a:xfrm>
            <a:off x="2960688" y="2989263"/>
            <a:ext cx="25177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$5,000 per supervisor per month </a:t>
            </a:r>
            <a:endParaRPr lang="en-US" altLang="en-US" dirty="0">
              <a:solidFill>
                <a:prstClr val="black"/>
              </a:solidFill>
              <a:cs typeface="+mn-cs"/>
            </a:endParaRPr>
          </a:p>
        </p:txBody>
      </p:sp>
      <p:sp>
        <p:nvSpPr>
          <p:cNvPr id="404" name="Rectangle 52"/>
          <p:cNvSpPr>
            <a:spLocks noChangeArrowheads="1"/>
          </p:cNvSpPr>
          <p:nvPr/>
        </p:nvSpPr>
        <p:spPr bwMode="auto">
          <a:xfrm>
            <a:off x="5381625" y="2989263"/>
            <a:ext cx="1476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a:t>
            </a:r>
            <a:endParaRPr lang="en-US" altLang="en-US" dirty="0">
              <a:solidFill>
                <a:prstClr val="black"/>
              </a:solidFill>
              <a:cs typeface="+mn-cs"/>
            </a:endParaRPr>
          </a:p>
        </p:txBody>
      </p:sp>
      <p:sp>
        <p:nvSpPr>
          <p:cNvPr id="411" name="Rectangle 53"/>
          <p:cNvSpPr>
            <a:spLocks noChangeArrowheads="1"/>
          </p:cNvSpPr>
          <p:nvPr/>
        </p:nvSpPr>
        <p:spPr bwMode="auto">
          <a:xfrm>
            <a:off x="5476875" y="2989263"/>
            <a:ext cx="41751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Step</a:t>
            </a:r>
            <a:endParaRPr lang="en-US" altLang="en-US" dirty="0">
              <a:solidFill>
                <a:prstClr val="black"/>
              </a:solidFill>
              <a:cs typeface="+mn-cs"/>
            </a:endParaRPr>
          </a:p>
        </p:txBody>
      </p:sp>
      <p:sp>
        <p:nvSpPr>
          <p:cNvPr id="412" name="Rectangle 54"/>
          <p:cNvSpPr>
            <a:spLocks noChangeArrowheads="1"/>
          </p:cNvSpPr>
          <p:nvPr/>
        </p:nvSpPr>
        <p:spPr bwMode="auto">
          <a:xfrm>
            <a:off x="5799138" y="29892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a:t>
            </a:r>
            <a:endParaRPr lang="en-US" altLang="en-US" dirty="0">
              <a:solidFill>
                <a:prstClr val="black"/>
              </a:solidFill>
              <a:cs typeface="+mn-cs"/>
            </a:endParaRPr>
          </a:p>
        </p:txBody>
      </p:sp>
      <p:sp>
        <p:nvSpPr>
          <p:cNvPr id="413" name="Rectangle 55"/>
          <p:cNvSpPr>
            <a:spLocks noChangeArrowheads="1"/>
          </p:cNvSpPr>
          <p:nvPr/>
        </p:nvSpPr>
        <p:spPr bwMode="auto">
          <a:xfrm>
            <a:off x="5853113" y="2989263"/>
            <a:ext cx="4206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wise</a:t>
            </a:r>
            <a:endParaRPr lang="en-US" altLang="en-US" dirty="0">
              <a:solidFill>
                <a:prstClr val="black"/>
              </a:solidFill>
              <a:cs typeface="+mn-cs"/>
            </a:endParaRPr>
          </a:p>
        </p:txBody>
      </p:sp>
      <p:sp>
        <p:nvSpPr>
          <p:cNvPr id="414" name="Rectangle 56"/>
          <p:cNvSpPr>
            <a:spLocks noChangeArrowheads="1"/>
          </p:cNvSpPr>
          <p:nvPr/>
        </p:nvSpPr>
        <p:spPr bwMode="auto">
          <a:xfrm>
            <a:off x="2282825" y="28940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Rectangle 49"/>
          <p:cNvSpPr>
            <a:spLocks noChangeArrowheads="1"/>
          </p:cNvSpPr>
          <p:nvPr/>
        </p:nvSpPr>
        <p:spPr bwMode="auto">
          <a:xfrm rot="16200000">
            <a:off x="2144627" y="4354427"/>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595959"/>
                </a:solidFill>
                <a:latin typeface="Calibri" panose="020F0502020204030204" pitchFamily="34" charset="0"/>
                <a:cs typeface="+mn-cs"/>
              </a:rPr>
              <a:t>Total Cost</a:t>
            </a:r>
            <a:endParaRPr lang="en-US" altLang="en-US" sz="1100" dirty="0">
              <a:solidFill>
                <a:prstClr val="black"/>
              </a:solidFill>
              <a:cs typeface="+mn-cs"/>
            </a:endParaRPr>
          </a:p>
        </p:txBody>
      </p:sp>
      <p:sp>
        <p:nvSpPr>
          <p:cNvPr id="73" name="Slide Number Placeholder 72"/>
          <p:cNvSpPr>
            <a:spLocks noGrp="1"/>
          </p:cNvSpPr>
          <p:nvPr>
            <p:ph type="sldNum" sz="quarter" idx="12"/>
          </p:nvPr>
        </p:nvSpPr>
        <p:spPr/>
        <p:txBody>
          <a:bodyPr/>
          <a:lstStyle/>
          <a:p>
            <a:fld id="{A2F34CF3-0044-4E21-BEB6-D1264E26E98D}" type="slidenum">
              <a:rPr lang="en-US" smtClean="0">
                <a:solidFill>
                  <a:prstClr val="black">
                    <a:tint val="75000"/>
                  </a:prstClr>
                </a:solidFill>
              </a:rPr>
              <a:pPr/>
              <a:t>13</a:t>
            </a:fld>
            <a:endParaRPr lang="en-US" dirty="0">
              <a:solidFill>
                <a:prstClr val="black">
                  <a:tint val="75000"/>
                </a:prstClr>
              </a:solidFill>
            </a:endParaRPr>
          </a:p>
        </p:txBody>
      </p:sp>
      <p:sp>
        <p:nvSpPr>
          <p:cNvPr id="74" name="Rounded Rectangle 73"/>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75" name="Rectangle 21"/>
          <p:cNvSpPr>
            <a:spLocks noChangeArrowheads="1"/>
          </p:cNvSpPr>
          <p:nvPr/>
        </p:nvSpPr>
        <p:spPr bwMode="auto">
          <a:xfrm>
            <a:off x="125437" y="6151709"/>
            <a:ext cx="88074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 If more shifts are added, then supervisory salaries behave like a step-wise cost with respect to the number of shifts.</a:t>
            </a:r>
            <a:endParaRPr lang="en-US" altLang="en-US" dirty="0">
              <a:solidFill>
                <a:srgbClr val="C00000"/>
              </a:solidFill>
              <a:cs typeface="+mn-cs"/>
            </a:endParaRPr>
          </a:p>
        </p:txBody>
      </p:sp>
      <p:sp>
        <p:nvSpPr>
          <p:cNvPr id="76" name="Rectangle 75"/>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320486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5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4"/>
                                        </p:tgtEl>
                                        <p:attrNameLst>
                                          <p:attrName>style.visibility</p:attrName>
                                        </p:attrNameLst>
                                      </p:cBhvr>
                                      <p:to>
                                        <p:strVal val="visible"/>
                                      </p:to>
                                    </p:set>
                                    <p:animEffect transition="in" filter="fade">
                                      <p:cBhvr>
                                        <p:cTn id="61" dur="500"/>
                                        <p:tgtEl>
                                          <p:spTgt spid="4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5"/>
                                        </p:tgtEl>
                                        <p:attrNameLst>
                                          <p:attrName>style.visibility</p:attrName>
                                        </p:attrNameLst>
                                      </p:cBhvr>
                                      <p:to>
                                        <p:strVal val="visible"/>
                                      </p:to>
                                    </p:set>
                                    <p:animEffect transition="in" filter="fade">
                                      <p:cBhvr>
                                        <p:cTn id="64" dur="500"/>
                                        <p:tgtEl>
                                          <p:spTgt spid="40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
                                        <p:tgtEl>
                                          <p:spTgt spid="15"/>
                                        </p:tgtEl>
                                      </p:cBhvr>
                                    </p:animEffect>
                                  </p:childTnLst>
                                </p:cTn>
                              </p:par>
                            </p:childTnLst>
                          </p:cTn>
                        </p:par>
                        <p:par>
                          <p:cTn id="84" fill="hold">
                            <p:stCondLst>
                              <p:cond delay="600"/>
                            </p:stCondLst>
                            <p:childTnLst>
                              <p:par>
                                <p:cTn id="85" presetID="10" presetClass="entr" presetSubtype="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
                                        <p:tgtEl>
                                          <p:spTgt spid="16"/>
                                        </p:tgtEl>
                                      </p:cBhvr>
                                    </p:animEffect>
                                  </p:childTnLst>
                                </p:cTn>
                              </p:par>
                            </p:childTnLst>
                          </p:cTn>
                        </p:par>
                        <p:par>
                          <p:cTn id="88" fill="hold">
                            <p:stCondLst>
                              <p:cond delay="700"/>
                            </p:stCondLst>
                            <p:childTnLst>
                              <p:par>
                                <p:cTn id="89" presetID="10"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
                                        <p:tgtEl>
                                          <p:spTgt spid="17"/>
                                        </p:tgtEl>
                                      </p:cBhvr>
                                    </p:animEffect>
                                  </p:childTnLst>
                                </p:cTn>
                              </p:par>
                            </p:childTnLst>
                          </p:cTn>
                        </p:par>
                        <p:par>
                          <p:cTn id="92" fill="hold">
                            <p:stCondLst>
                              <p:cond delay="800"/>
                            </p:stCondLst>
                            <p:childTnLst>
                              <p:par>
                                <p:cTn id="93" presetID="10"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
                                        <p:tgtEl>
                                          <p:spTgt spid="18"/>
                                        </p:tgtEl>
                                      </p:cBhvr>
                                    </p:animEffect>
                                  </p:childTnLst>
                                </p:cTn>
                              </p:par>
                            </p:childTnLst>
                          </p:cTn>
                        </p:par>
                        <p:par>
                          <p:cTn id="96" fill="hold">
                            <p:stCondLst>
                              <p:cond delay="900"/>
                            </p:stCondLst>
                            <p:childTnLst>
                              <p:par>
                                <p:cTn id="97" presetID="10" presetClass="entr" presetSubtype="0"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100"/>
                                        <p:tgtEl>
                                          <p:spTgt spid="19"/>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
                                        <p:tgtEl>
                                          <p:spTgt spid="20"/>
                                        </p:tgtEl>
                                      </p:cBhvr>
                                    </p:animEffect>
                                  </p:childTnLst>
                                </p:cTn>
                              </p:par>
                            </p:childTnLst>
                          </p:cTn>
                        </p:par>
                        <p:par>
                          <p:cTn id="104" fill="hold">
                            <p:stCondLst>
                              <p:cond delay="1100"/>
                            </p:stCondLst>
                            <p:childTnLst>
                              <p:par>
                                <p:cTn id="105" presetID="10" presetClass="entr" presetSubtype="0"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
                                        <p:tgtEl>
                                          <p:spTgt spid="21"/>
                                        </p:tgtEl>
                                      </p:cBhvr>
                                    </p:animEffect>
                                  </p:childTnLst>
                                </p:cTn>
                              </p:par>
                            </p:childTnLst>
                          </p:cTn>
                        </p:par>
                        <p:par>
                          <p:cTn id="108" fill="hold">
                            <p:stCondLst>
                              <p:cond delay="1200"/>
                            </p:stCondLst>
                            <p:childTnLst>
                              <p:par>
                                <p:cTn id="109" presetID="10" presetClass="entr" presetSubtype="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100"/>
                                        <p:tgtEl>
                                          <p:spTgt spid="22"/>
                                        </p:tgtEl>
                                      </p:cBhvr>
                                    </p:animEffect>
                                  </p:childTnLst>
                                </p:cTn>
                              </p:par>
                            </p:childTnLst>
                          </p:cTn>
                        </p:par>
                        <p:par>
                          <p:cTn id="112" fill="hold">
                            <p:stCondLst>
                              <p:cond delay="1300"/>
                            </p:stCondLst>
                            <p:childTnLst>
                              <p:par>
                                <p:cTn id="113" presetID="10"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
                                        <p:tgtEl>
                                          <p:spTgt spid="23"/>
                                        </p:tgtEl>
                                      </p:cBhvr>
                                    </p:animEffect>
                                  </p:childTnLst>
                                </p:cTn>
                              </p:par>
                            </p:childTnLst>
                          </p:cTn>
                        </p:par>
                        <p:par>
                          <p:cTn id="116" fill="hold">
                            <p:stCondLst>
                              <p:cond delay="1400"/>
                            </p:stCondLst>
                            <p:childTnLst>
                              <p:par>
                                <p:cTn id="117" presetID="10" presetClass="entr" presetSubtype="0"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
                                        <p:tgtEl>
                                          <p:spTgt spid="24"/>
                                        </p:tgtEl>
                                      </p:cBhvr>
                                    </p:animEffect>
                                  </p:childTnLst>
                                </p:cTn>
                              </p:par>
                            </p:childTnLst>
                          </p:cTn>
                        </p:par>
                        <p:par>
                          <p:cTn id="120" fill="hold">
                            <p:stCondLst>
                              <p:cond delay="1500"/>
                            </p:stCondLst>
                            <p:childTnLst>
                              <p:par>
                                <p:cTn id="121" presetID="10" presetClass="entr" presetSubtype="0"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100"/>
                                        <p:tgtEl>
                                          <p:spTgt spid="25"/>
                                        </p:tgtEl>
                                      </p:cBhvr>
                                    </p:animEffect>
                                  </p:childTnLst>
                                </p:cTn>
                              </p:par>
                            </p:childTnLst>
                          </p:cTn>
                        </p:par>
                        <p:par>
                          <p:cTn id="124" fill="hold">
                            <p:stCondLst>
                              <p:cond delay="1600"/>
                            </p:stCondLst>
                            <p:childTnLst>
                              <p:par>
                                <p:cTn id="125" presetID="10" presetClass="entr" presetSubtype="0" fill="hold" grpId="0"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100"/>
                                        <p:tgtEl>
                                          <p:spTgt spid="26"/>
                                        </p:tgtEl>
                                      </p:cBhvr>
                                    </p:animEffect>
                                  </p:childTnLst>
                                </p:cTn>
                              </p:par>
                            </p:childTnLst>
                          </p:cTn>
                        </p:par>
                        <p:par>
                          <p:cTn id="128" fill="hold">
                            <p:stCondLst>
                              <p:cond delay="1700"/>
                            </p:stCondLst>
                            <p:childTnLst>
                              <p:par>
                                <p:cTn id="129" presetID="10" presetClass="entr" presetSubtype="0"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100"/>
                                        <p:tgtEl>
                                          <p:spTgt spid="27"/>
                                        </p:tgtEl>
                                      </p:cBhvr>
                                    </p:animEffect>
                                  </p:childTnLst>
                                </p:cTn>
                              </p:par>
                            </p:childTnLst>
                          </p:cTn>
                        </p:par>
                        <p:par>
                          <p:cTn id="132" fill="hold">
                            <p:stCondLst>
                              <p:cond delay="1800"/>
                            </p:stCondLst>
                            <p:childTnLst>
                              <p:par>
                                <p:cTn id="133" presetID="10" presetClass="entr" presetSubtype="0" fill="hold" grpId="0" nodeType="after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100"/>
                                        <p:tgtEl>
                                          <p:spTgt spid="28"/>
                                        </p:tgtEl>
                                      </p:cBhvr>
                                    </p:animEffect>
                                  </p:childTnLst>
                                </p:cTn>
                              </p:par>
                            </p:childTnLst>
                          </p:cTn>
                        </p:par>
                        <p:par>
                          <p:cTn id="136" fill="hold">
                            <p:stCondLst>
                              <p:cond delay="1900"/>
                            </p:stCondLst>
                            <p:childTnLst>
                              <p:par>
                                <p:cTn id="137" presetID="10"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
                                        <p:tgtEl>
                                          <p:spTgt spid="29"/>
                                        </p:tgtEl>
                                      </p:cBhvr>
                                    </p:animEffect>
                                  </p:childTnLst>
                                </p:cTn>
                              </p:par>
                            </p:childTnLst>
                          </p:cTn>
                        </p:par>
                        <p:par>
                          <p:cTn id="140" fill="hold">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30"/>
                                        </p:tgtEl>
                                        <p:attrNameLst>
                                          <p:attrName>style.visibility</p:attrName>
                                        </p:attrNameLst>
                                      </p:cBhvr>
                                      <p:to>
                                        <p:strVal val="visible"/>
                                      </p:to>
                                    </p:set>
                                    <p:animEffect transition="in" filter="fade">
                                      <p:cBhvr>
                                        <p:cTn id="143" dur="100"/>
                                        <p:tgtEl>
                                          <p:spTgt spid="30"/>
                                        </p:tgtEl>
                                      </p:cBhvr>
                                    </p:animEffect>
                                  </p:childTnLst>
                                </p:cTn>
                              </p:par>
                            </p:childTnLst>
                          </p:cTn>
                        </p:par>
                        <p:par>
                          <p:cTn id="144" fill="hold">
                            <p:stCondLst>
                              <p:cond delay="2100"/>
                            </p:stCondLst>
                            <p:childTnLst>
                              <p:par>
                                <p:cTn id="145" presetID="10" presetClass="entr" presetSubtype="0" fill="hold" grpId="0" nodeType="afterEffect">
                                  <p:stCondLst>
                                    <p:cond delay="0"/>
                                  </p:stCondLst>
                                  <p:childTnLst>
                                    <p:set>
                                      <p:cBhvr>
                                        <p:cTn id="146" dur="1" fill="hold">
                                          <p:stCondLst>
                                            <p:cond delay="0"/>
                                          </p:stCondLst>
                                        </p:cTn>
                                        <p:tgtEl>
                                          <p:spTgt spid="31"/>
                                        </p:tgtEl>
                                        <p:attrNameLst>
                                          <p:attrName>style.visibility</p:attrName>
                                        </p:attrNameLst>
                                      </p:cBhvr>
                                      <p:to>
                                        <p:strVal val="visible"/>
                                      </p:to>
                                    </p:set>
                                    <p:animEffect transition="in" filter="fade">
                                      <p:cBhvr>
                                        <p:cTn id="147" dur="100"/>
                                        <p:tgtEl>
                                          <p:spTgt spid="31"/>
                                        </p:tgtEl>
                                      </p:cBhvr>
                                    </p:animEffect>
                                  </p:childTnLst>
                                </p:cTn>
                              </p:par>
                            </p:childTnLst>
                          </p:cTn>
                        </p:par>
                        <p:par>
                          <p:cTn id="148" fill="hold">
                            <p:stCondLst>
                              <p:cond delay="2200"/>
                            </p:stCondLst>
                            <p:childTnLst>
                              <p:par>
                                <p:cTn id="149" presetID="10" presetClass="entr" presetSubtype="0"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100"/>
                                        <p:tgtEl>
                                          <p:spTgt spid="32"/>
                                        </p:tgtEl>
                                      </p:cBhvr>
                                    </p:animEffect>
                                  </p:childTnLst>
                                </p:cTn>
                              </p:par>
                            </p:childTnLst>
                          </p:cTn>
                        </p:par>
                        <p:par>
                          <p:cTn id="152" fill="hold">
                            <p:stCondLst>
                              <p:cond delay="2300"/>
                            </p:stCondLst>
                            <p:childTnLst>
                              <p:par>
                                <p:cTn id="153" presetID="10" presetClass="entr" presetSubtype="0"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Effect transition="in" filter="fade">
                                      <p:cBhvr>
                                        <p:cTn id="155" dur="100"/>
                                        <p:tgtEl>
                                          <p:spTgt spid="33"/>
                                        </p:tgtEl>
                                      </p:cBhvr>
                                    </p:animEffect>
                                  </p:childTnLst>
                                </p:cTn>
                              </p:par>
                            </p:childTnLst>
                          </p:cTn>
                        </p:par>
                        <p:par>
                          <p:cTn id="156" fill="hold">
                            <p:stCondLst>
                              <p:cond delay="2400"/>
                            </p:stCondLst>
                            <p:childTnLst>
                              <p:par>
                                <p:cTn id="157" presetID="10" presetClass="entr" presetSubtype="0" fill="hold" grpId="0" nodeType="afterEffect">
                                  <p:stCondLst>
                                    <p:cond delay="0"/>
                                  </p:stCondLst>
                                  <p:childTnLst>
                                    <p:set>
                                      <p:cBhvr>
                                        <p:cTn id="158" dur="1" fill="hold">
                                          <p:stCondLst>
                                            <p:cond delay="0"/>
                                          </p:stCondLst>
                                        </p:cTn>
                                        <p:tgtEl>
                                          <p:spTgt spid="34"/>
                                        </p:tgtEl>
                                        <p:attrNameLst>
                                          <p:attrName>style.visibility</p:attrName>
                                        </p:attrNameLst>
                                      </p:cBhvr>
                                      <p:to>
                                        <p:strVal val="visible"/>
                                      </p:to>
                                    </p:set>
                                    <p:animEffect transition="in" filter="fade">
                                      <p:cBhvr>
                                        <p:cTn id="159" dur="100"/>
                                        <p:tgtEl>
                                          <p:spTgt spid="34"/>
                                        </p:tgtEl>
                                      </p:cBhvr>
                                    </p:animEffect>
                                  </p:childTnLst>
                                </p:cTn>
                              </p:par>
                            </p:childTnLst>
                          </p:cTn>
                        </p:par>
                        <p:par>
                          <p:cTn id="160" fill="hold">
                            <p:stCondLst>
                              <p:cond delay="2500"/>
                            </p:stCondLst>
                            <p:childTnLst>
                              <p:par>
                                <p:cTn id="161" presetID="10" presetClass="entr" presetSubtype="0" fill="hold" grpId="0" nodeType="afterEffect">
                                  <p:stCondLst>
                                    <p:cond delay="0"/>
                                  </p:stCondLst>
                                  <p:childTnLst>
                                    <p:set>
                                      <p:cBhvr>
                                        <p:cTn id="162" dur="1" fill="hold">
                                          <p:stCondLst>
                                            <p:cond delay="0"/>
                                          </p:stCondLst>
                                        </p:cTn>
                                        <p:tgtEl>
                                          <p:spTgt spid="35"/>
                                        </p:tgtEl>
                                        <p:attrNameLst>
                                          <p:attrName>style.visibility</p:attrName>
                                        </p:attrNameLst>
                                      </p:cBhvr>
                                      <p:to>
                                        <p:strVal val="visible"/>
                                      </p:to>
                                    </p:set>
                                    <p:animEffect transition="in" filter="fade">
                                      <p:cBhvr>
                                        <p:cTn id="163" dur="100"/>
                                        <p:tgtEl>
                                          <p:spTgt spid="35"/>
                                        </p:tgtEl>
                                      </p:cBhvr>
                                    </p:animEffect>
                                  </p:childTnLst>
                                </p:cTn>
                              </p:par>
                            </p:childTnLst>
                          </p:cTn>
                        </p:par>
                        <p:par>
                          <p:cTn id="164" fill="hold">
                            <p:stCondLst>
                              <p:cond delay="2600"/>
                            </p:stCondLst>
                            <p:childTnLst>
                              <p:par>
                                <p:cTn id="165" presetID="10" presetClass="entr" presetSubtype="0" fill="hold" grpId="0" nodeType="afterEffect">
                                  <p:stCondLst>
                                    <p:cond delay="0"/>
                                  </p:stCondLst>
                                  <p:childTnLst>
                                    <p:set>
                                      <p:cBhvr>
                                        <p:cTn id="166" dur="1" fill="hold">
                                          <p:stCondLst>
                                            <p:cond delay="0"/>
                                          </p:stCondLst>
                                        </p:cTn>
                                        <p:tgtEl>
                                          <p:spTgt spid="36"/>
                                        </p:tgtEl>
                                        <p:attrNameLst>
                                          <p:attrName>style.visibility</p:attrName>
                                        </p:attrNameLst>
                                      </p:cBhvr>
                                      <p:to>
                                        <p:strVal val="visible"/>
                                      </p:to>
                                    </p:set>
                                    <p:animEffect transition="in" filter="fade">
                                      <p:cBhvr>
                                        <p:cTn id="167" dur="100"/>
                                        <p:tgtEl>
                                          <p:spTgt spid="36"/>
                                        </p:tgtEl>
                                      </p:cBhvr>
                                    </p:animEffect>
                                  </p:childTnLst>
                                </p:cTn>
                              </p:par>
                            </p:childTnLst>
                          </p:cTn>
                        </p:par>
                        <p:par>
                          <p:cTn id="168" fill="hold">
                            <p:stCondLst>
                              <p:cond delay="2700"/>
                            </p:stCondLst>
                            <p:childTnLst>
                              <p:par>
                                <p:cTn id="169" presetID="10" presetClass="entr" presetSubtype="0" fill="hold" grpId="0" nodeType="afterEffect">
                                  <p:stCondLst>
                                    <p:cond delay="0"/>
                                  </p:stCondLst>
                                  <p:childTnLst>
                                    <p:set>
                                      <p:cBhvr>
                                        <p:cTn id="170" dur="1" fill="hold">
                                          <p:stCondLst>
                                            <p:cond delay="0"/>
                                          </p:stCondLst>
                                        </p:cTn>
                                        <p:tgtEl>
                                          <p:spTgt spid="14"/>
                                        </p:tgtEl>
                                        <p:attrNameLst>
                                          <p:attrName>style.visibility</p:attrName>
                                        </p:attrNameLst>
                                      </p:cBhvr>
                                      <p:to>
                                        <p:strVal val="visible"/>
                                      </p:to>
                                    </p:set>
                                    <p:animEffect transition="in" filter="fade">
                                      <p:cBhvr>
                                        <p:cTn id="171" dur="100"/>
                                        <p:tgtEl>
                                          <p:spTgt spid="14"/>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04"/>
                                        </p:tgtEl>
                                        <p:attrNameLst>
                                          <p:attrName>style.visibility</p:attrName>
                                        </p:attrNameLst>
                                      </p:cBhvr>
                                      <p:to>
                                        <p:strVal val="visible"/>
                                      </p:to>
                                    </p:set>
                                    <p:animEffect transition="in" filter="fade">
                                      <p:cBhvr>
                                        <p:cTn id="176" dur="500"/>
                                        <p:tgtEl>
                                          <p:spTgt spid="40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411"/>
                                        </p:tgtEl>
                                        <p:attrNameLst>
                                          <p:attrName>style.visibility</p:attrName>
                                        </p:attrNameLst>
                                      </p:cBhvr>
                                      <p:to>
                                        <p:strVal val="visible"/>
                                      </p:to>
                                    </p:set>
                                    <p:animEffect transition="in" filter="fade">
                                      <p:cBhvr>
                                        <p:cTn id="179" dur="500"/>
                                        <p:tgtEl>
                                          <p:spTgt spid="411"/>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12"/>
                                        </p:tgtEl>
                                        <p:attrNameLst>
                                          <p:attrName>style.visibility</p:attrName>
                                        </p:attrNameLst>
                                      </p:cBhvr>
                                      <p:to>
                                        <p:strVal val="visible"/>
                                      </p:to>
                                    </p:set>
                                    <p:animEffect transition="in" filter="fade">
                                      <p:cBhvr>
                                        <p:cTn id="182" dur="500"/>
                                        <p:tgtEl>
                                          <p:spTgt spid="412"/>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413"/>
                                        </p:tgtEl>
                                        <p:attrNameLst>
                                          <p:attrName>style.visibility</p:attrName>
                                        </p:attrNameLst>
                                      </p:cBhvr>
                                      <p:to>
                                        <p:strVal val="visible"/>
                                      </p:to>
                                    </p:set>
                                    <p:animEffect transition="in" filter="fade">
                                      <p:cBhvr>
                                        <p:cTn id="185" dur="500"/>
                                        <p:tgtEl>
                                          <p:spTgt spid="41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55"/>
                                        </p:tgtEl>
                                        <p:attrNameLst>
                                          <p:attrName>style.visibility</p:attrName>
                                        </p:attrNameLst>
                                      </p:cBhvr>
                                      <p:to>
                                        <p:strVal val="visible"/>
                                      </p:to>
                                    </p:set>
                                    <p:animEffect transition="in" filter="fade">
                                      <p:cBhvr>
                                        <p:cTn id="188" dur="500"/>
                                        <p:tgtEl>
                                          <p:spTgt spid="35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5"/>
                                        </p:tgtEl>
                                        <p:attrNameLst>
                                          <p:attrName>style.visibility</p:attrName>
                                        </p:attrNameLst>
                                      </p:cBhvr>
                                      <p:to>
                                        <p:strVal val="visible"/>
                                      </p:to>
                                    </p:set>
                                    <p:animEffect transition="in" filter="fade">
                                      <p:cBhvr>
                                        <p:cTn id="19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4" grpId="0"/>
      <p:bldP spid="55" grpId="0"/>
      <p:bldP spid="404" grpId="0"/>
      <p:bldP spid="411" grpId="0"/>
      <p:bldP spid="412" grpId="0"/>
      <p:bldP spid="413" grpId="0"/>
      <p:bldP spid="414" grpId="0" animBg="1"/>
      <p:bldP spid="405"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18-1</a:t>
            </a:r>
          </a:p>
        </p:txBody>
      </p:sp>
      <p:sp>
        <p:nvSpPr>
          <p:cNvPr id="4" name="AutoShape 3"/>
          <p:cNvSpPr>
            <a:spLocks noChangeAspect="1" noChangeArrowheads="1" noTextEdit="1"/>
          </p:cNvSpPr>
          <p:nvPr/>
        </p:nvSpPr>
        <p:spPr bwMode="auto">
          <a:xfrm>
            <a:off x="457200" y="685800"/>
            <a:ext cx="7756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496888" y="706438"/>
            <a:ext cx="83915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Determine whether each of the following is best described as a fixed, variable, mixed, step-wise, or curvilinear</a:t>
            </a:r>
            <a:endParaRPr lang="en-US" altLang="en-US" dirty="0">
              <a:solidFill>
                <a:prstClr val="black"/>
              </a:solidFill>
              <a:cs typeface="+mn-cs"/>
            </a:endParaRPr>
          </a:p>
        </p:txBody>
      </p:sp>
      <p:sp>
        <p:nvSpPr>
          <p:cNvPr id="7" name="Rectangle 6"/>
          <p:cNvSpPr>
            <a:spLocks noChangeArrowheads="1"/>
          </p:cNvSpPr>
          <p:nvPr/>
        </p:nvSpPr>
        <p:spPr bwMode="auto">
          <a:xfrm>
            <a:off x="496888" y="917575"/>
            <a:ext cx="26225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with respect to product units.</a:t>
            </a:r>
            <a:endParaRPr lang="en-US" altLang="en-US" dirty="0">
              <a:solidFill>
                <a:prstClr val="black"/>
              </a:solidFill>
              <a:cs typeface="+mn-cs"/>
            </a:endParaRPr>
          </a:p>
        </p:txBody>
      </p:sp>
      <p:sp>
        <p:nvSpPr>
          <p:cNvPr id="56" name="Rectangle 10"/>
          <p:cNvSpPr>
            <a:spLocks noChangeArrowheads="1"/>
          </p:cNvSpPr>
          <p:nvPr/>
        </p:nvSpPr>
        <p:spPr bwMode="auto">
          <a:xfrm>
            <a:off x="590550" y="1312863"/>
            <a:ext cx="2995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Rubber used to manufacture tennis balls </a:t>
            </a:r>
            <a:endParaRPr lang="en-US" altLang="en-US" dirty="0">
              <a:solidFill>
                <a:prstClr val="black"/>
              </a:solidFill>
              <a:cs typeface="+mn-cs"/>
            </a:endParaRPr>
          </a:p>
        </p:txBody>
      </p:sp>
      <p:sp>
        <p:nvSpPr>
          <p:cNvPr id="57" name="Rectangle 11"/>
          <p:cNvSpPr>
            <a:spLocks noChangeArrowheads="1"/>
          </p:cNvSpPr>
          <p:nvPr/>
        </p:nvSpPr>
        <p:spPr bwMode="auto">
          <a:xfrm>
            <a:off x="4337050" y="1312863"/>
            <a:ext cx="1038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$0.50 per ball</a:t>
            </a:r>
            <a:endParaRPr lang="en-US" altLang="en-US" dirty="0">
              <a:solidFill>
                <a:prstClr val="black"/>
              </a:solidFill>
              <a:cs typeface="+mn-cs"/>
            </a:endParaRPr>
          </a:p>
        </p:txBody>
      </p:sp>
      <p:sp>
        <p:nvSpPr>
          <p:cNvPr id="58" name="Rectangle 12"/>
          <p:cNvSpPr>
            <a:spLocks noChangeArrowheads="1"/>
          </p:cNvSpPr>
          <p:nvPr/>
        </p:nvSpPr>
        <p:spPr bwMode="auto">
          <a:xfrm>
            <a:off x="6858000" y="1312863"/>
            <a:ext cx="9985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a:t>
            </a:r>
            <a:endParaRPr lang="en-US" altLang="en-US" dirty="0">
              <a:solidFill>
                <a:prstClr val="black"/>
              </a:solidFill>
              <a:cs typeface="+mn-cs"/>
            </a:endParaRPr>
          </a:p>
        </p:txBody>
      </p:sp>
      <p:sp>
        <p:nvSpPr>
          <p:cNvPr id="59" name="Rectangle 13"/>
          <p:cNvSpPr>
            <a:spLocks noChangeArrowheads="1"/>
          </p:cNvSpPr>
          <p:nvPr/>
        </p:nvSpPr>
        <p:spPr bwMode="auto">
          <a:xfrm>
            <a:off x="590550" y="1520825"/>
            <a:ext cx="2571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Depreciation (straight-line method) </a:t>
            </a:r>
            <a:endParaRPr lang="en-US" altLang="en-US" dirty="0">
              <a:solidFill>
                <a:prstClr val="black"/>
              </a:solidFill>
              <a:cs typeface="+mn-cs"/>
            </a:endParaRPr>
          </a:p>
        </p:txBody>
      </p:sp>
      <p:sp>
        <p:nvSpPr>
          <p:cNvPr id="60" name="Rectangle 14"/>
          <p:cNvSpPr>
            <a:spLocks noChangeArrowheads="1"/>
          </p:cNvSpPr>
          <p:nvPr/>
        </p:nvSpPr>
        <p:spPr bwMode="auto">
          <a:xfrm>
            <a:off x="4337050" y="1520825"/>
            <a:ext cx="132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$2,000 per month</a:t>
            </a:r>
            <a:endParaRPr lang="en-US" altLang="en-US" dirty="0">
              <a:solidFill>
                <a:prstClr val="black"/>
              </a:solidFill>
              <a:cs typeface="+mn-cs"/>
            </a:endParaRPr>
          </a:p>
        </p:txBody>
      </p:sp>
      <p:sp>
        <p:nvSpPr>
          <p:cNvPr id="61" name="Rectangle 15"/>
          <p:cNvSpPr>
            <a:spLocks noChangeArrowheads="1"/>
          </p:cNvSpPr>
          <p:nvPr/>
        </p:nvSpPr>
        <p:spPr bwMode="auto">
          <a:xfrm>
            <a:off x="6858000" y="1520825"/>
            <a:ext cx="80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Fixed cost</a:t>
            </a:r>
            <a:endParaRPr lang="en-US" altLang="en-US" dirty="0">
              <a:solidFill>
                <a:prstClr val="black"/>
              </a:solidFill>
              <a:cs typeface="+mn-cs"/>
            </a:endParaRPr>
          </a:p>
        </p:txBody>
      </p:sp>
      <p:sp>
        <p:nvSpPr>
          <p:cNvPr id="62" name="Rectangle 16"/>
          <p:cNvSpPr>
            <a:spLocks noChangeArrowheads="1"/>
          </p:cNvSpPr>
          <p:nvPr/>
        </p:nvSpPr>
        <p:spPr bwMode="auto">
          <a:xfrm>
            <a:off x="590550" y="17272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Electricity cost </a:t>
            </a:r>
            <a:endParaRPr lang="en-US" altLang="en-US" dirty="0">
              <a:solidFill>
                <a:prstClr val="black"/>
              </a:solidFill>
              <a:cs typeface="+mn-cs"/>
            </a:endParaRPr>
          </a:p>
        </p:txBody>
      </p:sp>
      <p:sp>
        <p:nvSpPr>
          <p:cNvPr id="63" name="Rectangle 17"/>
          <p:cNvSpPr>
            <a:spLocks noChangeArrowheads="1"/>
          </p:cNvSpPr>
          <p:nvPr/>
        </p:nvSpPr>
        <p:spPr bwMode="auto">
          <a:xfrm>
            <a:off x="4337050" y="1727200"/>
            <a:ext cx="15732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 + $0.10 per ball</a:t>
            </a:r>
            <a:endParaRPr lang="en-US" altLang="en-US" dirty="0">
              <a:solidFill>
                <a:prstClr val="black"/>
              </a:solidFill>
              <a:cs typeface="+mn-cs"/>
            </a:endParaRPr>
          </a:p>
        </p:txBody>
      </p:sp>
      <p:sp>
        <p:nvSpPr>
          <p:cNvPr id="352" name="Rectangle 18"/>
          <p:cNvSpPr>
            <a:spLocks noChangeArrowheads="1"/>
          </p:cNvSpPr>
          <p:nvPr/>
        </p:nvSpPr>
        <p:spPr bwMode="auto">
          <a:xfrm>
            <a:off x="6858000" y="1727200"/>
            <a:ext cx="8366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Mixed cost</a:t>
            </a:r>
            <a:endParaRPr lang="en-US" altLang="en-US" dirty="0">
              <a:solidFill>
                <a:prstClr val="black"/>
              </a:solidFill>
              <a:cs typeface="+mn-cs"/>
            </a:endParaRPr>
          </a:p>
        </p:txBody>
      </p:sp>
      <p:sp>
        <p:nvSpPr>
          <p:cNvPr id="353" name="Rectangle 19"/>
          <p:cNvSpPr>
            <a:spLocks noChangeArrowheads="1"/>
          </p:cNvSpPr>
          <p:nvPr/>
        </p:nvSpPr>
        <p:spPr bwMode="auto">
          <a:xfrm>
            <a:off x="590550" y="1935163"/>
            <a:ext cx="30088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Supervisory salaries 4,000 units per shift</a:t>
            </a:r>
            <a:endParaRPr lang="en-US" altLang="en-US" dirty="0">
              <a:solidFill>
                <a:prstClr val="black"/>
              </a:solidFill>
              <a:cs typeface="+mn-cs"/>
            </a:endParaRPr>
          </a:p>
        </p:txBody>
      </p:sp>
      <p:sp>
        <p:nvSpPr>
          <p:cNvPr id="354" name="Rectangle 20"/>
          <p:cNvSpPr>
            <a:spLocks noChangeArrowheads="1"/>
          </p:cNvSpPr>
          <p:nvPr/>
        </p:nvSpPr>
        <p:spPr bwMode="auto">
          <a:xfrm>
            <a:off x="4337050" y="1935163"/>
            <a:ext cx="22778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$5,000 per mo. per supervisor </a:t>
            </a:r>
            <a:endParaRPr lang="en-US" altLang="en-US" dirty="0">
              <a:solidFill>
                <a:prstClr val="black"/>
              </a:solidFill>
              <a:cs typeface="+mn-cs"/>
            </a:endParaRPr>
          </a:p>
        </p:txBody>
      </p:sp>
      <p:sp>
        <p:nvSpPr>
          <p:cNvPr id="355" name="Rectangle 21"/>
          <p:cNvSpPr>
            <a:spLocks noChangeArrowheads="1"/>
          </p:cNvSpPr>
          <p:nvPr/>
        </p:nvSpPr>
        <p:spPr bwMode="auto">
          <a:xfrm>
            <a:off x="6858000" y="1935163"/>
            <a:ext cx="11096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Step-wise cost</a:t>
            </a:r>
            <a:endParaRPr lang="en-US" altLang="en-US" dirty="0">
              <a:solidFill>
                <a:prstClr val="black"/>
              </a:solidFill>
              <a:cs typeface="+mn-cs"/>
            </a:endParaRPr>
          </a:p>
        </p:txBody>
      </p:sp>
      <p:sp>
        <p:nvSpPr>
          <p:cNvPr id="357" name="Rectangle 23"/>
          <p:cNvSpPr>
            <a:spLocks noChangeArrowheads="1"/>
          </p:cNvSpPr>
          <p:nvPr/>
        </p:nvSpPr>
        <p:spPr bwMode="auto">
          <a:xfrm>
            <a:off x="6858000" y="2141538"/>
            <a:ext cx="11509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Curvilinear cost</a:t>
            </a:r>
            <a:endParaRPr lang="en-US" altLang="en-US" dirty="0">
              <a:solidFill>
                <a:srgbClr val="C00000"/>
              </a:solidFill>
              <a:cs typeface="+mn-cs"/>
            </a:endParaRPr>
          </a:p>
        </p:txBody>
      </p:sp>
      <p:sp>
        <p:nvSpPr>
          <p:cNvPr id="358" name="Rectangle 24"/>
          <p:cNvSpPr>
            <a:spLocks noChangeArrowheads="1"/>
          </p:cNvSpPr>
          <p:nvPr/>
        </p:nvSpPr>
        <p:spPr bwMode="auto">
          <a:xfrm>
            <a:off x="590550" y="2141538"/>
            <a:ext cx="4870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salesperson’s commission is 7% for sales of up to $100,000, and </a:t>
            </a:r>
            <a:endParaRPr lang="en-US" altLang="en-US" dirty="0">
              <a:solidFill>
                <a:prstClr val="black"/>
              </a:solidFill>
              <a:cs typeface="+mn-cs"/>
            </a:endParaRPr>
          </a:p>
        </p:txBody>
      </p:sp>
      <p:sp>
        <p:nvSpPr>
          <p:cNvPr id="359" name="Rectangle 25"/>
          <p:cNvSpPr>
            <a:spLocks noChangeArrowheads="1"/>
          </p:cNvSpPr>
          <p:nvPr/>
        </p:nvSpPr>
        <p:spPr bwMode="auto">
          <a:xfrm>
            <a:off x="590550" y="2338388"/>
            <a:ext cx="2833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 of sales for sales above $100,000</a:t>
            </a:r>
            <a:endParaRPr lang="en-US" altLang="en-US" dirty="0">
              <a:solidFill>
                <a:prstClr val="black"/>
              </a:solidFill>
              <a:cs typeface="+mn-cs"/>
            </a:endParaRPr>
          </a:p>
        </p:txBody>
      </p:sp>
      <p:sp>
        <p:nvSpPr>
          <p:cNvPr id="53" name="AutoShape 3"/>
          <p:cNvSpPr>
            <a:spLocks noChangeAspect="1" noChangeArrowheads="1" noTextEdit="1"/>
          </p:cNvSpPr>
          <p:nvPr/>
        </p:nvSpPr>
        <p:spPr bwMode="auto">
          <a:xfrm>
            <a:off x="2279650" y="2967038"/>
            <a:ext cx="458470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5"/>
          <p:cNvSpPr>
            <a:spLocks noChangeArrowheads="1"/>
          </p:cNvSpPr>
          <p:nvPr/>
        </p:nvSpPr>
        <p:spPr bwMode="auto">
          <a:xfrm>
            <a:off x="2282825" y="2970213"/>
            <a:ext cx="4578350" cy="2741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Freeform 6"/>
          <p:cNvSpPr>
            <a:spLocks noEditPoints="1"/>
          </p:cNvSpPr>
          <p:nvPr/>
        </p:nvSpPr>
        <p:spPr bwMode="auto">
          <a:xfrm>
            <a:off x="3143250" y="3436938"/>
            <a:ext cx="3346450" cy="1430337"/>
          </a:xfrm>
          <a:custGeom>
            <a:avLst/>
            <a:gdLst>
              <a:gd name="T0" fmla="*/ 0 w 2108"/>
              <a:gd name="T1" fmla="*/ 896 h 901"/>
              <a:gd name="T2" fmla="*/ 2108 w 2108"/>
              <a:gd name="T3" fmla="*/ 896 h 901"/>
              <a:gd name="T4" fmla="*/ 2108 w 2108"/>
              <a:gd name="T5" fmla="*/ 901 h 901"/>
              <a:gd name="T6" fmla="*/ 0 w 2108"/>
              <a:gd name="T7" fmla="*/ 901 h 901"/>
              <a:gd name="T8" fmla="*/ 0 w 2108"/>
              <a:gd name="T9" fmla="*/ 896 h 901"/>
              <a:gd name="T10" fmla="*/ 0 w 2108"/>
              <a:gd name="T11" fmla="*/ 716 h 901"/>
              <a:gd name="T12" fmla="*/ 2108 w 2108"/>
              <a:gd name="T13" fmla="*/ 716 h 901"/>
              <a:gd name="T14" fmla="*/ 2108 w 2108"/>
              <a:gd name="T15" fmla="*/ 722 h 901"/>
              <a:gd name="T16" fmla="*/ 0 w 2108"/>
              <a:gd name="T17" fmla="*/ 722 h 901"/>
              <a:gd name="T18" fmla="*/ 0 w 2108"/>
              <a:gd name="T19" fmla="*/ 716 h 901"/>
              <a:gd name="T20" fmla="*/ 0 w 2108"/>
              <a:gd name="T21" fmla="*/ 537 h 901"/>
              <a:gd name="T22" fmla="*/ 2108 w 2108"/>
              <a:gd name="T23" fmla="*/ 537 h 901"/>
              <a:gd name="T24" fmla="*/ 2108 w 2108"/>
              <a:gd name="T25" fmla="*/ 543 h 901"/>
              <a:gd name="T26" fmla="*/ 0 w 2108"/>
              <a:gd name="T27" fmla="*/ 543 h 901"/>
              <a:gd name="T28" fmla="*/ 0 w 2108"/>
              <a:gd name="T29" fmla="*/ 537 h 901"/>
              <a:gd name="T30" fmla="*/ 0 w 2108"/>
              <a:gd name="T31" fmla="*/ 358 h 901"/>
              <a:gd name="T32" fmla="*/ 2108 w 2108"/>
              <a:gd name="T33" fmla="*/ 358 h 901"/>
              <a:gd name="T34" fmla="*/ 2108 w 2108"/>
              <a:gd name="T35" fmla="*/ 363 h 901"/>
              <a:gd name="T36" fmla="*/ 0 w 2108"/>
              <a:gd name="T37" fmla="*/ 363 h 901"/>
              <a:gd name="T38" fmla="*/ 0 w 2108"/>
              <a:gd name="T39" fmla="*/ 358 h 901"/>
              <a:gd name="T40" fmla="*/ 0 w 2108"/>
              <a:gd name="T41" fmla="*/ 179 h 901"/>
              <a:gd name="T42" fmla="*/ 2108 w 2108"/>
              <a:gd name="T43" fmla="*/ 179 h 901"/>
              <a:gd name="T44" fmla="*/ 2108 w 2108"/>
              <a:gd name="T45" fmla="*/ 185 h 901"/>
              <a:gd name="T46" fmla="*/ 0 w 2108"/>
              <a:gd name="T47" fmla="*/ 185 h 901"/>
              <a:gd name="T48" fmla="*/ 0 w 2108"/>
              <a:gd name="T49" fmla="*/ 179 h 901"/>
              <a:gd name="T50" fmla="*/ 0 w 2108"/>
              <a:gd name="T51" fmla="*/ 0 h 901"/>
              <a:gd name="T52" fmla="*/ 2108 w 2108"/>
              <a:gd name="T53" fmla="*/ 0 h 901"/>
              <a:gd name="T54" fmla="*/ 2108 w 2108"/>
              <a:gd name="T55" fmla="*/ 6 h 901"/>
              <a:gd name="T56" fmla="*/ 0 w 2108"/>
              <a:gd name="T57" fmla="*/ 6 h 901"/>
              <a:gd name="T58" fmla="*/ 0 w 2108"/>
              <a:gd name="T59"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8" h="901">
                <a:moveTo>
                  <a:pt x="0" y="896"/>
                </a:moveTo>
                <a:lnTo>
                  <a:pt x="2108" y="896"/>
                </a:lnTo>
                <a:lnTo>
                  <a:pt x="2108" y="901"/>
                </a:lnTo>
                <a:lnTo>
                  <a:pt x="0" y="901"/>
                </a:lnTo>
                <a:lnTo>
                  <a:pt x="0" y="896"/>
                </a:lnTo>
                <a:close/>
                <a:moveTo>
                  <a:pt x="0" y="716"/>
                </a:moveTo>
                <a:lnTo>
                  <a:pt x="2108" y="716"/>
                </a:lnTo>
                <a:lnTo>
                  <a:pt x="2108" y="722"/>
                </a:lnTo>
                <a:lnTo>
                  <a:pt x="0" y="722"/>
                </a:lnTo>
                <a:lnTo>
                  <a:pt x="0" y="716"/>
                </a:lnTo>
                <a:close/>
                <a:moveTo>
                  <a:pt x="0" y="537"/>
                </a:moveTo>
                <a:lnTo>
                  <a:pt x="2108" y="537"/>
                </a:lnTo>
                <a:lnTo>
                  <a:pt x="2108" y="543"/>
                </a:lnTo>
                <a:lnTo>
                  <a:pt x="0" y="543"/>
                </a:lnTo>
                <a:lnTo>
                  <a:pt x="0" y="537"/>
                </a:lnTo>
                <a:close/>
                <a:moveTo>
                  <a:pt x="0" y="358"/>
                </a:moveTo>
                <a:lnTo>
                  <a:pt x="2108" y="358"/>
                </a:lnTo>
                <a:lnTo>
                  <a:pt x="2108" y="363"/>
                </a:lnTo>
                <a:lnTo>
                  <a:pt x="0" y="363"/>
                </a:lnTo>
                <a:lnTo>
                  <a:pt x="0" y="358"/>
                </a:lnTo>
                <a:close/>
                <a:moveTo>
                  <a:pt x="0" y="179"/>
                </a:moveTo>
                <a:lnTo>
                  <a:pt x="2108" y="179"/>
                </a:lnTo>
                <a:lnTo>
                  <a:pt x="2108" y="185"/>
                </a:lnTo>
                <a:lnTo>
                  <a:pt x="0" y="185"/>
                </a:lnTo>
                <a:lnTo>
                  <a:pt x="0" y="179"/>
                </a:lnTo>
                <a:close/>
                <a:moveTo>
                  <a:pt x="0" y="0"/>
                </a:moveTo>
                <a:lnTo>
                  <a:pt x="2108" y="0"/>
                </a:lnTo>
                <a:lnTo>
                  <a:pt x="2108" y="6"/>
                </a:lnTo>
                <a:lnTo>
                  <a:pt x="0" y="6"/>
                </a:lnTo>
                <a:lnTo>
                  <a:pt x="0"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Freeform 7"/>
          <p:cNvSpPr>
            <a:spLocks noEditPoints="1"/>
          </p:cNvSpPr>
          <p:nvPr/>
        </p:nvSpPr>
        <p:spPr bwMode="auto">
          <a:xfrm>
            <a:off x="3695700" y="3441700"/>
            <a:ext cx="2798763" cy="1706562"/>
          </a:xfrm>
          <a:custGeom>
            <a:avLst/>
            <a:gdLst>
              <a:gd name="T0" fmla="*/ 6 w 1763"/>
              <a:gd name="T1" fmla="*/ 0 h 1075"/>
              <a:gd name="T2" fmla="*/ 6 w 1763"/>
              <a:gd name="T3" fmla="*/ 1075 h 1075"/>
              <a:gd name="T4" fmla="*/ 0 w 1763"/>
              <a:gd name="T5" fmla="*/ 1075 h 1075"/>
              <a:gd name="T6" fmla="*/ 0 w 1763"/>
              <a:gd name="T7" fmla="*/ 0 h 1075"/>
              <a:gd name="T8" fmla="*/ 6 w 1763"/>
              <a:gd name="T9" fmla="*/ 0 h 1075"/>
              <a:gd name="T10" fmla="*/ 358 w 1763"/>
              <a:gd name="T11" fmla="*/ 0 h 1075"/>
              <a:gd name="T12" fmla="*/ 358 w 1763"/>
              <a:gd name="T13" fmla="*/ 1075 h 1075"/>
              <a:gd name="T14" fmla="*/ 352 w 1763"/>
              <a:gd name="T15" fmla="*/ 1075 h 1075"/>
              <a:gd name="T16" fmla="*/ 352 w 1763"/>
              <a:gd name="T17" fmla="*/ 0 h 1075"/>
              <a:gd name="T18" fmla="*/ 358 w 1763"/>
              <a:gd name="T19" fmla="*/ 0 h 1075"/>
              <a:gd name="T20" fmla="*/ 709 w 1763"/>
              <a:gd name="T21" fmla="*/ 0 h 1075"/>
              <a:gd name="T22" fmla="*/ 709 w 1763"/>
              <a:gd name="T23" fmla="*/ 1075 h 1075"/>
              <a:gd name="T24" fmla="*/ 703 w 1763"/>
              <a:gd name="T25" fmla="*/ 1075 h 1075"/>
              <a:gd name="T26" fmla="*/ 703 w 1763"/>
              <a:gd name="T27" fmla="*/ 0 h 1075"/>
              <a:gd name="T28" fmla="*/ 709 w 1763"/>
              <a:gd name="T29" fmla="*/ 0 h 1075"/>
              <a:gd name="T30" fmla="*/ 1060 w 1763"/>
              <a:gd name="T31" fmla="*/ 0 h 1075"/>
              <a:gd name="T32" fmla="*/ 1060 w 1763"/>
              <a:gd name="T33" fmla="*/ 1075 h 1075"/>
              <a:gd name="T34" fmla="*/ 1055 w 1763"/>
              <a:gd name="T35" fmla="*/ 1075 h 1075"/>
              <a:gd name="T36" fmla="*/ 1055 w 1763"/>
              <a:gd name="T37" fmla="*/ 0 h 1075"/>
              <a:gd name="T38" fmla="*/ 1060 w 1763"/>
              <a:gd name="T39" fmla="*/ 0 h 1075"/>
              <a:gd name="T40" fmla="*/ 1412 w 1763"/>
              <a:gd name="T41" fmla="*/ 0 h 1075"/>
              <a:gd name="T42" fmla="*/ 1412 w 1763"/>
              <a:gd name="T43" fmla="*/ 1075 h 1075"/>
              <a:gd name="T44" fmla="*/ 1406 w 1763"/>
              <a:gd name="T45" fmla="*/ 1075 h 1075"/>
              <a:gd name="T46" fmla="*/ 1406 w 1763"/>
              <a:gd name="T47" fmla="*/ 0 h 1075"/>
              <a:gd name="T48" fmla="*/ 1412 w 1763"/>
              <a:gd name="T49" fmla="*/ 0 h 1075"/>
              <a:gd name="T50" fmla="*/ 1763 w 1763"/>
              <a:gd name="T51" fmla="*/ 0 h 1075"/>
              <a:gd name="T52" fmla="*/ 1763 w 1763"/>
              <a:gd name="T53" fmla="*/ 1075 h 1075"/>
              <a:gd name="T54" fmla="*/ 1757 w 1763"/>
              <a:gd name="T55" fmla="*/ 1075 h 1075"/>
              <a:gd name="T56" fmla="*/ 1757 w 1763"/>
              <a:gd name="T57" fmla="*/ 0 h 1075"/>
              <a:gd name="T58" fmla="*/ 1763 w 1763"/>
              <a:gd name="T5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3" h="1075">
                <a:moveTo>
                  <a:pt x="6" y="0"/>
                </a:moveTo>
                <a:lnTo>
                  <a:pt x="6" y="1075"/>
                </a:lnTo>
                <a:lnTo>
                  <a:pt x="0" y="1075"/>
                </a:lnTo>
                <a:lnTo>
                  <a:pt x="0" y="0"/>
                </a:lnTo>
                <a:lnTo>
                  <a:pt x="6" y="0"/>
                </a:lnTo>
                <a:close/>
                <a:moveTo>
                  <a:pt x="358" y="0"/>
                </a:moveTo>
                <a:lnTo>
                  <a:pt x="358" y="1075"/>
                </a:lnTo>
                <a:lnTo>
                  <a:pt x="352" y="1075"/>
                </a:lnTo>
                <a:lnTo>
                  <a:pt x="352" y="0"/>
                </a:lnTo>
                <a:lnTo>
                  <a:pt x="358" y="0"/>
                </a:lnTo>
                <a:close/>
                <a:moveTo>
                  <a:pt x="709" y="0"/>
                </a:moveTo>
                <a:lnTo>
                  <a:pt x="709" y="1075"/>
                </a:lnTo>
                <a:lnTo>
                  <a:pt x="703" y="1075"/>
                </a:lnTo>
                <a:lnTo>
                  <a:pt x="703" y="0"/>
                </a:lnTo>
                <a:lnTo>
                  <a:pt x="709" y="0"/>
                </a:lnTo>
                <a:close/>
                <a:moveTo>
                  <a:pt x="1060" y="0"/>
                </a:moveTo>
                <a:lnTo>
                  <a:pt x="1060" y="1075"/>
                </a:lnTo>
                <a:lnTo>
                  <a:pt x="1055" y="1075"/>
                </a:lnTo>
                <a:lnTo>
                  <a:pt x="1055" y="0"/>
                </a:lnTo>
                <a:lnTo>
                  <a:pt x="1060" y="0"/>
                </a:lnTo>
                <a:close/>
                <a:moveTo>
                  <a:pt x="1412" y="0"/>
                </a:moveTo>
                <a:lnTo>
                  <a:pt x="1412" y="1075"/>
                </a:lnTo>
                <a:lnTo>
                  <a:pt x="1406" y="1075"/>
                </a:lnTo>
                <a:lnTo>
                  <a:pt x="1406" y="0"/>
                </a:lnTo>
                <a:lnTo>
                  <a:pt x="1412" y="0"/>
                </a:lnTo>
                <a:close/>
                <a:moveTo>
                  <a:pt x="1763" y="0"/>
                </a:moveTo>
                <a:lnTo>
                  <a:pt x="1763" y="1075"/>
                </a:lnTo>
                <a:lnTo>
                  <a:pt x="1757" y="1075"/>
                </a:lnTo>
                <a:lnTo>
                  <a:pt x="1757" y="0"/>
                </a:lnTo>
                <a:lnTo>
                  <a:pt x="1763" y="0"/>
                </a:lnTo>
                <a:close/>
              </a:path>
            </a:pathLst>
          </a:custGeom>
          <a:solidFill>
            <a:srgbClr val="D9D9D9"/>
          </a:solidFill>
          <a:ln w="1588"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8"/>
          <p:cNvSpPr>
            <a:spLocks noChangeArrowheads="1"/>
          </p:cNvSpPr>
          <p:nvPr/>
        </p:nvSpPr>
        <p:spPr bwMode="auto">
          <a:xfrm>
            <a:off x="3140075" y="3441700"/>
            <a:ext cx="7938" cy="1706562"/>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9"/>
          <p:cNvSpPr>
            <a:spLocks noChangeArrowheads="1"/>
          </p:cNvSpPr>
          <p:nvPr/>
        </p:nvSpPr>
        <p:spPr bwMode="auto">
          <a:xfrm>
            <a:off x="3143250" y="5143500"/>
            <a:ext cx="3346450" cy="9525"/>
          </a:xfrm>
          <a:prstGeom prst="rect">
            <a:avLst/>
          </a:prstGeom>
          <a:solidFill>
            <a:srgbClr val="BFBFBF"/>
          </a:solidFill>
          <a:ln w="1588"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Freeform 10"/>
          <p:cNvSpPr>
            <a:spLocks/>
          </p:cNvSpPr>
          <p:nvPr/>
        </p:nvSpPr>
        <p:spPr bwMode="auto">
          <a:xfrm>
            <a:off x="3133725" y="3716338"/>
            <a:ext cx="2809875" cy="1441450"/>
          </a:xfrm>
          <a:custGeom>
            <a:avLst/>
            <a:gdLst>
              <a:gd name="T0" fmla="*/ 38 w 14733"/>
              <a:gd name="T1" fmla="*/ 7481 h 7581"/>
              <a:gd name="T2" fmla="*/ 1502 w 14733"/>
              <a:gd name="T3" fmla="*/ 6953 h 7581"/>
              <a:gd name="T4" fmla="*/ 2958 w 14733"/>
              <a:gd name="T5" fmla="*/ 6433 h 7581"/>
              <a:gd name="T6" fmla="*/ 4422 w 14733"/>
              <a:gd name="T7" fmla="*/ 5905 h 7581"/>
              <a:gd name="T8" fmla="*/ 5886 w 14733"/>
              <a:gd name="T9" fmla="*/ 5385 h 7581"/>
              <a:gd name="T10" fmla="*/ 5867 w 14733"/>
              <a:gd name="T11" fmla="*/ 5399 h 7581"/>
              <a:gd name="T12" fmla="*/ 7331 w 14733"/>
              <a:gd name="T13" fmla="*/ 3759 h 7581"/>
              <a:gd name="T14" fmla="*/ 7344 w 14733"/>
              <a:gd name="T15" fmla="*/ 3748 h 7581"/>
              <a:gd name="T16" fmla="*/ 8800 w 14733"/>
              <a:gd name="T17" fmla="*/ 2996 h 7581"/>
              <a:gd name="T18" fmla="*/ 10265 w 14733"/>
              <a:gd name="T19" fmla="*/ 2252 h 7581"/>
              <a:gd name="T20" fmla="*/ 11729 w 14733"/>
              <a:gd name="T21" fmla="*/ 1500 h 7581"/>
              <a:gd name="T22" fmla="*/ 13193 w 14733"/>
              <a:gd name="T23" fmla="*/ 756 h 7581"/>
              <a:gd name="T24" fmla="*/ 14657 w 14733"/>
              <a:gd name="T25" fmla="*/ 12 h 7581"/>
              <a:gd name="T26" fmla="*/ 14721 w 14733"/>
              <a:gd name="T27" fmla="*/ 33 h 7581"/>
              <a:gd name="T28" fmla="*/ 14700 w 14733"/>
              <a:gd name="T29" fmla="*/ 97 h 7581"/>
              <a:gd name="T30" fmla="*/ 13236 w 14733"/>
              <a:gd name="T31" fmla="*/ 841 h 7581"/>
              <a:gd name="T32" fmla="*/ 11772 w 14733"/>
              <a:gd name="T33" fmla="*/ 1585 h 7581"/>
              <a:gd name="T34" fmla="*/ 10308 w 14733"/>
              <a:gd name="T35" fmla="*/ 2337 h 7581"/>
              <a:gd name="T36" fmla="*/ 8844 w 14733"/>
              <a:gd name="T37" fmla="*/ 3081 h 7581"/>
              <a:gd name="T38" fmla="*/ 7388 w 14733"/>
              <a:gd name="T39" fmla="*/ 3833 h 7581"/>
              <a:gd name="T40" fmla="*/ 7402 w 14733"/>
              <a:gd name="T41" fmla="*/ 3822 h 7581"/>
              <a:gd name="T42" fmla="*/ 5938 w 14733"/>
              <a:gd name="T43" fmla="*/ 5462 h 7581"/>
              <a:gd name="T44" fmla="*/ 5919 w 14733"/>
              <a:gd name="T45" fmla="*/ 5476 h 7581"/>
              <a:gd name="T46" fmla="*/ 4455 w 14733"/>
              <a:gd name="T47" fmla="*/ 5996 h 7581"/>
              <a:gd name="T48" fmla="*/ 2991 w 14733"/>
              <a:gd name="T49" fmla="*/ 6524 h 7581"/>
              <a:gd name="T50" fmla="*/ 1535 w 14733"/>
              <a:gd name="T51" fmla="*/ 7044 h 7581"/>
              <a:gd name="T52" fmla="*/ 71 w 14733"/>
              <a:gd name="T53" fmla="*/ 7572 h 7581"/>
              <a:gd name="T54" fmla="*/ 9 w 14733"/>
              <a:gd name="T55" fmla="*/ 7543 h 7581"/>
              <a:gd name="T56" fmla="*/ 38 w 14733"/>
              <a:gd name="T57" fmla="*/ 7481 h 7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33" h="7581">
                <a:moveTo>
                  <a:pt x="38" y="7481"/>
                </a:moveTo>
                <a:lnTo>
                  <a:pt x="1502" y="6953"/>
                </a:lnTo>
                <a:lnTo>
                  <a:pt x="2958" y="6433"/>
                </a:lnTo>
                <a:lnTo>
                  <a:pt x="4422" y="5905"/>
                </a:lnTo>
                <a:lnTo>
                  <a:pt x="5886" y="5385"/>
                </a:lnTo>
                <a:lnTo>
                  <a:pt x="5867" y="5399"/>
                </a:lnTo>
                <a:lnTo>
                  <a:pt x="7331" y="3759"/>
                </a:lnTo>
                <a:cubicBezTo>
                  <a:pt x="7335" y="3754"/>
                  <a:pt x="7339" y="3751"/>
                  <a:pt x="7344" y="3748"/>
                </a:cubicBezTo>
                <a:lnTo>
                  <a:pt x="8800" y="2996"/>
                </a:lnTo>
                <a:lnTo>
                  <a:pt x="10265" y="2252"/>
                </a:lnTo>
                <a:lnTo>
                  <a:pt x="11729" y="1500"/>
                </a:lnTo>
                <a:lnTo>
                  <a:pt x="13193" y="756"/>
                </a:lnTo>
                <a:lnTo>
                  <a:pt x="14657" y="12"/>
                </a:lnTo>
                <a:cubicBezTo>
                  <a:pt x="14680" y="0"/>
                  <a:pt x="14709" y="9"/>
                  <a:pt x="14721" y="33"/>
                </a:cubicBezTo>
                <a:cubicBezTo>
                  <a:pt x="14733" y="56"/>
                  <a:pt x="14724" y="85"/>
                  <a:pt x="14700" y="97"/>
                </a:cubicBezTo>
                <a:lnTo>
                  <a:pt x="13236" y="841"/>
                </a:lnTo>
                <a:lnTo>
                  <a:pt x="11772" y="1585"/>
                </a:lnTo>
                <a:lnTo>
                  <a:pt x="10308" y="2337"/>
                </a:lnTo>
                <a:lnTo>
                  <a:pt x="8844" y="3081"/>
                </a:lnTo>
                <a:lnTo>
                  <a:pt x="7388" y="3833"/>
                </a:lnTo>
                <a:lnTo>
                  <a:pt x="7402" y="3822"/>
                </a:lnTo>
                <a:lnTo>
                  <a:pt x="5938" y="5462"/>
                </a:lnTo>
                <a:cubicBezTo>
                  <a:pt x="5933" y="5468"/>
                  <a:pt x="5926" y="5473"/>
                  <a:pt x="5919" y="5476"/>
                </a:cubicBezTo>
                <a:lnTo>
                  <a:pt x="4455" y="5996"/>
                </a:lnTo>
                <a:lnTo>
                  <a:pt x="2991" y="6524"/>
                </a:lnTo>
                <a:lnTo>
                  <a:pt x="1535" y="7044"/>
                </a:lnTo>
                <a:lnTo>
                  <a:pt x="71" y="7572"/>
                </a:lnTo>
                <a:cubicBezTo>
                  <a:pt x="46" y="7581"/>
                  <a:pt x="18" y="7568"/>
                  <a:pt x="9" y="7543"/>
                </a:cubicBezTo>
                <a:cubicBezTo>
                  <a:pt x="0" y="7518"/>
                  <a:pt x="13" y="7490"/>
                  <a:pt x="38" y="7481"/>
                </a:cubicBezTo>
                <a:close/>
              </a:path>
            </a:pathLst>
          </a:custGeom>
          <a:solidFill>
            <a:srgbClr val="5B9BD5"/>
          </a:solidFill>
          <a:ln w="1588"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Oval 11"/>
          <p:cNvSpPr>
            <a:spLocks noChangeArrowheads="1"/>
          </p:cNvSpPr>
          <p:nvPr/>
        </p:nvSpPr>
        <p:spPr bwMode="auto">
          <a:xfrm>
            <a:off x="3111500" y="5114925"/>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Oval 12"/>
          <p:cNvSpPr>
            <a:spLocks noChangeArrowheads="1"/>
          </p:cNvSpPr>
          <p:nvPr/>
        </p:nvSpPr>
        <p:spPr bwMode="auto">
          <a:xfrm>
            <a:off x="3111500" y="5114925"/>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Oval 13"/>
          <p:cNvSpPr>
            <a:spLocks noChangeArrowheads="1"/>
          </p:cNvSpPr>
          <p:nvPr/>
        </p:nvSpPr>
        <p:spPr bwMode="auto">
          <a:xfrm>
            <a:off x="3390900" y="501491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Oval 14"/>
          <p:cNvSpPr>
            <a:spLocks noChangeArrowheads="1"/>
          </p:cNvSpPr>
          <p:nvPr/>
        </p:nvSpPr>
        <p:spPr bwMode="auto">
          <a:xfrm>
            <a:off x="3390900" y="501491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Oval 15"/>
          <p:cNvSpPr>
            <a:spLocks noChangeArrowheads="1"/>
          </p:cNvSpPr>
          <p:nvPr/>
        </p:nvSpPr>
        <p:spPr bwMode="auto">
          <a:xfrm>
            <a:off x="3668713" y="49164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Oval 16"/>
          <p:cNvSpPr>
            <a:spLocks noChangeArrowheads="1"/>
          </p:cNvSpPr>
          <p:nvPr/>
        </p:nvSpPr>
        <p:spPr bwMode="auto">
          <a:xfrm>
            <a:off x="3668713" y="4916488"/>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Oval 17"/>
          <p:cNvSpPr>
            <a:spLocks noChangeArrowheads="1"/>
          </p:cNvSpPr>
          <p:nvPr/>
        </p:nvSpPr>
        <p:spPr bwMode="auto">
          <a:xfrm>
            <a:off x="3948113" y="4814888"/>
            <a:ext cx="63500"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Oval 18"/>
          <p:cNvSpPr>
            <a:spLocks noChangeArrowheads="1"/>
          </p:cNvSpPr>
          <p:nvPr/>
        </p:nvSpPr>
        <p:spPr bwMode="auto">
          <a:xfrm>
            <a:off x="3948113" y="4814888"/>
            <a:ext cx="63500"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Oval 19"/>
          <p:cNvSpPr>
            <a:spLocks noChangeArrowheads="1"/>
          </p:cNvSpPr>
          <p:nvPr/>
        </p:nvSpPr>
        <p:spPr bwMode="auto">
          <a:xfrm>
            <a:off x="4225925" y="4716463"/>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Oval 20"/>
          <p:cNvSpPr>
            <a:spLocks noChangeArrowheads="1"/>
          </p:cNvSpPr>
          <p:nvPr/>
        </p:nvSpPr>
        <p:spPr bwMode="auto">
          <a:xfrm>
            <a:off x="4225925" y="4716463"/>
            <a:ext cx="65088"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Oval 21"/>
          <p:cNvSpPr>
            <a:spLocks noChangeArrowheads="1"/>
          </p:cNvSpPr>
          <p:nvPr/>
        </p:nvSpPr>
        <p:spPr bwMode="auto">
          <a:xfrm>
            <a:off x="4505325" y="4403725"/>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Oval 22"/>
          <p:cNvSpPr>
            <a:spLocks noChangeArrowheads="1"/>
          </p:cNvSpPr>
          <p:nvPr/>
        </p:nvSpPr>
        <p:spPr bwMode="auto">
          <a:xfrm>
            <a:off x="4505325" y="4403725"/>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Oval 23"/>
          <p:cNvSpPr>
            <a:spLocks noChangeArrowheads="1"/>
          </p:cNvSpPr>
          <p:nvPr/>
        </p:nvSpPr>
        <p:spPr bwMode="auto">
          <a:xfrm>
            <a:off x="4783138" y="4260850"/>
            <a:ext cx="65088" cy="65087"/>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9" name="Oval 24"/>
          <p:cNvSpPr>
            <a:spLocks noChangeArrowheads="1"/>
          </p:cNvSpPr>
          <p:nvPr/>
        </p:nvSpPr>
        <p:spPr bwMode="auto">
          <a:xfrm>
            <a:off x="4783138" y="4260850"/>
            <a:ext cx="65088" cy="65087"/>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0" name="Oval 25"/>
          <p:cNvSpPr>
            <a:spLocks noChangeArrowheads="1"/>
          </p:cNvSpPr>
          <p:nvPr/>
        </p:nvSpPr>
        <p:spPr bwMode="auto">
          <a:xfrm>
            <a:off x="5062538" y="4119563"/>
            <a:ext cx="65088"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1" name="Oval 26"/>
          <p:cNvSpPr>
            <a:spLocks noChangeArrowheads="1"/>
          </p:cNvSpPr>
          <p:nvPr/>
        </p:nvSpPr>
        <p:spPr bwMode="auto">
          <a:xfrm>
            <a:off x="5062538" y="411956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2" name="Oval 27"/>
          <p:cNvSpPr>
            <a:spLocks noChangeArrowheads="1"/>
          </p:cNvSpPr>
          <p:nvPr/>
        </p:nvSpPr>
        <p:spPr bwMode="auto">
          <a:xfrm>
            <a:off x="5341938" y="3976688"/>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3" name="Oval 28"/>
          <p:cNvSpPr>
            <a:spLocks noChangeArrowheads="1"/>
          </p:cNvSpPr>
          <p:nvPr/>
        </p:nvSpPr>
        <p:spPr bwMode="auto">
          <a:xfrm>
            <a:off x="5341938" y="3976688"/>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4" name="Oval 29"/>
          <p:cNvSpPr>
            <a:spLocks noChangeArrowheads="1"/>
          </p:cNvSpPr>
          <p:nvPr/>
        </p:nvSpPr>
        <p:spPr bwMode="auto">
          <a:xfrm>
            <a:off x="5621338" y="3835400"/>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5" name="Oval 30"/>
          <p:cNvSpPr>
            <a:spLocks noChangeArrowheads="1"/>
          </p:cNvSpPr>
          <p:nvPr/>
        </p:nvSpPr>
        <p:spPr bwMode="auto">
          <a:xfrm>
            <a:off x="5621338" y="3835400"/>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6" name="Oval 31"/>
          <p:cNvSpPr>
            <a:spLocks noChangeArrowheads="1"/>
          </p:cNvSpPr>
          <p:nvPr/>
        </p:nvSpPr>
        <p:spPr bwMode="auto">
          <a:xfrm>
            <a:off x="5900738" y="3694113"/>
            <a:ext cx="63500" cy="635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7" name="Oval 32"/>
          <p:cNvSpPr>
            <a:spLocks noChangeArrowheads="1"/>
          </p:cNvSpPr>
          <p:nvPr/>
        </p:nvSpPr>
        <p:spPr bwMode="auto">
          <a:xfrm>
            <a:off x="5900738" y="3694113"/>
            <a:ext cx="63500" cy="63500"/>
          </a:xfrm>
          <a:prstGeom prst="ellipse">
            <a:avLst/>
          </a:prstGeom>
          <a:noFill/>
          <a:ln w="9525"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88" name="Rectangle 33"/>
          <p:cNvSpPr>
            <a:spLocks noChangeArrowheads="1"/>
          </p:cNvSpPr>
          <p:nvPr/>
        </p:nvSpPr>
        <p:spPr bwMode="auto">
          <a:xfrm>
            <a:off x="2897188" y="5072063"/>
            <a:ext cx="1762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89" name="Rectangle 34"/>
          <p:cNvSpPr>
            <a:spLocks noChangeArrowheads="1"/>
          </p:cNvSpPr>
          <p:nvPr/>
        </p:nvSpPr>
        <p:spPr bwMode="auto">
          <a:xfrm>
            <a:off x="2693988" y="4787900"/>
            <a:ext cx="3810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$5,000</a:t>
            </a:r>
            <a:endParaRPr lang="en-US" altLang="en-US" dirty="0">
              <a:solidFill>
                <a:prstClr val="black"/>
              </a:solidFill>
              <a:cs typeface="+mn-cs"/>
            </a:endParaRPr>
          </a:p>
        </p:txBody>
      </p:sp>
      <p:sp>
        <p:nvSpPr>
          <p:cNvPr id="390" name="Rectangle 35"/>
          <p:cNvSpPr>
            <a:spLocks noChangeArrowheads="1"/>
          </p:cNvSpPr>
          <p:nvPr/>
        </p:nvSpPr>
        <p:spPr bwMode="auto">
          <a:xfrm>
            <a:off x="2635250" y="4503738"/>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391" name="Rectangle 36"/>
          <p:cNvSpPr>
            <a:spLocks noChangeArrowheads="1"/>
          </p:cNvSpPr>
          <p:nvPr/>
        </p:nvSpPr>
        <p:spPr bwMode="auto">
          <a:xfrm>
            <a:off x="2635250" y="4219575"/>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$15,000</a:t>
            </a:r>
            <a:endParaRPr lang="en-US" altLang="en-US" dirty="0">
              <a:solidFill>
                <a:prstClr val="black"/>
              </a:solidFill>
              <a:cs typeface="+mn-cs"/>
            </a:endParaRPr>
          </a:p>
        </p:txBody>
      </p:sp>
      <p:sp>
        <p:nvSpPr>
          <p:cNvPr id="392" name="Rectangle 37"/>
          <p:cNvSpPr>
            <a:spLocks noChangeArrowheads="1"/>
          </p:cNvSpPr>
          <p:nvPr/>
        </p:nvSpPr>
        <p:spPr bwMode="auto">
          <a:xfrm>
            <a:off x="2635250" y="3935413"/>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$20,000</a:t>
            </a:r>
            <a:endParaRPr lang="en-US" altLang="en-US" dirty="0">
              <a:solidFill>
                <a:prstClr val="black"/>
              </a:solidFill>
              <a:cs typeface="+mn-cs"/>
            </a:endParaRPr>
          </a:p>
        </p:txBody>
      </p:sp>
      <p:sp>
        <p:nvSpPr>
          <p:cNvPr id="393" name="Rectangle 38"/>
          <p:cNvSpPr>
            <a:spLocks noChangeArrowheads="1"/>
          </p:cNvSpPr>
          <p:nvPr/>
        </p:nvSpPr>
        <p:spPr bwMode="auto">
          <a:xfrm>
            <a:off x="2635250" y="3649663"/>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$25,000</a:t>
            </a:r>
            <a:endParaRPr lang="en-US" altLang="en-US" dirty="0">
              <a:solidFill>
                <a:prstClr val="black"/>
              </a:solidFill>
              <a:cs typeface="+mn-cs"/>
            </a:endParaRPr>
          </a:p>
        </p:txBody>
      </p:sp>
      <p:sp>
        <p:nvSpPr>
          <p:cNvPr id="394" name="Rectangle 39"/>
          <p:cNvSpPr>
            <a:spLocks noChangeArrowheads="1"/>
          </p:cNvSpPr>
          <p:nvPr/>
        </p:nvSpPr>
        <p:spPr bwMode="auto">
          <a:xfrm>
            <a:off x="2635250" y="3365500"/>
            <a:ext cx="44132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$30,000</a:t>
            </a:r>
            <a:endParaRPr lang="en-US" altLang="en-US" dirty="0">
              <a:solidFill>
                <a:prstClr val="black"/>
              </a:solidFill>
              <a:cs typeface="+mn-cs"/>
            </a:endParaRPr>
          </a:p>
        </p:txBody>
      </p:sp>
      <p:sp>
        <p:nvSpPr>
          <p:cNvPr id="395" name="Rectangle 40"/>
          <p:cNvSpPr>
            <a:spLocks noChangeArrowheads="1"/>
          </p:cNvSpPr>
          <p:nvPr/>
        </p:nvSpPr>
        <p:spPr bwMode="auto">
          <a:xfrm>
            <a:off x="3073400" y="5221288"/>
            <a:ext cx="1762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396" name="Rectangle 41"/>
          <p:cNvSpPr>
            <a:spLocks noChangeArrowheads="1"/>
          </p:cNvSpPr>
          <p:nvPr/>
        </p:nvSpPr>
        <p:spPr bwMode="auto">
          <a:xfrm>
            <a:off x="3500438" y="5221288"/>
            <a:ext cx="441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$50,000</a:t>
            </a:r>
            <a:endParaRPr lang="en-US" altLang="en-US" dirty="0">
              <a:solidFill>
                <a:prstClr val="black"/>
              </a:solidFill>
              <a:cs typeface="+mn-cs"/>
            </a:endParaRPr>
          </a:p>
        </p:txBody>
      </p:sp>
      <p:sp>
        <p:nvSpPr>
          <p:cNvPr id="397" name="Rectangle 42"/>
          <p:cNvSpPr>
            <a:spLocks noChangeArrowheads="1"/>
          </p:cNvSpPr>
          <p:nvPr/>
        </p:nvSpPr>
        <p:spPr bwMode="auto">
          <a:xfrm>
            <a:off x="4029075" y="5221288"/>
            <a:ext cx="500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$100,000</a:t>
            </a:r>
            <a:endParaRPr lang="en-US" altLang="en-US" dirty="0">
              <a:solidFill>
                <a:prstClr val="black"/>
              </a:solidFill>
              <a:cs typeface="+mn-cs"/>
            </a:endParaRPr>
          </a:p>
        </p:txBody>
      </p:sp>
      <p:sp>
        <p:nvSpPr>
          <p:cNvPr id="398" name="Rectangle 43"/>
          <p:cNvSpPr>
            <a:spLocks noChangeArrowheads="1"/>
          </p:cNvSpPr>
          <p:nvPr/>
        </p:nvSpPr>
        <p:spPr bwMode="auto">
          <a:xfrm>
            <a:off x="4587875" y="5221288"/>
            <a:ext cx="498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$150,000</a:t>
            </a:r>
            <a:endParaRPr lang="en-US" altLang="en-US" dirty="0">
              <a:solidFill>
                <a:prstClr val="black"/>
              </a:solidFill>
              <a:cs typeface="+mn-cs"/>
            </a:endParaRPr>
          </a:p>
        </p:txBody>
      </p:sp>
      <p:sp>
        <p:nvSpPr>
          <p:cNvPr id="399" name="Rectangle 44"/>
          <p:cNvSpPr>
            <a:spLocks noChangeArrowheads="1"/>
          </p:cNvSpPr>
          <p:nvPr/>
        </p:nvSpPr>
        <p:spPr bwMode="auto">
          <a:xfrm>
            <a:off x="5145088" y="5221288"/>
            <a:ext cx="498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$200,000</a:t>
            </a:r>
            <a:endParaRPr lang="en-US" altLang="en-US" dirty="0">
              <a:solidFill>
                <a:prstClr val="black"/>
              </a:solidFill>
              <a:cs typeface="+mn-cs"/>
            </a:endParaRPr>
          </a:p>
        </p:txBody>
      </p:sp>
      <p:sp>
        <p:nvSpPr>
          <p:cNvPr id="400" name="Rectangle 45"/>
          <p:cNvSpPr>
            <a:spLocks noChangeArrowheads="1"/>
          </p:cNvSpPr>
          <p:nvPr/>
        </p:nvSpPr>
        <p:spPr bwMode="auto">
          <a:xfrm>
            <a:off x="5702300" y="5221288"/>
            <a:ext cx="5000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$250,000</a:t>
            </a:r>
            <a:endParaRPr lang="en-US" altLang="en-US" dirty="0">
              <a:solidFill>
                <a:prstClr val="black"/>
              </a:solidFill>
              <a:cs typeface="+mn-cs"/>
            </a:endParaRPr>
          </a:p>
        </p:txBody>
      </p:sp>
      <p:sp>
        <p:nvSpPr>
          <p:cNvPr id="401" name="Rectangle 46"/>
          <p:cNvSpPr>
            <a:spLocks noChangeArrowheads="1"/>
          </p:cNvSpPr>
          <p:nvPr/>
        </p:nvSpPr>
        <p:spPr bwMode="auto">
          <a:xfrm>
            <a:off x="6261100" y="5221288"/>
            <a:ext cx="49847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595959"/>
                </a:solidFill>
                <a:latin typeface="Calibri" panose="020F0502020204030204" pitchFamily="34" charset="0"/>
                <a:cs typeface="+mn-cs"/>
              </a:rPr>
              <a:t>$300,000</a:t>
            </a:r>
            <a:endParaRPr lang="en-US" altLang="en-US" dirty="0">
              <a:solidFill>
                <a:prstClr val="black"/>
              </a:solidFill>
              <a:cs typeface="+mn-cs"/>
            </a:endParaRPr>
          </a:p>
        </p:txBody>
      </p:sp>
      <p:sp>
        <p:nvSpPr>
          <p:cNvPr id="403" name="Rectangle 48"/>
          <p:cNvSpPr>
            <a:spLocks noChangeArrowheads="1"/>
          </p:cNvSpPr>
          <p:nvPr/>
        </p:nvSpPr>
        <p:spPr bwMode="auto">
          <a:xfrm>
            <a:off x="4640263" y="5397500"/>
            <a:ext cx="41910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595959"/>
                </a:solidFill>
                <a:latin typeface="Calibri" panose="020F0502020204030204" pitchFamily="34" charset="0"/>
                <a:cs typeface="+mn-cs"/>
              </a:rPr>
              <a:t>Sales $</a:t>
            </a:r>
            <a:endParaRPr lang="en-US" altLang="en-US" dirty="0">
              <a:solidFill>
                <a:prstClr val="black"/>
              </a:solidFill>
              <a:cs typeface="+mn-cs"/>
            </a:endParaRPr>
          </a:p>
        </p:txBody>
      </p:sp>
      <p:sp>
        <p:nvSpPr>
          <p:cNvPr id="406" name="Rectangle 49"/>
          <p:cNvSpPr>
            <a:spLocks noChangeArrowheads="1"/>
          </p:cNvSpPr>
          <p:nvPr/>
        </p:nvSpPr>
        <p:spPr bwMode="auto">
          <a:xfrm>
            <a:off x="3432175" y="3065463"/>
            <a:ext cx="14954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Sales Commissions </a:t>
            </a:r>
            <a:endParaRPr lang="en-US" altLang="en-US" dirty="0">
              <a:solidFill>
                <a:prstClr val="black"/>
              </a:solidFill>
              <a:cs typeface="+mn-cs"/>
            </a:endParaRPr>
          </a:p>
        </p:txBody>
      </p:sp>
      <p:sp>
        <p:nvSpPr>
          <p:cNvPr id="407" name="Rectangle 50"/>
          <p:cNvSpPr>
            <a:spLocks noChangeArrowheads="1"/>
          </p:cNvSpPr>
          <p:nvPr/>
        </p:nvSpPr>
        <p:spPr bwMode="auto">
          <a:xfrm>
            <a:off x="4830763" y="3065463"/>
            <a:ext cx="1460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a:t>
            </a:r>
            <a:endParaRPr lang="en-US" altLang="en-US" dirty="0">
              <a:solidFill>
                <a:prstClr val="black"/>
              </a:solidFill>
              <a:cs typeface="+mn-cs"/>
            </a:endParaRPr>
          </a:p>
        </p:txBody>
      </p:sp>
      <p:sp>
        <p:nvSpPr>
          <p:cNvPr id="408" name="Rectangle 51"/>
          <p:cNvSpPr>
            <a:spLocks noChangeArrowheads="1"/>
          </p:cNvSpPr>
          <p:nvPr/>
        </p:nvSpPr>
        <p:spPr bwMode="auto">
          <a:xfrm>
            <a:off x="4924425" y="3065463"/>
            <a:ext cx="87947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Curvilinear</a:t>
            </a:r>
            <a:endParaRPr lang="en-US" altLang="en-US" dirty="0">
              <a:solidFill>
                <a:prstClr val="black"/>
              </a:solidFill>
              <a:cs typeface="+mn-cs"/>
            </a:endParaRPr>
          </a:p>
        </p:txBody>
      </p:sp>
      <p:sp>
        <p:nvSpPr>
          <p:cNvPr id="409" name="Rectangle 52"/>
          <p:cNvSpPr>
            <a:spLocks noChangeArrowheads="1"/>
          </p:cNvSpPr>
          <p:nvPr/>
        </p:nvSpPr>
        <p:spPr bwMode="auto">
          <a:xfrm>
            <a:off x="2282825" y="2970213"/>
            <a:ext cx="4578350" cy="2741612"/>
          </a:xfrm>
          <a:prstGeom prst="rect">
            <a:avLst/>
          </a:pr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6" name="Rectangle 49"/>
          <p:cNvSpPr>
            <a:spLocks noChangeArrowheads="1"/>
          </p:cNvSpPr>
          <p:nvPr/>
        </p:nvSpPr>
        <p:spPr bwMode="auto">
          <a:xfrm rot="16200000">
            <a:off x="2144627" y="4354427"/>
            <a:ext cx="57066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dirty="0">
                <a:solidFill>
                  <a:srgbClr val="595959"/>
                </a:solidFill>
                <a:latin typeface="Calibri" panose="020F0502020204030204" pitchFamily="34" charset="0"/>
                <a:cs typeface="+mn-cs"/>
              </a:rPr>
              <a:t>Total Cost</a:t>
            </a:r>
            <a:endParaRPr lang="en-US" altLang="en-US" sz="1100" dirty="0">
              <a:solidFill>
                <a:prstClr val="black"/>
              </a:solidFill>
              <a:cs typeface="+mn-cs"/>
            </a:endParaRPr>
          </a:p>
        </p:txBody>
      </p:sp>
      <p:sp>
        <p:nvSpPr>
          <p:cNvPr id="71" name="Slide Number Placeholder 70"/>
          <p:cNvSpPr>
            <a:spLocks noGrp="1"/>
          </p:cNvSpPr>
          <p:nvPr>
            <p:ph type="sldNum" sz="quarter" idx="12"/>
          </p:nvPr>
        </p:nvSpPr>
        <p:spPr/>
        <p:txBody>
          <a:bodyPr/>
          <a:lstStyle/>
          <a:p>
            <a:fld id="{A2F34CF3-0044-4E21-BEB6-D1264E26E98D}" type="slidenum">
              <a:rPr lang="en-US" smtClean="0">
                <a:solidFill>
                  <a:prstClr val="black">
                    <a:tint val="75000"/>
                  </a:prstClr>
                </a:solidFill>
              </a:rPr>
              <a:pPr/>
              <a:t>14</a:t>
            </a:fld>
            <a:endParaRPr lang="en-US" dirty="0">
              <a:solidFill>
                <a:prstClr val="black">
                  <a:tint val="75000"/>
                </a:prstClr>
              </a:solidFill>
            </a:endParaRPr>
          </a:p>
        </p:txBody>
      </p:sp>
      <p:sp>
        <p:nvSpPr>
          <p:cNvPr id="72" name="Rounded Rectangle 71"/>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73" name="Rectangle 72"/>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5368741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6"/>
                                        </p:tgtEl>
                                        <p:attrNameLst>
                                          <p:attrName>style.visibility</p:attrName>
                                        </p:attrNameLst>
                                      </p:cBhvr>
                                      <p:to>
                                        <p:strVal val="visible"/>
                                      </p:to>
                                    </p:set>
                                    <p:animEffect transition="in" filter="fade">
                                      <p:cBhvr>
                                        <p:cTn id="10" dur="500"/>
                                        <p:tgtEl>
                                          <p:spTgt spid="35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0"/>
                                        </p:tgtEl>
                                        <p:attrNameLst>
                                          <p:attrName>style.visibility</p:attrName>
                                        </p:attrNameLst>
                                      </p:cBhvr>
                                      <p:to>
                                        <p:strVal val="visible"/>
                                      </p:to>
                                    </p:set>
                                    <p:animEffect transition="in" filter="fade">
                                      <p:cBhvr>
                                        <p:cTn id="13" dur="500"/>
                                        <p:tgtEl>
                                          <p:spTgt spid="3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1"/>
                                        </p:tgtEl>
                                        <p:attrNameLst>
                                          <p:attrName>style.visibility</p:attrName>
                                        </p:attrNameLst>
                                      </p:cBhvr>
                                      <p:to>
                                        <p:strVal val="visible"/>
                                      </p:to>
                                    </p:set>
                                    <p:animEffect transition="in" filter="fade">
                                      <p:cBhvr>
                                        <p:cTn id="16" dur="500"/>
                                        <p:tgtEl>
                                          <p:spTgt spid="3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3"/>
                                        </p:tgtEl>
                                        <p:attrNameLst>
                                          <p:attrName>style.visibility</p:attrName>
                                        </p:attrNameLst>
                                      </p:cBhvr>
                                      <p:to>
                                        <p:strVal val="visible"/>
                                      </p:to>
                                    </p:set>
                                    <p:animEffect transition="in" filter="fade">
                                      <p:cBhvr>
                                        <p:cTn id="19" dur="500"/>
                                        <p:tgtEl>
                                          <p:spTgt spid="3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4"/>
                                        </p:tgtEl>
                                        <p:attrNameLst>
                                          <p:attrName>style.visibility</p:attrName>
                                        </p:attrNameLst>
                                      </p:cBhvr>
                                      <p:to>
                                        <p:strVal val="visible"/>
                                      </p:to>
                                    </p:set>
                                    <p:animEffect transition="in" filter="fade">
                                      <p:cBhvr>
                                        <p:cTn id="22" dur="500"/>
                                        <p:tgtEl>
                                          <p:spTgt spid="3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8"/>
                                        </p:tgtEl>
                                        <p:attrNameLst>
                                          <p:attrName>style.visibility</p:attrName>
                                        </p:attrNameLst>
                                      </p:cBhvr>
                                      <p:to>
                                        <p:strVal val="visible"/>
                                      </p:to>
                                    </p:set>
                                    <p:animEffect transition="in" filter="fade">
                                      <p:cBhvr>
                                        <p:cTn id="25" dur="500"/>
                                        <p:tgtEl>
                                          <p:spTgt spid="38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9"/>
                                        </p:tgtEl>
                                        <p:attrNameLst>
                                          <p:attrName>style.visibility</p:attrName>
                                        </p:attrNameLst>
                                      </p:cBhvr>
                                      <p:to>
                                        <p:strVal val="visible"/>
                                      </p:to>
                                    </p:set>
                                    <p:animEffect transition="in" filter="fade">
                                      <p:cBhvr>
                                        <p:cTn id="28" dur="500"/>
                                        <p:tgtEl>
                                          <p:spTgt spid="38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0"/>
                                        </p:tgtEl>
                                        <p:attrNameLst>
                                          <p:attrName>style.visibility</p:attrName>
                                        </p:attrNameLst>
                                      </p:cBhvr>
                                      <p:to>
                                        <p:strVal val="visible"/>
                                      </p:to>
                                    </p:set>
                                    <p:animEffect transition="in" filter="fade">
                                      <p:cBhvr>
                                        <p:cTn id="31" dur="500"/>
                                        <p:tgtEl>
                                          <p:spTgt spid="39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1"/>
                                        </p:tgtEl>
                                        <p:attrNameLst>
                                          <p:attrName>style.visibility</p:attrName>
                                        </p:attrNameLst>
                                      </p:cBhvr>
                                      <p:to>
                                        <p:strVal val="visible"/>
                                      </p:to>
                                    </p:set>
                                    <p:animEffect transition="in" filter="fade">
                                      <p:cBhvr>
                                        <p:cTn id="34" dur="500"/>
                                        <p:tgtEl>
                                          <p:spTgt spid="3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92"/>
                                        </p:tgtEl>
                                        <p:attrNameLst>
                                          <p:attrName>style.visibility</p:attrName>
                                        </p:attrNameLst>
                                      </p:cBhvr>
                                      <p:to>
                                        <p:strVal val="visible"/>
                                      </p:to>
                                    </p:set>
                                    <p:animEffect transition="in" filter="fade">
                                      <p:cBhvr>
                                        <p:cTn id="37" dur="500"/>
                                        <p:tgtEl>
                                          <p:spTgt spid="39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3"/>
                                        </p:tgtEl>
                                        <p:attrNameLst>
                                          <p:attrName>style.visibility</p:attrName>
                                        </p:attrNameLst>
                                      </p:cBhvr>
                                      <p:to>
                                        <p:strVal val="visible"/>
                                      </p:to>
                                    </p:set>
                                    <p:animEffect transition="in" filter="fade">
                                      <p:cBhvr>
                                        <p:cTn id="40" dur="500"/>
                                        <p:tgtEl>
                                          <p:spTgt spid="39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4"/>
                                        </p:tgtEl>
                                        <p:attrNameLst>
                                          <p:attrName>style.visibility</p:attrName>
                                        </p:attrNameLst>
                                      </p:cBhvr>
                                      <p:to>
                                        <p:strVal val="visible"/>
                                      </p:to>
                                    </p:set>
                                    <p:animEffect transition="in" filter="fade">
                                      <p:cBhvr>
                                        <p:cTn id="43" dur="500"/>
                                        <p:tgtEl>
                                          <p:spTgt spid="3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95"/>
                                        </p:tgtEl>
                                        <p:attrNameLst>
                                          <p:attrName>style.visibility</p:attrName>
                                        </p:attrNameLst>
                                      </p:cBhvr>
                                      <p:to>
                                        <p:strVal val="visible"/>
                                      </p:to>
                                    </p:set>
                                    <p:animEffect transition="in" filter="fade">
                                      <p:cBhvr>
                                        <p:cTn id="46" dur="500"/>
                                        <p:tgtEl>
                                          <p:spTgt spid="39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6"/>
                                        </p:tgtEl>
                                        <p:attrNameLst>
                                          <p:attrName>style.visibility</p:attrName>
                                        </p:attrNameLst>
                                      </p:cBhvr>
                                      <p:to>
                                        <p:strVal val="visible"/>
                                      </p:to>
                                    </p:set>
                                    <p:animEffect transition="in" filter="fade">
                                      <p:cBhvr>
                                        <p:cTn id="49" dur="500"/>
                                        <p:tgtEl>
                                          <p:spTgt spid="3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7"/>
                                        </p:tgtEl>
                                        <p:attrNameLst>
                                          <p:attrName>style.visibility</p:attrName>
                                        </p:attrNameLst>
                                      </p:cBhvr>
                                      <p:to>
                                        <p:strVal val="visible"/>
                                      </p:to>
                                    </p:set>
                                    <p:animEffect transition="in" filter="fade">
                                      <p:cBhvr>
                                        <p:cTn id="52" dur="500"/>
                                        <p:tgtEl>
                                          <p:spTgt spid="39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8"/>
                                        </p:tgtEl>
                                        <p:attrNameLst>
                                          <p:attrName>style.visibility</p:attrName>
                                        </p:attrNameLst>
                                      </p:cBhvr>
                                      <p:to>
                                        <p:strVal val="visible"/>
                                      </p:to>
                                    </p:set>
                                    <p:animEffect transition="in" filter="fade">
                                      <p:cBhvr>
                                        <p:cTn id="55" dur="500"/>
                                        <p:tgtEl>
                                          <p:spTgt spid="39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9"/>
                                        </p:tgtEl>
                                        <p:attrNameLst>
                                          <p:attrName>style.visibility</p:attrName>
                                        </p:attrNameLst>
                                      </p:cBhvr>
                                      <p:to>
                                        <p:strVal val="visible"/>
                                      </p:to>
                                    </p:set>
                                    <p:animEffect transition="in" filter="fade">
                                      <p:cBhvr>
                                        <p:cTn id="58" dur="500"/>
                                        <p:tgtEl>
                                          <p:spTgt spid="39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0"/>
                                        </p:tgtEl>
                                        <p:attrNameLst>
                                          <p:attrName>style.visibility</p:attrName>
                                        </p:attrNameLst>
                                      </p:cBhvr>
                                      <p:to>
                                        <p:strVal val="visible"/>
                                      </p:to>
                                    </p:set>
                                    <p:animEffect transition="in" filter="fade">
                                      <p:cBhvr>
                                        <p:cTn id="61" dur="500"/>
                                        <p:tgtEl>
                                          <p:spTgt spid="4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1"/>
                                        </p:tgtEl>
                                        <p:attrNameLst>
                                          <p:attrName>style.visibility</p:attrName>
                                        </p:attrNameLst>
                                      </p:cBhvr>
                                      <p:to>
                                        <p:strVal val="visible"/>
                                      </p:to>
                                    </p:set>
                                    <p:animEffect transition="in" filter="fade">
                                      <p:cBhvr>
                                        <p:cTn id="64" dur="500"/>
                                        <p:tgtEl>
                                          <p:spTgt spid="40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3"/>
                                        </p:tgtEl>
                                        <p:attrNameLst>
                                          <p:attrName>style.visibility</p:attrName>
                                        </p:attrNameLst>
                                      </p:cBhvr>
                                      <p:to>
                                        <p:strVal val="visible"/>
                                      </p:to>
                                    </p:set>
                                    <p:animEffect transition="in" filter="fade">
                                      <p:cBhvr>
                                        <p:cTn id="67" dur="500"/>
                                        <p:tgtEl>
                                          <p:spTgt spid="40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6"/>
                                        </p:tgtEl>
                                        <p:attrNameLst>
                                          <p:attrName>style.visibility</p:attrName>
                                        </p:attrNameLst>
                                      </p:cBhvr>
                                      <p:to>
                                        <p:strVal val="visible"/>
                                      </p:to>
                                    </p:set>
                                    <p:animEffect transition="in" filter="fade">
                                      <p:cBhvr>
                                        <p:cTn id="70" dur="500"/>
                                        <p:tgtEl>
                                          <p:spTgt spid="40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09"/>
                                        </p:tgtEl>
                                        <p:attrNameLst>
                                          <p:attrName>style.visibility</p:attrName>
                                        </p:attrNameLst>
                                      </p:cBhvr>
                                      <p:to>
                                        <p:strVal val="visible"/>
                                      </p:to>
                                    </p:set>
                                    <p:animEffect transition="in" filter="fade">
                                      <p:cBhvr>
                                        <p:cTn id="73" dur="500"/>
                                        <p:tgtEl>
                                          <p:spTgt spid="40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6"/>
                                        </p:tgtEl>
                                        <p:attrNameLst>
                                          <p:attrName>style.visibility</p:attrName>
                                        </p:attrNameLst>
                                      </p:cBhvr>
                                      <p:to>
                                        <p:strVal val="visible"/>
                                      </p:to>
                                    </p:set>
                                    <p:animEffect transition="in" filter="fade">
                                      <p:cBhvr>
                                        <p:cTn id="76" dur="500"/>
                                        <p:tgtEl>
                                          <p:spTgt spid="126"/>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66"/>
                                        </p:tgtEl>
                                        <p:attrNameLst>
                                          <p:attrName>style.visibility</p:attrName>
                                        </p:attrNameLst>
                                      </p:cBhvr>
                                      <p:to>
                                        <p:strVal val="visible"/>
                                      </p:to>
                                    </p:set>
                                    <p:animEffect transition="in" filter="fade">
                                      <p:cBhvr>
                                        <p:cTn id="80" dur="100"/>
                                        <p:tgtEl>
                                          <p:spTgt spid="366"/>
                                        </p:tgtEl>
                                      </p:cBhvr>
                                    </p:animEffect>
                                  </p:childTnLst>
                                </p:cTn>
                              </p:par>
                            </p:childTnLst>
                          </p:cTn>
                        </p:par>
                        <p:par>
                          <p:cTn id="81" fill="hold">
                            <p:stCondLst>
                              <p:cond delay="600"/>
                            </p:stCondLst>
                            <p:childTnLst>
                              <p:par>
                                <p:cTn id="82" presetID="10" presetClass="entr" presetSubtype="0" fill="hold" grpId="0" nodeType="afterEffect">
                                  <p:stCondLst>
                                    <p:cond delay="0"/>
                                  </p:stCondLst>
                                  <p:childTnLst>
                                    <p:set>
                                      <p:cBhvr>
                                        <p:cTn id="83" dur="1" fill="hold">
                                          <p:stCondLst>
                                            <p:cond delay="0"/>
                                          </p:stCondLst>
                                        </p:cTn>
                                        <p:tgtEl>
                                          <p:spTgt spid="367"/>
                                        </p:tgtEl>
                                        <p:attrNameLst>
                                          <p:attrName>style.visibility</p:attrName>
                                        </p:attrNameLst>
                                      </p:cBhvr>
                                      <p:to>
                                        <p:strVal val="visible"/>
                                      </p:to>
                                    </p:set>
                                    <p:animEffect transition="in" filter="fade">
                                      <p:cBhvr>
                                        <p:cTn id="84" dur="100"/>
                                        <p:tgtEl>
                                          <p:spTgt spid="367"/>
                                        </p:tgtEl>
                                      </p:cBhvr>
                                    </p:animEffect>
                                  </p:childTnLst>
                                </p:cTn>
                              </p:par>
                            </p:childTnLst>
                          </p:cTn>
                        </p:par>
                        <p:par>
                          <p:cTn id="85" fill="hold">
                            <p:stCondLst>
                              <p:cond delay="700"/>
                            </p:stCondLst>
                            <p:childTnLst>
                              <p:par>
                                <p:cTn id="86" presetID="10" presetClass="entr" presetSubtype="0" fill="hold" grpId="0" nodeType="afterEffect">
                                  <p:stCondLst>
                                    <p:cond delay="0"/>
                                  </p:stCondLst>
                                  <p:childTnLst>
                                    <p:set>
                                      <p:cBhvr>
                                        <p:cTn id="87" dur="1" fill="hold">
                                          <p:stCondLst>
                                            <p:cond delay="0"/>
                                          </p:stCondLst>
                                        </p:cTn>
                                        <p:tgtEl>
                                          <p:spTgt spid="368"/>
                                        </p:tgtEl>
                                        <p:attrNameLst>
                                          <p:attrName>style.visibility</p:attrName>
                                        </p:attrNameLst>
                                      </p:cBhvr>
                                      <p:to>
                                        <p:strVal val="visible"/>
                                      </p:to>
                                    </p:set>
                                    <p:animEffect transition="in" filter="fade">
                                      <p:cBhvr>
                                        <p:cTn id="88" dur="100"/>
                                        <p:tgtEl>
                                          <p:spTgt spid="368"/>
                                        </p:tgtEl>
                                      </p:cBhvr>
                                    </p:animEffect>
                                  </p:childTnLst>
                                </p:cTn>
                              </p:par>
                            </p:childTnLst>
                          </p:cTn>
                        </p:par>
                        <p:par>
                          <p:cTn id="89" fill="hold">
                            <p:stCondLst>
                              <p:cond delay="800"/>
                            </p:stCondLst>
                            <p:childTnLst>
                              <p:par>
                                <p:cTn id="90" presetID="10" presetClass="entr" presetSubtype="0" fill="hold" grpId="0" nodeType="afterEffect">
                                  <p:stCondLst>
                                    <p:cond delay="0"/>
                                  </p:stCondLst>
                                  <p:childTnLst>
                                    <p:set>
                                      <p:cBhvr>
                                        <p:cTn id="91" dur="1" fill="hold">
                                          <p:stCondLst>
                                            <p:cond delay="0"/>
                                          </p:stCondLst>
                                        </p:cTn>
                                        <p:tgtEl>
                                          <p:spTgt spid="369"/>
                                        </p:tgtEl>
                                        <p:attrNameLst>
                                          <p:attrName>style.visibility</p:attrName>
                                        </p:attrNameLst>
                                      </p:cBhvr>
                                      <p:to>
                                        <p:strVal val="visible"/>
                                      </p:to>
                                    </p:set>
                                    <p:animEffect transition="in" filter="fade">
                                      <p:cBhvr>
                                        <p:cTn id="92" dur="100"/>
                                        <p:tgtEl>
                                          <p:spTgt spid="369"/>
                                        </p:tgtEl>
                                      </p:cBhvr>
                                    </p:animEffect>
                                  </p:childTnLst>
                                </p:cTn>
                              </p:par>
                            </p:childTnLst>
                          </p:cTn>
                        </p:par>
                        <p:par>
                          <p:cTn id="93" fill="hold">
                            <p:stCondLst>
                              <p:cond delay="900"/>
                            </p:stCondLst>
                            <p:childTnLst>
                              <p:par>
                                <p:cTn id="94" presetID="10" presetClass="entr" presetSubtype="0" fill="hold" grpId="0" nodeType="afterEffect">
                                  <p:stCondLst>
                                    <p:cond delay="0"/>
                                  </p:stCondLst>
                                  <p:childTnLst>
                                    <p:set>
                                      <p:cBhvr>
                                        <p:cTn id="95" dur="1" fill="hold">
                                          <p:stCondLst>
                                            <p:cond delay="0"/>
                                          </p:stCondLst>
                                        </p:cTn>
                                        <p:tgtEl>
                                          <p:spTgt spid="370"/>
                                        </p:tgtEl>
                                        <p:attrNameLst>
                                          <p:attrName>style.visibility</p:attrName>
                                        </p:attrNameLst>
                                      </p:cBhvr>
                                      <p:to>
                                        <p:strVal val="visible"/>
                                      </p:to>
                                    </p:set>
                                    <p:animEffect transition="in" filter="fade">
                                      <p:cBhvr>
                                        <p:cTn id="96" dur="100"/>
                                        <p:tgtEl>
                                          <p:spTgt spid="370"/>
                                        </p:tgtEl>
                                      </p:cBhvr>
                                    </p:animEffect>
                                  </p:childTnLst>
                                </p:cTn>
                              </p:par>
                            </p:childTnLst>
                          </p:cTn>
                        </p:par>
                        <p:par>
                          <p:cTn id="97" fill="hold">
                            <p:stCondLst>
                              <p:cond delay="1000"/>
                            </p:stCondLst>
                            <p:childTnLst>
                              <p:par>
                                <p:cTn id="98" presetID="10" presetClass="entr" presetSubtype="0" fill="hold" grpId="0" nodeType="afterEffect">
                                  <p:stCondLst>
                                    <p:cond delay="0"/>
                                  </p:stCondLst>
                                  <p:childTnLst>
                                    <p:set>
                                      <p:cBhvr>
                                        <p:cTn id="99" dur="1" fill="hold">
                                          <p:stCondLst>
                                            <p:cond delay="0"/>
                                          </p:stCondLst>
                                        </p:cTn>
                                        <p:tgtEl>
                                          <p:spTgt spid="371"/>
                                        </p:tgtEl>
                                        <p:attrNameLst>
                                          <p:attrName>style.visibility</p:attrName>
                                        </p:attrNameLst>
                                      </p:cBhvr>
                                      <p:to>
                                        <p:strVal val="visible"/>
                                      </p:to>
                                    </p:set>
                                    <p:animEffect transition="in" filter="fade">
                                      <p:cBhvr>
                                        <p:cTn id="100" dur="100"/>
                                        <p:tgtEl>
                                          <p:spTgt spid="371"/>
                                        </p:tgtEl>
                                      </p:cBhvr>
                                    </p:animEffect>
                                  </p:childTnLst>
                                </p:cTn>
                              </p:par>
                            </p:childTnLst>
                          </p:cTn>
                        </p:par>
                        <p:par>
                          <p:cTn id="101" fill="hold">
                            <p:stCondLst>
                              <p:cond delay="1100"/>
                            </p:stCondLst>
                            <p:childTnLst>
                              <p:par>
                                <p:cTn id="102" presetID="10" presetClass="entr" presetSubtype="0" fill="hold" grpId="0" nodeType="afterEffect">
                                  <p:stCondLst>
                                    <p:cond delay="0"/>
                                  </p:stCondLst>
                                  <p:childTnLst>
                                    <p:set>
                                      <p:cBhvr>
                                        <p:cTn id="103" dur="1" fill="hold">
                                          <p:stCondLst>
                                            <p:cond delay="0"/>
                                          </p:stCondLst>
                                        </p:cTn>
                                        <p:tgtEl>
                                          <p:spTgt spid="372"/>
                                        </p:tgtEl>
                                        <p:attrNameLst>
                                          <p:attrName>style.visibility</p:attrName>
                                        </p:attrNameLst>
                                      </p:cBhvr>
                                      <p:to>
                                        <p:strVal val="visible"/>
                                      </p:to>
                                    </p:set>
                                    <p:animEffect transition="in" filter="fade">
                                      <p:cBhvr>
                                        <p:cTn id="104" dur="100"/>
                                        <p:tgtEl>
                                          <p:spTgt spid="372"/>
                                        </p:tgtEl>
                                      </p:cBhvr>
                                    </p:animEffect>
                                  </p:childTnLst>
                                </p:cTn>
                              </p:par>
                            </p:childTnLst>
                          </p:cTn>
                        </p:par>
                        <p:par>
                          <p:cTn id="105" fill="hold">
                            <p:stCondLst>
                              <p:cond delay="1200"/>
                            </p:stCondLst>
                            <p:childTnLst>
                              <p:par>
                                <p:cTn id="106" presetID="10" presetClass="entr" presetSubtype="0" fill="hold" grpId="0" nodeType="afterEffect">
                                  <p:stCondLst>
                                    <p:cond delay="0"/>
                                  </p:stCondLst>
                                  <p:childTnLst>
                                    <p:set>
                                      <p:cBhvr>
                                        <p:cTn id="107" dur="1" fill="hold">
                                          <p:stCondLst>
                                            <p:cond delay="0"/>
                                          </p:stCondLst>
                                        </p:cTn>
                                        <p:tgtEl>
                                          <p:spTgt spid="373"/>
                                        </p:tgtEl>
                                        <p:attrNameLst>
                                          <p:attrName>style.visibility</p:attrName>
                                        </p:attrNameLst>
                                      </p:cBhvr>
                                      <p:to>
                                        <p:strVal val="visible"/>
                                      </p:to>
                                    </p:set>
                                    <p:animEffect transition="in" filter="fade">
                                      <p:cBhvr>
                                        <p:cTn id="108" dur="100"/>
                                        <p:tgtEl>
                                          <p:spTgt spid="373"/>
                                        </p:tgtEl>
                                      </p:cBhvr>
                                    </p:animEffect>
                                  </p:childTnLst>
                                </p:cTn>
                              </p:par>
                            </p:childTnLst>
                          </p:cTn>
                        </p:par>
                        <p:par>
                          <p:cTn id="109" fill="hold">
                            <p:stCondLst>
                              <p:cond delay="1300"/>
                            </p:stCondLst>
                            <p:childTnLst>
                              <p:par>
                                <p:cTn id="110" presetID="10" presetClass="entr" presetSubtype="0" fill="hold" grpId="0" nodeType="afterEffect">
                                  <p:stCondLst>
                                    <p:cond delay="0"/>
                                  </p:stCondLst>
                                  <p:childTnLst>
                                    <p:set>
                                      <p:cBhvr>
                                        <p:cTn id="111" dur="1" fill="hold">
                                          <p:stCondLst>
                                            <p:cond delay="0"/>
                                          </p:stCondLst>
                                        </p:cTn>
                                        <p:tgtEl>
                                          <p:spTgt spid="374"/>
                                        </p:tgtEl>
                                        <p:attrNameLst>
                                          <p:attrName>style.visibility</p:attrName>
                                        </p:attrNameLst>
                                      </p:cBhvr>
                                      <p:to>
                                        <p:strVal val="visible"/>
                                      </p:to>
                                    </p:set>
                                    <p:animEffect transition="in" filter="fade">
                                      <p:cBhvr>
                                        <p:cTn id="112" dur="100"/>
                                        <p:tgtEl>
                                          <p:spTgt spid="374"/>
                                        </p:tgtEl>
                                      </p:cBhvr>
                                    </p:animEffect>
                                  </p:childTnLst>
                                </p:cTn>
                              </p:par>
                            </p:childTnLst>
                          </p:cTn>
                        </p:par>
                        <p:par>
                          <p:cTn id="113" fill="hold">
                            <p:stCondLst>
                              <p:cond delay="1400"/>
                            </p:stCondLst>
                            <p:childTnLst>
                              <p:par>
                                <p:cTn id="114" presetID="10" presetClass="entr" presetSubtype="0" fill="hold" grpId="0" nodeType="afterEffect">
                                  <p:stCondLst>
                                    <p:cond delay="0"/>
                                  </p:stCondLst>
                                  <p:childTnLst>
                                    <p:set>
                                      <p:cBhvr>
                                        <p:cTn id="115" dur="1" fill="hold">
                                          <p:stCondLst>
                                            <p:cond delay="0"/>
                                          </p:stCondLst>
                                        </p:cTn>
                                        <p:tgtEl>
                                          <p:spTgt spid="375"/>
                                        </p:tgtEl>
                                        <p:attrNameLst>
                                          <p:attrName>style.visibility</p:attrName>
                                        </p:attrNameLst>
                                      </p:cBhvr>
                                      <p:to>
                                        <p:strVal val="visible"/>
                                      </p:to>
                                    </p:set>
                                    <p:animEffect transition="in" filter="fade">
                                      <p:cBhvr>
                                        <p:cTn id="116" dur="100"/>
                                        <p:tgtEl>
                                          <p:spTgt spid="375"/>
                                        </p:tgtEl>
                                      </p:cBhvr>
                                    </p:animEffect>
                                  </p:childTnLst>
                                </p:cTn>
                              </p:par>
                            </p:childTnLst>
                          </p:cTn>
                        </p:par>
                        <p:par>
                          <p:cTn id="117" fill="hold">
                            <p:stCondLst>
                              <p:cond delay="1500"/>
                            </p:stCondLst>
                            <p:childTnLst>
                              <p:par>
                                <p:cTn id="118" presetID="10" presetClass="entr" presetSubtype="0" fill="hold" grpId="0" nodeType="afterEffect">
                                  <p:stCondLst>
                                    <p:cond delay="0"/>
                                  </p:stCondLst>
                                  <p:childTnLst>
                                    <p:set>
                                      <p:cBhvr>
                                        <p:cTn id="119" dur="1" fill="hold">
                                          <p:stCondLst>
                                            <p:cond delay="0"/>
                                          </p:stCondLst>
                                        </p:cTn>
                                        <p:tgtEl>
                                          <p:spTgt spid="376"/>
                                        </p:tgtEl>
                                        <p:attrNameLst>
                                          <p:attrName>style.visibility</p:attrName>
                                        </p:attrNameLst>
                                      </p:cBhvr>
                                      <p:to>
                                        <p:strVal val="visible"/>
                                      </p:to>
                                    </p:set>
                                    <p:animEffect transition="in" filter="fade">
                                      <p:cBhvr>
                                        <p:cTn id="120" dur="100"/>
                                        <p:tgtEl>
                                          <p:spTgt spid="376"/>
                                        </p:tgtEl>
                                      </p:cBhvr>
                                    </p:animEffect>
                                  </p:childTnLst>
                                </p:cTn>
                              </p:par>
                            </p:childTnLst>
                          </p:cTn>
                        </p:par>
                        <p:par>
                          <p:cTn id="121" fill="hold">
                            <p:stCondLst>
                              <p:cond delay="1600"/>
                            </p:stCondLst>
                            <p:childTnLst>
                              <p:par>
                                <p:cTn id="122" presetID="10" presetClass="entr" presetSubtype="0" fill="hold" grpId="0" nodeType="afterEffect">
                                  <p:stCondLst>
                                    <p:cond delay="0"/>
                                  </p:stCondLst>
                                  <p:childTnLst>
                                    <p:set>
                                      <p:cBhvr>
                                        <p:cTn id="123" dur="1" fill="hold">
                                          <p:stCondLst>
                                            <p:cond delay="0"/>
                                          </p:stCondLst>
                                        </p:cTn>
                                        <p:tgtEl>
                                          <p:spTgt spid="377"/>
                                        </p:tgtEl>
                                        <p:attrNameLst>
                                          <p:attrName>style.visibility</p:attrName>
                                        </p:attrNameLst>
                                      </p:cBhvr>
                                      <p:to>
                                        <p:strVal val="visible"/>
                                      </p:to>
                                    </p:set>
                                    <p:animEffect transition="in" filter="fade">
                                      <p:cBhvr>
                                        <p:cTn id="124" dur="100"/>
                                        <p:tgtEl>
                                          <p:spTgt spid="377"/>
                                        </p:tgtEl>
                                      </p:cBhvr>
                                    </p:animEffect>
                                  </p:childTnLst>
                                </p:cTn>
                              </p:par>
                            </p:childTnLst>
                          </p:cTn>
                        </p:par>
                        <p:par>
                          <p:cTn id="125" fill="hold">
                            <p:stCondLst>
                              <p:cond delay="1700"/>
                            </p:stCondLst>
                            <p:childTnLst>
                              <p:par>
                                <p:cTn id="126" presetID="10" presetClass="entr" presetSubtype="0" fill="hold" grpId="0" nodeType="afterEffect">
                                  <p:stCondLst>
                                    <p:cond delay="0"/>
                                  </p:stCondLst>
                                  <p:childTnLst>
                                    <p:set>
                                      <p:cBhvr>
                                        <p:cTn id="127" dur="1" fill="hold">
                                          <p:stCondLst>
                                            <p:cond delay="0"/>
                                          </p:stCondLst>
                                        </p:cTn>
                                        <p:tgtEl>
                                          <p:spTgt spid="378"/>
                                        </p:tgtEl>
                                        <p:attrNameLst>
                                          <p:attrName>style.visibility</p:attrName>
                                        </p:attrNameLst>
                                      </p:cBhvr>
                                      <p:to>
                                        <p:strVal val="visible"/>
                                      </p:to>
                                    </p:set>
                                    <p:animEffect transition="in" filter="fade">
                                      <p:cBhvr>
                                        <p:cTn id="128" dur="100"/>
                                        <p:tgtEl>
                                          <p:spTgt spid="378"/>
                                        </p:tgtEl>
                                      </p:cBhvr>
                                    </p:animEffect>
                                  </p:childTnLst>
                                </p:cTn>
                              </p:par>
                            </p:childTnLst>
                          </p:cTn>
                        </p:par>
                        <p:par>
                          <p:cTn id="129" fill="hold">
                            <p:stCondLst>
                              <p:cond delay="1800"/>
                            </p:stCondLst>
                            <p:childTnLst>
                              <p:par>
                                <p:cTn id="130" presetID="10" presetClass="entr" presetSubtype="0" fill="hold" grpId="0" nodeType="afterEffect">
                                  <p:stCondLst>
                                    <p:cond delay="0"/>
                                  </p:stCondLst>
                                  <p:childTnLst>
                                    <p:set>
                                      <p:cBhvr>
                                        <p:cTn id="131" dur="1" fill="hold">
                                          <p:stCondLst>
                                            <p:cond delay="0"/>
                                          </p:stCondLst>
                                        </p:cTn>
                                        <p:tgtEl>
                                          <p:spTgt spid="379"/>
                                        </p:tgtEl>
                                        <p:attrNameLst>
                                          <p:attrName>style.visibility</p:attrName>
                                        </p:attrNameLst>
                                      </p:cBhvr>
                                      <p:to>
                                        <p:strVal val="visible"/>
                                      </p:to>
                                    </p:set>
                                    <p:animEffect transition="in" filter="fade">
                                      <p:cBhvr>
                                        <p:cTn id="132" dur="100"/>
                                        <p:tgtEl>
                                          <p:spTgt spid="379"/>
                                        </p:tgtEl>
                                      </p:cBhvr>
                                    </p:animEffect>
                                  </p:childTnLst>
                                </p:cTn>
                              </p:par>
                            </p:childTnLst>
                          </p:cTn>
                        </p:par>
                        <p:par>
                          <p:cTn id="133" fill="hold">
                            <p:stCondLst>
                              <p:cond delay="1900"/>
                            </p:stCondLst>
                            <p:childTnLst>
                              <p:par>
                                <p:cTn id="134" presetID="10" presetClass="entr" presetSubtype="0" fill="hold" grpId="0" nodeType="afterEffect">
                                  <p:stCondLst>
                                    <p:cond delay="0"/>
                                  </p:stCondLst>
                                  <p:childTnLst>
                                    <p:set>
                                      <p:cBhvr>
                                        <p:cTn id="135" dur="1" fill="hold">
                                          <p:stCondLst>
                                            <p:cond delay="0"/>
                                          </p:stCondLst>
                                        </p:cTn>
                                        <p:tgtEl>
                                          <p:spTgt spid="380"/>
                                        </p:tgtEl>
                                        <p:attrNameLst>
                                          <p:attrName>style.visibility</p:attrName>
                                        </p:attrNameLst>
                                      </p:cBhvr>
                                      <p:to>
                                        <p:strVal val="visible"/>
                                      </p:to>
                                    </p:set>
                                    <p:animEffect transition="in" filter="fade">
                                      <p:cBhvr>
                                        <p:cTn id="136" dur="100"/>
                                        <p:tgtEl>
                                          <p:spTgt spid="380"/>
                                        </p:tgtEl>
                                      </p:cBhvr>
                                    </p:animEffect>
                                  </p:childTnLst>
                                </p:cTn>
                              </p:par>
                            </p:childTnLst>
                          </p:cTn>
                        </p:par>
                        <p:par>
                          <p:cTn id="137" fill="hold">
                            <p:stCondLst>
                              <p:cond delay="2000"/>
                            </p:stCondLst>
                            <p:childTnLst>
                              <p:par>
                                <p:cTn id="138" presetID="10" presetClass="entr" presetSubtype="0" fill="hold" grpId="0" nodeType="afterEffect">
                                  <p:stCondLst>
                                    <p:cond delay="0"/>
                                  </p:stCondLst>
                                  <p:childTnLst>
                                    <p:set>
                                      <p:cBhvr>
                                        <p:cTn id="139" dur="1" fill="hold">
                                          <p:stCondLst>
                                            <p:cond delay="0"/>
                                          </p:stCondLst>
                                        </p:cTn>
                                        <p:tgtEl>
                                          <p:spTgt spid="381"/>
                                        </p:tgtEl>
                                        <p:attrNameLst>
                                          <p:attrName>style.visibility</p:attrName>
                                        </p:attrNameLst>
                                      </p:cBhvr>
                                      <p:to>
                                        <p:strVal val="visible"/>
                                      </p:to>
                                    </p:set>
                                    <p:animEffect transition="in" filter="fade">
                                      <p:cBhvr>
                                        <p:cTn id="140" dur="100"/>
                                        <p:tgtEl>
                                          <p:spTgt spid="381"/>
                                        </p:tgtEl>
                                      </p:cBhvr>
                                    </p:animEffect>
                                  </p:childTnLst>
                                </p:cTn>
                              </p:par>
                            </p:childTnLst>
                          </p:cTn>
                        </p:par>
                        <p:par>
                          <p:cTn id="141" fill="hold">
                            <p:stCondLst>
                              <p:cond delay="2100"/>
                            </p:stCondLst>
                            <p:childTnLst>
                              <p:par>
                                <p:cTn id="142" presetID="10" presetClass="entr" presetSubtype="0" fill="hold" grpId="0" nodeType="afterEffect">
                                  <p:stCondLst>
                                    <p:cond delay="0"/>
                                  </p:stCondLst>
                                  <p:childTnLst>
                                    <p:set>
                                      <p:cBhvr>
                                        <p:cTn id="143" dur="1" fill="hold">
                                          <p:stCondLst>
                                            <p:cond delay="0"/>
                                          </p:stCondLst>
                                        </p:cTn>
                                        <p:tgtEl>
                                          <p:spTgt spid="382"/>
                                        </p:tgtEl>
                                        <p:attrNameLst>
                                          <p:attrName>style.visibility</p:attrName>
                                        </p:attrNameLst>
                                      </p:cBhvr>
                                      <p:to>
                                        <p:strVal val="visible"/>
                                      </p:to>
                                    </p:set>
                                    <p:animEffect transition="in" filter="fade">
                                      <p:cBhvr>
                                        <p:cTn id="144" dur="100"/>
                                        <p:tgtEl>
                                          <p:spTgt spid="382"/>
                                        </p:tgtEl>
                                      </p:cBhvr>
                                    </p:animEffect>
                                  </p:childTnLst>
                                </p:cTn>
                              </p:par>
                            </p:childTnLst>
                          </p:cTn>
                        </p:par>
                        <p:par>
                          <p:cTn id="145" fill="hold">
                            <p:stCondLst>
                              <p:cond delay="2200"/>
                            </p:stCondLst>
                            <p:childTnLst>
                              <p:par>
                                <p:cTn id="146" presetID="10" presetClass="entr" presetSubtype="0" fill="hold" grpId="0" nodeType="afterEffect">
                                  <p:stCondLst>
                                    <p:cond delay="0"/>
                                  </p:stCondLst>
                                  <p:childTnLst>
                                    <p:set>
                                      <p:cBhvr>
                                        <p:cTn id="147" dur="1" fill="hold">
                                          <p:stCondLst>
                                            <p:cond delay="0"/>
                                          </p:stCondLst>
                                        </p:cTn>
                                        <p:tgtEl>
                                          <p:spTgt spid="383"/>
                                        </p:tgtEl>
                                        <p:attrNameLst>
                                          <p:attrName>style.visibility</p:attrName>
                                        </p:attrNameLst>
                                      </p:cBhvr>
                                      <p:to>
                                        <p:strVal val="visible"/>
                                      </p:to>
                                    </p:set>
                                    <p:animEffect transition="in" filter="fade">
                                      <p:cBhvr>
                                        <p:cTn id="148" dur="100"/>
                                        <p:tgtEl>
                                          <p:spTgt spid="383"/>
                                        </p:tgtEl>
                                      </p:cBhvr>
                                    </p:animEffect>
                                  </p:childTnLst>
                                </p:cTn>
                              </p:par>
                            </p:childTnLst>
                          </p:cTn>
                        </p:par>
                        <p:par>
                          <p:cTn id="149" fill="hold">
                            <p:stCondLst>
                              <p:cond delay="2300"/>
                            </p:stCondLst>
                            <p:childTnLst>
                              <p:par>
                                <p:cTn id="150" presetID="10" presetClass="entr" presetSubtype="0" fill="hold" grpId="0" nodeType="afterEffect">
                                  <p:stCondLst>
                                    <p:cond delay="0"/>
                                  </p:stCondLst>
                                  <p:childTnLst>
                                    <p:set>
                                      <p:cBhvr>
                                        <p:cTn id="151" dur="1" fill="hold">
                                          <p:stCondLst>
                                            <p:cond delay="0"/>
                                          </p:stCondLst>
                                        </p:cTn>
                                        <p:tgtEl>
                                          <p:spTgt spid="384"/>
                                        </p:tgtEl>
                                        <p:attrNameLst>
                                          <p:attrName>style.visibility</p:attrName>
                                        </p:attrNameLst>
                                      </p:cBhvr>
                                      <p:to>
                                        <p:strVal val="visible"/>
                                      </p:to>
                                    </p:set>
                                    <p:animEffect transition="in" filter="fade">
                                      <p:cBhvr>
                                        <p:cTn id="152" dur="100"/>
                                        <p:tgtEl>
                                          <p:spTgt spid="384"/>
                                        </p:tgtEl>
                                      </p:cBhvr>
                                    </p:animEffect>
                                  </p:childTnLst>
                                </p:cTn>
                              </p:par>
                            </p:childTnLst>
                          </p:cTn>
                        </p:par>
                        <p:par>
                          <p:cTn id="153" fill="hold">
                            <p:stCondLst>
                              <p:cond delay="2400"/>
                            </p:stCondLst>
                            <p:childTnLst>
                              <p:par>
                                <p:cTn id="154" presetID="10" presetClass="entr" presetSubtype="0" fill="hold" grpId="0" nodeType="afterEffect">
                                  <p:stCondLst>
                                    <p:cond delay="0"/>
                                  </p:stCondLst>
                                  <p:childTnLst>
                                    <p:set>
                                      <p:cBhvr>
                                        <p:cTn id="155" dur="1" fill="hold">
                                          <p:stCondLst>
                                            <p:cond delay="0"/>
                                          </p:stCondLst>
                                        </p:cTn>
                                        <p:tgtEl>
                                          <p:spTgt spid="385"/>
                                        </p:tgtEl>
                                        <p:attrNameLst>
                                          <p:attrName>style.visibility</p:attrName>
                                        </p:attrNameLst>
                                      </p:cBhvr>
                                      <p:to>
                                        <p:strVal val="visible"/>
                                      </p:to>
                                    </p:set>
                                    <p:animEffect transition="in" filter="fade">
                                      <p:cBhvr>
                                        <p:cTn id="156" dur="100"/>
                                        <p:tgtEl>
                                          <p:spTgt spid="385"/>
                                        </p:tgtEl>
                                      </p:cBhvr>
                                    </p:animEffect>
                                  </p:childTnLst>
                                </p:cTn>
                              </p:par>
                            </p:childTnLst>
                          </p:cTn>
                        </p:par>
                        <p:par>
                          <p:cTn id="157" fill="hold">
                            <p:stCondLst>
                              <p:cond delay="2500"/>
                            </p:stCondLst>
                            <p:childTnLst>
                              <p:par>
                                <p:cTn id="158" presetID="10" presetClass="entr" presetSubtype="0" fill="hold" grpId="0" nodeType="afterEffect">
                                  <p:stCondLst>
                                    <p:cond delay="0"/>
                                  </p:stCondLst>
                                  <p:childTnLst>
                                    <p:set>
                                      <p:cBhvr>
                                        <p:cTn id="159" dur="1" fill="hold">
                                          <p:stCondLst>
                                            <p:cond delay="0"/>
                                          </p:stCondLst>
                                        </p:cTn>
                                        <p:tgtEl>
                                          <p:spTgt spid="386"/>
                                        </p:tgtEl>
                                        <p:attrNameLst>
                                          <p:attrName>style.visibility</p:attrName>
                                        </p:attrNameLst>
                                      </p:cBhvr>
                                      <p:to>
                                        <p:strVal val="visible"/>
                                      </p:to>
                                    </p:set>
                                    <p:animEffect transition="in" filter="fade">
                                      <p:cBhvr>
                                        <p:cTn id="160" dur="100"/>
                                        <p:tgtEl>
                                          <p:spTgt spid="386"/>
                                        </p:tgtEl>
                                      </p:cBhvr>
                                    </p:animEffect>
                                  </p:childTnLst>
                                </p:cTn>
                              </p:par>
                            </p:childTnLst>
                          </p:cTn>
                        </p:par>
                        <p:par>
                          <p:cTn id="161" fill="hold">
                            <p:stCondLst>
                              <p:cond delay="2600"/>
                            </p:stCondLst>
                            <p:childTnLst>
                              <p:par>
                                <p:cTn id="162" presetID="10" presetClass="entr" presetSubtype="0" fill="hold" grpId="0" nodeType="afterEffect">
                                  <p:stCondLst>
                                    <p:cond delay="0"/>
                                  </p:stCondLst>
                                  <p:childTnLst>
                                    <p:set>
                                      <p:cBhvr>
                                        <p:cTn id="163" dur="1" fill="hold">
                                          <p:stCondLst>
                                            <p:cond delay="0"/>
                                          </p:stCondLst>
                                        </p:cTn>
                                        <p:tgtEl>
                                          <p:spTgt spid="387"/>
                                        </p:tgtEl>
                                        <p:attrNameLst>
                                          <p:attrName>style.visibility</p:attrName>
                                        </p:attrNameLst>
                                      </p:cBhvr>
                                      <p:to>
                                        <p:strVal val="visible"/>
                                      </p:to>
                                    </p:set>
                                    <p:animEffect transition="in" filter="fade">
                                      <p:cBhvr>
                                        <p:cTn id="164" dur="100"/>
                                        <p:tgtEl>
                                          <p:spTgt spid="387"/>
                                        </p:tgtEl>
                                      </p:cBhvr>
                                    </p:animEffect>
                                  </p:childTnLst>
                                </p:cTn>
                              </p:par>
                            </p:childTnLst>
                          </p:cTn>
                        </p:par>
                        <p:par>
                          <p:cTn id="165" fill="hold">
                            <p:stCondLst>
                              <p:cond delay="2700"/>
                            </p:stCondLst>
                            <p:childTnLst>
                              <p:par>
                                <p:cTn id="166" presetID="10" presetClass="entr" presetSubtype="0" fill="hold" grpId="0" nodeType="afterEffect">
                                  <p:stCondLst>
                                    <p:cond delay="0"/>
                                  </p:stCondLst>
                                  <p:childTnLst>
                                    <p:set>
                                      <p:cBhvr>
                                        <p:cTn id="167" dur="1" fill="hold">
                                          <p:stCondLst>
                                            <p:cond delay="0"/>
                                          </p:stCondLst>
                                        </p:cTn>
                                        <p:tgtEl>
                                          <p:spTgt spid="365"/>
                                        </p:tgtEl>
                                        <p:attrNameLst>
                                          <p:attrName>style.visibility</p:attrName>
                                        </p:attrNameLst>
                                      </p:cBhvr>
                                      <p:to>
                                        <p:strVal val="visible"/>
                                      </p:to>
                                    </p:set>
                                    <p:animEffect transition="in" filter="fade">
                                      <p:cBhvr>
                                        <p:cTn id="168" dur="100"/>
                                        <p:tgtEl>
                                          <p:spTgt spid="36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07"/>
                                        </p:tgtEl>
                                        <p:attrNameLst>
                                          <p:attrName>style.visibility</p:attrName>
                                        </p:attrNameLst>
                                      </p:cBhvr>
                                      <p:to>
                                        <p:strVal val="visible"/>
                                      </p:to>
                                    </p:set>
                                    <p:animEffect transition="in" filter="fade">
                                      <p:cBhvr>
                                        <p:cTn id="173" dur="500"/>
                                        <p:tgtEl>
                                          <p:spTgt spid="407"/>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08"/>
                                        </p:tgtEl>
                                        <p:attrNameLst>
                                          <p:attrName>style.visibility</p:attrName>
                                        </p:attrNameLst>
                                      </p:cBhvr>
                                      <p:to>
                                        <p:strVal val="visible"/>
                                      </p:to>
                                    </p:set>
                                    <p:animEffect transition="in" filter="fade">
                                      <p:cBhvr>
                                        <p:cTn id="176" dur="500"/>
                                        <p:tgtEl>
                                          <p:spTgt spid="408"/>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357"/>
                                        </p:tgtEl>
                                        <p:attrNameLst>
                                          <p:attrName>style.visibility</p:attrName>
                                        </p:attrNameLst>
                                      </p:cBhvr>
                                      <p:to>
                                        <p:strVal val="visible"/>
                                      </p:to>
                                    </p:set>
                                    <p:animEffect transition="in" filter="fade">
                                      <p:cBhvr>
                                        <p:cTn id="179"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53" grpId="0"/>
      <p:bldP spid="356"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p:bldP spid="389" grpId="0"/>
      <p:bldP spid="390" grpId="0"/>
      <p:bldP spid="391" grpId="0"/>
      <p:bldP spid="392" grpId="0"/>
      <p:bldP spid="393" grpId="0"/>
      <p:bldP spid="394" grpId="0"/>
      <p:bldP spid="395" grpId="0"/>
      <p:bldP spid="396" grpId="0"/>
      <p:bldP spid="397" grpId="0"/>
      <p:bldP spid="398" grpId="0"/>
      <p:bldP spid="399" grpId="0"/>
      <p:bldP spid="400" grpId="0"/>
      <p:bldP spid="401" grpId="0"/>
      <p:bldP spid="403" grpId="0"/>
      <p:bldP spid="406" grpId="0"/>
      <p:bldP spid="407" grpId="0"/>
      <p:bldP spid="408" grpId="0"/>
      <p:bldP spid="409" grpId="0" animBg="1"/>
      <p:bldP spid="1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P1:</a:t>
            </a:r>
            <a:r>
              <a:rPr lang="en-US" dirty="0"/>
              <a:t> </a:t>
            </a:r>
            <a:br>
              <a:rPr lang="en-US" dirty="0"/>
            </a:br>
            <a:r>
              <a:rPr lang="en-US" dirty="0">
                <a:solidFill>
                  <a:prstClr val="black"/>
                </a:solidFill>
              </a:rPr>
              <a:t>Determine cost estimates using the scatter diagram, high-low, and regression methods of </a:t>
            </a:r>
            <a:br>
              <a:rPr lang="en-US" dirty="0">
                <a:solidFill>
                  <a:prstClr val="black"/>
                </a:solidFill>
              </a:rPr>
            </a:br>
            <a:r>
              <a:rPr lang="en-US" dirty="0">
                <a:solidFill>
                  <a:prstClr val="black"/>
                </a:solidFill>
              </a:rPr>
              <a:t>       estimating costs.</a:t>
            </a:r>
            <a:br>
              <a:rPr lang="en-US" dirty="0">
                <a:solidFill>
                  <a:prstClr val="black"/>
                </a:solidFill>
              </a:rPr>
            </a:br>
            <a:r>
              <a:rPr lang="en-US" altLang="en-US" dirty="0"/>
              <a:t>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15</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2329"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540" y="530463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3881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457200" y="609600"/>
            <a:ext cx="8229600" cy="808038"/>
          </a:xfrm>
        </p:spPr>
        <p:txBody>
          <a:bodyPr/>
          <a:lstStyle/>
          <a:p>
            <a:r>
              <a:rPr lang="en-US" altLang="en-US" b="1" dirty="0"/>
              <a:t>Measuring Cost Behavior</a:t>
            </a:r>
          </a:p>
        </p:txBody>
      </p:sp>
      <p:sp>
        <p:nvSpPr>
          <p:cNvPr id="11266" name="Rectangle 2"/>
          <p:cNvSpPr>
            <a:spLocks noGrp="1" noChangeArrowheads="1"/>
          </p:cNvSpPr>
          <p:nvPr>
            <p:ph idx="1"/>
          </p:nvPr>
        </p:nvSpPr>
        <p:spPr>
          <a:xfrm>
            <a:off x="228600" y="1676400"/>
            <a:ext cx="8489950" cy="4648200"/>
          </a:xfrm>
        </p:spPr>
        <p:txBody>
          <a:bodyPr lIns="90488" tIns="44450" rIns="90488" bIns="44450"/>
          <a:lstStyle/>
          <a:p>
            <a:pPr algn="ctr">
              <a:buFont typeface="Wingdings" pitchFamily="-84" charset="2"/>
              <a:buNone/>
            </a:pPr>
            <a:r>
              <a:rPr lang="en-US" altLang="en-US" dirty="0">
                <a:latin typeface="Arial" charset="0"/>
                <a:cs typeface="Arial" charset="0"/>
              </a:rPr>
              <a:t>  </a:t>
            </a:r>
          </a:p>
        </p:txBody>
      </p:sp>
      <p:sp>
        <p:nvSpPr>
          <p:cNvPr id="7" name="TextBox 6"/>
          <p:cNvSpPr txBox="1"/>
          <p:nvPr/>
        </p:nvSpPr>
        <p:spPr>
          <a:xfrm>
            <a:off x="741363" y="1676400"/>
            <a:ext cx="7620000" cy="1938992"/>
          </a:xfrm>
          <a:prstGeom prst="rect">
            <a:avLst/>
          </a:prstGeom>
          <a:solidFill>
            <a:schemeClr val="bg2"/>
          </a:solidFill>
          <a:ln w="19050">
            <a:solidFill>
              <a:srgbClr val="0033CC"/>
            </a:solidFill>
          </a:ln>
        </p:spPr>
        <p:txBody>
          <a:bodyPr>
            <a:spAutoFit/>
          </a:bodyPr>
          <a:lstStyle/>
          <a:p>
            <a:pPr algn="ctr">
              <a:defRPr/>
            </a:pPr>
            <a:r>
              <a:rPr lang="en-US" sz="2400" b="1" dirty="0">
                <a:solidFill>
                  <a:schemeClr val="accent2">
                    <a:lumMod val="50000"/>
                  </a:schemeClr>
                </a:solidFill>
              </a:rPr>
              <a:t>The objective is to classify all costs as either fixed or variable.  We will look at three methods:</a:t>
            </a:r>
          </a:p>
          <a:p>
            <a:pPr marL="457200" indent="-457200">
              <a:buFontTx/>
              <a:buAutoNum type="arabicPeriod"/>
              <a:defRPr/>
            </a:pPr>
            <a:r>
              <a:rPr lang="en-US" sz="2400" b="1" dirty="0">
                <a:solidFill>
                  <a:schemeClr val="accent2">
                    <a:lumMod val="50000"/>
                  </a:schemeClr>
                </a:solidFill>
              </a:rPr>
              <a:t>Scatter diagram</a:t>
            </a:r>
          </a:p>
          <a:p>
            <a:pPr marL="457200" indent="-457200">
              <a:buFontTx/>
              <a:buAutoNum type="arabicPeriod"/>
              <a:defRPr/>
            </a:pPr>
            <a:r>
              <a:rPr lang="en-US" sz="2400" b="1" dirty="0">
                <a:solidFill>
                  <a:schemeClr val="accent2">
                    <a:lumMod val="50000"/>
                  </a:schemeClr>
                </a:solidFill>
              </a:rPr>
              <a:t>High-low method</a:t>
            </a:r>
          </a:p>
          <a:p>
            <a:pPr marL="457200" indent="-457200">
              <a:buFontTx/>
              <a:buAutoNum type="arabicPeriod"/>
              <a:defRPr/>
            </a:pPr>
            <a:r>
              <a:rPr lang="en-US" sz="2400" b="1" dirty="0">
                <a:solidFill>
                  <a:schemeClr val="accent2">
                    <a:lumMod val="50000"/>
                  </a:schemeClr>
                </a:solidFill>
              </a:rPr>
              <a:t>Regression</a:t>
            </a:r>
            <a:endParaRPr lang="en-US" sz="2400" dirty="0">
              <a:solidFill>
                <a:schemeClr val="accent2">
                  <a:lumMod val="50000"/>
                </a:schemeClr>
              </a:solidFill>
            </a:endParaRP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16</a:t>
            </a:fld>
            <a:endParaRPr lang="en-US" dirty="0"/>
          </a:p>
        </p:txBody>
      </p:sp>
      <p:sp>
        <p:nvSpPr>
          <p:cNvPr id="11" name="Rounded Rectangle 10"/>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8" name="Rectangle 7"/>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44135" y="1370013"/>
            <a:ext cx="7390476" cy="3019048"/>
          </a:xfrm>
          <a:prstGeom prst="rect">
            <a:avLst/>
          </a:prstGeom>
        </p:spPr>
      </p:pic>
      <p:sp>
        <p:nvSpPr>
          <p:cNvPr id="12293" name="Title 30"/>
          <p:cNvSpPr>
            <a:spLocks noGrp="1"/>
          </p:cNvSpPr>
          <p:nvPr>
            <p:ph type="title"/>
          </p:nvPr>
        </p:nvSpPr>
        <p:spPr>
          <a:xfrm>
            <a:off x="457200" y="533400"/>
            <a:ext cx="8229600" cy="609600"/>
          </a:xfrm>
        </p:spPr>
        <p:txBody>
          <a:bodyPr/>
          <a:lstStyle/>
          <a:p>
            <a:r>
              <a:rPr lang="en-US" altLang="en-US" b="1" dirty="0"/>
              <a:t>Scatter Diagrams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17</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9" name="TextBox 8"/>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18.5a</a:t>
            </a:r>
          </a:p>
        </p:txBody>
      </p:sp>
      <p:sp>
        <p:nvSpPr>
          <p:cNvPr id="10" name="TextBox 9"/>
          <p:cNvSpPr txBox="1"/>
          <p:nvPr/>
        </p:nvSpPr>
        <p:spPr>
          <a:xfrm>
            <a:off x="7848600" y="41080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18.5b</a:t>
            </a:r>
          </a:p>
        </p:txBody>
      </p:sp>
      <p:pic>
        <p:nvPicPr>
          <p:cNvPr id="3" name="Picture 2"/>
          <p:cNvPicPr>
            <a:picLocks noChangeAspect="1"/>
          </p:cNvPicPr>
          <p:nvPr/>
        </p:nvPicPr>
        <p:blipFill>
          <a:blip r:embed="rId4"/>
          <a:stretch>
            <a:fillRect/>
          </a:stretch>
        </p:blipFill>
        <p:spPr>
          <a:xfrm>
            <a:off x="486305" y="5047755"/>
            <a:ext cx="7906135" cy="876913"/>
          </a:xfrm>
          <a:prstGeom prst="rect">
            <a:avLst/>
          </a:prstGeom>
        </p:spPr>
      </p:pic>
      <p:sp>
        <p:nvSpPr>
          <p:cNvPr id="11" name="Rectangle 10"/>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457200" y="533400"/>
            <a:ext cx="8229600" cy="609600"/>
          </a:xfrm>
        </p:spPr>
        <p:txBody>
          <a:bodyPr/>
          <a:lstStyle/>
          <a:p>
            <a:r>
              <a:rPr lang="en-US" altLang="en-US" b="1" dirty="0"/>
              <a:t>The High-Low Method</a:t>
            </a:r>
          </a:p>
        </p:txBody>
      </p:sp>
      <p:sp>
        <p:nvSpPr>
          <p:cNvPr id="14338" name="Rectangle 2"/>
          <p:cNvSpPr>
            <a:spLocks noGrp="1" noChangeArrowheads="1"/>
          </p:cNvSpPr>
          <p:nvPr>
            <p:ph idx="1"/>
          </p:nvPr>
        </p:nvSpPr>
        <p:spPr>
          <a:xfrm>
            <a:off x="441325" y="1143000"/>
            <a:ext cx="8229600" cy="5562600"/>
          </a:xfrm>
          <a:ln>
            <a:solidFill>
              <a:schemeClr val="bg1"/>
            </a:solidFill>
            <a:miter lim="800000"/>
            <a:headEnd/>
            <a:tailEnd/>
          </a:ln>
        </p:spPr>
        <p:txBody>
          <a:bodyPr lIns="90488" tIns="44450" rIns="90488" bIns="44450"/>
          <a:lstStyle/>
          <a:p>
            <a:pPr algn="ctr">
              <a:lnSpc>
                <a:spcPct val="85000"/>
              </a:lnSpc>
              <a:spcBef>
                <a:spcPct val="15000"/>
              </a:spcBef>
              <a:buFont typeface="Wingdings" pitchFamily="-84" charset="2"/>
              <a:buNone/>
            </a:pPr>
            <a:r>
              <a:rPr lang="en-US" altLang="en-US" sz="2400" dirty="0">
                <a:latin typeface="Arial" charset="0"/>
                <a:cs typeface="Arial" charset="0"/>
              </a:rPr>
              <a:t>The following relationships between units</a:t>
            </a:r>
            <a:br>
              <a:rPr lang="en-US" altLang="en-US" sz="2400" dirty="0">
                <a:latin typeface="Arial" charset="0"/>
                <a:cs typeface="Arial" charset="0"/>
              </a:rPr>
            </a:br>
            <a:r>
              <a:rPr lang="en-US" altLang="en-US" sz="2400" dirty="0">
                <a:latin typeface="Arial" charset="0"/>
                <a:cs typeface="Arial" charset="0"/>
              </a:rPr>
              <a:t>produced and total cost are observed:</a:t>
            </a: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r>
              <a:rPr lang="en-US" altLang="en-US" dirty="0">
                <a:latin typeface="Arial" charset="0"/>
                <a:cs typeface="Arial" charset="0"/>
              </a:rPr>
              <a:t/>
            </a:r>
            <a:br>
              <a:rPr lang="en-US" altLang="en-US" dirty="0">
                <a:latin typeface="Arial" charset="0"/>
                <a:cs typeface="Arial" charset="0"/>
              </a:rPr>
            </a:br>
            <a:endParaRPr lang="en-US" altLang="en-US" dirty="0">
              <a:latin typeface="Arial" charset="0"/>
              <a:cs typeface="Arial" charset="0"/>
            </a:endParaRPr>
          </a:p>
          <a:p>
            <a:pPr algn="ctr">
              <a:lnSpc>
                <a:spcPct val="85000"/>
              </a:lnSpc>
              <a:spcBef>
                <a:spcPct val="15000"/>
              </a:spcBef>
              <a:buFont typeface="Wingdings" pitchFamily="-84" charset="2"/>
              <a:buNone/>
            </a:pPr>
            <a:r>
              <a:rPr lang="en-US" altLang="en-US" sz="2000" dirty="0">
                <a:latin typeface="Arial" charset="0"/>
                <a:cs typeface="Arial" charset="0"/>
              </a:rPr>
              <a:t>          Using these two levels of volume, compute:</a:t>
            </a:r>
          </a:p>
          <a:p>
            <a:pPr algn="ctr">
              <a:lnSpc>
                <a:spcPct val="90000"/>
              </a:lnSpc>
              <a:spcBef>
                <a:spcPct val="15000"/>
              </a:spcBef>
              <a:buSzPct val="115000"/>
              <a:buFont typeface="Wingdings" pitchFamily="-84" charset="2"/>
              <a:buChar char=""/>
            </a:pPr>
            <a:r>
              <a:rPr lang="en-US" altLang="en-US" sz="2000" dirty="0">
                <a:latin typeface="Arial" charset="0"/>
                <a:cs typeface="Arial" charset="0"/>
              </a:rPr>
              <a:t> the variable cost per unit. </a:t>
            </a:r>
          </a:p>
          <a:p>
            <a:pPr algn="ctr">
              <a:lnSpc>
                <a:spcPct val="80000"/>
              </a:lnSpc>
              <a:spcBef>
                <a:spcPct val="15000"/>
              </a:spcBef>
              <a:buSzPct val="115000"/>
              <a:buFont typeface="Wingdings" pitchFamily="-84" charset="2"/>
              <a:buChar char=""/>
            </a:pPr>
            <a:r>
              <a:rPr lang="en-US" altLang="en-US" sz="2000" dirty="0">
                <a:latin typeface="Arial" charset="0"/>
                <a:cs typeface="Arial" charset="0"/>
              </a:rPr>
              <a:t> the total fixed cost.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18</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9" name="TextBox 8"/>
          <p:cNvSpPr txBox="1"/>
          <p:nvPr/>
        </p:nvSpPr>
        <p:spPr>
          <a:xfrm>
            <a:off x="7955379" y="6109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18.4</a:t>
            </a:r>
          </a:p>
        </p:txBody>
      </p:sp>
      <p:pic>
        <p:nvPicPr>
          <p:cNvPr id="2" name="Picture 1"/>
          <p:cNvPicPr>
            <a:picLocks noChangeAspect="1"/>
          </p:cNvPicPr>
          <p:nvPr/>
        </p:nvPicPr>
        <p:blipFill>
          <a:blip r:embed="rId3"/>
          <a:stretch>
            <a:fillRect/>
          </a:stretch>
        </p:blipFill>
        <p:spPr>
          <a:xfrm>
            <a:off x="2209800" y="1959864"/>
            <a:ext cx="4997484" cy="3352610"/>
          </a:xfrm>
          <a:prstGeom prst="rect">
            <a:avLst/>
          </a:prstGeom>
        </p:spPr>
      </p:pic>
      <p:sp>
        <p:nvSpPr>
          <p:cNvPr id="10" name="Rectangle 9"/>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p:cNvGraphicFramePr>
          <p:nvPr>
            <p:extLst>
              <p:ext uri="{D42A27DB-BD31-4B8C-83A1-F6EECF244321}">
                <p14:modId xmlns:p14="http://schemas.microsoft.com/office/powerpoint/2010/main" val="520509145"/>
              </p:ext>
            </p:extLst>
          </p:nvPr>
        </p:nvGraphicFramePr>
        <p:xfrm>
          <a:off x="738188" y="1360488"/>
          <a:ext cx="7481887" cy="1268412"/>
        </p:xfrm>
        <a:graphic>
          <a:graphicData uri="http://schemas.openxmlformats.org/presentationml/2006/ole">
            <mc:AlternateContent xmlns:mc="http://schemas.openxmlformats.org/markup-compatibility/2006">
              <mc:Choice xmlns:v="urn:schemas-microsoft-com:vml" Requires="v">
                <p:oleObj spid="_x0000_s15523" name="Worksheet" r:id="rId4" imgW="3238415" imgH="790720" progId="Excel.Sheet.8">
                  <p:embed/>
                </p:oleObj>
              </mc:Choice>
              <mc:Fallback>
                <p:oleObj name="Worksheet" r:id="rId4" imgW="3238415" imgH="790720" progId="Excel.Sheet.8">
                  <p:embed/>
                  <p:pic>
                    <p:nvPicPr>
                      <p:cNvPr id="0" name="Picture 14"/>
                      <p:cNvPicPr>
                        <a:picLocks noChangeArrowheads="1"/>
                      </p:cNvPicPr>
                      <p:nvPr/>
                    </p:nvPicPr>
                    <p:blipFill>
                      <a:blip r:embed="rId5"/>
                      <a:srcRect/>
                      <a:stretch>
                        <a:fillRect/>
                      </a:stretch>
                    </p:blipFill>
                    <p:spPr bwMode="auto">
                      <a:xfrm>
                        <a:off x="738188" y="1360488"/>
                        <a:ext cx="7481887" cy="1268412"/>
                      </a:xfrm>
                      <a:prstGeom prst="rect">
                        <a:avLst/>
                      </a:prstGeom>
                      <a:solidFill>
                        <a:srgbClr val="FCFEB9"/>
                      </a:solidFill>
                      <a:ln w="50800">
                        <a:solidFill>
                          <a:srgbClr val="FC0128"/>
                        </a:solidFill>
                        <a:miter lim="800000"/>
                        <a:headEnd/>
                        <a:tailEnd/>
                      </a:ln>
                      <a:effectLst/>
                    </p:spPr>
                  </p:pic>
                </p:oleObj>
              </mc:Fallback>
            </mc:AlternateContent>
          </a:graphicData>
        </a:graphic>
      </p:graphicFrame>
      <p:sp>
        <p:nvSpPr>
          <p:cNvPr id="15363" name="Rectangle 5"/>
          <p:cNvSpPr>
            <a:spLocks noGrp="1" noChangeArrowheads="1"/>
          </p:cNvSpPr>
          <p:nvPr>
            <p:ph type="title"/>
          </p:nvPr>
        </p:nvSpPr>
        <p:spPr>
          <a:xfrm>
            <a:off x="381000" y="533400"/>
            <a:ext cx="8382000" cy="609600"/>
          </a:xfrm>
        </p:spPr>
        <p:txBody>
          <a:bodyPr/>
          <a:lstStyle/>
          <a:p>
            <a:r>
              <a:rPr lang="en-US" altLang="en-US" b="1" dirty="0"/>
              <a:t>The High-Low Method</a:t>
            </a:r>
          </a:p>
        </p:txBody>
      </p:sp>
      <p:sp>
        <p:nvSpPr>
          <p:cNvPr id="12" name="TextBox 11"/>
          <p:cNvSpPr txBox="1"/>
          <p:nvPr/>
        </p:nvSpPr>
        <p:spPr>
          <a:xfrm>
            <a:off x="1039902" y="6000376"/>
            <a:ext cx="6324600" cy="400050"/>
          </a:xfrm>
          <a:prstGeom prst="rect">
            <a:avLst/>
          </a:prstGeom>
          <a:solidFill>
            <a:schemeClr val="accent2">
              <a:lumMod val="75000"/>
            </a:schemeClr>
          </a:solidFill>
        </p:spPr>
        <p:txBody>
          <a:bodyPr>
            <a:spAutoFit/>
          </a:bodyPr>
          <a:lstStyle/>
          <a:p>
            <a:pPr algn="ctr">
              <a:defRPr/>
            </a:pPr>
            <a:r>
              <a:rPr lang="en-US" sz="2000" dirty="0">
                <a:solidFill>
                  <a:schemeClr val="bg1"/>
                </a:solidFill>
                <a:latin typeface="Arial" pitchFamily="34" charset="0"/>
              </a:rPr>
              <a:t>Total cost  =  $14,125  +  $0.25 per unit produced</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E15AB35F-282F-46BB-B6E1-4B27377FEBC5}" type="slidenum">
              <a:rPr lang="en-US" smtClean="0"/>
              <a:pPr>
                <a:defRPr/>
              </a:pPr>
              <a:t>19</a:t>
            </a:fld>
            <a:endParaRPr lang="en-US" dirty="0"/>
          </a:p>
        </p:txBody>
      </p:sp>
      <p:sp>
        <p:nvSpPr>
          <p:cNvPr id="13" name="Rounded Rectangle 12"/>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15" name="TextBox 14"/>
          <p:cNvSpPr txBox="1"/>
          <p:nvPr/>
        </p:nvSpPr>
        <p:spPr>
          <a:xfrm>
            <a:off x="8004918" y="41695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18.7</a:t>
            </a:r>
          </a:p>
        </p:txBody>
      </p:sp>
      <p:sp>
        <p:nvSpPr>
          <p:cNvPr id="16" name="TextBox 15"/>
          <p:cNvSpPr txBox="1"/>
          <p:nvPr/>
        </p:nvSpPr>
        <p:spPr>
          <a:xfrm>
            <a:off x="8004918" y="30160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18.6</a:t>
            </a:r>
          </a:p>
        </p:txBody>
      </p:sp>
      <p:pic>
        <p:nvPicPr>
          <p:cNvPr id="2" name="Picture 1"/>
          <p:cNvPicPr>
            <a:picLocks noChangeAspect="1"/>
          </p:cNvPicPr>
          <p:nvPr/>
        </p:nvPicPr>
        <p:blipFill>
          <a:blip r:embed="rId6"/>
          <a:stretch>
            <a:fillRect/>
          </a:stretch>
        </p:blipFill>
        <p:spPr>
          <a:xfrm>
            <a:off x="1039902" y="2843005"/>
            <a:ext cx="6665020" cy="744376"/>
          </a:xfrm>
          <a:prstGeom prst="rect">
            <a:avLst/>
          </a:prstGeom>
        </p:spPr>
      </p:pic>
      <p:pic>
        <p:nvPicPr>
          <p:cNvPr id="3" name="Picture 2"/>
          <p:cNvPicPr>
            <a:picLocks noChangeAspect="1"/>
          </p:cNvPicPr>
          <p:nvPr/>
        </p:nvPicPr>
        <p:blipFill>
          <a:blip r:embed="rId7"/>
          <a:stretch>
            <a:fillRect/>
          </a:stretch>
        </p:blipFill>
        <p:spPr>
          <a:xfrm>
            <a:off x="1285179" y="3911969"/>
            <a:ext cx="6086630" cy="1536317"/>
          </a:xfrm>
          <a:prstGeom prst="rect">
            <a:avLst/>
          </a:prstGeom>
        </p:spPr>
      </p:pic>
      <p:sp>
        <p:nvSpPr>
          <p:cNvPr id="14" name="Rectangle 13"/>
          <p:cNvSpPr>
            <a:spLocks noGrp="1" noChangeArrowheads="1"/>
          </p:cNvSpPr>
          <p:nvPr/>
        </p:nvSpPr>
        <p:spPr bwMode="auto">
          <a:xfrm>
            <a:off x="6563588" y="631704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0B2ECB3-9D41-4379-A4B3-68BA85551018}"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solidFill>
                  <a:prstClr val="black"/>
                </a:solidFill>
              </a:rPr>
              <a:t/>
            </a:r>
            <a:br>
              <a:rPr lang="en-US" altLang="en-US">
                <a:solidFill>
                  <a:prstClr val="black"/>
                </a:solidFill>
              </a:rPr>
            </a:br>
            <a:r>
              <a:rPr lang="en-US" altLang="en-US">
                <a:solidFill>
                  <a:prstClr val="black"/>
                </a:solidFill>
              </a:rPr>
              <a:t/>
            </a:r>
            <a:br>
              <a:rPr lang="en-US" altLang="en-US">
                <a:solidFill>
                  <a:prstClr val="black"/>
                </a:solidFill>
              </a:rPr>
            </a:br>
            <a:r>
              <a:rPr lang="en-US">
                <a:solidFill>
                  <a:prstClr val="black"/>
                </a:solidFill>
              </a:rPr>
              <a:t/>
            </a:r>
            <a:br>
              <a:rPr lang="en-US">
                <a:solidFill>
                  <a:prstClr val="black"/>
                </a:solidFill>
              </a:rPr>
            </a:br>
            <a:r>
              <a:rPr lang="en-US" altLang="en-US">
                <a:solidFill>
                  <a:prstClr val="black"/>
                </a:solidFill>
              </a:rPr>
              <a:t/>
            </a: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18 Learning Objectives</a:t>
            </a:r>
            <a:endParaRPr lang="en-US" sz="4400" dirty="0">
              <a:solidFill>
                <a:prstClr val="black"/>
              </a:solidFill>
              <a:latin typeface="Calibri"/>
            </a:endParaRPr>
          </a:p>
        </p:txBody>
      </p:sp>
      <p:sp>
        <p:nvSpPr>
          <p:cNvPr id="8" name="Rectangle 7"/>
          <p:cNvSpPr/>
          <p:nvPr/>
        </p:nvSpPr>
        <p:spPr>
          <a:xfrm>
            <a:off x="190500" y="1868706"/>
            <a:ext cx="8610600" cy="3785652"/>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different types of cost behavior in relation to production and sales volume.</a:t>
            </a:r>
          </a:p>
          <a:p>
            <a:r>
              <a:rPr lang="en-US" sz="1600" b="1" dirty="0">
                <a:solidFill>
                  <a:prstClr val="black"/>
                </a:solidFill>
                <a:latin typeface="Calibri"/>
              </a:rPr>
              <a:t>C2  </a:t>
            </a:r>
            <a:r>
              <a:rPr lang="en-US" sz="1600" dirty="0">
                <a:solidFill>
                  <a:prstClr val="black"/>
                </a:solidFill>
                <a:latin typeface="Calibri"/>
              </a:rPr>
              <a:t>Describe several applications of cost-volume-profit analysis.</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Compute the contribution margin and describe what it reveals about a company’s cost structure.</a:t>
            </a:r>
          </a:p>
          <a:p>
            <a:r>
              <a:rPr lang="en-US" sz="1600" b="1" dirty="0">
                <a:solidFill>
                  <a:prstClr val="black"/>
                </a:solidFill>
                <a:latin typeface="Calibri"/>
              </a:rPr>
              <a:t>A2</a:t>
            </a:r>
            <a:r>
              <a:rPr lang="en-US" sz="1600" dirty="0">
                <a:solidFill>
                  <a:prstClr val="black"/>
                </a:solidFill>
                <a:latin typeface="Calibri"/>
              </a:rPr>
              <a:t>  Analyze changes in sales using the degree of operating leverage.</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Determine cost estimates using the scatter diagram, high-low, and regression methods of </a:t>
            </a:r>
            <a:br>
              <a:rPr lang="en-US" sz="1600" dirty="0">
                <a:solidFill>
                  <a:prstClr val="black"/>
                </a:solidFill>
                <a:latin typeface="Calibri"/>
              </a:rPr>
            </a:br>
            <a:r>
              <a:rPr lang="en-US" sz="1600" dirty="0">
                <a:solidFill>
                  <a:prstClr val="black"/>
                </a:solidFill>
                <a:latin typeface="Calibri"/>
              </a:rPr>
              <a:t>       estimating costs.</a:t>
            </a:r>
          </a:p>
          <a:p>
            <a:r>
              <a:rPr lang="en-US" sz="1600" b="1" dirty="0">
                <a:solidFill>
                  <a:prstClr val="black"/>
                </a:solidFill>
                <a:latin typeface="Calibri"/>
              </a:rPr>
              <a:t>P2  </a:t>
            </a:r>
            <a:r>
              <a:rPr lang="en-US" sz="1600" dirty="0">
                <a:solidFill>
                  <a:prstClr val="black"/>
                </a:solidFill>
                <a:latin typeface="Calibri"/>
              </a:rPr>
              <a:t>Compute the break-even point for a single product company.</a:t>
            </a:r>
          </a:p>
          <a:p>
            <a:r>
              <a:rPr lang="en-US" sz="1600" b="1" dirty="0">
                <a:solidFill>
                  <a:prstClr val="black"/>
                </a:solidFill>
                <a:latin typeface="Calibri"/>
              </a:rPr>
              <a:t>P3  </a:t>
            </a:r>
            <a:r>
              <a:rPr lang="en-US" sz="1600" dirty="0">
                <a:solidFill>
                  <a:prstClr val="black"/>
                </a:solidFill>
                <a:latin typeface="Calibri"/>
              </a:rPr>
              <a:t>Graph costs and sales for a single product company.</a:t>
            </a:r>
          </a:p>
          <a:p>
            <a:r>
              <a:rPr lang="en-US" sz="1600" b="1" dirty="0">
                <a:solidFill>
                  <a:prstClr val="black"/>
                </a:solidFill>
                <a:latin typeface="Calibri"/>
              </a:rPr>
              <a:t>P4</a:t>
            </a:r>
            <a:r>
              <a:rPr lang="en-US" sz="1600" dirty="0">
                <a:solidFill>
                  <a:prstClr val="black"/>
                </a:solidFill>
                <a:latin typeface="Calibri"/>
              </a:rPr>
              <a:t>  Compute the break-even point for a multiproduct company.</a:t>
            </a:r>
          </a:p>
          <a:p>
            <a:r>
              <a:rPr lang="en-US" sz="1600" b="1" dirty="0">
                <a:solidFill>
                  <a:prstClr val="black"/>
                </a:solidFill>
                <a:latin typeface="Calibri"/>
              </a:rPr>
              <a:t>P5</a:t>
            </a:r>
            <a:r>
              <a:rPr lang="en-US" sz="1600" dirty="0">
                <a:solidFill>
                  <a:prstClr val="black"/>
                </a:solidFill>
                <a:latin typeface="Calibri"/>
              </a:rPr>
              <a:t>  Compute unit cost and income under both absorption and variable costing (Appendix 18B).</a:t>
            </a: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6500706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62200" y="3951287"/>
            <a:ext cx="4670425" cy="2249487"/>
          </a:xfrm>
          <a:prstGeom prst="rect">
            <a:avLst/>
          </a:prstGeom>
          <a:solidFill>
            <a:srgbClr val="CCFFCC"/>
          </a:solidFill>
          <a:ln w="25400">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t>The objective of the cost analysis remains the same:  determination of</a:t>
            </a:r>
            <a:r>
              <a:rPr lang="en-US" altLang="en-US" sz="2800" b="1" dirty="0">
                <a:solidFill>
                  <a:schemeClr val="hlink"/>
                </a:solidFill>
              </a:rPr>
              <a:t> </a:t>
            </a:r>
            <a:r>
              <a:rPr lang="en-US" altLang="en-US" sz="2800" b="1" dirty="0">
                <a:solidFill>
                  <a:srgbClr val="FF0000"/>
                </a:solidFill>
              </a:rPr>
              <a:t>total fixed cost</a:t>
            </a:r>
            <a:r>
              <a:rPr lang="en-US" altLang="en-US" sz="2800" b="1" dirty="0">
                <a:solidFill>
                  <a:schemeClr val="hlink"/>
                </a:solidFill>
              </a:rPr>
              <a:t> </a:t>
            </a:r>
            <a:r>
              <a:rPr lang="en-US" altLang="en-US" sz="2800" b="1" dirty="0"/>
              <a:t>and the</a:t>
            </a:r>
            <a:r>
              <a:rPr lang="en-US" altLang="en-US" sz="2800" b="1" dirty="0">
                <a:solidFill>
                  <a:schemeClr val="hlink"/>
                </a:solidFill>
              </a:rPr>
              <a:t> </a:t>
            </a:r>
            <a:r>
              <a:rPr lang="en-US" altLang="en-US" sz="2800" b="1" dirty="0">
                <a:solidFill>
                  <a:srgbClr val="FF0000"/>
                </a:solidFill>
              </a:rPr>
              <a:t>variable unit cost</a:t>
            </a:r>
            <a:r>
              <a:rPr lang="en-US" altLang="en-US" sz="2800" b="1" dirty="0"/>
              <a:t>.</a:t>
            </a:r>
          </a:p>
        </p:txBody>
      </p:sp>
      <p:sp>
        <p:nvSpPr>
          <p:cNvPr id="16388" name="Rectangle 9"/>
          <p:cNvSpPr>
            <a:spLocks noGrp="1" noChangeArrowheads="1"/>
          </p:cNvSpPr>
          <p:nvPr>
            <p:ph type="title"/>
          </p:nvPr>
        </p:nvSpPr>
        <p:spPr>
          <a:xfrm>
            <a:off x="457200" y="533400"/>
            <a:ext cx="8229600" cy="762000"/>
          </a:xfrm>
        </p:spPr>
        <p:txBody>
          <a:bodyPr/>
          <a:lstStyle/>
          <a:p>
            <a:r>
              <a:rPr lang="en-US" altLang="en-US" b="1" dirty="0"/>
              <a:t>Regression</a:t>
            </a:r>
            <a:endParaRPr lang="en-US" altLang="en-US" sz="6000" b="1" dirty="0">
              <a:solidFill>
                <a:srgbClr val="F6E9B4"/>
              </a:solidFill>
            </a:endParaRPr>
          </a:p>
        </p:txBody>
      </p:sp>
      <p:sp>
        <p:nvSpPr>
          <p:cNvPr id="10" name="TextBox 9"/>
          <p:cNvSpPr txBox="1"/>
          <p:nvPr/>
        </p:nvSpPr>
        <p:spPr>
          <a:xfrm>
            <a:off x="400050" y="1447800"/>
            <a:ext cx="8305800" cy="2062163"/>
          </a:xfrm>
          <a:prstGeom prst="rect">
            <a:avLst/>
          </a:prstGeom>
          <a:solidFill>
            <a:schemeClr val="bg2">
              <a:lumMod val="90000"/>
            </a:schemeClr>
          </a:solidFill>
          <a:ln w="28575">
            <a:solidFill>
              <a:schemeClr val="tx1"/>
            </a:solidFill>
          </a:ln>
        </p:spPr>
        <p:txBody>
          <a:bodyPr>
            <a:spAutoFit/>
          </a:bodyPr>
          <a:lstStyle/>
          <a:p>
            <a:pPr marL="0" lvl="1" algn="ctr">
              <a:defRPr/>
            </a:pPr>
            <a:r>
              <a:rPr lang="en-US" sz="3200" dirty="0">
                <a:solidFill>
                  <a:schemeClr val="accent3">
                    <a:lumMod val="50000"/>
                  </a:schemeClr>
                </a:solidFill>
              </a:rPr>
              <a:t>Regression is usually covered in advanced cost accounting courses.  It is commonly used with spreadsheet programs or calculators.</a:t>
            </a:r>
            <a:endParaRPr lang="en-US" dirty="0">
              <a:solidFill>
                <a:schemeClr val="accent3">
                  <a:lumMod val="50000"/>
                </a:schemeClr>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20</a:t>
            </a:fld>
            <a:endParaRPr lang="en-US" dirty="0"/>
          </a:p>
        </p:txBody>
      </p:sp>
      <p:sp>
        <p:nvSpPr>
          <p:cNvPr id="8" name="Rounded Rectangle 7"/>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9" name="Rectangle 8"/>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a:xfrm>
            <a:off x="457200" y="533400"/>
            <a:ext cx="8229600" cy="1676400"/>
          </a:xfrm>
        </p:spPr>
        <p:txBody>
          <a:bodyPr/>
          <a:lstStyle/>
          <a:p>
            <a:r>
              <a:rPr lang="en-US" altLang="en-US" b="1" dirty="0"/>
              <a:t>Comparison of Cost Estimation Methods</a:t>
            </a:r>
            <a:endParaRPr lang="en-US" altLang="en-US" sz="6000" b="1" dirty="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21</a:t>
            </a:fld>
            <a:endParaRPr lang="en-US" dirty="0"/>
          </a:p>
        </p:txBody>
      </p:sp>
      <p:sp>
        <p:nvSpPr>
          <p:cNvPr id="7" name="Rounded Rectangle 6"/>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8" name="TextBox 7"/>
          <p:cNvSpPr txBox="1"/>
          <p:nvPr/>
        </p:nvSpPr>
        <p:spPr>
          <a:xfrm>
            <a:off x="7848600" y="14137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18.8</a:t>
            </a:r>
          </a:p>
        </p:txBody>
      </p:sp>
      <p:pic>
        <p:nvPicPr>
          <p:cNvPr id="9" name="Picture 8"/>
          <p:cNvPicPr>
            <a:picLocks noChangeAspect="1"/>
          </p:cNvPicPr>
          <p:nvPr/>
        </p:nvPicPr>
        <p:blipFill>
          <a:blip r:embed="rId3"/>
          <a:stretch>
            <a:fillRect/>
          </a:stretch>
        </p:blipFill>
        <p:spPr>
          <a:xfrm>
            <a:off x="1027339" y="2475581"/>
            <a:ext cx="7126061" cy="1681095"/>
          </a:xfrm>
          <a:prstGeom prst="rect">
            <a:avLst/>
          </a:prstGeom>
        </p:spPr>
      </p:pic>
      <p:sp>
        <p:nvSpPr>
          <p:cNvPr id="10" name="Rectangle 9"/>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206955717"/>
      </p:ext>
    </p:extLst>
  </p:cSld>
  <p:clrMapOvr>
    <a:masterClrMapping/>
  </p:clrMapOvr>
  <p:transitio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18-2</a:t>
            </a:r>
          </a:p>
        </p:txBody>
      </p:sp>
      <p:sp>
        <p:nvSpPr>
          <p:cNvPr id="375" name="Rectangle 52"/>
          <p:cNvSpPr>
            <a:spLocks noChangeArrowheads="1"/>
          </p:cNvSpPr>
          <p:nvPr/>
        </p:nvSpPr>
        <p:spPr bwMode="auto">
          <a:xfrm>
            <a:off x="1882775" y="1314450"/>
            <a:ext cx="2913063"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53"/>
          <p:cNvSpPr>
            <a:spLocks noChangeArrowheads="1"/>
          </p:cNvSpPr>
          <p:nvPr/>
        </p:nvSpPr>
        <p:spPr bwMode="auto">
          <a:xfrm>
            <a:off x="954088" y="706438"/>
            <a:ext cx="6149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Using the information below, use the high-low method to determine the cost equation</a:t>
            </a:r>
            <a:endParaRPr lang="en-US" altLang="en-US" dirty="0">
              <a:solidFill>
                <a:prstClr val="black"/>
              </a:solidFill>
              <a:cs typeface="+mn-cs"/>
            </a:endParaRPr>
          </a:p>
        </p:txBody>
      </p:sp>
      <p:sp>
        <p:nvSpPr>
          <p:cNvPr id="377" name="Rectangle 54"/>
          <p:cNvSpPr>
            <a:spLocks noChangeArrowheads="1"/>
          </p:cNvSpPr>
          <p:nvPr/>
        </p:nvSpPr>
        <p:spPr bwMode="auto">
          <a:xfrm>
            <a:off x="954088" y="912813"/>
            <a:ext cx="3348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 (total fixed costs plus variable costs per unit).</a:t>
            </a:r>
            <a:endParaRPr lang="en-US" altLang="en-US" dirty="0">
              <a:solidFill>
                <a:prstClr val="black"/>
              </a:solidFill>
              <a:cs typeface="+mn-cs"/>
            </a:endParaRPr>
          </a:p>
        </p:txBody>
      </p:sp>
      <p:sp>
        <p:nvSpPr>
          <p:cNvPr id="378" name="Rectangle 55"/>
          <p:cNvSpPr>
            <a:spLocks noChangeArrowheads="1"/>
          </p:cNvSpPr>
          <p:nvPr/>
        </p:nvSpPr>
        <p:spPr bwMode="auto">
          <a:xfrm>
            <a:off x="2084388" y="1335088"/>
            <a:ext cx="5903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Volume</a:t>
            </a:r>
            <a:endParaRPr lang="en-US" altLang="en-US" dirty="0">
              <a:solidFill>
                <a:prstClr val="black"/>
              </a:solidFill>
              <a:cs typeface="+mn-cs"/>
            </a:endParaRPr>
          </a:p>
        </p:txBody>
      </p:sp>
      <p:sp>
        <p:nvSpPr>
          <p:cNvPr id="379" name="Rectangle 56"/>
          <p:cNvSpPr>
            <a:spLocks noChangeArrowheads="1"/>
          </p:cNvSpPr>
          <p:nvPr/>
        </p:nvSpPr>
        <p:spPr bwMode="auto">
          <a:xfrm>
            <a:off x="2165350" y="15414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Level </a:t>
            </a:r>
            <a:endParaRPr lang="en-US" altLang="en-US" dirty="0">
              <a:solidFill>
                <a:prstClr val="black"/>
              </a:solidFill>
              <a:cs typeface="+mn-cs"/>
            </a:endParaRPr>
          </a:p>
        </p:txBody>
      </p:sp>
      <p:sp>
        <p:nvSpPr>
          <p:cNvPr id="380" name="Rectangle 57"/>
          <p:cNvSpPr>
            <a:spLocks noChangeArrowheads="1"/>
          </p:cNvSpPr>
          <p:nvPr/>
        </p:nvSpPr>
        <p:spPr bwMode="auto">
          <a:xfrm>
            <a:off x="3143250" y="1335088"/>
            <a:ext cx="523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Units </a:t>
            </a:r>
            <a:endParaRPr lang="en-US" altLang="en-US" dirty="0">
              <a:solidFill>
                <a:prstClr val="black"/>
              </a:solidFill>
              <a:cs typeface="+mn-cs"/>
            </a:endParaRPr>
          </a:p>
        </p:txBody>
      </p:sp>
      <p:sp>
        <p:nvSpPr>
          <p:cNvPr id="381" name="Rectangle 58"/>
          <p:cNvSpPr>
            <a:spLocks noChangeArrowheads="1"/>
          </p:cNvSpPr>
          <p:nvPr/>
        </p:nvSpPr>
        <p:spPr bwMode="auto">
          <a:xfrm>
            <a:off x="2960688" y="1541463"/>
            <a:ext cx="866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Produced </a:t>
            </a:r>
            <a:endParaRPr lang="en-US" altLang="en-US" dirty="0">
              <a:solidFill>
                <a:prstClr val="black"/>
              </a:solidFill>
              <a:cs typeface="+mn-cs"/>
            </a:endParaRPr>
          </a:p>
        </p:txBody>
      </p:sp>
      <p:sp>
        <p:nvSpPr>
          <p:cNvPr id="382" name="Rectangle 59"/>
          <p:cNvSpPr>
            <a:spLocks noChangeArrowheads="1"/>
          </p:cNvSpPr>
          <p:nvPr/>
        </p:nvSpPr>
        <p:spPr bwMode="auto">
          <a:xfrm>
            <a:off x="3908425" y="1335088"/>
            <a:ext cx="8667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 Cost</a:t>
            </a:r>
            <a:endParaRPr lang="en-US" altLang="en-US" dirty="0">
              <a:solidFill>
                <a:prstClr val="black"/>
              </a:solidFill>
              <a:cs typeface="+mn-cs"/>
            </a:endParaRPr>
          </a:p>
        </p:txBody>
      </p:sp>
      <p:sp>
        <p:nvSpPr>
          <p:cNvPr id="383" name="Rectangle 60"/>
          <p:cNvSpPr>
            <a:spLocks noChangeArrowheads="1"/>
          </p:cNvSpPr>
          <p:nvPr/>
        </p:nvSpPr>
        <p:spPr bwMode="auto">
          <a:xfrm>
            <a:off x="2128837" y="1779588"/>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Lowest</a:t>
            </a:r>
            <a:endParaRPr lang="en-US" altLang="en-US" dirty="0">
              <a:solidFill>
                <a:prstClr val="black"/>
              </a:solidFill>
              <a:cs typeface="+mn-cs"/>
            </a:endParaRPr>
          </a:p>
        </p:txBody>
      </p:sp>
      <p:sp>
        <p:nvSpPr>
          <p:cNvPr id="384" name="Rectangle 61"/>
          <p:cNvSpPr>
            <a:spLocks noChangeArrowheads="1"/>
          </p:cNvSpPr>
          <p:nvPr/>
        </p:nvSpPr>
        <p:spPr bwMode="auto">
          <a:xfrm>
            <a:off x="3333750" y="1779588"/>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1,600</a:t>
            </a:r>
            <a:endParaRPr lang="en-US" altLang="en-US" dirty="0">
              <a:solidFill>
                <a:prstClr val="black"/>
              </a:solidFill>
              <a:cs typeface="+mn-cs"/>
            </a:endParaRPr>
          </a:p>
        </p:txBody>
      </p:sp>
      <p:sp>
        <p:nvSpPr>
          <p:cNvPr id="385" name="Rectangle 62"/>
          <p:cNvSpPr>
            <a:spLocks noChangeArrowheads="1"/>
          </p:cNvSpPr>
          <p:nvPr/>
        </p:nvSpPr>
        <p:spPr bwMode="auto">
          <a:xfrm>
            <a:off x="4211638" y="1779588"/>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$9,800</a:t>
            </a:r>
            <a:endParaRPr lang="en-US" altLang="en-US" dirty="0">
              <a:solidFill>
                <a:prstClr val="black"/>
              </a:solidFill>
              <a:cs typeface="+mn-cs"/>
            </a:endParaRPr>
          </a:p>
        </p:txBody>
      </p:sp>
      <p:sp>
        <p:nvSpPr>
          <p:cNvPr id="386" name="Rectangle 63"/>
          <p:cNvSpPr>
            <a:spLocks noChangeArrowheads="1"/>
          </p:cNvSpPr>
          <p:nvPr/>
        </p:nvSpPr>
        <p:spPr bwMode="auto">
          <a:xfrm>
            <a:off x="2128837" y="1985963"/>
            <a:ext cx="614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Highest</a:t>
            </a:r>
            <a:endParaRPr lang="en-US" altLang="en-US" dirty="0">
              <a:solidFill>
                <a:prstClr val="black"/>
              </a:solidFill>
              <a:cs typeface="+mn-cs"/>
            </a:endParaRPr>
          </a:p>
        </p:txBody>
      </p:sp>
      <p:sp>
        <p:nvSpPr>
          <p:cNvPr id="387" name="Rectangle 64"/>
          <p:cNvSpPr>
            <a:spLocks noChangeArrowheads="1"/>
          </p:cNvSpPr>
          <p:nvPr/>
        </p:nvSpPr>
        <p:spPr bwMode="auto">
          <a:xfrm>
            <a:off x="3333750" y="19859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4,000</a:t>
            </a:r>
            <a:endParaRPr lang="en-US" altLang="en-US" dirty="0">
              <a:solidFill>
                <a:prstClr val="black"/>
              </a:solidFill>
              <a:cs typeface="+mn-cs"/>
            </a:endParaRPr>
          </a:p>
        </p:txBody>
      </p:sp>
      <p:sp>
        <p:nvSpPr>
          <p:cNvPr id="388" name="Rectangle 65"/>
          <p:cNvSpPr>
            <a:spLocks noChangeArrowheads="1"/>
          </p:cNvSpPr>
          <p:nvPr/>
        </p:nvSpPr>
        <p:spPr bwMode="auto">
          <a:xfrm>
            <a:off x="4211638" y="1985963"/>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17,000</a:t>
            </a:r>
            <a:endParaRPr lang="en-US" altLang="en-US" dirty="0">
              <a:solidFill>
                <a:prstClr val="black"/>
              </a:solidFill>
              <a:cs typeface="+mn-cs"/>
            </a:endParaRPr>
          </a:p>
        </p:txBody>
      </p:sp>
      <p:sp>
        <p:nvSpPr>
          <p:cNvPr id="389" name="Rectangle 66"/>
          <p:cNvSpPr>
            <a:spLocks noChangeArrowheads="1"/>
          </p:cNvSpPr>
          <p:nvPr/>
        </p:nvSpPr>
        <p:spPr bwMode="auto">
          <a:xfrm>
            <a:off x="954088" y="2397125"/>
            <a:ext cx="1230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 = </a:t>
            </a:r>
            <a:endParaRPr lang="en-US" altLang="en-US" dirty="0">
              <a:solidFill>
                <a:prstClr val="black"/>
              </a:solidFill>
              <a:cs typeface="+mn-cs"/>
            </a:endParaRPr>
          </a:p>
        </p:txBody>
      </p:sp>
      <p:sp>
        <p:nvSpPr>
          <p:cNvPr id="390" name="Rectangle 67"/>
          <p:cNvSpPr>
            <a:spLocks noChangeArrowheads="1"/>
          </p:cNvSpPr>
          <p:nvPr/>
        </p:nvSpPr>
        <p:spPr bwMode="auto">
          <a:xfrm>
            <a:off x="6858000" y="2397125"/>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$7,200</a:t>
            </a:r>
            <a:endParaRPr lang="en-US" altLang="en-US" dirty="0">
              <a:solidFill>
                <a:prstClr val="black"/>
              </a:solidFill>
              <a:cs typeface="+mn-cs"/>
            </a:endParaRPr>
          </a:p>
        </p:txBody>
      </p:sp>
      <p:sp>
        <p:nvSpPr>
          <p:cNvPr id="391" name="Rectangle 68"/>
          <p:cNvSpPr>
            <a:spLocks noChangeArrowheads="1"/>
          </p:cNvSpPr>
          <p:nvPr/>
        </p:nvSpPr>
        <p:spPr bwMode="auto">
          <a:xfrm>
            <a:off x="6858000" y="2573338"/>
            <a:ext cx="4937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92" name="Rectangle 69"/>
          <p:cNvSpPr>
            <a:spLocks noChangeArrowheads="1"/>
          </p:cNvSpPr>
          <p:nvPr/>
        </p:nvSpPr>
        <p:spPr bwMode="auto">
          <a:xfrm>
            <a:off x="6948488" y="260350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2,400</a:t>
            </a:r>
            <a:endParaRPr lang="en-US" altLang="en-US" dirty="0">
              <a:solidFill>
                <a:prstClr val="black"/>
              </a:solidFill>
              <a:cs typeface="+mn-cs"/>
            </a:endParaRPr>
          </a:p>
        </p:txBody>
      </p:sp>
      <p:sp>
        <p:nvSpPr>
          <p:cNvPr id="393" name="Rectangle 70"/>
          <p:cNvSpPr>
            <a:spLocks noChangeArrowheads="1"/>
          </p:cNvSpPr>
          <p:nvPr/>
        </p:nvSpPr>
        <p:spPr bwMode="auto">
          <a:xfrm>
            <a:off x="2259012" y="301625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$3</a:t>
            </a:r>
            <a:endParaRPr lang="en-US" altLang="en-US" dirty="0">
              <a:solidFill>
                <a:srgbClr val="C00000"/>
              </a:solidFill>
              <a:cs typeface="+mn-cs"/>
            </a:endParaRPr>
          </a:p>
        </p:txBody>
      </p:sp>
      <p:sp>
        <p:nvSpPr>
          <p:cNvPr id="394" name="Rectangle 71"/>
          <p:cNvSpPr>
            <a:spLocks noChangeArrowheads="1"/>
          </p:cNvSpPr>
          <p:nvPr/>
        </p:nvSpPr>
        <p:spPr bwMode="auto">
          <a:xfrm>
            <a:off x="2508362" y="3016250"/>
            <a:ext cx="13016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per unit produced</a:t>
            </a:r>
            <a:endParaRPr lang="en-US" altLang="en-US" dirty="0">
              <a:solidFill>
                <a:srgbClr val="C00000"/>
              </a:solidFill>
              <a:cs typeface="+mn-cs"/>
            </a:endParaRPr>
          </a:p>
        </p:txBody>
      </p:sp>
      <p:sp>
        <p:nvSpPr>
          <p:cNvPr id="395" name="Rectangle 72"/>
          <p:cNvSpPr>
            <a:spLocks noChangeArrowheads="1"/>
          </p:cNvSpPr>
          <p:nvPr/>
        </p:nvSpPr>
        <p:spPr bwMode="auto">
          <a:xfrm>
            <a:off x="954088" y="3429000"/>
            <a:ext cx="1966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Fixed Costs (at high point)</a:t>
            </a:r>
            <a:endParaRPr lang="en-US" altLang="en-US" dirty="0">
              <a:solidFill>
                <a:prstClr val="black"/>
              </a:solidFill>
              <a:cs typeface="+mn-cs"/>
            </a:endParaRPr>
          </a:p>
        </p:txBody>
      </p:sp>
      <p:sp>
        <p:nvSpPr>
          <p:cNvPr id="396" name="Rectangle 73"/>
          <p:cNvSpPr>
            <a:spLocks noChangeArrowheads="1"/>
          </p:cNvSpPr>
          <p:nvPr/>
        </p:nvSpPr>
        <p:spPr bwMode="auto">
          <a:xfrm>
            <a:off x="3144837" y="3429000"/>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 cost = Fixed costs + $3 per unit</a:t>
            </a:r>
            <a:endParaRPr lang="en-US" altLang="en-US" dirty="0">
              <a:solidFill>
                <a:prstClr val="black"/>
              </a:solidFill>
              <a:cs typeface="+mn-cs"/>
            </a:endParaRPr>
          </a:p>
        </p:txBody>
      </p:sp>
      <p:sp>
        <p:nvSpPr>
          <p:cNvPr id="397" name="Rectangle 74"/>
          <p:cNvSpPr>
            <a:spLocks noChangeArrowheads="1"/>
          </p:cNvSpPr>
          <p:nvPr/>
        </p:nvSpPr>
        <p:spPr bwMode="auto">
          <a:xfrm>
            <a:off x="3144837" y="3635375"/>
            <a:ext cx="2713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$17,000 = Fixed costs + ($3 x 4,000)</a:t>
            </a:r>
            <a:endParaRPr lang="en-US" altLang="en-US" dirty="0">
              <a:solidFill>
                <a:prstClr val="black"/>
              </a:solidFill>
              <a:cs typeface="+mn-cs"/>
            </a:endParaRPr>
          </a:p>
        </p:txBody>
      </p:sp>
      <p:sp>
        <p:nvSpPr>
          <p:cNvPr id="398" name="Rectangle 75"/>
          <p:cNvSpPr>
            <a:spLocks noChangeArrowheads="1"/>
          </p:cNvSpPr>
          <p:nvPr/>
        </p:nvSpPr>
        <p:spPr bwMode="auto">
          <a:xfrm>
            <a:off x="3144837" y="38417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$5,000 = Fixed costs</a:t>
            </a:r>
            <a:endParaRPr lang="en-US" altLang="en-US" dirty="0">
              <a:solidFill>
                <a:prstClr val="black"/>
              </a:solidFill>
              <a:cs typeface="+mn-cs"/>
            </a:endParaRPr>
          </a:p>
        </p:txBody>
      </p:sp>
      <p:sp>
        <p:nvSpPr>
          <p:cNvPr id="399" name="Rectangle 76"/>
          <p:cNvSpPr>
            <a:spLocks noChangeArrowheads="1"/>
          </p:cNvSpPr>
          <p:nvPr/>
        </p:nvSpPr>
        <p:spPr bwMode="auto">
          <a:xfrm>
            <a:off x="954088" y="4254500"/>
            <a:ext cx="189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Fixed Costs (at low point)</a:t>
            </a:r>
            <a:endParaRPr lang="en-US" altLang="en-US" dirty="0">
              <a:solidFill>
                <a:prstClr val="black"/>
              </a:solidFill>
              <a:cs typeface="+mn-cs"/>
            </a:endParaRPr>
          </a:p>
        </p:txBody>
      </p:sp>
      <p:sp>
        <p:nvSpPr>
          <p:cNvPr id="400" name="Rectangle 77"/>
          <p:cNvSpPr>
            <a:spLocks noChangeArrowheads="1"/>
          </p:cNvSpPr>
          <p:nvPr/>
        </p:nvSpPr>
        <p:spPr bwMode="auto">
          <a:xfrm>
            <a:off x="3144837" y="4254500"/>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 cost = Fixed costs + $3 per unit</a:t>
            </a:r>
            <a:endParaRPr lang="en-US" altLang="en-US" dirty="0">
              <a:solidFill>
                <a:prstClr val="black"/>
              </a:solidFill>
              <a:cs typeface="+mn-cs"/>
            </a:endParaRPr>
          </a:p>
        </p:txBody>
      </p:sp>
      <p:sp>
        <p:nvSpPr>
          <p:cNvPr id="401" name="Rectangle 78"/>
          <p:cNvSpPr>
            <a:spLocks noChangeArrowheads="1"/>
          </p:cNvSpPr>
          <p:nvPr/>
        </p:nvSpPr>
        <p:spPr bwMode="auto">
          <a:xfrm>
            <a:off x="3144837" y="4460875"/>
            <a:ext cx="2620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$9,800 = Fixed costs + ($3 x 1,600)</a:t>
            </a:r>
            <a:endParaRPr lang="en-US" altLang="en-US" dirty="0">
              <a:solidFill>
                <a:prstClr val="black"/>
              </a:solidFill>
              <a:cs typeface="+mn-cs"/>
            </a:endParaRPr>
          </a:p>
        </p:txBody>
      </p:sp>
      <p:sp>
        <p:nvSpPr>
          <p:cNvPr id="402" name="Rectangle 79"/>
          <p:cNvSpPr>
            <a:spLocks noChangeArrowheads="1"/>
          </p:cNvSpPr>
          <p:nvPr/>
        </p:nvSpPr>
        <p:spPr bwMode="auto">
          <a:xfrm>
            <a:off x="3144837" y="4667250"/>
            <a:ext cx="15732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$5,000 = Fixed costs</a:t>
            </a:r>
            <a:endParaRPr lang="en-US" altLang="en-US" dirty="0">
              <a:solidFill>
                <a:prstClr val="black"/>
              </a:solidFill>
              <a:cs typeface="+mn-cs"/>
            </a:endParaRPr>
          </a:p>
        </p:txBody>
      </p:sp>
      <p:sp>
        <p:nvSpPr>
          <p:cNvPr id="403" name="Rectangle 80"/>
          <p:cNvSpPr>
            <a:spLocks noChangeArrowheads="1"/>
          </p:cNvSpPr>
          <p:nvPr/>
        </p:nvSpPr>
        <p:spPr bwMode="auto">
          <a:xfrm>
            <a:off x="2182813" y="2397125"/>
            <a:ext cx="2671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Cost at high point - Cost at low point</a:t>
            </a:r>
            <a:endParaRPr lang="en-US" altLang="en-US" dirty="0">
              <a:solidFill>
                <a:prstClr val="black"/>
              </a:solidFill>
              <a:cs typeface="+mn-cs"/>
            </a:endParaRPr>
          </a:p>
        </p:txBody>
      </p:sp>
      <p:sp>
        <p:nvSpPr>
          <p:cNvPr id="404" name="Rectangle 81"/>
          <p:cNvSpPr>
            <a:spLocks noChangeArrowheads="1"/>
          </p:cNvSpPr>
          <p:nvPr/>
        </p:nvSpPr>
        <p:spPr bwMode="auto">
          <a:xfrm>
            <a:off x="2182812" y="2573338"/>
            <a:ext cx="265176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5" name="Rectangle 82"/>
          <p:cNvSpPr>
            <a:spLocks noChangeArrowheads="1"/>
          </p:cNvSpPr>
          <p:nvPr/>
        </p:nvSpPr>
        <p:spPr bwMode="auto">
          <a:xfrm>
            <a:off x="2163763" y="2603500"/>
            <a:ext cx="274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Units at high point - Units at low point</a:t>
            </a:r>
            <a:endParaRPr lang="en-US" altLang="en-US" dirty="0">
              <a:solidFill>
                <a:prstClr val="black"/>
              </a:solidFill>
              <a:cs typeface="+mn-cs"/>
            </a:endParaRPr>
          </a:p>
        </p:txBody>
      </p:sp>
      <p:sp>
        <p:nvSpPr>
          <p:cNvPr id="406" name="Rectangle 83"/>
          <p:cNvSpPr>
            <a:spLocks noChangeArrowheads="1"/>
          </p:cNvSpPr>
          <p:nvPr/>
        </p:nvSpPr>
        <p:spPr bwMode="auto">
          <a:xfrm>
            <a:off x="5105400" y="2397125"/>
            <a:ext cx="14017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($17,000 - $9,800)</a:t>
            </a:r>
            <a:endParaRPr lang="en-US" altLang="en-US" dirty="0">
              <a:solidFill>
                <a:prstClr val="black"/>
              </a:solidFill>
              <a:cs typeface="+mn-cs"/>
            </a:endParaRPr>
          </a:p>
        </p:txBody>
      </p:sp>
      <p:sp>
        <p:nvSpPr>
          <p:cNvPr id="407" name="Rectangle 84"/>
          <p:cNvSpPr>
            <a:spLocks noChangeArrowheads="1"/>
          </p:cNvSpPr>
          <p:nvPr/>
        </p:nvSpPr>
        <p:spPr bwMode="auto">
          <a:xfrm>
            <a:off x="5105400" y="2573338"/>
            <a:ext cx="13096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08" name="Rectangle 85"/>
          <p:cNvSpPr>
            <a:spLocks noChangeArrowheads="1"/>
          </p:cNvSpPr>
          <p:nvPr/>
        </p:nvSpPr>
        <p:spPr bwMode="auto">
          <a:xfrm>
            <a:off x="5235575" y="2603500"/>
            <a:ext cx="1128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(4,000 - 1,600)</a:t>
            </a:r>
            <a:endParaRPr lang="en-US" altLang="en-US" dirty="0">
              <a:solidFill>
                <a:prstClr val="black"/>
              </a:solidFill>
              <a:cs typeface="+mn-cs"/>
            </a:endParaRPr>
          </a:p>
        </p:txBody>
      </p:sp>
      <p:sp>
        <p:nvSpPr>
          <p:cNvPr id="409" name="Rectangle 86"/>
          <p:cNvSpPr>
            <a:spLocks noChangeArrowheads="1"/>
          </p:cNvSpPr>
          <p:nvPr/>
        </p:nvSpPr>
        <p:spPr bwMode="auto">
          <a:xfrm>
            <a:off x="1871663" y="1304925"/>
            <a:ext cx="20638"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0" name="Rectangle 87"/>
          <p:cNvSpPr>
            <a:spLocks noChangeArrowheads="1"/>
          </p:cNvSpPr>
          <p:nvPr/>
        </p:nvSpPr>
        <p:spPr bwMode="auto">
          <a:xfrm>
            <a:off x="4776788" y="1325563"/>
            <a:ext cx="19050" cy="4429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1" name="Rectangle 88"/>
          <p:cNvSpPr>
            <a:spLocks noChangeArrowheads="1"/>
          </p:cNvSpPr>
          <p:nvPr/>
        </p:nvSpPr>
        <p:spPr bwMode="auto">
          <a:xfrm>
            <a:off x="1892300" y="1304925"/>
            <a:ext cx="29035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2" name="Rectangle 89"/>
          <p:cNvSpPr>
            <a:spLocks noChangeArrowheads="1"/>
          </p:cNvSpPr>
          <p:nvPr/>
        </p:nvSpPr>
        <p:spPr bwMode="auto">
          <a:xfrm>
            <a:off x="1892300" y="1747838"/>
            <a:ext cx="29035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71"/>
          <p:cNvSpPr>
            <a:spLocks noChangeArrowheads="1"/>
          </p:cNvSpPr>
          <p:nvPr/>
        </p:nvSpPr>
        <p:spPr bwMode="auto">
          <a:xfrm>
            <a:off x="2175600" y="5105400"/>
            <a:ext cx="247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Total costs = $5,000 + $3 per unit</a:t>
            </a:r>
            <a:endParaRPr lang="en-US" altLang="en-US" dirty="0">
              <a:solidFill>
                <a:srgbClr val="C00000"/>
              </a:solidFill>
              <a:cs typeface="+mn-cs"/>
            </a:endParaRPr>
          </a:p>
        </p:txBody>
      </p:sp>
      <p:sp>
        <p:nvSpPr>
          <p:cNvPr id="43" name="Slide Number Placeholder 42"/>
          <p:cNvSpPr>
            <a:spLocks noGrp="1"/>
          </p:cNvSpPr>
          <p:nvPr>
            <p:ph type="sldNum" sz="quarter" idx="12"/>
          </p:nvPr>
        </p:nvSpPr>
        <p:spPr/>
        <p:txBody>
          <a:bodyPr/>
          <a:lstStyle/>
          <a:p>
            <a:fld id="{A2F34CF3-0044-4E21-BEB6-D1264E26E98D}" type="slidenum">
              <a:rPr lang="en-US" smtClean="0">
                <a:solidFill>
                  <a:prstClr val="black">
                    <a:tint val="75000"/>
                  </a:prstClr>
                </a:solidFill>
              </a:rPr>
              <a:pPr/>
              <a:t>22</a:t>
            </a:fld>
            <a:endParaRPr lang="en-US" dirty="0">
              <a:solidFill>
                <a:prstClr val="black">
                  <a:tint val="75000"/>
                </a:prstClr>
              </a:solidFill>
            </a:endParaRPr>
          </a:p>
        </p:txBody>
      </p:sp>
      <p:sp>
        <p:nvSpPr>
          <p:cNvPr id="44" name="Rounded Rectangle 43"/>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45" name="Rectangle 44"/>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4087327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4"/>
                                        </p:tgtEl>
                                        <p:attrNameLst>
                                          <p:attrName>style.visibility</p:attrName>
                                        </p:attrNameLst>
                                      </p:cBhvr>
                                      <p:to>
                                        <p:strVal val="visible"/>
                                      </p:to>
                                    </p:set>
                                    <p:animEffect transition="in" filter="fade">
                                      <p:cBhvr>
                                        <p:cTn id="13" dur="500"/>
                                        <p:tgtEl>
                                          <p:spTgt spid="4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5"/>
                                        </p:tgtEl>
                                        <p:attrNameLst>
                                          <p:attrName>style.visibility</p:attrName>
                                        </p:attrNameLst>
                                      </p:cBhvr>
                                      <p:to>
                                        <p:strVal val="visible"/>
                                      </p:to>
                                    </p:set>
                                    <p:animEffect transition="in" filter="fade">
                                      <p:cBhvr>
                                        <p:cTn id="16" dur="500"/>
                                        <p:tgtEl>
                                          <p:spTgt spid="4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6"/>
                                        </p:tgtEl>
                                        <p:attrNameLst>
                                          <p:attrName>style.visibility</p:attrName>
                                        </p:attrNameLst>
                                      </p:cBhvr>
                                      <p:to>
                                        <p:strVal val="visible"/>
                                      </p:to>
                                    </p:set>
                                    <p:animEffect transition="in" filter="fade">
                                      <p:cBhvr>
                                        <p:cTn id="19" dur="500"/>
                                        <p:tgtEl>
                                          <p:spTgt spid="40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7"/>
                                        </p:tgtEl>
                                        <p:attrNameLst>
                                          <p:attrName>style.visibility</p:attrName>
                                        </p:attrNameLst>
                                      </p:cBhvr>
                                      <p:to>
                                        <p:strVal val="visible"/>
                                      </p:to>
                                    </p:set>
                                    <p:animEffect transition="in" filter="fade">
                                      <p:cBhvr>
                                        <p:cTn id="22" dur="500"/>
                                        <p:tgtEl>
                                          <p:spTgt spid="4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8"/>
                                        </p:tgtEl>
                                        <p:attrNameLst>
                                          <p:attrName>style.visibility</p:attrName>
                                        </p:attrNameLst>
                                      </p:cBhvr>
                                      <p:to>
                                        <p:strVal val="visible"/>
                                      </p:to>
                                    </p:set>
                                    <p:animEffect transition="in" filter="fade">
                                      <p:cBhvr>
                                        <p:cTn id="25" dur="500"/>
                                        <p:tgtEl>
                                          <p:spTgt spid="4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0"/>
                                        </p:tgtEl>
                                        <p:attrNameLst>
                                          <p:attrName>style.visibility</p:attrName>
                                        </p:attrNameLst>
                                      </p:cBhvr>
                                      <p:to>
                                        <p:strVal val="visible"/>
                                      </p:to>
                                    </p:set>
                                    <p:animEffect transition="in" filter="fade">
                                      <p:cBhvr>
                                        <p:cTn id="28" dur="500"/>
                                        <p:tgtEl>
                                          <p:spTgt spid="39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1"/>
                                        </p:tgtEl>
                                        <p:attrNameLst>
                                          <p:attrName>style.visibility</p:attrName>
                                        </p:attrNameLst>
                                      </p:cBhvr>
                                      <p:to>
                                        <p:strVal val="visible"/>
                                      </p:to>
                                    </p:set>
                                    <p:animEffect transition="in" filter="fade">
                                      <p:cBhvr>
                                        <p:cTn id="31" dur="500"/>
                                        <p:tgtEl>
                                          <p:spTgt spid="3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92"/>
                                        </p:tgtEl>
                                        <p:attrNameLst>
                                          <p:attrName>style.visibility</p:attrName>
                                        </p:attrNameLst>
                                      </p:cBhvr>
                                      <p:to>
                                        <p:strVal val="visible"/>
                                      </p:to>
                                    </p:set>
                                    <p:animEffect transition="in" filter="fade">
                                      <p:cBhvr>
                                        <p:cTn id="34" dur="500"/>
                                        <p:tgtEl>
                                          <p:spTgt spid="39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93"/>
                                        </p:tgtEl>
                                        <p:attrNameLst>
                                          <p:attrName>style.visibility</p:attrName>
                                        </p:attrNameLst>
                                      </p:cBhvr>
                                      <p:to>
                                        <p:strVal val="visible"/>
                                      </p:to>
                                    </p:set>
                                    <p:animEffect transition="in" filter="fade">
                                      <p:cBhvr>
                                        <p:cTn id="39" dur="500"/>
                                        <p:tgtEl>
                                          <p:spTgt spid="39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fade">
                                      <p:cBhvr>
                                        <p:cTn id="42" dur="500"/>
                                        <p:tgtEl>
                                          <p:spTgt spid="39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95"/>
                                        </p:tgtEl>
                                        <p:attrNameLst>
                                          <p:attrName>style.visibility</p:attrName>
                                        </p:attrNameLst>
                                      </p:cBhvr>
                                      <p:to>
                                        <p:strVal val="visible"/>
                                      </p:to>
                                    </p:set>
                                    <p:animEffect transition="in" filter="fade">
                                      <p:cBhvr>
                                        <p:cTn id="47" dur="500"/>
                                        <p:tgtEl>
                                          <p:spTgt spid="39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6"/>
                                        </p:tgtEl>
                                        <p:attrNameLst>
                                          <p:attrName>style.visibility</p:attrName>
                                        </p:attrNameLst>
                                      </p:cBhvr>
                                      <p:to>
                                        <p:strVal val="visible"/>
                                      </p:to>
                                    </p:set>
                                    <p:animEffect transition="in" filter="fade">
                                      <p:cBhvr>
                                        <p:cTn id="50" dur="500"/>
                                        <p:tgtEl>
                                          <p:spTgt spid="39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97"/>
                                        </p:tgtEl>
                                        <p:attrNameLst>
                                          <p:attrName>style.visibility</p:attrName>
                                        </p:attrNameLst>
                                      </p:cBhvr>
                                      <p:to>
                                        <p:strVal val="visible"/>
                                      </p:to>
                                    </p:set>
                                    <p:animEffect transition="in" filter="fade">
                                      <p:cBhvr>
                                        <p:cTn id="53" dur="500"/>
                                        <p:tgtEl>
                                          <p:spTgt spid="39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98"/>
                                        </p:tgtEl>
                                        <p:attrNameLst>
                                          <p:attrName>style.visibility</p:attrName>
                                        </p:attrNameLst>
                                      </p:cBhvr>
                                      <p:to>
                                        <p:strVal val="visible"/>
                                      </p:to>
                                    </p:set>
                                    <p:animEffect transition="in" filter="fade">
                                      <p:cBhvr>
                                        <p:cTn id="56" dur="500"/>
                                        <p:tgtEl>
                                          <p:spTgt spid="39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9"/>
                                        </p:tgtEl>
                                        <p:attrNameLst>
                                          <p:attrName>style.visibility</p:attrName>
                                        </p:attrNameLst>
                                      </p:cBhvr>
                                      <p:to>
                                        <p:strVal val="visible"/>
                                      </p:to>
                                    </p:set>
                                    <p:animEffect transition="in" filter="fade">
                                      <p:cBhvr>
                                        <p:cTn id="59" dur="500"/>
                                        <p:tgtEl>
                                          <p:spTgt spid="39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0"/>
                                        </p:tgtEl>
                                        <p:attrNameLst>
                                          <p:attrName>style.visibility</p:attrName>
                                        </p:attrNameLst>
                                      </p:cBhvr>
                                      <p:to>
                                        <p:strVal val="visible"/>
                                      </p:to>
                                    </p:set>
                                    <p:animEffect transition="in" filter="fade">
                                      <p:cBhvr>
                                        <p:cTn id="62" dur="500"/>
                                        <p:tgtEl>
                                          <p:spTgt spid="4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1"/>
                                        </p:tgtEl>
                                        <p:attrNameLst>
                                          <p:attrName>style.visibility</p:attrName>
                                        </p:attrNameLst>
                                      </p:cBhvr>
                                      <p:to>
                                        <p:strVal val="visible"/>
                                      </p:to>
                                    </p:set>
                                    <p:animEffect transition="in" filter="fade">
                                      <p:cBhvr>
                                        <p:cTn id="65" dur="500"/>
                                        <p:tgtEl>
                                          <p:spTgt spid="40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02"/>
                                        </p:tgtEl>
                                        <p:attrNameLst>
                                          <p:attrName>style.visibility</p:attrName>
                                        </p:attrNameLst>
                                      </p:cBhvr>
                                      <p:to>
                                        <p:strVal val="visible"/>
                                      </p:to>
                                    </p:set>
                                    <p:animEffect transition="in" filter="fade">
                                      <p:cBhvr>
                                        <p:cTn id="68" dur="500"/>
                                        <p:tgtEl>
                                          <p:spTgt spid="40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P spid="390" grpId="0"/>
      <p:bldP spid="391" grpId="0" animBg="1"/>
      <p:bldP spid="392" grpId="0"/>
      <p:bldP spid="393" grpId="0"/>
      <p:bldP spid="394" grpId="0"/>
      <p:bldP spid="395" grpId="0"/>
      <p:bldP spid="396" grpId="0"/>
      <p:bldP spid="397" grpId="0"/>
      <p:bldP spid="398" grpId="0"/>
      <p:bldP spid="399" grpId="0"/>
      <p:bldP spid="400" grpId="0"/>
      <p:bldP spid="401" grpId="0"/>
      <p:bldP spid="402" grpId="0"/>
      <p:bldP spid="403" grpId="0"/>
      <p:bldP spid="404" grpId="0" animBg="1"/>
      <p:bldP spid="405" grpId="0"/>
      <p:bldP spid="406" grpId="0"/>
      <p:bldP spid="407" grpId="0" animBg="1"/>
      <p:bldP spid="408" grpId="0"/>
      <p:bldP spid="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18-2 SOLUTION</a:t>
            </a:r>
          </a:p>
        </p:txBody>
      </p:sp>
      <p:sp>
        <p:nvSpPr>
          <p:cNvPr id="4" name="AutoShape 3"/>
          <p:cNvSpPr>
            <a:spLocks noChangeAspect="1" noChangeArrowheads="1" noTextEdit="1"/>
          </p:cNvSpPr>
          <p:nvPr/>
        </p:nvSpPr>
        <p:spPr bwMode="auto">
          <a:xfrm>
            <a:off x="914400" y="1387475"/>
            <a:ext cx="73152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 name="Rectangle 5"/>
          <p:cNvSpPr>
            <a:spLocks noChangeArrowheads="1"/>
          </p:cNvSpPr>
          <p:nvPr/>
        </p:nvSpPr>
        <p:spPr bwMode="auto">
          <a:xfrm>
            <a:off x="920750" y="1393825"/>
            <a:ext cx="7302500" cy="4375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Freeform 6"/>
          <p:cNvSpPr>
            <a:spLocks noEditPoints="1"/>
          </p:cNvSpPr>
          <p:nvPr/>
        </p:nvSpPr>
        <p:spPr bwMode="auto">
          <a:xfrm>
            <a:off x="2293938" y="2136775"/>
            <a:ext cx="5476875" cy="2438400"/>
          </a:xfrm>
          <a:custGeom>
            <a:avLst/>
            <a:gdLst>
              <a:gd name="T0" fmla="*/ 0 w 3450"/>
              <a:gd name="T1" fmla="*/ 1527 h 1536"/>
              <a:gd name="T2" fmla="*/ 3450 w 3450"/>
              <a:gd name="T3" fmla="*/ 1527 h 1536"/>
              <a:gd name="T4" fmla="*/ 3450 w 3450"/>
              <a:gd name="T5" fmla="*/ 1536 h 1536"/>
              <a:gd name="T6" fmla="*/ 0 w 3450"/>
              <a:gd name="T7" fmla="*/ 1536 h 1536"/>
              <a:gd name="T8" fmla="*/ 0 w 3450"/>
              <a:gd name="T9" fmla="*/ 1527 h 1536"/>
              <a:gd name="T10" fmla="*/ 0 w 3450"/>
              <a:gd name="T11" fmla="*/ 1336 h 1536"/>
              <a:gd name="T12" fmla="*/ 3450 w 3450"/>
              <a:gd name="T13" fmla="*/ 1336 h 1536"/>
              <a:gd name="T14" fmla="*/ 3450 w 3450"/>
              <a:gd name="T15" fmla="*/ 1345 h 1536"/>
              <a:gd name="T16" fmla="*/ 0 w 3450"/>
              <a:gd name="T17" fmla="*/ 1345 h 1536"/>
              <a:gd name="T18" fmla="*/ 0 w 3450"/>
              <a:gd name="T19" fmla="*/ 1336 h 1536"/>
              <a:gd name="T20" fmla="*/ 0 w 3450"/>
              <a:gd name="T21" fmla="*/ 1146 h 1536"/>
              <a:gd name="T22" fmla="*/ 3450 w 3450"/>
              <a:gd name="T23" fmla="*/ 1146 h 1536"/>
              <a:gd name="T24" fmla="*/ 3450 w 3450"/>
              <a:gd name="T25" fmla="*/ 1155 h 1536"/>
              <a:gd name="T26" fmla="*/ 0 w 3450"/>
              <a:gd name="T27" fmla="*/ 1155 h 1536"/>
              <a:gd name="T28" fmla="*/ 0 w 3450"/>
              <a:gd name="T29" fmla="*/ 1146 h 1536"/>
              <a:gd name="T30" fmla="*/ 0 w 3450"/>
              <a:gd name="T31" fmla="*/ 954 h 1536"/>
              <a:gd name="T32" fmla="*/ 3450 w 3450"/>
              <a:gd name="T33" fmla="*/ 954 h 1536"/>
              <a:gd name="T34" fmla="*/ 3450 w 3450"/>
              <a:gd name="T35" fmla="*/ 964 h 1536"/>
              <a:gd name="T36" fmla="*/ 0 w 3450"/>
              <a:gd name="T37" fmla="*/ 964 h 1536"/>
              <a:gd name="T38" fmla="*/ 0 w 3450"/>
              <a:gd name="T39" fmla="*/ 954 h 1536"/>
              <a:gd name="T40" fmla="*/ 0 w 3450"/>
              <a:gd name="T41" fmla="*/ 765 h 1536"/>
              <a:gd name="T42" fmla="*/ 3450 w 3450"/>
              <a:gd name="T43" fmla="*/ 765 h 1536"/>
              <a:gd name="T44" fmla="*/ 3450 w 3450"/>
              <a:gd name="T45" fmla="*/ 774 h 1536"/>
              <a:gd name="T46" fmla="*/ 0 w 3450"/>
              <a:gd name="T47" fmla="*/ 774 h 1536"/>
              <a:gd name="T48" fmla="*/ 0 w 3450"/>
              <a:gd name="T49" fmla="*/ 765 h 1536"/>
              <a:gd name="T50" fmla="*/ 0 w 3450"/>
              <a:gd name="T51" fmla="*/ 573 h 1536"/>
              <a:gd name="T52" fmla="*/ 3450 w 3450"/>
              <a:gd name="T53" fmla="*/ 573 h 1536"/>
              <a:gd name="T54" fmla="*/ 3450 w 3450"/>
              <a:gd name="T55" fmla="*/ 582 h 1536"/>
              <a:gd name="T56" fmla="*/ 0 w 3450"/>
              <a:gd name="T57" fmla="*/ 582 h 1536"/>
              <a:gd name="T58" fmla="*/ 0 w 3450"/>
              <a:gd name="T59" fmla="*/ 573 h 1536"/>
              <a:gd name="T60" fmla="*/ 0 w 3450"/>
              <a:gd name="T61" fmla="*/ 383 h 1536"/>
              <a:gd name="T62" fmla="*/ 3450 w 3450"/>
              <a:gd name="T63" fmla="*/ 383 h 1536"/>
              <a:gd name="T64" fmla="*/ 3450 w 3450"/>
              <a:gd name="T65" fmla="*/ 392 h 1536"/>
              <a:gd name="T66" fmla="*/ 0 w 3450"/>
              <a:gd name="T67" fmla="*/ 392 h 1536"/>
              <a:gd name="T68" fmla="*/ 0 w 3450"/>
              <a:gd name="T69" fmla="*/ 383 h 1536"/>
              <a:gd name="T70" fmla="*/ 0 w 3450"/>
              <a:gd name="T71" fmla="*/ 192 h 1536"/>
              <a:gd name="T72" fmla="*/ 3450 w 3450"/>
              <a:gd name="T73" fmla="*/ 192 h 1536"/>
              <a:gd name="T74" fmla="*/ 3450 w 3450"/>
              <a:gd name="T75" fmla="*/ 201 h 1536"/>
              <a:gd name="T76" fmla="*/ 0 w 3450"/>
              <a:gd name="T77" fmla="*/ 201 h 1536"/>
              <a:gd name="T78" fmla="*/ 0 w 3450"/>
              <a:gd name="T79" fmla="*/ 192 h 1536"/>
              <a:gd name="T80" fmla="*/ 0 w 3450"/>
              <a:gd name="T81" fmla="*/ 0 h 1536"/>
              <a:gd name="T82" fmla="*/ 3450 w 3450"/>
              <a:gd name="T83" fmla="*/ 0 h 1536"/>
              <a:gd name="T84" fmla="*/ 3450 w 3450"/>
              <a:gd name="T85" fmla="*/ 10 h 1536"/>
              <a:gd name="T86" fmla="*/ 0 w 3450"/>
              <a:gd name="T87" fmla="*/ 10 h 1536"/>
              <a:gd name="T88" fmla="*/ 0 w 3450"/>
              <a:gd name="T89" fmla="*/ 0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50" h="1536">
                <a:moveTo>
                  <a:pt x="0" y="1527"/>
                </a:moveTo>
                <a:lnTo>
                  <a:pt x="3450" y="1527"/>
                </a:lnTo>
                <a:lnTo>
                  <a:pt x="3450" y="1536"/>
                </a:lnTo>
                <a:lnTo>
                  <a:pt x="0" y="1536"/>
                </a:lnTo>
                <a:lnTo>
                  <a:pt x="0" y="1527"/>
                </a:lnTo>
                <a:close/>
                <a:moveTo>
                  <a:pt x="0" y="1336"/>
                </a:moveTo>
                <a:lnTo>
                  <a:pt x="3450" y="1336"/>
                </a:lnTo>
                <a:lnTo>
                  <a:pt x="3450" y="1345"/>
                </a:lnTo>
                <a:lnTo>
                  <a:pt x="0" y="1345"/>
                </a:lnTo>
                <a:lnTo>
                  <a:pt x="0" y="1336"/>
                </a:lnTo>
                <a:close/>
                <a:moveTo>
                  <a:pt x="0" y="1146"/>
                </a:moveTo>
                <a:lnTo>
                  <a:pt x="3450" y="1146"/>
                </a:lnTo>
                <a:lnTo>
                  <a:pt x="3450" y="1155"/>
                </a:lnTo>
                <a:lnTo>
                  <a:pt x="0" y="1155"/>
                </a:lnTo>
                <a:lnTo>
                  <a:pt x="0" y="1146"/>
                </a:lnTo>
                <a:close/>
                <a:moveTo>
                  <a:pt x="0" y="954"/>
                </a:moveTo>
                <a:lnTo>
                  <a:pt x="3450" y="954"/>
                </a:lnTo>
                <a:lnTo>
                  <a:pt x="3450" y="964"/>
                </a:lnTo>
                <a:lnTo>
                  <a:pt x="0" y="964"/>
                </a:lnTo>
                <a:lnTo>
                  <a:pt x="0" y="954"/>
                </a:lnTo>
                <a:close/>
                <a:moveTo>
                  <a:pt x="0" y="765"/>
                </a:moveTo>
                <a:lnTo>
                  <a:pt x="3450" y="765"/>
                </a:lnTo>
                <a:lnTo>
                  <a:pt x="3450" y="774"/>
                </a:lnTo>
                <a:lnTo>
                  <a:pt x="0" y="774"/>
                </a:lnTo>
                <a:lnTo>
                  <a:pt x="0" y="765"/>
                </a:lnTo>
                <a:close/>
                <a:moveTo>
                  <a:pt x="0" y="573"/>
                </a:moveTo>
                <a:lnTo>
                  <a:pt x="3450" y="573"/>
                </a:lnTo>
                <a:lnTo>
                  <a:pt x="3450" y="582"/>
                </a:lnTo>
                <a:lnTo>
                  <a:pt x="0" y="582"/>
                </a:lnTo>
                <a:lnTo>
                  <a:pt x="0" y="573"/>
                </a:lnTo>
                <a:close/>
                <a:moveTo>
                  <a:pt x="0" y="383"/>
                </a:moveTo>
                <a:lnTo>
                  <a:pt x="3450" y="383"/>
                </a:lnTo>
                <a:lnTo>
                  <a:pt x="3450" y="392"/>
                </a:lnTo>
                <a:lnTo>
                  <a:pt x="0" y="392"/>
                </a:lnTo>
                <a:lnTo>
                  <a:pt x="0" y="383"/>
                </a:lnTo>
                <a:close/>
                <a:moveTo>
                  <a:pt x="0" y="192"/>
                </a:moveTo>
                <a:lnTo>
                  <a:pt x="3450" y="192"/>
                </a:lnTo>
                <a:lnTo>
                  <a:pt x="3450" y="201"/>
                </a:lnTo>
                <a:lnTo>
                  <a:pt x="0" y="201"/>
                </a:lnTo>
                <a:lnTo>
                  <a:pt x="0" y="192"/>
                </a:lnTo>
                <a:close/>
                <a:moveTo>
                  <a:pt x="0" y="0"/>
                </a:moveTo>
                <a:lnTo>
                  <a:pt x="3450" y="0"/>
                </a:lnTo>
                <a:lnTo>
                  <a:pt x="3450" y="10"/>
                </a:lnTo>
                <a:lnTo>
                  <a:pt x="0" y="10"/>
                </a:lnTo>
                <a:lnTo>
                  <a:pt x="0" y="0"/>
                </a:lnTo>
                <a:close/>
              </a:path>
            </a:pathLst>
          </a:custGeom>
          <a:solidFill>
            <a:srgbClr val="D9D9D9"/>
          </a:solidFill>
          <a:ln w="3175"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Freeform 7"/>
          <p:cNvSpPr>
            <a:spLocks noEditPoints="1"/>
          </p:cNvSpPr>
          <p:nvPr/>
        </p:nvSpPr>
        <p:spPr bwMode="auto">
          <a:xfrm>
            <a:off x="2894013" y="2144713"/>
            <a:ext cx="4884738" cy="2725738"/>
          </a:xfrm>
          <a:custGeom>
            <a:avLst/>
            <a:gdLst>
              <a:gd name="T0" fmla="*/ 10 w 3077"/>
              <a:gd name="T1" fmla="*/ 0 h 1717"/>
              <a:gd name="T2" fmla="*/ 10 w 3077"/>
              <a:gd name="T3" fmla="*/ 1717 h 1717"/>
              <a:gd name="T4" fmla="*/ 0 w 3077"/>
              <a:gd name="T5" fmla="*/ 1717 h 1717"/>
              <a:gd name="T6" fmla="*/ 0 w 3077"/>
              <a:gd name="T7" fmla="*/ 0 h 1717"/>
              <a:gd name="T8" fmla="*/ 10 w 3077"/>
              <a:gd name="T9" fmla="*/ 0 h 1717"/>
              <a:gd name="T10" fmla="*/ 393 w 3077"/>
              <a:gd name="T11" fmla="*/ 0 h 1717"/>
              <a:gd name="T12" fmla="*/ 393 w 3077"/>
              <a:gd name="T13" fmla="*/ 1717 h 1717"/>
              <a:gd name="T14" fmla="*/ 384 w 3077"/>
              <a:gd name="T15" fmla="*/ 1717 h 1717"/>
              <a:gd name="T16" fmla="*/ 384 w 3077"/>
              <a:gd name="T17" fmla="*/ 0 h 1717"/>
              <a:gd name="T18" fmla="*/ 393 w 3077"/>
              <a:gd name="T19" fmla="*/ 0 h 1717"/>
              <a:gd name="T20" fmla="*/ 776 w 3077"/>
              <a:gd name="T21" fmla="*/ 0 h 1717"/>
              <a:gd name="T22" fmla="*/ 776 w 3077"/>
              <a:gd name="T23" fmla="*/ 1717 h 1717"/>
              <a:gd name="T24" fmla="*/ 767 w 3077"/>
              <a:gd name="T25" fmla="*/ 1717 h 1717"/>
              <a:gd name="T26" fmla="*/ 767 w 3077"/>
              <a:gd name="T27" fmla="*/ 0 h 1717"/>
              <a:gd name="T28" fmla="*/ 776 w 3077"/>
              <a:gd name="T29" fmla="*/ 0 h 1717"/>
              <a:gd name="T30" fmla="*/ 1160 w 3077"/>
              <a:gd name="T31" fmla="*/ 0 h 1717"/>
              <a:gd name="T32" fmla="*/ 1160 w 3077"/>
              <a:gd name="T33" fmla="*/ 1717 h 1717"/>
              <a:gd name="T34" fmla="*/ 1151 w 3077"/>
              <a:gd name="T35" fmla="*/ 1717 h 1717"/>
              <a:gd name="T36" fmla="*/ 1151 w 3077"/>
              <a:gd name="T37" fmla="*/ 0 h 1717"/>
              <a:gd name="T38" fmla="*/ 1160 w 3077"/>
              <a:gd name="T39" fmla="*/ 0 h 1717"/>
              <a:gd name="T40" fmla="*/ 1543 w 3077"/>
              <a:gd name="T41" fmla="*/ 0 h 1717"/>
              <a:gd name="T42" fmla="*/ 1543 w 3077"/>
              <a:gd name="T43" fmla="*/ 1717 h 1717"/>
              <a:gd name="T44" fmla="*/ 1534 w 3077"/>
              <a:gd name="T45" fmla="*/ 1717 h 1717"/>
              <a:gd name="T46" fmla="*/ 1534 w 3077"/>
              <a:gd name="T47" fmla="*/ 0 h 1717"/>
              <a:gd name="T48" fmla="*/ 1543 w 3077"/>
              <a:gd name="T49" fmla="*/ 0 h 1717"/>
              <a:gd name="T50" fmla="*/ 1926 w 3077"/>
              <a:gd name="T51" fmla="*/ 0 h 1717"/>
              <a:gd name="T52" fmla="*/ 1926 w 3077"/>
              <a:gd name="T53" fmla="*/ 1717 h 1717"/>
              <a:gd name="T54" fmla="*/ 1917 w 3077"/>
              <a:gd name="T55" fmla="*/ 1717 h 1717"/>
              <a:gd name="T56" fmla="*/ 1917 w 3077"/>
              <a:gd name="T57" fmla="*/ 0 h 1717"/>
              <a:gd name="T58" fmla="*/ 1926 w 3077"/>
              <a:gd name="T59" fmla="*/ 0 h 1717"/>
              <a:gd name="T60" fmla="*/ 2310 w 3077"/>
              <a:gd name="T61" fmla="*/ 0 h 1717"/>
              <a:gd name="T62" fmla="*/ 2310 w 3077"/>
              <a:gd name="T63" fmla="*/ 1717 h 1717"/>
              <a:gd name="T64" fmla="*/ 2301 w 3077"/>
              <a:gd name="T65" fmla="*/ 1717 h 1717"/>
              <a:gd name="T66" fmla="*/ 2301 w 3077"/>
              <a:gd name="T67" fmla="*/ 0 h 1717"/>
              <a:gd name="T68" fmla="*/ 2310 w 3077"/>
              <a:gd name="T69" fmla="*/ 0 h 1717"/>
              <a:gd name="T70" fmla="*/ 2693 w 3077"/>
              <a:gd name="T71" fmla="*/ 0 h 1717"/>
              <a:gd name="T72" fmla="*/ 2693 w 3077"/>
              <a:gd name="T73" fmla="*/ 1717 h 1717"/>
              <a:gd name="T74" fmla="*/ 2684 w 3077"/>
              <a:gd name="T75" fmla="*/ 1717 h 1717"/>
              <a:gd name="T76" fmla="*/ 2684 w 3077"/>
              <a:gd name="T77" fmla="*/ 0 h 1717"/>
              <a:gd name="T78" fmla="*/ 2693 w 3077"/>
              <a:gd name="T79" fmla="*/ 0 h 1717"/>
              <a:gd name="T80" fmla="*/ 3077 w 3077"/>
              <a:gd name="T81" fmla="*/ 0 h 1717"/>
              <a:gd name="T82" fmla="*/ 3077 w 3077"/>
              <a:gd name="T83" fmla="*/ 1717 h 1717"/>
              <a:gd name="T84" fmla="*/ 3067 w 3077"/>
              <a:gd name="T85" fmla="*/ 1717 h 1717"/>
              <a:gd name="T86" fmla="*/ 3067 w 3077"/>
              <a:gd name="T87" fmla="*/ 0 h 1717"/>
              <a:gd name="T88" fmla="*/ 3077 w 3077"/>
              <a:gd name="T89" fmla="*/ 0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7" h="1717">
                <a:moveTo>
                  <a:pt x="10" y="0"/>
                </a:moveTo>
                <a:lnTo>
                  <a:pt x="10" y="1717"/>
                </a:lnTo>
                <a:lnTo>
                  <a:pt x="0" y="1717"/>
                </a:lnTo>
                <a:lnTo>
                  <a:pt x="0" y="0"/>
                </a:lnTo>
                <a:lnTo>
                  <a:pt x="10" y="0"/>
                </a:lnTo>
                <a:close/>
                <a:moveTo>
                  <a:pt x="393" y="0"/>
                </a:moveTo>
                <a:lnTo>
                  <a:pt x="393" y="1717"/>
                </a:lnTo>
                <a:lnTo>
                  <a:pt x="384" y="1717"/>
                </a:lnTo>
                <a:lnTo>
                  <a:pt x="384" y="0"/>
                </a:lnTo>
                <a:lnTo>
                  <a:pt x="393" y="0"/>
                </a:lnTo>
                <a:close/>
                <a:moveTo>
                  <a:pt x="776" y="0"/>
                </a:moveTo>
                <a:lnTo>
                  <a:pt x="776" y="1717"/>
                </a:lnTo>
                <a:lnTo>
                  <a:pt x="767" y="1717"/>
                </a:lnTo>
                <a:lnTo>
                  <a:pt x="767" y="0"/>
                </a:lnTo>
                <a:lnTo>
                  <a:pt x="776" y="0"/>
                </a:lnTo>
                <a:close/>
                <a:moveTo>
                  <a:pt x="1160" y="0"/>
                </a:moveTo>
                <a:lnTo>
                  <a:pt x="1160" y="1717"/>
                </a:lnTo>
                <a:lnTo>
                  <a:pt x="1151" y="1717"/>
                </a:lnTo>
                <a:lnTo>
                  <a:pt x="1151" y="0"/>
                </a:lnTo>
                <a:lnTo>
                  <a:pt x="1160" y="0"/>
                </a:lnTo>
                <a:close/>
                <a:moveTo>
                  <a:pt x="1543" y="0"/>
                </a:moveTo>
                <a:lnTo>
                  <a:pt x="1543" y="1717"/>
                </a:lnTo>
                <a:lnTo>
                  <a:pt x="1534" y="1717"/>
                </a:lnTo>
                <a:lnTo>
                  <a:pt x="1534" y="0"/>
                </a:lnTo>
                <a:lnTo>
                  <a:pt x="1543" y="0"/>
                </a:lnTo>
                <a:close/>
                <a:moveTo>
                  <a:pt x="1926" y="0"/>
                </a:moveTo>
                <a:lnTo>
                  <a:pt x="1926" y="1717"/>
                </a:lnTo>
                <a:lnTo>
                  <a:pt x="1917" y="1717"/>
                </a:lnTo>
                <a:lnTo>
                  <a:pt x="1917" y="0"/>
                </a:lnTo>
                <a:lnTo>
                  <a:pt x="1926" y="0"/>
                </a:lnTo>
                <a:close/>
                <a:moveTo>
                  <a:pt x="2310" y="0"/>
                </a:moveTo>
                <a:lnTo>
                  <a:pt x="2310" y="1717"/>
                </a:lnTo>
                <a:lnTo>
                  <a:pt x="2301" y="1717"/>
                </a:lnTo>
                <a:lnTo>
                  <a:pt x="2301" y="0"/>
                </a:lnTo>
                <a:lnTo>
                  <a:pt x="2310" y="0"/>
                </a:lnTo>
                <a:close/>
                <a:moveTo>
                  <a:pt x="2693" y="0"/>
                </a:moveTo>
                <a:lnTo>
                  <a:pt x="2693" y="1717"/>
                </a:lnTo>
                <a:lnTo>
                  <a:pt x="2684" y="1717"/>
                </a:lnTo>
                <a:lnTo>
                  <a:pt x="2684" y="0"/>
                </a:lnTo>
                <a:lnTo>
                  <a:pt x="2693" y="0"/>
                </a:lnTo>
                <a:close/>
                <a:moveTo>
                  <a:pt x="3077" y="0"/>
                </a:moveTo>
                <a:lnTo>
                  <a:pt x="3077" y="1717"/>
                </a:lnTo>
                <a:lnTo>
                  <a:pt x="3067" y="1717"/>
                </a:lnTo>
                <a:lnTo>
                  <a:pt x="3067" y="0"/>
                </a:lnTo>
                <a:lnTo>
                  <a:pt x="3077" y="0"/>
                </a:lnTo>
                <a:close/>
              </a:path>
            </a:pathLst>
          </a:custGeom>
          <a:solidFill>
            <a:srgbClr val="D9D9D9"/>
          </a:solidFill>
          <a:ln w="3175" cap="flat">
            <a:solidFill>
              <a:srgbClr val="D9D9D9"/>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2286000" y="2144713"/>
            <a:ext cx="14288" cy="2725738"/>
          </a:xfrm>
          <a:prstGeom prst="rect">
            <a:avLst/>
          </a:prstGeom>
          <a:solidFill>
            <a:srgbClr val="BFBFBF"/>
          </a:solidFill>
          <a:ln w="317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2293938" y="4862513"/>
            <a:ext cx="5476875" cy="14288"/>
          </a:xfrm>
          <a:prstGeom prst="rect">
            <a:avLst/>
          </a:prstGeom>
          <a:solidFill>
            <a:srgbClr val="BFBFBF"/>
          </a:solidFill>
          <a:ln w="3175" cap="flat">
            <a:solidFill>
              <a:srgbClr val="BFBFBF"/>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 name="Freeform 10"/>
          <p:cNvSpPr>
            <a:spLocks/>
          </p:cNvSpPr>
          <p:nvPr/>
        </p:nvSpPr>
        <p:spPr bwMode="auto">
          <a:xfrm>
            <a:off x="2276475" y="2281238"/>
            <a:ext cx="4902200" cy="1849438"/>
          </a:xfrm>
          <a:custGeom>
            <a:avLst/>
            <a:gdLst>
              <a:gd name="T0" fmla="*/ 38 w 16109"/>
              <a:gd name="T1" fmla="*/ 5986 h 6085"/>
              <a:gd name="T2" fmla="*/ 6438 w 16109"/>
              <a:gd name="T3" fmla="*/ 3594 h 6085"/>
              <a:gd name="T4" fmla="*/ 16038 w 16109"/>
              <a:gd name="T5" fmla="*/ 10 h 6085"/>
              <a:gd name="T6" fmla="*/ 16099 w 16109"/>
              <a:gd name="T7" fmla="*/ 38 h 6085"/>
              <a:gd name="T8" fmla="*/ 16071 w 16109"/>
              <a:gd name="T9" fmla="*/ 99 h 6085"/>
              <a:gd name="T10" fmla="*/ 6471 w 16109"/>
              <a:gd name="T11" fmla="*/ 3683 h 6085"/>
              <a:gd name="T12" fmla="*/ 71 w 16109"/>
              <a:gd name="T13" fmla="*/ 6075 h 6085"/>
              <a:gd name="T14" fmla="*/ 10 w 16109"/>
              <a:gd name="T15" fmla="*/ 6047 h 6085"/>
              <a:gd name="T16" fmla="*/ 38 w 16109"/>
              <a:gd name="T17" fmla="*/ 5986 h 6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09" h="6085">
                <a:moveTo>
                  <a:pt x="38" y="5986"/>
                </a:moveTo>
                <a:lnTo>
                  <a:pt x="6438" y="3594"/>
                </a:lnTo>
                <a:lnTo>
                  <a:pt x="16038" y="10"/>
                </a:lnTo>
                <a:cubicBezTo>
                  <a:pt x="16063" y="0"/>
                  <a:pt x="16090" y="13"/>
                  <a:pt x="16099" y="38"/>
                </a:cubicBezTo>
                <a:cubicBezTo>
                  <a:pt x="16109" y="63"/>
                  <a:pt x="16096" y="90"/>
                  <a:pt x="16071" y="99"/>
                </a:cubicBezTo>
                <a:lnTo>
                  <a:pt x="6471" y="3683"/>
                </a:lnTo>
                <a:lnTo>
                  <a:pt x="71" y="6075"/>
                </a:lnTo>
                <a:cubicBezTo>
                  <a:pt x="46" y="6085"/>
                  <a:pt x="19" y="6072"/>
                  <a:pt x="10" y="6047"/>
                </a:cubicBezTo>
                <a:cubicBezTo>
                  <a:pt x="0" y="6022"/>
                  <a:pt x="13" y="5995"/>
                  <a:pt x="38" y="5986"/>
                </a:cubicBezTo>
                <a:close/>
              </a:path>
            </a:pathLst>
          </a:custGeom>
          <a:solidFill>
            <a:srgbClr val="5B9BD5"/>
          </a:solidFill>
          <a:ln w="3175" cap="flat">
            <a:solidFill>
              <a:srgbClr val="5B9BD5"/>
            </a:solidFill>
            <a:prstDash val="solid"/>
            <a:bevel/>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2" name="Oval 11"/>
          <p:cNvSpPr>
            <a:spLocks noChangeArrowheads="1"/>
          </p:cNvSpPr>
          <p:nvPr/>
        </p:nvSpPr>
        <p:spPr bwMode="auto">
          <a:xfrm>
            <a:off x="2241550" y="4064000"/>
            <a:ext cx="103188" cy="1016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3" name="Oval 12"/>
          <p:cNvSpPr>
            <a:spLocks noChangeArrowheads="1"/>
          </p:cNvSpPr>
          <p:nvPr/>
        </p:nvSpPr>
        <p:spPr bwMode="auto">
          <a:xfrm>
            <a:off x="2241550" y="4064000"/>
            <a:ext cx="103188" cy="101600"/>
          </a:xfrm>
          <a:prstGeom prst="ellipse">
            <a:avLst/>
          </a:prstGeom>
          <a:noFill/>
          <a:ln w="14288"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4" name="Oval 13"/>
          <p:cNvSpPr>
            <a:spLocks noChangeArrowheads="1"/>
          </p:cNvSpPr>
          <p:nvPr/>
        </p:nvSpPr>
        <p:spPr bwMode="auto">
          <a:xfrm>
            <a:off x="4189413" y="3336925"/>
            <a:ext cx="101600" cy="1016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5" name="Oval 14"/>
          <p:cNvSpPr>
            <a:spLocks noChangeArrowheads="1"/>
          </p:cNvSpPr>
          <p:nvPr/>
        </p:nvSpPr>
        <p:spPr bwMode="auto">
          <a:xfrm>
            <a:off x="4189413" y="3336925"/>
            <a:ext cx="101600" cy="101600"/>
          </a:xfrm>
          <a:prstGeom prst="ellipse">
            <a:avLst/>
          </a:prstGeom>
          <a:noFill/>
          <a:ln w="14288"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Oval 15"/>
          <p:cNvSpPr>
            <a:spLocks noChangeArrowheads="1"/>
          </p:cNvSpPr>
          <p:nvPr/>
        </p:nvSpPr>
        <p:spPr bwMode="auto">
          <a:xfrm>
            <a:off x="7110413" y="2247900"/>
            <a:ext cx="101600" cy="101600"/>
          </a:xfrm>
          <a:prstGeom prst="ellipse">
            <a:avLst/>
          </a:pr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Oval 16"/>
          <p:cNvSpPr>
            <a:spLocks noChangeArrowheads="1"/>
          </p:cNvSpPr>
          <p:nvPr/>
        </p:nvSpPr>
        <p:spPr bwMode="auto">
          <a:xfrm>
            <a:off x="7110413" y="2247900"/>
            <a:ext cx="101600" cy="101600"/>
          </a:xfrm>
          <a:prstGeom prst="ellipse">
            <a:avLst/>
          </a:prstGeom>
          <a:noFill/>
          <a:ln w="14288" cap="flat">
            <a:solidFill>
              <a:srgbClr val="5B9BD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Rectangle 17"/>
          <p:cNvSpPr>
            <a:spLocks noChangeArrowheads="1"/>
          </p:cNvSpPr>
          <p:nvPr/>
        </p:nvSpPr>
        <p:spPr bwMode="auto">
          <a:xfrm>
            <a:off x="1898650" y="4749800"/>
            <a:ext cx="2952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19" name="Rectangle 18"/>
          <p:cNvSpPr>
            <a:spLocks noChangeArrowheads="1"/>
          </p:cNvSpPr>
          <p:nvPr/>
        </p:nvSpPr>
        <p:spPr bwMode="auto">
          <a:xfrm>
            <a:off x="1576388" y="4449763"/>
            <a:ext cx="6302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20" name="Rectangle 19"/>
          <p:cNvSpPr>
            <a:spLocks noChangeArrowheads="1"/>
          </p:cNvSpPr>
          <p:nvPr/>
        </p:nvSpPr>
        <p:spPr bwMode="auto">
          <a:xfrm>
            <a:off x="1576388" y="4144963"/>
            <a:ext cx="6302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21" name="Rectangle 20"/>
          <p:cNvSpPr>
            <a:spLocks noChangeArrowheads="1"/>
          </p:cNvSpPr>
          <p:nvPr/>
        </p:nvSpPr>
        <p:spPr bwMode="auto">
          <a:xfrm>
            <a:off x="1576388" y="3841750"/>
            <a:ext cx="6302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$6,000</a:t>
            </a:r>
            <a:endParaRPr lang="en-US" altLang="en-US" dirty="0">
              <a:solidFill>
                <a:prstClr val="black"/>
              </a:solidFill>
              <a:cs typeface="+mn-cs"/>
            </a:endParaRPr>
          </a:p>
        </p:txBody>
      </p:sp>
      <p:sp>
        <p:nvSpPr>
          <p:cNvPr id="22" name="Rectangle 21"/>
          <p:cNvSpPr>
            <a:spLocks noChangeArrowheads="1"/>
          </p:cNvSpPr>
          <p:nvPr/>
        </p:nvSpPr>
        <p:spPr bwMode="auto">
          <a:xfrm>
            <a:off x="1576388" y="3538538"/>
            <a:ext cx="630238"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$8,000</a:t>
            </a:r>
            <a:endParaRPr lang="en-US" altLang="en-US" dirty="0">
              <a:solidFill>
                <a:prstClr val="black"/>
              </a:solidFill>
              <a:cs typeface="+mn-cs"/>
            </a:endParaRPr>
          </a:p>
        </p:txBody>
      </p:sp>
      <p:sp>
        <p:nvSpPr>
          <p:cNvPr id="23" name="Rectangle 22"/>
          <p:cNvSpPr>
            <a:spLocks noChangeArrowheads="1"/>
          </p:cNvSpPr>
          <p:nvPr/>
        </p:nvSpPr>
        <p:spPr bwMode="auto">
          <a:xfrm>
            <a:off x="1482725" y="3238500"/>
            <a:ext cx="7286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$10,000</a:t>
            </a:r>
            <a:endParaRPr lang="en-US" altLang="en-US" dirty="0">
              <a:solidFill>
                <a:prstClr val="black"/>
              </a:solidFill>
              <a:cs typeface="+mn-cs"/>
            </a:endParaRPr>
          </a:p>
        </p:txBody>
      </p:sp>
      <p:sp>
        <p:nvSpPr>
          <p:cNvPr id="24" name="Rectangle 23"/>
          <p:cNvSpPr>
            <a:spLocks noChangeArrowheads="1"/>
          </p:cNvSpPr>
          <p:nvPr/>
        </p:nvSpPr>
        <p:spPr bwMode="auto">
          <a:xfrm>
            <a:off x="1482725" y="2933700"/>
            <a:ext cx="7286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$12,000</a:t>
            </a:r>
            <a:endParaRPr lang="en-US" altLang="en-US" dirty="0">
              <a:solidFill>
                <a:prstClr val="black"/>
              </a:solidFill>
              <a:cs typeface="+mn-cs"/>
            </a:endParaRPr>
          </a:p>
        </p:txBody>
      </p:sp>
      <p:sp>
        <p:nvSpPr>
          <p:cNvPr id="25" name="Rectangle 24"/>
          <p:cNvSpPr>
            <a:spLocks noChangeArrowheads="1"/>
          </p:cNvSpPr>
          <p:nvPr/>
        </p:nvSpPr>
        <p:spPr bwMode="auto">
          <a:xfrm>
            <a:off x="1482725" y="2630488"/>
            <a:ext cx="72866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$14,000</a:t>
            </a:r>
            <a:endParaRPr lang="en-US" altLang="en-US" dirty="0">
              <a:solidFill>
                <a:prstClr val="black"/>
              </a:solidFill>
              <a:cs typeface="+mn-cs"/>
            </a:endParaRPr>
          </a:p>
        </p:txBody>
      </p:sp>
      <p:sp>
        <p:nvSpPr>
          <p:cNvPr id="26" name="Rectangle 25"/>
          <p:cNvSpPr>
            <a:spLocks noChangeArrowheads="1"/>
          </p:cNvSpPr>
          <p:nvPr/>
        </p:nvSpPr>
        <p:spPr bwMode="auto">
          <a:xfrm>
            <a:off x="1482725" y="2330450"/>
            <a:ext cx="7286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$16,000</a:t>
            </a:r>
            <a:endParaRPr lang="en-US" altLang="en-US" dirty="0">
              <a:solidFill>
                <a:prstClr val="black"/>
              </a:solidFill>
              <a:cs typeface="+mn-cs"/>
            </a:endParaRPr>
          </a:p>
        </p:txBody>
      </p:sp>
      <p:sp>
        <p:nvSpPr>
          <p:cNvPr id="27" name="Rectangle 26"/>
          <p:cNvSpPr>
            <a:spLocks noChangeArrowheads="1"/>
          </p:cNvSpPr>
          <p:nvPr/>
        </p:nvSpPr>
        <p:spPr bwMode="auto">
          <a:xfrm>
            <a:off x="1482725" y="2025650"/>
            <a:ext cx="7286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$18,000</a:t>
            </a:r>
            <a:endParaRPr lang="en-US" altLang="en-US" dirty="0">
              <a:solidFill>
                <a:prstClr val="black"/>
              </a:solidFill>
              <a:cs typeface="+mn-cs"/>
            </a:endParaRPr>
          </a:p>
        </p:txBody>
      </p:sp>
      <p:sp>
        <p:nvSpPr>
          <p:cNvPr id="28" name="Rectangle 27"/>
          <p:cNvSpPr>
            <a:spLocks noChangeArrowheads="1"/>
          </p:cNvSpPr>
          <p:nvPr/>
        </p:nvSpPr>
        <p:spPr bwMode="auto">
          <a:xfrm>
            <a:off x="2227263" y="4989513"/>
            <a:ext cx="196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0</a:t>
            </a:r>
            <a:endParaRPr lang="en-US" altLang="en-US" dirty="0">
              <a:solidFill>
                <a:prstClr val="black"/>
              </a:solidFill>
              <a:cs typeface="+mn-cs"/>
            </a:endParaRPr>
          </a:p>
        </p:txBody>
      </p:sp>
      <p:sp>
        <p:nvSpPr>
          <p:cNvPr id="29" name="Rectangle 28"/>
          <p:cNvSpPr>
            <a:spLocks noChangeArrowheads="1"/>
          </p:cNvSpPr>
          <p:nvPr/>
        </p:nvSpPr>
        <p:spPr bwMode="auto">
          <a:xfrm>
            <a:off x="2743200" y="4989513"/>
            <a:ext cx="39052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500</a:t>
            </a:r>
            <a:endParaRPr lang="en-US" altLang="en-US" dirty="0">
              <a:solidFill>
                <a:prstClr val="black"/>
              </a:solidFill>
              <a:cs typeface="+mn-cs"/>
            </a:endParaRPr>
          </a:p>
        </p:txBody>
      </p:sp>
      <p:sp>
        <p:nvSpPr>
          <p:cNvPr id="30" name="Rectangle 29"/>
          <p:cNvSpPr>
            <a:spLocks noChangeArrowheads="1"/>
          </p:cNvSpPr>
          <p:nvPr/>
        </p:nvSpPr>
        <p:spPr bwMode="auto">
          <a:xfrm>
            <a:off x="3282950" y="4989513"/>
            <a:ext cx="536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1,000</a:t>
            </a:r>
            <a:endParaRPr lang="en-US" altLang="en-US" dirty="0">
              <a:solidFill>
                <a:prstClr val="black"/>
              </a:solidFill>
              <a:cs typeface="+mn-cs"/>
            </a:endParaRPr>
          </a:p>
        </p:txBody>
      </p:sp>
      <p:sp>
        <p:nvSpPr>
          <p:cNvPr id="31" name="Rectangle 30"/>
          <p:cNvSpPr>
            <a:spLocks noChangeArrowheads="1"/>
          </p:cNvSpPr>
          <p:nvPr/>
        </p:nvSpPr>
        <p:spPr bwMode="auto">
          <a:xfrm>
            <a:off x="3892550"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1,500</a:t>
            </a:r>
            <a:endParaRPr lang="en-US" altLang="en-US" dirty="0">
              <a:solidFill>
                <a:prstClr val="black"/>
              </a:solidFill>
              <a:cs typeface="+mn-cs"/>
            </a:endParaRPr>
          </a:p>
        </p:txBody>
      </p:sp>
      <p:sp>
        <p:nvSpPr>
          <p:cNvPr id="352" name="Rectangle 31"/>
          <p:cNvSpPr>
            <a:spLocks noChangeArrowheads="1"/>
          </p:cNvSpPr>
          <p:nvPr/>
        </p:nvSpPr>
        <p:spPr bwMode="auto">
          <a:xfrm>
            <a:off x="4500563"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2,000</a:t>
            </a:r>
            <a:endParaRPr lang="en-US" altLang="en-US" dirty="0">
              <a:solidFill>
                <a:prstClr val="black"/>
              </a:solidFill>
              <a:cs typeface="+mn-cs"/>
            </a:endParaRPr>
          </a:p>
        </p:txBody>
      </p:sp>
      <p:sp>
        <p:nvSpPr>
          <p:cNvPr id="353" name="Rectangle 32"/>
          <p:cNvSpPr>
            <a:spLocks noChangeArrowheads="1"/>
          </p:cNvSpPr>
          <p:nvPr/>
        </p:nvSpPr>
        <p:spPr bwMode="auto">
          <a:xfrm>
            <a:off x="5110163"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2,500</a:t>
            </a:r>
            <a:endParaRPr lang="en-US" altLang="en-US" dirty="0">
              <a:solidFill>
                <a:prstClr val="black"/>
              </a:solidFill>
              <a:cs typeface="+mn-cs"/>
            </a:endParaRPr>
          </a:p>
        </p:txBody>
      </p:sp>
      <p:sp>
        <p:nvSpPr>
          <p:cNvPr id="354" name="Rectangle 33"/>
          <p:cNvSpPr>
            <a:spLocks noChangeArrowheads="1"/>
          </p:cNvSpPr>
          <p:nvPr/>
        </p:nvSpPr>
        <p:spPr bwMode="auto">
          <a:xfrm>
            <a:off x="5718175"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3,000</a:t>
            </a:r>
            <a:endParaRPr lang="en-US" altLang="en-US" dirty="0">
              <a:solidFill>
                <a:prstClr val="black"/>
              </a:solidFill>
              <a:cs typeface="+mn-cs"/>
            </a:endParaRPr>
          </a:p>
        </p:txBody>
      </p:sp>
      <p:sp>
        <p:nvSpPr>
          <p:cNvPr id="355" name="Rectangle 34"/>
          <p:cNvSpPr>
            <a:spLocks noChangeArrowheads="1"/>
          </p:cNvSpPr>
          <p:nvPr/>
        </p:nvSpPr>
        <p:spPr bwMode="auto">
          <a:xfrm>
            <a:off x="6326188" y="4989513"/>
            <a:ext cx="536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3,500</a:t>
            </a:r>
            <a:endParaRPr lang="en-US" altLang="en-US" dirty="0">
              <a:solidFill>
                <a:prstClr val="black"/>
              </a:solidFill>
              <a:cs typeface="+mn-cs"/>
            </a:endParaRPr>
          </a:p>
        </p:txBody>
      </p:sp>
      <p:sp>
        <p:nvSpPr>
          <p:cNvPr id="356" name="Rectangle 35"/>
          <p:cNvSpPr>
            <a:spLocks noChangeArrowheads="1"/>
          </p:cNvSpPr>
          <p:nvPr/>
        </p:nvSpPr>
        <p:spPr bwMode="auto">
          <a:xfrm>
            <a:off x="6935788" y="4989513"/>
            <a:ext cx="53498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4,000</a:t>
            </a:r>
            <a:endParaRPr lang="en-US" altLang="en-US" dirty="0">
              <a:solidFill>
                <a:prstClr val="black"/>
              </a:solidFill>
              <a:cs typeface="+mn-cs"/>
            </a:endParaRPr>
          </a:p>
        </p:txBody>
      </p:sp>
      <p:sp>
        <p:nvSpPr>
          <p:cNvPr id="357" name="Rectangle 36"/>
          <p:cNvSpPr>
            <a:spLocks noChangeArrowheads="1"/>
          </p:cNvSpPr>
          <p:nvPr/>
        </p:nvSpPr>
        <p:spPr bwMode="auto">
          <a:xfrm>
            <a:off x="7543800" y="4989513"/>
            <a:ext cx="536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595959"/>
                </a:solidFill>
                <a:latin typeface="Calibri" panose="020F0502020204030204" pitchFamily="34" charset="0"/>
                <a:cs typeface="+mn-cs"/>
              </a:rPr>
              <a:t>4,500</a:t>
            </a:r>
            <a:endParaRPr lang="en-US" altLang="en-US" dirty="0">
              <a:solidFill>
                <a:prstClr val="black"/>
              </a:solidFill>
              <a:cs typeface="+mn-cs"/>
            </a:endParaRPr>
          </a:p>
        </p:txBody>
      </p:sp>
      <p:sp>
        <p:nvSpPr>
          <p:cNvPr id="358" name="Rectangle 37"/>
          <p:cNvSpPr>
            <a:spLocks noChangeArrowheads="1"/>
          </p:cNvSpPr>
          <p:nvPr/>
        </p:nvSpPr>
        <p:spPr bwMode="auto">
          <a:xfrm rot="16200000">
            <a:off x="741989" y="3300025"/>
            <a:ext cx="9663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95959"/>
                </a:solidFill>
                <a:latin typeface="Calibri" panose="020F0502020204030204" pitchFamily="34" charset="0"/>
                <a:cs typeface="+mn-cs"/>
              </a:rPr>
              <a:t>Total Cost </a:t>
            </a:r>
            <a:endParaRPr lang="en-US" altLang="en-US" dirty="0">
              <a:solidFill>
                <a:prstClr val="black"/>
              </a:solidFill>
              <a:cs typeface="+mn-cs"/>
            </a:endParaRPr>
          </a:p>
        </p:txBody>
      </p:sp>
      <p:sp>
        <p:nvSpPr>
          <p:cNvPr id="359" name="Rectangle 38"/>
          <p:cNvSpPr>
            <a:spLocks noChangeArrowheads="1"/>
          </p:cNvSpPr>
          <p:nvPr/>
        </p:nvSpPr>
        <p:spPr bwMode="auto">
          <a:xfrm>
            <a:off x="4400550" y="5270500"/>
            <a:ext cx="1385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595959"/>
                </a:solidFill>
                <a:latin typeface="Calibri" panose="020F0502020204030204" pitchFamily="34" charset="0"/>
                <a:cs typeface="+mn-cs"/>
              </a:rPr>
              <a:t>Units Produced</a:t>
            </a:r>
            <a:endParaRPr lang="en-US" altLang="en-US" dirty="0">
              <a:solidFill>
                <a:prstClr val="black"/>
              </a:solidFill>
              <a:cs typeface="+mn-cs"/>
            </a:endParaRPr>
          </a:p>
        </p:txBody>
      </p:sp>
      <p:sp>
        <p:nvSpPr>
          <p:cNvPr id="360" name="Rectangle 39"/>
          <p:cNvSpPr>
            <a:spLocks noChangeArrowheads="1"/>
          </p:cNvSpPr>
          <p:nvPr/>
        </p:nvSpPr>
        <p:spPr bwMode="auto">
          <a:xfrm>
            <a:off x="4008438" y="1563142"/>
            <a:ext cx="11176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dirty="0">
                <a:solidFill>
                  <a:srgbClr val="595959"/>
                </a:solidFill>
                <a:latin typeface="Calibri" panose="020F0502020204030204" pitchFamily="34" charset="0"/>
                <a:cs typeface="+mn-cs"/>
              </a:rPr>
              <a:t>Total Cost</a:t>
            </a:r>
            <a:endParaRPr lang="en-US" altLang="en-US" dirty="0">
              <a:solidFill>
                <a:prstClr val="black"/>
              </a:solidFill>
              <a:cs typeface="+mn-cs"/>
            </a:endParaRPr>
          </a:p>
        </p:txBody>
      </p:sp>
      <p:sp>
        <p:nvSpPr>
          <p:cNvPr id="361" name="Rectangle 40"/>
          <p:cNvSpPr>
            <a:spLocks noChangeArrowheads="1"/>
          </p:cNvSpPr>
          <p:nvPr/>
        </p:nvSpPr>
        <p:spPr bwMode="auto">
          <a:xfrm>
            <a:off x="920750" y="1393825"/>
            <a:ext cx="7302500" cy="4375150"/>
          </a:xfrm>
          <a:prstGeom prst="rect">
            <a:avLst/>
          </a:prstGeom>
          <a:noFill/>
          <a:ln w="14288"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TextBox 362"/>
          <p:cNvSpPr txBox="1"/>
          <p:nvPr/>
        </p:nvSpPr>
        <p:spPr>
          <a:xfrm>
            <a:off x="4160044" y="754102"/>
            <a:ext cx="3610769"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cs typeface="+mn-cs"/>
              </a:rPr>
              <a:t>Slope = Variable Cost $3 per unit</a:t>
            </a:r>
          </a:p>
          <a:p>
            <a:pPr fontAlgn="auto">
              <a:spcBef>
                <a:spcPts val="0"/>
              </a:spcBef>
              <a:spcAft>
                <a:spcPts val="0"/>
              </a:spcAft>
            </a:pPr>
            <a:r>
              <a:rPr lang="en-US" dirty="0">
                <a:solidFill>
                  <a:prstClr val="black"/>
                </a:solidFill>
                <a:latin typeface="Calibri"/>
                <a:cs typeface="+mn-cs"/>
              </a:rPr>
              <a:t>y-intercept = Fixed Costs $5,000</a:t>
            </a:r>
          </a:p>
        </p:txBody>
      </p:sp>
      <p:sp>
        <p:nvSpPr>
          <p:cNvPr id="364" name="TextBox 363"/>
          <p:cNvSpPr txBox="1"/>
          <p:nvPr/>
        </p:nvSpPr>
        <p:spPr>
          <a:xfrm>
            <a:off x="4440762" y="3273267"/>
            <a:ext cx="1828800" cy="246221"/>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cs typeface="+mn-cs"/>
              </a:rPr>
              <a:t>(1,600 units, $9,800)</a:t>
            </a:r>
          </a:p>
        </p:txBody>
      </p:sp>
      <p:sp>
        <p:nvSpPr>
          <p:cNvPr id="45" name="TextBox 44"/>
          <p:cNvSpPr txBox="1"/>
          <p:nvPr/>
        </p:nvSpPr>
        <p:spPr>
          <a:xfrm>
            <a:off x="7154806" y="2290370"/>
            <a:ext cx="1828800" cy="246221"/>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cs typeface="+mn-cs"/>
              </a:rPr>
              <a:t>(4,000 units, $17,000)</a:t>
            </a:r>
          </a:p>
        </p:txBody>
      </p:sp>
      <p:sp>
        <p:nvSpPr>
          <p:cNvPr id="46" name="TextBox 45"/>
          <p:cNvSpPr txBox="1"/>
          <p:nvPr/>
        </p:nvSpPr>
        <p:spPr>
          <a:xfrm>
            <a:off x="2409825" y="4028918"/>
            <a:ext cx="1828800" cy="246221"/>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cs typeface="+mn-cs"/>
              </a:rPr>
              <a:t>(0 units, $5,000)</a:t>
            </a:r>
          </a:p>
        </p:txBody>
      </p:sp>
      <p:sp>
        <p:nvSpPr>
          <p:cNvPr id="47" name="TextBox 46"/>
          <p:cNvSpPr txBox="1"/>
          <p:nvPr/>
        </p:nvSpPr>
        <p:spPr>
          <a:xfrm>
            <a:off x="5130403" y="1516976"/>
            <a:ext cx="3610769" cy="430887"/>
          </a:xfrm>
          <a:prstGeom prst="rect">
            <a:avLst/>
          </a:prstGeom>
          <a:noFill/>
        </p:spPr>
        <p:txBody>
          <a:bodyPr wrap="square" rtlCol="0" anchor="t">
            <a:spAutoFit/>
          </a:bodyPr>
          <a:lstStyle/>
          <a:p>
            <a:pPr fontAlgn="auto">
              <a:spcBef>
                <a:spcPts val="0"/>
              </a:spcBef>
              <a:spcAft>
                <a:spcPts val="0"/>
              </a:spcAft>
            </a:pPr>
            <a:r>
              <a:rPr lang="en-US" sz="2200" dirty="0">
                <a:solidFill>
                  <a:srgbClr val="C00000"/>
                </a:solidFill>
                <a:latin typeface="Calibri" panose="020F0502020204030204" pitchFamily="34" charset="0"/>
                <a:cs typeface="+mn-cs"/>
              </a:rPr>
              <a:t>= $5,000 + $3 per unit</a:t>
            </a:r>
          </a:p>
        </p:txBody>
      </p:sp>
      <p:sp>
        <p:nvSpPr>
          <p:cNvPr id="49" name="Slide Number Placeholder 48"/>
          <p:cNvSpPr>
            <a:spLocks noGrp="1"/>
          </p:cNvSpPr>
          <p:nvPr>
            <p:ph type="sldNum" sz="quarter" idx="12"/>
          </p:nvPr>
        </p:nvSpPr>
        <p:spPr/>
        <p:txBody>
          <a:bodyPr/>
          <a:lstStyle/>
          <a:p>
            <a:fld id="{A2F34CF3-0044-4E21-BEB6-D1264E26E98D}" type="slidenum">
              <a:rPr lang="en-US" smtClean="0">
                <a:solidFill>
                  <a:prstClr val="black">
                    <a:tint val="75000"/>
                  </a:prstClr>
                </a:solidFill>
              </a:rPr>
              <a:pPr/>
              <a:t>23</a:t>
            </a:fld>
            <a:endParaRPr lang="en-US" dirty="0">
              <a:solidFill>
                <a:prstClr val="black">
                  <a:tint val="75000"/>
                </a:prstClr>
              </a:solidFill>
            </a:endParaRPr>
          </a:p>
        </p:txBody>
      </p:sp>
      <p:sp>
        <p:nvSpPr>
          <p:cNvPr id="50" name="Rounded Rectangle 49"/>
          <p:cNvSpPr/>
          <p:nvPr/>
        </p:nvSpPr>
        <p:spPr>
          <a:xfrm>
            <a:off x="0" y="6583363"/>
            <a:ext cx="8153400" cy="2432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Determine cost estimates using the scatter diagram, high-low, and regression methods of estimating costs.</a:t>
            </a:r>
            <a:endParaRPr lang="en-US" sz="1100" dirty="0"/>
          </a:p>
        </p:txBody>
      </p:sp>
      <p:sp>
        <p:nvSpPr>
          <p:cNvPr id="48" name="Rectangle 47"/>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7336746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A1:</a:t>
            </a:r>
            <a:r>
              <a:rPr lang="en-US" dirty="0"/>
              <a:t> </a:t>
            </a:r>
            <a:br>
              <a:rPr lang="en-US" dirty="0"/>
            </a:br>
            <a:r>
              <a:rPr lang="en-US" dirty="0">
                <a:solidFill>
                  <a:prstClr val="black"/>
                </a:solidFill>
              </a:rPr>
              <a:t>Compute the contribution margin and describe what it reveals about a company’s cost structure.</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24</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479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324600" y="64135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531441" y="584531"/>
            <a:ext cx="8382000" cy="1143000"/>
          </a:xfrm>
        </p:spPr>
        <p:txBody>
          <a:bodyPr/>
          <a:lstStyle/>
          <a:p>
            <a:r>
              <a:rPr lang="en-US" altLang="en-US" b="1" dirty="0"/>
              <a:t>Contribution Margin and Its Measures</a:t>
            </a:r>
          </a:p>
        </p:txBody>
      </p:sp>
      <p:pic>
        <p:nvPicPr>
          <p:cNvPr id="18442" name="Picture 10" descr="C:\Users\Beth\Documents\21graphics\wiL62279_ch21\wiL62279_21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29" y="1828800"/>
            <a:ext cx="8650224"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C:\Users\Beth\Documents\21graphics\wiL62279_ch21\wiL62279_21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28" y="3016250"/>
            <a:ext cx="7399613" cy="895350"/>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C:\Users\Beth\Documents\21graphics\wiL62279_ch21\wiL62279_untb2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495800"/>
            <a:ext cx="6368596" cy="1689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25</a:t>
            </a:fld>
            <a:endParaRPr lang="en-US" dirty="0"/>
          </a:p>
        </p:txBody>
      </p:sp>
      <p:sp>
        <p:nvSpPr>
          <p:cNvPr id="9" name="Rounded Rectangle 8"/>
          <p:cNvSpPr/>
          <p:nvPr/>
        </p:nvSpPr>
        <p:spPr>
          <a:xfrm>
            <a:off x="0" y="6661149"/>
            <a:ext cx="7543800" cy="1654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Compute the contribution margin and describe what it reveals about a company’s cost structure.</a:t>
            </a:r>
            <a:endParaRPr lang="en-US" sz="1100" dirty="0"/>
          </a:p>
        </p:txBody>
      </p:sp>
      <p:sp>
        <p:nvSpPr>
          <p:cNvPr id="10" name="TextBox 9"/>
          <p:cNvSpPr txBox="1"/>
          <p:nvPr/>
        </p:nvSpPr>
        <p:spPr>
          <a:xfrm>
            <a:off x="7846641" y="11176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18.9</a:t>
            </a:r>
          </a:p>
        </p:txBody>
      </p:sp>
      <p:sp>
        <p:nvSpPr>
          <p:cNvPr id="11" name="TextBox 10"/>
          <p:cNvSpPr txBox="1"/>
          <p:nvPr/>
        </p:nvSpPr>
        <p:spPr>
          <a:xfrm>
            <a:off x="7918000" y="29639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18.10</a:t>
            </a:r>
          </a:p>
        </p:txBody>
      </p:sp>
      <p:sp>
        <p:nvSpPr>
          <p:cNvPr id="12" name="Rectangle 11"/>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altLang="en-US" dirty="0"/>
              <a:t> P2:</a:t>
            </a:r>
            <a:r>
              <a:rPr lang="en-US" dirty="0"/>
              <a:t> </a:t>
            </a:r>
            <a:br>
              <a:rPr lang="en-US" dirty="0"/>
            </a:br>
            <a:r>
              <a:rPr lang="en-US" dirty="0">
                <a:solidFill>
                  <a:prstClr val="black"/>
                </a:solidFill>
              </a:rPr>
              <a:t>Compute the break-even point for a single product company.</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26</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5227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008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457200"/>
            <a:ext cx="8229600" cy="838200"/>
          </a:xfrm>
        </p:spPr>
        <p:txBody>
          <a:bodyPr/>
          <a:lstStyle/>
          <a:p>
            <a:r>
              <a:rPr lang="en-US" altLang="en-US" b="1" dirty="0"/>
              <a:t>Break-Even Point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27</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11" name="TextBox 10"/>
          <p:cNvSpPr txBox="1"/>
          <p:nvPr/>
        </p:nvSpPr>
        <p:spPr>
          <a:xfrm>
            <a:off x="457200" y="1245155"/>
            <a:ext cx="8305800" cy="5016758"/>
          </a:xfrm>
          <a:prstGeom prst="rect">
            <a:avLst/>
          </a:prstGeom>
          <a:solidFill>
            <a:schemeClr val="bg2">
              <a:lumMod val="90000"/>
            </a:schemeClr>
          </a:solidFill>
          <a:ln w="28575">
            <a:solidFill>
              <a:schemeClr val="tx1"/>
            </a:solidFill>
          </a:ln>
        </p:spPr>
        <p:txBody>
          <a:bodyPr>
            <a:spAutoFit/>
          </a:bodyPr>
          <a:lstStyle/>
          <a:p>
            <a:pPr lvl="1" indent="-457200">
              <a:buFont typeface="Arial" panose="020B0604020202020204" pitchFamily="34" charset="0"/>
              <a:buChar char="•"/>
              <a:defRPr/>
            </a:pPr>
            <a:r>
              <a:rPr lang="en-US" sz="3200" dirty="0">
                <a:solidFill>
                  <a:schemeClr val="accent3">
                    <a:lumMod val="50000"/>
                  </a:schemeClr>
                </a:solidFill>
              </a:rPr>
              <a:t>Sales level at which total sales equal total costs.</a:t>
            </a:r>
          </a:p>
          <a:p>
            <a:pPr lvl="1" indent="-457200">
              <a:buFont typeface="Arial" panose="020B0604020202020204" pitchFamily="34" charset="0"/>
              <a:buChar char="•"/>
              <a:defRPr/>
            </a:pPr>
            <a:r>
              <a:rPr lang="en-US" sz="3200" dirty="0">
                <a:solidFill>
                  <a:schemeClr val="accent3">
                    <a:lumMod val="50000"/>
                  </a:schemeClr>
                </a:solidFill>
              </a:rPr>
              <a:t>Company neither earns a profit nor incurs a loss.</a:t>
            </a:r>
          </a:p>
          <a:p>
            <a:pPr lvl="1" indent="-457200">
              <a:buFont typeface="Arial" panose="020B0604020202020204" pitchFamily="34" charset="0"/>
              <a:buChar char="•"/>
              <a:defRPr/>
            </a:pPr>
            <a:r>
              <a:rPr lang="en-US" sz="3200" dirty="0">
                <a:solidFill>
                  <a:schemeClr val="accent3">
                    <a:lumMod val="50000"/>
                  </a:schemeClr>
                </a:solidFill>
              </a:rPr>
              <a:t>Can be expressed in units or dollars of sales.</a:t>
            </a:r>
          </a:p>
          <a:p>
            <a:pPr lvl="1" indent="-457200">
              <a:buFont typeface="Arial" panose="020B0604020202020204" pitchFamily="34" charset="0"/>
              <a:buChar char="•"/>
              <a:defRPr/>
            </a:pPr>
            <a:r>
              <a:rPr lang="en-US" sz="3200" dirty="0">
                <a:solidFill>
                  <a:schemeClr val="accent3">
                    <a:lumMod val="50000"/>
                  </a:schemeClr>
                </a:solidFill>
              </a:rPr>
              <a:t>Three methods to find break-even point:</a:t>
            </a:r>
          </a:p>
          <a:p>
            <a:pPr lvl="2" indent="-457200">
              <a:buFont typeface="Arial" panose="020B0604020202020204" pitchFamily="34" charset="0"/>
              <a:buChar char="•"/>
              <a:defRPr/>
            </a:pPr>
            <a:r>
              <a:rPr lang="en-US" sz="3200" dirty="0">
                <a:solidFill>
                  <a:schemeClr val="accent3">
                    <a:lumMod val="50000"/>
                  </a:schemeClr>
                </a:solidFill>
              </a:rPr>
              <a:t>Formula</a:t>
            </a:r>
          </a:p>
          <a:p>
            <a:pPr lvl="2" indent="-457200">
              <a:buFont typeface="Arial" panose="020B0604020202020204" pitchFamily="34" charset="0"/>
              <a:buChar char="•"/>
              <a:defRPr/>
            </a:pPr>
            <a:r>
              <a:rPr lang="en-US" sz="3200" dirty="0">
                <a:solidFill>
                  <a:schemeClr val="accent3">
                    <a:lumMod val="50000"/>
                  </a:schemeClr>
                </a:solidFill>
              </a:rPr>
              <a:t>Contribution margin income statement</a:t>
            </a:r>
          </a:p>
          <a:p>
            <a:pPr lvl="2" indent="-457200">
              <a:buFont typeface="Arial" panose="020B0604020202020204" pitchFamily="34" charset="0"/>
              <a:buChar char="•"/>
              <a:defRPr/>
            </a:pPr>
            <a:r>
              <a:rPr lang="en-US" sz="3200" dirty="0">
                <a:solidFill>
                  <a:schemeClr val="accent3">
                    <a:lumMod val="50000"/>
                  </a:schemeClr>
                </a:solidFill>
              </a:rPr>
              <a:t>Cost-volume-profit chart</a:t>
            </a:r>
            <a:endParaRPr lang="en-US" dirty="0">
              <a:solidFill>
                <a:schemeClr val="accent3">
                  <a:lumMod val="50000"/>
                </a:schemeClr>
              </a:solidFill>
            </a:endParaRPr>
          </a:p>
        </p:txBody>
      </p:sp>
      <p:sp>
        <p:nvSpPr>
          <p:cNvPr id="9" name="Rectangle 8"/>
          <p:cNvSpPr>
            <a:spLocks noGrp="1" noChangeArrowheads="1"/>
          </p:cNvSpPr>
          <p:nvPr/>
        </p:nvSpPr>
        <p:spPr bwMode="auto">
          <a:xfrm>
            <a:off x="64008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757616"/>
            <a:ext cx="8229600" cy="838200"/>
          </a:xfrm>
        </p:spPr>
        <p:txBody>
          <a:bodyPr/>
          <a:lstStyle/>
          <a:p>
            <a:r>
              <a:rPr lang="en-US" altLang="en-US" b="1" dirty="0"/>
              <a:t>Formula Method</a:t>
            </a:r>
          </a:p>
        </p:txBody>
      </p:sp>
      <p:pic>
        <p:nvPicPr>
          <p:cNvPr id="20492" name="Picture 12" descr="C:\Users\Beth\Documents\21graphics\wiL62279_ch21\wiL62279_2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27" y="1820032"/>
            <a:ext cx="7358441"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descr="C:\Users\Beth\Documents\21graphics\wiL62279_ch21\wiL62279_21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227" y="3772474"/>
            <a:ext cx="7453596" cy="21542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28</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9" name="TextBox 8"/>
          <p:cNvSpPr txBox="1"/>
          <p:nvPr/>
        </p:nvSpPr>
        <p:spPr>
          <a:xfrm>
            <a:off x="7978588" y="182003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18.11</a:t>
            </a:r>
          </a:p>
        </p:txBody>
      </p:sp>
      <p:sp>
        <p:nvSpPr>
          <p:cNvPr id="10" name="TextBox 9"/>
          <p:cNvSpPr txBox="1"/>
          <p:nvPr/>
        </p:nvSpPr>
        <p:spPr>
          <a:xfrm>
            <a:off x="8077200" y="376502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18.12</a:t>
            </a:r>
          </a:p>
        </p:txBody>
      </p:sp>
      <p:sp>
        <p:nvSpPr>
          <p:cNvPr id="11" name="Rectangle 10"/>
          <p:cNvSpPr>
            <a:spLocks noGrp="1" noChangeArrowheads="1"/>
          </p:cNvSpPr>
          <p:nvPr/>
        </p:nvSpPr>
        <p:spPr bwMode="auto">
          <a:xfrm>
            <a:off x="63818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709423839"/>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a:t>Contribution margin income statement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29</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9" name="TextBox 8"/>
          <p:cNvSpPr txBox="1"/>
          <p:nvPr/>
        </p:nvSpPr>
        <p:spPr>
          <a:xfrm>
            <a:off x="7620000" y="21055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18.13</a:t>
            </a:r>
          </a:p>
        </p:txBody>
      </p:sp>
      <p:pic>
        <p:nvPicPr>
          <p:cNvPr id="4" name="Picture 3"/>
          <p:cNvPicPr>
            <a:picLocks noChangeAspect="1"/>
          </p:cNvPicPr>
          <p:nvPr/>
        </p:nvPicPr>
        <p:blipFill>
          <a:blip r:embed="rId3"/>
          <a:stretch>
            <a:fillRect/>
          </a:stretch>
        </p:blipFill>
        <p:spPr>
          <a:xfrm>
            <a:off x="2264592" y="1936348"/>
            <a:ext cx="4614816" cy="2389815"/>
          </a:xfrm>
          <a:prstGeom prst="rect">
            <a:avLst/>
          </a:prstGeom>
        </p:spPr>
      </p:pic>
      <p:sp>
        <p:nvSpPr>
          <p:cNvPr id="10" name="Rectangle 9"/>
          <p:cNvSpPr>
            <a:spLocks noGrp="1" noChangeArrowheads="1"/>
          </p:cNvSpPr>
          <p:nvPr/>
        </p:nvSpPr>
        <p:spPr bwMode="auto">
          <a:xfrm>
            <a:off x="6400800" y="638016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113960333"/>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C1:</a:t>
            </a:r>
            <a:r>
              <a:rPr lang="en-US" dirty="0"/>
              <a:t> </a:t>
            </a:r>
            <a:br>
              <a:rPr lang="en-US" dirty="0"/>
            </a:br>
            <a:r>
              <a:rPr lang="en-US" dirty="0">
                <a:solidFill>
                  <a:prstClr val="black"/>
                </a:solidFill>
              </a:rPr>
              <a:t>Describe different types of cost behavior in relation to production and sales volume.</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0259" y="5334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18-3</a:t>
            </a:r>
          </a:p>
        </p:txBody>
      </p:sp>
      <p:sp>
        <p:nvSpPr>
          <p:cNvPr id="34" name="Rectangle 5"/>
          <p:cNvSpPr>
            <a:spLocks noChangeArrowheads="1"/>
          </p:cNvSpPr>
          <p:nvPr/>
        </p:nvSpPr>
        <p:spPr bwMode="auto">
          <a:xfrm>
            <a:off x="609600" y="706438"/>
            <a:ext cx="77761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Hudson Co. predicts fixed costs of $400,000 for 2017. Its one product sells for $170 per unit, and it incurs</a:t>
            </a:r>
            <a:endParaRPr lang="en-US" altLang="en-US" dirty="0">
              <a:solidFill>
                <a:prstClr val="black"/>
              </a:solidFill>
              <a:cs typeface="+mn-cs"/>
            </a:endParaRPr>
          </a:p>
        </p:txBody>
      </p:sp>
      <p:sp>
        <p:nvSpPr>
          <p:cNvPr id="35" name="Rectangle 6"/>
          <p:cNvSpPr>
            <a:spLocks noChangeArrowheads="1"/>
          </p:cNvSpPr>
          <p:nvPr/>
        </p:nvSpPr>
        <p:spPr bwMode="auto">
          <a:xfrm>
            <a:off x="609600" y="914400"/>
            <a:ext cx="71981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costs of $150 per unit. The company predicts total sales of 25,000 units for the next year.</a:t>
            </a:r>
            <a:endParaRPr lang="en-US" altLang="en-US" dirty="0">
              <a:solidFill>
                <a:prstClr val="black"/>
              </a:solidFill>
              <a:cs typeface="+mn-cs"/>
            </a:endParaRPr>
          </a:p>
        </p:txBody>
      </p:sp>
      <p:sp>
        <p:nvSpPr>
          <p:cNvPr id="37" name="Rectangle 8"/>
          <p:cNvSpPr>
            <a:spLocks noChangeArrowheads="1"/>
          </p:cNvSpPr>
          <p:nvPr/>
        </p:nvSpPr>
        <p:spPr bwMode="auto">
          <a:xfrm>
            <a:off x="609600" y="1328738"/>
            <a:ext cx="318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contribution margin per unit.</a:t>
            </a:r>
            <a:endParaRPr lang="en-US" altLang="en-US" dirty="0">
              <a:solidFill>
                <a:prstClr val="black"/>
              </a:solidFill>
              <a:cs typeface="+mn-cs"/>
            </a:endParaRPr>
          </a:p>
        </p:txBody>
      </p:sp>
      <p:sp>
        <p:nvSpPr>
          <p:cNvPr id="38" name="Rectangle 9"/>
          <p:cNvSpPr>
            <a:spLocks noChangeArrowheads="1"/>
          </p:cNvSpPr>
          <p:nvPr/>
        </p:nvSpPr>
        <p:spPr bwMode="auto">
          <a:xfrm>
            <a:off x="609600" y="1535113"/>
            <a:ext cx="3106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break-even point (in units).</a:t>
            </a:r>
            <a:endParaRPr lang="en-US" altLang="en-US" dirty="0">
              <a:solidFill>
                <a:prstClr val="black"/>
              </a:solidFill>
              <a:cs typeface="+mn-cs"/>
            </a:endParaRPr>
          </a:p>
        </p:txBody>
      </p:sp>
      <p:sp>
        <p:nvSpPr>
          <p:cNvPr id="39" name="Rectangle 10"/>
          <p:cNvSpPr>
            <a:spLocks noChangeArrowheads="1"/>
          </p:cNvSpPr>
          <p:nvPr/>
        </p:nvSpPr>
        <p:spPr bwMode="auto">
          <a:xfrm>
            <a:off x="609600" y="1743075"/>
            <a:ext cx="55672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Prepare a contribution margin income statement at the break-even point.</a:t>
            </a:r>
            <a:endParaRPr lang="en-US" altLang="en-US" dirty="0">
              <a:solidFill>
                <a:prstClr val="black"/>
              </a:solidFill>
              <a:cs typeface="+mn-cs"/>
            </a:endParaRPr>
          </a:p>
        </p:txBody>
      </p:sp>
      <p:sp>
        <p:nvSpPr>
          <p:cNvPr id="40" name="Rectangle 39"/>
          <p:cNvSpPr/>
          <p:nvPr/>
        </p:nvSpPr>
        <p:spPr>
          <a:xfrm>
            <a:off x="609600" y="2209800"/>
            <a:ext cx="705961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Contribution margin per unit, </a:t>
            </a:r>
            <a:r>
              <a:rPr lang="en-US" sz="1400" dirty="0">
                <a:solidFill>
                  <a:prstClr val="white"/>
                </a:solidFill>
                <a:latin typeface="Arial" panose="020B0604020202020204" pitchFamily="34" charset="0"/>
                <a:cs typeface="Arial" panose="020B0604020202020204" pitchFamily="34" charset="0"/>
              </a:rPr>
              <a:t>or </a:t>
            </a:r>
            <a:r>
              <a:rPr lang="en-US" sz="1400" i="1" dirty="0">
                <a:solidFill>
                  <a:prstClr val="white"/>
                </a:solidFill>
                <a:latin typeface="Arial" panose="020B0604020202020204" pitchFamily="34" charset="0"/>
                <a:cs typeface="Arial" panose="020B0604020202020204" pitchFamily="34" charset="0"/>
              </a:rPr>
              <a:t>unit contribution margin, </a:t>
            </a:r>
            <a:r>
              <a:rPr lang="en-US" sz="1400" dirty="0">
                <a:solidFill>
                  <a:prstClr val="white"/>
                </a:solidFill>
                <a:latin typeface="Arial" panose="020B0604020202020204" pitchFamily="34" charset="0"/>
                <a:cs typeface="Arial" panose="020B0604020202020204" pitchFamily="34" charset="0"/>
              </a:rPr>
              <a:t>is the amount by which a product’s unit selling price exceeds its total variable cost per unit.</a:t>
            </a:r>
          </a:p>
          <a:p>
            <a:pPr fontAlgn="auto">
              <a:spcBef>
                <a:spcPts val="0"/>
              </a:spcBef>
              <a:spcAft>
                <a:spcPts val="0"/>
              </a:spcAft>
            </a:pPr>
            <a:endParaRPr lang="en-US" sz="1400"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dirty="0">
                <a:solidFill>
                  <a:prstClr val="white"/>
                </a:solidFill>
                <a:latin typeface="Arial" panose="020B0604020202020204" pitchFamily="34" charset="0"/>
                <a:cs typeface="Arial" panose="020B0604020202020204" pitchFamily="34" charset="0"/>
              </a:rPr>
              <a:t>                    Sales                                      $170 per unit</a:t>
            </a:r>
          </a:p>
          <a:p>
            <a:pPr fontAlgn="auto">
              <a:spcBef>
                <a:spcPts val="0"/>
              </a:spcBef>
              <a:spcAft>
                <a:spcPts val="0"/>
              </a:spcAft>
            </a:pPr>
            <a:r>
              <a:rPr lang="en-US" sz="1400" dirty="0">
                <a:solidFill>
                  <a:prstClr val="white"/>
                </a:solidFill>
                <a:latin typeface="Arial" panose="020B0604020202020204" pitchFamily="34" charset="0"/>
                <a:cs typeface="Arial" panose="020B0604020202020204" pitchFamily="34" charset="0"/>
              </a:rPr>
              <a:t>                    Variable costs                         </a:t>
            </a:r>
            <a:r>
              <a:rPr lang="en-US" sz="1400" u="sng" dirty="0">
                <a:solidFill>
                  <a:prstClr val="white"/>
                </a:solidFill>
                <a:latin typeface="Arial" panose="020B0604020202020204" pitchFamily="34" charset="0"/>
                <a:cs typeface="Arial" panose="020B0604020202020204" pitchFamily="34" charset="0"/>
              </a:rPr>
              <a:t>  150 per unit</a:t>
            </a:r>
          </a:p>
          <a:p>
            <a:pPr fontAlgn="auto">
              <a:spcBef>
                <a:spcPts val="0"/>
              </a:spcBef>
              <a:spcAft>
                <a:spcPts val="0"/>
              </a:spcAft>
            </a:pPr>
            <a:r>
              <a:rPr lang="en-US" sz="1400" dirty="0">
                <a:solidFill>
                  <a:prstClr val="white"/>
                </a:solidFill>
                <a:latin typeface="Arial" panose="020B0604020202020204" pitchFamily="34" charset="0"/>
                <a:cs typeface="Arial" panose="020B0604020202020204" pitchFamily="34" charset="0"/>
              </a:rPr>
              <a:t>                    Contribution margin                 $ 20 per unit</a:t>
            </a:r>
          </a:p>
          <a:p>
            <a:pPr fontAlgn="auto">
              <a:spcBef>
                <a:spcPts val="0"/>
              </a:spcBef>
              <a:spcAft>
                <a:spcPts val="0"/>
              </a:spcAft>
            </a:pPr>
            <a:endParaRPr lang="en-US" dirty="0">
              <a:solidFill>
                <a:prstClr val="white"/>
              </a:solidFill>
            </a:endParaRPr>
          </a:p>
        </p:txBody>
      </p:sp>
      <p:sp>
        <p:nvSpPr>
          <p:cNvPr id="57" name="Rectangle 8"/>
          <p:cNvSpPr>
            <a:spLocks noChangeArrowheads="1"/>
          </p:cNvSpPr>
          <p:nvPr/>
        </p:nvSpPr>
        <p:spPr bwMode="auto">
          <a:xfrm>
            <a:off x="4298345" y="1328738"/>
            <a:ext cx="883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$20 per unit</a:t>
            </a:r>
            <a:endParaRPr lang="en-US" altLang="en-US" dirty="0">
              <a:solidFill>
                <a:srgbClr val="C00000"/>
              </a:solidFill>
              <a:cs typeface="+mn-cs"/>
            </a:endParaRPr>
          </a:p>
        </p:txBody>
      </p:sp>
      <p:sp>
        <p:nvSpPr>
          <p:cNvPr id="12" name="Slide Number Placeholder 11"/>
          <p:cNvSpPr>
            <a:spLocks noGrp="1"/>
          </p:cNvSpPr>
          <p:nvPr>
            <p:ph type="sldNum" sz="quarter" idx="12"/>
          </p:nvPr>
        </p:nvSpPr>
        <p:spPr/>
        <p:txBody>
          <a:bodyPr/>
          <a:lstStyle/>
          <a:p>
            <a:fld id="{A2F34CF3-0044-4E21-BEB6-D1264E26E98D}" type="slidenum">
              <a:rPr lang="en-US" smtClean="0">
                <a:solidFill>
                  <a:prstClr val="black">
                    <a:tint val="75000"/>
                  </a:prstClr>
                </a:solidFill>
              </a:rPr>
              <a:pPr/>
              <a:t>30</a:t>
            </a:fld>
            <a:endParaRPr lang="en-US" dirty="0">
              <a:solidFill>
                <a:prstClr val="black">
                  <a:tint val="75000"/>
                </a:prstClr>
              </a:solidFill>
            </a:endParaRPr>
          </a:p>
        </p:txBody>
      </p:sp>
      <p:sp>
        <p:nvSpPr>
          <p:cNvPr id="13" name="Rounded Rectangle 12"/>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14" name="Rectangle 13"/>
          <p:cNvSpPr>
            <a:spLocks noGrp="1" noChangeArrowheads="1"/>
          </p:cNvSpPr>
          <p:nvPr/>
        </p:nvSpPr>
        <p:spPr bwMode="auto">
          <a:xfrm>
            <a:off x="6400800" y="64389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009256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xEl>
                                              <p:pRg st="2" end="2"/>
                                            </p:txEl>
                                          </p:spTgt>
                                        </p:tgtEl>
                                        <p:attrNameLst>
                                          <p:attrName>style.visibility</p:attrName>
                                        </p:attrNameLst>
                                      </p:cBhvr>
                                      <p:to>
                                        <p:strVal val="visible"/>
                                      </p:to>
                                    </p:set>
                                    <p:animEffect transition="in" filter="fade">
                                      <p:cBhvr>
                                        <p:cTn id="15" dur="500"/>
                                        <p:tgtEl>
                                          <p:spTgt spid="4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xEl>
                                              <p:pRg st="3" end="3"/>
                                            </p:txEl>
                                          </p:spTgt>
                                        </p:tgtEl>
                                        <p:attrNameLst>
                                          <p:attrName>style.visibility</p:attrName>
                                        </p:attrNameLst>
                                      </p:cBhvr>
                                      <p:to>
                                        <p:strVal val="visible"/>
                                      </p:to>
                                    </p:set>
                                    <p:animEffect transition="in" filter="fade">
                                      <p:cBhvr>
                                        <p:cTn id="18" dur="500"/>
                                        <p:tgtEl>
                                          <p:spTgt spid="4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animEffect transition="in" filter="fade">
                                      <p:cBhvr>
                                        <p:cTn id="23" dur="500"/>
                                        <p:tgtEl>
                                          <p:spTgt spid="40">
                                            <p:txEl>
                                              <p:pRg st="4" end="4"/>
                                            </p:txEl>
                                          </p:spTgt>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18-3</a:t>
            </a:r>
          </a:p>
        </p:txBody>
      </p:sp>
      <p:sp>
        <p:nvSpPr>
          <p:cNvPr id="34" name="Rectangle 5"/>
          <p:cNvSpPr>
            <a:spLocks noChangeArrowheads="1"/>
          </p:cNvSpPr>
          <p:nvPr/>
        </p:nvSpPr>
        <p:spPr bwMode="auto">
          <a:xfrm>
            <a:off x="609600" y="706438"/>
            <a:ext cx="77761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Hudson Co. predicts fixed costs of $400,000 for 2017. Its one product sells for $170 per unit, and it incurs</a:t>
            </a:r>
            <a:endParaRPr lang="en-US" altLang="en-US" dirty="0">
              <a:solidFill>
                <a:prstClr val="black"/>
              </a:solidFill>
              <a:cs typeface="+mn-cs"/>
            </a:endParaRPr>
          </a:p>
        </p:txBody>
      </p:sp>
      <p:sp>
        <p:nvSpPr>
          <p:cNvPr id="35" name="Rectangle 6"/>
          <p:cNvSpPr>
            <a:spLocks noChangeArrowheads="1"/>
          </p:cNvSpPr>
          <p:nvPr/>
        </p:nvSpPr>
        <p:spPr bwMode="auto">
          <a:xfrm>
            <a:off x="609600" y="914400"/>
            <a:ext cx="719812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costs of $150 per unit. The company predicts total sales of 25,000 units for the next year.</a:t>
            </a:r>
            <a:endParaRPr lang="en-US" altLang="en-US" dirty="0">
              <a:solidFill>
                <a:prstClr val="black"/>
              </a:solidFill>
              <a:cs typeface="+mn-cs"/>
            </a:endParaRPr>
          </a:p>
        </p:txBody>
      </p:sp>
      <p:sp>
        <p:nvSpPr>
          <p:cNvPr id="37" name="Rectangle 8"/>
          <p:cNvSpPr>
            <a:spLocks noChangeArrowheads="1"/>
          </p:cNvSpPr>
          <p:nvPr/>
        </p:nvSpPr>
        <p:spPr bwMode="auto">
          <a:xfrm>
            <a:off x="609600" y="1328738"/>
            <a:ext cx="3187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contribution margin per unit.</a:t>
            </a:r>
            <a:endParaRPr lang="en-US" altLang="en-US" dirty="0">
              <a:solidFill>
                <a:prstClr val="black"/>
              </a:solidFill>
              <a:cs typeface="+mn-cs"/>
            </a:endParaRPr>
          </a:p>
        </p:txBody>
      </p:sp>
      <p:sp>
        <p:nvSpPr>
          <p:cNvPr id="38" name="Rectangle 9"/>
          <p:cNvSpPr>
            <a:spLocks noChangeArrowheads="1"/>
          </p:cNvSpPr>
          <p:nvPr/>
        </p:nvSpPr>
        <p:spPr bwMode="auto">
          <a:xfrm>
            <a:off x="609600" y="1535113"/>
            <a:ext cx="3106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break-even point (in units).</a:t>
            </a:r>
            <a:endParaRPr lang="en-US" altLang="en-US" dirty="0">
              <a:solidFill>
                <a:prstClr val="black"/>
              </a:solidFill>
              <a:cs typeface="+mn-cs"/>
            </a:endParaRPr>
          </a:p>
        </p:txBody>
      </p:sp>
      <p:sp>
        <p:nvSpPr>
          <p:cNvPr id="40" name="Rectangle 39"/>
          <p:cNvSpPr/>
          <p:nvPr/>
        </p:nvSpPr>
        <p:spPr>
          <a:xfrm>
            <a:off x="1373637" y="2060575"/>
            <a:ext cx="5906186"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Break-even point in units </a:t>
            </a:r>
            <a:r>
              <a:rPr lang="en-US" sz="1400" dirty="0">
                <a:solidFill>
                  <a:prstClr val="white"/>
                </a:solidFill>
                <a:latin typeface="Arial" panose="020B0604020202020204" pitchFamily="34" charset="0"/>
                <a:cs typeface="Arial" panose="020B0604020202020204" pitchFamily="34" charset="0"/>
              </a:rPr>
              <a:t> =                  </a:t>
            </a:r>
            <a:r>
              <a:rPr lang="en-US" sz="1400" b="1" u="sng" dirty="0">
                <a:solidFill>
                  <a:prstClr val="white"/>
                </a:solidFill>
                <a:latin typeface="Arial" panose="020B0604020202020204" pitchFamily="34" charset="0"/>
                <a:cs typeface="Arial" panose="020B0604020202020204" pitchFamily="34" charset="0"/>
              </a:rPr>
              <a:t>Fixed costs</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Contribution margin per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$400,000</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$20 per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20,000 units to break-even</a:t>
            </a:r>
            <a:endParaRPr lang="en-US" sz="1400" dirty="0">
              <a:solidFill>
                <a:prstClr val="white"/>
              </a:solidFill>
              <a:latin typeface="Arial" panose="020B0604020202020204" pitchFamily="34" charset="0"/>
              <a:cs typeface="Arial" panose="020B0604020202020204" pitchFamily="34" charset="0"/>
            </a:endParaRPr>
          </a:p>
        </p:txBody>
      </p:sp>
      <p:sp>
        <p:nvSpPr>
          <p:cNvPr id="47" name="Rectangle 39"/>
          <p:cNvSpPr>
            <a:spLocks noChangeArrowheads="1"/>
          </p:cNvSpPr>
          <p:nvPr/>
        </p:nvSpPr>
        <p:spPr bwMode="auto">
          <a:xfrm>
            <a:off x="1336675" y="4183063"/>
            <a:ext cx="5935663" cy="290512"/>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8" name="Rectangle 40"/>
          <p:cNvSpPr>
            <a:spLocks noChangeArrowheads="1"/>
          </p:cNvSpPr>
          <p:nvPr/>
        </p:nvSpPr>
        <p:spPr bwMode="auto">
          <a:xfrm>
            <a:off x="4249738" y="4208463"/>
            <a:ext cx="59213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000000"/>
                </a:solidFill>
                <a:cs typeface="+mn-cs"/>
              </a:rPr>
              <a:t>Units</a:t>
            </a:r>
            <a:endParaRPr lang="en-US" altLang="en-US" dirty="0">
              <a:solidFill>
                <a:prstClr val="black"/>
              </a:solidFill>
              <a:cs typeface="+mn-cs"/>
            </a:endParaRPr>
          </a:p>
        </p:txBody>
      </p:sp>
      <p:sp>
        <p:nvSpPr>
          <p:cNvPr id="49" name="Rectangle 41"/>
          <p:cNvSpPr>
            <a:spLocks noChangeArrowheads="1"/>
          </p:cNvSpPr>
          <p:nvPr/>
        </p:nvSpPr>
        <p:spPr bwMode="auto">
          <a:xfrm>
            <a:off x="5211763" y="4208463"/>
            <a:ext cx="8143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000000"/>
                </a:solidFill>
                <a:cs typeface="+mn-cs"/>
              </a:rPr>
              <a:t>per unit</a:t>
            </a:r>
            <a:endParaRPr lang="en-US" altLang="en-US" dirty="0">
              <a:solidFill>
                <a:prstClr val="black"/>
              </a:solidFill>
              <a:cs typeface="+mn-cs"/>
            </a:endParaRPr>
          </a:p>
        </p:txBody>
      </p:sp>
      <p:sp>
        <p:nvSpPr>
          <p:cNvPr id="50" name="Rectangle 42"/>
          <p:cNvSpPr>
            <a:spLocks noChangeArrowheads="1"/>
          </p:cNvSpPr>
          <p:nvPr/>
        </p:nvSpPr>
        <p:spPr bwMode="auto">
          <a:xfrm>
            <a:off x="6642100" y="4208463"/>
            <a:ext cx="5683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dirty="0">
                <a:solidFill>
                  <a:srgbClr val="000000"/>
                </a:solidFill>
                <a:cs typeface="+mn-cs"/>
              </a:rPr>
              <a:t>Total</a:t>
            </a:r>
            <a:endParaRPr lang="en-US" altLang="en-US" dirty="0">
              <a:solidFill>
                <a:prstClr val="black"/>
              </a:solidFill>
              <a:cs typeface="+mn-cs"/>
            </a:endParaRPr>
          </a:p>
        </p:txBody>
      </p:sp>
      <p:sp>
        <p:nvSpPr>
          <p:cNvPr id="51" name="Rectangle 43"/>
          <p:cNvSpPr>
            <a:spLocks noChangeArrowheads="1"/>
          </p:cNvSpPr>
          <p:nvPr/>
        </p:nvSpPr>
        <p:spPr bwMode="auto">
          <a:xfrm>
            <a:off x="1385888" y="4486275"/>
            <a:ext cx="579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Sales</a:t>
            </a:r>
            <a:endParaRPr lang="en-US" altLang="en-US" dirty="0">
              <a:solidFill>
                <a:prstClr val="black"/>
              </a:solidFill>
              <a:cs typeface="+mn-cs"/>
            </a:endParaRPr>
          </a:p>
        </p:txBody>
      </p:sp>
      <p:sp>
        <p:nvSpPr>
          <p:cNvPr id="52" name="Rectangle 44"/>
          <p:cNvSpPr>
            <a:spLocks noChangeArrowheads="1"/>
          </p:cNvSpPr>
          <p:nvPr/>
        </p:nvSpPr>
        <p:spPr bwMode="auto">
          <a:xfrm>
            <a:off x="4187825" y="4486275"/>
            <a:ext cx="690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20,000</a:t>
            </a:r>
            <a:endParaRPr lang="en-US" altLang="en-US" dirty="0">
              <a:solidFill>
                <a:prstClr val="black"/>
              </a:solidFill>
              <a:cs typeface="+mn-cs"/>
            </a:endParaRPr>
          </a:p>
        </p:txBody>
      </p:sp>
      <p:sp>
        <p:nvSpPr>
          <p:cNvPr id="53" name="Rectangle 45"/>
          <p:cNvSpPr>
            <a:spLocks noChangeArrowheads="1"/>
          </p:cNvSpPr>
          <p:nvPr/>
        </p:nvSpPr>
        <p:spPr bwMode="auto">
          <a:xfrm>
            <a:off x="5532438" y="4486275"/>
            <a:ext cx="53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$170</a:t>
            </a:r>
            <a:endParaRPr lang="en-US" altLang="en-US" dirty="0">
              <a:solidFill>
                <a:prstClr val="black"/>
              </a:solidFill>
              <a:cs typeface="+mn-cs"/>
            </a:endParaRPr>
          </a:p>
        </p:txBody>
      </p:sp>
      <p:sp>
        <p:nvSpPr>
          <p:cNvPr id="54" name="Rectangle 46"/>
          <p:cNvSpPr>
            <a:spLocks noChangeArrowheads="1"/>
          </p:cNvSpPr>
          <p:nvPr/>
        </p:nvSpPr>
        <p:spPr bwMode="auto">
          <a:xfrm>
            <a:off x="6173788" y="4486275"/>
            <a:ext cx="10731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$3,400,000</a:t>
            </a:r>
            <a:endParaRPr lang="en-US" altLang="en-US" dirty="0">
              <a:solidFill>
                <a:prstClr val="black"/>
              </a:solidFill>
              <a:cs typeface="+mn-cs"/>
            </a:endParaRPr>
          </a:p>
        </p:txBody>
      </p:sp>
      <p:sp>
        <p:nvSpPr>
          <p:cNvPr id="55" name="Rectangle 47"/>
          <p:cNvSpPr>
            <a:spLocks noChangeArrowheads="1"/>
          </p:cNvSpPr>
          <p:nvPr/>
        </p:nvSpPr>
        <p:spPr bwMode="auto">
          <a:xfrm>
            <a:off x="1385888" y="4740275"/>
            <a:ext cx="1320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Variable costs</a:t>
            </a:r>
            <a:endParaRPr lang="en-US" altLang="en-US" dirty="0">
              <a:solidFill>
                <a:prstClr val="black"/>
              </a:solidFill>
              <a:cs typeface="+mn-cs"/>
            </a:endParaRPr>
          </a:p>
        </p:txBody>
      </p:sp>
      <p:sp>
        <p:nvSpPr>
          <p:cNvPr id="56" name="Rectangle 48"/>
          <p:cNvSpPr>
            <a:spLocks noChangeArrowheads="1"/>
          </p:cNvSpPr>
          <p:nvPr/>
        </p:nvSpPr>
        <p:spPr bwMode="auto">
          <a:xfrm>
            <a:off x="4187825" y="4740275"/>
            <a:ext cx="6905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20,000</a:t>
            </a:r>
            <a:endParaRPr lang="en-US" altLang="en-US" dirty="0">
              <a:solidFill>
                <a:prstClr val="black"/>
              </a:solidFill>
              <a:cs typeface="+mn-cs"/>
            </a:endParaRPr>
          </a:p>
        </p:txBody>
      </p:sp>
      <p:sp>
        <p:nvSpPr>
          <p:cNvPr id="57" name="Rectangle 49"/>
          <p:cNvSpPr>
            <a:spLocks noChangeArrowheads="1"/>
          </p:cNvSpPr>
          <p:nvPr/>
        </p:nvSpPr>
        <p:spPr bwMode="auto">
          <a:xfrm>
            <a:off x="5532438" y="4740275"/>
            <a:ext cx="5302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$150</a:t>
            </a:r>
            <a:endParaRPr lang="en-US" altLang="en-US" dirty="0">
              <a:solidFill>
                <a:prstClr val="black"/>
              </a:solidFill>
              <a:cs typeface="+mn-cs"/>
            </a:endParaRPr>
          </a:p>
        </p:txBody>
      </p:sp>
      <p:sp>
        <p:nvSpPr>
          <p:cNvPr id="58" name="Rectangle 50"/>
          <p:cNvSpPr>
            <a:spLocks noChangeArrowheads="1"/>
          </p:cNvSpPr>
          <p:nvPr/>
        </p:nvSpPr>
        <p:spPr bwMode="auto">
          <a:xfrm>
            <a:off x="5532438" y="4954588"/>
            <a:ext cx="4445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9" name="Rectangle 51"/>
          <p:cNvSpPr>
            <a:spLocks noChangeArrowheads="1"/>
          </p:cNvSpPr>
          <p:nvPr/>
        </p:nvSpPr>
        <p:spPr bwMode="auto">
          <a:xfrm>
            <a:off x="6284913" y="4740275"/>
            <a:ext cx="9620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3,000,000</a:t>
            </a:r>
            <a:endParaRPr lang="en-US" altLang="en-US" dirty="0">
              <a:solidFill>
                <a:prstClr val="black"/>
              </a:solidFill>
              <a:cs typeface="+mn-cs"/>
            </a:endParaRPr>
          </a:p>
        </p:txBody>
      </p:sp>
      <p:sp>
        <p:nvSpPr>
          <p:cNvPr id="60" name="Rectangle 52"/>
          <p:cNvSpPr>
            <a:spLocks noChangeArrowheads="1"/>
          </p:cNvSpPr>
          <p:nvPr/>
        </p:nvSpPr>
        <p:spPr bwMode="auto">
          <a:xfrm>
            <a:off x="1385888" y="4992688"/>
            <a:ext cx="18018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Contribution margin</a:t>
            </a:r>
            <a:endParaRPr lang="en-US" altLang="en-US" dirty="0">
              <a:solidFill>
                <a:prstClr val="black"/>
              </a:solidFill>
              <a:cs typeface="+mn-cs"/>
            </a:endParaRPr>
          </a:p>
        </p:txBody>
      </p:sp>
      <p:sp>
        <p:nvSpPr>
          <p:cNvPr id="61" name="Rectangle 53"/>
          <p:cNvSpPr>
            <a:spLocks noChangeArrowheads="1"/>
          </p:cNvSpPr>
          <p:nvPr/>
        </p:nvSpPr>
        <p:spPr bwMode="auto">
          <a:xfrm>
            <a:off x="5643563" y="4992688"/>
            <a:ext cx="419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$20</a:t>
            </a:r>
            <a:endParaRPr lang="en-US" altLang="en-US" dirty="0">
              <a:solidFill>
                <a:prstClr val="black"/>
              </a:solidFill>
              <a:cs typeface="+mn-cs"/>
            </a:endParaRPr>
          </a:p>
        </p:txBody>
      </p:sp>
      <p:sp>
        <p:nvSpPr>
          <p:cNvPr id="62" name="Rectangle 54"/>
          <p:cNvSpPr>
            <a:spLocks noChangeArrowheads="1"/>
          </p:cNvSpPr>
          <p:nvPr/>
        </p:nvSpPr>
        <p:spPr bwMode="auto">
          <a:xfrm>
            <a:off x="6445250" y="4992688"/>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400,000</a:t>
            </a:r>
            <a:endParaRPr lang="en-US" altLang="en-US" dirty="0">
              <a:solidFill>
                <a:prstClr val="black"/>
              </a:solidFill>
              <a:cs typeface="+mn-cs"/>
            </a:endParaRPr>
          </a:p>
        </p:txBody>
      </p:sp>
      <p:sp>
        <p:nvSpPr>
          <p:cNvPr id="63" name="Rectangle 55"/>
          <p:cNvSpPr>
            <a:spLocks noChangeArrowheads="1"/>
          </p:cNvSpPr>
          <p:nvPr/>
        </p:nvSpPr>
        <p:spPr bwMode="auto">
          <a:xfrm>
            <a:off x="1385888" y="5245100"/>
            <a:ext cx="1085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Fixed costs</a:t>
            </a:r>
            <a:endParaRPr lang="en-US" altLang="en-US" dirty="0">
              <a:solidFill>
                <a:prstClr val="black"/>
              </a:solidFill>
              <a:cs typeface="+mn-cs"/>
            </a:endParaRPr>
          </a:p>
        </p:txBody>
      </p:sp>
      <p:sp>
        <p:nvSpPr>
          <p:cNvPr id="352" name="Rectangle 56"/>
          <p:cNvSpPr>
            <a:spLocks noChangeArrowheads="1"/>
          </p:cNvSpPr>
          <p:nvPr/>
        </p:nvSpPr>
        <p:spPr bwMode="auto">
          <a:xfrm>
            <a:off x="6445250" y="5245100"/>
            <a:ext cx="8016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400,000</a:t>
            </a:r>
            <a:endParaRPr lang="en-US" altLang="en-US" dirty="0">
              <a:solidFill>
                <a:prstClr val="black"/>
              </a:solidFill>
              <a:cs typeface="+mn-cs"/>
            </a:endParaRPr>
          </a:p>
        </p:txBody>
      </p:sp>
      <p:sp>
        <p:nvSpPr>
          <p:cNvPr id="353" name="Rectangle 57"/>
          <p:cNvSpPr>
            <a:spLocks noChangeArrowheads="1"/>
          </p:cNvSpPr>
          <p:nvPr/>
        </p:nvSpPr>
        <p:spPr bwMode="auto">
          <a:xfrm>
            <a:off x="1385888" y="5497513"/>
            <a:ext cx="10858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Net income</a:t>
            </a:r>
            <a:endParaRPr lang="en-US" altLang="en-US" dirty="0">
              <a:solidFill>
                <a:prstClr val="black"/>
              </a:solidFill>
              <a:cs typeface="+mn-cs"/>
            </a:endParaRPr>
          </a:p>
        </p:txBody>
      </p:sp>
      <p:sp>
        <p:nvSpPr>
          <p:cNvPr id="354" name="Rectangle 58"/>
          <p:cNvSpPr>
            <a:spLocks noChangeArrowheads="1"/>
          </p:cNvSpPr>
          <p:nvPr/>
        </p:nvSpPr>
        <p:spPr bwMode="auto">
          <a:xfrm>
            <a:off x="6938963" y="5497513"/>
            <a:ext cx="307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000000"/>
                </a:solidFill>
                <a:cs typeface="+mn-cs"/>
              </a:rPr>
              <a:t>$0</a:t>
            </a:r>
            <a:endParaRPr lang="en-US" altLang="en-US" dirty="0">
              <a:solidFill>
                <a:prstClr val="black"/>
              </a:solidFill>
              <a:cs typeface="+mn-cs"/>
            </a:endParaRPr>
          </a:p>
        </p:txBody>
      </p:sp>
      <p:sp>
        <p:nvSpPr>
          <p:cNvPr id="355" name="Rectangle 59"/>
          <p:cNvSpPr>
            <a:spLocks noChangeArrowheads="1"/>
          </p:cNvSpPr>
          <p:nvPr/>
        </p:nvSpPr>
        <p:spPr bwMode="auto">
          <a:xfrm>
            <a:off x="1323975" y="4170363"/>
            <a:ext cx="25400" cy="303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Rectangle 60"/>
          <p:cNvSpPr>
            <a:spLocks noChangeArrowheads="1"/>
          </p:cNvSpPr>
          <p:nvPr/>
        </p:nvSpPr>
        <p:spPr bwMode="auto">
          <a:xfrm>
            <a:off x="7246938" y="4195763"/>
            <a:ext cx="25400" cy="277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61"/>
          <p:cNvSpPr>
            <a:spLocks noChangeArrowheads="1"/>
          </p:cNvSpPr>
          <p:nvPr/>
        </p:nvSpPr>
        <p:spPr bwMode="auto">
          <a:xfrm>
            <a:off x="1349375" y="4170363"/>
            <a:ext cx="5922963"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62"/>
          <p:cNvSpPr>
            <a:spLocks noChangeArrowheads="1"/>
          </p:cNvSpPr>
          <p:nvPr/>
        </p:nvSpPr>
        <p:spPr bwMode="auto">
          <a:xfrm>
            <a:off x="1349375" y="4449763"/>
            <a:ext cx="5922963" cy="23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Line 63"/>
          <p:cNvSpPr>
            <a:spLocks noChangeShapeType="1"/>
          </p:cNvSpPr>
          <p:nvPr/>
        </p:nvSpPr>
        <p:spPr bwMode="auto">
          <a:xfrm>
            <a:off x="6075363" y="4967288"/>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64"/>
          <p:cNvSpPr>
            <a:spLocks noChangeArrowheads="1"/>
          </p:cNvSpPr>
          <p:nvPr/>
        </p:nvSpPr>
        <p:spPr bwMode="auto">
          <a:xfrm>
            <a:off x="6075363" y="4967288"/>
            <a:ext cx="11969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Line 65"/>
          <p:cNvSpPr>
            <a:spLocks noChangeShapeType="1"/>
          </p:cNvSpPr>
          <p:nvPr/>
        </p:nvSpPr>
        <p:spPr bwMode="auto">
          <a:xfrm>
            <a:off x="6075363" y="5472113"/>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Rectangle 66"/>
          <p:cNvSpPr>
            <a:spLocks noChangeArrowheads="1"/>
          </p:cNvSpPr>
          <p:nvPr/>
        </p:nvSpPr>
        <p:spPr bwMode="auto">
          <a:xfrm>
            <a:off x="6075363" y="5472113"/>
            <a:ext cx="11969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Line 67"/>
          <p:cNvSpPr>
            <a:spLocks noChangeShapeType="1"/>
          </p:cNvSpPr>
          <p:nvPr/>
        </p:nvSpPr>
        <p:spPr bwMode="auto">
          <a:xfrm>
            <a:off x="6075363" y="5726113"/>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Rectangle 68"/>
          <p:cNvSpPr>
            <a:spLocks noChangeArrowheads="1"/>
          </p:cNvSpPr>
          <p:nvPr/>
        </p:nvSpPr>
        <p:spPr bwMode="auto">
          <a:xfrm>
            <a:off x="6075363" y="5726113"/>
            <a:ext cx="1196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Line 69"/>
          <p:cNvSpPr>
            <a:spLocks noChangeShapeType="1"/>
          </p:cNvSpPr>
          <p:nvPr/>
        </p:nvSpPr>
        <p:spPr bwMode="auto">
          <a:xfrm>
            <a:off x="6075363" y="5749925"/>
            <a:ext cx="1196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Rectangle 70"/>
          <p:cNvSpPr>
            <a:spLocks noChangeArrowheads="1"/>
          </p:cNvSpPr>
          <p:nvPr/>
        </p:nvSpPr>
        <p:spPr bwMode="auto">
          <a:xfrm>
            <a:off x="6075363" y="5749925"/>
            <a:ext cx="11969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0" name="Rectangle 8"/>
          <p:cNvSpPr>
            <a:spLocks noChangeArrowheads="1"/>
          </p:cNvSpPr>
          <p:nvPr/>
        </p:nvSpPr>
        <p:spPr bwMode="auto">
          <a:xfrm>
            <a:off x="4298345" y="1328738"/>
            <a:ext cx="88325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prstClr val="black"/>
                </a:solidFill>
                <a:cs typeface="+mn-cs"/>
              </a:rPr>
              <a:t>$20 per unit</a:t>
            </a:r>
            <a:endParaRPr lang="en-US" altLang="en-US" dirty="0">
              <a:solidFill>
                <a:prstClr val="black"/>
              </a:solidFill>
              <a:cs typeface="+mn-cs"/>
            </a:endParaRPr>
          </a:p>
        </p:txBody>
      </p:sp>
      <p:sp>
        <p:nvSpPr>
          <p:cNvPr id="81" name="Rectangle 8"/>
          <p:cNvSpPr>
            <a:spLocks noChangeArrowheads="1"/>
          </p:cNvSpPr>
          <p:nvPr/>
        </p:nvSpPr>
        <p:spPr bwMode="auto">
          <a:xfrm>
            <a:off x="4298345" y="1535113"/>
            <a:ext cx="9105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20,000 units</a:t>
            </a:r>
            <a:endParaRPr lang="en-US" altLang="en-US" dirty="0">
              <a:solidFill>
                <a:srgbClr val="C00000"/>
              </a:solidFill>
              <a:cs typeface="+mn-cs"/>
            </a:endParaRPr>
          </a:p>
        </p:txBody>
      </p:sp>
      <p:sp>
        <p:nvSpPr>
          <p:cNvPr id="45" name="Slide Number Placeholder 44"/>
          <p:cNvSpPr>
            <a:spLocks noGrp="1"/>
          </p:cNvSpPr>
          <p:nvPr>
            <p:ph type="sldNum" sz="quarter" idx="12"/>
          </p:nvPr>
        </p:nvSpPr>
        <p:spPr/>
        <p:txBody>
          <a:bodyPr/>
          <a:lstStyle/>
          <a:p>
            <a:fld id="{A2F34CF3-0044-4E21-BEB6-D1264E26E98D}" type="slidenum">
              <a:rPr lang="en-US" smtClean="0">
                <a:solidFill>
                  <a:prstClr val="black">
                    <a:tint val="75000"/>
                  </a:prstClr>
                </a:solidFill>
              </a:rPr>
              <a:pPr/>
              <a:t>31</a:t>
            </a:fld>
            <a:endParaRPr lang="en-US" dirty="0">
              <a:solidFill>
                <a:prstClr val="black">
                  <a:tint val="75000"/>
                </a:prstClr>
              </a:solidFill>
            </a:endParaRPr>
          </a:p>
        </p:txBody>
      </p:sp>
      <p:sp>
        <p:nvSpPr>
          <p:cNvPr id="46" name="Rounded Rectangle 45"/>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64" name="Rectangle 10"/>
          <p:cNvSpPr>
            <a:spLocks noChangeArrowheads="1"/>
          </p:cNvSpPr>
          <p:nvPr/>
        </p:nvSpPr>
        <p:spPr bwMode="auto">
          <a:xfrm>
            <a:off x="609600" y="1743075"/>
            <a:ext cx="556723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Prepare a contribution margin income statement at the break-even point.</a:t>
            </a:r>
            <a:endParaRPr lang="en-US" altLang="en-US" dirty="0">
              <a:solidFill>
                <a:prstClr val="black"/>
              </a:solidFill>
              <a:cs typeface="+mn-cs"/>
            </a:endParaRPr>
          </a:p>
        </p:txBody>
      </p:sp>
      <p:sp>
        <p:nvSpPr>
          <p:cNvPr id="65" name="Rectangle 64"/>
          <p:cNvSpPr>
            <a:spLocks noGrp="1" noChangeArrowheads="1"/>
          </p:cNvSpPr>
          <p:nvPr/>
        </p:nvSpPr>
        <p:spPr bwMode="auto">
          <a:xfrm>
            <a:off x="6445250" y="64135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265332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xEl>
                                              <p:pRg st="6" end="6"/>
                                            </p:txEl>
                                          </p:spTgt>
                                        </p:tgtEl>
                                        <p:attrNameLst>
                                          <p:attrName>style.visibility</p:attrName>
                                        </p:attrNameLst>
                                      </p:cBhvr>
                                      <p:to>
                                        <p:strVal val="visible"/>
                                      </p:to>
                                    </p:set>
                                    <p:animEffect transition="in" filter="fade">
                                      <p:cBhvr>
                                        <p:cTn id="22" dur="500"/>
                                        <p:tgtEl>
                                          <p:spTgt spid="4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5"/>
                                        </p:tgtEl>
                                        <p:attrNameLst>
                                          <p:attrName>style.visibility</p:attrName>
                                        </p:attrNameLst>
                                      </p:cBhvr>
                                      <p:to>
                                        <p:strVal val="visible"/>
                                      </p:to>
                                    </p:set>
                                    <p:animEffect transition="in" filter="fade">
                                      <p:cBhvr>
                                        <p:cTn id="39" dur="500"/>
                                        <p:tgtEl>
                                          <p:spTgt spid="3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6"/>
                                        </p:tgtEl>
                                        <p:attrNameLst>
                                          <p:attrName>style.visibility</p:attrName>
                                        </p:attrNameLst>
                                      </p:cBhvr>
                                      <p:to>
                                        <p:strVal val="visible"/>
                                      </p:to>
                                    </p:set>
                                    <p:animEffect transition="in" filter="fade">
                                      <p:cBhvr>
                                        <p:cTn id="42" dur="500"/>
                                        <p:tgtEl>
                                          <p:spTgt spid="35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7"/>
                                        </p:tgtEl>
                                        <p:attrNameLst>
                                          <p:attrName>style.visibility</p:attrName>
                                        </p:attrNameLst>
                                      </p:cBhvr>
                                      <p:to>
                                        <p:strVal val="visible"/>
                                      </p:to>
                                    </p:set>
                                    <p:animEffect transition="in" filter="fade">
                                      <p:cBhvr>
                                        <p:cTn id="45" dur="500"/>
                                        <p:tgtEl>
                                          <p:spTgt spid="3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8"/>
                                        </p:tgtEl>
                                        <p:attrNameLst>
                                          <p:attrName>style.visibility</p:attrName>
                                        </p:attrNameLst>
                                      </p:cBhvr>
                                      <p:to>
                                        <p:strVal val="visible"/>
                                      </p:to>
                                    </p:set>
                                    <p:animEffect transition="in" filter="fade">
                                      <p:cBhvr>
                                        <p:cTn id="48" dur="500"/>
                                        <p:tgtEl>
                                          <p:spTgt spid="3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500"/>
                                        <p:tgtEl>
                                          <p:spTgt spid="5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fade">
                                      <p:cBhvr>
                                        <p:cTn id="60" dur="500"/>
                                        <p:tgtEl>
                                          <p:spTgt spid="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500"/>
                                        <p:tgtEl>
                                          <p:spTgt spid="5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500"/>
                                        <p:tgtEl>
                                          <p:spTgt spid="6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9"/>
                                        </p:tgtEl>
                                        <p:attrNameLst>
                                          <p:attrName>style.visibility</p:attrName>
                                        </p:attrNameLst>
                                      </p:cBhvr>
                                      <p:to>
                                        <p:strVal val="visible"/>
                                      </p:to>
                                    </p:set>
                                    <p:animEffect transition="in" filter="fade">
                                      <p:cBhvr>
                                        <p:cTn id="87" dur="500"/>
                                        <p:tgtEl>
                                          <p:spTgt spid="35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0"/>
                                        </p:tgtEl>
                                        <p:attrNameLst>
                                          <p:attrName>style.visibility</p:attrName>
                                        </p:attrNameLst>
                                      </p:cBhvr>
                                      <p:to>
                                        <p:strVal val="visible"/>
                                      </p:to>
                                    </p:set>
                                    <p:animEffect transition="in" filter="fade">
                                      <p:cBhvr>
                                        <p:cTn id="90" dur="500"/>
                                        <p:tgtEl>
                                          <p:spTgt spid="36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52"/>
                                        </p:tgtEl>
                                        <p:attrNameLst>
                                          <p:attrName>style.visibility</p:attrName>
                                        </p:attrNameLst>
                                      </p:cBhvr>
                                      <p:to>
                                        <p:strVal val="visible"/>
                                      </p:to>
                                    </p:set>
                                    <p:animEffect transition="in" filter="fade">
                                      <p:cBhvr>
                                        <p:cTn id="96" dur="500"/>
                                        <p:tgtEl>
                                          <p:spTgt spid="3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3"/>
                                        </p:tgtEl>
                                        <p:attrNameLst>
                                          <p:attrName>style.visibility</p:attrName>
                                        </p:attrNameLst>
                                      </p:cBhvr>
                                      <p:to>
                                        <p:strVal val="visible"/>
                                      </p:to>
                                    </p:set>
                                    <p:animEffect transition="in" filter="fade">
                                      <p:cBhvr>
                                        <p:cTn id="99" dur="500"/>
                                        <p:tgtEl>
                                          <p:spTgt spid="35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4"/>
                                        </p:tgtEl>
                                        <p:attrNameLst>
                                          <p:attrName>style.visibility</p:attrName>
                                        </p:attrNameLst>
                                      </p:cBhvr>
                                      <p:to>
                                        <p:strVal val="visible"/>
                                      </p:to>
                                    </p:set>
                                    <p:animEffect transition="in" filter="fade">
                                      <p:cBhvr>
                                        <p:cTn id="102" dur="500"/>
                                        <p:tgtEl>
                                          <p:spTgt spid="35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1"/>
                                        </p:tgtEl>
                                        <p:attrNameLst>
                                          <p:attrName>style.visibility</p:attrName>
                                        </p:attrNameLst>
                                      </p:cBhvr>
                                      <p:to>
                                        <p:strVal val="visible"/>
                                      </p:to>
                                    </p:set>
                                    <p:animEffect transition="in" filter="fade">
                                      <p:cBhvr>
                                        <p:cTn id="105" dur="500"/>
                                        <p:tgtEl>
                                          <p:spTgt spid="3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63"/>
                                        </p:tgtEl>
                                        <p:attrNameLst>
                                          <p:attrName>style.visibility</p:attrName>
                                        </p:attrNameLst>
                                      </p:cBhvr>
                                      <p:to>
                                        <p:strVal val="visible"/>
                                      </p:to>
                                    </p:set>
                                    <p:animEffect transition="in" filter="fade">
                                      <p:cBhvr>
                                        <p:cTn id="108" dur="500"/>
                                        <p:tgtEl>
                                          <p:spTgt spid="36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64"/>
                                        </p:tgtEl>
                                        <p:attrNameLst>
                                          <p:attrName>style.visibility</p:attrName>
                                        </p:attrNameLst>
                                      </p:cBhvr>
                                      <p:to>
                                        <p:strVal val="visible"/>
                                      </p:to>
                                    </p:set>
                                    <p:animEffect transition="in" filter="fade">
                                      <p:cBhvr>
                                        <p:cTn id="111" dur="500"/>
                                        <p:tgtEl>
                                          <p:spTgt spid="36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65"/>
                                        </p:tgtEl>
                                        <p:attrNameLst>
                                          <p:attrName>style.visibility</p:attrName>
                                        </p:attrNameLst>
                                      </p:cBhvr>
                                      <p:to>
                                        <p:strVal val="visible"/>
                                      </p:to>
                                    </p:set>
                                    <p:animEffect transition="in" filter="fade">
                                      <p:cBhvr>
                                        <p:cTn id="114" dur="500"/>
                                        <p:tgtEl>
                                          <p:spTgt spid="36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366"/>
                                        </p:tgtEl>
                                        <p:attrNameLst>
                                          <p:attrName>style.visibility</p:attrName>
                                        </p:attrNameLst>
                                      </p:cBhvr>
                                      <p:to>
                                        <p:strVal val="visible"/>
                                      </p:to>
                                    </p:set>
                                    <p:animEffect transition="in" filter="fade">
                                      <p:cBhvr>
                                        <p:cTn id="117" dur="500"/>
                                        <p:tgtEl>
                                          <p:spTgt spid="36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67"/>
                                        </p:tgtEl>
                                        <p:attrNameLst>
                                          <p:attrName>style.visibility</p:attrName>
                                        </p:attrNameLst>
                                      </p:cBhvr>
                                      <p:to>
                                        <p:strVal val="visible"/>
                                      </p:to>
                                    </p:set>
                                    <p:animEffect transition="in" filter="fade">
                                      <p:cBhvr>
                                        <p:cTn id="120" dur="500"/>
                                        <p:tgtEl>
                                          <p:spTgt spid="36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fade">
                                      <p:cBhvr>
                                        <p:cTn id="12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47" grpId="0" animBg="1"/>
      <p:bldP spid="48" grpId="0"/>
      <p:bldP spid="49" grpId="0"/>
      <p:bldP spid="50" grpId="0"/>
      <p:bldP spid="51" grpId="0"/>
      <p:bldP spid="52" grpId="0"/>
      <p:bldP spid="53" grpId="0"/>
      <p:bldP spid="54" grpId="0"/>
      <p:bldP spid="55" grpId="0"/>
      <p:bldP spid="56" grpId="0"/>
      <p:bldP spid="57" grpId="0"/>
      <p:bldP spid="58" grpId="0" animBg="1"/>
      <p:bldP spid="59" grpId="0"/>
      <p:bldP spid="60" grpId="0"/>
      <p:bldP spid="61" grpId="0"/>
      <p:bldP spid="62" grpId="0"/>
      <p:bldP spid="63" grpId="0"/>
      <p:bldP spid="352" grpId="0"/>
      <p:bldP spid="353" grpId="0"/>
      <p:bldP spid="354" grpId="0"/>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altLang="en-US" dirty="0"/>
              <a:t> P3:</a:t>
            </a:r>
            <a:r>
              <a:rPr lang="en-US" dirty="0"/>
              <a:t> </a:t>
            </a:r>
            <a:br>
              <a:rPr lang="en-US" dirty="0"/>
            </a:br>
            <a:r>
              <a:rPr lang="en-US" dirty="0">
                <a:solidFill>
                  <a:prstClr val="black"/>
                </a:solidFill>
              </a:rPr>
              <a:t>Graph costs and sales for a single product company.</a:t>
            </a:r>
            <a:br>
              <a:rPr lang="en-US" dirty="0">
                <a:solidFill>
                  <a:prstClr val="black"/>
                </a:solidFill>
              </a:rPr>
            </a:br>
            <a:r>
              <a:rPr lang="en-US" altLang="en-US" dirty="0"/>
              <a:t>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32</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a:t>Graphing – Cost-volume-profit Chart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E15AB35F-282F-46BB-B6E1-4B27377FEBC5}" type="slidenum">
              <a:rPr lang="en-US" smtClean="0"/>
              <a:pPr>
                <a:defRPr/>
              </a:pPr>
              <a:t>33</a:t>
            </a:fld>
            <a:endParaRPr lang="en-US" dirty="0"/>
          </a:p>
        </p:txBody>
      </p:sp>
      <p:sp>
        <p:nvSpPr>
          <p:cNvPr id="8" name="Rounded Rectangle 7"/>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Learning Objective </a:t>
            </a:r>
            <a:r>
              <a:rPr lang="en-US" altLang="en-US" sz="1100" b="1" kern="0" dirty="0">
                <a:solidFill>
                  <a:srgbClr val="FF0000"/>
                </a:solidFill>
                <a:latin typeface="Arial Narrow" pitchFamily="34" charset="0"/>
                <a:cs typeface="+mn-cs"/>
              </a:rPr>
              <a:t>P2</a:t>
            </a:r>
            <a:r>
              <a:rPr kumimoji="0" lang="en-US" altLang="en-US" sz="1100" b="1" i="0" u="none" strike="noStrike" kern="0" cap="none" spc="0" normalizeH="0" baseline="0" noProof="0" dirty="0">
                <a:ln>
                  <a:noFill/>
                </a:ln>
                <a:solidFill>
                  <a:srgbClr val="FF0000"/>
                </a:solidFill>
                <a:effectLst/>
                <a:uLnTx/>
                <a:uFillTx/>
                <a:latin typeface="Arial Narrow" pitchFamily="34" charset="0"/>
                <a:ea typeface="+mn-ea"/>
                <a:cs typeface="+mn-cs"/>
              </a:rPr>
              <a:t>: </a:t>
            </a:r>
            <a:r>
              <a:rPr lang="en-US" sz="1100" dirty="0">
                <a:solidFill>
                  <a:srgbClr val="FF0000"/>
                </a:solidFill>
              </a:rPr>
              <a:t>Compute the break-even point for a single product company.</a:t>
            </a:r>
          </a:p>
        </p:txBody>
      </p:sp>
      <p:sp>
        <p:nvSpPr>
          <p:cNvPr id="9" name="TextBox 8"/>
          <p:cNvSpPr txBox="1"/>
          <p:nvPr/>
        </p:nvSpPr>
        <p:spPr>
          <a:xfrm>
            <a:off x="7620000" y="21055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18.14</a:t>
            </a:r>
          </a:p>
        </p:txBody>
      </p:sp>
      <p:pic>
        <p:nvPicPr>
          <p:cNvPr id="4" name="Picture 3"/>
          <p:cNvPicPr>
            <a:picLocks noChangeAspect="1"/>
          </p:cNvPicPr>
          <p:nvPr/>
        </p:nvPicPr>
        <p:blipFill>
          <a:blip r:embed="rId3"/>
          <a:stretch>
            <a:fillRect/>
          </a:stretch>
        </p:blipFill>
        <p:spPr>
          <a:xfrm>
            <a:off x="5936726" y="4137874"/>
            <a:ext cx="2550459" cy="1893904"/>
          </a:xfrm>
          <a:prstGeom prst="rect">
            <a:avLst/>
          </a:prstGeom>
        </p:spPr>
      </p:pic>
      <p:pic>
        <p:nvPicPr>
          <p:cNvPr id="5" name="Picture 4"/>
          <p:cNvPicPr>
            <a:picLocks noChangeAspect="1"/>
          </p:cNvPicPr>
          <p:nvPr/>
        </p:nvPicPr>
        <p:blipFill>
          <a:blip r:embed="rId4"/>
          <a:stretch>
            <a:fillRect/>
          </a:stretch>
        </p:blipFill>
        <p:spPr>
          <a:xfrm>
            <a:off x="228600" y="1595816"/>
            <a:ext cx="5685714" cy="2895238"/>
          </a:xfrm>
          <a:prstGeom prst="rect">
            <a:avLst/>
          </a:prstGeom>
        </p:spPr>
      </p:pic>
      <p:sp>
        <p:nvSpPr>
          <p:cNvPr id="10" name="Rectangle 9"/>
          <p:cNvSpPr>
            <a:spLocks noGrp="1" noChangeArrowheads="1"/>
          </p:cNvSpPr>
          <p:nvPr/>
        </p:nvSpPr>
        <p:spPr bwMode="auto">
          <a:xfrm>
            <a:off x="6347355" y="63881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846211837"/>
      </p:ext>
    </p:extLst>
  </p:cSld>
  <p:clrMapOvr>
    <a:masterClrMapping/>
  </p:clrMapOvr>
  <p:transition spd="med">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1371600"/>
          </a:xfrm>
        </p:spPr>
        <p:txBody>
          <a:bodyPr/>
          <a:lstStyle/>
          <a:p>
            <a:r>
              <a:rPr lang="en-US" altLang="en-US" b="1" dirty="0"/>
              <a:t>Changes in Estimates</a:t>
            </a:r>
          </a:p>
        </p:txBody>
      </p:sp>
      <p:pic>
        <p:nvPicPr>
          <p:cNvPr id="25622" name="Picture 22" descr="C:\Users\Beth\Documents\21graphics\wiL62279_ch21\wiL62279_21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41" y="1524000"/>
            <a:ext cx="6739461" cy="1263649"/>
          </a:xfrm>
          <a:prstGeom prst="rect">
            <a:avLst/>
          </a:prstGeom>
          <a:noFill/>
          <a:extLst>
            <a:ext uri="{909E8E84-426E-40DD-AFC4-6F175D3DCCD1}">
              <a14:hiddenFill xmlns:a14="http://schemas.microsoft.com/office/drawing/2010/main">
                <a:solidFill>
                  <a:srgbClr val="FFFFFF"/>
                </a:solidFill>
              </a14:hiddenFill>
            </a:ext>
          </a:extLst>
        </p:spPr>
      </p:pic>
      <p:pic>
        <p:nvPicPr>
          <p:cNvPr id="25623" name="Picture 23" descr="C:\Users\Beth\Documents\21graphics\wiL62279_ch21\wiL62279_21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7197" y="2971799"/>
            <a:ext cx="5629605" cy="762001"/>
          </a:xfrm>
          <a:prstGeom prst="rect">
            <a:avLst/>
          </a:prstGeom>
          <a:noFill/>
          <a:extLst>
            <a:ext uri="{909E8E84-426E-40DD-AFC4-6F175D3DCCD1}">
              <a14:hiddenFill xmlns:a14="http://schemas.microsoft.com/office/drawing/2010/main">
                <a:solidFill>
                  <a:srgbClr val="FFFFFF"/>
                </a:solidFill>
              </a14:hiddenFill>
            </a:ext>
          </a:extLst>
        </p:spPr>
      </p:pic>
      <p:pic>
        <p:nvPicPr>
          <p:cNvPr id="25624" name="Picture 24" descr="C:\Users\Beth\Documents\21graphics\wiL62279_ch21\wiL62279_2118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054928"/>
            <a:ext cx="2157413"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5625" name="Picture 25" descr="C:\Users\Beth\Documents\21graphics\wiL62279_ch21\wiL62279_2118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038601"/>
            <a:ext cx="2146300" cy="2100943"/>
          </a:xfrm>
          <a:prstGeom prst="rect">
            <a:avLst/>
          </a:prstGeom>
          <a:noFill/>
          <a:extLst>
            <a:ext uri="{909E8E84-426E-40DD-AFC4-6F175D3DCCD1}">
              <a14:hiddenFill xmlns:a14="http://schemas.microsoft.com/office/drawing/2010/main">
                <a:solidFill>
                  <a:srgbClr val="FFFFFF"/>
                </a:solidFill>
              </a14:hiddenFill>
            </a:ext>
          </a:extLst>
        </p:spPr>
      </p:pic>
      <p:pic>
        <p:nvPicPr>
          <p:cNvPr id="25626" name="Picture 26" descr="C:\Users\Beth\Documents\21graphics\wiL62279_ch21\wiL62279_2118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087" y="4038601"/>
            <a:ext cx="2146300" cy="21335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34</a:t>
            </a:fld>
            <a:endParaRPr lang="en-US" dirty="0"/>
          </a:p>
        </p:txBody>
      </p:sp>
      <p:sp>
        <p:nvSpPr>
          <p:cNvPr id="11" name="Rounded Rectangle 10"/>
          <p:cNvSpPr/>
          <p:nvPr/>
        </p:nvSpPr>
        <p:spPr>
          <a:xfrm>
            <a:off x="0" y="6553200"/>
            <a:ext cx="4800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Graph costs and sales for a single product company.</a:t>
            </a:r>
            <a:endParaRPr lang="en-US" sz="1100" dirty="0"/>
          </a:p>
        </p:txBody>
      </p:sp>
      <p:sp>
        <p:nvSpPr>
          <p:cNvPr id="12" name="TextBox 11"/>
          <p:cNvSpPr txBox="1"/>
          <p:nvPr/>
        </p:nvSpPr>
        <p:spPr>
          <a:xfrm>
            <a:off x="7919009" y="163699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18.15</a:t>
            </a:r>
          </a:p>
        </p:txBody>
      </p:sp>
      <p:sp>
        <p:nvSpPr>
          <p:cNvPr id="13" name="TextBox 12"/>
          <p:cNvSpPr txBox="1"/>
          <p:nvPr/>
        </p:nvSpPr>
        <p:spPr>
          <a:xfrm>
            <a:off x="7926387" y="293239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18.16</a:t>
            </a:r>
          </a:p>
        </p:txBody>
      </p:sp>
      <p:sp>
        <p:nvSpPr>
          <p:cNvPr id="14" name="TextBox 13"/>
          <p:cNvSpPr txBox="1"/>
          <p:nvPr/>
        </p:nvSpPr>
        <p:spPr>
          <a:xfrm>
            <a:off x="7919009" y="42832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18.17</a:t>
            </a:r>
          </a:p>
        </p:txBody>
      </p:sp>
      <p:sp>
        <p:nvSpPr>
          <p:cNvPr id="15" name="Rectangle 14"/>
          <p:cNvSpPr>
            <a:spLocks noGrp="1" noChangeArrowheads="1"/>
          </p:cNvSpPr>
          <p:nvPr/>
        </p:nvSpPr>
        <p:spPr bwMode="auto">
          <a:xfrm>
            <a:off x="6483470" y="64008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C2:</a:t>
            </a:r>
            <a:r>
              <a:rPr lang="en-US" dirty="0"/>
              <a:t> </a:t>
            </a:r>
            <a:br>
              <a:rPr lang="en-US" dirty="0"/>
            </a:br>
            <a:r>
              <a:rPr lang="en-US" dirty="0">
                <a:solidFill>
                  <a:prstClr val="black"/>
                </a:solidFill>
              </a:rPr>
              <a:t>Describe several applications of cost-volume-profit analysis. </a:t>
            </a:r>
            <a:r>
              <a:rPr lang="en-US" altLang="en-US" dirty="0"/>
              <a:t>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35</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068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7847" y="4572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324600" y="635635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676400"/>
            <a:ext cx="8185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endParaRPr lang="en-US" altLang="en-US" sz="3200" b="1" dirty="0"/>
          </a:p>
        </p:txBody>
      </p:sp>
      <p:sp>
        <p:nvSpPr>
          <p:cNvPr id="22534" name="Rectangle 10"/>
          <p:cNvSpPr>
            <a:spLocks noChangeArrowheads="1"/>
          </p:cNvSpPr>
          <p:nvPr/>
        </p:nvSpPr>
        <p:spPr bwMode="auto">
          <a:xfrm>
            <a:off x="6690400" y="4835525"/>
            <a:ext cx="352662" cy="46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pPr>
            <a:r>
              <a:rPr lang="en-US" altLang="en-US" sz="2400" b="1" dirty="0">
                <a:solidFill>
                  <a:schemeClr val="hlink"/>
                </a:solidFill>
              </a:rPr>
              <a:t>  </a:t>
            </a:r>
            <a:endParaRPr lang="en-US" altLang="en-US" sz="2400" b="1" dirty="0"/>
          </a:p>
        </p:txBody>
      </p:sp>
      <p:sp>
        <p:nvSpPr>
          <p:cNvPr id="22538" name="Title 7"/>
          <p:cNvSpPr>
            <a:spLocks noGrp="1"/>
          </p:cNvSpPr>
          <p:nvPr>
            <p:ph type="title"/>
          </p:nvPr>
        </p:nvSpPr>
        <p:spPr>
          <a:xfrm>
            <a:off x="304800" y="609600"/>
            <a:ext cx="8534400" cy="990600"/>
          </a:xfrm>
        </p:spPr>
        <p:txBody>
          <a:bodyPr/>
          <a:lstStyle/>
          <a:p>
            <a:r>
              <a:rPr lang="en-US" altLang="en-US" b="1" dirty="0"/>
              <a:t>Computing the Margin of Safety</a:t>
            </a:r>
          </a:p>
        </p:txBody>
      </p:sp>
      <p:pic>
        <p:nvPicPr>
          <p:cNvPr id="51202" name="Picture 2" descr="C:\Users\Beth\Documents\21graphics\wiL62279_ch21\wiL62279_21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229" y="1981200"/>
            <a:ext cx="7975401"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E15AB35F-282F-46BB-B6E1-4B27377FEBC5}" type="slidenum">
              <a:rPr lang="en-US" smtClean="0"/>
              <a:pPr>
                <a:defRPr/>
              </a:pPr>
              <a:t>36</a:t>
            </a:fld>
            <a:endParaRPr lang="en-US" dirty="0"/>
          </a:p>
        </p:txBody>
      </p:sp>
      <p:sp>
        <p:nvSpPr>
          <p:cNvPr id="9" name="Rounded Rectangle 8"/>
          <p:cNvSpPr/>
          <p:nvPr/>
        </p:nvSpPr>
        <p:spPr>
          <a:xfrm>
            <a:off x="0" y="65532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 product company.</a:t>
            </a:r>
            <a:endParaRPr lang="en-US" sz="1100" dirty="0"/>
          </a:p>
        </p:txBody>
      </p:sp>
      <p:sp>
        <p:nvSpPr>
          <p:cNvPr id="10" name="Rectangle 9"/>
          <p:cNvSpPr>
            <a:spLocks noGrp="1" noChangeArrowheads="1"/>
          </p:cNvSpPr>
          <p:nvPr/>
        </p:nvSpPr>
        <p:spPr bwMode="auto">
          <a:xfrm>
            <a:off x="6439020" y="638651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57200" y="533400"/>
            <a:ext cx="8229600" cy="1295400"/>
          </a:xfrm>
        </p:spPr>
        <p:txBody>
          <a:bodyPr/>
          <a:lstStyle/>
          <a:p>
            <a:r>
              <a:rPr lang="en-US" altLang="en-US" b="1" dirty="0"/>
              <a:t>Computing Income </a:t>
            </a:r>
            <a:br>
              <a:rPr lang="en-US" altLang="en-US" b="1" dirty="0"/>
            </a:br>
            <a:r>
              <a:rPr lang="en-US" altLang="en-US" b="1" dirty="0"/>
              <a:t>from Sales and Costs</a:t>
            </a:r>
          </a:p>
        </p:txBody>
      </p:sp>
      <p:pic>
        <p:nvPicPr>
          <p:cNvPr id="52226" name="Picture 2" descr="C:\Users\Beth\Documents\21graphics\wiL62279_ch21\wiL62279_21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801827"/>
            <a:ext cx="2057401" cy="11572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37</a:t>
            </a:fld>
            <a:endParaRPr lang="en-US" dirty="0"/>
          </a:p>
        </p:txBody>
      </p:sp>
      <p:sp>
        <p:nvSpPr>
          <p:cNvPr id="9" name="Rounded Rectangle 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10" name="TextBox 9"/>
          <p:cNvSpPr txBox="1"/>
          <p:nvPr/>
        </p:nvSpPr>
        <p:spPr>
          <a:xfrm>
            <a:off x="7929282" y="32396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18.20</a:t>
            </a:r>
          </a:p>
        </p:txBody>
      </p:sp>
      <p:sp>
        <p:nvSpPr>
          <p:cNvPr id="11" name="TextBox 10"/>
          <p:cNvSpPr txBox="1"/>
          <p:nvPr/>
        </p:nvSpPr>
        <p:spPr>
          <a:xfrm>
            <a:off x="7911110" y="46066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18.21</a:t>
            </a:r>
          </a:p>
        </p:txBody>
      </p:sp>
      <p:sp>
        <p:nvSpPr>
          <p:cNvPr id="12" name="TextBox 11"/>
          <p:cNvSpPr txBox="1"/>
          <p:nvPr/>
        </p:nvSpPr>
        <p:spPr>
          <a:xfrm>
            <a:off x="7911110" y="173414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18.19</a:t>
            </a:r>
          </a:p>
        </p:txBody>
      </p:sp>
      <p:pic>
        <p:nvPicPr>
          <p:cNvPr id="13" name="Picture 12"/>
          <p:cNvPicPr>
            <a:picLocks noChangeAspect="1"/>
          </p:cNvPicPr>
          <p:nvPr/>
        </p:nvPicPr>
        <p:blipFill>
          <a:blip r:embed="rId4"/>
          <a:stretch>
            <a:fillRect/>
          </a:stretch>
        </p:blipFill>
        <p:spPr>
          <a:xfrm>
            <a:off x="2900568" y="3024905"/>
            <a:ext cx="3342857" cy="1552381"/>
          </a:xfrm>
          <a:prstGeom prst="rect">
            <a:avLst/>
          </a:prstGeom>
        </p:spPr>
      </p:pic>
      <p:pic>
        <p:nvPicPr>
          <p:cNvPr id="14" name="Picture 13"/>
          <p:cNvPicPr>
            <a:picLocks noChangeAspect="1"/>
          </p:cNvPicPr>
          <p:nvPr/>
        </p:nvPicPr>
        <p:blipFill>
          <a:blip r:embed="rId5"/>
          <a:stretch>
            <a:fillRect/>
          </a:stretch>
        </p:blipFill>
        <p:spPr>
          <a:xfrm>
            <a:off x="2900568" y="4624814"/>
            <a:ext cx="3342857" cy="1885714"/>
          </a:xfrm>
          <a:prstGeom prst="rect">
            <a:avLst/>
          </a:prstGeom>
        </p:spPr>
      </p:pic>
      <p:sp>
        <p:nvSpPr>
          <p:cNvPr id="15" name="Rectangle 14"/>
          <p:cNvSpPr>
            <a:spLocks noGrp="1" noChangeArrowheads="1"/>
          </p:cNvSpPr>
          <p:nvPr/>
        </p:nvSpPr>
        <p:spPr bwMode="auto">
          <a:xfrm>
            <a:off x="6401268" y="64135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533400"/>
            <a:ext cx="8229600" cy="1524000"/>
          </a:xfrm>
        </p:spPr>
        <p:txBody>
          <a:bodyPr/>
          <a:lstStyle/>
          <a:p>
            <a:r>
              <a:rPr lang="en-US" altLang="en-US" b="1" dirty="0"/>
              <a:t>Computing Sales</a:t>
            </a:r>
            <a:br>
              <a:rPr lang="en-US" altLang="en-US" b="1" dirty="0"/>
            </a:br>
            <a:r>
              <a:rPr lang="en-US" altLang="en-US" b="1" dirty="0"/>
              <a:t>for a Target Income</a:t>
            </a:r>
          </a:p>
        </p:txBody>
      </p:sp>
      <p:pic>
        <p:nvPicPr>
          <p:cNvPr id="53250" name="Picture 2" descr="C:\Users\Beth\Documents\21graphics\wiL62279_ch21\wiL62279_2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90800"/>
            <a:ext cx="7924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38</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620000" y="14872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18.22</a:t>
            </a:r>
          </a:p>
        </p:txBody>
      </p:sp>
      <p:sp>
        <p:nvSpPr>
          <p:cNvPr id="9" name="Rectangle 8"/>
          <p:cNvSpPr>
            <a:spLocks noGrp="1" noChangeArrowheads="1"/>
          </p:cNvSpPr>
          <p:nvPr/>
        </p:nvSpPr>
        <p:spPr bwMode="auto">
          <a:xfrm>
            <a:off x="6369170" y="635635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685800"/>
            <a:ext cx="8229600" cy="1219200"/>
          </a:xfrm>
        </p:spPr>
        <p:txBody>
          <a:bodyPr/>
          <a:lstStyle/>
          <a:p>
            <a:r>
              <a:rPr lang="en-US" altLang="en-US" b="1" dirty="0"/>
              <a:t>Computing Sales</a:t>
            </a:r>
            <a:br>
              <a:rPr lang="en-US" altLang="en-US" b="1" dirty="0"/>
            </a:br>
            <a:r>
              <a:rPr lang="en-US" altLang="en-US" b="1" dirty="0"/>
              <a:t>for a Target Income</a:t>
            </a:r>
          </a:p>
        </p:txBody>
      </p:sp>
      <p:pic>
        <p:nvPicPr>
          <p:cNvPr id="54274" name="Picture 2" descr="C:\Users\Beth\Documents\21graphics\wiL62279_ch21\wiL62279_2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600139"/>
            <a:ext cx="7924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39</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772400" y="141555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18.23</a:t>
            </a:r>
          </a:p>
        </p:txBody>
      </p:sp>
      <p:sp>
        <p:nvSpPr>
          <p:cNvPr id="9" name="Rectangle 8"/>
          <p:cNvSpPr>
            <a:spLocks noGrp="1" noChangeArrowheads="1"/>
          </p:cNvSpPr>
          <p:nvPr/>
        </p:nvSpPr>
        <p:spPr bwMode="auto">
          <a:xfrm>
            <a:off x="6394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23173490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altLang="en-US" b="1" dirty="0"/>
              <a:t>Identifying Cost Behavior</a:t>
            </a:r>
          </a:p>
        </p:txBody>
      </p:sp>
      <p:sp>
        <p:nvSpPr>
          <p:cNvPr id="37890" name="Rectangle 2"/>
          <p:cNvSpPr>
            <a:spLocks noGrp="1" noChangeArrowheads="1"/>
          </p:cNvSpPr>
          <p:nvPr>
            <p:ph idx="1"/>
          </p:nvPr>
        </p:nvSpPr>
        <p:spPr>
          <a:xfrm>
            <a:off x="304800" y="1371600"/>
            <a:ext cx="8534400" cy="4942814"/>
          </a:xfrm>
          <a:solidFill>
            <a:schemeClr val="bg2">
              <a:lumMod val="90000"/>
            </a:schemeClr>
          </a:solidFill>
          <a:ln w="19050" cap="flat">
            <a:solidFill>
              <a:schemeClr val="tx1"/>
            </a:solidFill>
          </a:ln>
        </p:spPr>
        <p:txBody>
          <a:bodyPr lIns="90488" tIns="44450" rIns="90488" bIns="44450"/>
          <a:lstStyle/>
          <a:p>
            <a:pPr>
              <a:buFont typeface="Wingdings" pitchFamily="2" charset="2"/>
              <a:buNone/>
              <a:defRPr/>
            </a:pPr>
            <a:r>
              <a:rPr lang="en-US" sz="2600" b="1" dirty="0">
                <a:latin typeface="Arial" charset="0"/>
                <a:cs typeface="Arial" charset="0"/>
              </a:rPr>
              <a:t>  </a:t>
            </a:r>
            <a:r>
              <a:rPr lang="en-US" sz="2600" dirty="0">
                <a:latin typeface="Arial" charset="0"/>
                <a:cs typeface="Arial" charset="0"/>
              </a:rPr>
              <a:t> Managers use c</a:t>
            </a:r>
            <a:r>
              <a:rPr lang="en-US" sz="2400" dirty="0">
                <a:latin typeface="Arial" charset="0"/>
                <a:cs typeface="Arial" charset="0"/>
              </a:rPr>
              <a:t>ost-volume-profit analysis to make predictions such as:</a:t>
            </a:r>
          </a:p>
          <a:p>
            <a:pPr lvl="1"/>
            <a:r>
              <a:rPr lang="en-US" dirty="0"/>
              <a:t>How many units must we sell to break-even?</a:t>
            </a:r>
          </a:p>
          <a:p>
            <a:pPr lvl="1"/>
            <a:r>
              <a:rPr lang="en-US" dirty="0"/>
              <a:t>How much does income increase if we install a new machine to reduce labor costs? </a:t>
            </a:r>
          </a:p>
          <a:p>
            <a:pPr lvl="1"/>
            <a:r>
              <a:rPr lang="en-US" dirty="0"/>
              <a:t>What is the change in income if selling prices decline and sales volume increases? </a:t>
            </a:r>
          </a:p>
          <a:p>
            <a:pPr lvl="1"/>
            <a:r>
              <a:rPr lang="en-US" dirty="0"/>
              <a:t>How will income change if we change the sales mix of our products or services?</a:t>
            </a:r>
          </a:p>
          <a:p>
            <a:pPr lvl="1"/>
            <a:r>
              <a:rPr lang="en-US" dirty="0"/>
              <a:t>What sales volume is needed to earn a target income?</a:t>
            </a:r>
          </a:p>
          <a:p>
            <a:pPr>
              <a:buFont typeface="Wingdings" pitchFamily="2" charset="2"/>
              <a:buNone/>
              <a:defRPr/>
            </a:pPr>
            <a:endParaRPr lang="en-US" sz="2400" dirty="0">
              <a:latin typeface="Arial" charset="0"/>
              <a:cs typeface="Arial" charset="0"/>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4</a:t>
            </a:fld>
            <a:endParaRPr lang="en-US" dirty="0"/>
          </a:p>
        </p:txBody>
      </p:sp>
      <p:sp>
        <p:nvSpPr>
          <p:cNvPr id="7" name="Rounded Rectangle 6"/>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8" name="Rectangle 7"/>
          <p:cNvSpPr>
            <a:spLocks noGrp="1" noChangeArrowheads="1"/>
          </p:cNvSpPr>
          <p:nvPr/>
        </p:nvSpPr>
        <p:spPr bwMode="auto">
          <a:xfrm>
            <a:off x="6635870" y="635635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609600"/>
            <a:ext cx="8229600" cy="1371600"/>
          </a:xfrm>
        </p:spPr>
        <p:txBody>
          <a:bodyPr/>
          <a:lstStyle/>
          <a:p>
            <a:r>
              <a:rPr lang="en-US" altLang="en-US" b="1" dirty="0"/>
              <a:t>Computing Sales</a:t>
            </a:r>
            <a:br>
              <a:rPr lang="en-US" altLang="en-US" b="1" dirty="0"/>
            </a:br>
            <a:r>
              <a:rPr lang="en-US" altLang="en-US" b="1" dirty="0"/>
              <a:t>for a Target Income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0BCFC729-B640-4EFC-9BE7-61096D8F8902}" type="slidenum">
              <a:rPr lang="en-US" smtClean="0"/>
              <a:pPr>
                <a:defRPr/>
              </a:pPr>
              <a:t>40</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620000" y="13178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18.24</a:t>
            </a:r>
          </a:p>
        </p:txBody>
      </p:sp>
      <p:pic>
        <p:nvPicPr>
          <p:cNvPr id="2" name="Picture 1"/>
          <p:cNvPicPr>
            <a:picLocks noChangeAspect="1"/>
          </p:cNvPicPr>
          <p:nvPr/>
        </p:nvPicPr>
        <p:blipFill>
          <a:blip r:embed="rId3"/>
          <a:stretch>
            <a:fillRect/>
          </a:stretch>
        </p:blipFill>
        <p:spPr>
          <a:xfrm>
            <a:off x="1447800" y="2068273"/>
            <a:ext cx="6337714" cy="2914524"/>
          </a:xfrm>
          <a:prstGeom prst="rect">
            <a:avLst/>
          </a:prstGeom>
        </p:spPr>
      </p:pic>
      <p:sp>
        <p:nvSpPr>
          <p:cNvPr id="9" name="Rectangle 8"/>
          <p:cNvSpPr>
            <a:spLocks noGrp="1" noChangeArrowheads="1"/>
          </p:cNvSpPr>
          <p:nvPr/>
        </p:nvSpPr>
        <p:spPr bwMode="auto">
          <a:xfrm>
            <a:off x="6400800" y="63881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306753873"/>
      </p:ext>
    </p:extLst>
  </p:cSld>
  <p:clrMapOvr>
    <a:masterClrMapping/>
  </p:clrMapOvr>
  <p:transition spd="med">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18-4</a:t>
            </a:r>
          </a:p>
        </p:txBody>
      </p:sp>
      <p:sp>
        <p:nvSpPr>
          <p:cNvPr id="6" name="AutoShape 3"/>
          <p:cNvSpPr>
            <a:spLocks noChangeAspect="1" noChangeArrowheads="1" noTextEdit="1"/>
          </p:cNvSpPr>
          <p:nvPr/>
        </p:nvSpPr>
        <p:spPr bwMode="auto">
          <a:xfrm>
            <a:off x="533400" y="663575"/>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5"/>
          <p:cNvSpPr>
            <a:spLocks noChangeArrowheads="1"/>
          </p:cNvSpPr>
          <p:nvPr/>
        </p:nvSpPr>
        <p:spPr bwMode="auto">
          <a:xfrm>
            <a:off x="574675" y="684213"/>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manufacturer predicts fixed costs of $502,000 for the next year. Its one product sells for $180 per unit,</a:t>
            </a:r>
            <a:endParaRPr lang="en-US" altLang="en-US" dirty="0">
              <a:solidFill>
                <a:prstClr val="black"/>
              </a:solidFill>
              <a:cs typeface="+mn-cs"/>
            </a:endParaRPr>
          </a:p>
        </p:txBody>
      </p:sp>
      <p:sp>
        <p:nvSpPr>
          <p:cNvPr id="8" name="Rectangle 6"/>
          <p:cNvSpPr>
            <a:spLocks noChangeArrowheads="1"/>
          </p:cNvSpPr>
          <p:nvPr/>
        </p:nvSpPr>
        <p:spPr bwMode="auto">
          <a:xfrm>
            <a:off x="574675" y="892175"/>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and it incurs variable costs of $126 per unit. Its target income (pretax) is $200,000.</a:t>
            </a:r>
            <a:endParaRPr lang="en-US" altLang="en-US" dirty="0">
              <a:solidFill>
                <a:prstClr val="black"/>
              </a:solidFill>
              <a:cs typeface="+mn-cs"/>
            </a:endParaRPr>
          </a:p>
        </p:txBody>
      </p:sp>
      <p:sp>
        <p:nvSpPr>
          <p:cNvPr id="9" name="Rectangle 7"/>
          <p:cNvSpPr>
            <a:spLocks noChangeArrowheads="1"/>
          </p:cNvSpPr>
          <p:nvPr/>
        </p:nvSpPr>
        <p:spPr bwMode="auto">
          <a:xfrm>
            <a:off x="574675" y="1098550"/>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contribution margin ratio.</a:t>
            </a:r>
            <a:endParaRPr lang="en-US" altLang="en-US" dirty="0">
              <a:solidFill>
                <a:prstClr val="black"/>
              </a:solidFill>
              <a:cs typeface="+mn-cs"/>
            </a:endParaRPr>
          </a:p>
        </p:txBody>
      </p:sp>
      <p:sp>
        <p:nvSpPr>
          <p:cNvPr id="10" name="Rectangle 8"/>
          <p:cNvSpPr>
            <a:spLocks noChangeArrowheads="1"/>
          </p:cNvSpPr>
          <p:nvPr/>
        </p:nvSpPr>
        <p:spPr bwMode="auto">
          <a:xfrm>
            <a:off x="574675" y="1306513"/>
            <a:ext cx="4835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dollar sales needed to yield the target income.</a:t>
            </a:r>
            <a:endParaRPr lang="en-US" altLang="en-US" dirty="0">
              <a:solidFill>
                <a:prstClr val="black"/>
              </a:solidFill>
              <a:cs typeface="+mn-cs"/>
            </a:endParaRPr>
          </a:p>
        </p:txBody>
      </p:sp>
      <p:sp>
        <p:nvSpPr>
          <p:cNvPr id="11" name="Rectangle 9"/>
          <p:cNvSpPr>
            <a:spLocks noChangeArrowheads="1"/>
          </p:cNvSpPr>
          <p:nvPr/>
        </p:nvSpPr>
        <p:spPr bwMode="auto">
          <a:xfrm>
            <a:off x="574675" y="1514475"/>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Compute the unit sales needed to yield the target income.</a:t>
            </a:r>
            <a:endParaRPr lang="en-US" altLang="en-US" dirty="0">
              <a:solidFill>
                <a:prstClr val="black"/>
              </a:solidFill>
              <a:cs typeface="+mn-cs"/>
            </a:endParaRPr>
          </a:p>
        </p:txBody>
      </p:sp>
      <p:sp>
        <p:nvSpPr>
          <p:cNvPr id="57" name="Rectangle 56"/>
          <p:cNvSpPr/>
          <p:nvPr/>
        </p:nvSpPr>
        <p:spPr>
          <a:xfrm>
            <a:off x="609600" y="1981200"/>
            <a:ext cx="7059612"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dirty="0">
                <a:solidFill>
                  <a:prstClr val="white"/>
                </a:solidFill>
                <a:latin typeface="Arial" panose="020B0604020202020204" pitchFamily="34" charset="0"/>
                <a:cs typeface="Arial" panose="020B0604020202020204" pitchFamily="34" charset="0"/>
              </a:rPr>
              <a:t>The </a:t>
            </a:r>
            <a:r>
              <a:rPr lang="en-US" sz="1400" b="1" dirty="0">
                <a:solidFill>
                  <a:prstClr val="white"/>
                </a:solidFill>
                <a:latin typeface="Arial" panose="020B0604020202020204" pitchFamily="34" charset="0"/>
                <a:cs typeface="Arial" panose="020B0604020202020204" pitchFamily="34" charset="0"/>
              </a:rPr>
              <a:t>contribution margin ratio </a:t>
            </a:r>
            <a:r>
              <a:rPr lang="en-US" sz="1400" dirty="0">
                <a:solidFill>
                  <a:prstClr val="white"/>
                </a:solidFill>
                <a:latin typeface="Arial" panose="020B0604020202020204" pitchFamily="34" charset="0"/>
                <a:cs typeface="Arial" panose="020B0604020202020204" pitchFamily="34" charset="0"/>
              </a:rPr>
              <a:t>is the percent of a unit’s selling price that exceeds total unit variable cost.</a:t>
            </a:r>
          </a:p>
          <a:p>
            <a:pPr fontAlgn="auto">
              <a:spcBef>
                <a:spcPts val="0"/>
              </a:spcBef>
              <a:spcAft>
                <a:spcPts val="0"/>
              </a:spcAft>
            </a:pPr>
            <a:endParaRPr lang="en-US" sz="1400"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Contribution margin ratio </a:t>
            </a:r>
            <a:r>
              <a:rPr lang="en-US" sz="1400"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Contribution margin per unit</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Selling price per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$180 - $126</a:t>
            </a: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$54</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$180           $180</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30%  </a:t>
            </a:r>
            <a:endParaRPr lang="en-US" dirty="0">
              <a:solidFill>
                <a:prstClr val="white"/>
              </a:solidFill>
            </a:endParaRPr>
          </a:p>
        </p:txBody>
      </p:sp>
      <p:sp>
        <p:nvSpPr>
          <p:cNvPr id="64" name="Rectangle 8"/>
          <p:cNvSpPr>
            <a:spLocks noChangeArrowheads="1"/>
          </p:cNvSpPr>
          <p:nvPr/>
        </p:nvSpPr>
        <p:spPr bwMode="auto">
          <a:xfrm>
            <a:off x="3733800" y="1098550"/>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30%</a:t>
            </a:r>
            <a:endParaRPr lang="en-US" altLang="en-US" dirty="0">
              <a:solidFill>
                <a:srgbClr val="C00000"/>
              </a:solidFill>
              <a:cs typeface="+mn-cs"/>
            </a:endParaRPr>
          </a:p>
        </p:txBody>
      </p:sp>
      <p:sp>
        <p:nvSpPr>
          <p:cNvPr id="15" name="Rectangle 13"/>
          <p:cNvSpPr>
            <a:spLocks noChangeArrowheads="1"/>
          </p:cNvSpPr>
          <p:nvPr/>
        </p:nvSpPr>
        <p:spPr bwMode="auto">
          <a:xfrm>
            <a:off x="1381125" y="4572000"/>
            <a:ext cx="4562475" cy="28098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6" name="Rectangle 14"/>
          <p:cNvSpPr>
            <a:spLocks noChangeArrowheads="1"/>
          </p:cNvSpPr>
          <p:nvPr/>
        </p:nvSpPr>
        <p:spPr bwMode="auto">
          <a:xfrm>
            <a:off x="3963988" y="4595813"/>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a:solidFill>
                  <a:srgbClr val="000000"/>
                </a:solidFill>
                <a:cs typeface="+mn-cs"/>
              </a:rPr>
              <a:t>per unit</a:t>
            </a:r>
            <a:endParaRPr lang="en-US" altLang="en-US" dirty="0">
              <a:solidFill>
                <a:prstClr val="black"/>
              </a:solidFill>
              <a:cs typeface="+mn-cs"/>
            </a:endParaRPr>
          </a:p>
        </p:txBody>
      </p:sp>
      <p:sp>
        <p:nvSpPr>
          <p:cNvPr id="17" name="Rectangle 15"/>
          <p:cNvSpPr>
            <a:spLocks noChangeArrowheads="1"/>
          </p:cNvSpPr>
          <p:nvPr/>
        </p:nvSpPr>
        <p:spPr bwMode="auto">
          <a:xfrm>
            <a:off x="5314950" y="4595813"/>
            <a:ext cx="6048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a:solidFill>
                  <a:srgbClr val="000000"/>
                </a:solidFill>
                <a:cs typeface="+mn-cs"/>
              </a:rPr>
              <a:t>Ratio</a:t>
            </a:r>
            <a:endParaRPr lang="en-US" altLang="en-US" dirty="0">
              <a:solidFill>
                <a:prstClr val="black"/>
              </a:solidFill>
              <a:cs typeface="+mn-cs"/>
            </a:endParaRPr>
          </a:p>
        </p:txBody>
      </p:sp>
      <p:sp>
        <p:nvSpPr>
          <p:cNvPr id="18" name="Rectangle 16"/>
          <p:cNvSpPr>
            <a:spLocks noChangeArrowheads="1"/>
          </p:cNvSpPr>
          <p:nvPr/>
        </p:nvSpPr>
        <p:spPr bwMode="auto">
          <a:xfrm>
            <a:off x="1428750" y="4865688"/>
            <a:ext cx="604838"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Sales</a:t>
            </a:r>
            <a:endParaRPr lang="en-US" altLang="en-US" dirty="0">
              <a:solidFill>
                <a:prstClr val="black"/>
              </a:solidFill>
              <a:cs typeface="+mn-cs"/>
            </a:endParaRPr>
          </a:p>
        </p:txBody>
      </p:sp>
      <p:sp>
        <p:nvSpPr>
          <p:cNvPr id="19" name="Rectangle 17"/>
          <p:cNvSpPr>
            <a:spLocks noChangeArrowheads="1"/>
          </p:cNvSpPr>
          <p:nvPr/>
        </p:nvSpPr>
        <p:spPr bwMode="auto">
          <a:xfrm>
            <a:off x="4271963" y="4865688"/>
            <a:ext cx="54451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$180</a:t>
            </a:r>
            <a:endParaRPr lang="en-US" altLang="en-US" dirty="0">
              <a:solidFill>
                <a:prstClr val="black"/>
              </a:solidFill>
              <a:cs typeface="+mn-cs"/>
            </a:endParaRPr>
          </a:p>
        </p:txBody>
      </p:sp>
      <p:sp>
        <p:nvSpPr>
          <p:cNvPr id="20" name="Rectangle 18"/>
          <p:cNvSpPr>
            <a:spLocks noChangeArrowheads="1"/>
          </p:cNvSpPr>
          <p:nvPr/>
        </p:nvSpPr>
        <p:spPr bwMode="auto">
          <a:xfrm>
            <a:off x="5303838" y="4865688"/>
            <a:ext cx="6159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100%</a:t>
            </a:r>
            <a:endParaRPr lang="en-US" altLang="en-US" dirty="0">
              <a:solidFill>
                <a:prstClr val="black"/>
              </a:solidFill>
              <a:cs typeface="+mn-cs"/>
            </a:endParaRPr>
          </a:p>
        </p:txBody>
      </p:sp>
      <p:sp>
        <p:nvSpPr>
          <p:cNvPr id="21" name="Rectangle 19"/>
          <p:cNvSpPr>
            <a:spLocks noChangeArrowheads="1"/>
          </p:cNvSpPr>
          <p:nvPr/>
        </p:nvSpPr>
        <p:spPr bwMode="auto">
          <a:xfrm>
            <a:off x="1428750" y="5110163"/>
            <a:ext cx="13620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Variable costs</a:t>
            </a:r>
            <a:endParaRPr lang="en-US" altLang="en-US" dirty="0">
              <a:solidFill>
                <a:prstClr val="black"/>
              </a:solidFill>
              <a:cs typeface="+mn-cs"/>
            </a:endParaRPr>
          </a:p>
        </p:txBody>
      </p:sp>
      <p:sp>
        <p:nvSpPr>
          <p:cNvPr id="22" name="Rectangle 20"/>
          <p:cNvSpPr>
            <a:spLocks noChangeArrowheads="1"/>
          </p:cNvSpPr>
          <p:nvPr/>
        </p:nvSpPr>
        <p:spPr bwMode="auto">
          <a:xfrm>
            <a:off x="4271963" y="5110163"/>
            <a:ext cx="4280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  126</a:t>
            </a:r>
            <a:endParaRPr lang="en-US" altLang="en-US" dirty="0">
              <a:solidFill>
                <a:prstClr val="black"/>
              </a:solidFill>
              <a:cs typeface="+mn-cs"/>
            </a:endParaRPr>
          </a:p>
        </p:txBody>
      </p:sp>
      <p:sp>
        <p:nvSpPr>
          <p:cNvPr id="23" name="Rectangle 21"/>
          <p:cNvSpPr>
            <a:spLocks noChangeArrowheads="1"/>
          </p:cNvSpPr>
          <p:nvPr/>
        </p:nvSpPr>
        <p:spPr bwMode="auto">
          <a:xfrm>
            <a:off x="4271963" y="5318125"/>
            <a:ext cx="4270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4" name="Rectangle 22"/>
          <p:cNvSpPr>
            <a:spLocks noChangeArrowheads="1"/>
          </p:cNvSpPr>
          <p:nvPr/>
        </p:nvSpPr>
        <p:spPr bwMode="auto">
          <a:xfrm>
            <a:off x="5410200" y="5110163"/>
            <a:ext cx="4984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70%</a:t>
            </a:r>
            <a:endParaRPr lang="en-US" altLang="en-US" dirty="0">
              <a:solidFill>
                <a:prstClr val="black"/>
              </a:solidFill>
              <a:cs typeface="+mn-cs"/>
            </a:endParaRPr>
          </a:p>
        </p:txBody>
      </p:sp>
      <p:sp>
        <p:nvSpPr>
          <p:cNvPr id="25" name="Rectangle 23"/>
          <p:cNvSpPr>
            <a:spLocks noChangeArrowheads="1"/>
          </p:cNvSpPr>
          <p:nvPr/>
        </p:nvSpPr>
        <p:spPr bwMode="auto">
          <a:xfrm>
            <a:off x="5410200" y="5318125"/>
            <a:ext cx="379413"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6" name="Rectangle 24"/>
          <p:cNvSpPr>
            <a:spLocks noChangeArrowheads="1"/>
          </p:cNvSpPr>
          <p:nvPr/>
        </p:nvSpPr>
        <p:spPr bwMode="auto">
          <a:xfrm>
            <a:off x="1428750" y="5354638"/>
            <a:ext cx="18605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Contribution margin</a:t>
            </a:r>
            <a:endParaRPr lang="en-US" altLang="en-US" dirty="0">
              <a:solidFill>
                <a:prstClr val="black"/>
              </a:solidFill>
              <a:cs typeface="+mn-cs"/>
            </a:endParaRPr>
          </a:p>
        </p:txBody>
      </p:sp>
      <p:sp>
        <p:nvSpPr>
          <p:cNvPr id="27" name="Rectangle 25"/>
          <p:cNvSpPr>
            <a:spLocks noChangeArrowheads="1"/>
          </p:cNvSpPr>
          <p:nvPr/>
        </p:nvSpPr>
        <p:spPr bwMode="auto">
          <a:xfrm>
            <a:off x="4379913" y="5354638"/>
            <a:ext cx="4381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$54</a:t>
            </a:r>
            <a:endParaRPr lang="en-US" altLang="en-US" dirty="0">
              <a:solidFill>
                <a:prstClr val="black"/>
              </a:solidFill>
              <a:cs typeface="+mn-cs"/>
            </a:endParaRPr>
          </a:p>
        </p:txBody>
      </p:sp>
      <p:sp>
        <p:nvSpPr>
          <p:cNvPr id="28" name="Rectangle 26"/>
          <p:cNvSpPr>
            <a:spLocks noChangeArrowheads="1"/>
          </p:cNvSpPr>
          <p:nvPr/>
        </p:nvSpPr>
        <p:spPr bwMode="auto">
          <a:xfrm>
            <a:off x="5410200" y="5354638"/>
            <a:ext cx="4984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30%</a:t>
            </a:r>
            <a:endParaRPr lang="en-US" altLang="en-US" dirty="0">
              <a:solidFill>
                <a:prstClr val="black"/>
              </a:solidFill>
              <a:cs typeface="+mn-cs"/>
            </a:endParaRPr>
          </a:p>
        </p:txBody>
      </p:sp>
      <p:sp>
        <p:nvSpPr>
          <p:cNvPr id="29" name="Rectangle 27"/>
          <p:cNvSpPr>
            <a:spLocks noChangeArrowheads="1"/>
          </p:cNvSpPr>
          <p:nvPr/>
        </p:nvSpPr>
        <p:spPr bwMode="auto">
          <a:xfrm>
            <a:off x="1370013" y="4559300"/>
            <a:ext cx="22225" cy="2936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8"/>
          <p:cNvSpPr>
            <a:spLocks noChangeArrowheads="1"/>
          </p:cNvSpPr>
          <p:nvPr/>
        </p:nvSpPr>
        <p:spPr bwMode="auto">
          <a:xfrm>
            <a:off x="5919788" y="4584700"/>
            <a:ext cx="23813" cy="268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29"/>
          <p:cNvSpPr>
            <a:spLocks noChangeArrowheads="1"/>
          </p:cNvSpPr>
          <p:nvPr/>
        </p:nvSpPr>
        <p:spPr bwMode="auto">
          <a:xfrm>
            <a:off x="1392238" y="4559300"/>
            <a:ext cx="4551363"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Rectangle 30"/>
          <p:cNvSpPr>
            <a:spLocks noChangeArrowheads="1"/>
          </p:cNvSpPr>
          <p:nvPr/>
        </p:nvSpPr>
        <p:spPr bwMode="auto">
          <a:xfrm>
            <a:off x="1392238" y="4829175"/>
            <a:ext cx="4551363"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4" name="Slide Number Placeholder 33"/>
          <p:cNvSpPr>
            <a:spLocks noGrp="1"/>
          </p:cNvSpPr>
          <p:nvPr>
            <p:ph type="sldNum" sz="quarter" idx="12"/>
          </p:nvPr>
        </p:nvSpPr>
        <p:spPr/>
        <p:txBody>
          <a:bodyPr/>
          <a:lstStyle/>
          <a:p>
            <a:fld id="{A2F34CF3-0044-4E21-BEB6-D1264E26E98D}" type="slidenum">
              <a:rPr lang="en-US" smtClean="0">
                <a:solidFill>
                  <a:prstClr val="black">
                    <a:tint val="75000"/>
                  </a:prstClr>
                </a:solidFill>
              </a:rPr>
              <a:pPr/>
              <a:t>41</a:t>
            </a:fld>
            <a:endParaRPr lang="en-US" dirty="0">
              <a:solidFill>
                <a:prstClr val="black">
                  <a:tint val="75000"/>
                </a:prstClr>
              </a:solidFill>
            </a:endParaRPr>
          </a:p>
        </p:txBody>
      </p:sp>
      <p:sp>
        <p:nvSpPr>
          <p:cNvPr id="35" name="Rounded Rectangle 34"/>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33" name="Rectangle 32"/>
          <p:cNvSpPr>
            <a:spLocks noGrp="1" noChangeArrowheads="1"/>
          </p:cNvSpPr>
          <p:nvPr/>
        </p:nvSpPr>
        <p:spPr bwMode="auto">
          <a:xfrm>
            <a:off x="6429495" y="637390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262011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bg/>
                                          </p:spTgt>
                                        </p:tgtEl>
                                        <p:attrNameLst>
                                          <p:attrName>style.visibility</p:attrName>
                                        </p:attrNameLst>
                                      </p:cBhvr>
                                      <p:to>
                                        <p:strVal val="visible"/>
                                      </p:to>
                                    </p:set>
                                    <p:animEffect transition="in" filter="fade">
                                      <p:cBhvr>
                                        <p:cTn id="7" dur="500"/>
                                        <p:tgtEl>
                                          <p:spTgt spid="5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fade">
                                      <p:cBhvr>
                                        <p:cTn id="10" dur="500"/>
                                        <p:tgtEl>
                                          <p:spTgt spid="5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Effect transition="in" filter="fade">
                                      <p:cBhvr>
                                        <p:cTn id="13" dur="500"/>
                                        <p:tgtEl>
                                          <p:spTgt spid="5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xEl>
                                              <p:pRg st="3" end="3"/>
                                            </p:txEl>
                                          </p:spTgt>
                                        </p:tgtEl>
                                        <p:attrNameLst>
                                          <p:attrName>style.visibility</p:attrName>
                                        </p:attrNameLst>
                                      </p:cBhvr>
                                      <p:to>
                                        <p:strVal val="visible"/>
                                      </p:to>
                                    </p:set>
                                    <p:animEffect transition="in" filter="fade">
                                      <p:cBhvr>
                                        <p:cTn id="16" dur="500"/>
                                        <p:tgtEl>
                                          <p:spTgt spid="5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xEl>
                                              <p:pRg st="5" end="5"/>
                                            </p:txEl>
                                          </p:spTgt>
                                        </p:tgtEl>
                                        <p:attrNameLst>
                                          <p:attrName>style.visibility</p:attrName>
                                        </p:attrNameLst>
                                      </p:cBhvr>
                                      <p:to>
                                        <p:strVal val="visible"/>
                                      </p:to>
                                    </p:set>
                                    <p:animEffect transition="in" filter="fade">
                                      <p:cBhvr>
                                        <p:cTn id="19" dur="500"/>
                                        <p:tgtEl>
                                          <p:spTgt spid="57">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xEl>
                                              <p:pRg st="6" end="6"/>
                                            </p:txEl>
                                          </p:spTgt>
                                        </p:tgtEl>
                                        <p:attrNameLst>
                                          <p:attrName>style.visibility</p:attrName>
                                        </p:attrNameLst>
                                      </p:cBhvr>
                                      <p:to>
                                        <p:strVal val="visible"/>
                                      </p:to>
                                    </p:set>
                                    <p:animEffect transition="in" filter="fade">
                                      <p:cBhvr>
                                        <p:cTn id="22" dur="500"/>
                                        <p:tgtEl>
                                          <p:spTgt spid="5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7">
                                            <p:txEl>
                                              <p:pRg st="8" end="8"/>
                                            </p:txEl>
                                          </p:spTgt>
                                        </p:tgtEl>
                                        <p:attrNameLst>
                                          <p:attrName>style.visibility</p:attrName>
                                        </p:attrNameLst>
                                      </p:cBhvr>
                                      <p:to>
                                        <p:strVal val="visible"/>
                                      </p:to>
                                    </p:set>
                                    <p:animEffect transition="in" filter="fade">
                                      <p:cBhvr>
                                        <p:cTn id="27" dur="500"/>
                                        <p:tgtEl>
                                          <p:spTgt spid="57">
                                            <p:txEl>
                                              <p:pRg st="8" end="8"/>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bldLvl="3" animBg="1"/>
      <p:bldP spid="64" grpId="0"/>
      <p:bldP spid="15" grpId="0" animBg="1"/>
      <p:bldP spid="16" grpId="0"/>
      <p:bldP spid="17" grpId="0"/>
      <p:bldP spid="18" grpId="0"/>
      <p:bldP spid="19" grpId="0"/>
      <p:bldP spid="20" grpId="0"/>
      <p:bldP spid="21" grpId="0"/>
      <p:bldP spid="22" grpId="0"/>
      <p:bldP spid="23" grpId="0" animBg="1"/>
      <p:bldP spid="24" grpId="0"/>
      <p:bldP spid="25" grpId="0" animBg="1"/>
      <p:bldP spid="26" grpId="0"/>
      <p:bldP spid="27" grpId="0"/>
      <p:bldP spid="28" grpId="0"/>
      <p:bldP spid="29" grpId="0" animBg="1"/>
      <p:bldP spid="30" grpId="0" animBg="1"/>
      <p:bldP spid="31" grpId="0" animBg="1"/>
      <p:bldP spid="3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18-4</a:t>
            </a:r>
          </a:p>
        </p:txBody>
      </p:sp>
      <p:sp>
        <p:nvSpPr>
          <p:cNvPr id="40" name="Rectangle 39"/>
          <p:cNvSpPr/>
          <p:nvPr/>
        </p:nvSpPr>
        <p:spPr>
          <a:xfrm>
            <a:off x="1373636" y="2060575"/>
            <a:ext cx="6322563"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Dollar sales to achieve target income </a:t>
            </a:r>
            <a:r>
              <a:rPr lang="en-US" sz="1400"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Fixed costs + Pretax Income</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Contribution margin ratio</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$502,000 + $200,000</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.30</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$2,340,000</a:t>
            </a:r>
            <a:endParaRPr lang="en-US" sz="1400" dirty="0">
              <a:solidFill>
                <a:prstClr val="white"/>
              </a:solidFill>
              <a:latin typeface="Arial" panose="020B0604020202020204" pitchFamily="34" charset="0"/>
              <a:cs typeface="Arial" panose="020B0604020202020204" pitchFamily="34" charset="0"/>
            </a:endParaRPr>
          </a:p>
        </p:txBody>
      </p:sp>
      <p:sp>
        <p:nvSpPr>
          <p:cNvPr id="45" name="AutoShape 3"/>
          <p:cNvSpPr>
            <a:spLocks noChangeAspect="1" noChangeArrowheads="1" noTextEdit="1"/>
          </p:cNvSpPr>
          <p:nvPr/>
        </p:nvSpPr>
        <p:spPr bwMode="auto">
          <a:xfrm>
            <a:off x="533400" y="663575"/>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 name="Rectangle 5"/>
          <p:cNvSpPr>
            <a:spLocks noChangeArrowheads="1"/>
          </p:cNvSpPr>
          <p:nvPr/>
        </p:nvSpPr>
        <p:spPr bwMode="auto">
          <a:xfrm>
            <a:off x="574675" y="684213"/>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manufacturer predicts fixed costs of $502,000 for the next year. Its one product sells for $180 per unit,</a:t>
            </a:r>
            <a:endParaRPr lang="en-US" altLang="en-US" dirty="0">
              <a:solidFill>
                <a:prstClr val="black"/>
              </a:solidFill>
              <a:cs typeface="+mn-cs"/>
            </a:endParaRPr>
          </a:p>
        </p:txBody>
      </p:sp>
      <p:sp>
        <p:nvSpPr>
          <p:cNvPr id="64" name="Rectangle 6"/>
          <p:cNvSpPr>
            <a:spLocks noChangeArrowheads="1"/>
          </p:cNvSpPr>
          <p:nvPr/>
        </p:nvSpPr>
        <p:spPr bwMode="auto">
          <a:xfrm>
            <a:off x="574675" y="892175"/>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and it incurs variable costs of $126 per unit. Its target income (pretax) is $200,000.</a:t>
            </a:r>
            <a:endParaRPr lang="en-US" altLang="en-US" dirty="0">
              <a:solidFill>
                <a:prstClr val="black"/>
              </a:solidFill>
              <a:cs typeface="+mn-cs"/>
            </a:endParaRPr>
          </a:p>
        </p:txBody>
      </p:sp>
      <p:sp>
        <p:nvSpPr>
          <p:cNvPr id="65" name="Rectangle 7"/>
          <p:cNvSpPr>
            <a:spLocks noChangeArrowheads="1"/>
          </p:cNvSpPr>
          <p:nvPr/>
        </p:nvSpPr>
        <p:spPr bwMode="auto">
          <a:xfrm>
            <a:off x="574675" y="1098550"/>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contribution margin ratio.</a:t>
            </a:r>
            <a:endParaRPr lang="en-US" altLang="en-US" dirty="0">
              <a:solidFill>
                <a:prstClr val="black"/>
              </a:solidFill>
              <a:cs typeface="+mn-cs"/>
            </a:endParaRPr>
          </a:p>
        </p:txBody>
      </p:sp>
      <p:sp>
        <p:nvSpPr>
          <p:cNvPr id="66" name="Rectangle 8"/>
          <p:cNvSpPr>
            <a:spLocks noChangeArrowheads="1"/>
          </p:cNvSpPr>
          <p:nvPr/>
        </p:nvSpPr>
        <p:spPr bwMode="auto">
          <a:xfrm>
            <a:off x="574675" y="1306513"/>
            <a:ext cx="46823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dollar sales needed to yield the target income.</a:t>
            </a:r>
            <a:endParaRPr lang="en-US" altLang="en-US" dirty="0">
              <a:solidFill>
                <a:prstClr val="black"/>
              </a:solidFill>
              <a:cs typeface="+mn-cs"/>
            </a:endParaRPr>
          </a:p>
        </p:txBody>
      </p:sp>
      <p:sp>
        <p:nvSpPr>
          <p:cNvPr id="67" name="Rectangle 9"/>
          <p:cNvSpPr>
            <a:spLocks noChangeArrowheads="1"/>
          </p:cNvSpPr>
          <p:nvPr/>
        </p:nvSpPr>
        <p:spPr bwMode="auto">
          <a:xfrm>
            <a:off x="574675" y="1514475"/>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Compute the unit sales needed to yield the target income.</a:t>
            </a:r>
            <a:endParaRPr lang="en-US" altLang="en-US" dirty="0">
              <a:solidFill>
                <a:prstClr val="black"/>
              </a:solidFill>
              <a:cs typeface="+mn-cs"/>
            </a:endParaRPr>
          </a:p>
        </p:txBody>
      </p:sp>
      <p:sp>
        <p:nvSpPr>
          <p:cNvPr id="68" name="Rectangle 8"/>
          <p:cNvSpPr>
            <a:spLocks noChangeArrowheads="1"/>
          </p:cNvSpPr>
          <p:nvPr/>
        </p:nvSpPr>
        <p:spPr bwMode="auto">
          <a:xfrm>
            <a:off x="3733800" y="1098550"/>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30%</a:t>
            </a:r>
            <a:endParaRPr lang="en-US" altLang="en-US" dirty="0">
              <a:solidFill>
                <a:srgbClr val="C00000"/>
              </a:solidFill>
              <a:cs typeface="+mn-cs"/>
            </a:endParaRPr>
          </a:p>
        </p:txBody>
      </p:sp>
      <p:sp>
        <p:nvSpPr>
          <p:cNvPr id="6" name="Rectangle 5"/>
          <p:cNvSpPr>
            <a:spLocks noChangeArrowheads="1"/>
          </p:cNvSpPr>
          <p:nvPr/>
        </p:nvSpPr>
        <p:spPr bwMode="auto">
          <a:xfrm>
            <a:off x="1785938" y="4102100"/>
            <a:ext cx="5484812" cy="26987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4271963" y="4125913"/>
            <a:ext cx="763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a:solidFill>
                  <a:srgbClr val="000000"/>
                </a:solidFill>
                <a:cs typeface="+mn-cs"/>
              </a:rPr>
              <a:t>per unit</a:t>
            </a:r>
            <a:endParaRPr lang="en-US" altLang="en-US" dirty="0">
              <a:solidFill>
                <a:prstClr val="black"/>
              </a:solidFill>
              <a:cs typeface="+mn-cs"/>
            </a:endParaRPr>
          </a:p>
        </p:txBody>
      </p:sp>
      <p:sp>
        <p:nvSpPr>
          <p:cNvPr id="8" name="Rectangle 7"/>
          <p:cNvSpPr>
            <a:spLocks noChangeArrowheads="1"/>
          </p:cNvSpPr>
          <p:nvPr/>
        </p:nvSpPr>
        <p:spPr bwMode="auto">
          <a:xfrm>
            <a:off x="5422900" y="4125913"/>
            <a:ext cx="547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a:solidFill>
                  <a:srgbClr val="000000"/>
                </a:solidFill>
                <a:cs typeface="+mn-cs"/>
              </a:rPr>
              <a:t>Ratio</a:t>
            </a:r>
            <a:endParaRPr lang="en-US" altLang="en-US" dirty="0">
              <a:solidFill>
                <a:prstClr val="black"/>
              </a:solidFill>
              <a:cs typeface="+mn-cs"/>
            </a:endParaRPr>
          </a:p>
        </p:txBody>
      </p:sp>
      <p:sp>
        <p:nvSpPr>
          <p:cNvPr id="9" name="Rectangle 8"/>
          <p:cNvSpPr>
            <a:spLocks noChangeArrowheads="1"/>
          </p:cNvSpPr>
          <p:nvPr/>
        </p:nvSpPr>
        <p:spPr bwMode="auto">
          <a:xfrm>
            <a:off x="6689725" y="4125913"/>
            <a:ext cx="523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dirty="0">
                <a:solidFill>
                  <a:srgbClr val="000000"/>
                </a:solidFill>
                <a:cs typeface="+mn-cs"/>
              </a:rPr>
              <a:t>Total</a:t>
            </a:r>
            <a:endParaRPr lang="en-US" altLang="en-US" dirty="0">
              <a:solidFill>
                <a:prstClr val="black"/>
              </a:solidFill>
              <a:cs typeface="+mn-cs"/>
            </a:endParaRPr>
          </a:p>
        </p:txBody>
      </p:sp>
      <p:sp>
        <p:nvSpPr>
          <p:cNvPr id="10" name="Rectangle 9"/>
          <p:cNvSpPr>
            <a:spLocks noChangeArrowheads="1"/>
          </p:cNvSpPr>
          <p:nvPr/>
        </p:nvSpPr>
        <p:spPr bwMode="auto">
          <a:xfrm>
            <a:off x="1831975" y="4383088"/>
            <a:ext cx="5365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Sales</a:t>
            </a:r>
            <a:endParaRPr lang="en-US" altLang="en-US" dirty="0">
              <a:solidFill>
                <a:prstClr val="black"/>
              </a:solidFill>
              <a:cs typeface="+mn-cs"/>
            </a:endParaRPr>
          </a:p>
        </p:txBody>
      </p:sp>
      <p:sp>
        <p:nvSpPr>
          <p:cNvPr id="11" name="Rectangle 10"/>
          <p:cNvSpPr>
            <a:spLocks noChangeArrowheads="1"/>
          </p:cNvSpPr>
          <p:nvPr/>
        </p:nvSpPr>
        <p:spPr bwMode="auto">
          <a:xfrm>
            <a:off x="4568825" y="4383088"/>
            <a:ext cx="4905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$180</a:t>
            </a:r>
            <a:endParaRPr lang="en-US" altLang="en-US" dirty="0">
              <a:solidFill>
                <a:prstClr val="black"/>
              </a:solidFill>
              <a:cs typeface="+mn-cs"/>
            </a:endParaRPr>
          </a:p>
        </p:txBody>
      </p:sp>
      <p:sp>
        <p:nvSpPr>
          <p:cNvPr id="12" name="Rectangle 11"/>
          <p:cNvSpPr>
            <a:spLocks noChangeArrowheads="1"/>
          </p:cNvSpPr>
          <p:nvPr/>
        </p:nvSpPr>
        <p:spPr bwMode="auto">
          <a:xfrm>
            <a:off x="5410200" y="4383088"/>
            <a:ext cx="5476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100%</a:t>
            </a:r>
            <a:endParaRPr lang="en-US" altLang="en-US" dirty="0">
              <a:solidFill>
                <a:prstClr val="black"/>
              </a:solidFill>
              <a:cs typeface="+mn-cs"/>
            </a:endParaRPr>
          </a:p>
        </p:txBody>
      </p:sp>
      <p:sp>
        <p:nvSpPr>
          <p:cNvPr id="13" name="Rectangle 12"/>
          <p:cNvSpPr>
            <a:spLocks noChangeArrowheads="1"/>
          </p:cNvSpPr>
          <p:nvPr/>
        </p:nvSpPr>
        <p:spPr bwMode="auto">
          <a:xfrm>
            <a:off x="6256338" y="4383088"/>
            <a:ext cx="99218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$2,340,000</a:t>
            </a:r>
            <a:endParaRPr lang="en-US" altLang="en-US" dirty="0">
              <a:solidFill>
                <a:prstClr val="black"/>
              </a:solidFill>
              <a:cs typeface="+mn-cs"/>
            </a:endParaRPr>
          </a:p>
        </p:txBody>
      </p:sp>
      <p:sp>
        <p:nvSpPr>
          <p:cNvPr id="14" name="Rectangle 13"/>
          <p:cNvSpPr>
            <a:spLocks noChangeArrowheads="1"/>
          </p:cNvSpPr>
          <p:nvPr/>
        </p:nvSpPr>
        <p:spPr bwMode="auto">
          <a:xfrm>
            <a:off x="1831975" y="4616450"/>
            <a:ext cx="1231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Variable costs</a:t>
            </a:r>
            <a:endParaRPr lang="en-US" altLang="en-US" dirty="0">
              <a:solidFill>
                <a:prstClr val="black"/>
              </a:solidFill>
              <a:cs typeface="+mn-cs"/>
            </a:endParaRPr>
          </a:p>
        </p:txBody>
      </p:sp>
      <p:sp>
        <p:nvSpPr>
          <p:cNvPr id="15" name="Rectangle 14"/>
          <p:cNvSpPr>
            <a:spLocks noChangeArrowheads="1"/>
          </p:cNvSpPr>
          <p:nvPr/>
        </p:nvSpPr>
        <p:spPr bwMode="auto">
          <a:xfrm>
            <a:off x="4568825" y="4616450"/>
            <a:ext cx="490537"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$126</a:t>
            </a:r>
            <a:endParaRPr lang="en-US" altLang="en-US" dirty="0">
              <a:solidFill>
                <a:prstClr val="black"/>
              </a:solidFill>
              <a:cs typeface="+mn-cs"/>
            </a:endParaRPr>
          </a:p>
        </p:txBody>
      </p:sp>
      <p:sp>
        <p:nvSpPr>
          <p:cNvPr id="16" name="Rectangle 15"/>
          <p:cNvSpPr>
            <a:spLocks noChangeArrowheads="1"/>
          </p:cNvSpPr>
          <p:nvPr/>
        </p:nvSpPr>
        <p:spPr bwMode="auto">
          <a:xfrm>
            <a:off x="4568825" y="4816475"/>
            <a:ext cx="40957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7" name="Rectangle 16"/>
          <p:cNvSpPr>
            <a:spLocks noChangeArrowheads="1"/>
          </p:cNvSpPr>
          <p:nvPr/>
        </p:nvSpPr>
        <p:spPr bwMode="auto">
          <a:xfrm>
            <a:off x="5513388" y="4616450"/>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70%</a:t>
            </a:r>
            <a:endParaRPr lang="en-US" altLang="en-US" dirty="0">
              <a:solidFill>
                <a:prstClr val="black"/>
              </a:solidFill>
              <a:cs typeface="+mn-cs"/>
            </a:endParaRPr>
          </a:p>
        </p:txBody>
      </p:sp>
      <p:sp>
        <p:nvSpPr>
          <p:cNvPr id="18" name="Rectangle 17"/>
          <p:cNvSpPr>
            <a:spLocks noChangeArrowheads="1"/>
          </p:cNvSpPr>
          <p:nvPr/>
        </p:nvSpPr>
        <p:spPr bwMode="auto">
          <a:xfrm>
            <a:off x="5513388" y="4816475"/>
            <a:ext cx="3651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9" name="Rectangle 18"/>
          <p:cNvSpPr>
            <a:spLocks noChangeArrowheads="1"/>
          </p:cNvSpPr>
          <p:nvPr/>
        </p:nvSpPr>
        <p:spPr bwMode="auto">
          <a:xfrm>
            <a:off x="6357938" y="4616450"/>
            <a:ext cx="8890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1,638,000</a:t>
            </a:r>
            <a:endParaRPr lang="en-US" altLang="en-US" dirty="0">
              <a:solidFill>
                <a:prstClr val="black"/>
              </a:solidFill>
              <a:cs typeface="+mn-cs"/>
            </a:endParaRPr>
          </a:p>
        </p:txBody>
      </p:sp>
      <p:sp>
        <p:nvSpPr>
          <p:cNvPr id="20" name="Rectangle 19"/>
          <p:cNvSpPr>
            <a:spLocks noChangeArrowheads="1"/>
          </p:cNvSpPr>
          <p:nvPr/>
        </p:nvSpPr>
        <p:spPr bwMode="auto">
          <a:xfrm>
            <a:off x="1831975" y="4851400"/>
            <a:ext cx="1676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Contribution margin</a:t>
            </a:r>
            <a:endParaRPr lang="en-US" altLang="en-US" dirty="0">
              <a:solidFill>
                <a:prstClr val="black"/>
              </a:solidFill>
              <a:cs typeface="+mn-cs"/>
            </a:endParaRPr>
          </a:p>
        </p:txBody>
      </p:sp>
      <p:sp>
        <p:nvSpPr>
          <p:cNvPr id="21" name="Rectangle 20"/>
          <p:cNvSpPr>
            <a:spLocks noChangeArrowheads="1"/>
          </p:cNvSpPr>
          <p:nvPr/>
        </p:nvSpPr>
        <p:spPr bwMode="auto">
          <a:xfrm>
            <a:off x="4670425" y="4851400"/>
            <a:ext cx="3873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$54</a:t>
            </a:r>
            <a:endParaRPr lang="en-US" altLang="en-US" dirty="0">
              <a:solidFill>
                <a:prstClr val="black"/>
              </a:solidFill>
              <a:cs typeface="+mn-cs"/>
            </a:endParaRPr>
          </a:p>
        </p:txBody>
      </p:sp>
      <p:sp>
        <p:nvSpPr>
          <p:cNvPr id="22" name="Rectangle 21"/>
          <p:cNvSpPr>
            <a:spLocks noChangeArrowheads="1"/>
          </p:cNvSpPr>
          <p:nvPr/>
        </p:nvSpPr>
        <p:spPr bwMode="auto">
          <a:xfrm>
            <a:off x="5513388" y="4851400"/>
            <a:ext cx="444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30%</a:t>
            </a:r>
            <a:endParaRPr lang="en-US" altLang="en-US" dirty="0">
              <a:solidFill>
                <a:prstClr val="black"/>
              </a:solidFill>
              <a:cs typeface="+mn-cs"/>
            </a:endParaRPr>
          </a:p>
        </p:txBody>
      </p:sp>
      <p:sp>
        <p:nvSpPr>
          <p:cNvPr id="23" name="Rectangle 22"/>
          <p:cNvSpPr>
            <a:spLocks noChangeArrowheads="1"/>
          </p:cNvSpPr>
          <p:nvPr/>
        </p:nvSpPr>
        <p:spPr bwMode="auto">
          <a:xfrm>
            <a:off x="6507163" y="4851400"/>
            <a:ext cx="7413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702,000</a:t>
            </a:r>
            <a:endParaRPr lang="en-US" altLang="en-US" dirty="0">
              <a:solidFill>
                <a:prstClr val="black"/>
              </a:solidFill>
              <a:cs typeface="+mn-cs"/>
            </a:endParaRPr>
          </a:p>
        </p:txBody>
      </p:sp>
      <p:sp>
        <p:nvSpPr>
          <p:cNvPr id="24" name="Rectangle 23"/>
          <p:cNvSpPr>
            <a:spLocks noChangeArrowheads="1"/>
          </p:cNvSpPr>
          <p:nvPr/>
        </p:nvSpPr>
        <p:spPr bwMode="auto">
          <a:xfrm>
            <a:off x="1831975" y="5084763"/>
            <a:ext cx="1003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Fixed costs</a:t>
            </a:r>
            <a:endParaRPr lang="en-US" altLang="en-US" dirty="0">
              <a:solidFill>
                <a:prstClr val="black"/>
              </a:solidFill>
              <a:cs typeface="+mn-cs"/>
            </a:endParaRPr>
          </a:p>
        </p:txBody>
      </p:sp>
      <p:sp>
        <p:nvSpPr>
          <p:cNvPr id="25" name="Rectangle 24"/>
          <p:cNvSpPr>
            <a:spLocks noChangeArrowheads="1"/>
          </p:cNvSpPr>
          <p:nvPr/>
        </p:nvSpPr>
        <p:spPr bwMode="auto">
          <a:xfrm>
            <a:off x="6507163" y="5084763"/>
            <a:ext cx="741362"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502,000</a:t>
            </a:r>
            <a:endParaRPr lang="en-US" altLang="en-US" dirty="0">
              <a:solidFill>
                <a:prstClr val="black"/>
              </a:solidFill>
              <a:cs typeface="+mn-cs"/>
            </a:endParaRPr>
          </a:p>
        </p:txBody>
      </p:sp>
      <p:sp>
        <p:nvSpPr>
          <p:cNvPr id="26" name="Rectangle 25"/>
          <p:cNvSpPr>
            <a:spLocks noChangeArrowheads="1"/>
          </p:cNvSpPr>
          <p:nvPr/>
        </p:nvSpPr>
        <p:spPr bwMode="auto">
          <a:xfrm>
            <a:off x="1831975" y="5319713"/>
            <a:ext cx="10033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Net income</a:t>
            </a:r>
            <a:endParaRPr lang="en-US" altLang="en-US" dirty="0">
              <a:solidFill>
                <a:prstClr val="black"/>
              </a:solidFill>
              <a:cs typeface="+mn-cs"/>
            </a:endParaRPr>
          </a:p>
        </p:txBody>
      </p:sp>
      <p:sp>
        <p:nvSpPr>
          <p:cNvPr id="27" name="Rectangle 26"/>
          <p:cNvSpPr>
            <a:spLocks noChangeArrowheads="1"/>
          </p:cNvSpPr>
          <p:nvPr/>
        </p:nvSpPr>
        <p:spPr bwMode="auto">
          <a:xfrm>
            <a:off x="6403975" y="5319713"/>
            <a:ext cx="8445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cs typeface="+mn-cs"/>
              </a:rPr>
              <a:t>$200,000</a:t>
            </a:r>
            <a:endParaRPr lang="en-US" altLang="en-US" dirty="0">
              <a:solidFill>
                <a:prstClr val="black"/>
              </a:solidFill>
              <a:cs typeface="+mn-cs"/>
            </a:endParaRPr>
          </a:p>
        </p:txBody>
      </p:sp>
      <p:sp>
        <p:nvSpPr>
          <p:cNvPr id="28" name="Rectangle 27"/>
          <p:cNvSpPr>
            <a:spLocks noChangeArrowheads="1"/>
          </p:cNvSpPr>
          <p:nvPr/>
        </p:nvSpPr>
        <p:spPr bwMode="auto">
          <a:xfrm>
            <a:off x="1774826" y="4090987"/>
            <a:ext cx="22225" cy="2809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Rectangle 28"/>
          <p:cNvSpPr>
            <a:spLocks noChangeArrowheads="1"/>
          </p:cNvSpPr>
          <p:nvPr/>
        </p:nvSpPr>
        <p:spPr bwMode="auto">
          <a:xfrm>
            <a:off x="7248525" y="4113213"/>
            <a:ext cx="22225" cy="258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1797050" y="4090987"/>
            <a:ext cx="547370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1797050" y="4348163"/>
            <a:ext cx="5473700"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Line 31"/>
          <p:cNvSpPr>
            <a:spLocks noChangeShapeType="1"/>
          </p:cNvSpPr>
          <p:nvPr/>
        </p:nvSpPr>
        <p:spPr bwMode="auto">
          <a:xfrm>
            <a:off x="6164263" y="4827588"/>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Rectangle 32"/>
          <p:cNvSpPr>
            <a:spLocks noChangeArrowheads="1"/>
          </p:cNvSpPr>
          <p:nvPr/>
        </p:nvSpPr>
        <p:spPr bwMode="auto">
          <a:xfrm>
            <a:off x="6164263" y="4827588"/>
            <a:ext cx="11064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 name="Line 33"/>
          <p:cNvSpPr>
            <a:spLocks noChangeShapeType="1"/>
          </p:cNvSpPr>
          <p:nvPr/>
        </p:nvSpPr>
        <p:spPr bwMode="auto">
          <a:xfrm>
            <a:off x="6164263" y="5295900"/>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 name="Rectangle 34"/>
          <p:cNvSpPr>
            <a:spLocks noChangeArrowheads="1"/>
          </p:cNvSpPr>
          <p:nvPr/>
        </p:nvSpPr>
        <p:spPr bwMode="auto">
          <a:xfrm>
            <a:off x="6164263" y="5295900"/>
            <a:ext cx="1106487"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 name="Line 35"/>
          <p:cNvSpPr>
            <a:spLocks noChangeShapeType="1"/>
          </p:cNvSpPr>
          <p:nvPr/>
        </p:nvSpPr>
        <p:spPr bwMode="auto">
          <a:xfrm>
            <a:off x="6164263" y="5529263"/>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 name="Rectangle 36"/>
          <p:cNvSpPr>
            <a:spLocks noChangeArrowheads="1"/>
          </p:cNvSpPr>
          <p:nvPr/>
        </p:nvSpPr>
        <p:spPr bwMode="auto">
          <a:xfrm>
            <a:off x="6164263" y="5529263"/>
            <a:ext cx="11064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69" name="Line 37"/>
          <p:cNvSpPr>
            <a:spLocks noChangeShapeType="1"/>
          </p:cNvSpPr>
          <p:nvPr/>
        </p:nvSpPr>
        <p:spPr bwMode="auto">
          <a:xfrm>
            <a:off x="6164263" y="5553075"/>
            <a:ext cx="110648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38"/>
          <p:cNvSpPr>
            <a:spLocks noChangeArrowheads="1"/>
          </p:cNvSpPr>
          <p:nvPr/>
        </p:nvSpPr>
        <p:spPr bwMode="auto">
          <a:xfrm>
            <a:off x="6164263" y="5553075"/>
            <a:ext cx="11064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Rectangle 8"/>
          <p:cNvSpPr>
            <a:spLocks noChangeArrowheads="1"/>
          </p:cNvSpPr>
          <p:nvPr/>
        </p:nvSpPr>
        <p:spPr bwMode="auto">
          <a:xfrm>
            <a:off x="5282611" y="1308069"/>
            <a:ext cx="8367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$2,340,000</a:t>
            </a:r>
            <a:endParaRPr lang="en-US" altLang="en-US" dirty="0">
              <a:solidFill>
                <a:srgbClr val="C00000"/>
              </a:solidFill>
              <a:cs typeface="+mn-cs"/>
            </a:endParaRPr>
          </a:p>
        </p:txBody>
      </p:sp>
      <p:sp>
        <p:nvSpPr>
          <p:cNvPr id="48" name="Slide Number Placeholder 47"/>
          <p:cNvSpPr>
            <a:spLocks noGrp="1"/>
          </p:cNvSpPr>
          <p:nvPr>
            <p:ph type="sldNum" sz="quarter" idx="12"/>
          </p:nvPr>
        </p:nvSpPr>
        <p:spPr/>
        <p:txBody>
          <a:bodyPr/>
          <a:lstStyle/>
          <a:p>
            <a:fld id="{A2F34CF3-0044-4E21-BEB6-D1264E26E98D}" type="slidenum">
              <a:rPr lang="en-US" smtClean="0">
                <a:solidFill>
                  <a:prstClr val="black">
                    <a:tint val="75000"/>
                  </a:prstClr>
                </a:solidFill>
              </a:rPr>
              <a:pPr/>
              <a:t>42</a:t>
            </a:fld>
            <a:endParaRPr lang="en-US" dirty="0">
              <a:solidFill>
                <a:prstClr val="black">
                  <a:tint val="75000"/>
                </a:prstClr>
              </a:solidFill>
            </a:endParaRPr>
          </a:p>
        </p:txBody>
      </p:sp>
      <p:sp>
        <p:nvSpPr>
          <p:cNvPr id="49" name="Rounded Rectangle 4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50" name="Rectangle 49"/>
          <p:cNvSpPr>
            <a:spLocks noGrp="1" noChangeArrowheads="1"/>
          </p:cNvSpPr>
          <p:nvPr/>
        </p:nvSpPr>
        <p:spPr bwMode="auto">
          <a:xfrm>
            <a:off x="6403975" y="63960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477947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0">
                                            <p:txEl>
                                              <p:pRg st="6" end="6"/>
                                            </p:txEl>
                                          </p:spTgt>
                                        </p:tgtEl>
                                        <p:attrNameLst>
                                          <p:attrName>style.visibility</p:attrName>
                                        </p:attrNameLst>
                                      </p:cBhvr>
                                      <p:to>
                                        <p:strVal val="visible"/>
                                      </p:to>
                                    </p:set>
                                    <p:animEffect transition="in" filter="fade">
                                      <p:cBhvr>
                                        <p:cTn id="24" dur="500"/>
                                        <p:tgtEl>
                                          <p:spTgt spid="40">
                                            <p:txEl>
                                              <p:pRg st="6" end="6"/>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500"/>
                                        <p:tgtEl>
                                          <p:spTgt spid="8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500"/>
                                        <p:tgtEl>
                                          <p:spTgt spid="1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500"/>
                                        <p:tgtEl>
                                          <p:spTgt spid="1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500"/>
                                        <p:tgtEl>
                                          <p:spTgt spid="3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500"/>
                                        <p:tgtEl>
                                          <p:spTgt spid="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500"/>
                                        <p:tgtEl>
                                          <p:spTgt spid="4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4"/>
                                        </p:tgtEl>
                                        <p:attrNameLst>
                                          <p:attrName>style.visibility</p:attrName>
                                        </p:attrNameLst>
                                      </p:cBhvr>
                                      <p:to>
                                        <p:strVal val="visible"/>
                                      </p:to>
                                    </p:set>
                                    <p:animEffect transition="in" filter="fade">
                                      <p:cBhvr>
                                        <p:cTn id="126" dur="500"/>
                                        <p:tgtEl>
                                          <p:spTgt spid="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fade">
                                      <p:cBhvr>
                                        <p:cTn id="129" dur="500"/>
                                        <p:tgtEl>
                                          <p:spTgt spid="6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fade">
                                      <p:cBhvr>
                                        <p:cTn id="13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6" grpId="0" animBg="1"/>
      <p:bldP spid="7" grpId="0"/>
      <p:bldP spid="8" grpId="0"/>
      <p:bldP spid="9" grpId="0"/>
      <p:bldP spid="10" grpId="0"/>
      <p:bldP spid="11" grpId="0"/>
      <p:bldP spid="12" grpId="0"/>
      <p:bldP spid="13" grpId="0"/>
      <p:bldP spid="14" grpId="0"/>
      <p:bldP spid="15" grpId="0"/>
      <p:bldP spid="16" grpId="0" animBg="1"/>
      <p:bldP spid="17" grpId="0"/>
      <p:bldP spid="18" grpId="0" animBg="1"/>
      <p:bldP spid="19" grpId="0"/>
      <p:bldP spid="20" grpId="0"/>
      <p:bldP spid="21" grpId="0"/>
      <p:bldP spid="22" grpId="0"/>
      <p:bldP spid="23" grpId="0"/>
      <p:bldP spid="24" grpId="0"/>
      <p:bldP spid="25" grpId="0"/>
      <p:bldP spid="26" grpId="0"/>
      <p:bldP spid="27" grpId="0"/>
      <p:bldP spid="28" grpId="0" animBg="1"/>
      <p:bldP spid="29" grpId="0" animBg="1"/>
      <p:bldP spid="30" grpId="0" animBg="1"/>
      <p:bldP spid="31" grpId="0" animBg="1"/>
      <p:bldP spid="32" grpId="0" animBg="1"/>
      <p:bldP spid="33" grpId="0" animBg="1"/>
      <p:bldP spid="41" grpId="0" animBg="1"/>
      <p:bldP spid="42" grpId="0" animBg="1"/>
      <p:bldP spid="43" grpId="0" animBg="1"/>
      <p:bldP spid="44" grpId="0" animBg="1"/>
      <p:bldP spid="69" grpId="0" animBg="1"/>
      <p:bldP spid="70" grpId="0" animBg="1"/>
      <p:bldP spid="8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18-4</a:t>
            </a:r>
          </a:p>
        </p:txBody>
      </p:sp>
      <p:sp>
        <p:nvSpPr>
          <p:cNvPr id="40" name="Rectangle 39"/>
          <p:cNvSpPr/>
          <p:nvPr/>
        </p:nvSpPr>
        <p:spPr>
          <a:xfrm>
            <a:off x="1373637" y="2060575"/>
            <a:ext cx="5906186"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Break-even point in units </a:t>
            </a:r>
            <a:r>
              <a:rPr lang="en-US" sz="1400" dirty="0">
                <a:solidFill>
                  <a:prstClr val="white"/>
                </a:solidFill>
                <a:latin typeface="Arial" panose="020B0604020202020204" pitchFamily="34" charset="0"/>
                <a:cs typeface="Arial" panose="020B0604020202020204" pitchFamily="34" charset="0"/>
              </a:rPr>
              <a:t> =                  </a:t>
            </a:r>
            <a:r>
              <a:rPr lang="en-US" sz="1400" b="1" u="sng" dirty="0">
                <a:solidFill>
                  <a:prstClr val="white"/>
                </a:solidFill>
                <a:latin typeface="Arial" panose="020B0604020202020204" pitchFamily="34" charset="0"/>
                <a:cs typeface="Arial" panose="020B0604020202020204" pitchFamily="34" charset="0"/>
              </a:rPr>
              <a:t>Fixed costs</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Contribution margin per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endParaRPr lang="en-US" sz="1400" b="1" u="sng"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p>
        </p:txBody>
      </p:sp>
      <p:sp>
        <p:nvSpPr>
          <p:cNvPr id="45" name="AutoShape 3"/>
          <p:cNvSpPr>
            <a:spLocks noChangeAspect="1" noChangeArrowheads="1" noTextEdit="1"/>
          </p:cNvSpPr>
          <p:nvPr/>
        </p:nvSpPr>
        <p:spPr bwMode="auto">
          <a:xfrm>
            <a:off x="533400" y="663575"/>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6" name="Rectangle 5"/>
          <p:cNvSpPr>
            <a:spLocks noChangeArrowheads="1"/>
          </p:cNvSpPr>
          <p:nvPr/>
        </p:nvSpPr>
        <p:spPr bwMode="auto">
          <a:xfrm>
            <a:off x="574675" y="684213"/>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 manufacturer predicts fixed costs of $502,000 for the next year. Its one product sells for $180 per unit,</a:t>
            </a:r>
            <a:endParaRPr lang="en-US" altLang="en-US" dirty="0">
              <a:solidFill>
                <a:prstClr val="black"/>
              </a:solidFill>
              <a:cs typeface="+mn-cs"/>
            </a:endParaRPr>
          </a:p>
        </p:txBody>
      </p:sp>
      <p:sp>
        <p:nvSpPr>
          <p:cNvPr id="64" name="Rectangle 6"/>
          <p:cNvSpPr>
            <a:spLocks noChangeArrowheads="1"/>
          </p:cNvSpPr>
          <p:nvPr/>
        </p:nvSpPr>
        <p:spPr bwMode="auto">
          <a:xfrm>
            <a:off x="574675" y="892175"/>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and it incurs variable costs of $126 per unit. Its target income (pretax) is $200,000.</a:t>
            </a:r>
            <a:endParaRPr lang="en-US" altLang="en-US" dirty="0">
              <a:solidFill>
                <a:prstClr val="black"/>
              </a:solidFill>
              <a:cs typeface="+mn-cs"/>
            </a:endParaRPr>
          </a:p>
        </p:txBody>
      </p:sp>
      <p:sp>
        <p:nvSpPr>
          <p:cNvPr id="65" name="Rectangle 7"/>
          <p:cNvSpPr>
            <a:spLocks noChangeArrowheads="1"/>
          </p:cNvSpPr>
          <p:nvPr/>
        </p:nvSpPr>
        <p:spPr bwMode="auto">
          <a:xfrm>
            <a:off x="574675" y="1098550"/>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Compute the contribution margin ratio.</a:t>
            </a:r>
            <a:endParaRPr lang="en-US" altLang="en-US" dirty="0">
              <a:solidFill>
                <a:prstClr val="black"/>
              </a:solidFill>
              <a:cs typeface="+mn-cs"/>
            </a:endParaRPr>
          </a:p>
        </p:txBody>
      </p:sp>
      <p:sp>
        <p:nvSpPr>
          <p:cNvPr id="66" name="Rectangle 8"/>
          <p:cNvSpPr>
            <a:spLocks noChangeArrowheads="1"/>
          </p:cNvSpPr>
          <p:nvPr/>
        </p:nvSpPr>
        <p:spPr bwMode="auto">
          <a:xfrm>
            <a:off x="574675" y="1306513"/>
            <a:ext cx="468237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Compute the dollar sales needed to yield the target income.</a:t>
            </a:r>
            <a:endParaRPr lang="en-US" altLang="en-US" dirty="0">
              <a:solidFill>
                <a:prstClr val="black"/>
              </a:solidFill>
              <a:cs typeface="+mn-cs"/>
            </a:endParaRPr>
          </a:p>
        </p:txBody>
      </p:sp>
      <p:sp>
        <p:nvSpPr>
          <p:cNvPr id="67" name="Rectangle 9"/>
          <p:cNvSpPr>
            <a:spLocks noChangeArrowheads="1"/>
          </p:cNvSpPr>
          <p:nvPr/>
        </p:nvSpPr>
        <p:spPr bwMode="auto">
          <a:xfrm>
            <a:off x="574675" y="1514475"/>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Compute the unit sales needed to yield the target income.</a:t>
            </a:r>
            <a:endParaRPr lang="en-US" altLang="en-US" dirty="0">
              <a:solidFill>
                <a:prstClr val="black"/>
              </a:solidFill>
              <a:cs typeface="+mn-cs"/>
            </a:endParaRPr>
          </a:p>
        </p:txBody>
      </p:sp>
      <p:sp>
        <p:nvSpPr>
          <p:cNvPr id="68" name="Rectangle 8"/>
          <p:cNvSpPr>
            <a:spLocks noChangeArrowheads="1"/>
          </p:cNvSpPr>
          <p:nvPr/>
        </p:nvSpPr>
        <p:spPr bwMode="auto">
          <a:xfrm>
            <a:off x="3733800" y="1098550"/>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30%</a:t>
            </a:r>
            <a:endParaRPr lang="en-US" altLang="en-US" dirty="0">
              <a:solidFill>
                <a:srgbClr val="C00000"/>
              </a:solidFill>
              <a:cs typeface="+mn-cs"/>
            </a:endParaRPr>
          </a:p>
        </p:txBody>
      </p:sp>
      <p:sp>
        <p:nvSpPr>
          <p:cNvPr id="69" name="Rectangle 8"/>
          <p:cNvSpPr>
            <a:spLocks noChangeArrowheads="1"/>
          </p:cNvSpPr>
          <p:nvPr/>
        </p:nvSpPr>
        <p:spPr bwMode="auto">
          <a:xfrm>
            <a:off x="5282611" y="1308069"/>
            <a:ext cx="8367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$2,340,000</a:t>
            </a:r>
            <a:endParaRPr lang="en-US" altLang="en-US" dirty="0">
              <a:solidFill>
                <a:srgbClr val="C00000"/>
              </a:solidFill>
              <a:cs typeface="+mn-cs"/>
            </a:endParaRPr>
          </a:p>
        </p:txBody>
      </p:sp>
      <p:sp>
        <p:nvSpPr>
          <p:cNvPr id="70" name="Rectangle 69"/>
          <p:cNvSpPr/>
          <p:nvPr/>
        </p:nvSpPr>
        <p:spPr>
          <a:xfrm>
            <a:off x="1373637" y="2057400"/>
            <a:ext cx="5906186"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Units to yield target income </a:t>
            </a:r>
            <a:r>
              <a:rPr lang="en-US" sz="1400"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Fixed costs + target (pretax) income</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Contribution margin per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$502,000 + $200,000</a:t>
            </a: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$702,000</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$180 - $126               $54</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13,000 units</a:t>
            </a:r>
            <a:endParaRPr lang="en-US" sz="1400" dirty="0">
              <a:solidFill>
                <a:prstClr val="white"/>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1673225" y="4067175"/>
            <a:ext cx="5326063" cy="2619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4286250" y="4089400"/>
            <a:ext cx="5651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cs typeface="+mn-cs"/>
              </a:rPr>
              <a:t>Units</a:t>
            </a:r>
            <a:endParaRPr lang="en-US" altLang="en-US" dirty="0">
              <a:solidFill>
                <a:prstClr val="black"/>
              </a:solidFill>
              <a:cs typeface="+mn-cs"/>
            </a:endParaRPr>
          </a:p>
        </p:txBody>
      </p:sp>
      <p:sp>
        <p:nvSpPr>
          <p:cNvPr id="8" name="Rectangle 7"/>
          <p:cNvSpPr>
            <a:spLocks noChangeArrowheads="1"/>
          </p:cNvSpPr>
          <p:nvPr/>
        </p:nvSpPr>
        <p:spPr bwMode="auto">
          <a:xfrm>
            <a:off x="5149850" y="4089400"/>
            <a:ext cx="7858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cs typeface="+mn-cs"/>
              </a:rPr>
              <a:t>per unit</a:t>
            </a:r>
            <a:endParaRPr lang="en-US" altLang="en-US" dirty="0">
              <a:solidFill>
                <a:prstClr val="black"/>
              </a:solidFill>
              <a:cs typeface="+mn-cs"/>
            </a:endParaRPr>
          </a:p>
        </p:txBody>
      </p:sp>
      <p:sp>
        <p:nvSpPr>
          <p:cNvPr id="9" name="Rectangle 8"/>
          <p:cNvSpPr>
            <a:spLocks noChangeArrowheads="1"/>
          </p:cNvSpPr>
          <p:nvPr/>
        </p:nvSpPr>
        <p:spPr bwMode="auto">
          <a:xfrm>
            <a:off x="6434138" y="4089400"/>
            <a:ext cx="5429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solidFill>
                  <a:srgbClr val="000000"/>
                </a:solidFill>
                <a:cs typeface="+mn-cs"/>
              </a:rPr>
              <a:t>Total</a:t>
            </a:r>
            <a:endParaRPr lang="en-US" altLang="en-US" dirty="0">
              <a:solidFill>
                <a:prstClr val="black"/>
              </a:solidFill>
              <a:cs typeface="+mn-cs"/>
            </a:endParaRPr>
          </a:p>
        </p:txBody>
      </p:sp>
      <p:sp>
        <p:nvSpPr>
          <p:cNvPr id="10" name="Rectangle 9"/>
          <p:cNvSpPr>
            <a:spLocks noChangeArrowheads="1"/>
          </p:cNvSpPr>
          <p:nvPr/>
        </p:nvSpPr>
        <p:spPr bwMode="auto">
          <a:xfrm>
            <a:off x="1717675" y="4340225"/>
            <a:ext cx="554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Sales</a:t>
            </a:r>
            <a:endParaRPr lang="en-US" altLang="en-US" dirty="0">
              <a:solidFill>
                <a:prstClr val="black"/>
              </a:solidFill>
              <a:cs typeface="+mn-cs"/>
            </a:endParaRPr>
          </a:p>
        </p:txBody>
      </p:sp>
      <p:sp>
        <p:nvSpPr>
          <p:cNvPr id="11" name="Rectangle 10"/>
          <p:cNvSpPr>
            <a:spLocks noChangeArrowheads="1"/>
          </p:cNvSpPr>
          <p:nvPr/>
        </p:nvSpPr>
        <p:spPr bwMode="auto">
          <a:xfrm>
            <a:off x="4230688" y="4340225"/>
            <a:ext cx="66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13,000</a:t>
            </a:r>
            <a:endParaRPr lang="en-US" altLang="en-US" dirty="0">
              <a:solidFill>
                <a:prstClr val="black"/>
              </a:solidFill>
              <a:cs typeface="+mn-cs"/>
            </a:endParaRPr>
          </a:p>
        </p:txBody>
      </p:sp>
      <p:sp>
        <p:nvSpPr>
          <p:cNvPr id="12" name="Rectangle 11"/>
          <p:cNvSpPr>
            <a:spLocks noChangeArrowheads="1"/>
          </p:cNvSpPr>
          <p:nvPr/>
        </p:nvSpPr>
        <p:spPr bwMode="auto">
          <a:xfrm>
            <a:off x="5437188" y="4340225"/>
            <a:ext cx="509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$180</a:t>
            </a:r>
            <a:endParaRPr lang="en-US" altLang="en-US" dirty="0">
              <a:solidFill>
                <a:prstClr val="black"/>
              </a:solidFill>
              <a:cs typeface="+mn-cs"/>
            </a:endParaRPr>
          </a:p>
        </p:txBody>
      </p:sp>
      <p:sp>
        <p:nvSpPr>
          <p:cNvPr id="13" name="Rectangle 12"/>
          <p:cNvSpPr>
            <a:spLocks noChangeArrowheads="1"/>
          </p:cNvSpPr>
          <p:nvPr/>
        </p:nvSpPr>
        <p:spPr bwMode="auto">
          <a:xfrm>
            <a:off x="6013450" y="4340225"/>
            <a:ext cx="10302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$2,340,000</a:t>
            </a:r>
            <a:endParaRPr lang="en-US" altLang="en-US" dirty="0">
              <a:solidFill>
                <a:prstClr val="black"/>
              </a:solidFill>
              <a:cs typeface="+mn-cs"/>
            </a:endParaRPr>
          </a:p>
        </p:txBody>
      </p:sp>
      <p:sp>
        <p:nvSpPr>
          <p:cNvPr id="14" name="Rectangle 13"/>
          <p:cNvSpPr>
            <a:spLocks noChangeArrowheads="1"/>
          </p:cNvSpPr>
          <p:nvPr/>
        </p:nvSpPr>
        <p:spPr bwMode="auto">
          <a:xfrm>
            <a:off x="1717675" y="4567238"/>
            <a:ext cx="1273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Variable costs</a:t>
            </a:r>
            <a:endParaRPr lang="en-US" altLang="en-US" dirty="0">
              <a:solidFill>
                <a:prstClr val="black"/>
              </a:solidFill>
              <a:cs typeface="+mn-cs"/>
            </a:endParaRPr>
          </a:p>
        </p:txBody>
      </p:sp>
      <p:sp>
        <p:nvSpPr>
          <p:cNvPr id="15" name="Rectangle 14"/>
          <p:cNvSpPr>
            <a:spLocks noChangeArrowheads="1"/>
          </p:cNvSpPr>
          <p:nvPr/>
        </p:nvSpPr>
        <p:spPr bwMode="auto">
          <a:xfrm>
            <a:off x="4230688" y="4567238"/>
            <a:ext cx="66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13,000</a:t>
            </a:r>
            <a:endParaRPr lang="en-US" altLang="en-US" dirty="0">
              <a:solidFill>
                <a:prstClr val="black"/>
              </a:solidFill>
              <a:cs typeface="+mn-cs"/>
            </a:endParaRPr>
          </a:p>
        </p:txBody>
      </p:sp>
      <p:sp>
        <p:nvSpPr>
          <p:cNvPr id="16" name="Rectangle 15"/>
          <p:cNvSpPr>
            <a:spLocks noChangeArrowheads="1"/>
          </p:cNvSpPr>
          <p:nvPr/>
        </p:nvSpPr>
        <p:spPr bwMode="auto">
          <a:xfrm>
            <a:off x="5437188" y="4567238"/>
            <a:ext cx="509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$126</a:t>
            </a:r>
            <a:endParaRPr lang="en-US" altLang="en-US" dirty="0">
              <a:solidFill>
                <a:prstClr val="black"/>
              </a:solidFill>
              <a:cs typeface="+mn-cs"/>
            </a:endParaRPr>
          </a:p>
        </p:txBody>
      </p:sp>
      <p:sp>
        <p:nvSpPr>
          <p:cNvPr id="17" name="Rectangle 16"/>
          <p:cNvSpPr>
            <a:spLocks noChangeArrowheads="1"/>
          </p:cNvSpPr>
          <p:nvPr/>
        </p:nvSpPr>
        <p:spPr bwMode="auto">
          <a:xfrm>
            <a:off x="5437188" y="4760913"/>
            <a:ext cx="40005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8" name="Rectangle 17"/>
          <p:cNvSpPr>
            <a:spLocks noChangeArrowheads="1"/>
          </p:cNvSpPr>
          <p:nvPr/>
        </p:nvSpPr>
        <p:spPr bwMode="auto">
          <a:xfrm>
            <a:off x="6113463" y="4567238"/>
            <a:ext cx="930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1,638,000</a:t>
            </a:r>
            <a:endParaRPr lang="en-US" altLang="en-US" dirty="0">
              <a:solidFill>
                <a:prstClr val="black"/>
              </a:solidFill>
              <a:cs typeface="+mn-cs"/>
            </a:endParaRPr>
          </a:p>
        </p:txBody>
      </p:sp>
      <p:sp>
        <p:nvSpPr>
          <p:cNvPr id="19" name="Rectangle 18"/>
          <p:cNvSpPr>
            <a:spLocks noChangeArrowheads="1"/>
          </p:cNvSpPr>
          <p:nvPr/>
        </p:nvSpPr>
        <p:spPr bwMode="auto">
          <a:xfrm>
            <a:off x="1717675" y="4794250"/>
            <a:ext cx="1738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Contribution margin</a:t>
            </a:r>
            <a:endParaRPr lang="en-US" altLang="en-US" dirty="0">
              <a:solidFill>
                <a:prstClr val="black"/>
              </a:solidFill>
              <a:cs typeface="+mn-cs"/>
            </a:endParaRPr>
          </a:p>
        </p:txBody>
      </p:sp>
      <p:sp>
        <p:nvSpPr>
          <p:cNvPr id="20" name="Rectangle 19"/>
          <p:cNvSpPr>
            <a:spLocks noChangeArrowheads="1"/>
          </p:cNvSpPr>
          <p:nvPr/>
        </p:nvSpPr>
        <p:spPr bwMode="auto">
          <a:xfrm>
            <a:off x="5537200" y="4794250"/>
            <a:ext cx="3984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$54</a:t>
            </a:r>
            <a:endParaRPr lang="en-US" altLang="en-US" dirty="0">
              <a:solidFill>
                <a:prstClr val="black"/>
              </a:solidFill>
              <a:cs typeface="+mn-cs"/>
            </a:endParaRPr>
          </a:p>
        </p:txBody>
      </p:sp>
      <p:sp>
        <p:nvSpPr>
          <p:cNvPr id="21" name="Rectangle 20"/>
          <p:cNvSpPr>
            <a:spLocks noChangeArrowheads="1"/>
          </p:cNvSpPr>
          <p:nvPr/>
        </p:nvSpPr>
        <p:spPr bwMode="auto">
          <a:xfrm>
            <a:off x="6257925" y="4794250"/>
            <a:ext cx="774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702,000</a:t>
            </a:r>
            <a:endParaRPr lang="en-US" altLang="en-US" dirty="0">
              <a:solidFill>
                <a:prstClr val="black"/>
              </a:solidFill>
              <a:cs typeface="+mn-cs"/>
            </a:endParaRPr>
          </a:p>
        </p:txBody>
      </p:sp>
      <p:sp>
        <p:nvSpPr>
          <p:cNvPr id="22" name="Rectangle 21"/>
          <p:cNvSpPr>
            <a:spLocks noChangeArrowheads="1"/>
          </p:cNvSpPr>
          <p:nvPr/>
        </p:nvSpPr>
        <p:spPr bwMode="auto">
          <a:xfrm>
            <a:off x="1717675" y="5021263"/>
            <a:ext cx="1041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Fixed costs</a:t>
            </a:r>
            <a:endParaRPr lang="en-US" altLang="en-US" dirty="0">
              <a:solidFill>
                <a:prstClr val="black"/>
              </a:solidFill>
              <a:cs typeface="+mn-cs"/>
            </a:endParaRPr>
          </a:p>
        </p:txBody>
      </p:sp>
      <p:sp>
        <p:nvSpPr>
          <p:cNvPr id="23" name="Rectangle 22"/>
          <p:cNvSpPr>
            <a:spLocks noChangeArrowheads="1"/>
          </p:cNvSpPr>
          <p:nvPr/>
        </p:nvSpPr>
        <p:spPr bwMode="auto">
          <a:xfrm>
            <a:off x="6257925" y="5021263"/>
            <a:ext cx="774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502,000</a:t>
            </a:r>
            <a:endParaRPr lang="en-US" altLang="en-US" dirty="0">
              <a:solidFill>
                <a:prstClr val="black"/>
              </a:solidFill>
              <a:cs typeface="+mn-cs"/>
            </a:endParaRPr>
          </a:p>
        </p:txBody>
      </p:sp>
      <p:sp>
        <p:nvSpPr>
          <p:cNvPr id="24" name="Rectangle 23"/>
          <p:cNvSpPr>
            <a:spLocks noChangeArrowheads="1"/>
          </p:cNvSpPr>
          <p:nvPr/>
        </p:nvSpPr>
        <p:spPr bwMode="auto">
          <a:xfrm>
            <a:off x="1717675" y="5248275"/>
            <a:ext cx="1041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Net income</a:t>
            </a:r>
            <a:endParaRPr lang="en-US" altLang="en-US" dirty="0">
              <a:solidFill>
                <a:prstClr val="black"/>
              </a:solidFill>
              <a:cs typeface="+mn-cs"/>
            </a:endParaRPr>
          </a:p>
        </p:txBody>
      </p:sp>
      <p:sp>
        <p:nvSpPr>
          <p:cNvPr id="25" name="Rectangle 24"/>
          <p:cNvSpPr>
            <a:spLocks noChangeArrowheads="1"/>
          </p:cNvSpPr>
          <p:nvPr/>
        </p:nvSpPr>
        <p:spPr bwMode="auto">
          <a:xfrm>
            <a:off x="6157913" y="5248275"/>
            <a:ext cx="874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cs typeface="+mn-cs"/>
              </a:rPr>
              <a:t>$200,000</a:t>
            </a:r>
            <a:endParaRPr lang="en-US" altLang="en-US" dirty="0">
              <a:solidFill>
                <a:prstClr val="black"/>
              </a:solidFill>
              <a:cs typeface="+mn-cs"/>
            </a:endParaRPr>
          </a:p>
        </p:txBody>
      </p:sp>
      <p:sp>
        <p:nvSpPr>
          <p:cNvPr id="26" name="Rectangle 25"/>
          <p:cNvSpPr>
            <a:spLocks noChangeArrowheads="1"/>
          </p:cNvSpPr>
          <p:nvPr/>
        </p:nvSpPr>
        <p:spPr bwMode="auto">
          <a:xfrm>
            <a:off x="1662112" y="4056063"/>
            <a:ext cx="22225" cy="273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7" name="Rectangle 26"/>
          <p:cNvSpPr>
            <a:spLocks noChangeArrowheads="1"/>
          </p:cNvSpPr>
          <p:nvPr/>
        </p:nvSpPr>
        <p:spPr bwMode="auto">
          <a:xfrm>
            <a:off x="6977063" y="4078288"/>
            <a:ext cx="22225" cy="2508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8" name="Rectangle 27"/>
          <p:cNvSpPr>
            <a:spLocks noChangeArrowheads="1"/>
          </p:cNvSpPr>
          <p:nvPr/>
        </p:nvSpPr>
        <p:spPr bwMode="auto">
          <a:xfrm>
            <a:off x="1684338" y="4056063"/>
            <a:ext cx="5314950"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29" name="Rectangle 28"/>
          <p:cNvSpPr>
            <a:spLocks noChangeArrowheads="1"/>
          </p:cNvSpPr>
          <p:nvPr/>
        </p:nvSpPr>
        <p:spPr bwMode="auto">
          <a:xfrm>
            <a:off x="1684338" y="4305300"/>
            <a:ext cx="5314950"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Line 29"/>
          <p:cNvSpPr>
            <a:spLocks noChangeShapeType="1"/>
          </p:cNvSpPr>
          <p:nvPr/>
        </p:nvSpPr>
        <p:spPr bwMode="auto">
          <a:xfrm>
            <a:off x="5924550" y="4772025"/>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1" name="Rectangle 30"/>
          <p:cNvSpPr>
            <a:spLocks noChangeArrowheads="1"/>
          </p:cNvSpPr>
          <p:nvPr/>
        </p:nvSpPr>
        <p:spPr bwMode="auto">
          <a:xfrm>
            <a:off x="5924550" y="4772025"/>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2" name="Line 31"/>
          <p:cNvSpPr>
            <a:spLocks noChangeShapeType="1"/>
          </p:cNvSpPr>
          <p:nvPr/>
        </p:nvSpPr>
        <p:spPr bwMode="auto">
          <a:xfrm>
            <a:off x="5924550" y="5226050"/>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3" name="Rectangle 32"/>
          <p:cNvSpPr>
            <a:spLocks noChangeArrowheads="1"/>
          </p:cNvSpPr>
          <p:nvPr/>
        </p:nvSpPr>
        <p:spPr bwMode="auto">
          <a:xfrm>
            <a:off x="5924550" y="5226050"/>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1" name="Line 33"/>
          <p:cNvSpPr>
            <a:spLocks noChangeShapeType="1"/>
          </p:cNvSpPr>
          <p:nvPr/>
        </p:nvSpPr>
        <p:spPr bwMode="auto">
          <a:xfrm>
            <a:off x="5924550" y="5453063"/>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2" name="Rectangle 34"/>
          <p:cNvSpPr>
            <a:spLocks noChangeArrowheads="1"/>
          </p:cNvSpPr>
          <p:nvPr/>
        </p:nvSpPr>
        <p:spPr bwMode="auto">
          <a:xfrm>
            <a:off x="5924550" y="5453063"/>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3" name="Line 35"/>
          <p:cNvSpPr>
            <a:spLocks noChangeShapeType="1"/>
          </p:cNvSpPr>
          <p:nvPr/>
        </p:nvSpPr>
        <p:spPr bwMode="auto">
          <a:xfrm>
            <a:off x="5924550" y="5476875"/>
            <a:ext cx="10747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44" name="Rectangle 36"/>
          <p:cNvSpPr>
            <a:spLocks noChangeArrowheads="1"/>
          </p:cNvSpPr>
          <p:nvPr/>
        </p:nvSpPr>
        <p:spPr bwMode="auto">
          <a:xfrm>
            <a:off x="5924550" y="5476875"/>
            <a:ext cx="10747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Rectangle 8"/>
          <p:cNvSpPr>
            <a:spLocks noChangeArrowheads="1"/>
          </p:cNvSpPr>
          <p:nvPr/>
        </p:nvSpPr>
        <p:spPr bwMode="auto">
          <a:xfrm>
            <a:off x="5218829" y="1533510"/>
            <a:ext cx="26593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C00000"/>
                </a:solidFill>
                <a:cs typeface="+mn-cs"/>
              </a:rPr>
              <a:t>13,000 units  (or $2,340,000 / $180)</a:t>
            </a:r>
            <a:endParaRPr lang="en-US" altLang="en-US" dirty="0">
              <a:solidFill>
                <a:srgbClr val="C00000"/>
              </a:solidFill>
              <a:cs typeface="+mn-cs"/>
            </a:endParaRPr>
          </a:p>
        </p:txBody>
      </p:sp>
      <p:sp>
        <p:nvSpPr>
          <p:cNvPr id="48" name="Slide Number Placeholder 47"/>
          <p:cNvSpPr>
            <a:spLocks noGrp="1"/>
          </p:cNvSpPr>
          <p:nvPr>
            <p:ph type="sldNum" sz="quarter" idx="12"/>
          </p:nvPr>
        </p:nvSpPr>
        <p:spPr/>
        <p:txBody>
          <a:bodyPr/>
          <a:lstStyle/>
          <a:p>
            <a:fld id="{A2F34CF3-0044-4E21-BEB6-D1264E26E98D}" type="slidenum">
              <a:rPr lang="en-US" smtClean="0">
                <a:solidFill>
                  <a:prstClr val="black">
                    <a:tint val="75000"/>
                  </a:prstClr>
                </a:solidFill>
              </a:rPr>
              <a:pPr/>
              <a:t>43</a:t>
            </a:fld>
            <a:endParaRPr lang="en-US" dirty="0">
              <a:solidFill>
                <a:prstClr val="black">
                  <a:tint val="75000"/>
                </a:prstClr>
              </a:solidFill>
            </a:endParaRPr>
          </a:p>
        </p:txBody>
      </p:sp>
      <p:sp>
        <p:nvSpPr>
          <p:cNvPr id="49" name="Rounded Rectangle 48"/>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50" name="Rectangle 49"/>
          <p:cNvSpPr>
            <a:spLocks noGrp="1" noChangeArrowheads="1"/>
          </p:cNvSpPr>
          <p:nvPr/>
        </p:nvSpPr>
        <p:spPr bwMode="auto">
          <a:xfrm>
            <a:off x="6473032" y="639127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318632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1" end="1"/>
                                            </p:txEl>
                                          </p:spTgt>
                                        </p:tgtEl>
                                        <p:attrNameLst>
                                          <p:attrName>style.visibility</p:attrName>
                                        </p:attrNameLst>
                                      </p:cBhvr>
                                      <p:to>
                                        <p:strVal val="visible"/>
                                      </p:to>
                                    </p:set>
                                    <p:animEffect transition="in" filter="fade">
                                      <p:cBhvr>
                                        <p:cTn id="13" dur="500"/>
                                        <p:tgtEl>
                                          <p:spTgt spid="40">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500"/>
                                        <p:tgtEl>
                                          <p:spTgt spid="4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xEl>
                                              <p:pRg st="4" end="4"/>
                                            </p:txEl>
                                          </p:spTgt>
                                        </p:tgtEl>
                                        <p:attrNameLst>
                                          <p:attrName>style.visibility</p:attrName>
                                        </p:attrNameLst>
                                      </p:cBhvr>
                                      <p:to>
                                        <p:strVal val="visible"/>
                                      </p:to>
                                    </p:set>
                                    <p:animEffect transition="in" filter="fade">
                                      <p:cBhvr>
                                        <p:cTn id="19" dur="500"/>
                                        <p:tgtEl>
                                          <p:spTgt spid="4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xEl>
                                              <p:pRg st="6" end="6"/>
                                            </p:txEl>
                                          </p:spTgt>
                                        </p:tgtEl>
                                        <p:attrNameLst>
                                          <p:attrName>style.visibility</p:attrName>
                                        </p:attrNameLst>
                                      </p:cBhvr>
                                      <p:to>
                                        <p:strVal val="visible"/>
                                      </p:to>
                                    </p:set>
                                    <p:animEffect transition="in" filter="fade">
                                      <p:cBhvr>
                                        <p:cTn id="22" dur="500"/>
                                        <p:tgtEl>
                                          <p:spTgt spid="40">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bg/>
                                          </p:spTgt>
                                        </p:tgtEl>
                                        <p:attrNameLst>
                                          <p:attrName>style.visibility</p:attrName>
                                        </p:attrNameLst>
                                      </p:cBhvr>
                                      <p:to>
                                        <p:strVal val="visible"/>
                                      </p:to>
                                    </p:set>
                                    <p:animEffect transition="in" filter="fade">
                                      <p:cBhvr>
                                        <p:cTn id="25" dur="500"/>
                                        <p:tgtEl>
                                          <p:spTgt spid="70">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0">
                                            <p:txEl>
                                              <p:pRg st="1" end="1"/>
                                            </p:txEl>
                                          </p:spTgt>
                                        </p:tgtEl>
                                        <p:attrNameLst>
                                          <p:attrName>style.visibility</p:attrName>
                                        </p:attrNameLst>
                                      </p:cBhvr>
                                      <p:to>
                                        <p:strVal val="visible"/>
                                      </p:to>
                                    </p:set>
                                    <p:animEffect transition="in" filter="fade">
                                      <p:cBhvr>
                                        <p:cTn id="28" dur="500"/>
                                        <p:tgtEl>
                                          <p:spTgt spid="7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0">
                                            <p:txEl>
                                              <p:pRg st="0" end="0"/>
                                            </p:txEl>
                                          </p:spTgt>
                                        </p:tgtEl>
                                        <p:attrNameLst>
                                          <p:attrName>style.visibility</p:attrName>
                                        </p:attrNameLst>
                                      </p:cBhvr>
                                      <p:to>
                                        <p:strVal val="visible"/>
                                      </p:to>
                                    </p:set>
                                    <p:animEffect transition="in" filter="fade">
                                      <p:cBhvr>
                                        <p:cTn id="31" dur="500"/>
                                        <p:tgtEl>
                                          <p:spTgt spid="7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xEl>
                                              <p:pRg st="3" end="3"/>
                                            </p:txEl>
                                          </p:spTgt>
                                        </p:tgtEl>
                                        <p:attrNameLst>
                                          <p:attrName>style.visibility</p:attrName>
                                        </p:attrNameLst>
                                      </p:cBhvr>
                                      <p:to>
                                        <p:strVal val="visible"/>
                                      </p:to>
                                    </p:set>
                                    <p:animEffect transition="in" filter="fade">
                                      <p:cBhvr>
                                        <p:cTn id="34" dur="500"/>
                                        <p:tgtEl>
                                          <p:spTgt spid="7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0">
                                            <p:txEl>
                                              <p:pRg st="4" end="4"/>
                                            </p:txEl>
                                          </p:spTgt>
                                        </p:tgtEl>
                                        <p:attrNameLst>
                                          <p:attrName>style.visibility</p:attrName>
                                        </p:attrNameLst>
                                      </p:cBhvr>
                                      <p:to>
                                        <p:strVal val="visible"/>
                                      </p:to>
                                    </p:set>
                                    <p:animEffect transition="in" filter="fade">
                                      <p:cBhvr>
                                        <p:cTn id="37" dur="500"/>
                                        <p:tgtEl>
                                          <p:spTgt spid="7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xEl>
                                              <p:pRg st="6" end="6"/>
                                            </p:txEl>
                                          </p:spTgt>
                                        </p:tgtEl>
                                        <p:attrNameLst>
                                          <p:attrName>style.visibility</p:attrName>
                                        </p:attrNameLst>
                                      </p:cBhvr>
                                      <p:to>
                                        <p:strVal val="visible"/>
                                      </p:to>
                                    </p:set>
                                    <p:animEffect transition="in" filter="fade">
                                      <p:cBhvr>
                                        <p:cTn id="42" dur="500"/>
                                        <p:tgtEl>
                                          <p:spTgt spid="70">
                                            <p:txEl>
                                              <p:pRg st="6" end="6"/>
                                            </p:txEl>
                                          </p:spTgt>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fade">
                                      <p:cBhvr>
                                        <p:cTn id="46" dur="500"/>
                                        <p:tgtEl>
                                          <p:spTgt spid="8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fade">
                                      <p:cBhvr>
                                        <p:cTn id="99" dur="500"/>
                                        <p:tgtEl>
                                          <p:spTgt spid="1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500"/>
                                        <p:tgtEl>
                                          <p:spTgt spid="1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500"/>
                                        <p:tgtEl>
                                          <p:spTgt spid="2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500"/>
                                        <p:tgtEl>
                                          <p:spTgt spid="3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500"/>
                                        <p:tgtEl>
                                          <p:spTgt spid="2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fade">
                                      <p:cBhvr>
                                        <p:cTn id="126" dur="500"/>
                                        <p:tgtEl>
                                          <p:spTgt spid="2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500"/>
                                        <p:tgtEl>
                                          <p:spTgt spid="4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fade">
                                      <p:cBhvr>
                                        <p:cTn id="138" dur="500"/>
                                        <p:tgtEl>
                                          <p:spTgt spid="4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70" grpId="0" build="p" bldLvl="3" animBg="1"/>
      <p:bldP spid="6" grpId="0" animBg="1"/>
      <p:bldP spid="7" grpId="0"/>
      <p:bldP spid="8" grpId="0"/>
      <p:bldP spid="9" grpId="0"/>
      <p:bldP spid="10" grpId="0"/>
      <p:bldP spid="11" grpId="0"/>
      <p:bldP spid="12" grpId="0"/>
      <p:bldP spid="13" grpId="0"/>
      <p:bldP spid="14" grpId="0"/>
      <p:bldP spid="15" grpId="0"/>
      <p:bldP spid="16" grpId="0"/>
      <p:bldP spid="17" grpId="0" animBg="1"/>
      <p:bldP spid="18" grpId="0"/>
      <p:bldP spid="19" grpId="0"/>
      <p:bldP spid="20" grpId="0"/>
      <p:bldP spid="21" grpId="0"/>
      <p:bldP spid="22" grpId="0"/>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41" grpId="0" animBg="1"/>
      <p:bldP spid="42" grpId="0" animBg="1"/>
      <p:bldP spid="43" grpId="0" animBg="1"/>
      <p:bldP spid="44" grpId="0" animBg="1"/>
      <p:bldP spid="8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9"/>
          <p:cNvSpPr>
            <a:spLocks noChangeArrowheads="1"/>
          </p:cNvSpPr>
          <p:nvPr/>
        </p:nvSpPr>
        <p:spPr bwMode="auto">
          <a:xfrm>
            <a:off x="577362" y="1589087"/>
            <a:ext cx="73951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4.  Assume break-even sales of 9,296 units. Compute the margin of safety (in dollars) if the company</a:t>
            </a:r>
          </a:p>
          <a:p>
            <a:pPr lvl="0"/>
            <a:r>
              <a:rPr lang="en-US" altLang="en-US" sz="1300" dirty="0">
                <a:solidFill>
                  <a:srgbClr val="000000"/>
                </a:solidFill>
              </a:rPr>
              <a:t>     expects to sell 10,000 units.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373637" y="2060576"/>
            <a:ext cx="5906186" cy="1093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The excess of expected sales over the break-even sales level is called a company’s </a:t>
            </a:r>
            <a:r>
              <a:rPr lang="en-US" b="1" dirty="0">
                <a:latin typeface="Arial" panose="020B0604020202020204" pitchFamily="34" charset="0"/>
                <a:cs typeface="Arial" panose="020B0604020202020204" pitchFamily="34" charset="0"/>
              </a:rPr>
              <a:t>margin of safety</a:t>
            </a:r>
            <a:endParaRPr lang="en-US" dirty="0">
              <a:latin typeface="Arial" panose="020B0604020202020204" pitchFamily="34" charset="0"/>
              <a:cs typeface="Arial" panose="020B0604020202020204" pitchFamily="34" charset="0"/>
            </a:endParaRPr>
          </a:p>
        </p:txBody>
      </p:sp>
      <p:sp>
        <p:nvSpPr>
          <p:cNvPr id="46" name="Rectangle 5"/>
          <p:cNvSpPr>
            <a:spLocks noChangeArrowheads="1"/>
          </p:cNvSpPr>
          <p:nvPr/>
        </p:nvSpPr>
        <p:spPr bwMode="auto">
          <a:xfrm>
            <a:off x="1370013" y="3432175"/>
            <a:ext cx="5907087" cy="2905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6"/>
          <p:cNvSpPr>
            <a:spLocks noChangeArrowheads="1"/>
          </p:cNvSpPr>
          <p:nvPr/>
        </p:nvSpPr>
        <p:spPr bwMode="auto">
          <a:xfrm>
            <a:off x="4268788" y="3457575"/>
            <a:ext cx="5889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rPr>
              <a:t>Units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7"/>
          <p:cNvSpPr>
            <a:spLocks noChangeArrowheads="1"/>
          </p:cNvSpPr>
          <p:nvPr/>
        </p:nvSpPr>
        <p:spPr bwMode="auto">
          <a:xfrm>
            <a:off x="5226050" y="3457575"/>
            <a:ext cx="8223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rPr>
              <a:t>per unit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8"/>
          <p:cNvSpPr>
            <a:spLocks noChangeArrowheads="1"/>
          </p:cNvSpPr>
          <p:nvPr/>
        </p:nvSpPr>
        <p:spPr bwMode="auto">
          <a:xfrm>
            <a:off x="6650038" y="3457575"/>
            <a:ext cx="565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panose="020B0604020202020204" pitchFamily="34" charset="0"/>
              </a:rPr>
              <a:t>Total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9"/>
          <p:cNvSpPr>
            <a:spLocks noChangeArrowheads="1"/>
          </p:cNvSpPr>
          <p:nvPr/>
        </p:nvSpPr>
        <p:spPr bwMode="auto">
          <a:xfrm>
            <a:off x="1419225" y="3735388"/>
            <a:ext cx="14239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Expected sales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10"/>
          <p:cNvSpPr>
            <a:spLocks noChangeArrowheads="1"/>
          </p:cNvSpPr>
          <p:nvPr/>
        </p:nvSpPr>
        <p:spPr bwMode="auto">
          <a:xfrm>
            <a:off x="4206875" y="3735388"/>
            <a:ext cx="6267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rPr>
              <a:t>10</a:t>
            </a:r>
            <a:r>
              <a:rPr kumimoji="0" lang="en-US" altLang="en-US" sz="1600" b="0" i="0" u="none" strike="noStrike" cap="none" normalizeH="0" baseline="0" dirty="0">
                <a:ln>
                  <a:noFill/>
                </a:ln>
                <a:solidFill>
                  <a:srgbClr val="000000"/>
                </a:solidFill>
                <a:effectLst/>
                <a:latin typeface="Arial" panose="020B0604020202020204" pitchFamily="34" charset="0"/>
              </a:rPr>
              <a:t>,000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11"/>
          <p:cNvSpPr>
            <a:spLocks noChangeArrowheads="1"/>
          </p:cNvSpPr>
          <p:nvPr/>
        </p:nvSpPr>
        <p:spPr bwMode="auto">
          <a:xfrm>
            <a:off x="5545138" y="3735388"/>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$180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12"/>
          <p:cNvSpPr>
            <a:spLocks noChangeArrowheads="1"/>
          </p:cNvSpPr>
          <p:nvPr/>
        </p:nvSpPr>
        <p:spPr bwMode="auto">
          <a:xfrm>
            <a:off x="6183313" y="3735388"/>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a:t>
            </a:r>
            <a:r>
              <a:rPr lang="en-US" altLang="en-US" sz="1600" dirty="0">
                <a:solidFill>
                  <a:srgbClr val="000000"/>
                </a:solidFill>
              </a:rPr>
              <a:t>1,80</a:t>
            </a:r>
            <a:r>
              <a:rPr kumimoji="0" lang="en-US" altLang="en-US" sz="1600" b="0" i="0" u="none" strike="noStrike" cap="none" normalizeH="0" baseline="0" dirty="0">
                <a:ln>
                  <a:noFill/>
                </a:ln>
                <a:solidFill>
                  <a:srgbClr val="000000"/>
                </a:solidFill>
                <a:effectLst/>
                <a:latin typeface="Arial" panose="020B0604020202020204" pitchFamily="34" charset="0"/>
              </a:rPr>
              <a:t>0,000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13"/>
          <p:cNvSpPr>
            <a:spLocks noChangeArrowheads="1"/>
          </p:cNvSpPr>
          <p:nvPr/>
        </p:nvSpPr>
        <p:spPr bwMode="auto">
          <a:xfrm>
            <a:off x="1419225" y="3989388"/>
            <a:ext cx="15837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Break-even sales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14"/>
          <p:cNvSpPr>
            <a:spLocks noChangeArrowheads="1"/>
          </p:cNvSpPr>
          <p:nvPr/>
        </p:nvSpPr>
        <p:spPr bwMode="auto">
          <a:xfrm>
            <a:off x="4320688" y="3989388"/>
            <a:ext cx="5129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9,296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15"/>
          <p:cNvSpPr>
            <a:spLocks noChangeArrowheads="1"/>
          </p:cNvSpPr>
          <p:nvPr/>
        </p:nvSpPr>
        <p:spPr bwMode="auto">
          <a:xfrm>
            <a:off x="5545138" y="3989388"/>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$180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17"/>
          <p:cNvSpPr>
            <a:spLocks noChangeArrowheads="1"/>
          </p:cNvSpPr>
          <p:nvPr/>
        </p:nvSpPr>
        <p:spPr bwMode="auto">
          <a:xfrm>
            <a:off x="6294438" y="3989388"/>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1,673,280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18"/>
          <p:cNvSpPr>
            <a:spLocks noChangeArrowheads="1"/>
          </p:cNvSpPr>
          <p:nvPr/>
        </p:nvSpPr>
        <p:spPr bwMode="auto">
          <a:xfrm>
            <a:off x="1419225" y="4241800"/>
            <a:ext cx="14859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Arial" panose="020B0604020202020204" pitchFamily="34" charset="0"/>
              </a:rPr>
              <a:t>Margin of safety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19"/>
          <p:cNvSpPr>
            <a:spLocks noChangeArrowheads="1"/>
          </p:cNvSpPr>
          <p:nvPr/>
        </p:nvSpPr>
        <p:spPr bwMode="auto">
          <a:xfrm>
            <a:off x="6352146" y="4241800"/>
            <a:ext cx="8544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rPr>
              <a:t>$</a:t>
            </a:r>
            <a:r>
              <a:rPr lang="en-US" altLang="en-US" sz="1600" dirty="0">
                <a:solidFill>
                  <a:srgbClr val="000000"/>
                </a:solidFill>
              </a:rPr>
              <a:t>126,720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20"/>
          <p:cNvSpPr>
            <a:spLocks noChangeArrowheads="1"/>
          </p:cNvSpPr>
          <p:nvPr/>
        </p:nvSpPr>
        <p:spPr bwMode="auto">
          <a:xfrm>
            <a:off x="1357313" y="3419475"/>
            <a:ext cx="25400" cy="3032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
          <p:cNvSpPr>
            <a:spLocks noChangeArrowheads="1"/>
          </p:cNvSpPr>
          <p:nvPr/>
        </p:nvSpPr>
        <p:spPr bwMode="auto">
          <a:xfrm>
            <a:off x="7251700" y="3444875"/>
            <a:ext cx="25400" cy="277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
          <p:cNvSpPr>
            <a:spLocks noChangeArrowheads="1"/>
          </p:cNvSpPr>
          <p:nvPr/>
        </p:nvSpPr>
        <p:spPr bwMode="auto">
          <a:xfrm>
            <a:off x="1382713" y="3419475"/>
            <a:ext cx="5894387" cy="254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23"/>
          <p:cNvSpPr>
            <a:spLocks noChangeArrowheads="1"/>
          </p:cNvSpPr>
          <p:nvPr/>
        </p:nvSpPr>
        <p:spPr bwMode="auto">
          <a:xfrm>
            <a:off x="1382713" y="3698875"/>
            <a:ext cx="5894387"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Line 24"/>
          <p:cNvSpPr>
            <a:spLocks noChangeShapeType="1"/>
          </p:cNvSpPr>
          <p:nvPr/>
        </p:nvSpPr>
        <p:spPr bwMode="auto">
          <a:xfrm>
            <a:off x="6086475" y="4217988"/>
            <a:ext cx="1190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 name="Rectangle 25"/>
          <p:cNvSpPr>
            <a:spLocks noChangeArrowheads="1"/>
          </p:cNvSpPr>
          <p:nvPr/>
        </p:nvSpPr>
        <p:spPr bwMode="auto">
          <a:xfrm>
            <a:off x="6086475" y="4217988"/>
            <a:ext cx="11906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Line 26"/>
          <p:cNvSpPr>
            <a:spLocks noChangeShapeType="1"/>
          </p:cNvSpPr>
          <p:nvPr/>
        </p:nvSpPr>
        <p:spPr bwMode="auto">
          <a:xfrm>
            <a:off x="6086475" y="4470400"/>
            <a:ext cx="1190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6" name="Rectangle 27"/>
          <p:cNvSpPr>
            <a:spLocks noChangeArrowheads="1"/>
          </p:cNvSpPr>
          <p:nvPr/>
        </p:nvSpPr>
        <p:spPr bwMode="auto">
          <a:xfrm>
            <a:off x="6086475" y="4470400"/>
            <a:ext cx="11906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Line 28"/>
          <p:cNvSpPr>
            <a:spLocks noChangeShapeType="1"/>
          </p:cNvSpPr>
          <p:nvPr/>
        </p:nvSpPr>
        <p:spPr bwMode="auto">
          <a:xfrm>
            <a:off x="6086475" y="4495800"/>
            <a:ext cx="11906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8" name="Rectangle 29"/>
          <p:cNvSpPr>
            <a:spLocks noChangeArrowheads="1"/>
          </p:cNvSpPr>
          <p:nvPr/>
        </p:nvSpPr>
        <p:spPr bwMode="auto">
          <a:xfrm>
            <a:off x="6086475" y="4495800"/>
            <a:ext cx="11906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8"/>
          <p:cNvSpPr>
            <a:spLocks noChangeArrowheads="1"/>
          </p:cNvSpPr>
          <p:nvPr/>
        </p:nvSpPr>
        <p:spPr bwMode="auto">
          <a:xfrm>
            <a:off x="3124200" y="1789142"/>
            <a:ext cx="69730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Arial" panose="020B0604020202020204" pitchFamily="34" charset="0"/>
              </a:rPr>
              <a:t>$126,720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1" name="Rectangle 8"/>
          <p:cNvSpPr>
            <a:spLocks noChangeArrowheads="1"/>
          </p:cNvSpPr>
          <p:nvPr/>
        </p:nvSpPr>
        <p:spPr bwMode="auto">
          <a:xfrm>
            <a:off x="5218829" y="1382183"/>
            <a:ext cx="26593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Arial" panose="020B0604020202020204" pitchFamily="34" charset="0"/>
              </a:rPr>
              <a:t>13,000 units  (or $2,340,000 / $180)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2" name="AutoShape 3"/>
          <p:cNvSpPr>
            <a:spLocks noChangeAspect="1" noChangeArrowheads="1" noTextEdit="1"/>
          </p:cNvSpPr>
          <p:nvPr/>
        </p:nvSpPr>
        <p:spPr bwMode="auto">
          <a:xfrm>
            <a:off x="533400" y="533400"/>
            <a:ext cx="9874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5"/>
          <p:cNvSpPr>
            <a:spLocks noChangeArrowheads="1"/>
          </p:cNvSpPr>
          <p:nvPr/>
        </p:nvSpPr>
        <p:spPr bwMode="auto">
          <a:xfrm>
            <a:off x="574675" y="554038"/>
            <a:ext cx="80200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 manufacturer predicts fixed costs of $502,000 for the next year. Its one product sells for $180 per unit,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6"/>
          <p:cNvSpPr>
            <a:spLocks noChangeArrowheads="1"/>
          </p:cNvSpPr>
          <p:nvPr/>
        </p:nvSpPr>
        <p:spPr bwMode="auto">
          <a:xfrm>
            <a:off x="574675" y="762000"/>
            <a:ext cx="63722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and it incurs variable costs of $126 per unit. Its target income (pretax) is $200,000.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7"/>
          <p:cNvSpPr>
            <a:spLocks noChangeArrowheads="1"/>
          </p:cNvSpPr>
          <p:nvPr/>
        </p:nvSpPr>
        <p:spPr bwMode="auto">
          <a:xfrm>
            <a:off x="574675" y="968375"/>
            <a:ext cx="3206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 Compute the contribution margin ratio.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ectangle 8"/>
          <p:cNvSpPr>
            <a:spLocks noChangeArrowheads="1"/>
          </p:cNvSpPr>
          <p:nvPr/>
        </p:nvSpPr>
        <p:spPr bwMode="auto">
          <a:xfrm>
            <a:off x="574675" y="1175279"/>
            <a:ext cx="48355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 Compute the dollar sales needed to yield the target income.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9"/>
          <p:cNvSpPr>
            <a:spLocks noChangeArrowheads="1"/>
          </p:cNvSpPr>
          <p:nvPr/>
        </p:nvSpPr>
        <p:spPr bwMode="auto">
          <a:xfrm>
            <a:off x="574675" y="1382183"/>
            <a:ext cx="46926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3. Compute the unit sales needed to yield the target income.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8"/>
          <p:cNvSpPr>
            <a:spLocks noChangeArrowheads="1"/>
          </p:cNvSpPr>
          <p:nvPr/>
        </p:nvSpPr>
        <p:spPr bwMode="auto">
          <a:xfrm>
            <a:off x="3733800" y="968375"/>
            <a:ext cx="33342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Arial" panose="020B0604020202020204" pitchFamily="34" charset="0"/>
              </a:rPr>
              <a:t>30%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69" name="Rectangle 8"/>
          <p:cNvSpPr>
            <a:spLocks noChangeArrowheads="1"/>
          </p:cNvSpPr>
          <p:nvPr/>
        </p:nvSpPr>
        <p:spPr bwMode="auto">
          <a:xfrm>
            <a:off x="5529237" y="1175279"/>
            <a:ext cx="83676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C00000"/>
                </a:solidFill>
                <a:effectLst/>
                <a:latin typeface="Arial" panose="020B0604020202020204" pitchFamily="34" charset="0"/>
              </a:rPr>
              <a:t>$2,340,000</a:t>
            </a:r>
            <a:endParaRPr kumimoji="0" lang="en-US" altLang="en-US" sz="1800" b="0" i="0" u="none" strike="noStrike" cap="none" normalizeH="0" baseline="0" dirty="0">
              <a:ln>
                <a:noFill/>
              </a:ln>
              <a:solidFill>
                <a:srgbClr val="C00000"/>
              </a:solidFill>
              <a:effectLst/>
              <a:latin typeface="Arial" panose="020B0604020202020204" pitchFamily="34" charset="0"/>
            </a:endParaRPr>
          </a:p>
        </p:txBody>
      </p:sp>
      <p:sp>
        <p:nvSpPr>
          <p:cNvPr id="44" name="Rectangle 43"/>
          <p:cNvSpPr/>
          <p:nvPr/>
        </p:nvSpPr>
        <p:spPr>
          <a:xfrm>
            <a:off x="0" y="635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18-4</a:t>
            </a:r>
          </a:p>
        </p:txBody>
      </p:sp>
      <p:sp>
        <p:nvSpPr>
          <p:cNvPr id="45" name="Rounded Rectangle 44"/>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70" name="Rectangle 69"/>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78651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5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50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2"/>
                                        </p:tgtEl>
                                        <p:attrNameLst>
                                          <p:attrName>style.visibility</p:attrName>
                                        </p:attrNameLst>
                                      </p:cBhvr>
                                      <p:to>
                                        <p:strVal val="visible"/>
                                      </p:to>
                                    </p:set>
                                    <p:animEffect transition="in" filter="fade">
                                      <p:cBhvr>
                                        <p:cTn id="36" dur="500"/>
                                        <p:tgtEl>
                                          <p:spTgt spid="35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500"/>
                                        <p:tgtEl>
                                          <p:spTgt spid="5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500"/>
                                        <p:tgtEl>
                                          <p:spTgt spid="5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3"/>
                                        </p:tgtEl>
                                        <p:attrNameLst>
                                          <p:attrName>style.visibility</p:attrName>
                                        </p:attrNameLst>
                                      </p:cBhvr>
                                      <p:to>
                                        <p:strVal val="visible"/>
                                      </p:to>
                                    </p:set>
                                    <p:animEffect transition="in" filter="fade">
                                      <p:cBhvr>
                                        <p:cTn id="89" dur="500"/>
                                        <p:tgtEl>
                                          <p:spTgt spid="3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54"/>
                                        </p:tgtEl>
                                        <p:attrNameLst>
                                          <p:attrName>style.visibility</p:attrName>
                                        </p:attrNameLst>
                                      </p:cBhvr>
                                      <p:to>
                                        <p:strVal val="visible"/>
                                      </p:to>
                                    </p:set>
                                    <p:animEffect transition="in" filter="fade">
                                      <p:cBhvr>
                                        <p:cTn id="92" dur="500"/>
                                        <p:tgtEl>
                                          <p:spTgt spid="354"/>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55"/>
                                        </p:tgtEl>
                                        <p:attrNameLst>
                                          <p:attrName>style.visibility</p:attrName>
                                        </p:attrNameLst>
                                      </p:cBhvr>
                                      <p:to>
                                        <p:strVal val="visible"/>
                                      </p:to>
                                    </p:set>
                                    <p:animEffect transition="in" filter="fade">
                                      <p:cBhvr>
                                        <p:cTn id="95" dur="500"/>
                                        <p:tgtEl>
                                          <p:spTgt spid="35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56"/>
                                        </p:tgtEl>
                                        <p:attrNameLst>
                                          <p:attrName>style.visibility</p:attrName>
                                        </p:attrNameLst>
                                      </p:cBhvr>
                                      <p:to>
                                        <p:strVal val="visible"/>
                                      </p:to>
                                    </p:set>
                                    <p:animEffect transition="in" filter="fade">
                                      <p:cBhvr>
                                        <p:cTn id="98" dur="500"/>
                                        <p:tgtEl>
                                          <p:spTgt spid="35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7"/>
                                        </p:tgtEl>
                                        <p:attrNameLst>
                                          <p:attrName>style.visibility</p:attrName>
                                        </p:attrNameLst>
                                      </p:cBhvr>
                                      <p:to>
                                        <p:strVal val="visible"/>
                                      </p:to>
                                    </p:set>
                                    <p:animEffect transition="in" filter="fade">
                                      <p:cBhvr>
                                        <p:cTn id="101" dur="500"/>
                                        <p:tgtEl>
                                          <p:spTgt spid="35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58"/>
                                        </p:tgtEl>
                                        <p:attrNameLst>
                                          <p:attrName>style.visibility</p:attrName>
                                        </p:attrNameLst>
                                      </p:cBhvr>
                                      <p:to>
                                        <p:strVal val="visible"/>
                                      </p:to>
                                    </p:set>
                                    <p:animEffect transition="in" filter="fade">
                                      <p:cBhvr>
                                        <p:cTn id="104" dur="500"/>
                                        <p:tgtEl>
                                          <p:spTgt spid="35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bldLvl="3" animBg="1"/>
      <p:bldP spid="46" grpId="0" animBg="1"/>
      <p:bldP spid="47" grpId="0"/>
      <p:bldP spid="48" grpId="0"/>
      <p:bldP spid="49" grpId="0"/>
      <p:bldP spid="50" grpId="0"/>
      <p:bldP spid="51" grpId="0"/>
      <p:bldP spid="52" grpId="0"/>
      <p:bldP spid="53" grpId="0"/>
      <p:bldP spid="54" grpId="0"/>
      <p:bldP spid="55" grpId="0"/>
      <p:bldP spid="56" grpId="0"/>
      <p:bldP spid="58" grpId="0"/>
      <p:bldP spid="59" grpId="0"/>
      <p:bldP spid="60" grpId="0"/>
      <p:bldP spid="61" grpId="0" animBg="1"/>
      <p:bldP spid="62" grpId="0" animBg="1"/>
      <p:bldP spid="63" grpId="0" animBg="1"/>
      <p:bldP spid="352" grpId="0" animBg="1"/>
      <p:bldP spid="353" grpId="0" animBg="1"/>
      <p:bldP spid="354" grpId="0" animBg="1"/>
      <p:bldP spid="355" grpId="0" animBg="1"/>
      <p:bldP spid="356" grpId="0" animBg="1"/>
      <p:bldP spid="357" grpId="0" animBg="1"/>
      <p:bldP spid="358" grpId="0" animBg="1"/>
      <p:bldP spid="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457200" y="609600"/>
            <a:ext cx="8229600" cy="1066800"/>
          </a:xfrm>
        </p:spPr>
        <p:txBody>
          <a:bodyPr/>
          <a:lstStyle/>
          <a:p>
            <a:r>
              <a:rPr lang="en-US" altLang="en-US" b="1" dirty="0"/>
              <a:t>Evaluating Strategies</a:t>
            </a:r>
          </a:p>
        </p:txBody>
      </p:sp>
      <p:pic>
        <p:nvPicPr>
          <p:cNvPr id="56322" name="Picture 2" descr="C:\Users\Beth\Documents\21graphics\wiL62279_ch21\wiL62279_2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434104"/>
            <a:ext cx="8279849"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45</a:t>
            </a:fld>
            <a:endParaRPr lang="en-US" dirty="0"/>
          </a:p>
        </p:txBody>
      </p:sp>
      <p:sp>
        <p:nvSpPr>
          <p:cNvPr id="7" name="Rounded Rectangle 6"/>
          <p:cNvSpPr/>
          <p:nvPr/>
        </p:nvSpPr>
        <p:spPr>
          <a:xfrm>
            <a:off x="0" y="6558056"/>
            <a:ext cx="5312742"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611035" y="13532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18.25</a:t>
            </a:r>
          </a:p>
        </p:txBody>
      </p:sp>
      <p:sp>
        <p:nvSpPr>
          <p:cNvPr id="9" name="Rectangle 8"/>
          <p:cNvSpPr>
            <a:spLocks noGrp="1" noChangeArrowheads="1"/>
          </p:cNvSpPr>
          <p:nvPr/>
        </p:nvSpPr>
        <p:spPr bwMode="auto">
          <a:xfrm>
            <a:off x="6324600" y="637390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t>
            </a:r>
            <a:br>
              <a:rPr lang="en-US" altLang="en-US" dirty="0"/>
            </a:br>
            <a:r>
              <a:rPr lang="en-US" altLang="en-US" dirty="0"/>
              <a:t>P4:</a:t>
            </a:r>
            <a:r>
              <a:rPr lang="en-US" dirty="0"/>
              <a:t> </a:t>
            </a:r>
            <a:br>
              <a:rPr lang="en-US" dirty="0"/>
            </a:br>
            <a:r>
              <a:rPr lang="en-US" dirty="0">
                <a:solidFill>
                  <a:prstClr val="black"/>
                </a:solidFill>
              </a:rPr>
              <a:t>Compute the break-even point for a multiproduct company.</a:t>
            </a:r>
            <a:r>
              <a:rPr lang="en-US" dirty="0"/>
              <a:t/>
            </a:r>
            <a:br>
              <a:rPr lang="en-US" dirty="0"/>
            </a:br>
            <a:r>
              <a:rPr lang="en-US" altLang="en-US" dirty="0"/>
              <a:t>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46</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1542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461185"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7"/>
          <p:cNvSpPr>
            <a:spLocks noGrp="1" noChangeArrowheads="1"/>
          </p:cNvSpPr>
          <p:nvPr>
            <p:ph type="title"/>
          </p:nvPr>
        </p:nvSpPr>
        <p:spPr>
          <a:xfrm>
            <a:off x="457200" y="533400"/>
            <a:ext cx="8229600" cy="1295400"/>
          </a:xfrm>
        </p:spPr>
        <p:txBody>
          <a:bodyPr/>
          <a:lstStyle/>
          <a:p>
            <a:r>
              <a:rPr lang="en-US" altLang="en-US" b="1" dirty="0"/>
              <a:t>Sales Mix and Break-Even</a:t>
            </a:r>
          </a:p>
        </p:txBody>
      </p:sp>
      <p:sp>
        <p:nvSpPr>
          <p:cNvPr id="34818" name="Rectangle 2"/>
          <p:cNvSpPr>
            <a:spLocks noGrp="1" noChangeArrowheads="1"/>
          </p:cNvSpPr>
          <p:nvPr>
            <p:ph type="body" idx="4294967295"/>
          </p:nvPr>
        </p:nvSpPr>
        <p:spPr>
          <a:xfrm>
            <a:off x="0" y="1790700"/>
            <a:ext cx="8915400" cy="4533900"/>
          </a:xfrm>
          <a:noFill/>
        </p:spPr>
        <p:txBody>
          <a:bodyPr lIns="90488" tIns="44450" rIns="90488" bIns="44450"/>
          <a:lstStyle/>
          <a:p>
            <a:pPr>
              <a:buFont typeface="Wingdings" pitchFamily="-84" charset="2"/>
              <a:buNone/>
            </a:pPr>
            <a:r>
              <a:rPr lang="en-US" altLang="en-US" sz="3000" dirty="0">
                <a:latin typeface="Arial" charset="0"/>
                <a:cs typeface="Arial" charset="0"/>
              </a:rPr>
              <a:t>   </a:t>
            </a:r>
            <a:r>
              <a:rPr lang="en-US" altLang="en-US" dirty="0">
                <a:latin typeface="Arial" charset="0"/>
                <a:cs typeface="Arial" charset="0"/>
              </a:rPr>
              <a:t>The CVP formulas can be modified for use when a company sells more than one product. </a:t>
            </a:r>
          </a:p>
          <a:p>
            <a:pPr lvl="1">
              <a:buClr>
                <a:srgbClr val="0000FF"/>
              </a:buClr>
              <a:buFont typeface="Wingdings" pitchFamily="-84" charset="2"/>
              <a:buChar char="§"/>
            </a:pPr>
            <a:r>
              <a:rPr lang="en-US" altLang="en-US" dirty="0">
                <a:solidFill>
                  <a:srgbClr val="0000FF"/>
                </a:solidFill>
                <a:latin typeface="Arial" charset="0"/>
                <a:cs typeface="Arial" charset="0"/>
              </a:rPr>
              <a:t>The unit contribution margin is replaced with the contribution margin for a</a:t>
            </a:r>
            <a:r>
              <a:rPr lang="en-US" altLang="en-US" dirty="0">
                <a:latin typeface="Arial" charset="0"/>
                <a:cs typeface="Arial" charset="0"/>
              </a:rPr>
              <a:t> </a:t>
            </a:r>
            <a:r>
              <a:rPr lang="en-US" altLang="en-US" dirty="0">
                <a:solidFill>
                  <a:srgbClr val="FF0000"/>
                </a:solidFill>
                <a:latin typeface="Arial" charset="0"/>
                <a:cs typeface="Arial" charset="0"/>
              </a:rPr>
              <a:t>composite unit</a:t>
            </a:r>
            <a:r>
              <a:rPr lang="en-US" altLang="en-US" dirty="0">
                <a:solidFill>
                  <a:srgbClr val="0000FF"/>
                </a:solidFill>
                <a:latin typeface="Arial" charset="0"/>
                <a:cs typeface="Arial" charset="0"/>
              </a:rPr>
              <a:t>.</a:t>
            </a:r>
            <a:endParaRPr lang="en-US" altLang="en-US" dirty="0">
              <a:latin typeface="Arial" charset="0"/>
              <a:cs typeface="Arial" charset="0"/>
            </a:endParaRPr>
          </a:p>
          <a:p>
            <a:pPr lvl="1">
              <a:buClr>
                <a:srgbClr val="0000FF"/>
              </a:buClr>
              <a:buFont typeface="Wingdings" pitchFamily="-84" charset="2"/>
              <a:buChar char="§"/>
            </a:pPr>
            <a:r>
              <a:rPr lang="en-US" altLang="en-US" dirty="0">
                <a:solidFill>
                  <a:srgbClr val="0000FF"/>
                </a:solidFill>
                <a:latin typeface="Arial" charset="0"/>
                <a:cs typeface="Arial" charset="0"/>
              </a:rPr>
              <a:t>A composite unit is composed of specific numbers of each product in proportion to the product</a:t>
            </a:r>
            <a:r>
              <a:rPr lang="en-US" altLang="en-US" dirty="0">
                <a:latin typeface="Arial" charset="0"/>
                <a:cs typeface="Arial" charset="0"/>
              </a:rPr>
              <a:t> </a:t>
            </a:r>
            <a:r>
              <a:rPr lang="en-US" altLang="en-US" dirty="0">
                <a:solidFill>
                  <a:srgbClr val="FF0000"/>
                </a:solidFill>
                <a:latin typeface="Arial" charset="0"/>
                <a:cs typeface="Arial" charset="0"/>
              </a:rPr>
              <a:t>sales mix</a:t>
            </a:r>
            <a:r>
              <a:rPr lang="en-US" altLang="en-US" dirty="0">
                <a:solidFill>
                  <a:srgbClr val="0000FF"/>
                </a:solidFill>
                <a:latin typeface="Arial" charset="0"/>
                <a:cs typeface="Arial" charset="0"/>
              </a:rPr>
              <a:t>.</a:t>
            </a:r>
            <a:endParaRPr lang="en-US" altLang="en-US" dirty="0">
              <a:latin typeface="Arial" charset="0"/>
              <a:cs typeface="Arial" charset="0"/>
            </a:endParaRPr>
          </a:p>
          <a:p>
            <a:pPr lvl="1">
              <a:buClr>
                <a:srgbClr val="0000FF"/>
              </a:buClr>
              <a:buFont typeface="Wingdings" pitchFamily="-84" charset="2"/>
              <a:buChar char="§"/>
            </a:pPr>
            <a:r>
              <a:rPr lang="en-US" altLang="en-US" dirty="0">
                <a:solidFill>
                  <a:srgbClr val="0000FF"/>
                </a:solidFill>
                <a:latin typeface="Arial" charset="0"/>
                <a:cs typeface="Arial" charset="0"/>
              </a:rPr>
              <a:t>Sales mix is the ratio of the volumes of the various products.</a:t>
            </a:r>
            <a:endParaRPr lang="en-US" altLang="en-US" dirty="0">
              <a:latin typeface="Arial" charset="0"/>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47</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8" name="Rectangle 7"/>
          <p:cNvSpPr>
            <a:spLocks noGrp="1" noChangeArrowheads="1"/>
          </p:cNvSpPr>
          <p:nvPr/>
        </p:nvSpPr>
        <p:spPr bwMode="auto">
          <a:xfrm>
            <a:off x="6324600" y="64008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Rectangle 27"/>
          <p:cNvSpPr>
            <a:spLocks noGrp="1" noChangeArrowheads="1"/>
          </p:cNvSpPr>
          <p:nvPr>
            <p:ph type="title"/>
          </p:nvPr>
        </p:nvSpPr>
        <p:spPr>
          <a:xfrm>
            <a:off x="304800" y="685800"/>
            <a:ext cx="8534400" cy="1219200"/>
          </a:xfrm>
        </p:spPr>
        <p:txBody>
          <a:bodyPr/>
          <a:lstStyle/>
          <a:p>
            <a:r>
              <a:rPr lang="en-US" altLang="en-US" b="1" dirty="0"/>
              <a:t>Sales Mix and Break-Even</a:t>
            </a:r>
          </a:p>
        </p:txBody>
      </p:sp>
      <p:sp>
        <p:nvSpPr>
          <p:cNvPr id="35842" name="Rectangle 2"/>
          <p:cNvSpPr>
            <a:spLocks noGrp="1" noChangeArrowheads="1"/>
          </p:cNvSpPr>
          <p:nvPr>
            <p:ph idx="1"/>
          </p:nvPr>
        </p:nvSpPr>
        <p:spPr>
          <a:xfrm>
            <a:off x="730250" y="2027238"/>
            <a:ext cx="7661275" cy="935037"/>
          </a:xfrm>
          <a:noFill/>
        </p:spPr>
        <p:txBody>
          <a:bodyPr lIns="90488" tIns="44450" rIns="90488" bIns="44450"/>
          <a:lstStyle/>
          <a:p>
            <a:pPr algn="ctr">
              <a:buFont typeface="Wingdings" pitchFamily="-84" charset="2"/>
              <a:buNone/>
            </a:pPr>
            <a:r>
              <a:rPr lang="en-US" altLang="en-US" dirty="0">
                <a:solidFill>
                  <a:srgbClr val="0000FF"/>
                </a:solidFill>
                <a:latin typeface="Arial" charset="0"/>
                <a:cs typeface="Arial" charset="0"/>
              </a:rPr>
              <a:t>The resulting break-even formula</a:t>
            </a:r>
            <a:br>
              <a:rPr lang="en-US" altLang="en-US" dirty="0">
                <a:solidFill>
                  <a:srgbClr val="0000FF"/>
                </a:solidFill>
                <a:latin typeface="Arial" charset="0"/>
                <a:cs typeface="Arial" charset="0"/>
              </a:rPr>
            </a:br>
            <a:r>
              <a:rPr lang="en-US" altLang="en-US" dirty="0">
                <a:solidFill>
                  <a:srgbClr val="0000FF"/>
                </a:solidFill>
                <a:latin typeface="Arial" charset="0"/>
                <a:cs typeface="Arial" charset="0"/>
              </a:rPr>
              <a:t>for </a:t>
            </a:r>
            <a:r>
              <a:rPr lang="en-US" altLang="en-US" dirty="0">
                <a:solidFill>
                  <a:srgbClr val="FF0000"/>
                </a:solidFill>
                <a:latin typeface="Arial" charset="0"/>
                <a:cs typeface="Arial" charset="0"/>
              </a:rPr>
              <a:t>composite</a:t>
            </a:r>
            <a:r>
              <a:rPr lang="en-US" altLang="en-US" dirty="0">
                <a:solidFill>
                  <a:srgbClr val="0000FF"/>
                </a:solidFill>
                <a:latin typeface="Arial" charset="0"/>
                <a:cs typeface="Arial" charset="0"/>
              </a:rPr>
              <a:t> unit sales is:</a:t>
            </a:r>
          </a:p>
        </p:txBody>
      </p:sp>
      <p:sp>
        <p:nvSpPr>
          <p:cNvPr id="35843" name="Rectangle 3"/>
          <p:cNvSpPr>
            <a:spLocks noChangeArrowheads="1"/>
          </p:cNvSpPr>
          <p:nvPr/>
        </p:nvSpPr>
        <p:spPr bwMode="auto">
          <a:xfrm>
            <a:off x="1068388" y="3354388"/>
            <a:ext cx="31972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br>
            <a:r>
              <a:rPr lang="en-US" altLang="en-US" sz="2400" b="1" dirty="0"/>
              <a:t>in </a:t>
            </a:r>
            <a:r>
              <a:rPr lang="en-US" altLang="en-US" sz="2400" b="1" dirty="0">
                <a:solidFill>
                  <a:srgbClr val="FF0000"/>
                </a:solidFill>
              </a:rPr>
              <a:t>composite</a:t>
            </a:r>
            <a:r>
              <a:rPr lang="en-US" altLang="en-US" sz="2400" b="1" dirty="0"/>
              <a:t> units</a:t>
            </a:r>
          </a:p>
        </p:txBody>
      </p:sp>
      <p:sp>
        <p:nvSpPr>
          <p:cNvPr id="35844" name="Line 4"/>
          <p:cNvSpPr>
            <a:spLocks noChangeShapeType="1"/>
          </p:cNvSpPr>
          <p:nvPr/>
        </p:nvSpPr>
        <p:spPr bwMode="auto">
          <a:xfrm>
            <a:off x="5041900" y="3690938"/>
            <a:ext cx="3022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5845" name="Rectangle 5"/>
          <p:cNvSpPr>
            <a:spLocks noChangeArrowheads="1"/>
          </p:cNvSpPr>
          <p:nvPr/>
        </p:nvSpPr>
        <p:spPr bwMode="auto">
          <a:xfrm>
            <a:off x="4954588" y="3278188"/>
            <a:ext cx="3197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Fixed costs</a:t>
            </a:r>
            <a:br>
              <a:rPr lang="en-US" altLang="en-US" sz="2400" b="1" dirty="0"/>
            </a:br>
            <a:r>
              <a:rPr lang="en-US" altLang="en-US" sz="2400" b="1" dirty="0"/>
              <a:t>Contribution margin</a:t>
            </a:r>
            <a:br>
              <a:rPr lang="en-US" altLang="en-US" sz="2400" b="1" dirty="0"/>
            </a:br>
            <a:r>
              <a:rPr lang="en-US" altLang="en-US" sz="2400" b="1" dirty="0"/>
              <a:t>per </a:t>
            </a:r>
            <a:r>
              <a:rPr lang="en-US" altLang="en-US" sz="2400" b="1" dirty="0">
                <a:solidFill>
                  <a:srgbClr val="FF0000"/>
                </a:solidFill>
              </a:rPr>
              <a:t>composite</a:t>
            </a:r>
            <a:r>
              <a:rPr lang="en-US" altLang="en-US" sz="2400" b="1" dirty="0"/>
              <a:t> unit</a:t>
            </a:r>
          </a:p>
        </p:txBody>
      </p:sp>
      <p:sp>
        <p:nvSpPr>
          <p:cNvPr id="35846" name="Rectangle 6"/>
          <p:cNvSpPr>
            <a:spLocks noChangeArrowheads="1"/>
          </p:cNvSpPr>
          <p:nvPr/>
        </p:nvSpPr>
        <p:spPr bwMode="auto">
          <a:xfrm>
            <a:off x="4344988" y="3506788"/>
            <a:ext cx="5302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p>
        </p:txBody>
      </p:sp>
      <p:sp>
        <p:nvSpPr>
          <p:cNvPr id="35849" name="Rectangle 9"/>
          <p:cNvSpPr>
            <a:spLocks noChangeArrowheads="1"/>
          </p:cNvSpPr>
          <p:nvPr/>
        </p:nvSpPr>
        <p:spPr bwMode="auto">
          <a:xfrm>
            <a:off x="6402388" y="5599113"/>
            <a:ext cx="18256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dirty="0">
                <a:solidFill>
                  <a:schemeClr val="bg1"/>
                </a:solidFill>
              </a:rPr>
              <a:t>Continue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Slide Number Placeholder 10"/>
          <p:cNvSpPr>
            <a:spLocks noGrp="1"/>
          </p:cNvSpPr>
          <p:nvPr>
            <p:ph type="sldNum" sz="quarter" idx="12"/>
          </p:nvPr>
        </p:nvSpPr>
        <p:spPr/>
        <p:txBody>
          <a:bodyPr/>
          <a:lstStyle/>
          <a:p>
            <a:pPr>
              <a:defRPr/>
            </a:pPr>
            <a:fld id="{0BCFC729-B640-4EFC-9BE7-61096D8F8902}" type="slidenum">
              <a:rPr lang="en-US" smtClean="0"/>
              <a:pPr>
                <a:defRPr/>
              </a:pPr>
              <a:t>48</a:t>
            </a:fld>
            <a:endParaRPr lang="en-US" dirty="0"/>
          </a:p>
        </p:txBody>
      </p:sp>
      <p:sp>
        <p:nvSpPr>
          <p:cNvPr id="12" name="Rounded Rectangle 11"/>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13" name="Rectangle 12"/>
          <p:cNvSpPr>
            <a:spLocks noGrp="1" noChangeArrowheads="1"/>
          </p:cNvSpPr>
          <p:nvPr/>
        </p:nvSpPr>
        <p:spPr bwMode="auto">
          <a:xfrm>
            <a:off x="6415088" y="64135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p:cNvGraphicFramePr>
          <p:nvPr/>
        </p:nvGraphicFramePr>
        <p:xfrm>
          <a:off x="990600" y="3657600"/>
          <a:ext cx="7112000" cy="2362200"/>
        </p:xfrm>
        <a:graphic>
          <a:graphicData uri="http://schemas.openxmlformats.org/presentationml/2006/ole">
            <mc:AlternateContent xmlns:mc="http://schemas.openxmlformats.org/markup-compatibility/2006">
              <mc:Choice xmlns:v="urn:schemas-microsoft-com:vml" Requires="v">
                <p:oleObj spid="_x0000_s37022" name="Worksheet" r:id="rId4" imgW="3143402" imgH="1152449" progId="Excel.Sheet.8">
                  <p:embed/>
                </p:oleObj>
              </mc:Choice>
              <mc:Fallback>
                <p:oleObj name="Worksheet" r:id="rId4" imgW="3143402" imgH="1152449" progId="Excel.Sheet.8">
                  <p:embed/>
                  <p:pic>
                    <p:nvPicPr>
                      <p:cNvPr id="0"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657600"/>
                        <a:ext cx="7112000" cy="23622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217488" y="1828800"/>
            <a:ext cx="8686800" cy="1569660"/>
          </a:xfrm>
          <a:prstGeom prst="rect">
            <a:avLst/>
          </a:prstGeom>
          <a:solidFill>
            <a:schemeClr val="accent2">
              <a:lumMod val="20000"/>
              <a:lumOff val="80000"/>
            </a:schemeClr>
          </a:solidFill>
          <a:ln w="19050">
            <a:solidFill>
              <a:schemeClr val="tx1"/>
            </a:solidFill>
          </a:ln>
        </p:spPr>
        <p:txBody>
          <a:bodyPr wrap="square">
            <a:spAutoFit/>
          </a:bodyPr>
          <a:lstStyle/>
          <a:p>
            <a:pPr algn="ctr">
              <a:defRPr/>
            </a:pPr>
            <a:r>
              <a:rPr lang="en-US" sz="2400" dirty="0">
                <a:solidFill>
                  <a:srgbClr val="0033CC"/>
                </a:solidFill>
              </a:rPr>
              <a:t>Hair-Today offers three cuts as shown below.  Annual fixed costs are $192,000.  Compute the break-even point in composite units and in number of units for each haircut at the given sales mix. </a:t>
            </a:r>
            <a:endParaRPr lang="en-US" sz="2400" dirty="0"/>
          </a:p>
        </p:txBody>
      </p:sp>
      <p:sp>
        <p:nvSpPr>
          <p:cNvPr id="36869" name="Rectangle 27"/>
          <p:cNvSpPr>
            <a:spLocks noGrp="1" noChangeArrowheads="1"/>
          </p:cNvSpPr>
          <p:nvPr>
            <p:ph type="title"/>
          </p:nvPr>
        </p:nvSpPr>
        <p:spPr>
          <a:xfrm>
            <a:off x="304800" y="533400"/>
            <a:ext cx="8534400" cy="1219200"/>
          </a:xfrm>
        </p:spPr>
        <p:txBody>
          <a:bodyPr/>
          <a:lstStyle/>
          <a:p>
            <a:r>
              <a:rPr lang="en-US" altLang="en-US" b="1" dirty="0"/>
              <a:t>Sales Mix and Break-Even</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49</a:t>
            </a:fld>
            <a:endParaRPr lang="en-US" dirty="0"/>
          </a:p>
        </p:txBody>
      </p:sp>
      <p:sp>
        <p:nvSpPr>
          <p:cNvPr id="9" name="Rounded Rectangle 8"/>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10" name="Rectangle 9"/>
          <p:cNvSpPr>
            <a:spLocks noGrp="1" noChangeArrowheads="1"/>
          </p:cNvSpPr>
          <p:nvPr/>
        </p:nvSpPr>
        <p:spPr bwMode="auto">
          <a:xfrm>
            <a:off x="6400800" y="64389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3932" y="533400"/>
            <a:ext cx="8229600" cy="533400"/>
          </a:xfrm>
        </p:spPr>
        <p:txBody>
          <a:bodyPr/>
          <a:lstStyle/>
          <a:p>
            <a:r>
              <a:rPr lang="en-US" altLang="en-US" b="1" dirty="0"/>
              <a:t>Fixed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5</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841966" y="791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pic>
        <p:nvPicPr>
          <p:cNvPr id="2" name="Picture 1"/>
          <p:cNvPicPr>
            <a:picLocks noChangeAspect="1"/>
          </p:cNvPicPr>
          <p:nvPr/>
        </p:nvPicPr>
        <p:blipFill>
          <a:blip r:embed="rId3"/>
          <a:stretch>
            <a:fillRect/>
          </a:stretch>
        </p:blipFill>
        <p:spPr>
          <a:xfrm>
            <a:off x="266027" y="1109606"/>
            <a:ext cx="5457362" cy="2602418"/>
          </a:xfrm>
          <a:prstGeom prst="rect">
            <a:avLst/>
          </a:prstGeom>
        </p:spPr>
      </p:pic>
      <p:pic>
        <p:nvPicPr>
          <p:cNvPr id="3" name="Picture 2"/>
          <p:cNvPicPr>
            <a:picLocks noChangeAspect="1"/>
          </p:cNvPicPr>
          <p:nvPr/>
        </p:nvPicPr>
        <p:blipFill>
          <a:blip r:embed="rId4"/>
          <a:stretch>
            <a:fillRect/>
          </a:stretch>
        </p:blipFill>
        <p:spPr>
          <a:xfrm>
            <a:off x="3124200" y="3754830"/>
            <a:ext cx="5396932" cy="2630916"/>
          </a:xfrm>
          <a:prstGeom prst="rect">
            <a:avLst/>
          </a:prstGeom>
        </p:spPr>
      </p:pic>
      <p:sp>
        <p:nvSpPr>
          <p:cNvPr id="10" name="Rectangle 9"/>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7"/>
          <p:cNvSpPr>
            <a:spLocks noGrp="1" noChangeArrowheads="1"/>
          </p:cNvSpPr>
          <p:nvPr>
            <p:ph type="title"/>
          </p:nvPr>
        </p:nvSpPr>
        <p:spPr>
          <a:xfrm>
            <a:off x="457200" y="762000"/>
            <a:ext cx="8229600" cy="1524000"/>
          </a:xfrm>
        </p:spPr>
        <p:txBody>
          <a:bodyPr/>
          <a:lstStyle/>
          <a:p>
            <a:r>
              <a:rPr lang="en-US" altLang="en-US" b="1" dirty="0"/>
              <a:t>Sales Mix and Break-Even</a:t>
            </a:r>
          </a:p>
        </p:txBody>
      </p:sp>
      <p:graphicFrame>
        <p:nvGraphicFramePr>
          <p:cNvPr id="3" name="Object 2"/>
          <p:cNvGraphicFramePr>
            <a:graphicFrameLocks/>
          </p:cNvGraphicFramePr>
          <p:nvPr>
            <p:extLst>
              <p:ext uri="{D42A27DB-BD31-4B8C-83A1-F6EECF244321}">
                <p14:modId xmlns:p14="http://schemas.microsoft.com/office/powerpoint/2010/main" val="1992715268"/>
              </p:ext>
            </p:extLst>
          </p:nvPr>
        </p:nvGraphicFramePr>
        <p:xfrm>
          <a:off x="990600" y="2819400"/>
          <a:ext cx="7285038" cy="2667000"/>
        </p:xfrm>
        <a:graphic>
          <a:graphicData uri="http://schemas.openxmlformats.org/presentationml/2006/ole">
            <mc:AlternateContent xmlns:mc="http://schemas.openxmlformats.org/markup-compatibility/2006">
              <mc:Choice xmlns:v="urn:schemas-microsoft-com:vml" Requires="v">
                <p:oleObj spid="_x0000_s38049" name="Worksheet" r:id="rId4" imgW="3219550" imgH="1228698" progId="Excel.Sheet.8">
                  <p:embed/>
                </p:oleObj>
              </mc:Choice>
              <mc:Fallback>
                <p:oleObj name="Worksheet" r:id="rId4" imgW="3219550" imgH="1228698" progId="Excel.Sheet.8">
                  <p:embed/>
                  <p:pic>
                    <p:nvPicPr>
                      <p:cNvPr id="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819400"/>
                        <a:ext cx="7285038" cy="2667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50</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8" name="Rectangle 7"/>
          <p:cNvSpPr>
            <a:spLocks noGrp="1" noChangeArrowheads="1"/>
          </p:cNvSpPr>
          <p:nvPr/>
        </p:nvSpPr>
        <p:spPr bwMode="auto">
          <a:xfrm>
            <a:off x="6324600" y="642319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7"/>
          <p:cNvSpPr>
            <a:spLocks noGrp="1" noChangeArrowheads="1"/>
          </p:cNvSpPr>
          <p:nvPr>
            <p:ph type="title"/>
          </p:nvPr>
        </p:nvSpPr>
        <p:spPr>
          <a:xfrm>
            <a:off x="457200" y="652182"/>
            <a:ext cx="8229600" cy="1524000"/>
          </a:xfrm>
        </p:spPr>
        <p:txBody>
          <a:bodyPr/>
          <a:lstStyle/>
          <a:p>
            <a:r>
              <a:rPr lang="en-US" altLang="en-US" b="1" dirty="0"/>
              <a:t>Sales Mix and Break-Even</a:t>
            </a:r>
          </a:p>
        </p:txBody>
      </p:sp>
      <p:graphicFrame>
        <p:nvGraphicFramePr>
          <p:cNvPr id="3" name="Object 2"/>
          <p:cNvGraphicFramePr>
            <a:graphicFrameLocks/>
          </p:cNvGraphicFramePr>
          <p:nvPr>
            <p:extLst>
              <p:ext uri="{D42A27DB-BD31-4B8C-83A1-F6EECF244321}">
                <p14:modId xmlns:p14="http://schemas.microsoft.com/office/powerpoint/2010/main" val="259089674"/>
              </p:ext>
            </p:extLst>
          </p:nvPr>
        </p:nvGraphicFramePr>
        <p:xfrm>
          <a:off x="1066800" y="1758016"/>
          <a:ext cx="7285038" cy="2667000"/>
        </p:xfrm>
        <a:graphic>
          <a:graphicData uri="http://schemas.openxmlformats.org/presentationml/2006/ole">
            <mc:AlternateContent xmlns:mc="http://schemas.openxmlformats.org/markup-compatibility/2006">
              <mc:Choice xmlns:v="urn:schemas-microsoft-com:vml" Requires="v">
                <p:oleObj spid="_x0000_s57495" name="Worksheet" r:id="rId4" imgW="3219550" imgH="1228698" progId="Excel.Sheet.8">
                  <p:embed/>
                </p:oleObj>
              </mc:Choice>
              <mc:Fallback>
                <p:oleObj name="Worksheet" r:id="rId4" imgW="3219550" imgH="1228698" progId="Excel.Sheet.8">
                  <p:embed/>
                  <p:pic>
                    <p:nvPicPr>
                      <p:cNvPr id="0"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8016"/>
                        <a:ext cx="7285038" cy="26670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51</a:t>
            </a:fld>
            <a:endParaRPr lang="en-US" dirty="0"/>
          </a:p>
        </p:txBody>
      </p:sp>
      <p:pic>
        <p:nvPicPr>
          <p:cNvPr id="57350" name="Picture 6" descr="C:\Users\Beth\Documents\MH\Digital_request_MH02183\wiL62279_ch21\wiL62279_21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5181600"/>
            <a:ext cx="7493337"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9" name="TextBox 8"/>
          <p:cNvSpPr txBox="1"/>
          <p:nvPr/>
        </p:nvSpPr>
        <p:spPr>
          <a:xfrm>
            <a:off x="7818438" y="4488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18.28</a:t>
            </a:r>
          </a:p>
        </p:txBody>
      </p:sp>
      <p:sp>
        <p:nvSpPr>
          <p:cNvPr id="10" name="Rectangle 9"/>
          <p:cNvSpPr>
            <a:spLocks noGrp="1" noChangeArrowheads="1"/>
          </p:cNvSpPr>
          <p:nvPr/>
        </p:nvSpPr>
        <p:spPr bwMode="auto">
          <a:xfrm>
            <a:off x="6420307" y="640080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346755333"/>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068388" y="2668588"/>
            <a:ext cx="7083425" cy="1196975"/>
            <a:chOff x="673" y="1681"/>
            <a:chExt cx="4462" cy="754"/>
          </a:xfrm>
        </p:grpSpPr>
        <p:sp>
          <p:nvSpPr>
            <p:cNvPr id="38926" name="Rectangle 3"/>
            <p:cNvSpPr>
              <a:spLocks noChangeArrowheads="1"/>
            </p:cNvSpPr>
            <p:nvPr/>
          </p:nvSpPr>
          <p:spPr bwMode="auto">
            <a:xfrm>
              <a:off x="673" y="1729"/>
              <a:ext cx="201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solidFill>
                    <a:srgbClr val="0000FF"/>
                  </a:solidFill>
                </a:rPr>
                <a:t>Break-even point</a:t>
              </a:r>
              <a:br>
                <a:rPr lang="en-US" altLang="en-US" sz="2400" b="1" dirty="0">
                  <a:solidFill>
                    <a:srgbClr val="0000FF"/>
                  </a:solidFill>
                </a:rPr>
              </a:br>
              <a:r>
                <a:rPr lang="en-US" altLang="en-US" sz="2400" b="1" dirty="0">
                  <a:solidFill>
                    <a:srgbClr val="0000FF"/>
                  </a:solidFill>
                </a:rPr>
                <a:t>in </a:t>
              </a:r>
              <a:r>
                <a:rPr lang="en-US" altLang="en-US" sz="2400" b="1" dirty="0">
                  <a:solidFill>
                    <a:srgbClr val="FF0000"/>
                  </a:solidFill>
                </a:rPr>
                <a:t>composite</a:t>
              </a:r>
              <a:r>
                <a:rPr lang="en-US" altLang="en-US" sz="2400" b="1" dirty="0">
                  <a:solidFill>
                    <a:srgbClr val="0000FF"/>
                  </a:solidFill>
                </a:rPr>
                <a:t> units</a:t>
              </a:r>
            </a:p>
          </p:txBody>
        </p:sp>
        <p:sp>
          <p:nvSpPr>
            <p:cNvPr id="38927" name="Line 4"/>
            <p:cNvSpPr>
              <a:spLocks noChangeShapeType="1"/>
            </p:cNvSpPr>
            <p:nvPr/>
          </p:nvSpPr>
          <p:spPr bwMode="auto">
            <a:xfrm>
              <a:off x="3176" y="1920"/>
              <a:ext cx="1904"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8928" name="Rectangle 5"/>
            <p:cNvSpPr>
              <a:spLocks noChangeArrowheads="1"/>
            </p:cNvSpPr>
            <p:nvPr/>
          </p:nvSpPr>
          <p:spPr bwMode="auto">
            <a:xfrm>
              <a:off x="3121" y="1681"/>
              <a:ext cx="201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solidFill>
                    <a:srgbClr val="0000FF"/>
                  </a:solidFill>
                </a:rPr>
                <a:t>Fixed costs</a:t>
              </a:r>
              <a:br>
                <a:rPr lang="en-US" altLang="en-US" sz="2400" b="1" dirty="0">
                  <a:solidFill>
                    <a:srgbClr val="0000FF"/>
                  </a:solidFill>
                </a:rPr>
              </a:br>
              <a:r>
                <a:rPr lang="en-US" altLang="en-US" sz="2400" b="1" dirty="0">
                  <a:solidFill>
                    <a:srgbClr val="0000FF"/>
                  </a:solidFill>
                </a:rPr>
                <a:t>Contribution margin</a:t>
              </a:r>
              <a:br>
                <a:rPr lang="en-US" altLang="en-US" sz="2400" b="1" dirty="0">
                  <a:solidFill>
                    <a:srgbClr val="0000FF"/>
                  </a:solidFill>
                </a:rPr>
              </a:br>
              <a:r>
                <a:rPr lang="en-US" altLang="en-US" sz="2400" b="1" dirty="0">
                  <a:solidFill>
                    <a:srgbClr val="0000FF"/>
                  </a:solidFill>
                </a:rPr>
                <a:t>per </a:t>
              </a:r>
              <a:r>
                <a:rPr lang="en-US" altLang="en-US" sz="2400" b="1" dirty="0">
                  <a:solidFill>
                    <a:srgbClr val="FF0000"/>
                  </a:solidFill>
                </a:rPr>
                <a:t>composite</a:t>
              </a:r>
              <a:r>
                <a:rPr lang="en-US" altLang="en-US" sz="2400" b="1" dirty="0">
                  <a:solidFill>
                    <a:srgbClr val="0000FF"/>
                  </a:solidFill>
                </a:rPr>
                <a:t> unit</a:t>
              </a:r>
            </a:p>
          </p:txBody>
        </p:sp>
        <p:sp>
          <p:nvSpPr>
            <p:cNvPr id="38929" name="Rectangle 6"/>
            <p:cNvSpPr>
              <a:spLocks noChangeArrowheads="1"/>
            </p:cNvSpPr>
            <p:nvPr/>
          </p:nvSpPr>
          <p:spPr bwMode="auto">
            <a:xfrm>
              <a:off x="2737" y="1825"/>
              <a:ext cx="33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solidFill>
                    <a:srgbClr val="0000FF"/>
                  </a:solidFill>
                </a:rPr>
                <a:t>=</a:t>
              </a:r>
            </a:p>
          </p:txBody>
        </p:sp>
      </p:grpSp>
      <p:grpSp>
        <p:nvGrpSpPr>
          <p:cNvPr id="3" name="Group 16"/>
          <p:cNvGrpSpPr>
            <a:grpSpLocks/>
          </p:cNvGrpSpPr>
          <p:nvPr/>
        </p:nvGrpSpPr>
        <p:grpSpPr bwMode="auto">
          <a:xfrm>
            <a:off x="1068388" y="4040188"/>
            <a:ext cx="7540625" cy="2124075"/>
            <a:chOff x="1068388" y="4040188"/>
            <a:chExt cx="7540625" cy="2123832"/>
          </a:xfrm>
        </p:grpSpPr>
        <p:grpSp>
          <p:nvGrpSpPr>
            <p:cNvPr id="38919" name="Group 22"/>
            <p:cNvGrpSpPr>
              <a:grpSpLocks/>
            </p:cNvGrpSpPr>
            <p:nvPr/>
          </p:nvGrpSpPr>
          <p:grpSpPr bwMode="auto">
            <a:xfrm>
              <a:off x="1068388" y="4040188"/>
              <a:ext cx="7083425" cy="1196975"/>
              <a:chOff x="673" y="2545"/>
              <a:chExt cx="4462" cy="754"/>
            </a:xfrm>
          </p:grpSpPr>
          <p:sp>
            <p:nvSpPr>
              <p:cNvPr id="38922" name="Rectangle 12"/>
              <p:cNvSpPr>
                <a:spLocks noChangeArrowheads="1"/>
              </p:cNvSpPr>
              <p:nvPr/>
            </p:nvSpPr>
            <p:spPr bwMode="auto">
              <a:xfrm>
                <a:off x="673" y="2593"/>
                <a:ext cx="201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br>
                  <a:rPr lang="en-US" altLang="en-US" sz="2400" b="1" dirty="0"/>
                </a:br>
                <a:r>
                  <a:rPr lang="en-US" altLang="en-US" sz="2400" b="1" dirty="0"/>
                  <a:t>in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sp>
            <p:nvSpPr>
              <p:cNvPr id="38923" name="Line 13"/>
              <p:cNvSpPr>
                <a:spLocks noChangeShapeType="1"/>
              </p:cNvSpPr>
              <p:nvPr/>
            </p:nvSpPr>
            <p:spPr bwMode="auto">
              <a:xfrm>
                <a:off x="3416" y="2784"/>
                <a:ext cx="14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38924" name="Rectangle 14"/>
              <p:cNvSpPr>
                <a:spLocks noChangeArrowheads="1"/>
              </p:cNvSpPr>
              <p:nvPr/>
            </p:nvSpPr>
            <p:spPr bwMode="auto">
              <a:xfrm>
                <a:off x="3121" y="2545"/>
                <a:ext cx="2014"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$192,000</a:t>
                </a:r>
                <a:br>
                  <a:rPr lang="en-US" altLang="en-US" sz="2400" b="1" dirty="0"/>
                </a:br>
                <a:r>
                  <a:rPr lang="en-US" altLang="en-US" sz="2400" b="1" dirty="0"/>
                  <a:t>$64.00 per</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a:t>
                </a:r>
              </a:p>
            </p:txBody>
          </p:sp>
          <p:sp>
            <p:nvSpPr>
              <p:cNvPr id="38925" name="Rectangle 15"/>
              <p:cNvSpPr>
                <a:spLocks noChangeArrowheads="1"/>
              </p:cNvSpPr>
              <p:nvPr/>
            </p:nvSpPr>
            <p:spPr bwMode="auto">
              <a:xfrm>
                <a:off x="2737" y="2689"/>
                <a:ext cx="33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p>
            </p:txBody>
          </p:sp>
        </p:grpSp>
        <p:sp>
          <p:nvSpPr>
            <p:cNvPr id="38920" name="Rectangle 17"/>
            <p:cNvSpPr>
              <a:spLocks noChangeArrowheads="1"/>
            </p:cNvSpPr>
            <p:nvPr/>
          </p:nvSpPr>
          <p:spPr bwMode="auto">
            <a:xfrm>
              <a:off x="1068388" y="5335588"/>
              <a:ext cx="31972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400" b="1" dirty="0"/>
                <a:t>Break-even point</a:t>
              </a:r>
              <a:r>
                <a:rPr lang="en-US" altLang="en-US" sz="2400" b="1" dirty="0">
                  <a:solidFill>
                    <a:schemeClr val="hlink"/>
                  </a:solidFill>
                </a:rPr>
                <a:t/>
              </a:r>
              <a:br>
                <a:rPr lang="en-US" altLang="en-US" sz="2400" b="1" dirty="0">
                  <a:solidFill>
                    <a:schemeClr val="hlink"/>
                  </a:solidFill>
                </a:rPr>
              </a:br>
              <a:r>
                <a:rPr lang="en-US" altLang="en-US" sz="2400" b="1" dirty="0"/>
                <a:t>in</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sp>
          <p:nvSpPr>
            <p:cNvPr id="38921" name="Rectangle 18"/>
            <p:cNvSpPr>
              <a:spLocks noChangeArrowheads="1"/>
            </p:cNvSpPr>
            <p:nvPr/>
          </p:nvSpPr>
          <p:spPr bwMode="auto">
            <a:xfrm>
              <a:off x="4344988" y="5487988"/>
              <a:ext cx="426402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400" b="1" dirty="0"/>
                <a:t>=</a:t>
              </a:r>
              <a:r>
                <a:rPr lang="en-US" altLang="en-US" sz="2400" b="1" dirty="0">
                  <a:solidFill>
                    <a:schemeClr val="hlink"/>
                  </a:solidFill>
                </a:rPr>
                <a:t>     </a:t>
              </a:r>
              <a:r>
                <a:rPr lang="en-US" altLang="en-US" sz="2400" b="1" dirty="0"/>
                <a:t>3,000</a:t>
              </a:r>
              <a:r>
                <a:rPr lang="en-US" altLang="en-US" sz="2400" b="1" dirty="0">
                  <a:solidFill>
                    <a:schemeClr val="accent2"/>
                  </a:solidFill>
                </a:rPr>
                <a:t> </a:t>
              </a:r>
              <a:r>
                <a:rPr lang="en-US" altLang="en-US" sz="2400" b="1" dirty="0">
                  <a:solidFill>
                    <a:srgbClr val="FF0000"/>
                  </a:solidFill>
                </a:rPr>
                <a:t>composite</a:t>
              </a:r>
              <a:r>
                <a:rPr lang="en-US" altLang="en-US" sz="2400" b="1" dirty="0">
                  <a:solidFill>
                    <a:schemeClr val="accent2"/>
                  </a:solidFill>
                </a:rPr>
                <a:t> </a:t>
              </a:r>
              <a:r>
                <a:rPr lang="en-US" altLang="en-US" sz="2400" b="1" dirty="0"/>
                <a:t>units</a:t>
              </a:r>
            </a:p>
          </p:txBody>
        </p:sp>
      </p:grpSp>
      <p:sp>
        <p:nvSpPr>
          <p:cNvPr id="38917" name="Rectangle 27"/>
          <p:cNvSpPr>
            <a:spLocks noGrp="1" noChangeArrowheads="1"/>
          </p:cNvSpPr>
          <p:nvPr>
            <p:ph type="title"/>
          </p:nvPr>
        </p:nvSpPr>
        <p:spPr>
          <a:xfrm>
            <a:off x="457200" y="533400"/>
            <a:ext cx="8229600" cy="1143000"/>
          </a:xfrm>
        </p:spPr>
        <p:txBody>
          <a:bodyPr/>
          <a:lstStyle/>
          <a:p>
            <a:r>
              <a:rPr lang="en-US" altLang="en-US" b="1" dirty="0"/>
              <a:t>Computing a Multiproduct</a:t>
            </a:r>
            <a:br>
              <a:rPr lang="en-US" altLang="en-US" b="1" dirty="0"/>
            </a:br>
            <a:r>
              <a:rPr lang="en-US" altLang="en-US" b="1" dirty="0"/>
              <a:t>Break-Even Point</a:t>
            </a:r>
          </a:p>
        </p:txBody>
      </p:sp>
      <p:pic>
        <p:nvPicPr>
          <p:cNvPr id="58370" name="Picture 2" descr="C:\Users\Beth\Documents\21graphics\wiL62279_ch21\wiL62279_2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2535" y="1752600"/>
            <a:ext cx="6410966"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Slide Number Placeholder 18"/>
          <p:cNvSpPr>
            <a:spLocks noGrp="1"/>
          </p:cNvSpPr>
          <p:nvPr>
            <p:ph type="sldNum" sz="quarter" idx="12"/>
          </p:nvPr>
        </p:nvSpPr>
        <p:spPr/>
        <p:txBody>
          <a:bodyPr/>
          <a:lstStyle/>
          <a:p>
            <a:pPr>
              <a:defRPr/>
            </a:pPr>
            <a:fld id="{E15AB35F-282F-46BB-B6E1-4B27377FEBC5}" type="slidenum">
              <a:rPr lang="en-US" smtClean="0"/>
              <a:pPr>
                <a:defRPr/>
              </a:pPr>
              <a:t>52</a:t>
            </a:fld>
            <a:endParaRPr lang="en-US" dirty="0"/>
          </a:p>
        </p:txBody>
      </p:sp>
      <p:sp>
        <p:nvSpPr>
          <p:cNvPr id="20" name="Rounded Rectangle 19"/>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21" name="TextBox 20"/>
          <p:cNvSpPr txBox="1"/>
          <p:nvPr/>
        </p:nvSpPr>
        <p:spPr>
          <a:xfrm>
            <a:off x="8037607" y="17326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18.29</a:t>
            </a:r>
          </a:p>
        </p:txBody>
      </p:sp>
      <p:sp>
        <p:nvSpPr>
          <p:cNvPr id="22" name="Rectangle 21"/>
          <p:cNvSpPr>
            <a:spLocks noGrp="1" noChangeArrowheads="1"/>
          </p:cNvSpPr>
          <p:nvPr/>
        </p:nvSpPr>
        <p:spPr bwMode="auto">
          <a:xfrm>
            <a:off x="6405777" y="636767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p:cNvGraphicFramePr>
          <p:nvPr>
            <p:extLst>
              <p:ext uri="{D42A27DB-BD31-4B8C-83A1-F6EECF244321}">
                <p14:modId xmlns:p14="http://schemas.microsoft.com/office/powerpoint/2010/main" val="3288764372"/>
              </p:ext>
            </p:extLst>
          </p:nvPr>
        </p:nvGraphicFramePr>
        <p:xfrm>
          <a:off x="914400" y="1981200"/>
          <a:ext cx="7353300" cy="3233738"/>
        </p:xfrm>
        <a:graphic>
          <a:graphicData uri="http://schemas.openxmlformats.org/presentationml/2006/ole">
            <mc:AlternateContent xmlns:mc="http://schemas.openxmlformats.org/markup-compatibility/2006">
              <mc:Choice xmlns:v="urn:schemas-microsoft-com:vml" Requires="v">
                <p:oleObj spid="_x0000_s40091" name="Worksheet" r:id="rId4" imgW="2619250" imgH="1228878" progId="Excel.Sheet.8">
                  <p:embed/>
                </p:oleObj>
              </mc:Choice>
              <mc:Fallback>
                <p:oleObj name="Worksheet" r:id="rId4" imgW="2619250" imgH="1228878" progId="Excel.Sheet.8">
                  <p:embed/>
                  <p:pic>
                    <p:nvPicPr>
                      <p:cNvPr id="0" name="Picture 10"/>
                      <p:cNvPicPr>
                        <a:picLocks noChangeArrowheads="1"/>
                      </p:cNvPicPr>
                      <p:nvPr/>
                    </p:nvPicPr>
                    <p:blipFill>
                      <a:blip r:embed="rId5"/>
                      <a:srcRect/>
                      <a:stretch>
                        <a:fillRect/>
                      </a:stretch>
                    </p:blipFill>
                    <p:spPr bwMode="auto">
                      <a:xfrm>
                        <a:off x="914400" y="1981200"/>
                        <a:ext cx="7353300" cy="3233738"/>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Rectangle 27"/>
          <p:cNvSpPr>
            <a:spLocks noGrp="1" noChangeArrowheads="1"/>
          </p:cNvSpPr>
          <p:nvPr>
            <p:ph type="title"/>
          </p:nvPr>
        </p:nvSpPr>
        <p:spPr>
          <a:xfrm>
            <a:off x="457200" y="609600"/>
            <a:ext cx="8229600" cy="1219200"/>
          </a:xfrm>
        </p:spPr>
        <p:txBody>
          <a:bodyPr/>
          <a:lstStyle/>
          <a:p>
            <a:r>
              <a:rPr lang="en-US" altLang="en-US" b="1" dirty="0"/>
              <a:t>Computing a Multiproduct</a:t>
            </a:r>
            <a:br>
              <a:rPr lang="en-US" altLang="en-US" b="1" dirty="0"/>
            </a:br>
            <a:r>
              <a:rPr lang="en-US" altLang="en-US" b="1" dirty="0"/>
              <a:t>Break-Even Point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53</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8" name="Rectangle 7"/>
          <p:cNvSpPr>
            <a:spLocks noGrp="1" noChangeArrowheads="1"/>
          </p:cNvSpPr>
          <p:nvPr/>
        </p:nvSpPr>
        <p:spPr bwMode="auto">
          <a:xfrm>
            <a:off x="64008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type="title"/>
          </p:nvPr>
        </p:nvSpPr>
        <p:spPr>
          <a:xfrm>
            <a:off x="457200" y="457200"/>
            <a:ext cx="8229600" cy="1295400"/>
          </a:xfrm>
        </p:spPr>
        <p:txBody>
          <a:bodyPr/>
          <a:lstStyle/>
          <a:p>
            <a:r>
              <a:rPr lang="en-US" altLang="en-US" b="1" dirty="0"/>
              <a:t>Multiproduct Break-Even</a:t>
            </a:r>
            <a:br>
              <a:rPr lang="en-US" altLang="en-US" b="1" dirty="0"/>
            </a:br>
            <a:r>
              <a:rPr lang="en-US" altLang="en-US" b="1" dirty="0"/>
              <a:t>Income Statement</a:t>
            </a:r>
            <a:endParaRPr lang="en-US" altLang="en-US" b="1" dirty="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Slide Number Placeholder 5"/>
          <p:cNvSpPr>
            <a:spLocks noGrp="1"/>
          </p:cNvSpPr>
          <p:nvPr>
            <p:ph type="sldNum" sz="quarter" idx="12"/>
          </p:nvPr>
        </p:nvSpPr>
        <p:spPr/>
        <p:txBody>
          <a:bodyPr/>
          <a:lstStyle/>
          <a:p>
            <a:pPr>
              <a:defRPr/>
            </a:pPr>
            <a:fld id="{E15AB35F-282F-46BB-B6E1-4B27377FEBC5}" type="slidenum">
              <a:rPr lang="en-US" smtClean="0"/>
              <a:pPr>
                <a:defRPr/>
              </a:pPr>
              <a:t>54</a:t>
            </a:fld>
            <a:endParaRPr lang="en-US" dirty="0"/>
          </a:p>
        </p:txBody>
      </p:sp>
      <p:sp>
        <p:nvSpPr>
          <p:cNvPr id="7" name="Rounded Rectangle 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8" name="TextBox 7"/>
          <p:cNvSpPr txBox="1"/>
          <p:nvPr/>
        </p:nvSpPr>
        <p:spPr>
          <a:xfrm>
            <a:off x="7848600" y="133251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18.30</a:t>
            </a:r>
          </a:p>
        </p:txBody>
      </p:sp>
      <p:pic>
        <p:nvPicPr>
          <p:cNvPr id="2" name="Picture 1"/>
          <p:cNvPicPr>
            <a:picLocks noChangeAspect="1"/>
          </p:cNvPicPr>
          <p:nvPr/>
        </p:nvPicPr>
        <p:blipFill>
          <a:blip r:embed="rId3"/>
          <a:stretch>
            <a:fillRect/>
          </a:stretch>
        </p:blipFill>
        <p:spPr>
          <a:xfrm>
            <a:off x="1173664" y="2362200"/>
            <a:ext cx="6668673" cy="2114457"/>
          </a:xfrm>
          <a:prstGeom prst="rect">
            <a:avLst/>
          </a:prstGeom>
        </p:spPr>
      </p:pic>
      <p:sp>
        <p:nvSpPr>
          <p:cNvPr id="9" name="Rectangle 8"/>
          <p:cNvSpPr>
            <a:spLocks noGrp="1" noChangeArrowheads="1"/>
          </p:cNvSpPr>
          <p:nvPr/>
        </p:nvSpPr>
        <p:spPr bwMode="auto">
          <a:xfrm>
            <a:off x="64008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18-5</a:t>
            </a:r>
          </a:p>
        </p:txBody>
      </p:sp>
      <p:sp>
        <p:nvSpPr>
          <p:cNvPr id="34" name="Rectangle 5"/>
          <p:cNvSpPr>
            <a:spLocks noChangeArrowheads="1"/>
          </p:cNvSpPr>
          <p:nvPr/>
        </p:nvSpPr>
        <p:spPr bwMode="auto">
          <a:xfrm>
            <a:off x="1419224" y="1912937"/>
            <a:ext cx="58197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 name="Rectangle 6"/>
          <p:cNvSpPr>
            <a:spLocks noChangeArrowheads="1"/>
          </p:cNvSpPr>
          <p:nvPr/>
        </p:nvSpPr>
        <p:spPr bwMode="auto">
          <a:xfrm>
            <a:off x="1419224" y="3201987"/>
            <a:ext cx="581977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 name="Rectangle 7"/>
          <p:cNvSpPr>
            <a:spLocks noChangeArrowheads="1"/>
          </p:cNvSpPr>
          <p:nvPr/>
        </p:nvSpPr>
        <p:spPr bwMode="auto">
          <a:xfrm>
            <a:off x="963613" y="685800"/>
            <a:ext cx="710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The sales mix of a company’s two products, X and Y, is 2:1. Unit variable costs for both products</a:t>
            </a:r>
            <a:endParaRPr lang="en-US" altLang="en-US" dirty="0">
              <a:solidFill>
                <a:prstClr val="black"/>
              </a:solidFill>
              <a:cs typeface="+mn-cs"/>
            </a:endParaRPr>
          </a:p>
        </p:txBody>
      </p:sp>
      <p:sp>
        <p:nvSpPr>
          <p:cNvPr id="37" name="Rectangle 8"/>
          <p:cNvSpPr>
            <a:spLocks noChangeArrowheads="1"/>
          </p:cNvSpPr>
          <p:nvPr/>
        </p:nvSpPr>
        <p:spPr bwMode="auto">
          <a:xfrm>
            <a:off x="963613" y="892175"/>
            <a:ext cx="7349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are $2, and unit selling prices are $5 for X and $4 for Y. The company has $640,000 of fixed costs.</a:t>
            </a:r>
            <a:endParaRPr lang="en-US" altLang="en-US" dirty="0">
              <a:solidFill>
                <a:prstClr val="black"/>
              </a:solidFill>
              <a:cs typeface="+mn-cs"/>
            </a:endParaRPr>
          </a:p>
        </p:txBody>
      </p:sp>
      <p:sp>
        <p:nvSpPr>
          <p:cNvPr id="38" name="Rectangle 9"/>
          <p:cNvSpPr>
            <a:spLocks noChangeArrowheads="1"/>
          </p:cNvSpPr>
          <p:nvPr/>
        </p:nvSpPr>
        <p:spPr bwMode="auto">
          <a:xfrm>
            <a:off x="963613" y="1098550"/>
            <a:ext cx="394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What is the contribution margin per composite unit?</a:t>
            </a:r>
            <a:endParaRPr lang="en-US" altLang="en-US" dirty="0">
              <a:solidFill>
                <a:prstClr val="black"/>
              </a:solidFill>
              <a:cs typeface="+mn-cs"/>
            </a:endParaRPr>
          </a:p>
        </p:txBody>
      </p:sp>
      <p:sp>
        <p:nvSpPr>
          <p:cNvPr id="39" name="Rectangle 10"/>
          <p:cNvSpPr>
            <a:spLocks noChangeArrowheads="1"/>
          </p:cNvSpPr>
          <p:nvPr/>
        </p:nvSpPr>
        <p:spPr bwMode="auto">
          <a:xfrm>
            <a:off x="963613" y="1304925"/>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What is the break-even point in composite units?</a:t>
            </a:r>
            <a:endParaRPr lang="en-US" altLang="en-US" dirty="0">
              <a:solidFill>
                <a:prstClr val="black"/>
              </a:solidFill>
              <a:cs typeface="+mn-cs"/>
            </a:endParaRPr>
          </a:p>
        </p:txBody>
      </p:sp>
      <p:sp>
        <p:nvSpPr>
          <p:cNvPr id="47" name="Rectangle 11"/>
          <p:cNvSpPr>
            <a:spLocks noChangeArrowheads="1"/>
          </p:cNvSpPr>
          <p:nvPr/>
        </p:nvSpPr>
        <p:spPr bwMode="auto">
          <a:xfrm>
            <a:off x="963613" y="1511300"/>
            <a:ext cx="6183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How many units of X and how many units of Y will be sold at the break-even point?</a:t>
            </a:r>
            <a:endParaRPr lang="en-US" altLang="en-US" dirty="0">
              <a:solidFill>
                <a:prstClr val="black"/>
              </a:solidFill>
              <a:cs typeface="+mn-cs"/>
            </a:endParaRPr>
          </a:p>
        </p:txBody>
      </p:sp>
      <p:sp>
        <p:nvSpPr>
          <p:cNvPr id="48" name="Rectangle 12"/>
          <p:cNvSpPr>
            <a:spLocks noChangeArrowheads="1"/>
          </p:cNvSpPr>
          <p:nvPr/>
        </p:nvSpPr>
        <p:spPr bwMode="auto">
          <a:xfrm>
            <a:off x="1458912" y="1933575"/>
            <a:ext cx="2532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Selling price per composite unit</a:t>
            </a:r>
            <a:endParaRPr lang="en-US" altLang="en-US" dirty="0">
              <a:solidFill>
                <a:prstClr val="black"/>
              </a:solidFill>
              <a:cs typeface="+mn-cs"/>
            </a:endParaRPr>
          </a:p>
        </p:txBody>
      </p:sp>
      <p:sp>
        <p:nvSpPr>
          <p:cNvPr id="49" name="Rectangle 13"/>
          <p:cNvSpPr>
            <a:spLocks noChangeArrowheads="1"/>
          </p:cNvSpPr>
          <p:nvPr/>
        </p:nvSpPr>
        <p:spPr bwMode="auto">
          <a:xfrm>
            <a:off x="4767262" y="193357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Units</a:t>
            </a:r>
            <a:endParaRPr lang="en-US" altLang="en-US" dirty="0">
              <a:solidFill>
                <a:prstClr val="black"/>
              </a:solidFill>
              <a:cs typeface="+mn-cs"/>
            </a:endParaRPr>
          </a:p>
        </p:txBody>
      </p:sp>
      <p:sp>
        <p:nvSpPr>
          <p:cNvPr id="50" name="Rectangle 14"/>
          <p:cNvSpPr>
            <a:spLocks noChangeArrowheads="1"/>
          </p:cNvSpPr>
          <p:nvPr/>
        </p:nvSpPr>
        <p:spPr bwMode="auto">
          <a:xfrm>
            <a:off x="5554662" y="1933575"/>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per unit</a:t>
            </a:r>
            <a:endParaRPr lang="en-US" altLang="en-US" dirty="0">
              <a:solidFill>
                <a:prstClr val="black"/>
              </a:solidFill>
              <a:cs typeface="+mn-cs"/>
            </a:endParaRPr>
          </a:p>
        </p:txBody>
      </p:sp>
      <p:sp>
        <p:nvSpPr>
          <p:cNvPr id="51" name="Rectangle 15"/>
          <p:cNvSpPr>
            <a:spLocks noChangeArrowheads="1"/>
          </p:cNvSpPr>
          <p:nvPr/>
        </p:nvSpPr>
        <p:spPr bwMode="auto">
          <a:xfrm>
            <a:off x="6724649" y="1933575"/>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a:t>
            </a:r>
            <a:endParaRPr lang="en-US" altLang="en-US" dirty="0">
              <a:solidFill>
                <a:prstClr val="black"/>
              </a:solidFill>
              <a:cs typeface="+mn-cs"/>
            </a:endParaRPr>
          </a:p>
        </p:txBody>
      </p:sp>
      <p:sp>
        <p:nvSpPr>
          <p:cNvPr id="52" name="Rectangle 16"/>
          <p:cNvSpPr>
            <a:spLocks noChangeArrowheads="1"/>
          </p:cNvSpPr>
          <p:nvPr/>
        </p:nvSpPr>
        <p:spPr bwMode="auto">
          <a:xfrm>
            <a:off x="1458912" y="2160587"/>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X</a:t>
            </a:r>
            <a:endParaRPr lang="en-US" altLang="en-US" dirty="0">
              <a:solidFill>
                <a:prstClr val="black"/>
              </a:solidFill>
              <a:cs typeface="+mn-cs"/>
            </a:endParaRPr>
          </a:p>
        </p:txBody>
      </p:sp>
      <p:sp>
        <p:nvSpPr>
          <p:cNvPr id="53" name="Rectangle 17"/>
          <p:cNvSpPr>
            <a:spLocks noChangeArrowheads="1"/>
          </p:cNvSpPr>
          <p:nvPr/>
        </p:nvSpPr>
        <p:spPr bwMode="auto">
          <a:xfrm>
            <a:off x="4953000" y="216058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54" name="Rectangle 18"/>
          <p:cNvSpPr>
            <a:spLocks noChangeArrowheads="1"/>
          </p:cNvSpPr>
          <p:nvPr/>
        </p:nvSpPr>
        <p:spPr bwMode="auto">
          <a:xfrm>
            <a:off x="5843587" y="216058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a:t>
            </a:r>
            <a:endParaRPr lang="en-US" altLang="en-US" dirty="0">
              <a:solidFill>
                <a:prstClr val="black"/>
              </a:solidFill>
              <a:cs typeface="+mn-cs"/>
            </a:endParaRPr>
          </a:p>
        </p:txBody>
      </p:sp>
      <p:sp>
        <p:nvSpPr>
          <p:cNvPr id="55" name="Rectangle 19"/>
          <p:cNvSpPr>
            <a:spLocks noChangeArrowheads="1"/>
          </p:cNvSpPr>
          <p:nvPr/>
        </p:nvSpPr>
        <p:spPr bwMode="auto">
          <a:xfrm>
            <a:off x="6875462" y="216058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$10</a:t>
            </a:r>
            <a:endParaRPr lang="en-US" altLang="en-US" dirty="0">
              <a:solidFill>
                <a:prstClr val="black"/>
              </a:solidFill>
              <a:cs typeface="+mn-cs"/>
            </a:endParaRPr>
          </a:p>
        </p:txBody>
      </p:sp>
      <p:sp>
        <p:nvSpPr>
          <p:cNvPr id="56" name="Rectangle 20"/>
          <p:cNvSpPr>
            <a:spLocks noChangeArrowheads="1"/>
          </p:cNvSpPr>
          <p:nvPr/>
        </p:nvSpPr>
        <p:spPr bwMode="auto">
          <a:xfrm>
            <a:off x="1458912" y="2366962"/>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Y</a:t>
            </a:r>
            <a:endParaRPr lang="en-US" altLang="en-US" dirty="0">
              <a:solidFill>
                <a:prstClr val="black"/>
              </a:solidFill>
              <a:cs typeface="+mn-cs"/>
            </a:endParaRPr>
          </a:p>
        </p:txBody>
      </p:sp>
      <p:sp>
        <p:nvSpPr>
          <p:cNvPr id="57" name="Rectangle 21"/>
          <p:cNvSpPr>
            <a:spLocks noChangeArrowheads="1"/>
          </p:cNvSpPr>
          <p:nvPr/>
        </p:nvSpPr>
        <p:spPr bwMode="auto">
          <a:xfrm>
            <a:off x="4953000" y="236696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a:t>
            </a:r>
            <a:endParaRPr lang="en-US" altLang="en-US" dirty="0">
              <a:solidFill>
                <a:prstClr val="black"/>
              </a:solidFill>
              <a:cs typeface="+mn-cs"/>
            </a:endParaRPr>
          </a:p>
        </p:txBody>
      </p:sp>
      <p:sp>
        <p:nvSpPr>
          <p:cNvPr id="58" name="Rectangle 22"/>
          <p:cNvSpPr>
            <a:spLocks noChangeArrowheads="1"/>
          </p:cNvSpPr>
          <p:nvPr/>
        </p:nvSpPr>
        <p:spPr bwMode="auto">
          <a:xfrm>
            <a:off x="4953000" y="2541587"/>
            <a:ext cx="9048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9" name="Rectangle 23"/>
          <p:cNvSpPr>
            <a:spLocks noChangeArrowheads="1"/>
          </p:cNvSpPr>
          <p:nvPr/>
        </p:nvSpPr>
        <p:spPr bwMode="auto">
          <a:xfrm>
            <a:off x="5843587" y="236696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a:t>
            </a:r>
            <a:endParaRPr lang="en-US" altLang="en-US" dirty="0">
              <a:solidFill>
                <a:prstClr val="black"/>
              </a:solidFill>
              <a:cs typeface="+mn-cs"/>
            </a:endParaRPr>
          </a:p>
        </p:txBody>
      </p:sp>
      <p:sp>
        <p:nvSpPr>
          <p:cNvPr id="60" name="Rectangle 24"/>
          <p:cNvSpPr>
            <a:spLocks noChangeArrowheads="1"/>
          </p:cNvSpPr>
          <p:nvPr/>
        </p:nvSpPr>
        <p:spPr bwMode="auto">
          <a:xfrm>
            <a:off x="7058024" y="236696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a:t>
            </a:r>
            <a:endParaRPr lang="en-US" altLang="en-US" dirty="0">
              <a:solidFill>
                <a:prstClr val="black"/>
              </a:solidFill>
              <a:cs typeface="+mn-cs"/>
            </a:endParaRPr>
          </a:p>
        </p:txBody>
      </p:sp>
      <p:sp>
        <p:nvSpPr>
          <p:cNvPr id="61" name="Rectangle 25"/>
          <p:cNvSpPr>
            <a:spLocks noChangeArrowheads="1"/>
          </p:cNvSpPr>
          <p:nvPr/>
        </p:nvSpPr>
        <p:spPr bwMode="auto">
          <a:xfrm>
            <a:off x="1458912" y="2573337"/>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a:t>
            </a:r>
            <a:endParaRPr lang="en-US" altLang="en-US" dirty="0">
              <a:solidFill>
                <a:prstClr val="black"/>
              </a:solidFill>
              <a:cs typeface="+mn-cs"/>
            </a:endParaRPr>
          </a:p>
        </p:txBody>
      </p:sp>
      <p:sp>
        <p:nvSpPr>
          <p:cNvPr id="62" name="Rectangle 26"/>
          <p:cNvSpPr>
            <a:spLocks noChangeArrowheads="1"/>
          </p:cNvSpPr>
          <p:nvPr/>
        </p:nvSpPr>
        <p:spPr bwMode="auto">
          <a:xfrm>
            <a:off x="4953000" y="257333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a:t>
            </a:r>
            <a:endParaRPr lang="en-US" altLang="en-US" dirty="0">
              <a:solidFill>
                <a:prstClr val="black"/>
              </a:solidFill>
              <a:cs typeface="+mn-cs"/>
            </a:endParaRPr>
          </a:p>
        </p:txBody>
      </p:sp>
      <p:sp>
        <p:nvSpPr>
          <p:cNvPr id="63" name="Rectangle 27"/>
          <p:cNvSpPr>
            <a:spLocks noChangeArrowheads="1"/>
          </p:cNvSpPr>
          <p:nvPr/>
        </p:nvSpPr>
        <p:spPr bwMode="auto">
          <a:xfrm>
            <a:off x="6875462" y="2573337"/>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$14</a:t>
            </a:r>
            <a:endParaRPr lang="en-US" altLang="en-US" dirty="0">
              <a:solidFill>
                <a:prstClr val="black"/>
              </a:solidFill>
              <a:cs typeface="+mn-cs"/>
            </a:endParaRPr>
          </a:p>
        </p:txBody>
      </p:sp>
      <p:sp>
        <p:nvSpPr>
          <p:cNvPr id="71" name="Rectangle 28"/>
          <p:cNvSpPr>
            <a:spLocks noChangeArrowheads="1"/>
          </p:cNvSpPr>
          <p:nvPr/>
        </p:nvSpPr>
        <p:spPr bwMode="auto">
          <a:xfrm>
            <a:off x="1458912" y="3222625"/>
            <a:ext cx="25828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Variable cost per composite unit</a:t>
            </a:r>
            <a:endParaRPr lang="en-US" altLang="en-US" dirty="0">
              <a:solidFill>
                <a:prstClr val="black"/>
              </a:solidFill>
              <a:cs typeface="+mn-cs"/>
            </a:endParaRPr>
          </a:p>
        </p:txBody>
      </p:sp>
      <p:sp>
        <p:nvSpPr>
          <p:cNvPr id="72" name="Rectangle 29"/>
          <p:cNvSpPr>
            <a:spLocks noChangeArrowheads="1"/>
          </p:cNvSpPr>
          <p:nvPr/>
        </p:nvSpPr>
        <p:spPr bwMode="auto">
          <a:xfrm>
            <a:off x="4767262" y="322262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Units</a:t>
            </a:r>
            <a:endParaRPr lang="en-US" altLang="en-US" dirty="0">
              <a:solidFill>
                <a:prstClr val="black"/>
              </a:solidFill>
              <a:cs typeface="+mn-cs"/>
            </a:endParaRPr>
          </a:p>
        </p:txBody>
      </p:sp>
      <p:sp>
        <p:nvSpPr>
          <p:cNvPr id="73" name="Rectangle 30"/>
          <p:cNvSpPr>
            <a:spLocks noChangeArrowheads="1"/>
          </p:cNvSpPr>
          <p:nvPr/>
        </p:nvSpPr>
        <p:spPr bwMode="auto">
          <a:xfrm>
            <a:off x="5554662" y="3222625"/>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per unit</a:t>
            </a:r>
            <a:endParaRPr lang="en-US" altLang="en-US" dirty="0">
              <a:solidFill>
                <a:prstClr val="black"/>
              </a:solidFill>
              <a:cs typeface="+mn-cs"/>
            </a:endParaRPr>
          </a:p>
        </p:txBody>
      </p:sp>
      <p:sp>
        <p:nvSpPr>
          <p:cNvPr id="74" name="Rectangle 31"/>
          <p:cNvSpPr>
            <a:spLocks noChangeArrowheads="1"/>
          </p:cNvSpPr>
          <p:nvPr/>
        </p:nvSpPr>
        <p:spPr bwMode="auto">
          <a:xfrm>
            <a:off x="6724649" y="3222625"/>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a:t>
            </a:r>
            <a:endParaRPr lang="en-US" altLang="en-US" dirty="0">
              <a:solidFill>
                <a:prstClr val="black"/>
              </a:solidFill>
              <a:cs typeface="+mn-cs"/>
            </a:endParaRPr>
          </a:p>
        </p:txBody>
      </p:sp>
      <p:sp>
        <p:nvSpPr>
          <p:cNvPr id="75" name="Rectangle 32"/>
          <p:cNvSpPr>
            <a:spLocks noChangeArrowheads="1"/>
          </p:cNvSpPr>
          <p:nvPr/>
        </p:nvSpPr>
        <p:spPr bwMode="auto">
          <a:xfrm>
            <a:off x="1458912" y="3449637"/>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X</a:t>
            </a:r>
            <a:endParaRPr lang="en-US" altLang="en-US" dirty="0">
              <a:solidFill>
                <a:prstClr val="black"/>
              </a:solidFill>
              <a:cs typeface="+mn-cs"/>
            </a:endParaRPr>
          </a:p>
        </p:txBody>
      </p:sp>
      <p:sp>
        <p:nvSpPr>
          <p:cNvPr id="76" name="Rectangle 33"/>
          <p:cNvSpPr>
            <a:spLocks noChangeArrowheads="1"/>
          </p:cNvSpPr>
          <p:nvPr/>
        </p:nvSpPr>
        <p:spPr bwMode="auto">
          <a:xfrm>
            <a:off x="4953000" y="3449637"/>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77" name="Rectangle 34"/>
          <p:cNvSpPr>
            <a:spLocks noChangeArrowheads="1"/>
          </p:cNvSpPr>
          <p:nvPr/>
        </p:nvSpPr>
        <p:spPr bwMode="auto">
          <a:xfrm>
            <a:off x="5843587" y="34496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78" name="Rectangle 35"/>
          <p:cNvSpPr>
            <a:spLocks noChangeArrowheads="1"/>
          </p:cNvSpPr>
          <p:nvPr/>
        </p:nvSpPr>
        <p:spPr bwMode="auto">
          <a:xfrm>
            <a:off x="6965949" y="3449637"/>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a:t>
            </a:r>
            <a:endParaRPr lang="en-US" altLang="en-US" dirty="0">
              <a:solidFill>
                <a:prstClr val="black"/>
              </a:solidFill>
              <a:cs typeface="+mn-cs"/>
            </a:endParaRPr>
          </a:p>
        </p:txBody>
      </p:sp>
      <p:sp>
        <p:nvSpPr>
          <p:cNvPr id="79" name="Rectangle 36"/>
          <p:cNvSpPr>
            <a:spLocks noChangeArrowheads="1"/>
          </p:cNvSpPr>
          <p:nvPr/>
        </p:nvSpPr>
        <p:spPr bwMode="auto">
          <a:xfrm>
            <a:off x="1458912" y="3656012"/>
            <a:ext cx="787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Y</a:t>
            </a:r>
            <a:endParaRPr lang="en-US" altLang="en-US" dirty="0">
              <a:solidFill>
                <a:prstClr val="black"/>
              </a:solidFill>
              <a:cs typeface="+mn-cs"/>
            </a:endParaRPr>
          </a:p>
        </p:txBody>
      </p:sp>
      <p:sp>
        <p:nvSpPr>
          <p:cNvPr id="80" name="Rectangle 37"/>
          <p:cNvSpPr>
            <a:spLocks noChangeArrowheads="1"/>
          </p:cNvSpPr>
          <p:nvPr/>
        </p:nvSpPr>
        <p:spPr bwMode="auto">
          <a:xfrm>
            <a:off x="4953000" y="36560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a:t>
            </a:r>
            <a:endParaRPr lang="en-US" altLang="en-US" dirty="0">
              <a:solidFill>
                <a:prstClr val="black"/>
              </a:solidFill>
              <a:cs typeface="+mn-cs"/>
            </a:endParaRPr>
          </a:p>
        </p:txBody>
      </p:sp>
      <p:sp>
        <p:nvSpPr>
          <p:cNvPr id="81" name="Rectangle 38"/>
          <p:cNvSpPr>
            <a:spLocks noChangeArrowheads="1"/>
          </p:cNvSpPr>
          <p:nvPr/>
        </p:nvSpPr>
        <p:spPr bwMode="auto">
          <a:xfrm>
            <a:off x="4953000" y="3830637"/>
            <a:ext cx="90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2" name="Rectangle 39"/>
          <p:cNvSpPr>
            <a:spLocks noChangeArrowheads="1"/>
          </p:cNvSpPr>
          <p:nvPr/>
        </p:nvSpPr>
        <p:spPr bwMode="auto">
          <a:xfrm>
            <a:off x="5843587" y="3656012"/>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83" name="Rectangle 40"/>
          <p:cNvSpPr>
            <a:spLocks noChangeArrowheads="1"/>
          </p:cNvSpPr>
          <p:nvPr/>
        </p:nvSpPr>
        <p:spPr bwMode="auto">
          <a:xfrm>
            <a:off x="7058024" y="3656012"/>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84" name="Rectangle 41"/>
          <p:cNvSpPr>
            <a:spLocks noChangeArrowheads="1"/>
          </p:cNvSpPr>
          <p:nvPr/>
        </p:nvSpPr>
        <p:spPr bwMode="auto">
          <a:xfrm>
            <a:off x="1458912" y="38608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a:t>
            </a:r>
            <a:endParaRPr lang="en-US" altLang="en-US" dirty="0">
              <a:solidFill>
                <a:prstClr val="black"/>
              </a:solidFill>
              <a:cs typeface="+mn-cs"/>
            </a:endParaRPr>
          </a:p>
        </p:txBody>
      </p:sp>
      <p:sp>
        <p:nvSpPr>
          <p:cNvPr id="85" name="Rectangle 42"/>
          <p:cNvSpPr>
            <a:spLocks noChangeArrowheads="1"/>
          </p:cNvSpPr>
          <p:nvPr/>
        </p:nvSpPr>
        <p:spPr bwMode="auto">
          <a:xfrm>
            <a:off x="4953000" y="3860800"/>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a:t>
            </a:r>
            <a:endParaRPr lang="en-US" altLang="en-US" dirty="0">
              <a:solidFill>
                <a:prstClr val="black"/>
              </a:solidFill>
              <a:cs typeface="+mn-cs"/>
            </a:endParaRPr>
          </a:p>
        </p:txBody>
      </p:sp>
      <p:sp>
        <p:nvSpPr>
          <p:cNvPr id="86" name="Rectangle 43"/>
          <p:cNvSpPr>
            <a:spLocks noChangeArrowheads="1"/>
          </p:cNvSpPr>
          <p:nvPr/>
        </p:nvSpPr>
        <p:spPr bwMode="auto">
          <a:xfrm>
            <a:off x="6965949" y="38608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a:t>
            </a:r>
            <a:endParaRPr lang="en-US" altLang="en-US" dirty="0">
              <a:solidFill>
                <a:prstClr val="black"/>
              </a:solidFill>
              <a:cs typeface="+mn-cs"/>
            </a:endParaRPr>
          </a:p>
        </p:txBody>
      </p:sp>
      <p:sp>
        <p:nvSpPr>
          <p:cNvPr id="87" name="Rectangle 44"/>
          <p:cNvSpPr>
            <a:spLocks noChangeArrowheads="1"/>
          </p:cNvSpPr>
          <p:nvPr/>
        </p:nvSpPr>
        <p:spPr bwMode="auto">
          <a:xfrm>
            <a:off x="1458912" y="4294187"/>
            <a:ext cx="39241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Contribution margin per composite unit ($14 - $6)</a:t>
            </a:r>
            <a:endParaRPr lang="en-US" altLang="en-US" b="1" dirty="0">
              <a:solidFill>
                <a:srgbClr val="C00000"/>
              </a:solidFill>
              <a:cs typeface="+mn-cs"/>
            </a:endParaRPr>
          </a:p>
        </p:txBody>
      </p:sp>
      <p:sp>
        <p:nvSpPr>
          <p:cNvPr id="88" name="Rectangle 45"/>
          <p:cNvSpPr>
            <a:spLocks noChangeArrowheads="1"/>
          </p:cNvSpPr>
          <p:nvPr/>
        </p:nvSpPr>
        <p:spPr bwMode="auto">
          <a:xfrm>
            <a:off x="6965949" y="4294187"/>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a:t>
            </a:r>
            <a:endParaRPr lang="en-US" altLang="en-US" b="1" dirty="0">
              <a:solidFill>
                <a:srgbClr val="C00000"/>
              </a:solidFill>
              <a:cs typeface="+mn-cs"/>
            </a:endParaRPr>
          </a:p>
        </p:txBody>
      </p:sp>
      <p:sp>
        <p:nvSpPr>
          <p:cNvPr id="90" name="Rectangle 46"/>
          <p:cNvSpPr>
            <a:spLocks noChangeArrowheads="1"/>
          </p:cNvSpPr>
          <p:nvPr/>
        </p:nvSpPr>
        <p:spPr bwMode="auto">
          <a:xfrm>
            <a:off x="1409699" y="19018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Rectangle 47"/>
          <p:cNvSpPr>
            <a:spLocks noChangeArrowheads="1"/>
          </p:cNvSpPr>
          <p:nvPr/>
        </p:nvSpPr>
        <p:spPr bwMode="auto">
          <a:xfrm>
            <a:off x="7218362" y="192246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Rectangle 48"/>
          <p:cNvSpPr>
            <a:spLocks noChangeArrowheads="1"/>
          </p:cNvSpPr>
          <p:nvPr/>
        </p:nvSpPr>
        <p:spPr bwMode="auto">
          <a:xfrm>
            <a:off x="1409699" y="31908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49"/>
          <p:cNvSpPr>
            <a:spLocks noChangeArrowheads="1"/>
          </p:cNvSpPr>
          <p:nvPr/>
        </p:nvSpPr>
        <p:spPr bwMode="auto">
          <a:xfrm>
            <a:off x="7218362" y="3211512"/>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Rectangle 50"/>
          <p:cNvSpPr>
            <a:spLocks noChangeArrowheads="1"/>
          </p:cNvSpPr>
          <p:nvPr/>
        </p:nvSpPr>
        <p:spPr bwMode="auto">
          <a:xfrm>
            <a:off x="1428749" y="1901825"/>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51"/>
          <p:cNvSpPr>
            <a:spLocks noChangeArrowheads="1"/>
          </p:cNvSpPr>
          <p:nvPr/>
        </p:nvSpPr>
        <p:spPr bwMode="auto">
          <a:xfrm>
            <a:off x="1428749" y="2128837"/>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Line 52"/>
          <p:cNvSpPr>
            <a:spLocks noChangeShapeType="1"/>
          </p:cNvSpPr>
          <p:nvPr/>
        </p:nvSpPr>
        <p:spPr bwMode="auto">
          <a:xfrm>
            <a:off x="6261099" y="25527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53"/>
          <p:cNvSpPr>
            <a:spLocks noChangeArrowheads="1"/>
          </p:cNvSpPr>
          <p:nvPr/>
        </p:nvSpPr>
        <p:spPr bwMode="auto">
          <a:xfrm>
            <a:off x="6261099" y="2552700"/>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Line 54"/>
          <p:cNvSpPr>
            <a:spLocks noChangeShapeType="1"/>
          </p:cNvSpPr>
          <p:nvPr/>
        </p:nvSpPr>
        <p:spPr bwMode="auto">
          <a:xfrm>
            <a:off x="6261099" y="275748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55"/>
          <p:cNvSpPr>
            <a:spLocks noChangeArrowheads="1"/>
          </p:cNvSpPr>
          <p:nvPr/>
        </p:nvSpPr>
        <p:spPr bwMode="auto">
          <a:xfrm>
            <a:off x="6261099" y="275748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56"/>
          <p:cNvSpPr>
            <a:spLocks noChangeShapeType="1"/>
          </p:cNvSpPr>
          <p:nvPr/>
        </p:nvSpPr>
        <p:spPr bwMode="auto">
          <a:xfrm>
            <a:off x="6261099" y="277812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57"/>
          <p:cNvSpPr>
            <a:spLocks noChangeArrowheads="1"/>
          </p:cNvSpPr>
          <p:nvPr/>
        </p:nvSpPr>
        <p:spPr bwMode="auto">
          <a:xfrm>
            <a:off x="6261099" y="2778125"/>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Rectangle 58"/>
          <p:cNvSpPr>
            <a:spLocks noChangeArrowheads="1"/>
          </p:cNvSpPr>
          <p:nvPr/>
        </p:nvSpPr>
        <p:spPr bwMode="auto">
          <a:xfrm>
            <a:off x="1428749" y="3190875"/>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59"/>
          <p:cNvSpPr>
            <a:spLocks noChangeArrowheads="1"/>
          </p:cNvSpPr>
          <p:nvPr/>
        </p:nvSpPr>
        <p:spPr bwMode="auto">
          <a:xfrm>
            <a:off x="1428749" y="3417887"/>
            <a:ext cx="581025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Line 60"/>
          <p:cNvSpPr>
            <a:spLocks noChangeShapeType="1"/>
          </p:cNvSpPr>
          <p:nvPr/>
        </p:nvSpPr>
        <p:spPr bwMode="auto">
          <a:xfrm>
            <a:off x="6261099" y="384016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61"/>
          <p:cNvSpPr>
            <a:spLocks noChangeArrowheads="1"/>
          </p:cNvSpPr>
          <p:nvPr/>
        </p:nvSpPr>
        <p:spPr bwMode="auto">
          <a:xfrm>
            <a:off x="6261099" y="3840162"/>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Line 62"/>
          <p:cNvSpPr>
            <a:spLocks noChangeShapeType="1"/>
          </p:cNvSpPr>
          <p:nvPr/>
        </p:nvSpPr>
        <p:spPr bwMode="auto">
          <a:xfrm>
            <a:off x="6261099" y="4046537"/>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63"/>
          <p:cNvSpPr>
            <a:spLocks noChangeArrowheads="1"/>
          </p:cNvSpPr>
          <p:nvPr/>
        </p:nvSpPr>
        <p:spPr bwMode="auto">
          <a:xfrm>
            <a:off x="6261099" y="4046537"/>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Line 64"/>
          <p:cNvSpPr>
            <a:spLocks noChangeShapeType="1"/>
          </p:cNvSpPr>
          <p:nvPr/>
        </p:nvSpPr>
        <p:spPr bwMode="auto">
          <a:xfrm>
            <a:off x="6261099" y="40671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65"/>
          <p:cNvSpPr>
            <a:spLocks noChangeArrowheads="1"/>
          </p:cNvSpPr>
          <p:nvPr/>
        </p:nvSpPr>
        <p:spPr bwMode="auto">
          <a:xfrm>
            <a:off x="6261099" y="4067175"/>
            <a:ext cx="9779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1" name="Rectangle 45"/>
          <p:cNvSpPr>
            <a:spLocks noChangeArrowheads="1"/>
          </p:cNvSpPr>
          <p:nvPr/>
        </p:nvSpPr>
        <p:spPr bwMode="auto">
          <a:xfrm>
            <a:off x="5121274" y="111202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a:t>
            </a:r>
            <a:endParaRPr lang="en-US" altLang="en-US" b="1" dirty="0">
              <a:solidFill>
                <a:srgbClr val="C00000"/>
              </a:solidFill>
              <a:cs typeface="+mn-cs"/>
            </a:endParaRPr>
          </a:p>
        </p:txBody>
      </p:sp>
      <p:sp>
        <p:nvSpPr>
          <p:cNvPr id="66" name="Slide Number Placeholder 65"/>
          <p:cNvSpPr>
            <a:spLocks noGrp="1"/>
          </p:cNvSpPr>
          <p:nvPr>
            <p:ph type="sldNum" sz="quarter" idx="12"/>
          </p:nvPr>
        </p:nvSpPr>
        <p:spPr/>
        <p:txBody>
          <a:bodyPr/>
          <a:lstStyle/>
          <a:p>
            <a:fld id="{A2F34CF3-0044-4E21-BEB6-D1264E26E98D}" type="slidenum">
              <a:rPr lang="en-US" smtClean="0">
                <a:solidFill>
                  <a:prstClr val="black">
                    <a:tint val="75000"/>
                  </a:prstClr>
                </a:solidFill>
              </a:rPr>
              <a:pPr/>
              <a:t>55</a:t>
            </a:fld>
            <a:endParaRPr lang="en-US" dirty="0">
              <a:solidFill>
                <a:prstClr val="black">
                  <a:tint val="75000"/>
                </a:prstClr>
              </a:solidFill>
            </a:endParaRPr>
          </a:p>
        </p:txBody>
      </p:sp>
      <p:sp>
        <p:nvSpPr>
          <p:cNvPr id="67" name="Rounded Rectangle 66"/>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68" name="Rectangle 67"/>
          <p:cNvSpPr>
            <a:spLocks noGrp="1" noChangeArrowheads="1"/>
          </p:cNvSpPr>
          <p:nvPr/>
        </p:nvSpPr>
        <p:spPr bwMode="auto">
          <a:xfrm>
            <a:off x="6261099" y="639762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4115785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500"/>
                                        <p:tgtEl>
                                          <p:spTgt spid="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2"/>
                                        </p:tgtEl>
                                        <p:attrNameLst>
                                          <p:attrName>style.visibility</p:attrName>
                                        </p:attrNameLst>
                                      </p:cBhvr>
                                      <p:to>
                                        <p:strVal val="visible"/>
                                      </p:to>
                                    </p:set>
                                    <p:animEffect transition="in" filter="fade">
                                      <p:cBhvr>
                                        <p:cTn id="70" dur="500"/>
                                        <p:tgtEl>
                                          <p:spTgt spid="3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3"/>
                                        </p:tgtEl>
                                        <p:attrNameLst>
                                          <p:attrName>style.visibility</p:attrName>
                                        </p:attrNameLst>
                                      </p:cBhvr>
                                      <p:to>
                                        <p:strVal val="visible"/>
                                      </p:to>
                                    </p:set>
                                    <p:animEffect transition="in" filter="fade">
                                      <p:cBhvr>
                                        <p:cTn id="73" dur="500"/>
                                        <p:tgtEl>
                                          <p:spTgt spid="3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54"/>
                                        </p:tgtEl>
                                        <p:attrNameLst>
                                          <p:attrName>style.visibility</p:attrName>
                                        </p:attrNameLst>
                                      </p:cBhvr>
                                      <p:to>
                                        <p:strVal val="visible"/>
                                      </p:to>
                                    </p:set>
                                    <p:animEffect transition="in" filter="fade">
                                      <p:cBhvr>
                                        <p:cTn id="76" dur="500"/>
                                        <p:tgtEl>
                                          <p:spTgt spid="35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fade">
                                      <p:cBhvr>
                                        <p:cTn id="79" dur="500"/>
                                        <p:tgtEl>
                                          <p:spTgt spid="35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6"/>
                                        </p:tgtEl>
                                        <p:attrNameLst>
                                          <p:attrName>style.visibility</p:attrName>
                                        </p:attrNameLst>
                                      </p:cBhvr>
                                      <p:to>
                                        <p:strVal val="visible"/>
                                      </p:to>
                                    </p:set>
                                    <p:animEffect transition="in" filter="fade">
                                      <p:cBhvr>
                                        <p:cTn id="82" dur="500"/>
                                        <p:tgtEl>
                                          <p:spTgt spid="35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57"/>
                                        </p:tgtEl>
                                        <p:attrNameLst>
                                          <p:attrName>style.visibility</p:attrName>
                                        </p:attrNameLst>
                                      </p:cBhvr>
                                      <p:to>
                                        <p:strVal val="visible"/>
                                      </p:to>
                                    </p:set>
                                    <p:animEffect transition="in" filter="fade">
                                      <p:cBhvr>
                                        <p:cTn id="85" dur="500"/>
                                        <p:tgtEl>
                                          <p:spTgt spid="35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500"/>
                                        <p:tgtEl>
                                          <p:spTgt spid="7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fade">
                                      <p:cBhvr>
                                        <p:cTn id="108" dur="500"/>
                                        <p:tgtEl>
                                          <p:spTgt spid="8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fade">
                                      <p:cBhvr>
                                        <p:cTn id="114" dur="500"/>
                                        <p:tgtEl>
                                          <p:spTgt spid="8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5"/>
                                        </p:tgtEl>
                                        <p:attrNameLst>
                                          <p:attrName>style.visibility</p:attrName>
                                        </p:attrNameLst>
                                      </p:cBhvr>
                                      <p:to>
                                        <p:strVal val="visible"/>
                                      </p:to>
                                    </p:set>
                                    <p:animEffect transition="in" filter="fade">
                                      <p:cBhvr>
                                        <p:cTn id="117" dur="500"/>
                                        <p:tgtEl>
                                          <p:spTgt spid="8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500"/>
                                        <p:tgtEl>
                                          <p:spTgt spid="9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500"/>
                                        <p:tgtEl>
                                          <p:spTgt spid="9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58"/>
                                        </p:tgtEl>
                                        <p:attrNameLst>
                                          <p:attrName>style.visibility</p:attrName>
                                        </p:attrNameLst>
                                      </p:cBhvr>
                                      <p:to>
                                        <p:strVal val="visible"/>
                                      </p:to>
                                    </p:set>
                                    <p:animEffect transition="in" filter="fade">
                                      <p:cBhvr>
                                        <p:cTn id="126" dur="500"/>
                                        <p:tgtEl>
                                          <p:spTgt spid="35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59"/>
                                        </p:tgtEl>
                                        <p:attrNameLst>
                                          <p:attrName>style.visibility</p:attrName>
                                        </p:attrNameLst>
                                      </p:cBhvr>
                                      <p:to>
                                        <p:strVal val="visible"/>
                                      </p:to>
                                    </p:set>
                                    <p:animEffect transition="in" filter="fade">
                                      <p:cBhvr>
                                        <p:cTn id="129" dur="500"/>
                                        <p:tgtEl>
                                          <p:spTgt spid="35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3"/>
                                        </p:tgtEl>
                                        <p:attrNameLst>
                                          <p:attrName>style.visibility</p:attrName>
                                        </p:attrNameLst>
                                      </p:cBhvr>
                                      <p:to>
                                        <p:strVal val="visible"/>
                                      </p:to>
                                    </p:set>
                                    <p:animEffect transition="in" filter="fade">
                                      <p:cBhvr>
                                        <p:cTn id="132" dur="500"/>
                                        <p:tgtEl>
                                          <p:spTgt spid="7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animEffect transition="in" filter="fade">
                                      <p:cBhvr>
                                        <p:cTn id="135" dur="500"/>
                                        <p:tgtEl>
                                          <p:spTgt spid="7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4"/>
                                        </p:tgtEl>
                                        <p:attrNameLst>
                                          <p:attrName>style.visibility</p:attrName>
                                        </p:attrNameLst>
                                      </p:cBhvr>
                                      <p:to>
                                        <p:strVal val="visible"/>
                                      </p:to>
                                    </p:set>
                                    <p:animEffect transition="in" filter="fade">
                                      <p:cBhvr>
                                        <p:cTn id="138" dur="500"/>
                                        <p:tgtEl>
                                          <p:spTgt spid="7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500"/>
                                        <p:tgtEl>
                                          <p:spTgt spid="7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fade">
                                      <p:cBhvr>
                                        <p:cTn id="144" dur="500"/>
                                        <p:tgtEl>
                                          <p:spTgt spid="8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fade">
                                      <p:cBhvr>
                                        <p:cTn id="147" dur="500"/>
                                        <p:tgtEl>
                                          <p:spTgt spid="8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fade">
                                      <p:cBhvr>
                                        <p:cTn id="150" dur="500"/>
                                        <p:tgtEl>
                                          <p:spTgt spid="8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60"/>
                                        </p:tgtEl>
                                        <p:attrNameLst>
                                          <p:attrName>style.visibility</p:attrName>
                                        </p:attrNameLst>
                                      </p:cBhvr>
                                      <p:to>
                                        <p:strVal val="visible"/>
                                      </p:to>
                                    </p:set>
                                    <p:animEffect transition="in" filter="fade">
                                      <p:cBhvr>
                                        <p:cTn id="153" dur="500"/>
                                        <p:tgtEl>
                                          <p:spTgt spid="36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361"/>
                                        </p:tgtEl>
                                        <p:attrNameLst>
                                          <p:attrName>style.visibility</p:attrName>
                                        </p:attrNameLst>
                                      </p:cBhvr>
                                      <p:to>
                                        <p:strVal val="visible"/>
                                      </p:to>
                                    </p:set>
                                    <p:animEffect transition="in" filter="fade">
                                      <p:cBhvr>
                                        <p:cTn id="156" dur="500"/>
                                        <p:tgtEl>
                                          <p:spTgt spid="36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63"/>
                                        </p:tgtEl>
                                        <p:attrNameLst>
                                          <p:attrName>style.visibility</p:attrName>
                                        </p:attrNameLst>
                                      </p:cBhvr>
                                      <p:to>
                                        <p:strVal val="visible"/>
                                      </p:to>
                                    </p:set>
                                    <p:animEffect transition="in" filter="fade">
                                      <p:cBhvr>
                                        <p:cTn id="159" dur="500"/>
                                        <p:tgtEl>
                                          <p:spTgt spid="36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64"/>
                                        </p:tgtEl>
                                        <p:attrNameLst>
                                          <p:attrName>style.visibility</p:attrName>
                                        </p:attrNameLst>
                                      </p:cBhvr>
                                      <p:to>
                                        <p:strVal val="visible"/>
                                      </p:to>
                                    </p:set>
                                    <p:animEffect transition="in" filter="fade">
                                      <p:cBhvr>
                                        <p:cTn id="162" dur="500"/>
                                        <p:tgtEl>
                                          <p:spTgt spid="36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65"/>
                                        </p:tgtEl>
                                        <p:attrNameLst>
                                          <p:attrName>style.visibility</p:attrName>
                                        </p:attrNameLst>
                                      </p:cBhvr>
                                      <p:to>
                                        <p:strVal val="visible"/>
                                      </p:to>
                                    </p:set>
                                    <p:animEffect transition="in" filter="fade">
                                      <p:cBhvr>
                                        <p:cTn id="165" dur="500"/>
                                        <p:tgtEl>
                                          <p:spTgt spid="365"/>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366"/>
                                        </p:tgtEl>
                                        <p:attrNameLst>
                                          <p:attrName>style.visibility</p:attrName>
                                        </p:attrNameLst>
                                      </p:cBhvr>
                                      <p:to>
                                        <p:strVal val="visible"/>
                                      </p:to>
                                    </p:set>
                                    <p:animEffect transition="in" filter="fade">
                                      <p:cBhvr>
                                        <p:cTn id="168" dur="500"/>
                                        <p:tgtEl>
                                          <p:spTgt spid="366"/>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87"/>
                                        </p:tgtEl>
                                        <p:attrNameLst>
                                          <p:attrName>style.visibility</p:attrName>
                                        </p:attrNameLst>
                                      </p:cBhvr>
                                      <p:to>
                                        <p:strVal val="visible"/>
                                      </p:to>
                                    </p:set>
                                    <p:animEffect transition="in" filter="fade">
                                      <p:cBhvr>
                                        <p:cTn id="173" dur="500"/>
                                        <p:tgtEl>
                                          <p:spTgt spid="87"/>
                                        </p:tgtEl>
                                      </p:cBhvr>
                                    </p:animEffect>
                                  </p:childTnLst>
                                </p:cTn>
                              </p:par>
                            </p:childTnLst>
                          </p:cTn>
                        </p:par>
                        <p:par>
                          <p:cTn id="174" fill="hold">
                            <p:stCondLst>
                              <p:cond delay="500"/>
                            </p:stCondLst>
                            <p:childTnLst>
                              <p:par>
                                <p:cTn id="175" presetID="10" presetClass="entr" presetSubtype="0" fill="hold" grpId="0" nodeType="afterEffect">
                                  <p:stCondLst>
                                    <p:cond delay="0"/>
                                  </p:stCondLst>
                                  <p:childTnLst>
                                    <p:set>
                                      <p:cBhvr>
                                        <p:cTn id="176" dur="1" fill="hold">
                                          <p:stCondLst>
                                            <p:cond delay="0"/>
                                          </p:stCondLst>
                                        </p:cTn>
                                        <p:tgtEl>
                                          <p:spTgt spid="88"/>
                                        </p:tgtEl>
                                        <p:attrNameLst>
                                          <p:attrName>style.visibility</p:attrName>
                                        </p:attrNameLst>
                                      </p:cBhvr>
                                      <p:to>
                                        <p:strVal val="visible"/>
                                      </p:to>
                                    </p:set>
                                    <p:animEffect transition="in" filter="fade">
                                      <p:cBhvr>
                                        <p:cTn id="177" dur="500"/>
                                        <p:tgtEl>
                                          <p:spTgt spid="88"/>
                                        </p:tgtEl>
                                      </p:cBhvr>
                                    </p:animEffect>
                                  </p:childTnLst>
                                </p:cTn>
                              </p:par>
                            </p:childTnLst>
                          </p:cTn>
                        </p:par>
                        <p:par>
                          <p:cTn id="178" fill="hold">
                            <p:stCondLst>
                              <p:cond delay="1000"/>
                            </p:stCondLst>
                            <p:childTnLst>
                              <p:par>
                                <p:cTn id="179" presetID="10" presetClass="entr" presetSubtype="0"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Effect transition="in" filter="fade">
                                      <p:cBhvr>
                                        <p:cTn id="181"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48" grpId="0"/>
      <p:bldP spid="49" grpId="0"/>
      <p:bldP spid="50" grpId="0"/>
      <p:bldP spid="51" grpId="0"/>
      <p:bldP spid="52" grpId="0"/>
      <p:bldP spid="53" grpId="0"/>
      <p:bldP spid="54" grpId="0"/>
      <p:bldP spid="55" grpId="0"/>
      <p:bldP spid="56" grpId="0"/>
      <p:bldP spid="57" grpId="0"/>
      <p:bldP spid="58" grpId="0" animBg="1"/>
      <p:bldP spid="59" grpId="0"/>
      <p:bldP spid="60" grpId="0"/>
      <p:bldP spid="61" grpId="0"/>
      <p:bldP spid="62" grpId="0"/>
      <p:bldP spid="63" grpId="0"/>
      <p:bldP spid="71" grpId="0"/>
      <p:bldP spid="72" grpId="0"/>
      <p:bldP spid="73" grpId="0"/>
      <p:bldP spid="74" grpId="0"/>
      <p:bldP spid="75" grpId="0"/>
      <p:bldP spid="76" grpId="0"/>
      <p:bldP spid="77" grpId="0"/>
      <p:bldP spid="78" grpId="0"/>
      <p:bldP spid="79" grpId="0"/>
      <p:bldP spid="80" grpId="0"/>
      <p:bldP spid="81" grpId="0" animBg="1"/>
      <p:bldP spid="82" grpId="0"/>
      <p:bldP spid="83" grpId="0"/>
      <p:bldP spid="84" grpId="0"/>
      <p:bldP spid="85" grpId="0"/>
      <p:bldP spid="86" grpId="0"/>
      <p:bldP spid="87" grpId="0"/>
      <p:bldP spid="88" grpId="0"/>
      <p:bldP spid="90" grpId="0" animBg="1"/>
      <p:bldP spid="91" grpId="0" animBg="1"/>
      <p:bldP spid="92" grpId="0" animBg="1"/>
      <p:bldP spid="93" grpId="0" animBg="1"/>
      <p:bldP spid="94" grpId="0" animBg="1"/>
      <p:bldP spid="95"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1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18-5</a:t>
            </a:r>
          </a:p>
        </p:txBody>
      </p:sp>
      <p:sp>
        <p:nvSpPr>
          <p:cNvPr id="36" name="Rectangle 7"/>
          <p:cNvSpPr>
            <a:spLocks noChangeArrowheads="1"/>
          </p:cNvSpPr>
          <p:nvPr/>
        </p:nvSpPr>
        <p:spPr bwMode="auto">
          <a:xfrm>
            <a:off x="963613" y="685800"/>
            <a:ext cx="710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The sales mix of a company’s two products, X and Y, is 2:1. Unit variable costs for both products</a:t>
            </a:r>
            <a:endParaRPr lang="en-US" altLang="en-US" dirty="0">
              <a:solidFill>
                <a:prstClr val="black"/>
              </a:solidFill>
              <a:cs typeface="+mn-cs"/>
            </a:endParaRPr>
          </a:p>
        </p:txBody>
      </p:sp>
      <p:sp>
        <p:nvSpPr>
          <p:cNvPr id="37" name="Rectangle 8"/>
          <p:cNvSpPr>
            <a:spLocks noChangeArrowheads="1"/>
          </p:cNvSpPr>
          <p:nvPr/>
        </p:nvSpPr>
        <p:spPr bwMode="auto">
          <a:xfrm>
            <a:off x="963613" y="892175"/>
            <a:ext cx="7349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are $2, and unit selling prices are $5 for X and $4 for Y. The company has $640,000 of fixed costs.</a:t>
            </a:r>
            <a:endParaRPr lang="en-US" altLang="en-US" dirty="0">
              <a:solidFill>
                <a:prstClr val="black"/>
              </a:solidFill>
              <a:cs typeface="+mn-cs"/>
            </a:endParaRPr>
          </a:p>
        </p:txBody>
      </p:sp>
      <p:sp>
        <p:nvSpPr>
          <p:cNvPr id="38" name="Rectangle 9"/>
          <p:cNvSpPr>
            <a:spLocks noChangeArrowheads="1"/>
          </p:cNvSpPr>
          <p:nvPr/>
        </p:nvSpPr>
        <p:spPr bwMode="auto">
          <a:xfrm>
            <a:off x="963613" y="1098550"/>
            <a:ext cx="394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What is the contribution margin per composite unit?</a:t>
            </a:r>
            <a:endParaRPr lang="en-US" altLang="en-US" dirty="0">
              <a:solidFill>
                <a:prstClr val="black"/>
              </a:solidFill>
              <a:cs typeface="+mn-cs"/>
            </a:endParaRPr>
          </a:p>
        </p:txBody>
      </p:sp>
      <p:sp>
        <p:nvSpPr>
          <p:cNvPr id="39" name="Rectangle 10"/>
          <p:cNvSpPr>
            <a:spLocks noChangeArrowheads="1"/>
          </p:cNvSpPr>
          <p:nvPr/>
        </p:nvSpPr>
        <p:spPr bwMode="auto">
          <a:xfrm>
            <a:off x="963613" y="1304925"/>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What is the break-even point in composite units?</a:t>
            </a:r>
            <a:endParaRPr lang="en-US" altLang="en-US" dirty="0">
              <a:solidFill>
                <a:prstClr val="black"/>
              </a:solidFill>
              <a:cs typeface="+mn-cs"/>
            </a:endParaRPr>
          </a:p>
        </p:txBody>
      </p:sp>
      <p:sp>
        <p:nvSpPr>
          <p:cNvPr id="47" name="Rectangle 11"/>
          <p:cNvSpPr>
            <a:spLocks noChangeArrowheads="1"/>
          </p:cNvSpPr>
          <p:nvPr/>
        </p:nvSpPr>
        <p:spPr bwMode="auto">
          <a:xfrm>
            <a:off x="963613" y="1511300"/>
            <a:ext cx="6183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How many units of X and how many units of Y will be sold at the break-even point?</a:t>
            </a:r>
            <a:endParaRPr lang="en-US" altLang="en-US" dirty="0">
              <a:solidFill>
                <a:prstClr val="black"/>
              </a:solidFill>
              <a:cs typeface="+mn-cs"/>
            </a:endParaRPr>
          </a:p>
        </p:txBody>
      </p:sp>
      <p:sp>
        <p:nvSpPr>
          <p:cNvPr id="65" name="Rectangle 45"/>
          <p:cNvSpPr>
            <a:spLocks noChangeArrowheads="1"/>
          </p:cNvSpPr>
          <p:nvPr/>
        </p:nvSpPr>
        <p:spPr bwMode="auto">
          <a:xfrm>
            <a:off x="5121274" y="111202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a:t>
            </a:r>
            <a:endParaRPr lang="en-US" altLang="en-US" b="1" dirty="0">
              <a:solidFill>
                <a:srgbClr val="C00000"/>
              </a:solidFill>
              <a:cs typeface="+mn-cs"/>
            </a:endParaRPr>
          </a:p>
        </p:txBody>
      </p:sp>
      <p:sp>
        <p:nvSpPr>
          <p:cNvPr id="66" name="Rectangle 65"/>
          <p:cNvSpPr/>
          <p:nvPr/>
        </p:nvSpPr>
        <p:spPr>
          <a:xfrm>
            <a:off x="963613" y="2060575"/>
            <a:ext cx="7349512" cy="1838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Break-even point in composite units </a:t>
            </a:r>
            <a:r>
              <a:rPr lang="en-US" sz="1400" dirty="0">
                <a:solidFill>
                  <a:prstClr val="white"/>
                </a:solidFill>
                <a:latin typeface="Arial" panose="020B0604020202020204" pitchFamily="34" charset="0"/>
                <a:cs typeface="Arial" panose="020B0604020202020204" pitchFamily="34" charset="0"/>
              </a:rPr>
              <a:t> =                             </a:t>
            </a:r>
            <a:r>
              <a:rPr lang="en-US" sz="1400" b="1" u="sng" dirty="0">
                <a:solidFill>
                  <a:prstClr val="white"/>
                </a:solidFill>
                <a:latin typeface="Arial" panose="020B0604020202020204" pitchFamily="34" charset="0"/>
                <a:cs typeface="Arial" panose="020B0604020202020204" pitchFamily="34" charset="0"/>
              </a:rPr>
              <a:t>Fixed costs</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Contribution margin per composite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a:t>
            </a:r>
            <a:r>
              <a:rPr lang="en-US" sz="1400" b="1" u="sng" dirty="0">
                <a:solidFill>
                  <a:prstClr val="white"/>
                </a:solidFill>
                <a:latin typeface="Arial" panose="020B0604020202020204" pitchFamily="34" charset="0"/>
                <a:cs typeface="Arial" panose="020B0604020202020204" pitchFamily="34" charset="0"/>
              </a:rPr>
              <a:t>$640,000               </a:t>
            </a: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$8 per composite unit</a:t>
            </a:r>
          </a:p>
          <a:p>
            <a:pPr fontAlgn="auto">
              <a:spcBef>
                <a:spcPts val="0"/>
              </a:spcBef>
              <a:spcAft>
                <a:spcPts val="0"/>
              </a:spcAft>
            </a:pPr>
            <a:endParaRPr lang="en-US" sz="1400" b="1" dirty="0">
              <a:solidFill>
                <a:prstClr val="white"/>
              </a:solidFill>
              <a:latin typeface="Arial" panose="020B0604020202020204" pitchFamily="34" charset="0"/>
              <a:cs typeface="Arial" panose="020B0604020202020204" pitchFamily="34" charset="0"/>
            </a:endParaRPr>
          </a:p>
          <a:p>
            <a:pPr fontAlgn="auto">
              <a:spcBef>
                <a:spcPts val="0"/>
              </a:spcBef>
              <a:spcAft>
                <a:spcPts val="0"/>
              </a:spcAft>
            </a:pPr>
            <a:r>
              <a:rPr lang="en-US" sz="1400" b="1" dirty="0">
                <a:solidFill>
                  <a:prstClr val="white"/>
                </a:solidFill>
                <a:latin typeface="Arial" panose="020B0604020202020204" pitchFamily="34" charset="0"/>
                <a:cs typeface="Arial" panose="020B0604020202020204" pitchFamily="34" charset="0"/>
              </a:rPr>
              <a:t>                                                                          80,000 composite units to break even</a:t>
            </a:r>
            <a:endParaRPr lang="en-US" sz="1400" dirty="0">
              <a:solidFill>
                <a:prstClr val="white"/>
              </a:solidFill>
              <a:latin typeface="Arial" panose="020B0604020202020204" pitchFamily="34" charset="0"/>
              <a:cs typeface="Arial" panose="020B0604020202020204" pitchFamily="34" charset="0"/>
            </a:endParaRPr>
          </a:p>
        </p:txBody>
      </p:sp>
      <p:sp>
        <p:nvSpPr>
          <p:cNvPr id="67" name="Rectangle 45"/>
          <p:cNvSpPr>
            <a:spLocks noChangeArrowheads="1"/>
          </p:cNvSpPr>
          <p:nvPr/>
        </p:nvSpPr>
        <p:spPr bwMode="auto">
          <a:xfrm>
            <a:off x="5148052" y="1304925"/>
            <a:ext cx="18418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80,000 composite units</a:t>
            </a:r>
            <a:endParaRPr lang="en-US" altLang="en-US" b="1" dirty="0">
              <a:solidFill>
                <a:srgbClr val="C00000"/>
              </a:solidFill>
              <a:cs typeface="+mn-cs"/>
            </a:endParaRPr>
          </a:p>
        </p:txBody>
      </p:sp>
      <p:sp>
        <p:nvSpPr>
          <p:cNvPr id="12" name="Slide Number Placeholder 11"/>
          <p:cNvSpPr>
            <a:spLocks noGrp="1"/>
          </p:cNvSpPr>
          <p:nvPr>
            <p:ph type="sldNum" sz="quarter" idx="12"/>
          </p:nvPr>
        </p:nvSpPr>
        <p:spPr/>
        <p:txBody>
          <a:bodyPr/>
          <a:lstStyle/>
          <a:p>
            <a:fld id="{A2F34CF3-0044-4E21-BEB6-D1264E26E98D}" type="slidenum">
              <a:rPr lang="en-US" smtClean="0">
                <a:solidFill>
                  <a:prstClr val="black">
                    <a:tint val="75000"/>
                  </a:prstClr>
                </a:solidFill>
              </a:rPr>
              <a:pPr/>
              <a:t>56</a:t>
            </a:fld>
            <a:endParaRPr lang="en-US" dirty="0">
              <a:solidFill>
                <a:prstClr val="black">
                  <a:tint val="75000"/>
                </a:prstClr>
              </a:solidFill>
            </a:endParaRPr>
          </a:p>
        </p:txBody>
      </p:sp>
      <p:sp>
        <p:nvSpPr>
          <p:cNvPr id="13" name="Rounded Rectangle 12"/>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14" name="Rectangle 13"/>
          <p:cNvSpPr>
            <a:spLocks noGrp="1" noChangeArrowheads="1"/>
          </p:cNvSpPr>
          <p:nvPr/>
        </p:nvSpPr>
        <p:spPr bwMode="auto">
          <a:xfrm>
            <a:off x="64008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918425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bg/>
                                          </p:spTgt>
                                        </p:tgtEl>
                                        <p:attrNameLst>
                                          <p:attrName>style.visibility</p:attrName>
                                        </p:attrNameLst>
                                      </p:cBhvr>
                                      <p:to>
                                        <p:strVal val="visible"/>
                                      </p:to>
                                    </p:set>
                                    <p:animEffect transition="in" filter="fade">
                                      <p:cBhvr>
                                        <p:cTn id="7" dur="500"/>
                                        <p:tgtEl>
                                          <p:spTgt spid="6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6">
                                            <p:txEl>
                                              <p:pRg st="0" end="0"/>
                                            </p:txEl>
                                          </p:spTgt>
                                        </p:tgtEl>
                                        <p:attrNameLst>
                                          <p:attrName>style.visibility</p:attrName>
                                        </p:attrNameLst>
                                      </p:cBhvr>
                                      <p:to>
                                        <p:strVal val="visible"/>
                                      </p:to>
                                    </p:set>
                                    <p:animEffect transition="in" filter="fade">
                                      <p:cBhvr>
                                        <p:cTn id="10" dur="500"/>
                                        <p:tgtEl>
                                          <p:spTgt spid="6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Effect transition="in" filter="fade">
                                      <p:cBhvr>
                                        <p:cTn id="13" dur="500"/>
                                        <p:tgtEl>
                                          <p:spTgt spid="6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xEl>
                                              <p:pRg st="3" end="3"/>
                                            </p:txEl>
                                          </p:spTgt>
                                        </p:tgtEl>
                                        <p:attrNameLst>
                                          <p:attrName>style.visibility</p:attrName>
                                        </p:attrNameLst>
                                      </p:cBhvr>
                                      <p:to>
                                        <p:strVal val="visible"/>
                                      </p:to>
                                    </p:set>
                                    <p:animEffect transition="in" filter="fade">
                                      <p:cBhvr>
                                        <p:cTn id="16" dur="500"/>
                                        <p:tgtEl>
                                          <p:spTgt spid="6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animEffect transition="in" filter="fade">
                                      <p:cBhvr>
                                        <p:cTn id="19" dur="500"/>
                                        <p:tgtEl>
                                          <p:spTgt spid="6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6">
                                            <p:txEl>
                                              <p:pRg st="6" end="6"/>
                                            </p:txEl>
                                          </p:spTgt>
                                        </p:tgtEl>
                                        <p:attrNameLst>
                                          <p:attrName>style.visibility</p:attrName>
                                        </p:attrNameLst>
                                      </p:cBhvr>
                                      <p:to>
                                        <p:strVal val="visible"/>
                                      </p:to>
                                    </p:set>
                                    <p:animEffect transition="in" filter="fade">
                                      <p:cBhvr>
                                        <p:cTn id="24" dur="500"/>
                                        <p:tgtEl>
                                          <p:spTgt spid="66">
                                            <p:txEl>
                                              <p:pRg st="6" end="6"/>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bldLvl="3" animBg="1"/>
      <p:bldP spid="6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ctangle 36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a:solidFill>
                  <a:prstClr val="white"/>
                </a:solidFill>
              </a:rPr>
              <a:t>NEED-TO-KNOW 18-5</a:t>
            </a:r>
          </a:p>
        </p:txBody>
      </p:sp>
      <p:sp>
        <p:nvSpPr>
          <p:cNvPr id="36" name="Rectangle 7"/>
          <p:cNvSpPr>
            <a:spLocks noChangeArrowheads="1"/>
          </p:cNvSpPr>
          <p:nvPr/>
        </p:nvSpPr>
        <p:spPr bwMode="auto">
          <a:xfrm>
            <a:off x="963613" y="685800"/>
            <a:ext cx="71042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The sales mix of a company’s two products, X and Y, is 2:1. Unit variable costs for both products</a:t>
            </a:r>
            <a:endParaRPr lang="en-US" altLang="en-US" dirty="0">
              <a:solidFill>
                <a:prstClr val="black"/>
              </a:solidFill>
              <a:cs typeface="+mn-cs"/>
            </a:endParaRPr>
          </a:p>
        </p:txBody>
      </p:sp>
      <p:sp>
        <p:nvSpPr>
          <p:cNvPr id="37" name="Rectangle 8"/>
          <p:cNvSpPr>
            <a:spLocks noChangeArrowheads="1"/>
          </p:cNvSpPr>
          <p:nvPr/>
        </p:nvSpPr>
        <p:spPr bwMode="auto">
          <a:xfrm>
            <a:off x="963613" y="892175"/>
            <a:ext cx="7349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are $2, and unit selling prices are $5 for X and $4 for Y. The company has $640,000 of fixed costs.</a:t>
            </a:r>
            <a:endParaRPr lang="en-US" altLang="en-US" dirty="0">
              <a:solidFill>
                <a:prstClr val="black"/>
              </a:solidFill>
              <a:cs typeface="+mn-cs"/>
            </a:endParaRPr>
          </a:p>
        </p:txBody>
      </p:sp>
      <p:sp>
        <p:nvSpPr>
          <p:cNvPr id="38" name="Rectangle 9"/>
          <p:cNvSpPr>
            <a:spLocks noChangeArrowheads="1"/>
          </p:cNvSpPr>
          <p:nvPr/>
        </p:nvSpPr>
        <p:spPr bwMode="auto">
          <a:xfrm>
            <a:off x="963613" y="1098550"/>
            <a:ext cx="39433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 What is the contribution margin per composite unit?</a:t>
            </a:r>
            <a:endParaRPr lang="en-US" altLang="en-US" dirty="0">
              <a:solidFill>
                <a:prstClr val="black"/>
              </a:solidFill>
              <a:cs typeface="+mn-cs"/>
            </a:endParaRPr>
          </a:p>
        </p:txBody>
      </p:sp>
      <p:sp>
        <p:nvSpPr>
          <p:cNvPr id="39" name="Rectangle 10"/>
          <p:cNvSpPr>
            <a:spLocks noChangeArrowheads="1"/>
          </p:cNvSpPr>
          <p:nvPr/>
        </p:nvSpPr>
        <p:spPr bwMode="auto">
          <a:xfrm>
            <a:off x="963613" y="1304925"/>
            <a:ext cx="3752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 What is the break-even point in composite units?</a:t>
            </a:r>
            <a:endParaRPr lang="en-US" altLang="en-US" dirty="0">
              <a:solidFill>
                <a:prstClr val="black"/>
              </a:solidFill>
              <a:cs typeface="+mn-cs"/>
            </a:endParaRPr>
          </a:p>
        </p:txBody>
      </p:sp>
      <p:sp>
        <p:nvSpPr>
          <p:cNvPr id="47" name="Rectangle 11"/>
          <p:cNvSpPr>
            <a:spLocks noChangeArrowheads="1"/>
          </p:cNvSpPr>
          <p:nvPr/>
        </p:nvSpPr>
        <p:spPr bwMode="auto">
          <a:xfrm>
            <a:off x="963613" y="1511300"/>
            <a:ext cx="6183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 How many units of X and how many units of Y will be sold at the break-even point?</a:t>
            </a:r>
            <a:endParaRPr lang="en-US" altLang="en-US" dirty="0">
              <a:solidFill>
                <a:prstClr val="black"/>
              </a:solidFill>
              <a:cs typeface="+mn-cs"/>
            </a:endParaRPr>
          </a:p>
        </p:txBody>
      </p:sp>
      <p:sp>
        <p:nvSpPr>
          <p:cNvPr id="65" name="Rectangle 45"/>
          <p:cNvSpPr>
            <a:spLocks noChangeArrowheads="1"/>
          </p:cNvSpPr>
          <p:nvPr/>
        </p:nvSpPr>
        <p:spPr bwMode="auto">
          <a:xfrm>
            <a:off x="5121274" y="1112029"/>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a:t>
            </a:r>
            <a:endParaRPr lang="en-US" altLang="en-US" b="1" dirty="0">
              <a:solidFill>
                <a:srgbClr val="C00000"/>
              </a:solidFill>
              <a:cs typeface="+mn-cs"/>
            </a:endParaRPr>
          </a:p>
        </p:txBody>
      </p:sp>
      <p:sp>
        <p:nvSpPr>
          <p:cNvPr id="67" name="Rectangle 45"/>
          <p:cNvSpPr>
            <a:spLocks noChangeArrowheads="1"/>
          </p:cNvSpPr>
          <p:nvPr/>
        </p:nvSpPr>
        <p:spPr bwMode="auto">
          <a:xfrm>
            <a:off x="5148052" y="1304925"/>
            <a:ext cx="18418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80,000 composite units</a:t>
            </a:r>
            <a:endParaRPr lang="en-US" altLang="en-US" b="1" dirty="0">
              <a:solidFill>
                <a:srgbClr val="C00000"/>
              </a:solidFill>
              <a:cs typeface="+mn-cs"/>
            </a:endParaRPr>
          </a:p>
        </p:txBody>
      </p:sp>
      <p:sp>
        <p:nvSpPr>
          <p:cNvPr id="6" name="Rectangle 5"/>
          <p:cNvSpPr>
            <a:spLocks noChangeArrowheads="1"/>
          </p:cNvSpPr>
          <p:nvPr/>
        </p:nvSpPr>
        <p:spPr bwMode="auto">
          <a:xfrm>
            <a:off x="1447800" y="1762125"/>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 name="Rectangle 6"/>
          <p:cNvSpPr>
            <a:spLocks noChangeArrowheads="1"/>
          </p:cNvSpPr>
          <p:nvPr/>
        </p:nvSpPr>
        <p:spPr bwMode="auto">
          <a:xfrm>
            <a:off x="1447800" y="2754313"/>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 name="Rectangle 7"/>
          <p:cNvSpPr>
            <a:spLocks noChangeArrowheads="1"/>
          </p:cNvSpPr>
          <p:nvPr/>
        </p:nvSpPr>
        <p:spPr bwMode="auto">
          <a:xfrm>
            <a:off x="1447800" y="3743325"/>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 name="Rectangle 8"/>
          <p:cNvSpPr>
            <a:spLocks noChangeArrowheads="1"/>
          </p:cNvSpPr>
          <p:nvPr/>
        </p:nvSpPr>
        <p:spPr bwMode="auto">
          <a:xfrm>
            <a:off x="1447800" y="4745037"/>
            <a:ext cx="5821363"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0" name="Rectangle 9"/>
          <p:cNvSpPr>
            <a:spLocks noChangeArrowheads="1"/>
          </p:cNvSpPr>
          <p:nvPr/>
        </p:nvSpPr>
        <p:spPr bwMode="auto">
          <a:xfrm>
            <a:off x="1487488" y="1782762"/>
            <a:ext cx="2835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Units of each product at break-even</a:t>
            </a:r>
            <a:endParaRPr lang="en-US" altLang="en-US" dirty="0">
              <a:solidFill>
                <a:prstClr val="black"/>
              </a:solidFill>
              <a:cs typeface="+mn-cs"/>
            </a:endParaRPr>
          </a:p>
        </p:txBody>
      </p:sp>
      <p:sp>
        <p:nvSpPr>
          <p:cNvPr id="11" name="Rectangle 10"/>
          <p:cNvSpPr>
            <a:spLocks noChangeArrowheads="1"/>
          </p:cNvSpPr>
          <p:nvPr/>
        </p:nvSpPr>
        <p:spPr bwMode="auto">
          <a:xfrm>
            <a:off x="6754813" y="1782762"/>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a:t>
            </a:r>
            <a:endParaRPr lang="en-US" altLang="en-US" dirty="0">
              <a:solidFill>
                <a:prstClr val="black"/>
              </a:solidFill>
              <a:cs typeface="+mn-cs"/>
            </a:endParaRPr>
          </a:p>
        </p:txBody>
      </p:sp>
      <p:sp>
        <p:nvSpPr>
          <p:cNvPr id="12" name="Rectangle 11"/>
          <p:cNvSpPr>
            <a:spLocks noChangeArrowheads="1"/>
          </p:cNvSpPr>
          <p:nvPr/>
        </p:nvSpPr>
        <p:spPr bwMode="auto">
          <a:xfrm>
            <a:off x="1487488" y="2009775"/>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X</a:t>
            </a:r>
            <a:endParaRPr lang="en-US" altLang="en-US" dirty="0">
              <a:solidFill>
                <a:prstClr val="black"/>
              </a:solidFill>
              <a:cs typeface="+mn-cs"/>
            </a:endParaRPr>
          </a:p>
        </p:txBody>
      </p:sp>
      <p:sp>
        <p:nvSpPr>
          <p:cNvPr id="13" name="Rectangle 12"/>
          <p:cNvSpPr>
            <a:spLocks noChangeArrowheads="1"/>
          </p:cNvSpPr>
          <p:nvPr/>
        </p:nvSpPr>
        <p:spPr bwMode="auto">
          <a:xfrm>
            <a:off x="2457450" y="2009775"/>
            <a:ext cx="3752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 composite units x 2 units per composite unit</a:t>
            </a:r>
            <a:endParaRPr lang="en-US" altLang="en-US" dirty="0">
              <a:solidFill>
                <a:prstClr val="black"/>
              </a:solidFill>
              <a:cs typeface="+mn-cs"/>
            </a:endParaRPr>
          </a:p>
        </p:txBody>
      </p:sp>
      <p:sp>
        <p:nvSpPr>
          <p:cNvPr id="14" name="Rectangle 13"/>
          <p:cNvSpPr>
            <a:spLocks noChangeArrowheads="1"/>
          </p:cNvSpPr>
          <p:nvPr/>
        </p:nvSpPr>
        <p:spPr bwMode="auto">
          <a:xfrm>
            <a:off x="6592888" y="2009775"/>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160,000</a:t>
            </a:r>
            <a:endParaRPr lang="en-US" altLang="en-US" dirty="0">
              <a:solidFill>
                <a:prstClr val="black"/>
              </a:solidFill>
              <a:cs typeface="+mn-cs"/>
            </a:endParaRPr>
          </a:p>
        </p:txBody>
      </p:sp>
      <p:sp>
        <p:nvSpPr>
          <p:cNvPr id="15" name="Rectangle 14"/>
          <p:cNvSpPr>
            <a:spLocks noChangeArrowheads="1"/>
          </p:cNvSpPr>
          <p:nvPr/>
        </p:nvSpPr>
        <p:spPr bwMode="auto">
          <a:xfrm>
            <a:off x="1487488" y="2216150"/>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Y</a:t>
            </a:r>
            <a:endParaRPr lang="en-US" altLang="en-US" dirty="0">
              <a:solidFill>
                <a:prstClr val="black"/>
              </a:solidFill>
              <a:cs typeface="+mn-cs"/>
            </a:endParaRPr>
          </a:p>
        </p:txBody>
      </p:sp>
      <p:sp>
        <p:nvSpPr>
          <p:cNvPr id="16" name="Rectangle 15"/>
          <p:cNvSpPr>
            <a:spLocks noChangeArrowheads="1"/>
          </p:cNvSpPr>
          <p:nvPr/>
        </p:nvSpPr>
        <p:spPr bwMode="auto">
          <a:xfrm>
            <a:off x="2457450" y="2216150"/>
            <a:ext cx="36718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 composite units x 1 unit per composite unit</a:t>
            </a:r>
            <a:endParaRPr lang="en-US" altLang="en-US" dirty="0">
              <a:solidFill>
                <a:prstClr val="black"/>
              </a:solidFill>
              <a:cs typeface="+mn-cs"/>
            </a:endParaRPr>
          </a:p>
        </p:txBody>
      </p:sp>
      <p:sp>
        <p:nvSpPr>
          <p:cNvPr id="17" name="Rectangle 16"/>
          <p:cNvSpPr>
            <a:spLocks noChangeArrowheads="1"/>
          </p:cNvSpPr>
          <p:nvPr/>
        </p:nvSpPr>
        <p:spPr bwMode="auto">
          <a:xfrm>
            <a:off x="6683375" y="2216150"/>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a:t>
            </a:r>
            <a:endParaRPr lang="en-US" altLang="en-US" dirty="0">
              <a:solidFill>
                <a:prstClr val="black"/>
              </a:solidFill>
              <a:cs typeface="+mn-cs"/>
            </a:endParaRPr>
          </a:p>
        </p:txBody>
      </p:sp>
      <p:sp>
        <p:nvSpPr>
          <p:cNvPr id="18" name="Rectangle 17"/>
          <p:cNvSpPr>
            <a:spLocks noChangeArrowheads="1"/>
          </p:cNvSpPr>
          <p:nvPr/>
        </p:nvSpPr>
        <p:spPr bwMode="auto">
          <a:xfrm>
            <a:off x="6592888" y="2420937"/>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240,000</a:t>
            </a:r>
            <a:endParaRPr lang="en-US" altLang="en-US" dirty="0">
              <a:solidFill>
                <a:prstClr val="black"/>
              </a:solidFill>
              <a:cs typeface="+mn-cs"/>
            </a:endParaRPr>
          </a:p>
        </p:txBody>
      </p:sp>
      <p:sp>
        <p:nvSpPr>
          <p:cNvPr id="19" name="Rectangle 18"/>
          <p:cNvSpPr>
            <a:spLocks noChangeArrowheads="1"/>
          </p:cNvSpPr>
          <p:nvPr/>
        </p:nvSpPr>
        <p:spPr bwMode="auto">
          <a:xfrm>
            <a:off x="1487488" y="2774950"/>
            <a:ext cx="9382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 Sales</a:t>
            </a:r>
            <a:endParaRPr lang="en-US" altLang="en-US" dirty="0">
              <a:solidFill>
                <a:prstClr val="black"/>
              </a:solidFill>
              <a:cs typeface="+mn-cs"/>
            </a:endParaRPr>
          </a:p>
        </p:txBody>
      </p:sp>
      <p:sp>
        <p:nvSpPr>
          <p:cNvPr id="20" name="Rectangle 19"/>
          <p:cNvSpPr>
            <a:spLocks noChangeArrowheads="1"/>
          </p:cNvSpPr>
          <p:nvPr/>
        </p:nvSpPr>
        <p:spPr bwMode="auto">
          <a:xfrm>
            <a:off x="4797425" y="27749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Units</a:t>
            </a:r>
            <a:endParaRPr lang="en-US" altLang="en-US" dirty="0">
              <a:solidFill>
                <a:prstClr val="black"/>
              </a:solidFill>
              <a:cs typeface="+mn-cs"/>
            </a:endParaRPr>
          </a:p>
        </p:txBody>
      </p:sp>
      <p:sp>
        <p:nvSpPr>
          <p:cNvPr id="21" name="Rectangle 20"/>
          <p:cNvSpPr>
            <a:spLocks noChangeArrowheads="1"/>
          </p:cNvSpPr>
          <p:nvPr/>
        </p:nvSpPr>
        <p:spPr bwMode="auto">
          <a:xfrm>
            <a:off x="5584825" y="2774950"/>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per unit</a:t>
            </a:r>
            <a:endParaRPr lang="en-US" altLang="en-US" dirty="0">
              <a:solidFill>
                <a:prstClr val="black"/>
              </a:solidFill>
              <a:cs typeface="+mn-cs"/>
            </a:endParaRPr>
          </a:p>
        </p:txBody>
      </p:sp>
      <p:sp>
        <p:nvSpPr>
          <p:cNvPr id="22" name="Rectangle 21"/>
          <p:cNvSpPr>
            <a:spLocks noChangeArrowheads="1"/>
          </p:cNvSpPr>
          <p:nvPr/>
        </p:nvSpPr>
        <p:spPr bwMode="auto">
          <a:xfrm>
            <a:off x="6754813" y="27749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a:t>
            </a:r>
            <a:endParaRPr lang="en-US" altLang="en-US" dirty="0">
              <a:solidFill>
                <a:prstClr val="black"/>
              </a:solidFill>
              <a:cs typeface="+mn-cs"/>
            </a:endParaRPr>
          </a:p>
        </p:txBody>
      </p:sp>
      <p:sp>
        <p:nvSpPr>
          <p:cNvPr id="23" name="Rectangle 22"/>
          <p:cNvSpPr>
            <a:spLocks noChangeArrowheads="1"/>
          </p:cNvSpPr>
          <p:nvPr/>
        </p:nvSpPr>
        <p:spPr bwMode="auto">
          <a:xfrm>
            <a:off x="1487488" y="3000375"/>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X</a:t>
            </a:r>
            <a:endParaRPr lang="en-US" altLang="en-US" dirty="0">
              <a:solidFill>
                <a:prstClr val="black"/>
              </a:solidFill>
              <a:cs typeface="+mn-cs"/>
            </a:endParaRPr>
          </a:p>
        </p:txBody>
      </p:sp>
      <p:sp>
        <p:nvSpPr>
          <p:cNvPr id="24" name="Rectangle 23"/>
          <p:cNvSpPr>
            <a:spLocks noChangeArrowheads="1"/>
          </p:cNvSpPr>
          <p:nvPr/>
        </p:nvSpPr>
        <p:spPr bwMode="auto">
          <a:xfrm>
            <a:off x="4656138" y="300037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160,000</a:t>
            </a:r>
            <a:endParaRPr lang="en-US" altLang="en-US" b="1" dirty="0">
              <a:solidFill>
                <a:srgbClr val="C00000"/>
              </a:solidFill>
              <a:cs typeface="+mn-cs"/>
            </a:endParaRPr>
          </a:p>
        </p:txBody>
      </p:sp>
      <p:sp>
        <p:nvSpPr>
          <p:cNvPr id="25" name="Rectangle 24"/>
          <p:cNvSpPr>
            <a:spLocks noChangeArrowheads="1"/>
          </p:cNvSpPr>
          <p:nvPr/>
        </p:nvSpPr>
        <p:spPr bwMode="auto">
          <a:xfrm>
            <a:off x="6027738" y="30003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$5</a:t>
            </a:r>
            <a:endParaRPr lang="en-US" altLang="en-US" dirty="0">
              <a:solidFill>
                <a:prstClr val="black"/>
              </a:solidFill>
              <a:cs typeface="+mn-cs"/>
            </a:endParaRPr>
          </a:p>
        </p:txBody>
      </p:sp>
      <p:sp>
        <p:nvSpPr>
          <p:cNvPr id="26" name="Rectangle 25"/>
          <p:cNvSpPr>
            <a:spLocks noChangeArrowheads="1"/>
          </p:cNvSpPr>
          <p:nvPr/>
        </p:nvSpPr>
        <p:spPr bwMode="auto">
          <a:xfrm>
            <a:off x="6502400" y="3000375"/>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$800,000</a:t>
            </a:r>
            <a:endParaRPr lang="en-US" altLang="en-US" dirty="0">
              <a:solidFill>
                <a:prstClr val="black"/>
              </a:solidFill>
              <a:cs typeface="+mn-cs"/>
            </a:endParaRPr>
          </a:p>
        </p:txBody>
      </p:sp>
      <p:sp>
        <p:nvSpPr>
          <p:cNvPr id="27" name="Rectangle 26"/>
          <p:cNvSpPr>
            <a:spLocks noChangeArrowheads="1"/>
          </p:cNvSpPr>
          <p:nvPr/>
        </p:nvSpPr>
        <p:spPr bwMode="auto">
          <a:xfrm>
            <a:off x="1487488" y="3206750"/>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Y</a:t>
            </a:r>
            <a:endParaRPr lang="en-US" altLang="en-US" dirty="0">
              <a:solidFill>
                <a:prstClr val="black"/>
              </a:solidFill>
              <a:cs typeface="+mn-cs"/>
            </a:endParaRPr>
          </a:p>
        </p:txBody>
      </p:sp>
      <p:sp>
        <p:nvSpPr>
          <p:cNvPr id="28" name="Rectangle 27"/>
          <p:cNvSpPr>
            <a:spLocks noChangeArrowheads="1"/>
          </p:cNvSpPr>
          <p:nvPr/>
        </p:nvSpPr>
        <p:spPr bwMode="auto">
          <a:xfrm>
            <a:off x="4746625" y="3206750"/>
            <a:ext cx="51135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80,000</a:t>
            </a:r>
            <a:endParaRPr lang="en-US" altLang="en-US" b="1" dirty="0">
              <a:solidFill>
                <a:srgbClr val="C00000"/>
              </a:solidFill>
              <a:cs typeface="+mn-cs"/>
            </a:endParaRPr>
          </a:p>
        </p:txBody>
      </p:sp>
      <p:sp>
        <p:nvSpPr>
          <p:cNvPr id="29" name="Rectangle 28"/>
          <p:cNvSpPr>
            <a:spLocks noChangeArrowheads="1"/>
          </p:cNvSpPr>
          <p:nvPr/>
        </p:nvSpPr>
        <p:spPr bwMode="auto">
          <a:xfrm>
            <a:off x="4746625" y="3382963"/>
            <a:ext cx="4953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0" name="Rectangle 29"/>
          <p:cNvSpPr>
            <a:spLocks noChangeArrowheads="1"/>
          </p:cNvSpPr>
          <p:nvPr/>
        </p:nvSpPr>
        <p:spPr bwMode="auto">
          <a:xfrm>
            <a:off x="6027738" y="3206750"/>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a:t>
            </a:r>
            <a:endParaRPr lang="en-US" altLang="en-US" dirty="0">
              <a:solidFill>
                <a:prstClr val="black"/>
              </a:solidFill>
              <a:cs typeface="+mn-cs"/>
            </a:endParaRPr>
          </a:p>
        </p:txBody>
      </p:sp>
      <p:sp>
        <p:nvSpPr>
          <p:cNvPr id="31" name="Rectangle 30"/>
          <p:cNvSpPr>
            <a:spLocks noChangeArrowheads="1"/>
          </p:cNvSpPr>
          <p:nvPr/>
        </p:nvSpPr>
        <p:spPr bwMode="auto">
          <a:xfrm>
            <a:off x="6592888" y="3206750"/>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320,000</a:t>
            </a:r>
            <a:endParaRPr lang="en-US" altLang="en-US" dirty="0">
              <a:solidFill>
                <a:prstClr val="black"/>
              </a:solidFill>
              <a:cs typeface="+mn-cs"/>
            </a:endParaRPr>
          </a:p>
        </p:txBody>
      </p:sp>
      <p:sp>
        <p:nvSpPr>
          <p:cNvPr id="32" name="Rectangle 31"/>
          <p:cNvSpPr>
            <a:spLocks noChangeArrowheads="1"/>
          </p:cNvSpPr>
          <p:nvPr/>
        </p:nvSpPr>
        <p:spPr bwMode="auto">
          <a:xfrm>
            <a:off x="1487488" y="341312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a:t>
            </a:r>
            <a:endParaRPr lang="en-US" altLang="en-US" dirty="0">
              <a:solidFill>
                <a:prstClr val="black"/>
              </a:solidFill>
              <a:cs typeface="+mn-cs"/>
            </a:endParaRPr>
          </a:p>
        </p:txBody>
      </p:sp>
      <p:sp>
        <p:nvSpPr>
          <p:cNvPr id="33" name="Rectangle 32"/>
          <p:cNvSpPr>
            <a:spLocks noChangeArrowheads="1"/>
          </p:cNvSpPr>
          <p:nvPr/>
        </p:nvSpPr>
        <p:spPr bwMode="auto">
          <a:xfrm>
            <a:off x="4656138" y="3413125"/>
            <a:ext cx="6043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C00000"/>
                </a:solidFill>
                <a:cs typeface="+mn-cs"/>
              </a:rPr>
              <a:t>240,000</a:t>
            </a:r>
            <a:endParaRPr lang="en-US" altLang="en-US" b="1" dirty="0">
              <a:solidFill>
                <a:srgbClr val="C00000"/>
              </a:solidFill>
              <a:cs typeface="+mn-cs"/>
            </a:endParaRPr>
          </a:p>
        </p:txBody>
      </p:sp>
      <p:sp>
        <p:nvSpPr>
          <p:cNvPr id="34" name="Rectangle 33"/>
          <p:cNvSpPr>
            <a:spLocks noChangeArrowheads="1"/>
          </p:cNvSpPr>
          <p:nvPr/>
        </p:nvSpPr>
        <p:spPr bwMode="auto">
          <a:xfrm>
            <a:off x="6370638" y="3413125"/>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$1,120,000</a:t>
            </a:r>
            <a:endParaRPr lang="en-US" altLang="en-US" dirty="0">
              <a:solidFill>
                <a:prstClr val="black"/>
              </a:solidFill>
              <a:cs typeface="+mn-cs"/>
            </a:endParaRPr>
          </a:p>
        </p:txBody>
      </p:sp>
      <p:sp>
        <p:nvSpPr>
          <p:cNvPr id="35" name="Rectangle 34"/>
          <p:cNvSpPr>
            <a:spLocks noChangeArrowheads="1"/>
          </p:cNvSpPr>
          <p:nvPr/>
        </p:nvSpPr>
        <p:spPr bwMode="auto">
          <a:xfrm>
            <a:off x="1487488" y="3763963"/>
            <a:ext cx="1635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 Variable Costs</a:t>
            </a:r>
            <a:endParaRPr lang="en-US" altLang="en-US" dirty="0">
              <a:solidFill>
                <a:prstClr val="black"/>
              </a:solidFill>
              <a:cs typeface="+mn-cs"/>
            </a:endParaRPr>
          </a:p>
        </p:txBody>
      </p:sp>
      <p:sp>
        <p:nvSpPr>
          <p:cNvPr id="40" name="Rectangle 35"/>
          <p:cNvSpPr>
            <a:spLocks noChangeArrowheads="1"/>
          </p:cNvSpPr>
          <p:nvPr/>
        </p:nvSpPr>
        <p:spPr bwMode="auto">
          <a:xfrm>
            <a:off x="4797425" y="37639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Units</a:t>
            </a:r>
            <a:endParaRPr lang="en-US" altLang="en-US" dirty="0">
              <a:solidFill>
                <a:prstClr val="black"/>
              </a:solidFill>
              <a:cs typeface="+mn-cs"/>
            </a:endParaRPr>
          </a:p>
        </p:txBody>
      </p:sp>
      <p:sp>
        <p:nvSpPr>
          <p:cNvPr id="41" name="Rectangle 36"/>
          <p:cNvSpPr>
            <a:spLocks noChangeArrowheads="1"/>
          </p:cNvSpPr>
          <p:nvPr/>
        </p:nvSpPr>
        <p:spPr bwMode="auto">
          <a:xfrm>
            <a:off x="5584825" y="3763963"/>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per unit</a:t>
            </a:r>
            <a:endParaRPr lang="en-US" altLang="en-US" dirty="0">
              <a:solidFill>
                <a:prstClr val="black"/>
              </a:solidFill>
              <a:cs typeface="+mn-cs"/>
            </a:endParaRPr>
          </a:p>
        </p:txBody>
      </p:sp>
      <p:sp>
        <p:nvSpPr>
          <p:cNvPr id="42" name="Rectangle 37"/>
          <p:cNvSpPr>
            <a:spLocks noChangeArrowheads="1"/>
          </p:cNvSpPr>
          <p:nvPr/>
        </p:nvSpPr>
        <p:spPr bwMode="auto">
          <a:xfrm>
            <a:off x="6754813" y="3763963"/>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a:t>
            </a:r>
            <a:endParaRPr lang="en-US" altLang="en-US" dirty="0">
              <a:solidFill>
                <a:prstClr val="black"/>
              </a:solidFill>
              <a:cs typeface="+mn-cs"/>
            </a:endParaRPr>
          </a:p>
        </p:txBody>
      </p:sp>
      <p:sp>
        <p:nvSpPr>
          <p:cNvPr id="43" name="Rectangle 38"/>
          <p:cNvSpPr>
            <a:spLocks noChangeArrowheads="1"/>
          </p:cNvSpPr>
          <p:nvPr/>
        </p:nvSpPr>
        <p:spPr bwMode="auto">
          <a:xfrm>
            <a:off x="1487488" y="3990975"/>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X</a:t>
            </a:r>
            <a:endParaRPr lang="en-US" altLang="en-US" dirty="0">
              <a:solidFill>
                <a:prstClr val="black"/>
              </a:solidFill>
              <a:cs typeface="+mn-cs"/>
            </a:endParaRPr>
          </a:p>
        </p:txBody>
      </p:sp>
      <p:sp>
        <p:nvSpPr>
          <p:cNvPr id="44" name="Rectangle 39"/>
          <p:cNvSpPr>
            <a:spLocks noChangeArrowheads="1"/>
          </p:cNvSpPr>
          <p:nvPr/>
        </p:nvSpPr>
        <p:spPr bwMode="auto">
          <a:xfrm>
            <a:off x="4656138" y="3990975"/>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160,000</a:t>
            </a:r>
            <a:endParaRPr lang="en-US" altLang="en-US" dirty="0">
              <a:solidFill>
                <a:prstClr val="black"/>
              </a:solidFill>
              <a:cs typeface="+mn-cs"/>
            </a:endParaRPr>
          </a:p>
        </p:txBody>
      </p:sp>
      <p:sp>
        <p:nvSpPr>
          <p:cNvPr id="45" name="Rectangle 40"/>
          <p:cNvSpPr>
            <a:spLocks noChangeArrowheads="1"/>
          </p:cNvSpPr>
          <p:nvPr/>
        </p:nvSpPr>
        <p:spPr bwMode="auto">
          <a:xfrm>
            <a:off x="6027738" y="399097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46" name="Rectangle 41"/>
          <p:cNvSpPr>
            <a:spLocks noChangeArrowheads="1"/>
          </p:cNvSpPr>
          <p:nvPr/>
        </p:nvSpPr>
        <p:spPr bwMode="auto">
          <a:xfrm>
            <a:off x="6502400" y="3990975"/>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$320,000</a:t>
            </a:r>
            <a:endParaRPr lang="en-US" altLang="en-US" dirty="0">
              <a:solidFill>
                <a:prstClr val="black"/>
              </a:solidFill>
              <a:cs typeface="+mn-cs"/>
            </a:endParaRPr>
          </a:p>
        </p:txBody>
      </p:sp>
      <p:sp>
        <p:nvSpPr>
          <p:cNvPr id="48" name="Rectangle 42"/>
          <p:cNvSpPr>
            <a:spLocks noChangeArrowheads="1"/>
          </p:cNvSpPr>
          <p:nvPr/>
        </p:nvSpPr>
        <p:spPr bwMode="auto">
          <a:xfrm>
            <a:off x="1487488" y="4197350"/>
            <a:ext cx="7762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Product Y</a:t>
            </a:r>
            <a:endParaRPr lang="en-US" altLang="en-US" dirty="0">
              <a:solidFill>
                <a:prstClr val="black"/>
              </a:solidFill>
              <a:cs typeface="+mn-cs"/>
            </a:endParaRPr>
          </a:p>
        </p:txBody>
      </p:sp>
      <p:sp>
        <p:nvSpPr>
          <p:cNvPr id="49" name="Rectangle 43"/>
          <p:cNvSpPr>
            <a:spLocks noChangeArrowheads="1"/>
          </p:cNvSpPr>
          <p:nvPr/>
        </p:nvSpPr>
        <p:spPr bwMode="auto">
          <a:xfrm>
            <a:off x="4746625" y="4197350"/>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a:t>
            </a:r>
            <a:endParaRPr lang="en-US" altLang="en-US" dirty="0">
              <a:solidFill>
                <a:prstClr val="black"/>
              </a:solidFill>
              <a:cs typeface="+mn-cs"/>
            </a:endParaRPr>
          </a:p>
        </p:txBody>
      </p:sp>
      <p:sp>
        <p:nvSpPr>
          <p:cNvPr id="50" name="Rectangle 44"/>
          <p:cNvSpPr>
            <a:spLocks noChangeArrowheads="1"/>
          </p:cNvSpPr>
          <p:nvPr/>
        </p:nvSpPr>
        <p:spPr bwMode="auto">
          <a:xfrm>
            <a:off x="4746625" y="4371975"/>
            <a:ext cx="4953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51" name="Rectangle 45"/>
          <p:cNvSpPr>
            <a:spLocks noChangeArrowheads="1"/>
          </p:cNvSpPr>
          <p:nvPr/>
        </p:nvSpPr>
        <p:spPr bwMode="auto">
          <a:xfrm>
            <a:off x="6027738" y="4197350"/>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a:t>
            </a:r>
            <a:endParaRPr lang="en-US" altLang="en-US" dirty="0">
              <a:solidFill>
                <a:prstClr val="black"/>
              </a:solidFill>
              <a:cs typeface="+mn-cs"/>
            </a:endParaRPr>
          </a:p>
        </p:txBody>
      </p:sp>
      <p:sp>
        <p:nvSpPr>
          <p:cNvPr id="52" name="Rectangle 46"/>
          <p:cNvSpPr>
            <a:spLocks noChangeArrowheads="1"/>
          </p:cNvSpPr>
          <p:nvPr/>
        </p:nvSpPr>
        <p:spPr bwMode="auto">
          <a:xfrm>
            <a:off x="6592888" y="4197350"/>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160,000</a:t>
            </a:r>
            <a:endParaRPr lang="en-US" altLang="en-US" dirty="0">
              <a:solidFill>
                <a:prstClr val="black"/>
              </a:solidFill>
              <a:cs typeface="+mn-cs"/>
            </a:endParaRPr>
          </a:p>
        </p:txBody>
      </p:sp>
      <p:sp>
        <p:nvSpPr>
          <p:cNvPr id="53" name="Rectangle 47"/>
          <p:cNvSpPr>
            <a:spLocks noChangeArrowheads="1"/>
          </p:cNvSpPr>
          <p:nvPr/>
        </p:nvSpPr>
        <p:spPr bwMode="auto">
          <a:xfrm>
            <a:off x="1487488" y="440372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Total</a:t>
            </a:r>
            <a:endParaRPr lang="en-US" altLang="en-US" dirty="0">
              <a:solidFill>
                <a:prstClr val="black"/>
              </a:solidFill>
              <a:cs typeface="+mn-cs"/>
            </a:endParaRPr>
          </a:p>
        </p:txBody>
      </p:sp>
      <p:sp>
        <p:nvSpPr>
          <p:cNvPr id="54" name="Rectangle 48"/>
          <p:cNvSpPr>
            <a:spLocks noChangeArrowheads="1"/>
          </p:cNvSpPr>
          <p:nvPr/>
        </p:nvSpPr>
        <p:spPr bwMode="auto">
          <a:xfrm>
            <a:off x="4656138" y="4403725"/>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240,000</a:t>
            </a:r>
            <a:endParaRPr lang="en-US" altLang="en-US" dirty="0">
              <a:solidFill>
                <a:prstClr val="black"/>
              </a:solidFill>
              <a:cs typeface="+mn-cs"/>
            </a:endParaRPr>
          </a:p>
        </p:txBody>
      </p:sp>
      <p:sp>
        <p:nvSpPr>
          <p:cNvPr id="55" name="Rectangle 49"/>
          <p:cNvSpPr>
            <a:spLocks noChangeArrowheads="1"/>
          </p:cNvSpPr>
          <p:nvPr/>
        </p:nvSpPr>
        <p:spPr bwMode="auto">
          <a:xfrm>
            <a:off x="6502400" y="4403725"/>
            <a:ext cx="746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$480,000</a:t>
            </a:r>
            <a:endParaRPr lang="en-US" altLang="en-US" dirty="0">
              <a:solidFill>
                <a:prstClr val="black"/>
              </a:solidFill>
              <a:cs typeface="+mn-cs"/>
            </a:endParaRPr>
          </a:p>
        </p:txBody>
      </p:sp>
      <p:sp>
        <p:nvSpPr>
          <p:cNvPr id="58" name="Rectangle 52"/>
          <p:cNvSpPr>
            <a:spLocks noChangeArrowheads="1"/>
          </p:cNvSpPr>
          <p:nvPr/>
        </p:nvSpPr>
        <p:spPr bwMode="auto">
          <a:xfrm>
            <a:off x="3940175" y="4765675"/>
            <a:ext cx="1352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Composite units</a:t>
            </a:r>
            <a:endParaRPr lang="en-US" altLang="en-US" dirty="0">
              <a:solidFill>
                <a:prstClr val="black"/>
              </a:solidFill>
              <a:cs typeface="+mn-cs"/>
            </a:endParaRPr>
          </a:p>
        </p:txBody>
      </p:sp>
      <p:sp>
        <p:nvSpPr>
          <p:cNvPr id="59" name="Rectangle 53"/>
          <p:cNvSpPr>
            <a:spLocks noChangeArrowheads="1"/>
          </p:cNvSpPr>
          <p:nvPr/>
        </p:nvSpPr>
        <p:spPr bwMode="auto">
          <a:xfrm>
            <a:off x="5584825" y="4765675"/>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per unit</a:t>
            </a:r>
            <a:endParaRPr lang="en-US" altLang="en-US" dirty="0">
              <a:solidFill>
                <a:prstClr val="black"/>
              </a:solidFill>
              <a:cs typeface="+mn-cs"/>
            </a:endParaRPr>
          </a:p>
        </p:txBody>
      </p:sp>
      <p:sp>
        <p:nvSpPr>
          <p:cNvPr id="60" name="Rectangle 54"/>
          <p:cNvSpPr>
            <a:spLocks noChangeArrowheads="1"/>
          </p:cNvSpPr>
          <p:nvPr/>
        </p:nvSpPr>
        <p:spPr bwMode="auto">
          <a:xfrm>
            <a:off x="6754813" y="4765675"/>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dirty="0">
                <a:solidFill>
                  <a:srgbClr val="000000"/>
                </a:solidFill>
                <a:cs typeface="+mn-cs"/>
              </a:rPr>
              <a:t>Total</a:t>
            </a:r>
            <a:endParaRPr lang="en-US" altLang="en-US" dirty="0">
              <a:solidFill>
                <a:prstClr val="black"/>
              </a:solidFill>
              <a:cs typeface="+mn-cs"/>
            </a:endParaRPr>
          </a:p>
        </p:txBody>
      </p:sp>
      <p:sp>
        <p:nvSpPr>
          <p:cNvPr id="61" name="Rectangle 55"/>
          <p:cNvSpPr>
            <a:spLocks noChangeArrowheads="1"/>
          </p:cNvSpPr>
          <p:nvPr/>
        </p:nvSpPr>
        <p:spPr bwMode="auto">
          <a:xfrm>
            <a:off x="1487488" y="5002212"/>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Sales</a:t>
            </a:r>
            <a:endParaRPr lang="en-US" altLang="en-US" dirty="0">
              <a:solidFill>
                <a:prstClr val="black"/>
              </a:solidFill>
              <a:cs typeface="+mn-cs"/>
            </a:endParaRPr>
          </a:p>
        </p:txBody>
      </p:sp>
      <p:sp>
        <p:nvSpPr>
          <p:cNvPr id="62" name="Rectangle 56"/>
          <p:cNvSpPr>
            <a:spLocks noChangeArrowheads="1"/>
          </p:cNvSpPr>
          <p:nvPr/>
        </p:nvSpPr>
        <p:spPr bwMode="auto">
          <a:xfrm>
            <a:off x="5846763" y="5002212"/>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$14</a:t>
            </a:r>
            <a:endParaRPr lang="en-US" altLang="en-US" dirty="0">
              <a:solidFill>
                <a:prstClr val="black"/>
              </a:solidFill>
              <a:cs typeface="+mn-cs"/>
            </a:endParaRPr>
          </a:p>
        </p:txBody>
      </p:sp>
      <p:sp>
        <p:nvSpPr>
          <p:cNvPr id="63" name="Rectangle 57"/>
          <p:cNvSpPr>
            <a:spLocks noChangeArrowheads="1"/>
          </p:cNvSpPr>
          <p:nvPr/>
        </p:nvSpPr>
        <p:spPr bwMode="auto">
          <a:xfrm>
            <a:off x="6370638" y="5002212"/>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$1,120,000</a:t>
            </a:r>
            <a:endParaRPr lang="en-US" altLang="en-US" dirty="0">
              <a:solidFill>
                <a:prstClr val="black"/>
              </a:solidFill>
              <a:cs typeface="+mn-cs"/>
            </a:endParaRPr>
          </a:p>
        </p:txBody>
      </p:sp>
      <p:sp>
        <p:nvSpPr>
          <p:cNvPr id="64" name="Rectangle 58"/>
          <p:cNvSpPr>
            <a:spLocks noChangeArrowheads="1"/>
          </p:cNvSpPr>
          <p:nvPr/>
        </p:nvSpPr>
        <p:spPr bwMode="auto">
          <a:xfrm>
            <a:off x="1487488" y="5219700"/>
            <a:ext cx="10890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Variable costs</a:t>
            </a:r>
            <a:endParaRPr lang="en-US" altLang="en-US" dirty="0">
              <a:solidFill>
                <a:prstClr val="black"/>
              </a:solidFill>
              <a:cs typeface="+mn-cs"/>
            </a:endParaRPr>
          </a:p>
        </p:txBody>
      </p:sp>
      <p:sp>
        <p:nvSpPr>
          <p:cNvPr id="68" name="Rectangle 59"/>
          <p:cNvSpPr>
            <a:spLocks noChangeArrowheads="1"/>
          </p:cNvSpPr>
          <p:nvPr/>
        </p:nvSpPr>
        <p:spPr bwMode="auto">
          <a:xfrm>
            <a:off x="5937250" y="5219700"/>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a:t>
            </a:r>
            <a:endParaRPr lang="en-US" altLang="en-US" dirty="0">
              <a:solidFill>
                <a:prstClr val="black"/>
              </a:solidFill>
              <a:cs typeface="+mn-cs"/>
            </a:endParaRPr>
          </a:p>
        </p:txBody>
      </p:sp>
      <p:sp>
        <p:nvSpPr>
          <p:cNvPr id="69" name="Rectangle 60"/>
          <p:cNvSpPr>
            <a:spLocks noChangeArrowheads="1"/>
          </p:cNvSpPr>
          <p:nvPr/>
        </p:nvSpPr>
        <p:spPr bwMode="auto">
          <a:xfrm>
            <a:off x="5937250" y="5394325"/>
            <a:ext cx="18256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70" name="Rectangle 61"/>
          <p:cNvSpPr>
            <a:spLocks noChangeArrowheads="1"/>
          </p:cNvSpPr>
          <p:nvPr/>
        </p:nvSpPr>
        <p:spPr bwMode="auto">
          <a:xfrm>
            <a:off x="6592888" y="5219700"/>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480,000</a:t>
            </a:r>
            <a:endParaRPr lang="en-US" altLang="en-US" dirty="0">
              <a:solidFill>
                <a:prstClr val="black"/>
              </a:solidFill>
              <a:cs typeface="+mn-cs"/>
            </a:endParaRPr>
          </a:p>
        </p:txBody>
      </p:sp>
      <p:sp>
        <p:nvSpPr>
          <p:cNvPr id="71" name="Rectangle 62"/>
          <p:cNvSpPr>
            <a:spLocks noChangeArrowheads="1"/>
          </p:cNvSpPr>
          <p:nvPr/>
        </p:nvSpPr>
        <p:spPr bwMode="auto">
          <a:xfrm>
            <a:off x="1487488" y="5424487"/>
            <a:ext cx="1493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Contribution margin</a:t>
            </a:r>
            <a:endParaRPr lang="en-US" altLang="en-US" dirty="0">
              <a:solidFill>
                <a:prstClr val="black"/>
              </a:solidFill>
              <a:cs typeface="+mn-cs"/>
            </a:endParaRPr>
          </a:p>
        </p:txBody>
      </p:sp>
      <p:sp>
        <p:nvSpPr>
          <p:cNvPr id="72" name="Rectangle 63"/>
          <p:cNvSpPr>
            <a:spLocks noChangeArrowheads="1"/>
          </p:cNvSpPr>
          <p:nvPr/>
        </p:nvSpPr>
        <p:spPr bwMode="auto">
          <a:xfrm>
            <a:off x="5937250" y="5424487"/>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a:t>
            </a:r>
            <a:endParaRPr lang="en-US" altLang="en-US" dirty="0">
              <a:solidFill>
                <a:prstClr val="black"/>
              </a:solidFill>
              <a:cs typeface="+mn-cs"/>
            </a:endParaRPr>
          </a:p>
        </p:txBody>
      </p:sp>
      <p:sp>
        <p:nvSpPr>
          <p:cNvPr id="73" name="Rectangle 64"/>
          <p:cNvSpPr>
            <a:spLocks noChangeArrowheads="1"/>
          </p:cNvSpPr>
          <p:nvPr/>
        </p:nvSpPr>
        <p:spPr bwMode="auto">
          <a:xfrm>
            <a:off x="6592888" y="5424487"/>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640,000</a:t>
            </a:r>
            <a:endParaRPr lang="en-US" altLang="en-US" dirty="0">
              <a:solidFill>
                <a:prstClr val="black"/>
              </a:solidFill>
              <a:cs typeface="+mn-cs"/>
            </a:endParaRPr>
          </a:p>
        </p:txBody>
      </p:sp>
      <p:sp>
        <p:nvSpPr>
          <p:cNvPr id="74" name="Rectangle 65"/>
          <p:cNvSpPr>
            <a:spLocks noChangeArrowheads="1"/>
          </p:cNvSpPr>
          <p:nvPr/>
        </p:nvSpPr>
        <p:spPr bwMode="auto">
          <a:xfrm>
            <a:off x="1487488" y="5630862"/>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Fixed costs</a:t>
            </a:r>
            <a:endParaRPr lang="en-US" altLang="en-US" dirty="0">
              <a:solidFill>
                <a:prstClr val="black"/>
              </a:solidFill>
              <a:cs typeface="+mn-cs"/>
            </a:endParaRPr>
          </a:p>
        </p:txBody>
      </p:sp>
      <p:sp>
        <p:nvSpPr>
          <p:cNvPr id="75" name="Rectangle 66"/>
          <p:cNvSpPr>
            <a:spLocks noChangeArrowheads="1"/>
          </p:cNvSpPr>
          <p:nvPr/>
        </p:nvSpPr>
        <p:spPr bwMode="auto">
          <a:xfrm>
            <a:off x="6592888" y="5630862"/>
            <a:ext cx="6556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640,000</a:t>
            </a:r>
            <a:endParaRPr lang="en-US" altLang="en-US" dirty="0">
              <a:solidFill>
                <a:prstClr val="black"/>
              </a:solidFill>
              <a:cs typeface="+mn-cs"/>
            </a:endParaRPr>
          </a:p>
        </p:txBody>
      </p:sp>
      <p:sp>
        <p:nvSpPr>
          <p:cNvPr id="76" name="Rectangle 67"/>
          <p:cNvSpPr>
            <a:spLocks noChangeArrowheads="1"/>
          </p:cNvSpPr>
          <p:nvPr/>
        </p:nvSpPr>
        <p:spPr bwMode="auto">
          <a:xfrm>
            <a:off x="1487488" y="5837237"/>
            <a:ext cx="887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Net income</a:t>
            </a:r>
            <a:endParaRPr lang="en-US" altLang="en-US" dirty="0">
              <a:solidFill>
                <a:prstClr val="black"/>
              </a:solidFill>
              <a:cs typeface="+mn-cs"/>
            </a:endParaRPr>
          </a:p>
        </p:txBody>
      </p:sp>
      <p:sp>
        <p:nvSpPr>
          <p:cNvPr id="77" name="Rectangle 68"/>
          <p:cNvSpPr>
            <a:spLocks noChangeArrowheads="1"/>
          </p:cNvSpPr>
          <p:nvPr/>
        </p:nvSpPr>
        <p:spPr bwMode="auto">
          <a:xfrm>
            <a:off x="6996113" y="5837237"/>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$0</a:t>
            </a:r>
            <a:endParaRPr lang="en-US" altLang="en-US" dirty="0">
              <a:solidFill>
                <a:prstClr val="black"/>
              </a:solidFill>
              <a:cs typeface="+mn-cs"/>
            </a:endParaRPr>
          </a:p>
        </p:txBody>
      </p:sp>
      <p:sp>
        <p:nvSpPr>
          <p:cNvPr id="78" name="Rectangle 69"/>
          <p:cNvSpPr>
            <a:spLocks noChangeArrowheads="1"/>
          </p:cNvSpPr>
          <p:nvPr/>
        </p:nvSpPr>
        <p:spPr bwMode="auto">
          <a:xfrm>
            <a:off x="4292600" y="5002212"/>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a:t>
            </a:r>
            <a:endParaRPr lang="en-US" altLang="en-US" dirty="0">
              <a:solidFill>
                <a:prstClr val="black"/>
              </a:solidFill>
              <a:cs typeface="+mn-cs"/>
            </a:endParaRPr>
          </a:p>
        </p:txBody>
      </p:sp>
      <p:sp>
        <p:nvSpPr>
          <p:cNvPr id="79" name="Rectangle 70"/>
          <p:cNvSpPr>
            <a:spLocks noChangeArrowheads="1"/>
          </p:cNvSpPr>
          <p:nvPr/>
        </p:nvSpPr>
        <p:spPr bwMode="auto">
          <a:xfrm>
            <a:off x="4292600" y="5219700"/>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cs typeface="+mn-cs"/>
              </a:rPr>
              <a:t>80,000</a:t>
            </a:r>
            <a:endParaRPr lang="en-US" altLang="en-US" dirty="0">
              <a:solidFill>
                <a:prstClr val="black"/>
              </a:solidFill>
              <a:cs typeface="+mn-cs"/>
            </a:endParaRPr>
          </a:p>
        </p:txBody>
      </p:sp>
      <p:sp>
        <p:nvSpPr>
          <p:cNvPr id="80" name="Rectangle 71"/>
          <p:cNvSpPr>
            <a:spLocks noChangeArrowheads="1"/>
          </p:cNvSpPr>
          <p:nvPr/>
        </p:nvSpPr>
        <p:spPr bwMode="auto">
          <a:xfrm>
            <a:off x="1438275" y="1752600"/>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1" name="Rectangle 72"/>
          <p:cNvSpPr>
            <a:spLocks noChangeArrowheads="1"/>
          </p:cNvSpPr>
          <p:nvPr/>
        </p:nvSpPr>
        <p:spPr bwMode="auto">
          <a:xfrm>
            <a:off x="7248525" y="1771650"/>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2" name="Rectangle 73"/>
          <p:cNvSpPr>
            <a:spLocks noChangeArrowheads="1"/>
          </p:cNvSpPr>
          <p:nvPr/>
        </p:nvSpPr>
        <p:spPr bwMode="auto">
          <a:xfrm>
            <a:off x="1438275" y="2743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3" name="Rectangle 74"/>
          <p:cNvSpPr>
            <a:spLocks noChangeArrowheads="1"/>
          </p:cNvSpPr>
          <p:nvPr/>
        </p:nvSpPr>
        <p:spPr bwMode="auto">
          <a:xfrm>
            <a:off x="7248525" y="276383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4" name="Rectangle 75"/>
          <p:cNvSpPr>
            <a:spLocks noChangeArrowheads="1"/>
          </p:cNvSpPr>
          <p:nvPr/>
        </p:nvSpPr>
        <p:spPr bwMode="auto">
          <a:xfrm>
            <a:off x="1438275" y="3733800"/>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5" name="Rectangle 76"/>
          <p:cNvSpPr>
            <a:spLocks noChangeArrowheads="1"/>
          </p:cNvSpPr>
          <p:nvPr/>
        </p:nvSpPr>
        <p:spPr bwMode="auto">
          <a:xfrm>
            <a:off x="7248525" y="3754438"/>
            <a:ext cx="20638" cy="225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6" name="Rectangle 77"/>
          <p:cNvSpPr>
            <a:spLocks noChangeArrowheads="1"/>
          </p:cNvSpPr>
          <p:nvPr/>
        </p:nvSpPr>
        <p:spPr bwMode="auto">
          <a:xfrm>
            <a:off x="1438275" y="47339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7" name="Rectangle 78"/>
          <p:cNvSpPr>
            <a:spLocks noChangeArrowheads="1"/>
          </p:cNvSpPr>
          <p:nvPr/>
        </p:nvSpPr>
        <p:spPr bwMode="auto">
          <a:xfrm>
            <a:off x="7248525" y="4754562"/>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8" name="Rectangle 79"/>
          <p:cNvSpPr>
            <a:spLocks noChangeArrowheads="1"/>
          </p:cNvSpPr>
          <p:nvPr/>
        </p:nvSpPr>
        <p:spPr bwMode="auto">
          <a:xfrm>
            <a:off x="1457325" y="1752600"/>
            <a:ext cx="58118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89" name="Rectangle 80"/>
          <p:cNvSpPr>
            <a:spLocks noChangeArrowheads="1"/>
          </p:cNvSpPr>
          <p:nvPr/>
        </p:nvSpPr>
        <p:spPr bwMode="auto">
          <a:xfrm>
            <a:off x="1457325" y="1978025"/>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0" name="Line 81"/>
          <p:cNvSpPr>
            <a:spLocks noChangeShapeType="1"/>
          </p:cNvSpPr>
          <p:nvPr/>
        </p:nvSpPr>
        <p:spPr bwMode="auto">
          <a:xfrm>
            <a:off x="6291263" y="24003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1" name="Rectangle 82"/>
          <p:cNvSpPr>
            <a:spLocks noChangeArrowheads="1"/>
          </p:cNvSpPr>
          <p:nvPr/>
        </p:nvSpPr>
        <p:spPr bwMode="auto">
          <a:xfrm>
            <a:off x="6291263" y="2400300"/>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2" name="Line 83"/>
          <p:cNvSpPr>
            <a:spLocks noChangeShapeType="1"/>
          </p:cNvSpPr>
          <p:nvPr/>
        </p:nvSpPr>
        <p:spPr bwMode="auto">
          <a:xfrm>
            <a:off x="6291263" y="26066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3" name="Rectangle 84"/>
          <p:cNvSpPr>
            <a:spLocks noChangeArrowheads="1"/>
          </p:cNvSpPr>
          <p:nvPr/>
        </p:nvSpPr>
        <p:spPr bwMode="auto">
          <a:xfrm>
            <a:off x="6291263" y="2606675"/>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4" name="Line 85"/>
          <p:cNvSpPr>
            <a:spLocks noChangeShapeType="1"/>
          </p:cNvSpPr>
          <p:nvPr/>
        </p:nvSpPr>
        <p:spPr bwMode="auto">
          <a:xfrm>
            <a:off x="6291263" y="26273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95" name="Rectangle 86"/>
          <p:cNvSpPr>
            <a:spLocks noChangeArrowheads="1"/>
          </p:cNvSpPr>
          <p:nvPr/>
        </p:nvSpPr>
        <p:spPr bwMode="auto">
          <a:xfrm>
            <a:off x="6291263" y="2627312"/>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2" name="Rectangle 87"/>
          <p:cNvSpPr>
            <a:spLocks noChangeArrowheads="1"/>
          </p:cNvSpPr>
          <p:nvPr/>
        </p:nvSpPr>
        <p:spPr bwMode="auto">
          <a:xfrm>
            <a:off x="1457325" y="2743200"/>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3" name="Rectangle 88"/>
          <p:cNvSpPr>
            <a:spLocks noChangeArrowheads="1"/>
          </p:cNvSpPr>
          <p:nvPr/>
        </p:nvSpPr>
        <p:spPr bwMode="auto">
          <a:xfrm>
            <a:off x="1457325" y="2970213"/>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4" name="Line 89"/>
          <p:cNvSpPr>
            <a:spLocks noChangeShapeType="1"/>
          </p:cNvSpPr>
          <p:nvPr/>
        </p:nvSpPr>
        <p:spPr bwMode="auto">
          <a:xfrm>
            <a:off x="6291263" y="3392488"/>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5" name="Rectangle 90"/>
          <p:cNvSpPr>
            <a:spLocks noChangeArrowheads="1"/>
          </p:cNvSpPr>
          <p:nvPr/>
        </p:nvSpPr>
        <p:spPr bwMode="auto">
          <a:xfrm>
            <a:off x="6291263" y="3392488"/>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6" name="Line 91"/>
          <p:cNvSpPr>
            <a:spLocks noChangeShapeType="1"/>
          </p:cNvSpPr>
          <p:nvPr/>
        </p:nvSpPr>
        <p:spPr bwMode="auto">
          <a:xfrm>
            <a:off x="6291263" y="3598863"/>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7" name="Rectangle 92"/>
          <p:cNvSpPr>
            <a:spLocks noChangeArrowheads="1"/>
          </p:cNvSpPr>
          <p:nvPr/>
        </p:nvSpPr>
        <p:spPr bwMode="auto">
          <a:xfrm>
            <a:off x="6291263" y="3598863"/>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8" name="Line 93"/>
          <p:cNvSpPr>
            <a:spLocks noChangeShapeType="1"/>
          </p:cNvSpPr>
          <p:nvPr/>
        </p:nvSpPr>
        <p:spPr bwMode="auto">
          <a:xfrm>
            <a:off x="6291263" y="36195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59" name="Rectangle 94"/>
          <p:cNvSpPr>
            <a:spLocks noChangeArrowheads="1"/>
          </p:cNvSpPr>
          <p:nvPr/>
        </p:nvSpPr>
        <p:spPr bwMode="auto">
          <a:xfrm>
            <a:off x="6291263" y="3619500"/>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0" name="Rectangle 95"/>
          <p:cNvSpPr>
            <a:spLocks noChangeArrowheads="1"/>
          </p:cNvSpPr>
          <p:nvPr/>
        </p:nvSpPr>
        <p:spPr bwMode="auto">
          <a:xfrm>
            <a:off x="1457325" y="3733800"/>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1" name="Rectangle 96"/>
          <p:cNvSpPr>
            <a:spLocks noChangeArrowheads="1"/>
          </p:cNvSpPr>
          <p:nvPr/>
        </p:nvSpPr>
        <p:spPr bwMode="auto">
          <a:xfrm>
            <a:off x="1457325" y="3959225"/>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3" name="Line 97"/>
          <p:cNvSpPr>
            <a:spLocks noChangeShapeType="1"/>
          </p:cNvSpPr>
          <p:nvPr/>
        </p:nvSpPr>
        <p:spPr bwMode="auto">
          <a:xfrm>
            <a:off x="6291263" y="4383088"/>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4" name="Rectangle 98"/>
          <p:cNvSpPr>
            <a:spLocks noChangeArrowheads="1"/>
          </p:cNvSpPr>
          <p:nvPr/>
        </p:nvSpPr>
        <p:spPr bwMode="auto">
          <a:xfrm>
            <a:off x="6291263" y="4383088"/>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5" name="Line 99"/>
          <p:cNvSpPr>
            <a:spLocks noChangeShapeType="1"/>
          </p:cNvSpPr>
          <p:nvPr/>
        </p:nvSpPr>
        <p:spPr bwMode="auto">
          <a:xfrm>
            <a:off x="6291263" y="45878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6" name="Rectangle 100"/>
          <p:cNvSpPr>
            <a:spLocks noChangeArrowheads="1"/>
          </p:cNvSpPr>
          <p:nvPr/>
        </p:nvSpPr>
        <p:spPr bwMode="auto">
          <a:xfrm>
            <a:off x="6291263" y="4587875"/>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7" name="Line 101"/>
          <p:cNvSpPr>
            <a:spLocks noChangeShapeType="1"/>
          </p:cNvSpPr>
          <p:nvPr/>
        </p:nvSpPr>
        <p:spPr bwMode="auto">
          <a:xfrm>
            <a:off x="6291263" y="4608513"/>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8" name="Rectangle 102"/>
          <p:cNvSpPr>
            <a:spLocks noChangeArrowheads="1"/>
          </p:cNvSpPr>
          <p:nvPr/>
        </p:nvSpPr>
        <p:spPr bwMode="auto">
          <a:xfrm>
            <a:off x="6291263" y="4608513"/>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69" name="Rectangle 103"/>
          <p:cNvSpPr>
            <a:spLocks noChangeArrowheads="1"/>
          </p:cNvSpPr>
          <p:nvPr/>
        </p:nvSpPr>
        <p:spPr bwMode="auto">
          <a:xfrm>
            <a:off x="1457325" y="4733925"/>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0" name="Rectangle 104"/>
          <p:cNvSpPr>
            <a:spLocks noChangeArrowheads="1"/>
          </p:cNvSpPr>
          <p:nvPr/>
        </p:nvSpPr>
        <p:spPr bwMode="auto">
          <a:xfrm>
            <a:off x="1457325" y="4960937"/>
            <a:ext cx="5811838"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1" name="Line 105"/>
          <p:cNvSpPr>
            <a:spLocks noChangeShapeType="1"/>
          </p:cNvSpPr>
          <p:nvPr/>
        </p:nvSpPr>
        <p:spPr bwMode="auto">
          <a:xfrm>
            <a:off x="6291263" y="540385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2" name="Rectangle 106"/>
          <p:cNvSpPr>
            <a:spLocks noChangeArrowheads="1"/>
          </p:cNvSpPr>
          <p:nvPr/>
        </p:nvSpPr>
        <p:spPr bwMode="auto">
          <a:xfrm>
            <a:off x="6291263" y="5403850"/>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3" name="Line 107"/>
          <p:cNvSpPr>
            <a:spLocks noChangeShapeType="1"/>
          </p:cNvSpPr>
          <p:nvPr/>
        </p:nvSpPr>
        <p:spPr bwMode="auto">
          <a:xfrm>
            <a:off x="6291263" y="5816600"/>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4" name="Rectangle 108"/>
          <p:cNvSpPr>
            <a:spLocks noChangeArrowheads="1"/>
          </p:cNvSpPr>
          <p:nvPr/>
        </p:nvSpPr>
        <p:spPr bwMode="auto">
          <a:xfrm>
            <a:off x="6291263" y="5816600"/>
            <a:ext cx="9779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5" name="Line 109"/>
          <p:cNvSpPr>
            <a:spLocks noChangeShapeType="1"/>
          </p:cNvSpPr>
          <p:nvPr/>
        </p:nvSpPr>
        <p:spPr bwMode="auto">
          <a:xfrm>
            <a:off x="6291263" y="6022975"/>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6" name="Rectangle 110"/>
          <p:cNvSpPr>
            <a:spLocks noChangeArrowheads="1"/>
          </p:cNvSpPr>
          <p:nvPr/>
        </p:nvSpPr>
        <p:spPr bwMode="auto">
          <a:xfrm>
            <a:off x="6291263" y="6022975"/>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7" name="Line 111"/>
          <p:cNvSpPr>
            <a:spLocks noChangeShapeType="1"/>
          </p:cNvSpPr>
          <p:nvPr/>
        </p:nvSpPr>
        <p:spPr bwMode="auto">
          <a:xfrm>
            <a:off x="6291263" y="6043612"/>
            <a:ext cx="9779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378" name="Rectangle 112"/>
          <p:cNvSpPr>
            <a:spLocks noChangeArrowheads="1"/>
          </p:cNvSpPr>
          <p:nvPr/>
        </p:nvSpPr>
        <p:spPr bwMode="auto">
          <a:xfrm>
            <a:off x="6291263" y="6043612"/>
            <a:ext cx="9779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black"/>
              </a:solidFill>
              <a:latin typeface="Calibri"/>
              <a:cs typeface="+mn-cs"/>
            </a:endParaRPr>
          </a:p>
        </p:txBody>
      </p:sp>
      <p:sp>
        <p:nvSpPr>
          <p:cNvPr id="117" name="Slide Number Placeholder 116"/>
          <p:cNvSpPr>
            <a:spLocks noGrp="1"/>
          </p:cNvSpPr>
          <p:nvPr>
            <p:ph type="sldNum" sz="quarter" idx="12"/>
          </p:nvPr>
        </p:nvSpPr>
        <p:spPr/>
        <p:txBody>
          <a:bodyPr/>
          <a:lstStyle/>
          <a:p>
            <a:fld id="{A2F34CF3-0044-4E21-BEB6-D1264E26E98D}" type="slidenum">
              <a:rPr lang="en-US" smtClean="0">
                <a:solidFill>
                  <a:prstClr val="black">
                    <a:tint val="75000"/>
                  </a:prstClr>
                </a:solidFill>
              </a:rPr>
              <a:pPr/>
              <a:t>57</a:t>
            </a:fld>
            <a:endParaRPr lang="en-US" dirty="0">
              <a:solidFill>
                <a:prstClr val="black">
                  <a:tint val="75000"/>
                </a:prstClr>
              </a:solidFill>
            </a:endParaRPr>
          </a:p>
        </p:txBody>
      </p:sp>
      <p:sp>
        <p:nvSpPr>
          <p:cNvPr id="118" name="Rounded Rectangle 117"/>
          <p:cNvSpPr/>
          <p:nvPr/>
        </p:nvSpPr>
        <p:spPr>
          <a:xfrm>
            <a:off x="0" y="65532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119" name="Rectangle 118"/>
          <p:cNvSpPr>
            <a:spLocks noGrp="1" noChangeArrowheads="1"/>
          </p:cNvSpPr>
          <p:nvPr/>
        </p:nvSpPr>
        <p:spPr bwMode="auto">
          <a:xfrm>
            <a:off x="6383338" y="639762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348851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fade">
                                      <p:cBhvr>
                                        <p:cTn id="25" dur="500"/>
                                        <p:tgtEl>
                                          <p:spTgt spid="8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500"/>
                                        <p:tgtEl>
                                          <p:spTgt spid="8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500"/>
                                        <p:tgtEl>
                                          <p:spTgt spid="8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500"/>
                                        <p:tgtEl>
                                          <p:spTgt spid="9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fade">
                                      <p:cBhvr>
                                        <p:cTn id="55" dur="500"/>
                                        <p:tgtEl>
                                          <p:spTgt spid="9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fade">
                                      <p:cBhvr>
                                        <p:cTn id="64" dur="500"/>
                                        <p:tgtEl>
                                          <p:spTgt spid="9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500"/>
                                        <p:tgtEl>
                                          <p:spTgt spid="2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fade">
                                      <p:cBhvr>
                                        <p:cTn id="99" dur="500"/>
                                        <p:tgtEl>
                                          <p:spTgt spid="8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500"/>
                                        <p:tgtEl>
                                          <p:spTgt spid="8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2"/>
                                        </p:tgtEl>
                                        <p:attrNameLst>
                                          <p:attrName>style.visibility</p:attrName>
                                        </p:attrNameLst>
                                      </p:cBhvr>
                                      <p:to>
                                        <p:strVal val="visible"/>
                                      </p:to>
                                    </p:set>
                                    <p:animEffect transition="in" filter="fade">
                                      <p:cBhvr>
                                        <p:cTn id="105" dur="500"/>
                                        <p:tgtEl>
                                          <p:spTgt spid="3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53"/>
                                        </p:tgtEl>
                                        <p:attrNameLst>
                                          <p:attrName>style.visibility</p:attrName>
                                        </p:attrNameLst>
                                      </p:cBhvr>
                                      <p:to>
                                        <p:strVal val="visible"/>
                                      </p:to>
                                    </p:set>
                                    <p:animEffect transition="in" filter="fade">
                                      <p:cBhvr>
                                        <p:cTn id="108" dur="500"/>
                                        <p:tgtEl>
                                          <p:spTgt spid="35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500"/>
                                        <p:tgtEl>
                                          <p:spTgt spid="2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fade">
                                      <p:cBhvr>
                                        <p:cTn id="114" dur="500"/>
                                        <p:tgtEl>
                                          <p:spTgt spid="25"/>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fade">
                                      <p:cBhvr>
                                        <p:cTn id="117" dur="500"/>
                                        <p:tgtEl>
                                          <p:spTgt spid="2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500"/>
                                        <p:tgtEl>
                                          <p:spTgt spid="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500"/>
                                        <p:tgtEl>
                                          <p:spTgt spid="3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54"/>
                                        </p:tgtEl>
                                        <p:attrNameLst>
                                          <p:attrName>style.visibility</p:attrName>
                                        </p:attrNameLst>
                                      </p:cBhvr>
                                      <p:to>
                                        <p:strVal val="visible"/>
                                      </p:to>
                                    </p:set>
                                    <p:animEffect transition="in" filter="fade">
                                      <p:cBhvr>
                                        <p:cTn id="132" dur="500"/>
                                        <p:tgtEl>
                                          <p:spTgt spid="35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55"/>
                                        </p:tgtEl>
                                        <p:attrNameLst>
                                          <p:attrName>style.visibility</p:attrName>
                                        </p:attrNameLst>
                                      </p:cBhvr>
                                      <p:to>
                                        <p:strVal val="visible"/>
                                      </p:to>
                                    </p:set>
                                    <p:animEffect transition="in" filter="fade">
                                      <p:cBhvr>
                                        <p:cTn id="135" dur="500"/>
                                        <p:tgtEl>
                                          <p:spTgt spid="35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56"/>
                                        </p:tgtEl>
                                        <p:attrNameLst>
                                          <p:attrName>style.visibility</p:attrName>
                                        </p:attrNameLst>
                                      </p:cBhvr>
                                      <p:to>
                                        <p:strVal val="visible"/>
                                      </p:to>
                                    </p:set>
                                    <p:animEffect transition="in" filter="fade">
                                      <p:cBhvr>
                                        <p:cTn id="138" dur="500"/>
                                        <p:tgtEl>
                                          <p:spTgt spid="35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57"/>
                                        </p:tgtEl>
                                        <p:attrNameLst>
                                          <p:attrName>style.visibility</p:attrName>
                                        </p:attrNameLst>
                                      </p:cBhvr>
                                      <p:to>
                                        <p:strVal val="visible"/>
                                      </p:to>
                                    </p:set>
                                    <p:animEffect transition="in" filter="fade">
                                      <p:cBhvr>
                                        <p:cTn id="141" dur="500"/>
                                        <p:tgtEl>
                                          <p:spTgt spid="35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58"/>
                                        </p:tgtEl>
                                        <p:attrNameLst>
                                          <p:attrName>style.visibility</p:attrName>
                                        </p:attrNameLst>
                                      </p:cBhvr>
                                      <p:to>
                                        <p:strVal val="visible"/>
                                      </p:to>
                                    </p:set>
                                    <p:animEffect transition="in" filter="fade">
                                      <p:cBhvr>
                                        <p:cTn id="144" dur="500"/>
                                        <p:tgtEl>
                                          <p:spTgt spid="35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59"/>
                                        </p:tgtEl>
                                        <p:attrNameLst>
                                          <p:attrName>style.visibility</p:attrName>
                                        </p:attrNameLst>
                                      </p:cBhvr>
                                      <p:to>
                                        <p:strVal val="visible"/>
                                      </p:to>
                                    </p:set>
                                    <p:animEffect transition="in" filter="fade">
                                      <p:cBhvr>
                                        <p:cTn id="147" dur="500"/>
                                        <p:tgtEl>
                                          <p:spTgt spid="359"/>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
                                        </p:tgtEl>
                                        <p:attrNameLst>
                                          <p:attrName>style.visibility</p:attrName>
                                        </p:attrNameLst>
                                      </p:cBhvr>
                                      <p:to>
                                        <p:strVal val="visible"/>
                                      </p:to>
                                    </p:set>
                                    <p:animEffect transition="in" filter="fade">
                                      <p:cBhvr>
                                        <p:cTn id="152" dur="500"/>
                                        <p:tgtEl>
                                          <p:spTgt spid="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5"/>
                                        </p:tgtEl>
                                        <p:attrNameLst>
                                          <p:attrName>style.visibility</p:attrName>
                                        </p:attrNameLst>
                                      </p:cBhvr>
                                      <p:to>
                                        <p:strVal val="visible"/>
                                      </p:to>
                                    </p:set>
                                    <p:animEffect transition="in" filter="fade">
                                      <p:cBhvr>
                                        <p:cTn id="155" dur="500"/>
                                        <p:tgtEl>
                                          <p:spTgt spid="3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500"/>
                                        <p:tgtEl>
                                          <p:spTgt spid="40"/>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fade">
                                      <p:cBhvr>
                                        <p:cTn id="161" dur="500"/>
                                        <p:tgtEl>
                                          <p:spTgt spid="4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2"/>
                                        </p:tgtEl>
                                        <p:attrNameLst>
                                          <p:attrName>style.visibility</p:attrName>
                                        </p:attrNameLst>
                                      </p:cBhvr>
                                      <p:to>
                                        <p:strVal val="visible"/>
                                      </p:to>
                                    </p:set>
                                    <p:animEffect transition="in" filter="fade">
                                      <p:cBhvr>
                                        <p:cTn id="164" dur="500"/>
                                        <p:tgtEl>
                                          <p:spTgt spid="4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Effect transition="in" filter="fade">
                                      <p:cBhvr>
                                        <p:cTn id="167" dur="500"/>
                                        <p:tgtEl>
                                          <p:spTgt spid="4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44"/>
                                        </p:tgtEl>
                                        <p:attrNameLst>
                                          <p:attrName>style.visibility</p:attrName>
                                        </p:attrNameLst>
                                      </p:cBhvr>
                                      <p:to>
                                        <p:strVal val="visible"/>
                                      </p:to>
                                    </p:set>
                                    <p:animEffect transition="in" filter="fade">
                                      <p:cBhvr>
                                        <p:cTn id="170" dur="500"/>
                                        <p:tgtEl>
                                          <p:spTgt spid="4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fade">
                                      <p:cBhvr>
                                        <p:cTn id="173" dur="500"/>
                                        <p:tgtEl>
                                          <p:spTgt spid="48"/>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9"/>
                                        </p:tgtEl>
                                        <p:attrNameLst>
                                          <p:attrName>style.visibility</p:attrName>
                                        </p:attrNameLst>
                                      </p:cBhvr>
                                      <p:to>
                                        <p:strVal val="visible"/>
                                      </p:to>
                                    </p:set>
                                    <p:animEffect transition="in" filter="fade">
                                      <p:cBhvr>
                                        <p:cTn id="176" dur="500"/>
                                        <p:tgtEl>
                                          <p:spTgt spid="49"/>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0"/>
                                        </p:tgtEl>
                                        <p:attrNameLst>
                                          <p:attrName>style.visibility</p:attrName>
                                        </p:attrNameLst>
                                      </p:cBhvr>
                                      <p:to>
                                        <p:strVal val="visible"/>
                                      </p:to>
                                    </p:set>
                                    <p:animEffect transition="in" filter="fade">
                                      <p:cBhvr>
                                        <p:cTn id="179" dur="500"/>
                                        <p:tgtEl>
                                          <p:spTgt spid="5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fade">
                                      <p:cBhvr>
                                        <p:cTn id="182" dur="500"/>
                                        <p:tgtEl>
                                          <p:spTgt spid="53"/>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54"/>
                                        </p:tgtEl>
                                        <p:attrNameLst>
                                          <p:attrName>style.visibility</p:attrName>
                                        </p:attrNameLst>
                                      </p:cBhvr>
                                      <p:to>
                                        <p:strVal val="visible"/>
                                      </p:to>
                                    </p:set>
                                    <p:animEffect transition="in" filter="fade">
                                      <p:cBhvr>
                                        <p:cTn id="185" dur="500"/>
                                        <p:tgtEl>
                                          <p:spTgt spid="54"/>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84"/>
                                        </p:tgtEl>
                                        <p:attrNameLst>
                                          <p:attrName>style.visibility</p:attrName>
                                        </p:attrNameLst>
                                      </p:cBhvr>
                                      <p:to>
                                        <p:strVal val="visible"/>
                                      </p:to>
                                    </p:set>
                                    <p:animEffect transition="in" filter="fade">
                                      <p:cBhvr>
                                        <p:cTn id="188" dur="500"/>
                                        <p:tgtEl>
                                          <p:spTgt spid="8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5"/>
                                        </p:tgtEl>
                                        <p:attrNameLst>
                                          <p:attrName>style.visibility</p:attrName>
                                        </p:attrNameLst>
                                      </p:cBhvr>
                                      <p:to>
                                        <p:strVal val="visible"/>
                                      </p:to>
                                    </p:set>
                                    <p:animEffect transition="in" filter="fade">
                                      <p:cBhvr>
                                        <p:cTn id="191" dur="500"/>
                                        <p:tgtEl>
                                          <p:spTgt spid="85"/>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360"/>
                                        </p:tgtEl>
                                        <p:attrNameLst>
                                          <p:attrName>style.visibility</p:attrName>
                                        </p:attrNameLst>
                                      </p:cBhvr>
                                      <p:to>
                                        <p:strVal val="visible"/>
                                      </p:to>
                                    </p:set>
                                    <p:animEffect transition="in" filter="fade">
                                      <p:cBhvr>
                                        <p:cTn id="194" dur="500"/>
                                        <p:tgtEl>
                                          <p:spTgt spid="36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361"/>
                                        </p:tgtEl>
                                        <p:attrNameLst>
                                          <p:attrName>style.visibility</p:attrName>
                                        </p:attrNameLst>
                                      </p:cBhvr>
                                      <p:to>
                                        <p:strVal val="visible"/>
                                      </p:to>
                                    </p:set>
                                    <p:animEffect transition="in" filter="fade">
                                      <p:cBhvr>
                                        <p:cTn id="197" dur="500"/>
                                        <p:tgtEl>
                                          <p:spTgt spid="361"/>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45"/>
                                        </p:tgtEl>
                                        <p:attrNameLst>
                                          <p:attrName>style.visibility</p:attrName>
                                        </p:attrNameLst>
                                      </p:cBhvr>
                                      <p:to>
                                        <p:strVal val="visible"/>
                                      </p:to>
                                    </p:set>
                                    <p:animEffect transition="in" filter="fade">
                                      <p:cBhvr>
                                        <p:cTn id="200" dur="500"/>
                                        <p:tgtEl>
                                          <p:spTgt spid="45"/>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46"/>
                                        </p:tgtEl>
                                        <p:attrNameLst>
                                          <p:attrName>style.visibility</p:attrName>
                                        </p:attrNameLst>
                                      </p:cBhvr>
                                      <p:to>
                                        <p:strVal val="visible"/>
                                      </p:to>
                                    </p:set>
                                    <p:animEffect transition="in" filter="fade">
                                      <p:cBhvr>
                                        <p:cTn id="203" dur="500"/>
                                        <p:tgtEl>
                                          <p:spTgt spid="46"/>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51"/>
                                        </p:tgtEl>
                                        <p:attrNameLst>
                                          <p:attrName>style.visibility</p:attrName>
                                        </p:attrNameLst>
                                      </p:cBhvr>
                                      <p:to>
                                        <p:strVal val="visible"/>
                                      </p:to>
                                    </p:set>
                                    <p:animEffect transition="in" filter="fade">
                                      <p:cBhvr>
                                        <p:cTn id="206" dur="500"/>
                                        <p:tgtEl>
                                          <p:spTgt spid="51"/>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500"/>
                                        <p:tgtEl>
                                          <p:spTgt spid="52"/>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500"/>
                                        <p:tgtEl>
                                          <p:spTgt spid="5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363"/>
                                        </p:tgtEl>
                                        <p:attrNameLst>
                                          <p:attrName>style.visibility</p:attrName>
                                        </p:attrNameLst>
                                      </p:cBhvr>
                                      <p:to>
                                        <p:strVal val="visible"/>
                                      </p:to>
                                    </p:set>
                                    <p:animEffect transition="in" filter="fade">
                                      <p:cBhvr>
                                        <p:cTn id="215" dur="500"/>
                                        <p:tgtEl>
                                          <p:spTgt spid="363"/>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364"/>
                                        </p:tgtEl>
                                        <p:attrNameLst>
                                          <p:attrName>style.visibility</p:attrName>
                                        </p:attrNameLst>
                                      </p:cBhvr>
                                      <p:to>
                                        <p:strVal val="visible"/>
                                      </p:to>
                                    </p:set>
                                    <p:animEffect transition="in" filter="fade">
                                      <p:cBhvr>
                                        <p:cTn id="218" dur="500"/>
                                        <p:tgtEl>
                                          <p:spTgt spid="364"/>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365"/>
                                        </p:tgtEl>
                                        <p:attrNameLst>
                                          <p:attrName>style.visibility</p:attrName>
                                        </p:attrNameLst>
                                      </p:cBhvr>
                                      <p:to>
                                        <p:strVal val="visible"/>
                                      </p:to>
                                    </p:set>
                                    <p:animEffect transition="in" filter="fade">
                                      <p:cBhvr>
                                        <p:cTn id="221" dur="500"/>
                                        <p:tgtEl>
                                          <p:spTgt spid="365"/>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366"/>
                                        </p:tgtEl>
                                        <p:attrNameLst>
                                          <p:attrName>style.visibility</p:attrName>
                                        </p:attrNameLst>
                                      </p:cBhvr>
                                      <p:to>
                                        <p:strVal val="visible"/>
                                      </p:to>
                                    </p:set>
                                    <p:animEffect transition="in" filter="fade">
                                      <p:cBhvr>
                                        <p:cTn id="224" dur="500"/>
                                        <p:tgtEl>
                                          <p:spTgt spid="366"/>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367"/>
                                        </p:tgtEl>
                                        <p:attrNameLst>
                                          <p:attrName>style.visibility</p:attrName>
                                        </p:attrNameLst>
                                      </p:cBhvr>
                                      <p:to>
                                        <p:strVal val="visible"/>
                                      </p:to>
                                    </p:set>
                                    <p:animEffect transition="in" filter="fade">
                                      <p:cBhvr>
                                        <p:cTn id="227" dur="500"/>
                                        <p:tgtEl>
                                          <p:spTgt spid="367"/>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368"/>
                                        </p:tgtEl>
                                        <p:attrNameLst>
                                          <p:attrName>style.visibility</p:attrName>
                                        </p:attrNameLst>
                                      </p:cBhvr>
                                      <p:to>
                                        <p:strVal val="visible"/>
                                      </p:to>
                                    </p:set>
                                    <p:animEffect transition="in" filter="fade">
                                      <p:cBhvr>
                                        <p:cTn id="230" dur="500"/>
                                        <p:tgtEl>
                                          <p:spTgt spid="368"/>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9"/>
                                        </p:tgtEl>
                                        <p:attrNameLst>
                                          <p:attrName>style.visibility</p:attrName>
                                        </p:attrNameLst>
                                      </p:cBhvr>
                                      <p:to>
                                        <p:strVal val="visible"/>
                                      </p:to>
                                    </p:set>
                                    <p:animEffect transition="in" filter="fade">
                                      <p:cBhvr>
                                        <p:cTn id="235" dur="500"/>
                                        <p:tgtEl>
                                          <p:spTgt spid="9"/>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60"/>
                                        </p:tgtEl>
                                        <p:attrNameLst>
                                          <p:attrName>style.visibility</p:attrName>
                                        </p:attrNameLst>
                                      </p:cBhvr>
                                      <p:to>
                                        <p:strVal val="visible"/>
                                      </p:to>
                                    </p:set>
                                    <p:animEffect transition="in" filter="fade">
                                      <p:cBhvr>
                                        <p:cTn id="238" dur="500"/>
                                        <p:tgtEl>
                                          <p:spTgt spid="6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61"/>
                                        </p:tgtEl>
                                        <p:attrNameLst>
                                          <p:attrName>style.visibility</p:attrName>
                                        </p:attrNameLst>
                                      </p:cBhvr>
                                      <p:to>
                                        <p:strVal val="visible"/>
                                      </p:to>
                                    </p:set>
                                    <p:animEffect transition="in" filter="fade">
                                      <p:cBhvr>
                                        <p:cTn id="241" dur="500"/>
                                        <p:tgtEl>
                                          <p:spTgt spid="61"/>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64"/>
                                        </p:tgtEl>
                                        <p:attrNameLst>
                                          <p:attrName>style.visibility</p:attrName>
                                        </p:attrNameLst>
                                      </p:cBhvr>
                                      <p:to>
                                        <p:strVal val="visible"/>
                                      </p:to>
                                    </p:set>
                                    <p:animEffect transition="in" filter="fade">
                                      <p:cBhvr>
                                        <p:cTn id="244" dur="500"/>
                                        <p:tgtEl>
                                          <p:spTgt spid="6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Effect transition="in" filter="fade">
                                      <p:cBhvr>
                                        <p:cTn id="247" dur="500"/>
                                        <p:tgtEl>
                                          <p:spTgt spid="71"/>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86"/>
                                        </p:tgtEl>
                                        <p:attrNameLst>
                                          <p:attrName>style.visibility</p:attrName>
                                        </p:attrNameLst>
                                      </p:cBhvr>
                                      <p:to>
                                        <p:strVal val="visible"/>
                                      </p:to>
                                    </p:set>
                                    <p:animEffect transition="in" filter="fade">
                                      <p:cBhvr>
                                        <p:cTn id="250" dur="500"/>
                                        <p:tgtEl>
                                          <p:spTgt spid="86"/>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7"/>
                                        </p:tgtEl>
                                        <p:attrNameLst>
                                          <p:attrName>style.visibility</p:attrName>
                                        </p:attrNameLst>
                                      </p:cBhvr>
                                      <p:to>
                                        <p:strVal val="visible"/>
                                      </p:to>
                                    </p:set>
                                    <p:animEffect transition="in" filter="fade">
                                      <p:cBhvr>
                                        <p:cTn id="253" dur="500"/>
                                        <p:tgtEl>
                                          <p:spTgt spid="87"/>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69"/>
                                        </p:tgtEl>
                                        <p:attrNameLst>
                                          <p:attrName>style.visibility</p:attrName>
                                        </p:attrNameLst>
                                      </p:cBhvr>
                                      <p:to>
                                        <p:strVal val="visible"/>
                                      </p:to>
                                    </p:set>
                                    <p:animEffect transition="in" filter="fade">
                                      <p:cBhvr>
                                        <p:cTn id="256" dur="500"/>
                                        <p:tgtEl>
                                          <p:spTgt spid="369"/>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370"/>
                                        </p:tgtEl>
                                        <p:attrNameLst>
                                          <p:attrName>style.visibility</p:attrName>
                                        </p:attrNameLst>
                                      </p:cBhvr>
                                      <p:to>
                                        <p:strVal val="visible"/>
                                      </p:to>
                                    </p:set>
                                    <p:animEffect transition="in" filter="fade">
                                      <p:cBhvr>
                                        <p:cTn id="259" dur="500"/>
                                        <p:tgtEl>
                                          <p:spTgt spid="37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63"/>
                                        </p:tgtEl>
                                        <p:attrNameLst>
                                          <p:attrName>style.visibility</p:attrName>
                                        </p:attrNameLst>
                                      </p:cBhvr>
                                      <p:to>
                                        <p:strVal val="visible"/>
                                      </p:to>
                                    </p:set>
                                    <p:animEffect transition="in" filter="fade">
                                      <p:cBhvr>
                                        <p:cTn id="262" dur="500"/>
                                        <p:tgtEl>
                                          <p:spTgt spid="63"/>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8"/>
                                        </p:tgtEl>
                                        <p:attrNameLst>
                                          <p:attrName>style.visibility</p:attrName>
                                        </p:attrNameLst>
                                      </p:cBhvr>
                                      <p:to>
                                        <p:strVal val="visible"/>
                                      </p:to>
                                    </p:set>
                                    <p:animEffect transition="in" filter="fade">
                                      <p:cBhvr>
                                        <p:cTn id="265" dur="500"/>
                                        <p:tgtEl>
                                          <p:spTgt spid="58"/>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78"/>
                                        </p:tgtEl>
                                        <p:attrNameLst>
                                          <p:attrName>style.visibility</p:attrName>
                                        </p:attrNameLst>
                                      </p:cBhvr>
                                      <p:to>
                                        <p:strVal val="visible"/>
                                      </p:to>
                                    </p:set>
                                    <p:animEffect transition="in" filter="fade">
                                      <p:cBhvr>
                                        <p:cTn id="268" dur="500"/>
                                        <p:tgtEl>
                                          <p:spTgt spid="78"/>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9"/>
                                        </p:tgtEl>
                                        <p:attrNameLst>
                                          <p:attrName>style.visibility</p:attrName>
                                        </p:attrNameLst>
                                      </p:cBhvr>
                                      <p:to>
                                        <p:strVal val="visible"/>
                                      </p:to>
                                    </p:set>
                                    <p:animEffect transition="in" filter="fade">
                                      <p:cBhvr>
                                        <p:cTn id="271" dur="500"/>
                                        <p:tgtEl>
                                          <p:spTgt spid="59"/>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62"/>
                                        </p:tgtEl>
                                        <p:attrNameLst>
                                          <p:attrName>style.visibility</p:attrName>
                                        </p:attrNameLst>
                                      </p:cBhvr>
                                      <p:to>
                                        <p:strVal val="visible"/>
                                      </p:to>
                                    </p:set>
                                    <p:animEffect transition="in" filter="fade">
                                      <p:cBhvr>
                                        <p:cTn id="274" dur="500"/>
                                        <p:tgtEl>
                                          <p:spTgt spid="62"/>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70"/>
                                        </p:tgtEl>
                                        <p:attrNameLst>
                                          <p:attrName>style.visibility</p:attrName>
                                        </p:attrNameLst>
                                      </p:cBhvr>
                                      <p:to>
                                        <p:strVal val="visible"/>
                                      </p:to>
                                    </p:set>
                                    <p:animEffect transition="in" filter="fade">
                                      <p:cBhvr>
                                        <p:cTn id="277" dur="500"/>
                                        <p:tgtEl>
                                          <p:spTgt spid="7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79"/>
                                        </p:tgtEl>
                                        <p:attrNameLst>
                                          <p:attrName>style.visibility</p:attrName>
                                        </p:attrNameLst>
                                      </p:cBhvr>
                                      <p:to>
                                        <p:strVal val="visible"/>
                                      </p:to>
                                    </p:set>
                                    <p:animEffect transition="in" filter="fade">
                                      <p:cBhvr>
                                        <p:cTn id="280" dur="500"/>
                                        <p:tgtEl>
                                          <p:spTgt spid="79"/>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68"/>
                                        </p:tgtEl>
                                        <p:attrNameLst>
                                          <p:attrName>style.visibility</p:attrName>
                                        </p:attrNameLst>
                                      </p:cBhvr>
                                      <p:to>
                                        <p:strVal val="visible"/>
                                      </p:to>
                                    </p:set>
                                    <p:animEffect transition="in" filter="fade">
                                      <p:cBhvr>
                                        <p:cTn id="283" dur="500"/>
                                        <p:tgtEl>
                                          <p:spTgt spid="68"/>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69"/>
                                        </p:tgtEl>
                                        <p:attrNameLst>
                                          <p:attrName>style.visibility</p:attrName>
                                        </p:attrNameLst>
                                      </p:cBhvr>
                                      <p:to>
                                        <p:strVal val="visible"/>
                                      </p:to>
                                    </p:set>
                                    <p:animEffect transition="in" filter="fade">
                                      <p:cBhvr>
                                        <p:cTn id="286" dur="500"/>
                                        <p:tgtEl>
                                          <p:spTgt spid="6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72"/>
                                        </p:tgtEl>
                                        <p:attrNameLst>
                                          <p:attrName>style.visibility</p:attrName>
                                        </p:attrNameLst>
                                      </p:cBhvr>
                                      <p:to>
                                        <p:strVal val="visible"/>
                                      </p:to>
                                    </p:set>
                                    <p:animEffect transition="in" filter="fade">
                                      <p:cBhvr>
                                        <p:cTn id="289" dur="500"/>
                                        <p:tgtEl>
                                          <p:spTgt spid="72"/>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73"/>
                                        </p:tgtEl>
                                        <p:attrNameLst>
                                          <p:attrName>style.visibility</p:attrName>
                                        </p:attrNameLst>
                                      </p:cBhvr>
                                      <p:to>
                                        <p:strVal val="visible"/>
                                      </p:to>
                                    </p:set>
                                    <p:animEffect transition="in" filter="fade">
                                      <p:cBhvr>
                                        <p:cTn id="292" dur="500"/>
                                        <p:tgtEl>
                                          <p:spTgt spid="73"/>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371"/>
                                        </p:tgtEl>
                                        <p:attrNameLst>
                                          <p:attrName>style.visibility</p:attrName>
                                        </p:attrNameLst>
                                      </p:cBhvr>
                                      <p:to>
                                        <p:strVal val="visible"/>
                                      </p:to>
                                    </p:set>
                                    <p:animEffect transition="in" filter="fade">
                                      <p:cBhvr>
                                        <p:cTn id="295" dur="500"/>
                                        <p:tgtEl>
                                          <p:spTgt spid="371"/>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372"/>
                                        </p:tgtEl>
                                        <p:attrNameLst>
                                          <p:attrName>style.visibility</p:attrName>
                                        </p:attrNameLst>
                                      </p:cBhvr>
                                      <p:to>
                                        <p:strVal val="visible"/>
                                      </p:to>
                                    </p:set>
                                    <p:animEffect transition="in" filter="fade">
                                      <p:cBhvr>
                                        <p:cTn id="298" dur="500"/>
                                        <p:tgtEl>
                                          <p:spTgt spid="372"/>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74"/>
                                        </p:tgtEl>
                                        <p:attrNameLst>
                                          <p:attrName>style.visibility</p:attrName>
                                        </p:attrNameLst>
                                      </p:cBhvr>
                                      <p:to>
                                        <p:strVal val="visible"/>
                                      </p:to>
                                    </p:set>
                                    <p:animEffect transition="in" filter="fade">
                                      <p:cBhvr>
                                        <p:cTn id="301" dur="500"/>
                                        <p:tgtEl>
                                          <p:spTgt spid="7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75"/>
                                        </p:tgtEl>
                                        <p:attrNameLst>
                                          <p:attrName>style.visibility</p:attrName>
                                        </p:attrNameLst>
                                      </p:cBhvr>
                                      <p:to>
                                        <p:strVal val="visible"/>
                                      </p:to>
                                    </p:set>
                                    <p:animEffect transition="in" filter="fade">
                                      <p:cBhvr>
                                        <p:cTn id="304" dur="500"/>
                                        <p:tgtEl>
                                          <p:spTgt spid="7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76"/>
                                        </p:tgtEl>
                                        <p:attrNameLst>
                                          <p:attrName>style.visibility</p:attrName>
                                        </p:attrNameLst>
                                      </p:cBhvr>
                                      <p:to>
                                        <p:strVal val="visible"/>
                                      </p:to>
                                    </p:set>
                                    <p:animEffect transition="in" filter="fade">
                                      <p:cBhvr>
                                        <p:cTn id="307" dur="500"/>
                                        <p:tgtEl>
                                          <p:spTgt spid="76"/>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77"/>
                                        </p:tgtEl>
                                        <p:attrNameLst>
                                          <p:attrName>style.visibility</p:attrName>
                                        </p:attrNameLst>
                                      </p:cBhvr>
                                      <p:to>
                                        <p:strVal val="visible"/>
                                      </p:to>
                                    </p:set>
                                    <p:animEffect transition="in" filter="fade">
                                      <p:cBhvr>
                                        <p:cTn id="310" dur="500"/>
                                        <p:tgtEl>
                                          <p:spTgt spid="77"/>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373"/>
                                        </p:tgtEl>
                                        <p:attrNameLst>
                                          <p:attrName>style.visibility</p:attrName>
                                        </p:attrNameLst>
                                      </p:cBhvr>
                                      <p:to>
                                        <p:strVal val="visible"/>
                                      </p:to>
                                    </p:set>
                                    <p:animEffect transition="in" filter="fade">
                                      <p:cBhvr>
                                        <p:cTn id="313" dur="500"/>
                                        <p:tgtEl>
                                          <p:spTgt spid="373"/>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374"/>
                                        </p:tgtEl>
                                        <p:attrNameLst>
                                          <p:attrName>style.visibility</p:attrName>
                                        </p:attrNameLst>
                                      </p:cBhvr>
                                      <p:to>
                                        <p:strVal val="visible"/>
                                      </p:to>
                                    </p:set>
                                    <p:animEffect transition="in" filter="fade">
                                      <p:cBhvr>
                                        <p:cTn id="316" dur="500"/>
                                        <p:tgtEl>
                                          <p:spTgt spid="374"/>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375"/>
                                        </p:tgtEl>
                                        <p:attrNameLst>
                                          <p:attrName>style.visibility</p:attrName>
                                        </p:attrNameLst>
                                      </p:cBhvr>
                                      <p:to>
                                        <p:strVal val="visible"/>
                                      </p:to>
                                    </p:set>
                                    <p:animEffect transition="in" filter="fade">
                                      <p:cBhvr>
                                        <p:cTn id="319" dur="500"/>
                                        <p:tgtEl>
                                          <p:spTgt spid="375"/>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376"/>
                                        </p:tgtEl>
                                        <p:attrNameLst>
                                          <p:attrName>style.visibility</p:attrName>
                                        </p:attrNameLst>
                                      </p:cBhvr>
                                      <p:to>
                                        <p:strVal val="visible"/>
                                      </p:to>
                                    </p:set>
                                    <p:animEffect transition="in" filter="fade">
                                      <p:cBhvr>
                                        <p:cTn id="322" dur="500"/>
                                        <p:tgtEl>
                                          <p:spTgt spid="376"/>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377"/>
                                        </p:tgtEl>
                                        <p:attrNameLst>
                                          <p:attrName>style.visibility</p:attrName>
                                        </p:attrNameLst>
                                      </p:cBhvr>
                                      <p:to>
                                        <p:strVal val="visible"/>
                                      </p:to>
                                    </p:set>
                                    <p:animEffect transition="in" filter="fade">
                                      <p:cBhvr>
                                        <p:cTn id="325" dur="500"/>
                                        <p:tgtEl>
                                          <p:spTgt spid="377"/>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378"/>
                                        </p:tgtEl>
                                        <p:attrNameLst>
                                          <p:attrName>style.visibility</p:attrName>
                                        </p:attrNameLst>
                                      </p:cBhvr>
                                      <p:to>
                                        <p:strVal val="visible"/>
                                      </p:to>
                                    </p:set>
                                    <p:animEffect transition="in" filter="fade">
                                      <p:cBhvr>
                                        <p:cTn id="328"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animBg="1"/>
      <p:bldP spid="30" grpId="0"/>
      <p:bldP spid="31" grpId="0"/>
      <p:bldP spid="32" grpId="0"/>
      <p:bldP spid="33" grpId="0"/>
      <p:bldP spid="34" grpId="0"/>
      <p:bldP spid="35" grpId="0"/>
      <p:bldP spid="40" grpId="0"/>
      <p:bldP spid="41" grpId="0"/>
      <p:bldP spid="42" grpId="0"/>
      <p:bldP spid="43" grpId="0"/>
      <p:bldP spid="44" grpId="0"/>
      <p:bldP spid="45" grpId="0"/>
      <p:bldP spid="46" grpId="0"/>
      <p:bldP spid="48" grpId="0"/>
      <p:bldP spid="49" grpId="0"/>
      <p:bldP spid="50" grpId="0" animBg="1"/>
      <p:bldP spid="51" grpId="0"/>
      <p:bldP spid="52" grpId="0"/>
      <p:bldP spid="53" grpId="0"/>
      <p:bldP spid="54" grpId="0"/>
      <p:bldP spid="55" grpId="0"/>
      <p:bldP spid="58" grpId="0"/>
      <p:bldP spid="59" grpId="0"/>
      <p:bldP spid="60" grpId="0"/>
      <p:bldP spid="61" grpId="0"/>
      <p:bldP spid="62" grpId="0"/>
      <p:bldP spid="63" grpId="0"/>
      <p:bldP spid="64" grpId="0"/>
      <p:bldP spid="68" grpId="0"/>
      <p:bldP spid="69" grpId="0" animBg="1"/>
      <p:bldP spid="70" grpId="0"/>
      <p:bldP spid="71" grpId="0"/>
      <p:bldP spid="72" grpId="0"/>
      <p:bldP spid="73" grpId="0"/>
      <p:bldP spid="74" grpId="0"/>
      <p:bldP spid="75" grpId="0"/>
      <p:bldP spid="76" grpId="0"/>
      <p:bldP spid="77" grpId="0"/>
      <p:bldP spid="78" grpId="0"/>
      <p:bldP spid="79" grpId="0"/>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457200" y="645459"/>
            <a:ext cx="8229600" cy="990600"/>
          </a:xfrm>
        </p:spPr>
        <p:txBody>
          <a:bodyPr/>
          <a:lstStyle/>
          <a:p>
            <a:r>
              <a:rPr lang="en-US" altLang="en-US" b="1" dirty="0"/>
              <a:t>Assumptions in Cost-Volume-Profit Analysis</a:t>
            </a:r>
          </a:p>
        </p:txBody>
      </p:sp>
      <p:sp>
        <p:nvSpPr>
          <p:cNvPr id="43010" name="Rectangle 2"/>
          <p:cNvSpPr>
            <a:spLocks noGrp="1" noChangeArrowheads="1"/>
          </p:cNvSpPr>
          <p:nvPr>
            <p:ph idx="1"/>
          </p:nvPr>
        </p:nvSpPr>
        <p:spPr>
          <a:xfrm>
            <a:off x="457200" y="2068979"/>
            <a:ext cx="7924800" cy="3184711"/>
          </a:xfrm>
          <a:solidFill>
            <a:srgbClr val="F6E9B4"/>
          </a:solidFill>
          <a:ln w="25400" cap="flat">
            <a:solidFill>
              <a:schemeClr val="tx1"/>
            </a:solidFill>
            <a:miter lim="800000"/>
            <a:headEnd/>
            <a:tailEnd/>
          </a:ln>
          <a:effectLst>
            <a:outerShdw dist="107763" dir="2700000" algn="ctr" rotWithShape="0">
              <a:schemeClr val="tx2"/>
            </a:outerShdw>
          </a:effectLst>
        </p:spPr>
        <p:txBody>
          <a:bodyPr lIns="90488" tIns="44450" rIns="90488" bIns="44450" anchor="ctr"/>
          <a:lstStyle/>
          <a:p>
            <a:pPr marL="0" indent="0">
              <a:buNone/>
            </a:pPr>
            <a:r>
              <a:rPr lang="en-US" dirty="0"/>
              <a:t>CVP analysis relies on several assumptions: </a:t>
            </a:r>
          </a:p>
          <a:p>
            <a:pPr marL="171450" lvl="0" indent="-171450"/>
            <a:r>
              <a:rPr lang="en-US" dirty="0"/>
              <a:t>Costs can be classified as variable or fixed</a:t>
            </a:r>
          </a:p>
          <a:p>
            <a:pPr marL="171450" lvl="0" indent="-171450"/>
            <a:r>
              <a:rPr lang="en-US" dirty="0"/>
              <a:t>Costs are linear within the relevant range</a:t>
            </a:r>
          </a:p>
          <a:p>
            <a:pPr marL="171450" lvl="0" indent="-171450"/>
            <a:r>
              <a:rPr lang="en-US" dirty="0"/>
              <a:t>All units produced are sold</a:t>
            </a:r>
          </a:p>
          <a:p>
            <a:pPr marL="171450" lvl="0" indent="-171450"/>
            <a:r>
              <a:rPr lang="en-US" dirty="0"/>
              <a:t>Sales mix is constant</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58</a:t>
            </a:fld>
            <a:endParaRPr lang="en-US" dirty="0"/>
          </a:p>
        </p:txBody>
      </p:sp>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7" name="Rectangle 6"/>
          <p:cNvSpPr>
            <a:spLocks noGrp="1" noChangeArrowheads="1"/>
          </p:cNvSpPr>
          <p:nvPr/>
        </p:nvSpPr>
        <p:spPr bwMode="auto">
          <a:xfrm>
            <a:off x="64008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check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A2:</a:t>
            </a:r>
            <a:r>
              <a:rPr lang="en-US" dirty="0"/>
              <a:t> </a:t>
            </a:r>
            <a:br>
              <a:rPr lang="en-US" dirty="0"/>
            </a:br>
            <a:r>
              <a:rPr lang="en-US" dirty="0">
                <a:solidFill>
                  <a:prstClr val="black"/>
                </a:solidFill>
              </a:rPr>
              <a:t>Analyze changes in sales using the degree of operating leverage.</a:t>
            </a:r>
            <a:r>
              <a:rPr lang="en-US" altLang="en-US" dirty="0"/>
              <a:t>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59</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6812"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988" y="4909343"/>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9" name="Rectangle 8"/>
          <p:cNvSpPr>
            <a:spLocks noGrp="1" noChangeArrowheads="1"/>
          </p:cNvSpPr>
          <p:nvPr/>
        </p:nvSpPr>
        <p:spPr bwMode="auto">
          <a:xfrm>
            <a:off x="6324600" y="640000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3932" y="533400"/>
            <a:ext cx="8229600" cy="533400"/>
          </a:xfrm>
        </p:spPr>
        <p:txBody>
          <a:bodyPr/>
          <a:lstStyle/>
          <a:p>
            <a:r>
              <a:rPr lang="en-US" altLang="en-US" b="1" dirty="0"/>
              <a:t>Variable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6</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841966" y="791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pic>
        <p:nvPicPr>
          <p:cNvPr id="10" name="Picture 9"/>
          <p:cNvPicPr>
            <a:picLocks noChangeAspect="1"/>
          </p:cNvPicPr>
          <p:nvPr/>
        </p:nvPicPr>
        <p:blipFill>
          <a:blip r:embed="rId3"/>
          <a:stretch>
            <a:fillRect/>
          </a:stretch>
        </p:blipFill>
        <p:spPr>
          <a:xfrm>
            <a:off x="266027" y="1109606"/>
            <a:ext cx="5457362" cy="2602418"/>
          </a:xfrm>
          <a:prstGeom prst="rect">
            <a:avLst/>
          </a:prstGeom>
        </p:spPr>
      </p:pic>
      <p:pic>
        <p:nvPicPr>
          <p:cNvPr id="11" name="Picture 10"/>
          <p:cNvPicPr>
            <a:picLocks noChangeAspect="1"/>
          </p:cNvPicPr>
          <p:nvPr/>
        </p:nvPicPr>
        <p:blipFill>
          <a:blip r:embed="rId4"/>
          <a:stretch>
            <a:fillRect/>
          </a:stretch>
        </p:blipFill>
        <p:spPr>
          <a:xfrm>
            <a:off x="3124200" y="3754830"/>
            <a:ext cx="5396932" cy="2630916"/>
          </a:xfrm>
          <a:prstGeom prst="rect">
            <a:avLst/>
          </a:prstGeom>
        </p:spPr>
      </p:pic>
      <p:sp>
        <p:nvSpPr>
          <p:cNvPr id="12" name="Rectangle 11"/>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138311528"/>
      </p:ext>
    </p:extLst>
  </p:cSld>
  <p:clrMapOvr>
    <a:masterClrMapping/>
  </p:clrMapOvr>
  <p:transition spd="med">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335056" y="570518"/>
            <a:ext cx="8229600" cy="990600"/>
          </a:xfrm>
        </p:spPr>
        <p:txBody>
          <a:bodyPr/>
          <a:lstStyle/>
          <a:p>
            <a:r>
              <a:rPr lang="en-US" altLang="en-US" b="1" dirty="0"/>
              <a:t>Degree of Operating Leverage</a:t>
            </a:r>
          </a:p>
        </p:txBody>
      </p:sp>
      <p:sp>
        <p:nvSpPr>
          <p:cNvPr id="43010" name="Rectangle 2"/>
          <p:cNvSpPr>
            <a:spLocks noGrp="1" noChangeArrowheads="1"/>
          </p:cNvSpPr>
          <p:nvPr>
            <p:ph idx="1"/>
          </p:nvPr>
        </p:nvSpPr>
        <p:spPr>
          <a:xfrm>
            <a:off x="638175" y="1676400"/>
            <a:ext cx="7848600" cy="1219200"/>
          </a:xfrm>
          <a:solidFill>
            <a:srgbClr val="F6E9B4"/>
          </a:solidFill>
          <a:ln w="25400" cap="flat">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buFont typeface="Wingdings" pitchFamily="-84" charset="2"/>
              <a:buNone/>
            </a:pPr>
            <a:r>
              <a:rPr lang="en-US" altLang="en-US" dirty="0"/>
              <a:t>A measure of the extent to which fixed costs are being used in an organization.</a:t>
            </a:r>
          </a:p>
        </p:txBody>
      </p:sp>
      <p:sp>
        <p:nvSpPr>
          <p:cNvPr id="43012" name="Rectangle 4"/>
          <p:cNvSpPr>
            <a:spLocks noChangeArrowheads="1"/>
          </p:cNvSpPr>
          <p:nvPr/>
        </p:nvSpPr>
        <p:spPr bwMode="auto">
          <a:xfrm>
            <a:off x="361950" y="3136900"/>
            <a:ext cx="8432800" cy="1117600"/>
          </a:xfrm>
          <a:prstGeom prst="rect">
            <a:avLst/>
          </a:prstGeom>
          <a:solidFill>
            <a:srgbClr val="C1CEFF"/>
          </a:solidFill>
          <a:ln w="25400">
            <a:solidFill>
              <a:schemeClr val="tx1"/>
            </a:solidFill>
            <a:miter lim="800000"/>
            <a:headEnd/>
            <a:tailEnd/>
          </a:ln>
          <a:effectLst>
            <a:outerShdw dist="107763" dir="2700000" algn="ctr" rotWithShape="0">
              <a:schemeClr val="tx2"/>
            </a:outerShdw>
          </a:effec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3200" dirty="0">
                <a:solidFill>
                  <a:srgbClr val="0033CC"/>
                </a:solidFill>
              </a:rPr>
              <a:t>A measure of how a percentage change in sales will affect profits.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Slide Number Placeholder 9"/>
          <p:cNvSpPr>
            <a:spLocks noGrp="1"/>
          </p:cNvSpPr>
          <p:nvPr>
            <p:ph type="sldNum" sz="quarter" idx="12"/>
          </p:nvPr>
        </p:nvSpPr>
        <p:spPr/>
        <p:txBody>
          <a:bodyPr/>
          <a:lstStyle/>
          <a:p>
            <a:pPr>
              <a:defRPr/>
            </a:pPr>
            <a:fld id="{0BCFC729-B640-4EFC-9BE7-61096D8F8902}" type="slidenum">
              <a:rPr lang="en-US" smtClean="0"/>
              <a:pPr>
                <a:defRPr/>
              </a:pPr>
              <a:t>60</a:t>
            </a:fld>
            <a:endParaRPr lang="en-US" dirty="0"/>
          </a:p>
        </p:txBody>
      </p:sp>
      <p:pic>
        <p:nvPicPr>
          <p:cNvPr id="58370" name="Picture 2" descr="C:\Users\Beth\Documents\MH\Digital_request_MH02183\wiL62279_ch21\wiL62279_2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32" y="4737100"/>
            <a:ext cx="7465858"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12" name="TextBox 11"/>
          <p:cNvSpPr txBox="1"/>
          <p:nvPr/>
        </p:nvSpPr>
        <p:spPr>
          <a:xfrm>
            <a:off x="8031256" y="47879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18.32</a:t>
            </a:r>
          </a:p>
        </p:txBody>
      </p:sp>
      <p:sp>
        <p:nvSpPr>
          <p:cNvPr id="13" name="Rectangle 12"/>
          <p:cNvSpPr>
            <a:spLocks noGrp="1" noChangeArrowheads="1"/>
          </p:cNvSpPr>
          <p:nvPr/>
        </p:nvSpPr>
        <p:spPr bwMode="auto">
          <a:xfrm>
            <a:off x="6399426" y="64389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843996411"/>
      </p:ext>
    </p:extLst>
  </p:cSld>
  <p:clrMapOvr>
    <a:masterClrMapping/>
  </p:clrMapOvr>
  <p:transition spd="med">
    <p:check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p:cNvGraphicFramePr>
          <p:nvPr>
            <p:extLst>
              <p:ext uri="{D42A27DB-BD31-4B8C-83A1-F6EECF244321}">
                <p14:modId xmlns:p14="http://schemas.microsoft.com/office/powerpoint/2010/main" val="924867314"/>
              </p:ext>
            </p:extLst>
          </p:nvPr>
        </p:nvGraphicFramePr>
        <p:xfrm>
          <a:off x="1933574" y="1190711"/>
          <a:ext cx="5276850" cy="2133600"/>
        </p:xfrm>
        <a:graphic>
          <a:graphicData uri="http://schemas.openxmlformats.org/presentationml/2006/ole">
            <mc:AlternateContent xmlns:mc="http://schemas.openxmlformats.org/markup-compatibility/2006">
              <mc:Choice xmlns:v="urn:schemas-microsoft-com:vml" Requires="v">
                <p:oleObj spid="_x0000_s44201" name="Worksheet" r:id="rId4" imgW="2447841" imgH="1181100" progId="Excel.Sheet.8">
                  <p:embed/>
                </p:oleObj>
              </mc:Choice>
              <mc:Fallback>
                <p:oleObj name="Worksheet" r:id="rId4" imgW="2447841" imgH="1181100" progId="Excel.Sheet.8">
                  <p:embed/>
                  <p:pic>
                    <p:nvPicPr>
                      <p:cNvPr id="0" name="Picture 2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3574" y="1190711"/>
                        <a:ext cx="5276850" cy="21336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9"/>
          <p:cNvSpPr>
            <a:spLocks noChangeArrowheads="1"/>
          </p:cNvSpPr>
          <p:nvPr/>
        </p:nvSpPr>
        <p:spPr bwMode="auto">
          <a:xfrm>
            <a:off x="336550" y="4365625"/>
            <a:ext cx="8458200" cy="766763"/>
          </a:xfrm>
          <a:prstGeom prst="rect">
            <a:avLst/>
          </a:prstGeom>
          <a:solidFill>
            <a:srgbClr val="CCFFCC"/>
          </a:solidFill>
          <a:ln w="57150" cmpd="thickThin">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dirty="0"/>
              <a:t>If Rydell increases sales by 10 percent, what will the percentage increase in income be?</a:t>
            </a:r>
          </a:p>
        </p:txBody>
      </p:sp>
      <p:sp>
        <p:nvSpPr>
          <p:cNvPr id="44037" name="Rectangle 10"/>
          <p:cNvSpPr>
            <a:spLocks noGrp="1" noChangeArrowheads="1"/>
          </p:cNvSpPr>
          <p:nvPr>
            <p:ph type="title"/>
          </p:nvPr>
        </p:nvSpPr>
        <p:spPr>
          <a:xfrm>
            <a:off x="457200" y="533400"/>
            <a:ext cx="8229600" cy="685800"/>
          </a:xfrm>
        </p:spPr>
        <p:txBody>
          <a:bodyPr/>
          <a:lstStyle/>
          <a:p>
            <a:r>
              <a:rPr lang="en-US" altLang="en-US" b="1" dirty="0"/>
              <a:t>Operating Leverage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Slide Number Placeholder 14"/>
          <p:cNvSpPr>
            <a:spLocks noGrp="1"/>
          </p:cNvSpPr>
          <p:nvPr>
            <p:ph type="sldNum" sz="quarter" idx="12"/>
          </p:nvPr>
        </p:nvSpPr>
        <p:spPr/>
        <p:txBody>
          <a:bodyPr/>
          <a:lstStyle/>
          <a:p>
            <a:pPr>
              <a:defRPr/>
            </a:pPr>
            <a:fld id="{E15AB35F-282F-46BB-B6E1-4B27377FEBC5}" type="slidenum">
              <a:rPr lang="en-US" smtClean="0"/>
              <a:pPr>
                <a:defRPr/>
              </a:pPr>
              <a:t>61</a:t>
            </a:fld>
            <a:endParaRPr lang="en-US" dirty="0"/>
          </a:p>
        </p:txBody>
      </p:sp>
      <p:pic>
        <p:nvPicPr>
          <p:cNvPr id="44056" name="Picture 24" descr="C:\Users\Beth\Documents\MH\Digital_request_MH02183\wiL62279_ch21\wiL62279_213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212" y="3441504"/>
            <a:ext cx="5743575" cy="703459"/>
          </a:xfrm>
          <a:prstGeom prst="rect">
            <a:avLst/>
          </a:prstGeom>
          <a:noFill/>
          <a:extLst>
            <a:ext uri="{909E8E84-426E-40DD-AFC4-6F175D3DCCD1}">
              <a14:hiddenFill xmlns:a14="http://schemas.microsoft.com/office/drawing/2010/main">
                <a:solidFill>
                  <a:srgbClr val="FFFFFF"/>
                </a:solidFill>
              </a14:hiddenFill>
            </a:ext>
          </a:extLst>
        </p:spPr>
      </p:pic>
      <p:pic>
        <p:nvPicPr>
          <p:cNvPr id="44057" name="Picture 25" descr="C:\Users\Beth\Documents\MH\Digital_request_MH02183\wiL62279_ch21\wiL62279_21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7033" y="5276850"/>
            <a:ext cx="6457233" cy="127635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0" y="65532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12" name="TextBox 11"/>
          <p:cNvSpPr txBox="1"/>
          <p:nvPr/>
        </p:nvSpPr>
        <p:spPr>
          <a:xfrm>
            <a:off x="7808632" y="338406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18.32</a:t>
            </a:r>
          </a:p>
        </p:txBody>
      </p:sp>
      <p:sp>
        <p:nvSpPr>
          <p:cNvPr id="13" name="TextBox 12"/>
          <p:cNvSpPr txBox="1"/>
          <p:nvPr/>
        </p:nvSpPr>
        <p:spPr>
          <a:xfrm>
            <a:off x="7848600" y="53448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18.33</a:t>
            </a:r>
          </a:p>
        </p:txBody>
      </p:sp>
      <p:sp>
        <p:nvSpPr>
          <p:cNvPr id="16" name="Rectangle 15"/>
          <p:cNvSpPr>
            <a:spLocks noGrp="1" noChangeArrowheads="1"/>
          </p:cNvSpPr>
          <p:nvPr/>
        </p:nvSpPr>
        <p:spPr bwMode="auto">
          <a:xfrm>
            <a:off x="6518633" y="65484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09600"/>
            <a:ext cx="8229600" cy="1371600"/>
          </a:xfrm>
        </p:spPr>
        <p:txBody>
          <a:bodyPr/>
          <a:lstStyle/>
          <a:p>
            <a:r>
              <a:rPr lang="en-US" altLang="en-US" sz="4000" b="1" dirty="0"/>
              <a:t>Appendix 18A: Using Excel to</a:t>
            </a:r>
            <a:br>
              <a:rPr lang="en-US" altLang="en-US" sz="4000" b="1" dirty="0"/>
            </a:br>
            <a:r>
              <a:rPr lang="en-US" altLang="en-US" sz="4000" b="1" dirty="0"/>
              <a:t>Estimate Least-Squares Regression</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62</a:t>
            </a:fld>
            <a:endParaRPr lang="en-US" dirty="0"/>
          </a:p>
        </p:txBody>
      </p:sp>
      <p:pic>
        <p:nvPicPr>
          <p:cNvPr id="2" name="Picture 1"/>
          <p:cNvPicPr>
            <a:picLocks noChangeAspect="1"/>
          </p:cNvPicPr>
          <p:nvPr/>
        </p:nvPicPr>
        <p:blipFill>
          <a:blip r:embed="rId3"/>
          <a:stretch>
            <a:fillRect/>
          </a:stretch>
        </p:blipFill>
        <p:spPr>
          <a:xfrm>
            <a:off x="1219200" y="2085584"/>
            <a:ext cx="6628003" cy="3057362"/>
          </a:xfrm>
          <a:prstGeom prst="rect">
            <a:avLst/>
          </a:prstGeom>
        </p:spPr>
      </p:pic>
      <p:sp>
        <p:nvSpPr>
          <p:cNvPr id="6" name="Rectangle 5"/>
          <p:cNvSpPr>
            <a:spLocks noGrp="1" noChangeArrowheads="1"/>
          </p:cNvSpPr>
          <p:nvPr/>
        </p:nvSpPr>
        <p:spPr bwMode="auto">
          <a:xfrm>
            <a:off x="6400800" y="638016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pull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09600"/>
            <a:ext cx="8229600" cy="1371600"/>
          </a:xfrm>
        </p:spPr>
        <p:txBody>
          <a:bodyPr/>
          <a:lstStyle/>
          <a:p>
            <a:r>
              <a:rPr lang="en-US" altLang="en-US" sz="4000" b="1" dirty="0"/>
              <a:t>Appendix 18B: Variable Costing and Performance Reporting</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63</a:t>
            </a:fld>
            <a:endParaRPr lang="en-US" dirty="0"/>
          </a:p>
        </p:txBody>
      </p:sp>
      <p:sp>
        <p:nvSpPr>
          <p:cNvPr id="6" name="Rectangle 9"/>
          <p:cNvSpPr>
            <a:spLocks noChangeArrowheads="1"/>
          </p:cNvSpPr>
          <p:nvPr/>
        </p:nvSpPr>
        <p:spPr bwMode="auto">
          <a:xfrm>
            <a:off x="373394" y="1971805"/>
            <a:ext cx="8458200" cy="3136756"/>
          </a:xfrm>
          <a:prstGeom prst="rect">
            <a:avLst/>
          </a:prstGeom>
          <a:solidFill>
            <a:srgbClr val="CCFFCC"/>
          </a:solidFill>
          <a:ln w="57150" cmpd="thickThin">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n-US" altLang="en-US" sz="2200" b="1" dirty="0"/>
              <a:t>Contribution margin income statement also known as variable costing income statement.</a:t>
            </a:r>
          </a:p>
          <a:p>
            <a:pPr marL="342900" indent="-342900" eaLnBrk="1" hangingPunct="1">
              <a:buFont typeface="Arial" panose="020B0604020202020204" pitchFamily="34" charset="0"/>
              <a:buChar char="•"/>
            </a:pPr>
            <a:r>
              <a:rPr lang="en-US" altLang="en-US" sz="2200" b="1" dirty="0"/>
              <a:t>Variable costing – only costs that change in total with changes in production levels are included in product costs.</a:t>
            </a:r>
          </a:p>
          <a:p>
            <a:pPr marL="342900" indent="-342900" eaLnBrk="1" hangingPunct="1">
              <a:buFont typeface="Arial" panose="020B0604020202020204" pitchFamily="34" charset="0"/>
              <a:buChar char="•"/>
            </a:pPr>
            <a:r>
              <a:rPr lang="en-US" altLang="en-US" sz="2200" b="1" dirty="0"/>
              <a:t>Includes: direct materials, direct labor, and variable overhead.</a:t>
            </a:r>
          </a:p>
          <a:p>
            <a:pPr marL="342900" indent="-342900" eaLnBrk="1" hangingPunct="1">
              <a:buFont typeface="Arial" panose="020B0604020202020204" pitchFamily="34" charset="0"/>
              <a:buChar char="•"/>
            </a:pPr>
            <a:r>
              <a:rPr lang="en-US" altLang="en-US" sz="2200" b="1" dirty="0"/>
              <a:t>Fixed overhead costs excluded from product costs.</a:t>
            </a:r>
          </a:p>
          <a:p>
            <a:pPr marL="342900" indent="-342900" eaLnBrk="1" hangingPunct="1">
              <a:buFont typeface="Arial" panose="020B0604020202020204" pitchFamily="34" charset="0"/>
              <a:buChar char="•"/>
            </a:pPr>
            <a:r>
              <a:rPr lang="en-US" altLang="en-US" sz="2200" b="1" dirty="0"/>
              <a:t>GAAP requires absorption costing – includes direct materials, direct labor, and all overhead (variable and fixed.</a:t>
            </a:r>
          </a:p>
        </p:txBody>
      </p:sp>
      <p:sp>
        <p:nvSpPr>
          <p:cNvPr id="7" name="TextBox 6"/>
          <p:cNvSpPr txBox="1"/>
          <p:nvPr/>
        </p:nvSpPr>
        <p:spPr>
          <a:xfrm>
            <a:off x="7848600" y="552303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18B.1</a:t>
            </a:r>
          </a:p>
        </p:txBody>
      </p:sp>
      <p:pic>
        <p:nvPicPr>
          <p:cNvPr id="2" name="Picture 1"/>
          <p:cNvPicPr>
            <a:picLocks noChangeAspect="1"/>
          </p:cNvPicPr>
          <p:nvPr/>
        </p:nvPicPr>
        <p:blipFill>
          <a:blip r:embed="rId3"/>
          <a:stretch>
            <a:fillRect/>
          </a:stretch>
        </p:blipFill>
        <p:spPr>
          <a:xfrm>
            <a:off x="2209800" y="5205550"/>
            <a:ext cx="4216271" cy="1509662"/>
          </a:xfrm>
          <a:prstGeom prst="rect">
            <a:avLst/>
          </a:prstGeom>
        </p:spPr>
      </p:pic>
      <p:sp>
        <p:nvSpPr>
          <p:cNvPr id="8" name="Rectangle 7"/>
          <p:cNvSpPr>
            <a:spLocks noGrp="1" noChangeArrowheads="1"/>
          </p:cNvSpPr>
          <p:nvPr/>
        </p:nvSpPr>
        <p:spPr bwMode="auto">
          <a:xfrm>
            <a:off x="65088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2897049029"/>
      </p:ext>
    </p:extLst>
  </p:cSld>
  <p:clrMapOvr>
    <a:masterClrMapping/>
  </p:clrMapOvr>
  <p:transition>
    <p:pull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76400"/>
            <a:ext cx="8229600" cy="1295400"/>
          </a:xfrm>
        </p:spPr>
        <p:txBody>
          <a:bodyPr/>
          <a:lstStyle/>
          <a:p>
            <a:pPr>
              <a:defRPr/>
            </a:pPr>
            <a:r>
              <a:rPr lang="en-US" b="1" dirty="0"/>
              <a:t>End of Chapter 18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5" name="Slide Number Placeholder 4"/>
          <p:cNvSpPr>
            <a:spLocks noGrp="1"/>
          </p:cNvSpPr>
          <p:nvPr>
            <p:ph type="sldNum" sz="quarter" idx="12"/>
          </p:nvPr>
        </p:nvSpPr>
        <p:spPr/>
        <p:txBody>
          <a:bodyPr/>
          <a:lstStyle/>
          <a:p>
            <a:pPr>
              <a:defRPr/>
            </a:pPr>
            <a:fld id="{E15AB35F-282F-46BB-B6E1-4B27377FEBC5}" type="slidenum">
              <a:rPr lang="en-US" smtClean="0"/>
              <a:pPr>
                <a:defRPr/>
              </a:pPr>
              <a:t>64</a:t>
            </a:fld>
            <a:endParaRPr lang="en-US" dirty="0"/>
          </a:p>
        </p:txBody>
      </p:sp>
      <p:sp>
        <p:nvSpPr>
          <p:cNvPr id="6" name="Rectangle 5"/>
          <p:cNvSpPr>
            <a:spLocks noGrp="1" noChangeArrowheads="1"/>
          </p:cNvSpPr>
          <p:nvPr/>
        </p:nvSpPr>
        <p:spPr bwMode="auto">
          <a:xfrm>
            <a:off x="6324600" y="64008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3932" y="533400"/>
            <a:ext cx="8229600" cy="533400"/>
          </a:xfrm>
        </p:spPr>
        <p:txBody>
          <a:bodyPr/>
          <a:lstStyle/>
          <a:p>
            <a:r>
              <a:rPr lang="en-US" altLang="en-US" b="1" dirty="0"/>
              <a:t>Mixed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lide Number Placeholder 6"/>
          <p:cNvSpPr>
            <a:spLocks noGrp="1"/>
          </p:cNvSpPr>
          <p:nvPr>
            <p:ph type="sldNum" sz="quarter" idx="12"/>
          </p:nvPr>
        </p:nvSpPr>
        <p:spPr/>
        <p:txBody>
          <a:bodyPr/>
          <a:lstStyle/>
          <a:p>
            <a:pPr>
              <a:defRPr/>
            </a:pPr>
            <a:fld id="{0BCFC729-B640-4EFC-9BE7-61096D8F8902}" type="slidenum">
              <a:rPr lang="en-US" smtClean="0"/>
              <a:pPr>
                <a:defRPr/>
              </a:pPr>
              <a:t>7</a:t>
            </a:fld>
            <a:endParaRPr lang="en-US" dirty="0"/>
          </a:p>
        </p:txBody>
      </p:sp>
      <p:sp>
        <p:nvSpPr>
          <p:cNvPr id="8" name="Rounded Rectangle 7"/>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841966" y="79166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pic>
        <p:nvPicPr>
          <p:cNvPr id="10" name="Picture 9"/>
          <p:cNvPicPr>
            <a:picLocks noChangeAspect="1"/>
          </p:cNvPicPr>
          <p:nvPr/>
        </p:nvPicPr>
        <p:blipFill>
          <a:blip r:embed="rId3"/>
          <a:stretch>
            <a:fillRect/>
          </a:stretch>
        </p:blipFill>
        <p:spPr>
          <a:xfrm>
            <a:off x="266027" y="1109606"/>
            <a:ext cx="5457362" cy="2602418"/>
          </a:xfrm>
          <a:prstGeom prst="rect">
            <a:avLst/>
          </a:prstGeom>
        </p:spPr>
      </p:pic>
      <p:pic>
        <p:nvPicPr>
          <p:cNvPr id="11" name="Picture 10"/>
          <p:cNvPicPr>
            <a:picLocks noChangeAspect="1"/>
          </p:cNvPicPr>
          <p:nvPr/>
        </p:nvPicPr>
        <p:blipFill>
          <a:blip r:embed="rId4"/>
          <a:stretch>
            <a:fillRect/>
          </a:stretch>
        </p:blipFill>
        <p:spPr>
          <a:xfrm>
            <a:off x="3124200" y="3754830"/>
            <a:ext cx="5396932" cy="2630916"/>
          </a:xfrm>
          <a:prstGeom prst="rect">
            <a:avLst/>
          </a:prstGeom>
        </p:spPr>
      </p:pic>
      <p:sp>
        <p:nvSpPr>
          <p:cNvPr id="12" name="Rectangle 11"/>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3794555534"/>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34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3"/>
          <p:cNvSpPr>
            <a:spLocks noGrp="1" noChangeArrowheads="1"/>
          </p:cNvSpPr>
          <p:nvPr>
            <p:ph type="title"/>
          </p:nvPr>
        </p:nvSpPr>
        <p:spPr>
          <a:xfrm>
            <a:off x="457200" y="533400"/>
            <a:ext cx="8229600" cy="609600"/>
          </a:xfrm>
        </p:spPr>
        <p:txBody>
          <a:bodyPr/>
          <a:lstStyle/>
          <a:p>
            <a:r>
              <a:rPr lang="en-US" altLang="en-US" b="1" dirty="0"/>
              <a:t>Step-Wise Costs</a:t>
            </a:r>
          </a:p>
        </p:txBody>
      </p:sp>
      <p:cxnSp>
        <p:nvCxnSpPr>
          <p:cNvPr id="7" name="Straight Arrow Connector 6"/>
          <p:cNvCxnSpPr/>
          <p:nvPr/>
        </p:nvCxnSpPr>
        <p:spPr>
          <a:xfrm rot="5400000" flipH="1" flipV="1">
            <a:off x="2362200" y="4297363"/>
            <a:ext cx="25908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8"/>
          <p:cNvSpPr>
            <a:spLocks noChangeArrowheads="1"/>
          </p:cNvSpPr>
          <p:nvPr/>
        </p:nvSpPr>
        <p:spPr bwMode="auto">
          <a:xfrm>
            <a:off x="198438" y="5410201"/>
            <a:ext cx="8763000" cy="705321"/>
          </a:xfrm>
          <a:prstGeom prst="rect">
            <a:avLst/>
          </a:prstGeom>
          <a:solidFill>
            <a:schemeClr val="bg2">
              <a:lumMod val="90000"/>
            </a:schemeClr>
          </a:solidFill>
          <a:ln w="19050">
            <a:solidFill>
              <a:schemeClr val="tx1"/>
            </a:solidFill>
            <a:miter lim="800000"/>
            <a:headEnd/>
            <a:tailEnd/>
          </a:ln>
        </p:spPr>
        <p:txBody>
          <a:bodyPr wrap="square" lIns="90488" tIns="44450" rIns="90488" bIns="44450">
            <a:spAutoFit/>
          </a:bodyPr>
          <a:lstStyle/>
          <a:p>
            <a:pPr algn="ctr">
              <a:defRPr/>
            </a:pPr>
            <a:r>
              <a:rPr lang="en-US" sz="2000" b="1" dirty="0"/>
              <a:t>Total cost increases to a new higher cost for the next higher range of activity, but remains constant within a range of activity.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Slide Number Placeholder 8"/>
          <p:cNvSpPr>
            <a:spLocks noGrp="1"/>
          </p:cNvSpPr>
          <p:nvPr>
            <p:ph type="sldNum" sz="quarter" idx="12"/>
          </p:nvPr>
        </p:nvSpPr>
        <p:spPr/>
        <p:txBody>
          <a:bodyPr/>
          <a:lstStyle/>
          <a:p>
            <a:pPr>
              <a:defRPr/>
            </a:pPr>
            <a:fld id="{E15AB35F-282F-46BB-B6E1-4B27377FEBC5}" type="slidenum">
              <a:rPr lang="en-US" smtClean="0"/>
              <a:pPr>
                <a:defRPr/>
              </a:pPr>
              <a:t>8</a:t>
            </a:fld>
            <a:endParaRPr lang="en-US" dirty="0"/>
          </a:p>
        </p:txBody>
      </p:sp>
      <p:sp>
        <p:nvSpPr>
          <p:cNvPr id="10" name="Rounded Rectangle 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TextBox 10"/>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a:t>
            </a:r>
          </a:p>
        </p:txBody>
      </p:sp>
      <p:sp>
        <p:nvSpPr>
          <p:cNvPr id="12" name="Rectangle 11"/>
          <p:cNvSpPr>
            <a:spLocks noGrp="1" noChangeArrowheads="1"/>
          </p:cNvSpPr>
          <p:nvPr/>
        </p:nvSpPr>
        <p:spPr bwMode="auto">
          <a:xfrm>
            <a:off x="6565900" y="62952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344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p:cNvSpPr>
            <a:spLocks noGrp="1" noChangeArrowheads="1"/>
          </p:cNvSpPr>
          <p:nvPr>
            <p:ph type="title"/>
          </p:nvPr>
        </p:nvSpPr>
        <p:spPr>
          <a:xfrm>
            <a:off x="457200" y="533400"/>
            <a:ext cx="8229600" cy="609600"/>
          </a:xfrm>
        </p:spPr>
        <p:txBody>
          <a:bodyPr/>
          <a:lstStyle/>
          <a:p>
            <a:r>
              <a:rPr lang="en-US" altLang="en-US" b="1" dirty="0"/>
              <a:t>Curvilinear Costs</a:t>
            </a:r>
          </a:p>
        </p:txBody>
      </p:sp>
      <p:cxnSp>
        <p:nvCxnSpPr>
          <p:cNvPr id="12" name="Straight Arrow Connector 11"/>
          <p:cNvCxnSpPr/>
          <p:nvPr/>
        </p:nvCxnSpPr>
        <p:spPr>
          <a:xfrm rot="16200000" flipV="1">
            <a:off x="5753100" y="4838700"/>
            <a:ext cx="1981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2667000" y="5524500"/>
            <a:ext cx="6308725" cy="914400"/>
          </a:xfrm>
          <a:prstGeom prst="rect">
            <a:avLst/>
          </a:prstGeom>
          <a:solidFill>
            <a:schemeClr val="accent2">
              <a:lumMod val="40000"/>
              <a:lumOff val="60000"/>
            </a:schemeClr>
          </a:solidFill>
          <a:ln w="9525">
            <a:solidFill>
              <a:schemeClr val="tx1"/>
            </a:solidFill>
            <a:miter lim="800000"/>
            <a:headEnd/>
            <a:tailEnd/>
          </a:ln>
        </p:spPr>
        <p:txBody>
          <a:bodyPr lIns="90488" tIns="44450" rIns="90488" bIns="44450"/>
          <a:lstStyle/>
          <a:p>
            <a:pPr marL="273050" indent="-273050" algn="ctr" eaLnBrk="0" hangingPunct="0">
              <a:spcBef>
                <a:spcPts val="600"/>
              </a:spcBef>
              <a:buSzPct val="75000"/>
              <a:buFont typeface="Wingdings" pitchFamily="2" charset="2"/>
              <a:buNone/>
              <a:defRPr/>
            </a:pPr>
            <a:r>
              <a:rPr lang="en-US" sz="2800" dirty="0">
                <a:solidFill>
                  <a:schemeClr val="accent3">
                    <a:lumMod val="75000"/>
                  </a:schemeClr>
                </a:solidFill>
              </a:rPr>
              <a:t>  </a:t>
            </a:r>
            <a:r>
              <a:rPr lang="en-US" sz="2000" dirty="0"/>
              <a:t>Costs that increase when activity</a:t>
            </a:r>
            <a:br>
              <a:rPr lang="en-US" sz="2000" dirty="0"/>
            </a:br>
            <a:r>
              <a:rPr lang="en-US" sz="2000" dirty="0"/>
              <a:t>increases, but in a </a:t>
            </a:r>
            <a:r>
              <a:rPr lang="en-US" sz="2000" dirty="0">
                <a:solidFill>
                  <a:srgbClr val="FF0000"/>
                </a:solidFill>
              </a:rPr>
              <a:t>nonlinear</a:t>
            </a:r>
            <a:r>
              <a:rPr lang="en-US" sz="2000" dirty="0"/>
              <a:t> manner.</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Slide Number Placeholder 7"/>
          <p:cNvSpPr>
            <a:spLocks noGrp="1"/>
          </p:cNvSpPr>
          <p:nvPr>
            <p:ph type="sldNum" sz="quarter" idx="12"/>
          </p:nvPr>
        </p:nvSpPr>
        <p:spPr/>
        <p:txBody>
          <a:bodyPr/>
          <a:lstStyle/>
          <a:p>
            <a:pPr>
              <a:defRPr/>
            </a:pPr>
            <a:fld id="{0BCFC729-B640-4EFC-9BE7-61096D8F8902}" type="slidenum">
              <a:rPr lang="en-US" smtClean="0"/>
              <a:pPr>
                <a:defRPr/>
              </a:pPr>
              <a:t>9</a:t>
            </a:fld>
            <a:endParaRPr lang="en-US" dirty="0"/>
          </a:p>
        </p:txBody>
      </p:sp>
      <p:sp>
        <p:nvSpPr>
          <p:cNvPr id="10" name="Rounded Rectangle 9"/>
          <p:cNvSpPr/>
          <p:nvPr/>
        </p:nvSpPr>
        <p:spPr>
          <a:xfrm>
            <a:off x="81012" y="6553200"/>
            <a:ext cx="6700788"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TextBox 10"/>
          <p:cNvSpPr txBox="1"/>
          <p:nvPr/>
        </p:nvSpPr>
        <p:spPr>
          <a:xfrm>
            <a:off x="7848600" y="7155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a:t>
            </a:r>
          </a:p>
        </p:txBody>
      </p:sp>
      <p:sp>
        <p:nvSpPr>
          <p:cNvPr id="13" name="Rectangle 12"/>
          <p:cNvSpPr>
            <a:spLocks noGrp="1" noChangeArrowheads="1"/>
          </p:cNvSpPr>
          <p:nvPr/>
        </p:nvSpPr>
        <p:spPr bwMode="auto">
          <a:xfrm>
            <a:off x="6743699" y="651384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p:transition spd="med">
    <p:zoom dir="in"/>
  </p:transition>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11383</TotalTime>
  <Words>11115</Words>
  <Application>Microsoft Office PowerPoint</Application>
  <PresentationFormat>On-screen Show (4:3)</PresentationFormat>
  <Paragraphs>1081</Paragraphs>
  <Slides>64</Slides>
  <Notes>64</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64</vt:i4>
      </vt:variant>
    </vt:vector>
  </HeadingPairs>
  <TitlesOfParts>
    <vt:vector size="79" baseType="lpstr">
      <vt:lpstr>ＭＳ Ｐゴシック</vt:lpstr>
      <vt:lpstr>ＭＳ Ｐゴシック</vt:lpstr>
      <vt:lpstr>Arial</vt:lpstr>
      <vt:lpstr>Arial Narrow</vt:lpstr>
      <vt:lpstr>Berlin Sans FB</vt:lpstr>
      <vt:lpstr>Calibri</vt:lpstr>
      <vt:lpstr>Palatino Linotype</vt:lpstr>
      <vt:lpstr>Wingdings</vt:lpstr>
      <vt:lpstr>1_Theme1</vt:lpstr>
      <vt:lpstr>Office Theme</vt:lpstr>
      <vt:lpstr>1_Office Theme</vt:lpstr>
      <vt:lpstr>2_Office Theme</vt:lpstr>
      <vt:lpstr>3_Office Theme</vt:lpstr>
      <vt:lpstr>4_Office Theme</vt:lpstr>
      <vt:lpstr>Worksheet</vt:lpstr>
      <vt:lpstr>Cost Behavior and  Cost-Volume-Profit Analysis</vt:lpstr>
      <vt:lpstr>PowerPoint Presentation</vt:lpstr>
      <vt:lpstr>   C1:  Describe different types of cost behavior in relation to production and sales volume. </vt:lpstr>
      <vt:lpstr>Identifying Cost Behavior</vt:lpstr>
      <vt:lpstr>Fixed Costs</vt:lpstr>
      <vt:lpstr>Variable Costs</vt:lpstr>
      <vt:lpstr>Mixed Costs</vt:lpstr>
      <vt:lpstr>Step-Wise Costs</vt:lpstr>
      <vt:lpstr>Curvilinear Costs</vt:lpstr>
      <vt:lpstr>PowerPoint Presentation</vt:lpstr>
      <vt:lpstr>PowerPoint Presentation</vt:lpstr>
      <vt:lpstr>PowerPoint Presentation</vt:lpstr>
      <vt:lpstr>PowerPoint Presentation</vt:lpstr>
      <vt:lpstr>PowerPoint Presentation</vt:lpstr>
      <vt:lpstr>   P1:  Determine cost estimates using the scatter diagram, high-low, and regression methods of         estimating costs.    </vt:lpstr>
      <vt:lpstr>Measuring Cost Behavior</vt:lpstr>
      <vt:lpstr>Scatter Diagrams</vt:lpstr>
      <vt:lpstr>The High-Low Method</vt:lpstr>
      <vt:lpstr>The High-Low Method</vt:lpstr>
      <vt:lpstr>Regression</vt:lpstr>
      <vt:lpstr>Comparison of Cost Estimation Methods</vt:lpstr>
      <vt:lpstr>PowerPoint Presentation</vt:lpstr>
      <vt:lpstr>PowerPoint Presentation</vt:lpstr>
      <vt:lpstr>   A1:  Compute the contribution margin and describe what it reveals about a company’s cost structure.   </vt:lpstr>
      <vt:lpstr>Contribution Margin and Its Measures</vt:lpstr>
      <vt:lpstr>   P2:  Compute the break-even point for a single product company.   </vt:lpstr>
      <vt:lpstr>Break-Even Point</vt:lpstr>
      <vt:lpstr>Formula Method</vt:lpstr>
      <vt:lpstr>Contribution margin income statement method</vt:lpstr>
      <vt:lpstr>PowerPoint Presentation</vt:lpstr>
      <vt:lpstr>PowerPoint Presentation</vt:lpstr>
      <vt:lpstr>   P3:  Graph costs and sales for a single product company.    </vt:lpstr>
      <vt:lpstr>Graphing – Cost-volume-profit Chart</vt:lpstr>
      <vt:lpstr>Changes in Estimates</vt:lpstr>
      <vt:lpstr>   C2:  Describe several applications of cost-volume-profit analysis.    </vt:lpstr>
      <vt:lpstr>Computing the Margin of Safety</vt:lpstr>
      <vt:lpstr>Computing Income  from Sales and Costs</vt:lpstr>
      <vt:lpstr>Computing Sales for a Target Income</vt:lpstr>
      <vt:lpstr>Computing Sales for a Target Income</vt:lpstr>
      <vt:lpstr>Computing Sales for a Target Income</vt:lpstr>
      <vt:lpstr>PowerPoint Presentation</vt:lpstr>
      <vt:lpstr>PowerPoint Presentation</vt:lpstr>
      <vt:lpstr>PowerPoint Presentation</vt:lpstr>
      <vt:lpstr>PowerPoint Presentation</vt:lpstr>
      <vt:lpstr>Evaluating Strategies</vt:lpstr>
      <vt:lpstr>    P4:  Compute the break-even point for a multiproduct company.    </vt:lpstr>
      <vt:lpstr>Sales Mix and Break-Even</vt:lpstr>
      <vt:lpstr>Sales Mix and Break-Even</vt:lpstr>
      <vt:lpstr>Sales Mix and Break-Even</vt:lpstr>
      <vt:lpstr>Sales Mix and Break-Even</vt:lpstr>
      <vt:lpstr>Sales Mix and Break-Even</vt:lpstr>
      <vt:lpstr>Computing a Multiproduct Break-Even Point</vt:lpstr>
      <vt:lpstr>Computing a Multiproduct Break-Even Point</vt:lpstr>
      <vt:lpstr>Multiproduct Break-Even Income Statement</vt:lpstr>
      <vt:lpstr>PowerPoint Presentation</vt:lpstr>
      <vt:lpstr>PowerPoint Presentation</vt:lpstr>
      <vt:lpstr>PowerPoint Presentation</vt:lpstr>
      <vt:lpstr>Assumptions in Cost-Volume-Profit Analysis</vt:lpstr>
      <vt:lpstr>   A2:  Analyze changes in sales using the degree of operating leverage.   </vt:lpstr>
      <vt:lpstr>Degree of Operating Leverage</vt:lpstr>
      <vt:lpstr>Operating Leverage</vt:lpstr>
      <vt:lpstr>Appendix 18A: Using Excel to Estimate Least-Squares Regression</vt:lpstr>
      <vt:lpstr>Appendix 18B: Variable Costing and Performance Reporting</vt:lpstr>
      <vt:lpstr>End of Chapter 18</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Johnson, Debra L.</cp:lastModifiedBy>
  <cp:revision>881</cp:revision>
  <dcterms:created xsi:type="dcterms:W3CDTF">2008-06-11T19:43:46Z</dcterms:created>
  <dcterms:modified xsi:type="dcterms:W3CDTF">2018-06-07T14:12:06Z</dcterms:modified>
</cp:coreProperties>
</file>