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9"/>
  </p:notesMasterIdLst>
  <p:sldIdLst>
    <p:sldId id="404" r:id="rId2"/>
    <p:sldId id="322" r:id="rId3"/>
    <p:sldId id="326" r:id="rId4"/>
    <p:sldId id="327" r:id="rId5"/>
    <p:sldId id="323" r:id="rId6"/>
    <p:sldId id="324" r:id="rId7"/>
    <p:sldId id="330" r:id="rId8"/>
    <p:sldId id="332" r:id="rId9"/>
    <p:sldId id="398" r:id="rId10"/>
    <p:sldId id="386" r:id="rId11"/>
    <p:sldId id="387" r:id="rId12"/>
    <p:sldId id="388" r:id="rId13"/>
    <p:sldId id="399" r:id="rId14"/>
    <p:sldId id="334" r:id="rId15"/>
    <p:sldId id="335" r:id="rId16"/>
    <p:sldId id="339" r:id="rId17"/>
    <p:sldId id="338" r:id="rId18"/>
    <p:sldId id="337" r:id="rId19"/>
    <p:sldId id="400" r:id="rId20"/>
    <p:sldId id="336" r:id="rId21"/>
    <p:sldId id="340" r:id="rId22"/>
    <p:sldId id="341" r:id="rId23"/>
    <p:sldId id="342" r:id="rId24"/>
    <p:sldId id="389" r:id="rId25"/>
    <p:sldId id="390" r:id="rId26"/>
    <p:sldId id="345" r:id="rId27"/>
    <p:sldId id="352" r:id="rId28"/>
    <p:sldId id="391" r:id="rId29"/>
    <p:sldId id="392" r:id="rId30"/>
    <p:sldId id="393" r:id="rId31"/>
    <p:sldId id="394" r:id="rId32"/>
    <p:sldId id="346" r:id="rId33"/>
    <p:sldId id="356" r:id="rId34"/>
    <p:sldId id="362" r:id="rId35"/>
    <p:sldId id="363" r:id="rId36"/>
    <p:sldId id="351" r:id="rId37"/>
    <p:sldId id="357" r:id="rId38"/>
    <p:sldId id="350" r:id="rId39"/>
    <p:sldId id="349" r:id="rId40"/>
    <p:sldId id="359" r:id="rId41"/>
    <p:sldId id="360" r:id="rId42"/>
    <p:sldId id="358" r:id="rId43"/>
    <p:sldId id="365" r:id="rId44"/>
    <p:sldId id="366" r:id="rId45"/>
    <p:sldId id="364" r:id="rId46"/>
    <p:sldId id="401" r:id="rId47"/>
    <p:sldId id="369" r:id="rId48"/>
    <p:sldId id="368" r:id="rId49"/>
    <p:sldId id="370" r:id="rId50"/>
    <p:sldId id="402" r:id="rId51"/>
    <p:sldId id="367" r:id="rId52"/>
    <p:sldId id="373" r:id="rId53"/>
    <p:sldId id="372" r:id="rId54"/>
    <p:sldId id="395" r:id="rId55"/>
    <p:sldId id="374" r:id="rId56"/>
    <p:sldId id="375" r:id="rId57"/>
    <p:sldId id="377" r:id="rId58"/>
    <p:sldId id="376" r:id="rId59"/>
    <p:sldId id="380" r:id="rId60"/>
    <p:sldId id="403" r:id="rId61"/>
    <p:sldId id="396" r:id="rId62"/>
    <p:sldId id="378" r:id="rId63"/>
    <p:sldId id="381" r:id="rId64"/>
    <p:sldId id="382" r:id="rId65"/>
    <p:sldId id="384" r:id="rId66"/>
    <p:sldId id="385" r:id="rId67"/>
    <p:sldId id="397" r:id="rId6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6581" autoAdjust="0"/>
    <p:restoredTop sz="89048" autoAdjust="0"/>
  </p:normalViewPr>
  <p:slideViewPr>
    <p:cSldViewPr>
      <p:cViewPr varScale="1">
        <p:scale>
          <a:sx n="102" d="100"/>
          <a:sy n="102" d="100"/>
        </p:scale>
        <p:origin x="1506" y="114"/>
      </p:cViewPr>
      <p:guideLst>
        <p:guide orient="horz" pos="2160"/>
        <p:guide pos="2880"/>
      </p:guideLst>
    </p:cSldViewPr>
  </p:slideViewPr>
  <p:outlineViewPr>
    <p:cViewPr>
      <p:scale>
        <a:sx n="33" d="100"/>
        <a:sy n="33" d="100"/>
      </p:scale>
      <p:origin x="0" y="-17016"/>
    </p:cViewPr>
  </p:outlineViewPr>
  <p:notesTextViewPr>
    <p:cViewPr>
      <p:scale>
        <a:sx n="100" d="100"/>
        <a:sy n="100" d="100"/>
      </p:scale>
      <p:origin x="0" y="0"/>
    </p:cViewPr>
  </p:notesTextViewPr>
  <p:sorterViewPr>
    <p:cViewPr>
      <p:scale>
        <a:sx n="200" d="100"/>
        <a:sy n="200" d="100"/>
      </p:scale>
      <p:origin x="0" y="0"/>
    </p:cViewPr>
  </p:sorterViewPr>
  <p:notesViewPr>
    <p:cSldViewPr>
      <p:cViewPr varScale="1">
        <p:scale>
          <a:sx n="80" d="100"/>
          <a:sy n="80" d="100"/>
        </p:scale>
        <p:origin x="-1974" y="-7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1969A09-F679-4C27-8FC1-89F4ACC9EF15}" type="datetimeFigureOut">
              <a:rPr lang="en-US" smtClean="0"/>
              <a:t>6/7/2018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FA4A808-6977-4D0A-82D1-44B0E36978EB}" type="slidenum">
              <a:rPr lang="en-US" smtClean="0"/>
              <a:t>‹#›</a:t>
            </a:fld>
            <a:endParaRPr lang="en-US"/>
          </a:p>
        </p:txBody>
      </p:sp>
    </p:spTree>
    <p:extLst>
      <p:ext uri="{BB962C8B-B14F-4D97-AF65-F5344CB8AC3E}">
        <p14:creationId xmlns:p14="http://schemas.microsoft.com/office/powerpoint/2010/main" val="5842947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ct val="0"/>
              </a:spcBef>
              <a:spcAft>
                <a:spcPts val="0"/>
              </a:spcAft>
              <a:buClrTx/>
              <a:buSzTx/>
              <a:buFontTx/>
              <a:buNone/>
              <a:tabLst/>
              <a:defRPr/>
            </a:pPr>
            <a:r>
              <a:rPr lang="en-US" altLang="en-US" dirty="0">
                <a:latin typeface="Times New Roman" pitchFamily="-107" charset="0"/>
              </a:rPr>
              <a:t>Chapter 19: Variable Costing and Analysis</a:t>
            </a:r>
          </a:p>
          <a:p>
            <a:pPr eaLnBrk="1" hangingPunct="1">
              <a:spcBef>
                <a:spcPct val="0"/>
              </a:spcBef>
            </a:pPr>
            <a:endParaRPr lang="en-US" altLang="en-US" dirty="0">
              <a:ea typeface="MS PGothic" pitchFamily="34" charset="-128"/>
            </a:endParaRPr>
          </a:p>
        </p:txBody>
      </p:sp>
    </p:spTree>
    <p:extLst>
      <p:ext uri="{BB962C8B-B14F-4D97-AF65-F5344CB8AC3E}">
        <p14:creationId xmlns:p14="http://schemas.microsoft.com/office/powerpoint/2010/main" val="35484117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dirty="0">
                <a:latin typeface="Times New Roman" pitchFamily="-107" charset="0"/>
              </a:rPr>
              <a:t>This slide shows the variable costing income statement. This format is a </a:t>
            </a:r>
            <a:r>
              <a:rPr lang="en-US" altLang="en-US" i="1" dirty="0">
                <a:latin typeface="Times New Roman" pitchFamily="-107" charset="0"/>
              </a:rPr>
              <a:t>contribution margin income statement</a:t>
            </a:r>
            <a:r>
              <a:rPr lang="en-US" altLang="en-US" dirty="0">
                <a:latin typeface="Times New Roman" pitchFamily="-107" charset="0"/>
              </a:rPr>
              <a:t> with expenses grouped according to cost behavior. Contribution</a:t>
            </a:r>
            <a:r>
              <a:rPr lang="en-US" altLang="en-US" baseline="0" dirty="0">
                <a:latin typeface="Times New Roman" pitchFamily="-107" charset="0"/>
              </a:rPr>
              <a:t> margin is the excess of sales over variable costs. </a:t>
            </a:r>
            <a:r>
              <a:rPr lang="en-US" altLang="en-US" dirty="0">
                <a:latin typeface="Times New Roman" pitchFamily="-107" charset="0"/>
              </a:rPr>
              <a:t> As was seen on the previous slide that depicted absorption costing, the net income is also $580,000.  This is because when the quantity produced equals the quantity sold, the net income amounts will be identical under both the absorption and variable costing methods.</a:t>
            </a:r>
          </a:p>
        </p:txBody>
      </p:sp>
      <p:sp>
        <p:nvSpPr>
          <p:cNvPr id="4" name="Slide Number Placeholder 3"/>
          <p:cNvSpPr>
            <a:spLocks noGrp="1"/>
          </p:cNvSpPr>
          <p:nvPr>
            <p:ph type="sldNum" sz="quarter" idx="10"/>
          </p:nvPr>
        </p:nvSpPr>
        <p:spPr/>
        <p:txBody>
          <a:bodyPr/>
          <a:lstStyle/>
          <a:p>
            <a:fld id="{AFA4A808-6977-4D0A-82D1-44B0E36978EB}" type="slidenum">
              <a:rPr lang="en-US" smtClean="0"/>
              <a:t>18</a:t>
            </a:fld>
            <a:endParaRPr lang="en-US"/>
          </a:p>
        </p:txBody>
      </p:sp>
    </p:spTree>
    <p:extLst>
      <p:ext uri="{BB962C8B-B14F-4D97-AF65-F5344CB8AC3E}">
        <p14:creationId xmlns:p14="http://schemas.microsoft.com/office/powerpoint/2010/main" val="5644975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dirty="0">
                <a:latin typeface="Times New Roman" pitchFamily="-107" charset="0"/>
              </a:rPr>
              <a:t>This slide shows the variable costing income statement. This format is a </a:t>
            </a:r>
            <a:r>
              <a:rPr lang="en-US" altLang="en-US" i="1" dirty="0">
                <a:latin typeface="Times New Roman" pitchFamily="-107" charset="0"/>
              </a:rPr>
              <a:t>contribution margin income statement</a:t>
            </a:r>
            <a:r>
              <a:rPr lang="en-US" altLang="en-US" dirty="0">
                <a:latin typeface="Times New Roman" pitchFamily="-107" charset="0"/>
              </a:rPr>
              <a:t> with expenses grouped according to cost behavior. Contribution</a:t>
            </a:r>
            <a:r>
              <a:rPr lang="en-US" altLang="en-US" baseline="0" dirty="0">
                <a:latin typeface="Times New Roman" pitchFamily="-107" charset="0"/>
              </a:rPr>
              <a:t> margin is the excess of sales over variable costs. </a:t>
            </a:r>
            <a:r>
              <a:rPr lang="en-US" altLang="en-US" dirty="0">
                <a:latin typeface="Times New Roman" pitchFamily="-107" charset="0"/>
              </a:rPr>
              <a:t> As was seen on the previous slide that depicted absorption costing, the net income is also $580,000.  This is because when the quantity produced equals the quantity sold, the net income amounts will be identical under both the absorption and variable costing methods.</a:t>
            </a:r>
          </a:p>
        </p:txBody>
      </p:sp>
      <p:sp>
        <p:nvSpPr>
          <p:cNvPr id="4" name="Slide Number Placeholder 3"/>
          <p:cNvSpPr>
            <a:spLocks noGrp="1"/>
          </p:cNvSpPr>
          <p:nvPr>
            <p:ph type="sldNum" sz="quarter" idx="10"/>
          </p:nvPr>
        </p:nvSpPr>
        <p:spPr/>
        <p:txBody>
          <a:bodyPr/>
          <a:lstStyle/>
          <a:p>
            <a:fld id="{AFA4A808-6977-4D0A-82D1-44B0E36978EB}" type="slidenum">
              <a:rPr lang="en-US" smtClean="0"/>
              <a:t>19</a:t>
            </a:fld>
            <a:endParaRPr lang="en-US"/>
          </a:p>
        </p:txBody>
      </p:sp>
    </p:spTree>
    <p:extLst>
      <p:ext uri="{BB962C8B-B14F-4D97-AF65-F5344CB8AC3E}">
        <p14:creationId xmlns:p14="http://schemas.microsoft.com/office/powerpoint/2010/main" val="5644975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latin typeface="Times New Roman" pitchFamily="-107" charset="0"/>
              </a:rPr>
              <a:t>Exhibit 19.5 reorganizes the information from Exhibit 19.4 to show the assignment of costs to different expenses and assets under both absorption costing and variable costing. In this year, there are no units in ending inventory, so the finished goods inventory is $0 under both methods. When units produced equal units sold, there is no difference in total expenses reported on the income statement. Yet, there is a difference in what categories receive those costs. Absorption costing assigns $1,500,000 to cost of goods sold compared to $900,000 for variable costing. The $600,000 difference is a period cost for variable costing.</a:t>
            </a:r>
          </a:p>
        </p:txBody>
      </p:sp>
      <p:sp>
        <p:nvSpPr>
          <p:cNvPr id="4" name="Slide Number Placeholder 3"/>
          <p:cNvSpPr>
            <a:spLocks noGrp="1"/>
          </p:cNvSpPr>
          <p:nvPr>
            <p:ph type="sldNum" sz="quarter" idx="10"/>
          </p:nvPr>
        </p:nvSpPr>
        <p:spPr/>
        <p:txBody>
          <a:bodyPr/>
          <a:lstStyle/>
          <a:p>
            <a:fld id="{AFA4A808-6977-4D0A-82D1-44B0E36978EB}" type="slidenum">
              <a:rPr lang="en-US" smtClean="0"/>
              <a:t>20</a:t>
            </a:fld>
            <a:endParaRPr lang="en-US"/>
          </a:p>
        </p:txBody>
      </p:sp>
    </p:spTree>
    <p:extLst>
      <p:ext uri="{BB962C8B-B14F-4D97-AF65-F5344CB8AC3E}">
        <p14:creationId xmlns:p14="http://schemas.microsoft.com/office/powerpoint/2010/main" val="31273896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latin typeface="Times New Roman" pitchFamily="-107" charset="0"/>
              </a:rPr>
              <a:t>What happens if </a:t>
            </a:r>
            <a:r>
              <a:rPr lang="en-US" altLang="en-US" dirty="0" err="1">
                <a:latin typeface="Times New Roman" pitchFamily="-107" charset="0"/>
              </a:rPr>
              <a:t>IceAge</a:t>
            </a:r>
            <a:r>
              <a:rPr lang="en-US" altLang="en-US" dirty="0">
                <a:latin typeface="Times New Roman" pitchFamily="-107" charset="0"/>
              </a:rPr>
              <a:t> produces more units than it sells? Let’s look at 2016 when </a:t>
            </a:r>
            <a:r>
              <a:rPr lang="en-US" altLang="en-US" dirty="0" err="1">
                <a:latin typeface="Times New Roman" pitchFamily="-107" charset="0"/>
              </a:rPr>
              <a:t>IceAge</a:t>
            </a:r>
            <a:r>
              <a:rPr lang="en-US" altLang="en-US" dirty="0">
                <a:latin typeface="Times New Roman" pitchFamily="-107" charset="0"/>
              </a:rPr>
              <a:t> produced 60,000 units but sold only 40,000 units?</a:t>
            </a:r>
          </a:p>
          <a:p>
            <a:endParaRPr lang="en-US" altLang="en-US" dirty="0">
              <a:latin typeface="Times New Roman" pitchFamily="-107" charset="0"/>
            </a:endParaRPr>
          </a:p>
          <a:p>
            <a:r>
              <a:rPr lang="en-US" altLang="en-US" dirty="0">
                <a:latin typeface="Times New Roman" pitchFamily="-107" charset="0"/>
              </a:rPr>
              <a:t>This slide shows the variable costing income statement for 2016. In this year, 60,000 units were produced, which is the same as in 2015. However, only 40,000 units were sold. Net income for this year will be $120,000 and there will exist 20,000 units in ending inventory that will be carried over to the next year. (This is derived by taking the 60,000 units made and subtracting the 40,000 units sold.)</a:t>
            </a:r>
          </a:p>
          <a:p>
            <a:endParaRPr lang="en-US" altLang="en-US" dirty="0">
              <a:latin typeface="Times New Roman" pitchFamily="-107" charset="0"/>
            </a:endParaRPr>
          </a:p>
          <a:p>
            <a:endParaRPr lang="en-US" dirty="0"/>
          </a:p>
        </p:txBody>
      </p:sp>
      <p:sp>
        <p:nvSpPr>
          <p:cNvPr id="4" name="Slide Number Placeholder 3"/>
          <p:cNvSpPr>
            <a:spLocks noGrp="1"/>
          </p:cNvSpPr>
          <p:nvPr>
            <p:ph type="sldNum" sz="quarter" idx="10"/>
          </p:nvPr>
        </p:nvSpPr>
        <p:spPr/>
        <p:txBody>
          <a:bodyPr/>
          <a:lstStyle/>
          <a:p>
            <a:fld id="{AFA4A808-6977-4D0A-82D1-44B0E36978EB}" type="slidenum">
              <a:rPr lang="en-US" smtClean="0"/>
              <a:t>21</a:t>
            </a:fld>
            <a:endParaRPr lang="en-US"/>
          </a:p>
        </p:txBody>
      </p:sp>
    </p:spTree>
    <p:extLst>
      <p:ext uri="{BB962C8B-B14F-4D97-AF65-F5344CB8AC3E}">
        <p14:creationId xmlns:p14="http://schemas.microsoft.com/office/powerpoint/2010/main" val="241373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dirty="0">
                <a:latin typeface="Times New Roman" pitchFamily="-107" charset="0"/>
              </a:rPr>
              <a:t>Using absorption costing there will still be 20,000 units in ending inventory but the net income reported in 2016 will be $200,000 higher. The cause of this $200,000 difference rests with the different treatment of fixed overhead under the two costing methods.  Let’s investigate this further.</a:t>
            </a:r>
          </a:p>
        </p:txBody>
      </p:sp>
      <p:sp>
        <p:nvSpPr>
          <p:cNvPr id="4" name="Slide Number Placeholder 3"/>
          <p:cNvSpPr>
            <a:spLocks noGrp="1"/>
          </p:cNvSpPr>
          <p:nvPr>
            <p:ph type="sldNum" sz="quarter" idx="10"/>
          </p:nvPr>
        </p:nvSpPr>
        <p:spPr/>
        <p:txBody>
          <a:bodyPr/>
          <a:lstStyle/>
          <a:p>
            <a:fld id="{AFA4A808-6977-4D0A-82D1-44B0E36978EB}" type="slidenum">
              <a:rPr lang="en-US" smtClean="0"/>
              <a:t>22</a:t>
            </a:fld>
            <a:endParaRPr lang="en-US"/>
          </a:p>
        </p:txBody>
      </p:sp>
    </p:spTree>
    <p:extLst>
      <p:ext uri="{BB962C8B-B14F-4D97-AF65-F5344CB8AC3E}">
        <p14:creationId xmlns:p14="http://schemas.microsoft.com/office/powerpoint/2010/main" val="35086853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latin typeface="Times New Roman" pitchFamily="-107" charset="0"/>
              </a:rPr>
              <a:t>This slide shows the variable costing income statement for 2016 that we saw earlier in the presentation.  </a:t>
            </a:r>
          </a:p>
          <a:p>
            <a:endParaRPr lang="en-US" altLang="en-US" dirty="0">
              <a:latin typeface="Times New Roman" pitchFamily="-107" charset="0"/>
            </a:endParaRPr>
          </a:p>
          <a:p>
            <a:r>
              <a:rPr lang="en-US" altLang="en-US" dirty="0">
                <a:latin typeface="Times New Roman" pitchFamily="-107" charset="0"/>
              </a:rPr>
              <a:t>Under variable costing, the net income was $120,000, which is $200,000 less than under absorption costing. As mentioned on a previous slide, the cause of this $200,000 difference rests with the treatment of fixed overhead under the two costing methods. Variable costing expenses the $600,000 of fixed manufacturing overhead as a period cost and absorption costing expenses factory overhead based on the number of units sold, so net income is lower under variable costing by $200,000 (20,000 units x $10).</a:t>
            </a:r>
          </a:p>
        </p:txBody>
      </p:sp>
      <p:sp>
        <p:nvSpPr>
          <p:cNvPr id="4" name="Slide Number Placeholder 3"/>
          <p:cNvSpPr>
            <a:spLocks noGrp="1"/>
          </p:cNvSpPr>
          <p:nvPr>
            <p:ph type="sldNum" sz="quarter" idx="10"/>
          </p:nvPr>
        </p:nvSpPr>
        <p:spPr/>
        <p:txBody>
          <a:bodyPr/>
          <a:lstStyle/>
          <a:p>
            <a:fld id="{AFA4A808-6977-4D0A-82D1-44B0E36978EB}" type="slidenum">
              <a:rPr lang="en-US" smtClean="0"/>
              <a:t>23</a:t>
            </a:fld>
            <a:endParaRPr lang="en-US"/>
          </a:p>
        </p:txBody>
      </p:sp>
    </p:spTree>
    <p:extLst>
      <p:ext uri="{BB962C8B-B14F-4D97-AF65-F5344CB8AC3E}">
        <p14:creationId xmlns:p14="http://schemas.microsoft.com/office/powerpoint/2010/main" val="23892298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dirty="0">
                <a:latin typeface="Times New Roman" pitchFamily="-107" charset="0"/>
              </a:rPr>
              <a:t>Exhibit 19.7 reorganizes the information from Exhibit 19.6 to show the assignment of costs to different expenses and assets under both absorption costing and variable costing. When units produced exceeds units sold there is a difference in total costs assigned. As a result, income under absorption costing is greater than under variable costing because of the greater fixed overhead cost allocated to ending inventory (asset) under absorption costing. Those cost differences extend to cost of goods sold, ending inventory, and period costs. </a:t>
            </a:r>
          </a:p>
        </p:txBody>
      </p:sp>
      <p:sp>
        <p:nvSpPr>
          <p:cNvPr id="4" name="Slide Number Placeholder 3"/>
          <p:cNvSpPr>
            <a:spLocks noGrp="1"/>
          </p:cNvSpPr>
          <p:nvPr>
            <p:ph type="sldNum" sz="quarter" idx="10"/>
          </p:nvPr>
        </p:nvSpPr>
        <p:spPr/>
        <p:txBody>
          <a:bodyPr/>
          <a:lstStyle/>
          <a:p>
            <a:fld id="{AFA4A808-6977-4D0A-82D1-44B0E36978EB}" type="slidenum">
              <a:rPr lang="en-US" smtClean="0"/>
              <a:t>24</a:t>
            </a:fld>
            <a:endParaRPr lang="en-US"/>
          </a:p>
        </p:txBody>
      </p:sp>
    </p:spTree>
    <p:extLst>
      <p:ext uri="{BB962C8B-B14F-4D97-AF65-F5344CB8AC3E}">
        <p14:creationId xmlns:p14="http://schemas.microsoft.com/office/powerpoint/2010/main" val="58669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dirty="0">
                <a:latin typeface="Times New Roman" pitchFamily="-107" charset="0"/>
              </a:rPr>
              <a:t>By now you should be able to predict what will happen if units produced are less than units sold. let’s look at </a:t>
            </a:r>
            <a:r>
              <a:rPr lang="en-US" altLang="en-US" dirty="0" err="1">
                <a:latin typeface="Times New Roman" pitchFamily="-107" charset="0"/>
              </a:rPr>
              <a:t>IceAge’s</a:t>
            </a:r>
            <a:r>
              <a:rPr lang="en-US" altLang="en-US" dirty="0">
                <a:latin typeface="Times New Roman" pitchFamily="-107" charset="0"/>
              </a:rPr>
              <a:t> 2017 income statement under absorption costing where the units produced are less than the units sold. In 2017, </a:t>
            </a:r>
            <a:r>
              <a:rPr lang="en-US" altLang="en-US" dirty="0" err="1">
                <a:latin typeface="Times New Roman" pitchFamily="-107" charset="0"/>
              </a:rPr>
              <a:t>IceAge</a:t>
            </a:r>
            <a:r>
              <a:rPr lang="en-US" altLang="en-US" dirty="0">
                <a:latin typeface="Times New Roman" pitchFamily="-107" charset="0"/>
              </a:rPr>
              <a:t> produced 60,000 units and sold 80,000 units.  Thus, </a:t>
            </a:r>
            <a:r>
              <a:rPr lang="en-US" altLang="en-US" dirty="0" err="1">
                <a:latin typeface="Times New Roman" pitchFamily="-107" charset="0"/>
              </a:rPr>
              <a:t>IceAge</a:t>
            </a:r>
            <a:r>
              <a:rPr lang="en-US" altLang="en-US" dirty="0">
                <a:latin typeface="Times New Roman" pitchFamily="-107" charset="0"/>
              </a:rPr>
              <a:t> produced 20,000 units fewer than it sold. This means the company sold all that it produced during the period and it sold all of its beginning finished goods inventory as well.</a:t>
            </a:r>
          </a:p>
        </p:txBody>
      </p:sp>
      <p:sp>
        <p:nvSpPr>
          <p:cNvPr id="4" name="Slide Number Placeholder 3"/>
          <p:cNvSpPr>
            <a:spLocks noGrp="1"/>
          </p:cNvSpPr>
          <p:nvPr>
            <p:ph type="sldNum" sz="quarter" idx="10"/>
          </p:nvPr>
        </p:nvSpPr>
        <p:spPr/>
        <p:txBody>
          <a:bodyPr/>
          <a:lstStyle/>
          <a:p>
            <a:fld id="{AFA4A808-6977-4D0A-82D1-44B0E36978EB}" type="slidenum">
              <a:rPr lang="en-US" smtClean="0"/>
              <a:t>26</a:t>
            </a:fld>
            <a:endParaRPr lang="en-US"/>
          </a:p>
        </p:txBody>
      </p:sp>
    </p:spTree>
    <p:extLst>
      <p:ext uri="{BB962C8B-B14F-4D97-AF65-F5344CB8AC3E}">
        <p14:creationId xmlns:p14="http://schemas.microsoft.com/office/powerpoint/2010/main" val="23579762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err="1">
                <a:latin typeface="Times New Roman" pitchFamily="-107" charset="0"/>
              </a:rPr>
              <a:t>IceAge’s</a:t>
            </a:r>
            <a:r>
              <a:rPr lang="en-US" altLang="en-US" dirty="0">
                <a:latin typeface="Times New Roman" pitchFamily="-107" charset="0"/>
              </a:rPr>
              <a:t> income reported for 2017 under variable costing is $200,000 more than that under absorption costing. The income statements reveal that income is $840,000 under absorption costing, but it is $1,040,000 under variable costing.  This $200,000 difference is due to the treatment of fixed overhead. Beginning inventory in 2017 under absorption costing included $200,000 of fixed overhead cost incurred in 2016 but is assigned to cost of goods sold in 2017 under absorption costing.</a:t>
            </a:r>
          </a:p>
        </p:txBody>
      </p:sp>
      <p:sp>
        <p:nvSpPr>
          <p:cNvPr id="4" name="Slide Number Placeholder 3"/>
          <p:cNvSpPr>
            <a:spLocks noGrp="1"/>
          </p:cNvSpPr>
          <p:nvPr>
            <p:ph type="sldNum" sz="quarter" idx="10"/>
          </p:nvPr>
        </p:nvSpPr>
        <p:spPr/>
        <p:txBody>
          <a:bodyPr/>
          <a:lstStyle/>
          <a:p>
            <a:fld id="{AFA4A808-6977-4D0A-82D1-44B0E36978EB}" type="slidenum">
              <a:rPr lang="en-US" smtClean="0"/>
              <a:t>27</a:t>
            </a:fld>
            <a:endParaRPr lang="en-US"/>
          </a:p>
        </p:txBody>
      </p:sp>
    </p:spTree>
    <p:extLst>
      <p:ext uri="{BB962C8B-B14F-4D97-AF65-F5344CB8AC3E}">
        <p14:creationId xmlns:p14="http://schemas.microsoft.com/office/powerpoint/2010/main" val="388526764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latin typeface="Times New Roman" pitchFamily="-107" charset="0"/>
              </a:rPr>
              <a:t>Exhibit 19.9 reorganizes the information from Exhibit 19.8 to show the assignment of costs to different expenses and assets under both absorption costing and variable costing. When quantity produced is less than quantity sold there is a difference in total costs assigned.</a:t>
            </a:r>
          </a:p>
          <a:p>
            <a:endParaRPr lang="en-US" altLang="en-US" dirty="0">
              <a:latin typeface="Times New Roman" pitchFamily="-107" charset="0"/>
            </a:endParaRPr>
          </a:p>
          <a:p>
            <a:r>
              <a:rPr lang="en-US" altLang="en-US" dirty="0">
                <a:latin typeface="Times New Roman" pitchFamily="-107" charset="0"/>
              </a:rPr>
              <a:t>Specifically, beginning inventory in 2017 under absorption costing was $500,000 (20,000 units x $25), whereas it was only $300,000 (20,000 units x $15) under variable costing. Consequently, when that inventory is sold in 2017,  that $200,000 difference in inventory is included in cost of goods sold under absorption costing, thus, the 2017 income under absorption costing is $200,000 less than the income under variable costing. </a:t>
            </a:r>
          </a:p>
        </p:txBody>
      </p:sp>
      <p:sp>
        <p:nvSpPr>
          <p:cNvPr id="4" name="Slide Number Placeholder 3"/>
          <p:cNvSpPr>
            <a:spLocks noGrp="1"/>
          </p:cNvSpPr>
          <p:nvPr>
            <p:ph type="sldNum" sz="quarter" idx="10"/>
          </p:nvPr>
        </p:nvSpPr>
        <p:spPr/>
        <p:txBody>
          <a:bodyPr/>
          <a:lstStyle/>
          <a:p>
            <a:fld id="{AFA4A808-6977-4D0A-82D1-44B0E36978EB}" type="slidenum">
              <a:rPr lang="en-US" smtClean="0"/>
              <a:t>28</a:t>
            </a:fld>
            <a:endParaRPr lang="en-US"/>
          </a:p>
        </p:txBody>
      </p:sp>
    </p:spTree>
    <p:extLst>
      <p:ext uri="{BB962C8B-B14F-4D97-AF65-F5344CB8AC3E}">
        <p14:creationId xmlns:p14="http://schemas.microsoft.com/office/powerpoint/2010/main" val="30470295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latin typeface="Times New Roman" pitchFamily="-107" charset="0"/>
              </a:rPr>
              <a:t>This chapter illustrates</a:t>
            </a:r>
            <a:r>
              <a:rPr lang="en-US" altLang="en-US" baseline="0" dirty="0">
                <a:latin typeface="Times New Roman" pitchFamily="-107" charset="0"/>
              </a:rPr>
              <a:t> and compares two costing methods:</a:t>
            </a:r>
          </a:p>
          <a:p>
            <a:r>
              <a:rPr lang="en-US" altLang="en-US" sz="1200" i="1" baseline="0" dirty="0">
                <a:latin typeface="Times New Roman" pitchFamily="-107" charset="0"/>
              </a:rPr>
              <a:t>Variable costing – </a:t>
            </a:r>
            <a:r>
              <a:rPr lang="en-US" altLang="en-US" sz="1200" i="0" baseline="0" dirty="0">
                <a:latin typeface="Times New Roman" pitchFamily="-107" charset="0"/>
              </a:rPr>
              <a:t>includes</a:t>
            </a:r>
            <a:r>
              <a:rPr lang="en-US" altLang="en-US" sz="1200" i="1" baseline="0" dirty="0">
                <a:latin typeface="Times New Roman" pitchFamily="-107" charset="0"/>
              </a:rPr>
              <a:t> </a:t>
            </a:r>
            <a:r>
              <a:rPr lang="en-US" altLang="en-US" sz="1200" i="0" baseline="0" dirty="0">
                <a:latin typeface="Times New Roman" pitchFamily="-107" charset="0"/>
              </a:rPr>
              <a:t>direct materials, direct labor and variable overhead costs in product costs.</a:t>
            </a:r>
          </a:p>
          <a:p>
            <a:r>
              <a:rPr lang="en-US" altLang="en-US" sz="1200" i="1" baseline="0" dirty="0">
                <a:latin typeface="Times New Roman" pitchFamily="-107" charset="0"/>
              </a:rPr>
              <a:t>Absorption</a:t>
            </a:r>
            <a:r>
              <a:rPr lang="en-US" altLang="en-US" sz="1200" i="0" baseline="0" dirty="0">
                <a:latin typeface="Times New Roman" pitchFamily="-107" charset="0"/>
              </a:rPr>
              <a:t> </a:t>
            </a:r>
            <a:r>
              <a:rPr lang="en-US" altLang="en-US" sz="1200" i="1" baseline="0" dirty="0">
                <a:latin typeface="Times New Roman" pitchFamily="-107" charset="0"/>
              </a:rPr>
              <a:t>costing</a:t>
            </a:r>
            <a:r>
              <a:rPr lang="en-US" altLang="en-US" sz="1200" i="0" baseline="0" dirty="0">
                <a:latin typeface="Times New Roman" pitchFamily="-107" charset="0"/>
              </a:rPr>
              <a:t> – includes direct materials, direct labor and both variable and fixed overhead in product costs.</a:t>
            </a:r>
          </a:p>
          <a:p>
            <a:r>
              <a:rPr lang="en-US" altLang="en-US" sz="1200" i="0" baseline="0" dirty="0">
                <a:latin typeface="Times New Roman" pitchFamily="-107" charset="0"/>
              </a:rPr>
              <a:t>Absorption costing is used for external reporting purposes under GAAP but this method can result in misleading product cost information and poor managerial decisions.</a:t>
            </a:r>
            <a:endParaRPr lang="en-US" altLang="en-US" sz="1200" i="1" dirty="0">
              <a:latin typeface="Times New Roman" pitchFamily="-107" charset="0"/>
            </a:endParaRPr>
          </a:p>
          <a:p>
            <a:endParaRPr lang="en-US" altLang="en-US" dirty="0">
              <a:latin typeface="Times New Roman" pitchFamily="-107" charset="0"/>
            </a:endParaRPr>
          </a:p>
          <a:p>
            <a:endParaRPr lang="en-US" dirty="0"/>
          </a:p>
        </p:txBody>
      </p:sp>
      <p:sp>
        <p:nvSpPr>
          <p:cNvPr id="4" name="Slide Number Placeholder 3"/>
          <p:cNvSpPr>
            <a:spLocks noGrp="1"/>
          </p:cNvSpPr>
          <p:nvPr>
            <p:ph type="sldNum" sz="quarter" idx="10"/>
          </p:nvPr>
        </p:nvSpPr>
        <p:spPr/>
        <p:txBody>
          <a:bodyPr/>
          <a:lstStyle/>
          <a:p>
            <a:fld id="{AFA4A808-6977-4D0A-82D1-44B0E36978EB}" type="slidenum">
              <a:rPr lang="en-US" smtClean="0"/>
              <a:t>5</a:t>
            </a:fld>
            <a:endParaRPr lang="en-US"/>
          </a:p>
        </p:txBody>
      </p:sp>
    </p:spTree>
    <p:extLst>
      <p:ext uri="{BB962C8B-B14F-4D97-AF65-F5344CB8AC3E}">
        <p14:creationId xmlns:p14="http://schemas.microsoft.com/office/powerpoint/2010/main" val="272762998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dirty="0">
                <a:latin typeface="Times New Roman" pitchFamily="-107" charset="0"/>
              </a:rPr>
              <a:t>Let’s look at a summary of </a:t>
            </a:r>
            <a:r>
              <a:rPr lang="en-US" altLang="en-US" dirty="0" err="1">
                <a:latin typeface="Times New Roman" pitchFamily="-107" charset="0"/>
              </a:rPr>
              <a:t>IceAge’s</a:t>
            </a:r>
            <a:r>
              <a:rPr lang="en-US" altLang="en-US" dirty="0">
                <a:latin typeface="Times New Roman" pitchFamily="-107" charset="0"/>
              </a:rPr>
              <a:t> income over the last three years under both absorption and variable costing.  Income reported under both variable costing and absorption costing for the period 2015 through 2017 for </a:t>
            </a:r>
            <a:r>
              <a:rPr lang="en-US" altLang="en-US" dirty="0" err="1">
                <a:latin typeface="Times New Roman" pitchFamily="-107" charset="0"/>
              </a:rPr>
              <a:t>IceAge</a:t>
            </a:r>
            <a:r>
              <a:rPr lang="en-US" altLang="en-US" dirty="0">
                <a:latin typeface="Times New Roman" pitchFamily="-107" charset="0"/>
              </a:rPr>
              <a:t> is summarized in Exhibit 19.10. Total income is $1,740,000 for this time period </a:t>
            </a:r>
            <a:r>
              <a:rPr lang="en-US" altLang="en-US" dirty="0" err="1">
                <a:latin typeface="Times New Roman" pitchFamily="-107" charset="0"/>
              </a:rPr>
              <a:t>under</a:t>
            </a:r>
            <a:r>
              <a:rPr lang="en-US" altLang="en-US" i="1" dirty="0" err="1">
                <a:latin typeface="Times New Roman" pitchFamily="-107" charset="0"/>
              </a:rPr>
              <a:t>both</a:t>
            </a:r>
            <a:r>
              <a:rPr lang="en-US" altLang="en-US" i="1" dirty="0">
                <a:latin typeface="Times New Roman" pitchFamily="-107" charset="0"/>
              </a:rPr>
              <a:t> </a:t>
            </a:r>
            <a:r>
              <a:rPr lang="en-US" altLang="en-US" dirty="0">
                <a:latin typeface="Times New Roman" pitchFamily="-107" charset="0"/>
              </a:rPr>
              <a:t>methods. Further, income under absorption costing and that under variable costing differ whenever the quantity produced and the quantity sold differ. These differences are due to the different timing with which fixed overhead costs are reported in income under the two methods. Specifically, income under absorption costing is higher when more units are produced relative to sales, and is lower when fewer units are produced than are sold. In our illustration using </a:t>
            </a:r>
            <a:r>
              <a:rPr lang="en-US" altLang="en-US" dirty="0" err="1">
                <a:latin typeface="Times New Roman" pitchFamily="-107" charset="0"/>
              </a:rPr>
              <a:t>IceAge</a:t>
            </a:r>
            <a:r>
              <a:rPr lang="en-US" altLang="en-US" dirty="0">
                <a:latin typeface="Times New Roman" pitchFamily="-107" charset="0"/>
              </a:rPr>
              <a:t>, the total number of units produced over 2015-2017 was exactly equal to the number of units sold over that period. This meant that the difference between absorption costing income and variable costing income for the </a:t>
            </a:r>
            <a:r>
              <a:rPr lang="en-US" altLang="en-US" i="1" dirty="0">
                <a:latin typeface="Times New Roman" pitchFamily="-107" charset="0"/>
              </a:rPr>
              <a:t>total</a:t>
            </a:r>
            <a:r>
              <a:rPr lang="en-US" altLang="en-US" dirty="0">
                <a:latin typeface="Times New Roman" pitchFamily="-107" charset="0"/>
              </a:rPr>
              <a:t> three-year period is zero. In reality, it is unusual for production and sales quantities to exactly equal each other over such a short period of time. We normally will see differences in income for these two methods extending over several years.</a:t>
            </a:r>
          </a:p>
        </p:txBody>
      </p:sp>
      <p:sp>
        <p:nvSpPr>
          <p:cNvPr id="4" name="Slide Number Placeholder 3"/>
          <p:cNvSpPr>
            <a:spLocks noGrp="1"/>
          </p:cNvSpPr>
          <p:nvPr>
            <p:ph type="sldNum" sz="quarter" idx="10"/>
          </p:nvPr>
        </p:nvSpPr>
        <p:spPr/>
        <p:txBody>
          <a:bodyPr/>
          <a:lstStyle/>
          <a:p>
            <a:fld id="{AFA4A808-6977-4D0A-82D1-44B0E36978EB}" type="slidenum">
              <a:rPr lang="en-US" smtClean="0"/>
              <a:t>30</a:t>
            </a:fld>
            <a:endParaRPr lang="en-US"/>
          </a:p>
        </p:txBody>
      </p:sp>
    </p:spTree>
    <p:extLst>
      <p:ext uri="{BB962C8B-B14F-4D97-AF65-F5344CB8AC3E}">
        <p14:creationId xmlns:p14="http://schemas.microsoft.com/office/powerpoint/2010/main" val="323389908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Zbest</a:t>
            </a:r>
            <a:r>
              <a:rPr lang="en-US" dirty="0"/>
              <a:t> Manufacturing reports the following costing data for the current year.  </a:t>
            </a:r>
          </a:p>
          <a:p>
            <a:endParaRPr lang="en-US" dirty="0"/>
          </a:p>
          <a:p>
            <a:r>
              <a:rPr lang="en-US" dirty="0"/>
              <a:t>20,000 units were produced, and 14,000 units were sold.</a:t>
            </a:r>
          </a:p>
          <a:p>
            <a:endParaRPr lang="en-US" dirty="0"/>
          </a:p>
          <a:p>
            <a:r>
              <a:rPr lang="en-US" dirty="0"/>
              <a:t>Prepare an income statement for the year using absorption costing.</a:t>
            </a:r>
          </a:p>
          <a:p>
            <a:endParaRPr lang="en-US" dirty="0"/>
          </a:p>
          <a:p>
            <a:r>
              <a:rPr lang="en-US" dirty="0"/>
              <a:t>The product cost per unit under absorption costing includes all manufacturing costs:</a:t>
            </a:r>
          </a:p>
          <a:p>
            <a:endParaRPr lang="en-US" dirty="0"/>
          </a:p>
          <a:p>
            <a:r>
              <a:rPr lang="en-US" dirty="0"/>
              <a:t>Direct materials per unit, $6.00; Direct labor, $11.00; Variable overhead, $3.00; and Fixed overhead, $680,000 divided by 20,000 units produced, $34.00 per unit.</a:t>
            </a:r>
          </a:p>
          <a:p>
            <a:endParaRPr lang="en-US" dirty="0"/>
          </a:p>
          <a:p>
            <a:r>
              <a:rPr lang="en-US" dirty="0"/>
              <a:t>The total cost per unit under absorption costing is $54.00.</a:t>
            </a:r>
          </a:p>
          <a:p>
            <a:endParaRPr lang="en-US" dirty="0"/>
          </a:p>
          <a:p>
            <a:r>
              <a:rPr lang="en-US" dirty="0"/>
              <a:t>The income statement report sales, 14,000 units sold @ $80.00 per unit, $1,120,000.</a:t>
            </a:r>
          </a:p>
          <a:p>
            <a:endParaRPr lang="en-US" dirty="0"/>
          </a:p>
          <a:p>
            <a:r>
              <a:rPr lang="en-US" dirty="0"/>
              <a:t>Less cost of goods sold: 14,000 units @ $54 per unit, $756,000.  Sales minus cost of goods sold equals gross margin, $364,000.</a:t>
            </a:r>
          </a:p>
          <a:p>
            <a:endParaRPr lang="en-US" dirty="0"/>
          </a:p>
          <a:p>
            <a:r>
              <a:rPr lang="en-US" dirty="0"/>
              <a:t>From gross margin, we subtract the Selling, general and administrative expenses.</a:t>
            </a:r>
          </a:p>
          <a:p>
            <a:endParaRPr lang="en-US" dirty="0"/>
          </a:p>
          <a:p>
            <a:r>
              <a:rPr lang="en-US" dirty="0"/>
              <a:t>Variable selling and administrative expenses, 14,000 units sold multiplied by $2.00 per unit, $28,000;</a:t>
            </a:r>
          </a:p>
          <a:p>
            <a:endParaRPr lang="en-US" dirty="0"/>
          </a:p>
          <a:p>
            <a:r>
              <a:rPr lang="en-US" dirty="0"/>
              <a:t>and Fixed selling and administrative costs,  $112,000.</a:t>
            </a:r>
          </a:p>
          <a:p>
            <a:endParaRPr lang="en-US" dirty="0"/>
          </a:p>
          <a:p>
            <a:r>
              <a:rPr lang="en-US" dirty="0"/>
              <a:t>Total Selling, general and administrative expenses are $140,000.</a:t>
            </a:r>
          </a:p>
          <a:p>
            <a:endParaRPr lang="en-US" dirty="0"/>
          </a:p>
          <a:p>
            <a:r>
              <a:rPr lang="en-US" dirty="0"/>
              <a:t>Net income under absorption costing is $224,000. </a:t>
            </a:r>
          </a:p>
        </p:txBody>
      </p:sp>
      <p:sp>
        <p:nvSpPr>
          <p:cNvPr id="4" name="Slide Number Placeholder 3"/>
          <p:cNvSpPr>
            <a:spLocks noGrp="1"/>
          </p:cNvSpPr>
          <p:nvPr>
            <p:ph type="sldNum" sz="quarter" idx="10"/>
          </p:nvPr>
        </p:nvSpPr>
        <p:spPr/>
        <p:txBody>
          <a:bodyPr/>
          <a:lstStyle/>
          <a:p>
            <a:fld id="{AFA4A808-6977-4D0A-82D1-44B0E36978EB}" type="slidenum">
              <a:rPr lang="en-US" smtClean="0"/>
              <a:t>31</a:t>
            </a:fld>
            <a:endParaRPr lang="en-US"/>
          </a:p>
        </p:txBody>
      </p:sp>
    </p:spTree>
    <p:extLst>
      <p:ext uri="{BB962C8B-B14F-4D97-AF65-F5344CB8AC3E}">
        <p14:creationId xmlns:p14="http://schemas.microsoft.com/office/powerpoint/2010/main" val="371857995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Need-to-Know</a:t>
            </a:r>
            <a:r>
              <a:rPr lang="en-US" baseline="0" dirty="0"/>
              <a:t> 19.2</a:t>
            </a:r>
            <a:endParaRPr lang="en-US" dirty="0"/>
          </a:p>
          <a:p>
            <a:r>
              <a:rPr lang="en-US" dirty="0"/>
              <a:t>Prepare an income statement for the year using variable costing.</a:t>
            </a:r>
          </a:p>
          <a:p>
            <a:endParaRPr lang="en-US" dirty="0"/>
          </a:p>
          <a:p>
            <a:r>
              <a:rPr lang="en-US" dirty="0"/>
              <a:t>The product cost per unit under variable costing includes only the variable manufacturing costs:</a:t>
            </a:r>
          </a:p>
          <a:p>
            <a:endParaRPr lang="en-US" dirty="0"/>
          </a:p>
          <a:p>
            <a:r>
              <a:rPr lang="en-US" dirty="0"/>
              <a:t>Direct materials, $6.00 per unit; Direct labor, $11.00 per unit; and Variable overhead, $3.00 per unit; total cost per unit under variable costing is $20.00.</a:t>
            </a:r>
          </a:p>
          <a:p>
            <a:endParaRPr lang="en-US" dirty="0"/>
          </a:p>
          <a:p>
            <a:r>
              <a:rPr lang="en-US" dirty="0"/>
              <a:t>The income statement begins with Sales, 14,000 units @ $80.00 per unit, $1,120,000.</a:t>
            </a:r>
          </a:p>
          <a:p>
            <a:endParaRPr lang="en-US" dirty="0"/>
          </a:p>
          <a:p>
            <a:r>
              <a:rPr lang="en-US" dirty="0"/>
              <a:t>We subtract all of the variable costs: Variable production costs, 14,000 units multiplied by $20.00 per unit, $280,000; Variable selling and administrative expenses, 14,000 units multiplied by $2.00 per unit, $28,000;  total variable costs, $308,000.</a:t>
            </a:r>
          </a:p>
          <a:p>
            <a:endParaRPr lang="en-US" dirty="0"/>
          </a:p>
          <a:p>
            <a:r>
              <a:rPr lang="en-US" dirty="0"/>
              <a:t>Sales minus total variable costs equals contribution margin, $812,000.</a:t>
            </a:r>
          </a:p>
          <a:p>
            <a:endParaRPr lang="en-US" dirty="0"/>
          </a:p>
          <a:p>
            <a:r>
              <a:rPr lang="en-US" dirty="0"/>
              <a:t>From contribution margin, we subtract all of the fixed expenses:</a:t>
            </a:r>
          </a:p>
          <a:p>
            <a:endParaRPr lang="en-US" dirty="0"/>
          </a:p>
          <a:p>
            <a:r>
              <a:rPr lang="en-US" dirty="0"/>
              <a:t>Fixed overhead costs, $680,000; and fixed selling and administrative expenses, $112,000.</a:t>
            </a:r>
          </a:p>
          <a:p>
            <a:endParaRPr lang="en-US" dirty="0"/>
          </a:p>
          <a:p>
            <a:r>
              <a:rPr lang="en-US" dirty="0"/>
              <a:t>Total fixed expenses are $792,000. </a:t>
            </a:r>
          </a:p>
          <a:p>
            <a:endParaRPr lang="en-US" dirty="0"/>
          </a:p>
          <a:p>
            <a:r>
              <a:rPr lang="en-US" dirty="0"/>
              <a:t>Net income under variable costing is only $20,000.</a:t>
            </a:r>
          </a:p>
        </p:txBody>
      </p:sp>
      <p:sp>
        <p:nvSpPr>
          <p:cNvPr id="4" name="Slide Number Placeholder 3"/>
          <p:cNvSpPr>
            <a:spLocks noGrp="1"/>
          </p:cNvSpPr>
          <p:nvPr>
            <p:ph type="sldNum" sz="quarter" idx="10"/>
          </p:nvPr>
        </p:nvSpPr>
        <p:spPr/>
        <p:txBody>
          <a:bodyPr/>
          <a:lstStyle/>
          <a:p>
            <a:fld id="{AFA4A808-6977-4D0A-82D1-44B0E36978EB}" type="slidenum">
              <a:rPr lang="en-US" smtClean="0"/>
              <a:t>34</a:t>
            </a:fld>
            <a:endParaRPr lang="en-US"/>
          </a:p>
        </p:txBody>
      </p:sp>
    </p:spTree>
    <p:extLst>
      <p:ext uri="{BB962C8B-B14F-4D97-AF65-F5344CB8AC3E}">
        <p14:creationId xmlns:p14="http://schemas.microsoft.com/office/powerpoint/2010/main" val="294209544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Need-to-Know</a:t>
            </a:r>
            <a:r>
              <a:rPr lang="en-US" baseline="0" dirty="0"/>
              <a:t> 19.2</a:t>
            </a:r>
            <a:endParaRPr lang="en-US" dirty="0"/>
          </a:p>
          <a:p>
            <a:r>
              <a:rPr lang="en-US" dirty="0"/>
              <a:t>Net income under variable costing is $204,000 less.</a:t>
            </a:r>
          </a:p>
          <a:p>
            <a:endParaRPr lang="en-US" dirty="0"/>
          </a:p>
          <a:p>
            <a:r>
              <a:rPr lang="en-US" dirty="0"/>
              <a:t>6,000 units were added to inventory (20,000 units produced minus 14,000 units sold)</a:t>
            </a:r>
          </a:p>
          <a:p>
            <a:endParaRPr lang="en-US" dirty="0"/>
          </a:p>
          <a:p>
            <a:r>
              <a:rPr lang="en-US" dirty="0"/>
              <a:t>We multiply by the fixed overhead cost per unit $680,000 divided by 20,000 units,</a:t>
            </a:r>
            <a:r>
              <a:rPr lang="en-US" baseline="0" dirty="0"/>
              <a:t> </a:t>
            </a:r>
            <a:r>
              <a:rPr lang="en-US" dirty="0"/>
              <a:t>$34.00 per unit, to explain the total change in income, $204,000.</a:t>
            </a:r>
          </a:p>
        </p:txBody>
      </p:sp>
      <p:sp>
        <p:nvSpPr>
          <p:cNvPr id="4" name="Slide Number Placeholder 3"/>
          <p:cNvSpPr>
            <a:spLocks noGrp="1"/>
          </p:cNvSpPr>
          <p:nvPr>
            <p:ph type="sldNum" sz="quarter" idx="10"/>
          </p:nvPr>
        </p:nvSpPr>
        <p:spPr/>
        <p:txBody>
          <a:bodyPr/>
          <a:lstStyle/>
          <a:p>
            <a:fld id="{AFA4A808-6977-4D0A-82D1-44B0E36978EB}" type="slidenum">
              <a:rPr lang="en-US" smtClean="0"/>
              <a:t>36</a:t>
            </a:fld>
            <a:endParaRPr lang="en-US"/>
          </a:p>
        </p:txBody>
      </p:sp>
    </p:spTree>
    <p:extLst>
      <p:ext uri="{BB962C8B-B14F-4D97-AF65-F5344CB8AC3E}">
        <p14:creationId xmlns:p14="http://schemas.microsoft.com/office/powerpoint/2010/main" val="135394256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A4A808-6977-4D0A-82D1-44B0E36978EB}" type="slidenum">
              <a:rPr lang="en-US" smtClean="0"/>
              <a:t>38</a:t>
            </a:fld>
            <a:endParaRPr lang="en-US"/>
          </a:p>
        </p:txBody>
      </p:sp>
    </p:spTree>
    <p:extLst>
      <p:ext uri="{BB962C8B-B14F-4D97-AF65-F5344CB8AC3E}">
        <p14:creationId xmlns:p14="http://schemas.microsoft.com/office/powerpoint/2010/main" val="396225964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latin typeface="Times New Roman" pitchFamily="-107" charset="0"/>
              </a:rPr>
              <a:t>Given the advantages of both variable costing and absorption costing, we need to apply and understand both methods. For example, companies can use variable costing for internal reporting and business decisions but they must use absorption costing for external reporting and tax reporting. For companies concerned about maintaining two costing systems, we can readily convert reports under variable costing to those using absorption costing. </a:t>
            </a:r>
            <a:br>
              <a:rPr lang="en-US" altLang="en-US" dirty="0">
                <a:latin typeface="Times New Roman" pitchFamily="-107" charset="0"/>
              </a:rPr>
            </a:br>
            <a:r>
              <a:rPr lang="en-US" altLang="en-US" dirty="0">
                <a:latin typeface="Times New Roman" pitchFamily="-107" charset="0"/>
              </a:rPr>
              <a:t/>
            </a:r>
            <a:br>
              <a:rPr lang="en-US" altLang="en-US" dirty="0">
                <a:latin typeface="Times New Roman" pitchFamily="-107" charset="0"/>
              </a:rPr>
            </a:br>
            <a:r>
              <a:rPr lang="en-US" altLang="en-US" dirty="0">
                <a:solidFill>
                  <a:schemeClr val="bg1"/>
                </a:solidFill>
                <a:latin typeface="Calibri" pitchFamily="-107" charset="0"/>
              </a:rPr>
              <a:t>Income under variable costing is restated to that under absorption costing by adding the fixed cost in ending inventory and subtracting the fixed cost in beginning inventory. The formula for this calculation is shown here in Exhibit 19.11</a:t>
            </a:r>
          </a:p>
        </p:txBody>
      </p:sp>
      <p:sp>
        <p:nvSpPr>
          <p:cNvPr id="4" name="Slide Number Placeholder 3"/>
          <p:cNvSpPr>
            <a:spLocks noGrp="1"/>
          </p:cNvSpPr>
          <p:nvPr>
            <p:ph type="sldNum" sz="quarter" idx="10"/>
          </p:nvPr>
        </p:nvSpPr>
        <p:spPr/>
        <p:txBody>
          <a:bodyPr/>
          <a:lstStyle/>
          <a:p>
            <a:fld id="{AFA4A808-6977-4D0A-82D1-44B0E36978EB}" type="slidenum">
              <a:rPr lang="en-US" smtClean="0"/>
              <a:t>39</a:t>
            </a:fld>
            <a:endParaRPr lang="en-US"/>
          </a:p>
        </p:txBody>
      </p:sp>
    </p:spTree>
    <p:extLst>
      <p:ext uri="{BB962C8B-B14F-4D97-AF65-F5344CB8AC3E}">
        <p14:creationId xmlns:p14="http://schemas.microsoft.com/office/powerpoint/2010/main" val="202692774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tLang="en-US" dirty="0">
              <a:latin typeface="Times New Roman" pitchFamily="-107" charset="0"/>
            </a:endParaRPr>
          </a:p>
          <a:p>
            <a:r>
              <a:rPr lang="en-US" altLang="en-US" dirty="0">
                <a:latin typeface="Times New Roman" pitchFamily="-107" charset="0"/>
              </a:rPr>
              <a:t>To illustrate how easy it is to convert income from variable costing to absorption costing, let’s again refer to </a:t>
            </a:r>
            <a:r>
              <a:rPr lang="en-US" altLang="en-US" dirty="0" err="1">
                <a:latin typeface="Times New Roman" pitchFamily="-107" charset="0"/>
              </a:rPr>
              <a:t>IceAge’s</a:t>
            </a:r>
            <a:r>
              <a:rPr lang="en-US" altLang="en-US" dirty="0">
                <a:latin typeface="Times New Roman" pitchFamily="-107" charset="0"/>
              </a:rPr>
              <a:t> data for the three years 2015 through 2017 which is shown here in Exhibit 19.12.</a:t>
            </a:r>
          </a:p>
          <a:p>
            <a:endParaRPr lang="en-US" altLang="en-US" dirty="0">
              <a:latin typeface="Times New Roman" pitchFamily="-107" charset="0"/>
            </a:endParaRPr>
          </a:p>
          <a:p>
            <a:r>
              <a:rPr lang="en-US" altLang="en-US" dirty="0">
                <a:latin typeface="Times New Roman" pitchFamily="-107" charset="0"/>
              </a:rPr>
              <a:t>Exhibit 19.12 shows the computations of absorption</a:t>
            </a:r>
            <a:r>
              <a:rPr lang="en-US" altLang="en-US" baseline="0" dirty="0">
                <a:latin typeface="Times New Roman" pitchFamily="-107" charset="0"/>
              </a:rPr>
              <a:t> costing income</a:t>
            </a:r>
            <a:r>
              <a:rPr lang="en-US" altLang="en-US" dirty="0">
                <a:latin typeface="Times New Roman" pitchFamily="-107" charset="0"/>
              </a:rPr>
              <a:t>. To restate variable costing income to absorption costing income for 2016, add back the fixed overhead cost deferred in ending inventory. Similarly, to restate variable costing income to absorption costing income for 2015, deduct the fixed overhead cost recognized from beginning inventory, which was incurred in 2016, but expensed in the 2017 cost of goods sold when the inventory was sold.</a:t>
            </a:r>
          </a:p>
        </p:txBody>
      </p:sp>
      <p:sp>
        <p:nvSpPr>
          <p:cNvPr id="4" name="Slide Number Placeholder 3"/>
          <p:cNvSpPr>
            <a:spLocks noGrp="1"/>
          </p:cNvSpPr>
          <p:nvPr>
            <p:ph type="sldNum" sz="quarter" idx="10"/>
          </p:nvPr>
        </p:nvSpPr>
        <p:spPr/>
        <p:txBody>
          <a:bodyPr/>
          <a:lstStyle/>
          <a:p>
            <a:fld id="{AFA4A808-6977-4D0A-82D1-44B0E36978EB}" type="slidenum">
              <a:rPr lang="en-US" smtClean="0"/>
              <a:t>40</a:t>
            </a:fld>
            <a:endParaRPr lang="en-US"/>
          </a:p>
        </p:txBody>
      </p:sp>
    </p:spTree>
    <p:extLst>
      <p:ext uri="{BB962C8B-B14F-4D97-AF65-F5344CB8AC3E}">
        <p14:creationId xmlns:p14="http://schemas.microsoft.com/office/powerpoint/2010/main" val="124023694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r>
              <a:rPr lang="en-US" altLang="en-US" dirty="0">
                <a:latin typeface="Times New Roman" pitchFamily="-107" charset="0"/>
              </a:rPr>
              <a:t>What would happen if </a:t>
            </a:r>
            <a:r>
              <a:rPr lang="en-US" altLang="en-US" dirty="0" err="1">
                <a:latin typeface="Times New Roman" pitchFamily="-107" charset="0"/>
              </a:rPr>
              <a:t>IceAge’s</a:t>
            </a:r>
            <a:r>
              <a:rPr lang="en-US" altLang="en-US" dirty="0">
                <a:latin typeface="Times New Roman" pitchFamily="-107" charset="0"/>
              </a:rPr>
              <a:t> manager decided to produce 100,000 units instead of 60,000? The 40,000 extra units would be stored in inventory. What would the income look like?  The left side of Exhibit 19.13 shows the product cost per unit under absorption costing when 60,000 units are produced. The right side shows unit costs when 100,000 units are produced. Total product cost </a:t>
            </a:r>
            <a:r>
              <a:rPr lang="en-US" altLang="en-US" i="1" dirty="0">
                <a:latin typeface="Times New Roman" pitchFamily="-107" charset="0"/>
              </a:rPr>
              <a:t>per unit</a:t>
            </a:r>
            <a:r>
              <a:rPr lang="en-US" altLang="en-US" dirty="0">
                <a:latin typeface="Times New Roman" pitchFamily="-107" charset="0"/>
              </a:rPr>
              <a:t> is $4 less when 100,000 units are produced. This difference is because the company is spreading the $600,000 fixed overhead cost over 40,000 more units when 100,000 units are produced than when 60,000 are produced.</a:t>
            </a:r>
          </a:p>
          <a:p>
            <a:r>
              <a:rPr lang="en-US" altLang="en-US" dirty="0">
                <a:latin typeface="Times New Roman" pitchFamily="-107" charset="0"/>
              </a:rPr>
              <a:t>The difference in product cost per unit impacts income reporting. Exhibit 19.14, on the next slide, presents the income statement under absorption costing for the two alternative production levels.</a:t>
            </a:r>
          </a:p>
        </p:txBody>
      </p:sp>
      <p:sp>
        <p:nvSpPr>
          <p:cNvPr id="4" name="Slide Number Placeholder 3"/>
          <p:cNvSpPr>
            <a:spLocks noGrp="1"/>
          </p:cNvSpPr>
          <p:nvPr>
            <p:ph type="sldNum" sz="quarter" idx="10"/>
          </p:nvPr>
        </p:nvSpPr>
        <p:spPr/>
        <p:txBody>
          <a:bodyPr/>
          <a:lstStyle/>
          <a:p>
            <a:fld id="{AFA4A808-6977-4D0A-82D1-44B0E36978EB}" type="slidenum">
              <a:rPr lang="en-US" smtClean="0"/>
              <a:t>43</a:t>
            </a:fld>
            <a:endParaRPr lang="en-US"/>
          </a:p>
        </p:txBody>
      </p:sp>
    </p:spTree>
    <p:extLst>
      <p:ext uri="{BB962C8B-B14F-4D97-AF65-F5344CB8AC3E}">
        <p14:creationId xmlns:p14="http://schemas.microsoft.com/office/powerpoint/2010/main" val="292262690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latin typeface="Times New Roman" pitchFamily="-107" charset="0"/>
              </a:rPr>
              <a:t>Common sense suggests that because the company’s variable cost per unit, total fixed costs, and sales are identical in both case, merely producing more units and creating excess ending inventory should not increase income. </a:t>
            </a:r>
            <a:r>
              <a:rPr lang="en-US" altLang="en-US" dirty="0" err="1">
                <a:latin typeface="Times New Roman" pitchFamily="-107" charset="0"/>
              </a:rPr>
              <a:t>Icome</a:t>
            </a:r>
            <a:r>
              <a:rPr lang="en-US" altLang="en-US" dirty="0">
                <a:latin typeface="Times New Roman" pitchFamily="-107" charset="0"/>
              </a:rPr>
              <a:t> under absorption costing is $240,000 greater if </a:t>
            </a:r>
            <a:r>
              <a:rPr lang="en-US" altLang="en-US" dirty="0" err="1">
                <a:latin typeface="Times New Roman" pitchFamily="-107" charset="0"/>
              </a:rPr>
              <a:t>IceAge</a:t>
            </a:r>
            <a:r>
              <a:rPr lang="en-US" altLang="en-US" dirty="0">
                <a:latin typeface="Times New Roman" pitchFamily="-107" charset="0"/>
              </a:rPr>
              <a:t> produces 40,000 more units than necessary and builds up ending inventory. The reason is that $240,000 of fixed overhead (40,000 units x $6) is assigned to ending inventory instead of being expensed in 2015. This shows that a manager can increase income just by producing more and disregarding whether the excess units can be sold or not.</a:t>
            </a:r>
          </a:p>
        </p:txBody>
      </p:sp>
      <p:sp>
        <p:nvSpPr>
          <p:cNvPr id="4" name="Slide Number Placeholder 3"/>
          <p:cNvSpPr>
            <a:spLocks noGrp="1"/>
          </p:cNvSpPr>
          <p:nvPr>
            <p:ph type="sldNum" sz="quarter" idx="10"/>
          </p:nvPr>
        </p:nvSpPr>
        <p:spPr/>
        <p:txBody>
          <a:bodyPr/>
          <a:lstStyle/>
          <a:p>
            <a:fld id="{AFA4A808-6977-4D0A-82D1-44B0E36978EB}" type="slidenum">
              <a:rPr lang="en-US" smtClean="0"/>
              <a:t>45</a:t>
            </a:fld>
            <a:endParaRPr lang="en-US"/>
          </a:p>
        </p:txBody>
      </p:sp>
    </p:spTree>
    <p:extLst>
      <p:ext uri="{BB962C8B-B14F-4D97-AF65-F5344CB8AC3E}">
        <p14:creationId xmlns:p14="http://schemas.microsoft.com/office/powerpoint/2010/main" val="269854852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latin typeface="Times New Roman" pitchFamily="-107" charset="0"/>
              </a:rPr>
              <a:t>Common sense suggests that because the company’s variable cost per unit, total fixed costs, and sales are identical in both case, merely producing more units and creating excess ending inventory should not increase income. </a:t>
            </a:r>
            <a:r>
              <a:rPr lang="en-US" altLang="en-US" dirty="0" err="1">
                <a:latin typeface="Times New Roman" pitchFamily="-107" charset="0"/>
              </a:rPr>
              <a:t>Icome</a:t>
            </a:r>
            <a:r>
              <a:rPr lang="en-US" altLang="en-US" dirty="0">
                <a:latin typeface="Times New Roman" pitchFamily="-107" charset="0"/>
              </a:rPr>
              <a:t> under absorption costing is $240,000 greater if </a:t>
            </a:r>
            <a:r>
              <a:rPr lang="en-US" altLang="en-US" dirty="0" err="1">
                <a:latin typeface="Times New Roman" pitchFamily="-107" charset="0"/>
              </a:rPr>
              <a:t>IceAge</a:t>
            </a:r>
            <a:r>
              <a:rPr lang="en-US" altLang="en-US" dirty="0">
                <a:latin typeface="Times New Roman" pitchFamily="-107" charset="0"/>
              </a:rPr>
              <a:t> produces 40,000 more units than necessary and builds up ending inventory. The reason is that $240,000 of fixed overhead (40,000 units x $6) is assigned to ending inventory instead of being expensed in 2015. This shows that a manager can increase income just by producing more and disregarding whether the excess units can be sold or not.</a:t>
            </a:r>
          </a:p>
        </p:txBody>
      </p:sp>
      <p:sp>
        <p:nvSpPr>
          <p:cNvPr id="4" name="Slide Number Placeholder 3"/>
          <p:cNvSpPr>
            <a:spLocks noGrp="1"/>
          </p:cNvSpPr>
          <p:nvPr>
            <p:ph type="sldNum" sz="quarter" idx="10"/>
          </p:nvPr>
        </p:nvSpPr>
        <p:spPr/>
        <p:txBody>
          <a:bodyPr/>
          <a:lstStyle/>
          <a:p>
            <a:fld id="{AFA4A808-6977-4D0A-82D1-44B0E36978EB}" type="slidenum">
              <a:rPr lang="en-US" smtClean="0"/>
              <a:t>46</a:t>
            </a:fld>
            <a:endParaRPr lang="en-US"/>
          </a:p>
        </p:txBody>
      </p:sp>
    </p:spTree>
    <p:extLst>
      <p:ext uri="{BB962C8B-B14F-4D97-AF65-F5344CB8AC3E}">
        <p14:creationId xmlns:p14="http://schemas.microsoft.com/office/powerpoint/2010/main" val="26985485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ffectLst/>
                <a:latin typeface="Times New Roman" panose="02020603050405020304" pitchFamily="18" charset="0"/>
              </a:rPr>
              <a:t>Differences in income resulting from the alternative costing methods will be small when:</a:t>
            </a:r>
          </a:p>
          <a:p>
            <a:r>
              <a:rPr lang="en-US" dirty="0">
                <a:effectLst/>
                <a:latin typeface="Times New Roman" panose="02020603050405020304" pitchFamily="18" charset="0"/>
              </a:rPr>
              <a:t>*</a:t>
            </a:r>
            <a:r>
              <a:rPr lang="en-US" baseline="0" dirty="0">
                <a:effectLst/>
                <a:latin typeface="Times New Roman" panose="02020603050405020304" pitchFamily="18" charset="0"/>
              </a:rPr>
              <a:t> </a:t>
            </a:r>
            <a:r>
              <a:rPr lang="en-US" dirty="0">
                <a:effectLst/>
                <a:latin typeface="Times New Roman" panose="02020603050405020304" pitchFamily="18" charset="0"/>
              </a:rPr>
              <a:t>Fixed overhead is a small percentage of total manufacturing costs.</a:t>
            </a:r>
          </a:p>
          <a:p>
            <a:r>
              <a:rPr lang="en-US" dirty="0">
                <a:effectLst/>
                <a:latin typeface="Times New Roman" panose="02020603050405020304" pitchFamily="18" charset="0"/>
              </a:rPr>
              <a:t>* Inventory levels are low. As more companies adopt lean techniques, including just-in-time manufacturing, inventory levels fall. Lower inventory levels reduce income differences between absorption and variable costing.</a:t>
            </a:r>
          </a:p>
          <a:p>
            <a:r>
              <a:rPr lang="en-US" dirty="0">
                <a:effectLst/>
                <a:latin typeface="Times New Roman" panose="02020603050405020304" pitchFamily="18" charset="0"/>
              </a:rPr>
              <a:t>* Inventory turnover is rapid. The more quickly inventory turns over, the more product costs are included in cost of goods sold, relative to the product costs that remain in inventory.</a:t>
            </a:r>
          </a:p>
          <a:p>
            <a:r>
              <a:rPr lang="en-US" dirty="0">
                <a:effectLst/>
                <a:latin typeface="Times New Roman" panose="02020603050405020304" pitchFamily="18" charset="0"/>
              </a:rPr>
              <a:t>* The period of analysis is long. For example, different costing methods might yield very different income numbers over a quarter or year, but these differences will decrease as income is compared over longer periods.</a:t>
            </a:r>
          </a:p>
          <a:p>
            <a:endParaRPr lang="en-US" dirty="0"/>
          </a:p>
        </p:txBody>
      </p:sp>
      <p:sp>
        <p:nvSpPr>
          <p:cNvPr id="4" name="Slide Number Placeholder 3"/>
          <p:cNvSpPr>
            <a:spLocks noGrp="1"/>
          </p:cNvSpPr>
          <p:nvPr>
            <p:ph type="sldNum" sz="quarter" idx="10"/>
          </p:nvPr>
        </p:nvSpPr>
        <p:spPr/>
        <p:txBody>
          <a:bodyPr/>
          <a:lstStyle/>
          <a:p>
            <a:fld id="{AFA4A808-6977-4D0A-82D1-44B0E36978EB}" type="slidenum">
              <a:rPr lang="en-US" smtClean="0"/>
              <a:t>6</a:t>
            </a:fld>
            <a:endParaRPr lang="en-US"/>
          </a:p>
        </p:txBody>
      </p:sp>
    </p:spTree>
    <p:extLst>
      <p:ext uri="{BB962C8B-B14F-4D97-AF65-F5344CB8AC3E}">
        <p14:creationId xmlns:p14="http://schemas.microsoft.com/office/powerpoint/2010/main" val="83608546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latin typeface="Times New Roman" pitchFamily="-107" charset="0"/>
              </a:rPr>
              <a:t>This incentive problem encourages inventory build-up, which leads to increased costs in storage, financing, and obsolescence. If the excess inventory is never sold, it will be disposed of at a loss.</a:t>
            </a:r>
          </a:p>
          <a:p>
            <a:r>
              <a:rPr lang="en-US" altLang="en-US" dirty="0">
                <a:latin typeface="Times New Roman" pitchFamily="-107" charset="0"/>
              </a:rPr>
              <a:t>This is not the case when variable costing is used in a company. Exhibit 19.15 shows that managers cannot increase income by merely increasing production without increasing sales.  Under variable costing, companies increase income by selling more , not by producing excess inventory.</a:t>
            </a:r>
          </a:p>
        </p:txBody>
      </p:sp>
      <p:sp>
        <p:nvSpPr>
          <p:cNvPr id="4" name="Slide Number Placeholder 3"/>
          <p:cNvSpPr>
            <a:spLocks noGrp="1"/>
          </p:cNvSpPr>
          <p:nvPr>
            <p:ph type="sldNum" sz="quarter" idx="10"/>
          </p:nvPr>
        </p:nvSpPr>
        <p:spPr/>
        <p:txBody>
          <a:bodyPr/>
          <a:lstStyle/>
          <a:p>
            <a:fld id="{AFA4A808-6977-4D0A-82D1-44B0E36978EB}" type="slidenum">
              <a:rPr lang="en-US" smtClean="0"/>
              <a:t>48</a:t>
            </a:fld>
            <a:endParaRPr lang="en-US"/>
          </a:p>
        </p:txBody>
      </p:sp>
    </p:spTree>
    <p:extLst>
      <p:ext uri="{BB962C8B-B14F-4D97-AF65-F5344CB8AC3E}">
        <p14:creationId xmlns:p14="http://schemas.microsoft.com/office/powerpoint/2010/main" val="329332883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dirty="0">
                <a:latin typeface="Times New Roman" pitchFamily="-107" charset="0"/>
              </a:rPr>
              <a:t>Over the long run, price must be high enough to cover all costs, including variable costs and fixed costs, and still provide an acceptable return to owners. For this purpose, absorption cost information is useful because it reflects the full costs that sales must exceed for the company to be profitable.</a:t>
            </a:r>
          </a:p>
        </p:txBody>
      </p:sp>
      <p:sp>
        <p:nvSpPr>
          <p:cNvPr id="4" name="Slide Number Placeholder 3"/>
          <p:cNvSpPr>
            <a:spLocks noGrp="1"/>
          </p:cNvSpPr>
          <p:nvPr>
            <p:ph type="sldNum" sz="quarter" idx="10"/>
          </p:nvPr>
        </p:nvSpPr>
        <p:spPr/>
        <p:txBody>
          <a:bodyPr/>
          <a:lstStyle/>
          <a:p>
            <a:fld id="{AFA4A808-6977-4D0A-82D1-44B0E36978EB}" type="slidenum">
              <a:rPr lang="en-US" smtClean="0"/>
              <a:t>52</a:t>
            </a:fld>
            <a:endParaRPr lang="en-US"/>
          </a:p>
        </p:txBody>
      </p:sp>
    </p:spTree>
    <p:extLst>
      <p:ext uri="{BB962C8B-B14F-4D97-AF65-F5344CB8AC3E}">
        <p14:creationId xmlns:p14="http://schemas.microsoft.com/office/powerpoint/2010/main" val="307875987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latin typeface="Times New Roman" pitchFamily="-107" charset="0"/>
              </a:rPr>
              <a:t>We can use a three-step process to determine product selling prices:</a:t>
            </a:r>
          </a:p>
          <a:p>
            <a:r>
              <a:rPr lang="en-US" altLang="en-US" b="1" i="1" dirty="0">
                <a:latin typeface="Times New Roman" pitchFamily="-107" charset="0"/>
              </a:rPr>
              <a:t>Step 1: </a:t>
            </a:r>
            <a:r>
              <a:rPr lang="en-US" altLang="en-US" dirty="0">
                <a:latin typeface="Times New Roman" pitchFamily="-107" charset="0"/>
              </a:rPr>
              <a:t>Determine the product cost per unit using absorption costing.</a:t>
            </a:r>
          </a:p>
          <a:p>
            <a:r>
              <a:rPr lang="en-US" altLang="en-US" b="1" i="1" dirty="0">
                <a:latin typeface="Times New Roman" pitchFamily="-107" charset="0"/>
              </a:rPr>
              <a:t>Step 2: </a:t>
            </a:r>
            <a:r>
              <a:rPr lang="en-US" altLang="en-US" dirty="0">
                <a:latin typeface="Times New Roman" pitchFamily="-107" charset="0"/>
              </a:rPr>
              <a:t>Determine the target </a:t>
            </a:r>
            <a:r>
              <a:rPr lang="en-US" altLang="en-US" i="1" dirty="0">
                <a:latin typeface="Times New Roman" pitchFamily="-107" charset="0"/>
              </a:rPr>
              <a:t>markup </a:t>
            </a:r>
            <a:r>
              <a:rPr lang="en-US" altLang="en-US" dirty="0">
                <a:latin typeface="Times New Roman" pitchFamily="-107" charset="0"/>
              </a:rPr>
              <a:t>on product cost per unit.</a:t>
            </a:r>
          </a:p>
          <a:p>
            <a:r>
              <a:rPr lang="en-US" altLang="en-US" b="1" i="1" dirty="0">
                <a:latin typeface="Times New Roman" pitchFamily="-107" charset="0"/>
              </a:rPr>
              <a:t>Step 3: </a:t>
            </a:r>
            <a:r>
              <a:rPr lang="en-US" altLang="en-US" dirty="0">
                <a:latin typeface="Times New Roman" pitchFamily="-107" charset="0"/>
              </a:rPr>
              <a:t>Add the target markup to the product cost to find the target selling price</a:t>
            </a:r>
          </a:p>
        </p:txBody>
      </p:sp>
      <p:sp>
        <p:nvSpPr>
          <p:cNvPr id="4" name="Slide Number Placeholder 3"/>
          <p:cNvSpPr>
            <a:spLocks noGrp="1"/>
          </p:cNvSpPr>
          <p:nvPr>
            <p:ph type="sldNum" sz="quarter" idx="10"/>
          </p:nvPr>
        </p:nvSpPr>
        <p:spPr/>
        <p:txBody>
          <a:bodyPr/>
          <a:lstStyle/>
          <a:p>
            <a:fld id="{AFA4A808-6977-4D0A-82D1-44B0E36978EB}" type="slidenum">
              <a:rPr lang="en-US" smtClean="0"/>
              <a:t>53</a:t>
            </a:fld>
            <a:endParaRPr lang="en-US"/>
          </a:p>
        </p:txBody>
      </p:sp>
    </p:spTree>
    <p:extLst>
      <p:ext uri="{BB962C8B-B14F-4D97-AF65-F5344CB8AC3E}">
        <p14:creationId xmlns:p14="http://schemas.microsoft.com/office/powerpoint/2010/main" val="81724047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dirty="0">
                <a:latin typeface="Times New Roman" pitchFamily="-107" charset="0"/>
              </a:rPr>
              <a:t>To illustrate, consider </a:t>
            </a:r>
            <a:r>
              <a:rPr lang="en-US" altLang="en-US" dirty="0" err="1">
                <a:latin typeface="Times New Roman" pitchFamily="-107" charset="0"/>
              </a:rPr>
              <a:t>IceAge</a:t>
            </a:r>
            <a:r>
              <a:rPr lang="en-US" altLang="en-US" dirty="0">
                <a:latin typeface="Times New Roman" pitchFamily="-107" charset="0"/>
              </a:rPr>
              <a:t>. Under absorption costing, its product cost is $25 per unit (from Exhibit 19.3). </a:t>
            </a:r>
            <a:r>
              <a:rPr lang="en-US" altLang="en-US" dirty="0" err="1">
                <a:latin typeface="Times New Roman" pitchFamily="-107" charset="0"/>
              </a:rPr>
              <a:t>IceAge’s</a:t>
            </a:r>
            <a:r>
              <a:rPr lang="en-US" altLang="en-US" dirty="0">
                <a:latin typeface="Times New Roman" pitchFamily="-107" charset="0"/>
              </a:rPr>
              <a:t> management must then determine a target markup on this product cost. This target markup could be based on industry averages, prices that have been charged in the past, or other information. In addition, this markup must be set high enough to cover selling and administrative expenses (both variable and fixed) that are excluded from product costs. In this example, </a:t>
            </a:r>
            <a:r>
              <a:rPr lang="en-US" altLang="en-US" dirty="0" err="1">
                <a:latin typeface="Times New Roman" pitchFamily="-107" charset="0"/>
              </a:rPr>
              <a:t>IceAge</a:t>
            </a:r>
            <a:r>
              <a:rPr lang="en-US" altLang="en-US" dirty="0">
                <a:latin typeface="Times New Roman" pitchFamily="-107" charset="0"/>
              </a:rPr>
              <a:t> targets a markup of 60% of absorption cost. With that information, the company computes a target selling price as in Exhibit 19.16 of $40 per unit. </a:t>
            </a:r>
            <a:r>
              <a:rPr lang="en-US" altLang="en-US" dirty="0" err="1">
                <a:latin typeface="Times New Roman" pitchFamily="-107" charset="0"/>
              </a:rPr>
              <a:t>IceAge</a:t>
            </a:r>
            <a:r>
              <a:rPr lang="en-US" altLang="en-US" dirty="0">
                <a:latin typeface="Times New Roman" pitchFamily="-107" charset="0"/>
              </a:rPr>
              <a:t> can use this target selling price as a starting point in setting prices.</a:t>
            </a:r>
          </a:p>
        </p:txBody>
      </p:sp>
      <p:sp>
        <p:nvSpPr>
          <p:cNvPr id="4" name="Slide Number Placeholder 3"/>
          <p:cNvSpPr>
            <a:spLocks noGrp="1"/>
          </p:cNvSpPr>
          <p:nvPr>
            <p:ph type="sldNum" sz="quarter" idx="10"/>
          </p:nvPr>
        </p:nvSpPr>
        <p:spPr/>
        <p:txBody>
          <a:bodyPr/>
          <a:lstStyle/>
          <a:p>
            <a:fld id="{AFA4A808-6977-4D0A-82D1-44B0E36978EB}" type="slidenum">
              <a:rPr lang="en-US" smtClean="0"/>
              <a:t>54</a:t>
            </a:fld>
            <a:endParaRPr lang="en-US"/>
          </a:p>
        </p:txBody>
      </p:sp>
    </p:spTree>
    <p:extLst>
      <p:ext uri="{BB962C8B-B14F-4D97-AF65-F5344CB8AC3E}">
        <p14:creationId xmlns:p14="http://schemas.microsoft.com/office/powerpoint/2010/main" val="235697370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latin typeface="Times New Roman" pitchFamily="-107" charset="0"/>
              </a:rPr>
              <a:t>An effective management control practice is to hold managers responsible only for their </a:t>
            </a:r>
            <a:r>
              <a:rPr lang="en-US" altLang="en-US" b="1" dirty="0">
                <a:latin typeface="Times New Roman" pitchFamily="-107" charset="0"/>
              </a:rPr>
              <a:t>controllable costs. </a:t>
            </a:r>
            <a:r>
              <a:rPr lang="en-US" altLang="en-US" dirty="0">
                <a:latin typeface="Times New Roman" pitchFamily="-107" charset="0"/>
              </a:rPr>
              <a:t>A cost is controllable if a manager can determine or affect the amount incurred. </a:t>
            </a:r>
            <a:r>
              <a:rPr lang="en-US" altLang="en-US" b="1" dirty="0">
                <a:latin typeface="Times New Roman" pitchFamily="-107" charset="0"/>
              </a:rPr>
              <a:t>Uncontrollable costs </a:t>
            </a:r>
            <a:r>
              <a:rPr lang="en-US" altLang="en-US" dirty="0">
                <a:latin typeface="Times New Roman" pitchFamily="-107" charset="0"/>
              </a:rPr>
              <a:t>are not within the manager’s influence.</a:t>
            </a:r>
          </a:p>
        </p:txBody>
      </p:sp>
      <p:sp>
        <p:nvSpPr>
          <p:cNvPr id="4" name="Slide Number Placeholder 3"/>
          <p:cNvSpPr>
            <a:spLocks noGrp="1"/>
          </p:cNvSpPr>
          <p:nvPr>
            <p:ph type="sldNum" sz="quarter" idx="10"/>
          </p:nvPr>
        </p:nvSpPr>
        <p:spPr/>
        <p:txBody>
          <a:bodyPr/>
          <a:lstStyle/>
          <a:p>
            <a:fld id="{AFA4A808-6977-4D0A-82D1-44B0E36978EB}" type="slidenum">
              <a:rPr lang="en-US" smtClean="0"/>
              <a:t>56</a:t>
            </a:fld>
            <a:endParaRPr lang="en-US"/>
          </a:p>
        </p:txBody>
      </p:sp>
    </p:spTree>
    <p:extLst>
      <p:ext uri="{BB962C8B-B14F-4D97-AF65-F5344CB8AC3E}">
        <p14:creationId xmlns:p14="http://schemas.microsoft.com/office/powerpoint/2010/main" val="355133898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ffectLst/>
                <a:latin typeface="Times New Roman" panose="02020603050405020304" pitchFamily="18" charset="0"/>
              </a:rPr>
              <a:t>Variable costing also applies to service companies. Since service companies do not produce inventory, the differences in income from absorption and variable costing shown for a manufacturer do not apply. Still, a focus on </a:t>
            </a:r>
          </a:p>
          <a:p>
            <a:r>
              <a:rPr lang="en-US" dirty="0">
                <a:effectLst/>
                <a:latin typeface="Times New Roman" panose="02020603050405020304" pitchFamily="18" charset="0"/>
              </a:rPr>
              <a:t>variable costs can be useful in managerial decisions for service firms. One example is a hotel receiving an offer to reserve a large block of rooms</a:t>
            </a:r>
            <a:r>
              <a:rPr lang="en-US" baseline="0" dirty="0">
                <a:effectLst/>
                <a:latin typeface="Times New Roman" panose="02020603050405020304" pitchFamily="18" charset="0"/>
              </a:rPr>
              <a:t> at a discounted price.  Another example of </a:t>
            </a:r>
            <a:r>
              <a:rPr lang="en-US" dirty="0">
                <a:effectLst/>
                <a:latin typeface="Times New Roman" panose="02020603050405020304" pitchFamily="18" charset="0"/>
              </a:rPr>
              <a:t>“special order” pricing is for airlines when they sell tickets shortly before a flight at deeply discounted prices. If the discounted price exceeds variable costs, such sales increase contribution margin and net income.</a:t>
            </a:r>
          </a:p>
        </p:txBody>
      </p:sp>
      <p:sp>
        <p:nvSpPr>
          <p:cNvPr id="4" name="Slide Number Placeholder 3"/>
          <p:cNvSpPr>
            <a:spLocks noGrp="1"/>
          </p:cNvSpPr>
          <p:nvPr>
            <p:ph type="sldNum" sz="quarter" idx="10"/>
          </p:nvPr>
        </p:nvSpPr>
        <p:spPr/>
        <p:txBody>
          <a:bodyPr/>
          <a:lstStyle/>
          <a:p>
            <a:fld id="{AFA4A808-6977-4D0A-82D1-44B0E36978EB}" type="slidenum">
              <a:rPr lang="en-US" smtClean="0"/>
              <a:t>57</a:t>
            </a:fld>
            <a:endParaRPr lang="en-US"/>
          </a:p>
        </p:txBody>
      </p:sp>
    </p:spTree>
    <p:extLst>
      <p:ext uri="{BB962C8B-B14F-4D97-AF65-F5344CB8AC3E}">
        <p14:creationId xmlns:p14="http://schemas.microsoft.com/office/powerpoint/2010/main" val="167226860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Need-to-Know</a:t>
            </a:r>
            <a:r>
              <a:rPr lang="en-US" baseline="0" dirty="0"/>
              <a:t> 19-3.</a:t>
            </a:r>
            <a:endParaRPr lang="en-US" dirty="0"/>
          </a:p>
        </p:txBody>
      </p:sp>
      <p:sp>
        <p:nvSpPr>
          <p:cNvPr id="4" name="Slide Number Placeholder 3"/>
          <p:cNvSpPr>
            <a:spLocks noGrp="1"/>
          </p:cNvSpPr>
          <p:nvPr>
            <p:ph type="sldNum" sz="quarter" idx="10"/>
          </p:nvPr>
        </p:nvSpPr>
        <p:spPr/>
        <p:txBody>
          <a:bodyPr/>
          <a:lstStyle/>
          <a:p>
            <a:fld id="{AFA4A808-6977-4D0A-82D1-44B0E36978EB}" type="slidenum">
              <a:rPr lang="en-US" smtClean="0"/>
              <a:t>58</a:t>
            </a:fld>
            <a:endParaRPr lang="en-US"/>
          </a:p>
        </p:txBody>
      </p:sp>
    </p:spTree>
    <p:extLst>
      <p:ext uri="{BB962C8B-B14F-4D97-AF65-F5344CB8AC3E}">
        <p14:creationId xmlns:p14="http://schemas.microsoft.com/office/powerpoint/2010/main" val="12120278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Need-to-Know</a:t>
            </a:r>
            <a:r>
              <a:rPr lang="en-US" baseline="0" dirty="0"/>
              <a:t> 19-3.</a:t>
            </a:r>
            <a:endParaRPr lang="en-US" dirty="0"/>
          </a:p>
        </p:txBody>
      </p:sp>
      <p:sp>
        <p:nvSpPr>
          <p:cNvPr id="4" name="Slide Number Placeholder 3"/>
          <p:cNvSpPr>
            <a:spLocks noGrp="1"/>
          </p:cNvSpPr>
          <p:nvPr>
            <p:ph type="sldNum" sz="quarter" idx="10"/>
          </p:nvPr>
        </p:nvSpPr>
        <p:spPr/>
        <p:txBody>
          <a:bodyPr/>
          <a:lstStyle/>
          <a:p>
            <a:fld id="{AFA4A808-6977-4D0A-82D1-44B0E36978EB}" type="slidenum">
              <a:rPr lang="en-US" smtClean="0"/>
              <a:t>59</a:t>
            </a:fld>
            <a:endParaRPr lang="en-US"/>
          </a:p>
        </p:txBody>
      </p:sp>
    </p:spTree>
    <p:extLst>
      <p:ext uri="{BB962C8B-B14F-4D97-AF65-F5344CB8AC3E}">
        <p14:creationId xmlns:p14="http://schemas.microsoft.com/office/powerpoint/2010/main" val="369923251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Need-to-Know</a:t>
            </a:r>
            <a:r>
              <a:rPr lang="en-US" baseline="0" dirty="0"/>
              <a:t> 19-3.</a:t>
            </a:r>
            <a:endParaRPr lang="en-US" dirty="0"/>
          </a:p>
        </p:txBody>
      </p:sp>
      <p:sp>
        <p:nvSpPr>
          <p:cNvPr id="4" name="Slide Number Placeholder 3"/>
          <p:cNvSpPr>
            <a:spLocks noGrp="1"/>
          </p:cNvSpPr>
          <p:nvPr>
            <p:ph type="sldNum" sz="quarter" idx="10"/>
          </p:nvPr>
        </p:nvSpPr>
        <p:spPr/>
        <p:txBody>
          <a:bodyPr/>
          <a:lstStyle/>
          <a:p>
            <a:fld id="{AFA4A808-6977-4D0A-82D1-44B0E36978EB}" type="slidenum">
              <a:rPr lang="en-US" smtClean="0"/>
              <a:t>60</a:t>
            </a:fld>
            <a:endParaRPr lang="en-US"/>
          </a:p>
        </p:txBody>
      </p:sp>
    </p:spTree>
    <p:extLst>
      <p:ext uri="{BB962C8B-B14F-4D97-AF65-F5344CB8AC3E}">
        <p14:creationId xmlns:p14="http://schemas.microsoft.com/office/powerpoint/2010/main" val="369923251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dirty="0">
                <a:latin typeface="Times New Roman" pitchFamily="-107" charset="0"/>
              </a:rPr>
              <a:t>Over the long run, price must be high enough to cover all costs, including variable costs and fixed costs, and still provide an acceptable return to owners. For this purpose, absorption cost information is useful because it reflects the sales level the company must obtain to be profitable.</a:t>
            </a:r>
          </a:p>
        </p:txBody>
      </p:sp>
      <p:sp>
        <p:nvSpPr>
          <p:cNvPr id="4" name="Slide Number Placeholder 3"/>
          <p:cNvSpPr>
            <a:spLocks noGrp="1"/>
          </p:cNvSpPr>
          <p:nvPr>
            <p:ph type="sldNum" sz="quarter" idx="10"/>
          </p:nvPr>
        </p:nvSpPr>
        <p:spPr/>
        <p:txBody>
          <a:bodyPr/>
          <a:lstStyle/>
          <a:p>
            <a:fld id="{AFA4A808-6977-4D0A-82D1-44B0E36978EB}" type="slidenum">
              <a:rPr lang="en-US" smtClean="0"/>
              <a:t>63</a:t>
            </a:fld>
            <a:endParaRPr lang="en-US"/>
          </a:p>
        </p:txBody>
      </p:sp>
    </p:spTree>
    <p:extLst>
      <p:ext uri="{BB962C8B-B14F-4D97-AF65-F5344CB8AC3E}">
        <p14:creationId xmlns:p14="http://schemas.microsoft.com/office/powerpoint/2010/main" val="16653637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latin typeface="Times New Roman" pitchFamily="-107" charset="0"/>
              </a:rPr>
              <a:t>Both methods include direct materials, direct labor and</a:t>
            </a:r>
            <a:r>
              <a:rPr lang="en-US" altLang="en-US" baseline="0" dirty="0">
                <a:latin typeface="Times New Roman" pitchFamily="-107" charset="0"/>
              </a:rPr>
              <a:t> variable overhead in product costs.  Key difference is that fixed overhead costs are included as part of the product cost under absorption costing, but as period costs un</a:t>
            </a:r>
            <a:r>
              <a:rPr lang="en-US" altLang="en-US" dirty="0">
                <a:latin typeface="Times New Roman" pitchFamily="-107" charset="0"/>
              </a:rPr>
              <a:t>der variable costing.  Product costs are included in inventory until the goods are</a:t>
            </a:r>
            <a:r>
              <a:rPr lang="en-US" altLang="en-US" baseline="0" dirty="0">
                <a:latin typeface="Times New Roman" pitchFamily="-107" charset="0"/>
              </a:rPr>
              <a:t> sold which then become part of cost of goods sold.  Period expenses are reported as expenses immediately in the period incurred.</a:t>
            </a:r>
          </a:p>
          <a:p>
            <a:endParaRPr lang="en-US" altLang="en-US" baseline="0" dirty="0">
              <a:latin typeface="Times New Roman" pitchFamily="-107" charset="0"/>
            </a:endParaRPr>
          </a:p>
          <a:p>
            <a:r>
              <a:rPr lang="en-US" altLang="en-US" baseline="0" dirty="0">
                <a:latin typeface="Times New Roman" pitchFamily="-107" charset="0"/>
              </a:rPr>
              <a:t>Differences in income resulting from the alternative costing methods will be small when:</a:t>
            </a:r>
          </a:p>
          <a:p>
            <a:r>
              <a:rPr lang="en-US" altLang="en-US" baseline="0" dirty="0">
                <a:latin typeface="Times New Roman" pitchFamily="-107" charset="0"/>
              </a:rPr>
              <a:t>Fixed overhead is a small percentage of total manufacturing costs.</a:t>
            </a:r>
            <a:endParaRPr lang="en-US" altLang="en-US" dirty="0">
              <a:latin typeface="Times New Roman" pitchFamily="-107" charset="0"/>
            </a:endParaRPr>
          </a:p>
          <a:p>
            <a:endParaRPr lang="en-US" dirty="0"/>
          </a:p>
        </p:txBody>
      </p:sp>
      <p:sp>
        <p:nvSpPr>
          <p:cNvPr id="4" name="Slide Number Placeholder 3"/>
          <p:cNvSpPr>
            <a:spLocks noGrp="1"/>
          </p:cNvSpPr>
          <p:nvPr>
            <p:ph type="sldNum" sz="quarter" idx="10"/>
          </p:nvPr>
        </p:nvSpPr>
        <p:spPr/>
        <p:txBody>
          <a:bodyPr/>
          <a:lstStyle/>
          <a:p>
            <a:fld id="{AFA4A808-6977-4D0A-82D1-44B0E36978EB}" type="slidenum">
              <a:rPr lang="en-US" smtClean="0"/>
              <a:t>7</a:t>
            </a:fld>
            <a:endParaRPr lang="en-US"/>
          </a:p>
        </p:txBody>
      </p:sp>
    </p:spTree>
    <p:extLst>
      <p:ext uri="{BB962C8B-B14F-4D97-AF65-F5344CB8AC3E}">
        <p14:creationId xmlns:p14="http://schemas.microsoft.com/office/powerpoint/2010/main" val="254139176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dirty="0">
                <a:latin typeface="Times New Roman" pitchFamily="-107" charset="0"/>
              </a:rPr>
              <a:t>Over the short run, there is some flexibility and special, one-time orders at prices below the normal selling price that should be considered as long as variable costs can be covered.</a:t>
            </a:r>
          </a:p>
        </p:txBody>
      </p:sp>
      <p:sp>
        <p:nvSpPr>
          <p:cNvPr id="4" name="Slide Number Placeholder 3"/>
          <p:cNvSpPr>
            <a:spLocks noGrp="1"/>
          </p:cNvSpPr>
          <p:nvPr>
            <p:ph type="sldNum" sz="quarter" idx="10"/>
          </p:nvPr>
        </p:nvSpPr>
        <p:spPr/>
        <p:txBody>
          <a:bodyPr/>
          <a:lstStyle/>
          <a:p>
            <a:fld id="{AFA4A808-6977-4D0A-82D1-44B0E36978EB}" type="slidenum">
              <a:rPr lang="en-US" smtClean="0"/>
              <a:t>64</a:t>
            </a:fld>
            <a:endParaRPr lang="en-US"/>
          </a:p>
        </p:txBody>
      </p:sp>
    </p:spTree>
    <p:extLst>
      <p:ext uri="{BB962C8B-B14F-4D97-AF65-F5344CB8AC3E}">
        <p14:creationId xmlns:p14="http://schemas.microsoft.com/office/powerpoint/2010/main" val="3758480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sz="1200" dirty="0">
                <a:latin typeface="Times New Roman" pitchFamily="-107" charset="0"/>
              </a:rPr>
              <a:t>Let’s go back to </a:t>
            </a:r>
            <a:r>
              <a:rPr lang="en-US" altLang="en-US" sz="1200" dirty="0" err="1">
                <a:latin typeface="Times New Roman" pitchFamily="-107" charset="0"/>
              </a:rPr>
              <a:t>IceAge</a:t>
            </a:r>
            <a:r>
              <a:rPr lang="en-US" altLang="en-US" sz="1200" dirty="0">
                <a:latin typeface="Times New Roman" pitchFamily="-107" charset="0"/>
              </a:rPr>
              <a:t> to see how we can use our knowledge of variable costing in a special order decision. To illustrate, let’s return to the data of </a:t>
            </a:r>
            <a:r>
              <a:rPr lang="en-US" altLang="en-US" sz="1200" dirty="0" err="1">
                <a:latin typeface="Times New Roman" pitchFamily="-107" charset="0"/>
              </a:rPr>
              <a:t>IceAge</a:t>
            </a:r>
            <a:r>
              <a:rPr lang="en-US" altLang="en-US" sz="1200" dirty="0">
                <a:latin typeface="Times New Roman" pitchFamily="-107" charset="0"/>
              </a:rPr>
              <a:t> Company and examine Exhibit 19.3.  Recall that its variable production cost per unit is $15 ($4 DM + $8 DL + $3 VOH) and its total production cost per unit is $25 (at production level of 60,000 units). Assume that it receives a special order for 1,000 pairs of skates at an offer price of $22 per pair from a foreign skating school. This special order will not affect </a:t>
            </a:r>
            <a:r>
              <a:rPr lang="en-US" altLang="en-US" sz="1200" dirty="0" err="1">
                <a:latin typeface="Times New Roman" pitchFamily="-107" charset="0"/>
              </a:rPr>
              <a:t>IceAge’s</a:t>
            </a:r>
            <a:r>
              <a:rPr lang="en-US" altLang="en-US" sz="1200" dirty="0">
                <a:latin typeface="Times New Roman" pitchFamily="-107" charset="0"/>
              </a:rPr>
              <a:t> regular sales and its plant has excess capacity to fill the order.</a:t>
            </a:r>
          </a:p>
          <a:p>
            <a:endParaRPr lang="en-US" altLang="en-US" sz="1200" dirty="0">
              <a:latin typeface="Times New Roman" pitchFamily="-107" charset="0"/>
            </a:endParaRPr>
          </a:p>
          <a:p>
            <a:r>
              <a:rPr lang="en-US" altLang="en-US" sz="1200" dirty="0">
                <a:latin typeface="Times New Roman" pitchFamily="-107" charset="0"/>
              </a:rPr>
              <a:t>Drawing on absorption costing information, we observe that cost is $25 per unit and that the special order price is $22 per unit. These data would suggest that management would reject the order as it would lose $3,000, computed as 1,000 units at $3 loss per pair ($22-$25).</a:t>
            </a:r>
          </a:p>
          <a:p>
            <a:endParaRPr lang="en-US" altLang="en-US" sz="1200" dirty="0">
              <a:latin typeface="Times New Roman" pitchFamily="-107" charset="0"/>
            </a:endParaRPr>
          </a:p>
          <a:p>
            <a:r>
              <a:rPr lang="en-US" altLang="en-US" sz="1200" dirty="0">
                <a:latin typeface="Times New Roman" pitchFamily="-107" charset="0"/>
              </a:rPr>
              <a:t>However, closer analysis suggests that this order should be accepted. This is because the $22 order price exceeds the $15 variable cost of the product. Specifically, Exhibit 19.17 reveals that the incremental revenue from accepting the order is $22,000 (1,000 units at $22 per unit) whereas the incremental production cost of the order is $15,000 (1,000 units at $15 per unit) and the incremental variable selling and administrative cost is $2,000 (1,000 units at $2 per unit). Thus, both the contribution margin and net income would increase by $5,000 from accepting the order. We see that variable costing reveals this opportunity while absorption costing hides it. The reason for increased income from accepting the special order lies in the different behavior of variable and fixed production costs. If the order is rejected, only variable costs are saved. Fixed costs, however, do not change in the short run regardless of rejecting or accepting this order. Since incremental revenue from the order exceeds incremental costs (only variable costs in this case), accepting the special order increases company income.</a:t>
            </a:r>
          </a:p>
          <a:p>
            <a:endParaRPr lang="en-US" dirty="0"/>
          </a:p>
        </p:txBody>
      </p:sp>
      <p:sp>
        <p:nvSpPr>
          <p:cNvPr id="4" name="Slide Number Placeholder 3"/>
          <p:cNvSpPr>
            <a:spLocks noGrp="1"/>
          </p:cNvSpPr>
          <p:nvPr>
            <p:ph type="sldNum" sz="quarter" idx="10"/>
          </p:nvPr>
        </p:nvSpPr>
        <p:spPr/>
        <p:txBody>
          <a:bodyPr/>
          <a:lstStyle/>
          <a:p>
            <a:fld id="{AFA4A808-6977-4D0A-82D1-44B0E36978EB}" type="slidenum">
              <a:rPr lang="en-US" smtClean="0"/>
              <a:t>65</a:t>
            </a:fld>
            <a:endParaRPr lang="en-US"/>
          </a:p>
        </p:txBody>
      </p:sp>
    </p:spTree>
    <p:extLst>
      <p:ext uri="{BB962C8B-B14F-4D97-AF65-F5344CB8AC3E}">
        <p14:creationId xmlns:p14="http://schemas.microsoft.com/office/powerpoint/2010/main" val="27159402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dirty="0">
                <a:latin typeface="Times New Roman" pitchFamily="-107" charset="0"/>
              </a:rPr>
              <a:t>Consider the product cost data for </a:t>
            </a:r>
            <a:r>
              <a:rPr lang="en-US" altLang="en-US" dirty="0" err="1">
                <a:latin typeface="Times New Roman" pitchFamily="-107" charset="0"/>
              </a:rPr>
              <a:t>IceAge</a:t>
            </a:r>
            <a:r>
              <a:rPr lang="en-US" altLang="en-US" dirty="0">
                <a:latin typeface="Times New Roman" pitchFamily="-107" charset="0"/>
              </a:rPr>
              <a:t>, a skate manufacturer. In Exhibit 19.2 we can see the product cost data for the company.  Direct material cost per unit is $4. Direct labor cost is $8. The overhead is split between variable and fixed.  The total units that </a:t>
            </a:r>
            <a:r>
              <a:rPr lang="en-US" altLang="en-US" dirty="0" err="1">
                <a:latin typeface="Times New Roman" pitchFamily="-107" charset="0"/>
              </a:rPr>
              <a:t>IceAge</a:t>
            </a:r>
            <a:r>
              <a:rPr lang="en-US" altLang="en-US" dirty="0">
                <a:latin typeface="Times New Roman" pitchFamily="-107" charset="0"/>
              </a:rPr>
              <a:t> expects to manufacture this period is 60,000 units.  Keep your eye on the fixed overhead of $600,000 …that is the key difference between absorption costing and variable costing…The next slide will depict how the two different costing methods treats fixed overhead.</a:t>
            </a:r>
          </a:p>
          <a:p>
            <a:endParaRPr lang="en-US" dirty="0"/>
          </a:p>
        </p:txBody>
      </p:sp>
      <p:sp>
        <p:nvSpPr>
          <p:cNvPr id="4" name="Slide Number Placeholder 3"/>
          <p:cNvSpPr>
            <a:spLocks noGrp="1"/>
          </p:cNvSpPr>
          <p:nvPr>
            <p:ph type="sldNum" sz="quarter" idx="10"/>
          </p:nvPr>
        </p:nvSpPr>
        <p:spPr/>
        <p:txBody>
          <a:bodyPr/>
          <a:lstStyle/>
          <a:p>
            <a:fld id="{AFA4A808-6977-4D0A-82D1-44B0E36978EB}" type="slidenum">
              <a:rPr lang="en-US" smtClean="0"/>
              <a:t>9</a:t>
            </a:fld>
            <a:endParaRPr lang="en-US"/>
          </a:p>
        </p:txBody>
      </p:sp>
    </p:spTree>
    <p:extLst>
      <p:ext uri="{BB962C8B-B14F-4D97-AF65-F5344CB8AC3E}">
        <p14:creationId xmlns:p14="http://schemas.microsoft.com/office/powerpoint/2010/main" val="9818420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latin typeface="Times New Roman" pitchFamily="-107" charset="0"/>
              </a:rPr>
              <a:t>Exhibit 19.3 shows the product unit cost computations for both absorption and variable costing. For absorption costing, the product unit cost is $25, which consists of $4 in direct materials, $8 in direct labor, $3 in variable overhead ($180,000/60,000 units), and $10 in fixed overhead ($600,000/60,000 units).</a:t>
            </a:r>
          </a:p>
          <a:p>
            <a:r>
              <a:rPr lang="en-US" altLang="en-US" dirty="0">
                <a:latin typeface="Times New Roman" pitchFamily="-107" charset="0"/>
              </a:rPr>
              <a:t>For variable costing, the product unit cost is $15, which consists of $4 in direct materials, $8 in direct labor, and $3 in variable overhead. Fixed overhead costs of $600,000 are treated as a period cost and are recorded as an expense in the period incurred. The difference between the two costing methods is the exclusion of fixed overhead from product costs for variable costing.</a:t>
            </a:r>
          </a:p>
          <a:p>
            <a:endParaRPr lang="en-US" dirty="0"/>
          </a:p>
        </p:txBody>
      </p:sp>
      <p:sp>
        <p:nvSpPr>
          <p:cNvPr id="4" name="Slide Number Placeholder 3"/>
          <p:cNvSpPr>
            <a:spLocks noGrp="1"/>
          </p:cNvSpPr>
          <p:nvPr>
            <p:ph type="sldNum" sz="quarter" idx="10"/>
          </p:nvPr>
        </p:nvSpPr>
        <p:spPr/>
        <p:txBody>
          <a:bodyPr/>
          <a:lstStyle/>
          <a:p>
            <a:fld id="{AFA4A808-6977-4D0A-82D1-44B0E36978EB}" type="slidenum">
              <a:rPr lang="en-US" smtClean="0"/>
              <a:t>10</a:t>
            </a:fld>
            <a:endParaRPr lang="en-US"/>
          </a:p>
        </p:txBody>
      </p:sp>
    </p:spTree>
    <p:extLst>
      <p:ext uri="{BB962C8B-B14F-4D97-AF65-F5344CB8AC3E}">
        <p14:creationId xmlns:p14="http://schemas.microsoft.com/office/powerpoint/2010/main" val="42203637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manufacturer reports the following data. Compute the total product cost per unit under absorption costing.</a:t>
            </a:r>
          </a:p>
          <a:p>
            <a:endParaRPr lang="en-US" dirty="0"/>
          </a:p>
          <a:p>
            <a:r>
              <a:rPr lang="en-US" dirty="0"/>
              <a:t>Under absorption costing, the product cost includes all manufacturing costs:  </a:t>
            </a:r>
          </a:p>
          <a:p>
            <a:endParaRPr lang="en-US" dirty="0"/>
          </a:p>
          <a:p>
            <a:r>
              <a:rPr lang="en-US" dirty="0"/>
              <a:t>Direct materials, $6 per unit; Direct labor, $14 per unit; Variable overhead, $220,000 divided by 20,000 </a:t>
            </a:r>
          </a:p>
          <a:p>
            <a:r>
              <a:rPr lang="en-US" dirty="0"/>
              <a:t>units, $11 per unit; and Fixed overhead, $680,000 divided by 20,000 units produced, $34 per unit.  </a:t>
            </a:r>
          </a:p>
          <a:p>
            <a:endParaRPr lang="en-US" dirty="0"/>
          </a:p>
          <a:p>
            <a:r>
              <a:rPr lang="en-US" dirty="0"/>
              <a:t>The total cost per unit under absorption costing is $65.</a:t>
            </a:r>
          </a:p>
          <a:p>
            <a:endParaRPr lang="en-US" dirty="0"/>
          </a:p>
          <a:p>
            <a:r>
              <a:rPr lang="en-US" dirty="0"/>
              <a:t>Compute the total product cost per unit under variable costing.</a:t>
            </a:r>
          </a:p>
          <a:p>
            <a:endParaRPr lang="en-US" dirty="0"/>
          </a:p>
          <a:p>
            <a:r>
              <a:rPr lang="en-US" dirty="0"/>
              <a:t>Under variable costing, the product cost includes only the variable manufacturing costs:  </a:t>
            </a:r>
          </a:p>
          <a:p>
            <a:endParaRPr lang="en-US" dirty="0"/>
          </a:p>
          <a:p>
            <a:r>
              <a:rPr lang="en-US" dirty="0"/>
              <a:t>Direct materials, $6 per unit; Direct labor, $14 per unit; and Variable overhead, $11 per unit.  </a:t>
            </a:r>
          </a:p>
          <a:p>
            <a:endParaRPr lang="en-US" dirty="0"/>
          </a:p>
          <a:p>
            <a:r>
              <a:rPr lang="en-US" dirty="0"/>
              <a:t>The total cost per unit under variable costing is $31. </a:t>
            </a:r>
          </a:p>
          <a:p>
            <a:endParaRPr lang="en-US" dirty="0"/>
          </a:p>
          <a:p>
            <a:r>
              <a:rPr lang="en-US" dirty="0"/>
              <a:t>Fixed overhead of $680,000 is expensed in the current period. </a:t>
            </a:r>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AFA4A808-6977-4D0A-82D1-44B0E36978EB}" type="slidenum">
              <a:rPr lang="en-US" smtClean="0"/>
              <a:t>12</a:t>
            </a:fld>
            <a:endParaRPr lang="en-US"/>
          </a:p>
        </p:txBody>
      </p:sp>
    </p:spTree>
    <p:extLst>
      <p:ext uri="{BB962C8B-B14F-4D97-AF65-F5344CB8AC3E}">
        <p14:creationId xmlns:p14="http://schemas.microsoft.com/office/powerpoint/2010/main" val="14509031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manufacturer reports the following data. Compute the total product cost per unit under absorption costing.</a:t>
            </a:r>
          </a:p>
          <a:p>
            <a:endParaRPr lang="en-US" dirty="0"/>
          </a:p>
          <a:p>
            <a:r>
              <a:rPr lang="en-US" dirty="0"/>
              <a:t>Under absorption costing, the product cost includes all manufacturing costs:  </a:t>
            </a:r>
          </a:p>
          <a:p>
            <a:endParaRPr lang="en-US" dirty="0"/>
          </a:p>
          <a:p>
            <a:r>
              <a:rPr lang="en-US" dirty="0"/>
              <a:t>Direct materials, $6 per unit; Direct labor, $14 per unit; Variable overhead, $220,000 divided by 20,000 </a:t>
            </a:r>
          </a:p>
          <a:p>
            <a:r>
              <a:rPr lang="en-US" dirty="0"/>
              <a:t>units, $11 per unit; and Fixed overhead, $680,000 divided by 20,000 units produced, $34 per unit.  </a:t>
            </a:r>
          </a:p>
          <a:p>
            <a:endParaRPr lang="en-US" dirty="0"/>
          </a:p>
          <a:p>
            <a:r>
              <a:rPr lang="en-US" dirty="0"/>
              <a:t>The total cost per unit under absorption costing is $65.</a:t>
            </a:r>
          </a:p>
          <a:p>
            <a:endParaRPr lang="en-US" dirty="0"/>
          </a:p>
          <a:p>
            <a:r>
              <a:rPr lang="en-US" dirty="0"/>
              <a:t>Compute the total product cost per unit under variable costing.</a:t>
            </a:r>
          </a:p>
          <a:p>
            <a:endParaRPr lang="en-US" dirty="0"/>
          </a:p>
          <a:p>
            <a:r>
              <a:rPr lang="en-US" dirty="0"/>
              <a:t>Under variable costing, the product cost includes only the variable manufacturing costs:  </a:t>
            </a:r>
          </a:p>
          <a:p>
            <a:endParaRPr lang="en-US" dirty="0"/>
          </a:p>
          <a:p>
            <a:r>
              <a:rPr lang="en-US" dirty="0"/>
              <a:t>Direct materials, $6 per unit; Direct labor, $14 per unit; and Variable overhead, $11 per unit.  </a:t>
            </a:r>
          </a:p>
          <a:p>
            <a:endParaRPr lang="en-US" dirty="0"/>
          </a:p>
          <a:p>
            <a:r>
              <a:rPr lang="en-US" dirty="0"/>
              <a:t>The total cost per unit under variable costing is $31. </a:t>
            </a:r>
          </a:p>
          <a:p>
            <a:endParaRPr lang="en-US" dirty="0"/>
          </a:p>
          <a:p>
            <a:r>
              <a:rPr lang="en-US" dirty="0"/>
              <a:t>Fixed overhead of $680,000 is expensed in the current period. </a:t>
            </a:r>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AFA4A808-6977-4D0A-82D1-44B0E36978EB}" type="slidenum">
              <a:rPr lang="en-US" smtClean="0"/>
              <a:t>13</a:t>
            </a:fld>
            <a:endParaRPr lang="en-US"/>
          </a:p>
        </p:txBody>
      </p:sp>
    </p:spTree>
    <p:extLst>
      <p:ext uri="{BB962C8B-B14F-4D97-AF65-F5344CB8AC3E}">
        <p14:creationId xmlns:p14="http://schemas.microsoft.com/office/powerpoint/2010/main" val="14509031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dirty="0">
                <a:latin typeface="Times New Roman" pitchFamily="-107" charset="0"/>
              </a:rPr>
              <a:t>Exhibit 19.4 is split and is shown on two slides. This slide shows the absorption costing income statement, and expenses are grouped according to function.</a:t>
            </a:r>
          </a:p>
        </p:txBody>
      </p:sp>
      <p:sp>
        <p:nvSpPr>
          <p:cNvPr id="4" name="Slide Number Placeholder 3"/>
          <p:cNvSpPr>
            <a:spLocks noGrp="1"/>
          </p:cNvSpPr>
          <p:nvPr>
            <p:ph type="sldNum" sz="quarter" idx="10"/>
          </p:nvPr>
        </p:nvSpPr>
        <p:spPr/>
        <p:txBody>
          <a:bodyPr/>
          <a:lstStyle/>
          <a:p>
            <a:fld id="{AFA4A808-6977-4D0A-82D1-44B0E36978EB}" type="slidenum">
              <a:rPr lang="en-US" smtClean="0"/>
              <a:t>17</a:t>
            </a:fld>
            <a:endParaRPr lang="en-US"/>
          </a:p>
        </p:txBody>
      </p:sp>
    </p:spTree>
    <p:extLst>
      <p:ext uri="{BB962C8B-B14F-4D97-AF65-F5344CB8AC3E}">
        <p14:creationId xmlns:p14="http://schemas.microsoft.com/office/powerpoint/2010/main" val="117283605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14400" y="2057400"/>
            <a:ext cx="7315200" cy="87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14400" y="5018087"/>
            <a:ext cx="7315200" cy="87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p:cNvSpPr>
            <a:spLocks noGrp="1"/>
          </p:cNvSpPr>
          <p:nvPr>
            <p:ph type="ctrTitle"/>
          </p:nvPr>
        </p:nvSpPr>
        <p:spPr>
          <a:xfrm>
            <a:off x="381000" y="2286000"/>
            <a:ext cx="8382000" cy="2590800"/>
          </a:xfrm>
        </p:spPr>
        <p:txBody>
          <a:bodyPr/>
          <a:lstStyle>
            <a:lvl1pPr>
              <a:defRPr sz="3600">
                <a:latin typeface="Verdana" pitchFamily="34" charset="0"/>
                <a:ea typeface="Verdana" pitchFamily="34" charset="0"/>
                <a:cs typeface="Verdana" pitchFamily="34" charset="0"/>
              </a:defRPr>
            </a:lvl1pPr>
          </a:lstStyle>
          <a:p>
            <a:r>
              <a:rPr lang="en-US" dirty="0"/>
              <a:t>Click to edit Master title style</a:t>
            </a:r>
          </a:p>
        </p:txBody>
      </p:sp>
      <p:sp>
        <p:nvSpPr>
          <p:cNvPr id="7" name="Rectangle 6"/>
          <p:cNvSpPr/>
          <p:nvPr userDrawn="1"/>
        </p:nvSpPr>
        <p:spPr>
          <a:xfrm>
            <a:off x="0" y="0"/>
            <a:ext cx="9144000" cy="533400"/>
          </a:xfrm>
          <a:prstGeom prst="rect">
            <a:avLst/>
          </a:prstGeom>
          <a:solidFill>
            <a:srgbClr val="00699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8" name="Slide Number Placeholder 5"/>
          <p:cNvSpPr txBox="1">
            <a:spLocks/>
          </p:cNvSpPr>
          <p:nvPr userDrawn="1"/>
        </p:nvSpPr>
        <p:spPr>
          <a:xfrm>
            <a:off x="8229600" y="6400800"/>
            <a:ext cx="914400" cy="457200"/>
          </a:xfrm>
          <a:prstGeom prst="rect">
            <a:avLst/>
          </a:prstGeom>
        </p:spPr>
        <p:txBody>
          <a:bodyPr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lgn="ctr">
              <a:defRPr/>
            </a:pPr>
            <a:r>
              <a:rPr lang="en-US" sz="1200" dirty="0">
                <a:solidFill>
                  <a:prstClr val="black"/>
                </a:solidFill>
                <a:latin typeface="Verdana" panose="020B0604030504040204" pitchFamily="34" charset="0"/>
                <a:ea typeface="Verdana" panose="020B0604030504040204" pitchFamily="34" charset="0"/>
                <a:cs typeface="Verdana" panose="020B0604030504040204" pitchFamily="34" charset="0"/>
              </a:rPr>
              <a:t>19-</a:t>
            </a:r>
            <a:fld id="{6F94BB01-2447-4377-8194-F82F4D072C18}" type="slidenum">
              <a:rPr lang="en-US" sz="1200" smtClean="0">
                <a:solidFill>
                  <a:prstClr val="black"/>
                </a:solidFill>
                <a:latin typeface="Verdana" panose="020B0604030504040204" pitchFamily="34" charset="0"/>
                <a:ea typeface="Verdana" panose="020B0604030504040204" pitchFamily="34" charset="0"/>
                <a:cs typeface="Verdana" panose="020B0604030504040204" pitchFamily="34" charset="0"/>
              </a:rPr>
              <a:pPr algn="ctr">
                <a:defRPr/>
              </a:pPr>
              <a:t>‹#›</a:t>
            </a:fld>
            <a:endParaRPr lang="en-US" sz="1200" dirty="0">
              <a:solidFill>
                <a:prstClr val="black"/>
              </a:solidFill>
              <a:latin typeface="Verdana" panose="020B0604030504040204" pitchFamily="34" charset="0"/>
              <a:ea typeface="Verdana" panose="020B0604030504040204" pitchFamily="34" charset="0"/>
              <a:cs typeface="Verdana" panose="020B0604030504040204" pitchFamily="34" charset="0"/>
            </a:endParaRPr>
          </a:p>
        </p:txBody>
      </p:sp>
      <p:sp>
        <p:nvSpPr>
          <p:cNvPr id="10" name="Text Placeholder 3"/>
          <p:cNvSpPr txBox="1">
            <a:spLocks/>
          </p:cNvSpPr>
          <p:nvPr userDrawn="1"/>
        </p:nvSpPr>
        <p:spPr>
          <a:xfrm>
            <a:off x="863600" y="6400800"/>
            <a:ext cx="7404100" cy="457200"/>
          </a:xfrm>
          <a:prstGeom prst="rect">
            <a:avLst/>
          </a:prstGeom>
        </p:spPr>
        <p:txBody>
          <a:bodyPr anchor="ctr"/>
          <a:lstStyle>
            <a:lvl1pPr marL="0" indent="0" algn="l" defTabSz="914400" rtl="0" eaLnBrk="1" latinLnBrk="0" hangingPunct="1">
              <a:spcBef>
                <a:spcPct val="20000"/>
              </a:spcBef>
              <a:buFont typeface="Arial" pitchFamily="34" charset="0"/>
              <a:buNone/>
              <a:defRPr sz="12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US" dirty="0">
                <a:solidFill>
                  <a:prstClr val="black"/>
                </a:solidFill>
              </a:rPr>
              <a:t>© McGraw-Hill Education.</a:t>
            </a:r>
          </a:p>
        </p:txBody>
      </p:sp>
    </p:spTree>
    <p:extLst>
      <p:ext uri="{BB962C8B-B14F-4D97-AF65-F5344CB8AC3E}">
        <p14:creationId xmlns:p14="http://schemas.microsoft.com/office/powerpoint/2010/main" val="4071434708"/>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Title 1"/>
          <p:cNvSpPr>
            <a:spLocks noGrp="1"/>
          </p:cNvSpPr>
          <p:nvPr>
            <p:ph type="title"/>
          </p:nvPr>
        </p:nvSpPr>
        <p:spPr>
          <a:xfrm>
            <a:off x="457200" y="2819400"/>
            <a:ext cx="8229600" cy="1143000"/>
          </a:xfrm>
        </p:spPr>
        <p:txBody>
          <a:bodyPr/>
          <a:lstStyle/>
          <a:p>
            <a:r>
              <a:rPr lang="en-US"/>
              <a:t>Click to edit Master title style</a:t>
            </a:r>
          </a:p>
        </p:txBody>
      </p:sp>
      <p:sp>
        <p:nvSpPr>
          <p:cNvPr id="4" name="Text Placeholder 3"/>
          <p:cNvSpPr txBox="1">
            <a:spLocks/>
          </p:cNvSpPr>
          <p:nvPr userDrawn="1"/>
        </p:nvSpPr>
        <p:spPr>
          <a:xfrm>
            <a:off x="0" y="6248400"/>
            <a:ext cx="8305800" cy="609600"/>
          </a:xfrm>
          <a:prstGeom prst="rect">
            <a:avLst/>
          </a:prstGeom>
        </p:spPr>
        <p:txBody>
          <a:bodyPr anchor="ctr"/>
          <a:lstStyle>
            <a:lvl1pPr marL="0" indent="0" algn="l" defTabSz="914400" rtl="0" eaLnBrk="1" latinLnBrk="0" hangingPunct="1">
              <a:spcBef>
                <a:spcPct val="20000"/>
              </a:spcBef>
              <a:buFont typeface="Arial" pitchFamily="34" charset="0"/>
              <a:buNone/>
              <a:defRPr sz="12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1200" dirty="0"/>
              <a:t>© McGraw-Hill Education. All rights reserved. Authorized only for instructor use in the classroom. No reproduction or further distribution permitted without the prior written consent of McGraw-Hill Education.</a:t>
            </a:r>
          </a:p>
        </p:txBody>
      </p:sp>
      <p:sp>
        <p:nvSpPr>
          <p:cNvPr id="5" name="Rectangle 4"/>
          <p:cNvSpPr/>
          <p:nvPr userDrawn="1"/>
        </p:nvSpPr>
        <p:spPr>
          <a:xfrm>
            <a:off x="0" y="0"/>
            <a:ext cx="9144000" cy="533400"/>
          </a:xfrm>
          <a:prstGeom prst="rect">
            <a:avLst/>
          </a:prstGeom>
          <a:solidFill>
            <a:srgbClr val="00699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6" name="Slide Number Placeholder 5"/>
          <p:cNvSpPr txBox="1">
            <a:spLocks/>
          </p:cNvSpPr>
          <p:nvPr userDrawn="1"/>
        </p:nvSpPr>
        <p:spPr>
          <a:xfrm>
            <a:off x="8229600" y="6400800"/>
            <a:ext cx="914400" cy="457200"/>
          </a:xfrm>
          <a:prstGeom prst="rect">
            <a:avLst/>
          </a:prstGeom>
        </p:spPr>
        <p:txBody>
          <a:bodyPr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lgn="ctr">
              <a:defRPr/>
            </a:pPr>
            <a:r>
              <a:rPr lang="en-US" sz="1200" dirty="0">
                <a:solidFill>
                  <a:prstClr val="black"/>
                </a:solidFill>
                <a:latin typeface="Verdana" panose="020B0604030504040204" pitchFamily="34" charset="0"/>
                <a:ea typeface="Verdana" panose="020B0604030504040204" pitchFamily="34" charset="0"/>
                <a:cs typeface="Verdana" panose="020B0604030504040204" pitchFamily="34" charset="0"/>
              </a:rPr>
              <a:t>19-</a:t>
            </a:r>
            <a:fld id="{6F94BB01-2447-4377-8194-F82F4D072C18}" type="slidenum">
              <a:rPr lang="en-US" sz="1200" smtClean="0">
                <a:solidFill>
                  <a:prstClr val="black"/>
                </a:solidFill>
                <a:latin typeface="Verdana" panose="020B0604030504040204" pitchFamily="34" charset="0"/>
                <a:ea typeface="Verdana" panose="020B0604030504040204" pitchFamily="34" charset="0"/>
                <a:cs typeface="Verdana" panose="020B0604030504040204" pitchFamily="34" charset="0"/>
              </a:rPr>
              <a:pPr algn="ctr">
                <a:defRPr/>
              </a:pPr>
              <a:t>‹#›</a:t>
            </a:fld>
            <a:endParaRPr lang="en-US" sz="1200" dirty="0">
              <a:solidFill>
                <a:prstClr val="black"/>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2717272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Figure + Caption">
    <p:spTree>
      <p:nvGrpSpPr>
        <p:cNvPr id="1" name=""/>
        <p:cNvGrpSpPr/>
        <p:nvPr/>
      </p:nvGrpSpPr>
      <p:grpSpPr>
        <a:xfrm>
          <a:off x="0" y="0"/>
          <a:ext cx="0" cy="0"/>
          <a:chOff x="0" y="0"/>
          <a:chExt cx="0" cy="0"/>
        </a:xfrm>
      </p:grpSpPr>
      <p:sp>
        <p:nvSpPr>
          <p:cNvPr id="5" name="Content Placeholder 4"/>
          <p:cNvSpPr>
            <a:spLocks noGrp="1"/>
          </p:cNvSpPr>
          <p:nvPr>
            <p:ph sz="quarter" idx="15"/>
          </p:nvPr>
        </p:nvSpPr>
        <p:spPr>
          <a:xfrm>
            <a:off x="457200" y="2438400"/>
            <a:ext cx="8229600" cy="1066800"/>
          </a:xfrm>
        </p:spPr>
        <p:txBody>
          <a:bodyPr/>
          <a:lstStyle>
            <a:lvl4pPr>
              <a:defRPr>
                <a:latin typeface="Verdana" pitchFamily="34" charset="0"/>
                <a:ea typeface="Verdana" pitchFamily="34" charset="0"/>
                <a:cs typeface="Verdana" pitchFamily="34" charset="0"/>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itle 1"/>
          <p:cNvSpPr>
            <a:spLocks noGrp="1"/>
          </p:cNvSpPr>
          <p:nvPr>
            <p:ph type="title"/>
          </p:nvPr>
        </p:nvSpPr>
        <p:spPr>
          <a:xfrm>
            <a:off x="76200" y="609600"/>
            <a:ext cx="8991600" cy="1066800"/>
          </a:xfrm>
        </p:spPr>
        <p:txBody>
          <a:bodyPr>
            <a:normAutofit/>
          </a:bodyPr>
          <a:lstStyle>
            <a:lvl1pPr>
              <a:defRPr sz="3600">
                <a:latin typeface="Verdana" pitchFamily="34" charset="0"/>
                <a:ea typeface="Verdana" pitchFamily="34" charset="0"/>
                <a:cs typeface="Verdana" pitchFamily="34" charset="0"/>
              </a:defRPr>
            </a:lvl1pPr>
          </a:lstStyle>
          <a:p>
            <a:r>
              <a:rPr lang="en-US" dirty="0"/>
              <a:t>Click to edit Master title style</a:t>
            </a:r>
          </a:p>
        </p:txBody>
      </p:sp>
      <p:sp>
        <p:nvSpPr>
          <p:cNvPr id="15" name="Text Placeholder 8"/>
          <p:cNvSpPr>
            <a:spLocks noGrp="1"/>
          </p:cNvSpPr>
          <p:nvPr>
            <p:ph type="body" sz="quarter" idx="13"/>
          </p:nvPr>
        </p:nvSpPr>
        <p:spPr>
          <a:xfrm>
            <a:off x="381000" y="1752600"/>
            <a:ext cx="8382000" cy="381000"/>
          </a:xfrm>
        </p:spPr>
        <p:txBody>
          <a:bodyPr/>
          <a:lstStyle>
            <a:lvl1pPr marL="0" indent="0" algn="ctr">
              <a:buNone/>
              <a:defRPr sz="1800">
                <a:latin typeface="Verdana" pitchFamily="34" charset="0"/>
                <a:ea typeface="Verdana" pitchFamily="34" charset="0"/>
                <a:cs typeface="Verdana" pitchFamily="34" charset="0"/>
              </a:defRPr>
            </a:lvl1pPr>
          </a:lstStyle>
          <a:p>
            <a:pPr lvl="0"/>
            <a:r>
              <a:rPr lang="en-US" dirty="0"/>
              <a:t>Click to edit Master text styles</a:t>
            </a:r>
          </a:p>
        </p:txBody>
      </p:sp>
      <p:sp>
        <p:nvSpPr>
          <p:cNvPr id="8" name="Rectangle 7"/>
          <p:cNvSpPr/>
          <p:nvPr userDrawn="1"/>
        </p:nvSpPr>
        <p:spPr>
          <a:xfrm>
            <a:off x="0" y="0"/>
            <a:ext cx="9144000" cy="533400"/>
          </a:xfrm>
          <a:prstGeom prst="rect">
            <a:avLst/>
          </a:prstGeom>
          <a:solidFill>
            <a:srgbClr val="00699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3" name="Content Placeholder 2"/>
          <p:cNvSpPr>
            <a:spLocks noGrp="1"/>
          </p:cNvSpPr>
          <p:nvPr>
            <p:ph sz="quarter" idx="18"/>
          </p:nvPr>
        </p:nvSpPr>
        <p:spPr>
          <a:xfrm>
            <a:off x="457200" y="3657600"/>
            <a:ext cx="8229600" cy="12954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Slide Number Placeholder 5"/>
          <p:cNvSpPr txBox="1">
            <a:spLocks/>
          </p:cNvSpPr>
          <p:nvPr userDrawn="1"/>
        </p:nvSpPr>
        <p:spPr>
          <a:xfrm>
            <a:off x="8229600" y="6400800"/>
            <a:ext cx="914400" cy="457200"/>
          </a:xfrm>
          <a:prstGeom prst="rect">
            <a:avLst/>
          </a:prstGeom>
        </p:spPr>
        <p:txBody>
          <a:bodyPr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lgn="ctr">
              <a:defRPr/>
            </a:pPr>
            <a:r>
              <a:rPr lang="en-US" sz="1200" dirty="0">
                <a:solidFill>
                  <a:prstClr val="black"/>
                </a:solidFill>
                <a:latin typeface="Verdana" panose="020B0604030504040204" pitchFamily="34" charset="0"/>
                <a:ea typeface="Verdana" panose="020B0604030504040204" pitchFamily="34" charset="0"/>
                <a:cs typeface="Verdana" panose="020B0604030504040204" pitchFamily="34" charset="0"/>
              </a:rPr>
              <a:t>19-</a:t>
            </a:r>
            <a:fld id="{6F94BB01-2447-4377-8194-F82F4D072C18}" type="slidenum">
              <a:rPr lang="en-US" sz="1200" smtClean="0">
                <a:solidFill>
                  <a:prstClr val="black"/>
                </a:solidFill>
                <a:latin typeface="Verdana" panose="020B0604030504040204" pitchFamily="34" charset="0"/>
                <a:ea typeface="Verdana" panose="020B0604030504040204" pitchFamily="34" charset="0"/>
                <a:cs typeface="Verdana" panose="020B0604030504040204" pitchFamily="34" charset="0"/>
              </a:rPr>
              <a:pPr algn="ctr">
                <a:defRPr/>
              </a:pPr>
              <a:t>‹#›</a:t>
            </a:fld>
            <a:endParaRPr lang="en-US" sz="1200" dirty="0">
              <a:solidFill>
                <a:prstClr val="black"/>
              </a:solidFill>
              <a:latin typeface="Verdana" panose="020B0604030504040204" pitchFamily="34" charset="0"/>
              <a:ea typeface="Verdana" panose="020B0604030504040204" pitchFamily="34" charset="0"/>
              <a:cs typeface="Verdana" panose="020B0604030504040204" pitchFamily="34" charset="0"/>
            </a:endParaRPr>
          </a:p>
        </p:txBody>
      </p:sp>
      <p:sp>
        <p:nvSpPr>
          <p:cNvPr id="16" name="Text Placeholder 3"/>
          <p:cNvSpPr txBox="1">
            <a:spLocks/>
          </p:cNvSpPr>
          <p:nvPr userDrawn="1"/>
        </p:nvSpPr>
        <p:spPr>
          <a:xfrm>
            <a:off x="863600" y="6400800"/>
            <a:ext cx="7404100" cy="457200"/>
          </a:xfrm>
          <a:prstGeom prst="rect">
            <a:avLst/>
          </a:prstGeom>
        </p:spPr>
        <p:txBody>
          <a:bodyPr anchor="ctr"/>
          <a:lstStyle>
            <a:lvl1pPr marL="0" indent="0" algn="l" defTabSz="914400" rtl="0" eaLnBrk="1" latinLnBrk="0" hangingPunct="1">
              <a:spcBef>
                <a:spcPct val="20000"/>
              </a:spcBef>
              <a:buFont typeface="Arial" pitchFamily="34" charset="0"/>
              <a:buNone/>
              <a:defRPr sz="12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US" dirty="0">
                <a:solidFill>
                  <a:prstClr val="black"/>
                </a:solidFill>
              </a:rPr>
              <a:t>© McGraw-Hill Education.</a:t>
            </a:r>
          </a:p>
        </p:txBody>
      </p:sp>
      <p:sp>
        <p:nvSpPr>
          <p:cNvPr id="4" name="Picture Placeholder 3"/>
          <p:cNvSpPr>
            <a:spLocks noGrp="1"/>
          </p:cNvSpPr>
          <p:nvPr>
            <p:ph type="pic" sz="quarter" idx="19"/>
          </p:nvPr>
        </p:nvSpPr>
        <p:spPr>
          <a:xfrm>
            <a:off x="1143000" y="5181600"/>
            <a:ext cx="2667000" cy="1066800"/>
          </a:xfrm>
        </p:spPr>
        <p:txBody>
          <a:bodyPr/>
          <a:lstStyle/>
          <a:p>
            <a:endParaRPr lang="en-US"/>
          </a:p>
        </p:txBody>
      </p:sp>
      <p:sp>
        <p:nvSpPr>
          <p:cNvPr id="7" name="Picture Placeholder 6"/>
          <p:cNvSpPr>
            <a:spLocks noGrp="1"/>
          </p:cNvSpPr>
          <p:nvPr>
            <p:ph type="pic" sz="quarter" idx="20"/>
          </p:nvPr>
        </p:nvSpPr>
        <p:spPr>
          <a:xfrm>
            <a:off x="5257800" y="5181600"/>
            <a:ext cx="3009900" cy="990600"/>
          </a:xfrm>
        </p:spPr>
        <p:txBody>
          <a:bodyPr/>
          <a:lstStyle/>
          <a:p>
            <a:endParaRPr lang="en-US"/>
          </a:p>
        </p:txBody>
      </p:sp>
    </p:spTree>
    <p:extLst>
      <p:ext uri="{BB962C8B-B14F-4D97-AF65-F5344CB8AC3E}">
        <p14:creationId xmlns:p14="http://schemas.microsoft.com/office/powerpoint/2010/main" val="2017899269"/>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6200" y="609600"/>
            <a:ext cx="8991600" cy="1066800"/>
          </a:xfrm>
        </p:spPr>
        <p:txBody>
          <a:bodyPr>
            <a:normAutofit/>
          </a:bodyPr>
          <a:lstStyle>
            <a:lvl1pPr>
              <a:defRPr sz="3600">
                <a:latin typeface="Verdana" pitchFamily="34" charset="0"/>
                <a:ea typeface="Verdana" pitchFamily="34" charset="0"/>
                <a:cs typeface="Verdana" pitchFamily="34" charset="0"/>
              </a:defRPr>
            </a:lvl1pPr>
          </a:lstStyle>
          <a:p>
            <a:r>
              <a:rPr lang="en-US" dirty="0"/>
              <a:t>Click to edit Master title style</a:t>
            </a:r>
          </a:p>
        </p:txBody>
      </p:sp>
      <p:sp>
        <p:nvSpPr>
          <p:cNvPr id="3" name="Content Placeholder 2"/>
          <p:cNvSpPr>
            <a:spLocks noGrp="1"/>
          </p:cNvSpPr>
          <p:nvPr>
            <p:ph idx="1"/>
          </p:nvPr>
        </p:nvSpPr>
        <p:spPr>
          <a:xfrm>
            <a:off x="457200" y="2438400"/>
            <a:ext cx="8001000" cy="1143000"/>
          </a:xfrm>
        </p:spPr>
        <p:txBody>
          <a:bodyPr/>
          <a:lstStyle>
            <a:lvl1pPr marL="461963" indent="-461963">
              <a:defRPr/>
            </a:lvl1pPr>
            <a:lvl2pPr marL="914400" indent="-457200">
              <a:defRPr/>
            </a:lvl2pPr>
            <a:lvl3pPr marL="1376363" indent="-461963">
              <a:defRPr/>
            </a:lvl3pPr>
            <a:lvl4pPr marL="1828800" indent="-457200">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8"/>
          <p:cNvSpPr>
            <a:spLocks noGrp="1"/>
          </p:cNvSpPr>
          <p:nvPr>
            <p:ph type="body" sz="quarter" idx="13"/>
          </p:nvPr>
        </p:nvSpPr>
        <p:spPr>
          <a:xfrm>
            <a:off x="381000" y="1752600"/>
            <a:ext cx="8382000" cy="381000"/>
          </a:xfrm>
        </p:spPr>
        <p:txBody>
          <a:bodyPr/>
          <a:lstStyle>
            <a:lvl1pPr marL="0" indent="0" algn="ctr">
              <a:buNone/>
              <a:defRPr sz="1800">
                <a:latin typeface="Verdana" pitchFamily="34" charset="0"/>
                <a:ea typeface="Verdana" pitchFamily="34" charset="0"/>
                <a:cs typeface="Verdana" pitchFamily="34" charset="0"/>
              </a:defRPr>
            </a:lvl1pPr>
          </a:lstStyle>
          <a:p>
            <a:pPr lvl="0"/>
            <a:r>
              <a:rPr lang="en-US" dirty="0"/>
              <a:t>Click to edit Master text styles</a:t>
            </a:r>
          </a:p>
        </p:txBody>
      </p:sp>
      <p:sp>
        <p:nvSpPr>
          <p:cNvPr id="7" name="Rectangle 6"/>
          <p:cNvSpPr/>
          <p:nvPr userDrawn="1"/>
        </p:nvSpPr>
        <p:spPr>
          <a:xfrm>
            <a:off x="0" y="0"/>
            <a:ext cx="9144000" cy="533400"/>
          </a:xfrm>
          <a:prstGeom prst="rect">
            <a:avLst/>
          </a:prstGeom>
          <a:solidFill>
            <a:srgbClr val="00699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5" name="Content Placeholder 4"/>
          <p:cNvSpPr>
            <a:spLocks noGrp="1"/>
          </p:cNvSpPr>
          <p:nvPr>
            <p:ph sz="quarter" idx="14"/>
          </p:nvPr>
        </p:nvSpPr>
        <p:spPr>
          <a:xfrm>
            <a:off x="533400" y="3886200"/>
            <a:ext cx="8077200" cy="10668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Slide Number Placeholder 5"/>
          <p:cNvSpPr txBox="1">
            <a:spLocks/>
          </p:cNvSpPr>
          <p:nvPr userDrawn="1"/>
        </p:nvSpPr>
        <p:spPr>
          <a:xfrm>
            <a:off x="8229600" y="6400800"/>
            <a:ext cx="914400" cy="457200"/>
          </a:xfrm>
          <a:prstGeom prst="rect">
            <a:avLst/>
          </a:prstGeom>
        </p:spPr>
        <p:txBody>
          <a:bodyPr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lgn="ctr">
              <a:defRPr/>
            </a:pPr>
            <a:r>
              <a:rPr lang="en-US" sz="1200" dirty="0">
                <a:solidFill>
                  <a:prstClr val="black"/>
                </a:solidFill>
                <a:latin typeface="Verdana" panose="020B0604030504040204" pitchFamily="34" charset="0"/>
                <a:ea typeface="Verdana" panose="020B0604030504040204" pitchFamily="34" charset="0"/>
                <a:cs typeface="Verdana" panose="020B0604030504040204" pitchFamily="34" charset="0"/>
              </a:rPr>
              <a:t>19-</a:t>
            </a:r>
            <a:fld id="{6F94BB01-2447-4377-8194-F82F4D072C18}" type="slidenum">
              <a:rPr lang="en-US" sz="1200" smtClean="0">
                <a:solidFill>
                  <a:prstClr val="black"/>
                </a:solidFill>
                <a:latin typeface="Verdana" panose="020B0604030504040204" pitchFamily="34" charset="0"/>
                <a:ea typeface="Verdana" panose="020B0604030504040204" pitchFamily="34" charset="0"/>
                <a:cs typeface="Verdana" panose="020B0604030504040204" pitchFamily="34" charset="0"/>
              </a:rPr>
              <a:pPr algn="ctr">
                <a:defRPr/>
              </a:pPr>
              <a:t>‹#›</a:t>
            </a:fld>
            <a:endParaRPr lang="en-US" sz="1200" dirty="0">
              <a:solidFill>
                <a:prstClr val="black"/>
              </a:solidFill>
              <a:latin typeface="Verdana" panose="020B0604030504040204" pitchFamily="34" charset="0"/>
              <a:ea typeface="Verdana" panose="020B0604030504040204" pitchFamily="34" charset="0"/>
              <a:cs typeface="Verdana" panose="020B0604030504040204" pitchFamily="34" charset="0"/>
            </a:endParaRPr>
          </a:p>
        </p:txBody>
      </p:sp>
      <p:sp>
        <p:nvSpPr>
          <p:cNvPr id="11" name="Text Placeholder 3"/>
          <p:cNvSpPr txBox="1">
            <a:spLocks/>
          </p:cNvSpPr>
          <p:nvPr userDrawn="1"/>
        </p:nvSpPr>
        <p:spPr>
          <a:xfrm>
            <a:off x="863600" y="6400800"/>
            <a:ext cx="7404100" cy="457200"/>
          </a:xfrm>
          <a:prstGeom prst="rect">
            <a:avLst/>
          </a:prstGeom>
        </p:spPr>
        <p:txBody>
          <a:bodyPr anchor="ctr"/>
          <a:lstStyle>
            <a:lvl1pPr marL="0" indent="0" algn="l" defTabSz="914400" rtl="0" eaLnBrk="1" latinLnBrk="0" hangingPunct="1">
              <a:spcBef>
                <a:spcPct val="20000"/>
              </a:spcBef>
              <a:buFont typeface="Arial" pitchFamily="34" charset="0"/>
              <a:buNone/>
              <a:defRPr sz="12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US" dirty="0">
                <a:solidFill>
                  <a:prstClr val="black"/>
                </a:solidFill>
              </a:rPr>
              <a:t>© McGraw-Hill Education.</a:t>
            </a:r>
          </a:p>
        </p:txBody>
      </p:sp>
    </p:spTree>
    <p:extLst>
      <p:ext uri="{BB962C8B-B14F-4D97-AF65-F5344CB8AC3E}">
        <p14:creationId xmlns:p14="http://schemas.microsoft.com/office/powerpoint/2010/main" val="1597156053"/>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7150" y="538162"/>
            <a:ext cx="8267700" cy="490537"/>
          </a:xfrm>
        </p:spPr>
        <p:txBody>
          <a:bodyPr/>
          <a:lstStyle/>
          <a:p>
            <a:r>
              <a:rPr lang="en-US" dirty="0"/>
              <a:t>Click to edit Master title style</a:t>
            </a:r>
          </a:p>
        </p:txBody>
      </p:sp>
      <p:sp>
        <p:nvSpPr>
          <p:cNvPr id="3" name="Subtitle 2"/>
          <p:cNvSpPr>
            <a:spLocks noGrp="1"/>
          </p:cNvSpPr>
          <p:nvPr>
            <p:ph type="subTitle" idx="1"/>
          </p:nvPr>
        </p:nvSpPr>
        <p:spPr>
          <a:xfrm>
            <a:off x="3886200" y="3352800"/>
            <a:ext cx="5105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5" name="Rectangle 4"/>
          <p:cNvSpPr/>
          <p:nvPr userDrawn="1"/>
        </p:nvSpPr>
        <p:spPr>
          <a:xfrm>
            <a:off x="0" y="0"/>
            <a:ext cx="9144000" cy="533400"/>
          </a:xfrm>
          <a:prstGeom prst="rect">
            <a:avLst/>
          </a:prstGeom>
          <a:solidFill>
            <a:srgbClr val="00699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6" name="Picture Placeholder 5"/>
          <p:cNvSpPr>
            <a:spLocks noGrp="1"/>
          </p:cNvSpPr>
          <p:nvPr>
            <p:ph type="pic" sz="quarter" idx="10"/>
          </p:nvPr>
        </p:nvSpPr>
        <p:spPr>
          <a:xfrm>
            <a:off x="457200" y="1600200"/>
            <a:ext cx="2819400" cy="4495800"/>
          </a:xfrm>
        </p:spPr>
        <p:txBody>
          <a:bodyPr/>
          <a:lstStyle>
            <a:lvl1pPr marL="0" indent="0">
              <a:buNone/>
              <a:defRPr/>
            </a:lvl1pPr>
          </a:lstStyle>
          <a:p>
            <a:endParaRPr lang="en-US" dirty="0"/>
          </a:p>
        </p:txBody>
      </p:sp>
      <p:sp>
        <p:nvSpPr>
          <p:cNvPr id="8" name="Text Placeholder 7"/>
          <p:cNvSpPr>
            <a:spLocks noGrp="1"/>
          </p:cNvSpPr>
          <p:nvPr>
            <p:ph type="body" sz="quarter" idx="11"/>
          </p:nvPr>
        </p:nvSpPr>
        <p:spPr>
          <a:xfrm>
            <a:off x="3429000" y="6248400"/>
            <a:ext cx="4038600" cy="304800"/>
          </a:xfrm>
        </p:spPr>
        <p:txBody>
          <a:bodyPr/>
          <a:lstStyle>
            <a:lvl1pPr marL="0" indent="0">
              <a:buNone/>
              <a:defRPr/>
            </a:lvl1pPr>
          </a:lstStyle>
          <a:p>
            <a:pPr lvl="0"/>
            <a:endParaRPr lang="en-US" dirty="0"/>
          </a:p>
        </p:txBody>
      </p:sp>
      <p:sp>
        <p:nvSpPr>
          <p:cNvPr id="9" name="Text Placeholder 8"/>
          <p:cNvSpPr>
            <a:spLocks noGrp="1"/>
          </p:cNvSpPr>
          <p:nvPr>
            <p:ph type="body" sz="quarter" idx="12"/>
          </p:nvPr>
        </p:nvSpPr>
        <p:spPr>
          <a:xfrm>
            <a:off x="152400" y="1143000"/>
            <a:ext cx="8839200" cy="381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6941799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39916302"/>
      </p:ext>
    </p:extLst>
  </p:cSld>
  <p:clrMap bg1="lt1" tx1="dk1" bg2="lt2" tx2="dk2" accent1="accent1" accent2="accent2" accent3="accent3" accent4="accent4" accent5="accent5" accent6="accent6" hlink="hlink" folHlink="folHlink"/>
  <p:sldLayoutIdLst>
    <p:sldLayoutId id="2147483674" r:id="rId1"/>
    <p:sldLayoutId id="2147483679" r:id="rId2"/>
    <p:sldLayoutId id="2147483675" r:id="rId3"/>
    <p:sldLayoutId id="2147483673" r:id="rId4"/>
    <p:sldLayoutId id="2147483678" r:id="rId5"/>
  </p:sldLayoutIdLst>
  <p:txStyles>
    <p:titleStyle>
      <a:lvl1pPr algn="ctr" defTabSz="914400" rtl="0" eaLnBrk="1" latinLnBrk="0" hangingPunct="1">
        <a:spcBef>
          <a:spcPct val="0"/>
        </a:spcBef>
        <a:buNone/>
        <a:defRPr sz="3600" kern="1200">
          <a:solidFill>
            <a:schemeClr val="tx1"/>
          </a:solidFill>
          <a:latin typeface="Verdana" pitchFamily="34" charset="0"/>
          <a:ea typeface="Verdana" pitchFamily="34" charset="0"/>
          <a:cs typeface="Verdana" pitchFamily="34" charset="0"/>
        </a:defRPr>
      </a:lvl1pPr>
    </p:titleStyle>
    <p:bodyStyle>
      <a:lvl1pPr marL="342900" indent="-342900" algn="l" defTabSz="914400" rtl="0" eaLnBrk="1" latinLnBrk="0" hangingPunct="1">
        <a:spcBef>
          <a:spcPct val="20000"/>
        </a:spcBef>
        <a:buFont typeface="Arial" pitchFamily="34" charset="0"/>
        <a:buChar char="•"/>
        <a:defRPr sz="2600" kern="1200">
          <a:solidFill>
            <a:schemeClr val="tx1"/>
          </a:solidFill>
          <a:latin typeface="Verdana" pitchFamily="34" charset="0"/>
          <a:ea typeface="Verdana" pitchFamily="34" charset="0"/>
          <a:cs typeface="Verdana" pitchFamily="34" charset="0"/>
        </a:defRPr>
      </a:lvl1pPr>
      <a:lvl2pPr marL="800100" indent="-342900" algn="l" defTabSz="914400" rtl="0" eaLnBrk="1" latinLnBrk="0" hangingPunct="1">
        <a:spcBef>
          <a:spcPct val="20000"/>
        </a:spcBef>
        <a:buFont typeface="Arial" pitchFamily="34" charset="0"/>
        <a:buChar char="–"/>
        <a:tabLst>
          <a:tab pos="749300" algn="l"/>
        </a:tabLst>
        <a:defRPr sz="2400" kern="1200">
          <a:solidFill>
            <a:schemeClr val="tx1"/>
          </a:solidFill>
          <a:latin typeface="Verdana" pitchFamily="34" charset="0"/>
          <a:ea typeface="Verdana" pitchFamily="34" charset="0"/>
          <a:cs typeface="Verdana" pitchFamily="34" charset="0"/>
        </a:defRPr>
      </a:lvl2pPr>
      <a:lvl3pPr marL="1257300" indent="-342900" algn="l" defTabSz="914400" rtl="0" eaLnBrk="1" latinLnBrk="0" hangingPunct="1">
        <a:spcBef>
          <a:spcPct val="20000"/>
        </a:spcBef>
        <a:buFont typeface="Wingdings" pitchFamily="2" charset="2"/>
        <a:buChar char="§"/>
        <a:defRPr sz="2200" kern="1200">
          <a:solidFill>
            <a:schemeClr val="tx1"/>
          </a:solidFill>
          <a:latin typeface="Verdana" pitchFamily="34" charset="0"/>
          <a:ea typeface="Verdana" pitchFamily="34" charset="0"/>
          <a:cs typeface="Verdana" pitchFamily="34" charset="0"/>
        </a:defRPr>
      </a:lvl3pPr>
      <a:lvl4pPr marL="1714500" indent="-342900" algn="l" defTabSz="914400" rtl="0" eaLnBrk="1" latinLnBrk="0" hangingPunct="1">
        <a:spcBef>
          <a:spcPct val="20000"/>
        </a:spcBef>
        <a:buFont typeface="Courier New" pitchFamily="49" charset="0"/>
        <a:buChar char="o"/>
        <a:defRPr sz="2000" kern="1200">
          <a:solidFill>
            <a:schemeClr val="tx1"/>
          </a:solidFill>
          <a:latin typeface="Verdana" pitchFamily="34" charset="0"/>
          <a:ea typeface="Verdana" pitchFamily="34" charset="0"/>
          <a:cs typeface="Verdana" pitchFamily="34" charset="0"/>
        </a:defRPr>
      </a:lvl4pPr>
      <a:lvl5pPr marL="2171700" indent="-342900" algn="l" defTabSz="914400" rtl="0" eaLnBrk="1" latinLnBrk="0" hangingPunct="1">
        <a:spcBef>
          <a:spcPct val="20000"/>
        </a:spcBef>
        <a:buFont typeface="Wingdings" pitchFamily="2" charset="2"/>
        <a:buChar char="Ø"/>
        <a:defRPr sz="1800" kern="1200">
          <a:solidFill>
            <a:schemeClr val="tx1"/>
          </a:solidFill>
          <a:latin typeface="Verdana" pitchFamily="34" charset="0"/>
          <a:ea typeface="Verdana" pitchFamily="34" charset="0"/>
          <a:cs typeface="Verdan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94734" y="609600"/>
            <a:ext cx="8973066" cy="1143000"/>
          </a:xfrm>
        </p:spPr>
        <p:txBody>
          <a:bodyPr anchor="t">
            <a:noAutofit/>
          </a:bodyPr>
          <a:lstStyle/>
          <a:p>
            <a:pPr algn="l"/>
            <a:r>
              <a:rPr lang="en-US" altLang="en-US" dirty="0"/>
              <a:t>Financial &amp; Managerial Accounting</a:t>
            </a:r>
            <a:br>
              <a:rPr lang="en-US" altLang="en-US" dirty="0"/>
            </a:br>
            <a:r>
              <a:rPr lang="en-US" altLang="en-US" sz="3200" dirty="0"/>
              <a:t>Information for Decisions</a:t>
            </a:r>
            <a:endParaRPr lang="en-US" sz="3200" dirty="0"/>
          </a:p>
        </p:txBody>
      </p:sp>
      <p:sp>
        <p:nvSpPr>
          <p:cNvPr id="2" name="Text Placeholder 1"/>
          <p:cNvSpPr>
            <a:spLocks noGrp="1"/>
          </p:cNvSpPr>
          <p:nvPr>
            <p:ph type="body" sz="quarter" idx="12"/>
          </p:nvPr>
        </p:nvSpPr>
        <p:spPr>
          <a:xfrm>
            <a:off x="76200" y="1752600"/>
            <a:ext cx="8991600" cy="457200"/>
          </a:xfrm>
        </p:spPr>
        <p:txBody>
          <a:bodyPr>
            <a:normAutofit fontScale="92500" lnSpcReduction="10000"/>
          </a:bodyPr>
          <a:lstStyle/>
          <a:p>
            <a:pPr marL="0" indent="0">
              <a:buNone/>
            </a:pPr>
            <a:r>
              <a:rPr lang="en-US" sz="2800" dirty="0">
                <a:solidFill>
                  <a:srgbClr val="000000"/>
                </a:solidFill>
              </a:rPr>
              <a:t>Seventh Edition</a:t>
            </a:r>
            <a:endParaRPr lang="en-US" sz="2800" dirty="0"/>
          </a:p>
        </p:txBody>
      </p:sp>
      <p:pic>
        <p:nvPicPr>
          <p:cNvPr id="10" name="Picture 9" descr="Image of textbook cover"/>
          <p:cNvPicPr>
            <a:picLocks noChangeAspect="1"/>
          </p:cNvPicPr>
          <p:nvPr/>
        </p:nvPicPr>
        <p:blipFill>
          <a:blip r:embed="rId3"/>
          <a:stretch>
            <a:fillRect/>
          </a:stretch>
        </p:blipFill>
        <p:spPr>
          <a:xfrm>
            <a:off x="152400" y="2209799"/>
            <a:ext cx="3048000" cy="4072889"/>
          </a:xfrm>
          <a:prstGeom prst="rect">
            <a:avLst/>
          </a:prstGeom>
        </p:spPr>
      </p:pic>
      <p:sp>
        <p:nvSpPr>
          <p:cNvPr id="6" name="Subtitle 5"/>
          <p:cNvSpPr>
            <a:spLocks noGrp="1"/>
          </p:cNvSpPr>
          <p:nvPr>
            <p:ph type="subTitle" idx="1"/>
          </p:nvPr>
        </p:nvSpPr>
        <p:spPr>
          <a:xfrm>
            <a:off x="3962400" y="2514600"/>
            <a:ext cx="4800600" cy="3429000"/>
          </a:xfrm>
        </p:spPr>
        <p:txBody>
          <a:bodyPr anchor="ctr">
            <a:noAutofit/>
          </a:bodyPr>
          <a:lstStyle/>
          <a:p>
            <a:r>
              <a:rPr lang="en-US" altLang="en-US" sz="4000" b="1" dirty="0">
                <a:solidFill>
                  <a:schemeClr val="tx1"/>
                </a:solidFill>
              </a:rPr>
              <a:t>Chapter 19</a:t>
            </a:r>
          </a:p>
          <a:p>
            <a:r>
              <a:rPr lang="en-US" altLang="en-US" sz="3600" dirty="0">
                <a:solidFill>
                  <a:schemeClr val="tx1"/>
                </a:solidFill>
              </a:rPr>
              <a:t>Variable Costing and Analysis</a:t>
            </a:r>
          </a:p>
        </p:txBody>
      </p:sp>
      <p:sp>
        <p:nvSpPr>
          <p:cNvPr id="9" name="Text Placeholder 8"/>
          <p:cNvSpPr>
            <a:spLocks noGrp="1"/>
          </p:cNvSpPr>
          <p:nvPr>
            <p:ph type="body" sz="quarter" idx="11"/>
          </p:nvPr>
        </p:nvSpPr>
        <p:spPr>
          <a:xfrm>
            <a:off x="457200" y="6324600"/>
            <a:ext cx="8305800" cy="533400"/>
          </a:xfrm>
        </p:spPr>
        <p:txBody>
          <a:bodyPr anchor="ctr">
            <a:noAutofit/>
          </a:bodyPr>
          <a:lstStyle/>
          <a:p>
            <a:pPr marL="0" indent="0" algn="ctr">
              <a:buNone/>
            </a:pPr>
            <a:r>
              <a:rPr lang="en-US" sz="1200" dirty="0"/>
              <a:t>© McGraw-Hill Education. All rights reserved. Authorized only for instructor use in the classroom. No reproduction or further distribution permitted without the prior written consent of McGraw-Hill Education.</a:t>
            </a:r>
          </a:p>
        </p:txBody>
      </p:sp>
    </p:spTree>
    <p:extLst>
      <p:ext uri="{BB962C8B-B14F-4D97-AF65-F5344CB8AC3E}">
        <p14:creationId xmlns:p14="http://schemas.microsoft.com/office/powerpoint/2010/main" val="15884329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0" y="533400"/>
            <a:ext cx="9144000" cy="990600"/>
          </a:xfrm>
        </p:spPr>
        <p:txBody>
          <a:bodyPr>
            <a:noAutofit/>
          </a:bodyPr>
          <a:lstStyle/>
          <a:p>
            <a:r>
              <a:rPr lang="en-US" dirty="0"/>
              <a:t>Computing Unit Product Cost (2 of 3)</a:t>
            </a:r>
          </a:p>
        </p:txBody>
      </p:sp>
      <p:sp>
        <p:nvSpPr>
          <p:cNvPr id="7" name="Text Placeholder 6"/>
          <p:cNvSpPr>
            <a:spLocks noGrp="1"/>
          </p:cNvSpPr>
          <p:nvPr>
            <p:ph type="body" sz="quarter" idx="13"/>
          </p:nvPr>
        </p:nvSpPr>
        <p:spPr>
          <a:xfrm>
            <a:off x="349624" y="1447800"/>
            <a:ext cx="8337176" cy="632012"/>
          </a:xfrm>
        </p:spPr>
        <p:txBody>
          <a:bodyPr>
            <a:normAutofit fontScale="92500" lnSpcReduction="10000"/>
          </a:bodyPr>
          <a:lstStyle/>
          <a:p>
            <a:pPr lvl="0">
              <a:lnSpc>
                <a:spcPct val="110000"/>
              </a:lnSpc>
            </a:pPr>
            <a:r>
              <a:rPr lang="en-US" altLang="en-US" b="1" kern="0" dirty="0">
                <a:solidFill>
                  <a:prstClr val="black"/>
                </a:solidFill>
              </a:rPr>
              <a:t>Learning Objective P1: </a:t>
            </a:r>
            <a:r>
              <a:rPr lang="en-US" dirty="0"/>
              <a:t>Compute unit cost under both absorption and variable costing</a:t>
            </a:r>
            <a:endParaRPr lang="en-US" b="1" kern="0" dirty="0">
              <a:solidFill>
                <a:prstClr val="black"/>
              </a:solidFill>
            </a:endParaRPr>
          </a:p>
        </p:txBody>
      </p:sp>
      <p:sp>
        <p:nvSpPr>
          <p:cNvPr id="8" name="Content Placeholder 7"/>
          <p:cNvSpPr>
            <a:spLocks noGrp="1"/>
          </p:cNvSpPr>
          <p:nvPr>
            <p:ph sz="quarter" idx="15"/>
          </p:nvPr>
        </p:nvSpPr>
        <p:spPr>
          <a:xfrm>
            <a:off x="457200" y="2133600"/>
            <a:ext cx="8305800" cy="533400"/>
          </a:xfrm>
        </p:spPr>
        <p:txBody>
          <a:bodyPr>
            <a:normAutofit/>
          </a:bodyPr>
          <a:lstStyle/>
          <a:p>
            <a:pPr marL="0" indent="0">
              <a:lnSpc>
                <a:spcPct val="120000"/>
              </a:lnSpc>
              <a:spcBef>
                <a:spcPts val="400"/>
              </a:spcBef>
              <a:buNone/>
            </a:pPr>
            <a:r>
              <a:rPr lang="en-US" sz="2200" b="1" dirty="0"/>
              <a:t>Summary Product Cost Data</a:t>
            </a:r>
          </a:p>
        </p:txBody>
      </p:sp>
      <p:graphicFrame>
        <p:nvGraphicFramePr>
          <p:cNvPr id="2" name="Table 1"/>
          <p:cNvGraphicFramePr>
            <a:graphicFrameLocks noGrp="1"/>
          </p:cNvGraphicFramePr>
          <p:nvPr>
            <p:extLst>
              <p:ext uri="{D42A27DB-BD31-4B8C-83A1-F6EECF244321}">
                <p14:modId xmlns:p14="http://schemas.microsoft.com/office/powerpoint/2010/main" val="2380702077"/>
              </p:ext>
            </p:extLst>
          </p:nvPr>
        </p:nvGraphicFramePr>
        <p:xfrm>
          <a:off x="1676400" y="2667000"/>
          <a:ext cx="5867400" cy="2362199"/>
        </p:xfrm>
        <a:graphic>
          <a:graphicData uri="http://schemas.openxmlformats.org/drawingml/2006/table">
            <a:tbl>
              <a:tblPr firstRow="1" bandRow="1">
                <a:tableStyleId>{5940675A-B579-460E-94D1-54222C63F5DA}</a:tableStyleId>
              </a:tblPr>
              <a:tblGrid>
                <a:gridCol w="4138555">
                  <a:extLst>
                    <a:ext uri="{9D8B030D-6E8A-4147-A177-3AD203B41FA5}">
                      <a16:colId xmlns:a16="http://schemas.microsoft.com/office/drawing/2014/main" val="20000"/>
                    </a:ext>
                  </a:extLst>
                </a:gridCol>
                <a:gridCol w="1728845">
                  <a:extLst>
                    <a:ext uri="{9D8B030D-6E8A-4147-A177-3AD203B41FA5}">
                      <a16:colId xmlns:a16="http://schemas.microsoft.com/office/drawing/2014/main" val="20001"/>
                    </a:ext>
                  </a:extLst>
                </a:gridCol>
              </a:tblGrid>
              <a:tr h="337457">
                <a:tc>
                  <a:txBody>
                    <a:bodyPr/>
                    <a:lstStyle/>
                    <a:p>
                      <a:r>
                        <a:rPr lang="en-US" sz="1400" dirty="0">
                          <a:latin typeface="Verdana" panose="020B0604030504040204" pitchFamily="34" charset="0"/>
                          <a:ea typeface="Verdana" panose="020B0604030504040204" pitchFamily="34" charset="0"/>
                          <a:cs typeface="Verdana" panose="020B0604030504040204" pitchFamily="34" charset="0"/>
                        </a:rPr>
                        <a:t>Direct materials………………………………………..</a:t>
                      </a:r>
                    </a:p>
                  </a:txBody>
                  <a:tcPr anchor="ctr"/>
                </a:tc>
                <a:tc>
                  <a:txBody>
                    <a:bodyPr/>
                    <a:lstStyle/>
                    <a:p>
                      <a:pPr algn="r"/>
                      <a:r>
                        <a:rPr lang="en-US" sz="1400" dirty="0">
                          <a:latin typeface="Verdana" panose="020B0604030504040204" pitchFamily="34" charset="0"/>
                          <a:ea typeface="Verdana" panose="020B0604030504040204" pitchFamily="34" charset="0"/>
                          <a:cs typeface="Verdana" panose="020B0604030504040204" pitchFamily="34" charset="0"/>
                        </a:rPr>
                        <a:t>$4 per unit</a:t>
                      </a:r>
                    </a:p>
                  </a:txBody>
                  <a:tcPr anchor="ctr"/>
                </a:tc>
                <a:extLst>
                  <a:ext uri="{0D108BD9-81ED-4DB2-BD59-A6C34878D82A}">
                    <a16:rowId xmlns:a16="http://schemas.microsoft.com/office/drawing/2014/main" val="10000"/>
                  </a:ext>
                </a:extLst>
              </a:tr>
              <a:tr h="337457">
                <a:tc>
                  <a:txBody>
                    <a:bodyPr/>
                    <a:lstStyle/>
                    <a:p>
                      <a:r>
                        <a:rPr lang="en-US" sz="1400" dirty="0">
                          <a:latin typeface="Verdana" panose="020B0604030504040204" pitchFamily="34" charset="0"/>
                          <a:ea typeface="Verdana" panose="020B0604030504040204" pitchFamily="34" charset="0"/>
                          <a:cs typeface="Verdana" panose="020B0604030504040204" pitchFamily="34" charset="0"/>
                        </a:rPr>
                        <a:t>Direct labor………………………………………………..</a:t>
                      </a:r>
                    </a:p>
                  </a:txBody>
                  <a:tcPr anchor="ctr"/>
                </a:tc>
                <a:tc>
                  <a:txBody>
                    <a:bodyPr/>
                    <a:lstStyle/>
                    <a:p>
                      <a:pPr algn="r"/>
                      <a:r>
                        <a:rPr lang="en-US" sz="1400" dirty="0">
                          <a:latin typeface="Verdana" panose="020B0604030504040204" pitchFamily="34" charset="0"/>
                          <a:ea typeface="Verdana" panose="020B0604030504040204" pitchFamily="34" charset="0"/>
                          <a:cs typeface="Verdana" panose="020B0604030504040204" pitchFamily="34" charset="0"/>
                        </a:rPr>
                        <a:t>$8 per unit</a:t>
                      </a:r>
                    </a:p>
                  </a:txBody>
                  <a:tcPr anchor="ctr"/>
                </a:tc>
                <a:extLst>
                  <a:ext uri="{0D108BD9-81ED-4DB2-BD59-A6C34878D82A}">
                    <a16:rowId xmlns:a16="http://schemas.microsoft.com/office/drawing/2014/main" val="10001"/>
                  </a:ext>
                </a:extLst>
              </a:tr>
              <a:tr h="337457">
                <a:tc>
                  <a:txBody>
                    <a:bodyPr/>
                    <a:lstStyle/>
                    <a:p>
                      <a:r>
                        <a:rPr lang="en-US" sz="1400" dirty="0">
                          <a:latin typeface="Verdana" panose="020B0604030504040204" pitchFamily="34" charset="0"/>
                          <a:ea typeface="Verdana" panose="020B0604030504040204" pitchFamily="34" charset="0"/>
                          <a:cs typeface="Verdana" panose="020B0604030504040204" pitchFamily="34" charset="0"/>
                        </a:rPr>
                        <a:t>Overhead</a:t>
                      </a:r>
                    </a:p>
                  </a:txBody>
                  <a:tcPr anchor="ctr"/>
                </a:tc>
                <a:tc>
                  <a:txBody>
                    <a:bodyPr/>
                    <a:lstStyle/>
                    <a:p>
                      <a:pPr algn="r"/>
                      <a:endParaRPr lang="en-US" sz="1400" dirty="0">
                        <a:latin typeface="Verdana" panose="020B0604030504040204" pitchFamily="34" charset="0"/>
                        <a:ea typeface="Verdana" panose="020B0604030504040204" pitchFamily="34" charset="0"/>
                        <a:cs typeface="Verdana" panose="020B0604030504040204" pitchFamily="34" charset="0"/>
                      </a:endParaRPr>
                    </a:p>
                  </a:txBody>
                  <a:tcPr anchor="ctr"/>
                </a:tc>
                <a:extLst>
                  <a:ext uri="{0D108BD9-81ED-4DB2-BD59-A6C34878D82A}">
                    <a16:rowId xmlns:a16="http://schemas.microsoft.com/office/drawing/2014/main" val="10002"/>
                  </a:ext>
                </a:extLst>
              </a:tr>
              <a:tr h="337457">
                <a:tc>
                  <a:txBody>
                    <a:bodyPr/>
                    <a:lstStyle/>
                    <a:p>
                      <a:pPr marL="457200" indent="0"/>
                      <a:r>
                        <a:rPr lang="en-US" sz="1400" dirty="0">
                          <a:latin typeface="Verdana" panose="020B0604030504040204" pitchFamily="34" charset="0"/>
                          <a:ea typeface="Verdana" panose="020B0604030504040204" pitchFamily="34" charset="0"/>
                          <a:cs typeface="Verdana" panose="020B0604030504040204" pitchFamily="34" charset="0"/>
                        </a:rPr>
                        <a:t>Variable overhead (per year)……………</a:t>
                      </a:r>
                    </a:p>
                  </a:txBody>
                  <a:tcPr anchor="ctr"/>
                </a:tc>
                <a:tc>
                  <a:txBody>
                    <a:bodyPr/>
                    <a:lstStyle/>
                    <a:p>
                      <a:pPr algn="r"/>
                      <a:r>
                        <a:rPr lang="en-US" sz="1400" dirty="0">
                          <a:latin typeface="Verdana" panose="020B0604030504040204" pitchFamily="34" charset="0"/>
                          <a:ea typeface="Verdana" panose="020B0604030504040204" pitchFamily="34" charset="0"/>
                          <a:cs typeface="Verdana" panose="020B0604030504040204" pitchFamily="34" charset="0"/>
                        </a:rPr>
                        <a:t>$180,000</a:t>
                      </a:r>
                    </a:p>
                  </a:txBody>
                  <a:tcPr anchor="ctr"/>
                </a:tc>
                <a:extLst>
                  <a:ext uri="{0D108BD9-81ED-4DB2-BD59-A6C34878D82A}">
                    <a16:rowId xmlns:a16="http://schemas.microsoft.com/office/drawing/2014/main" val="10003"/>
                  </a:ext>
                </a:extLst>
              </a:tr>
              <a:tr h="337457">
                <a:tc>
                  <a:txBody>
                    <a:bodyPr/>
                    <a:lstStyle/>
                    <a:p>
                      <a:pPr marL="457200" indent="0"/>
                      <a:r>
                        <a:rPr lang="en-US" sz="1400" dirty="0">
                          <a:latin typeface="Verdana" panose="020B0604030504040204" pitchFamily="34" charset="0"/>
                          <a:ea typeface="Verdana" panose="020B0604030504040204" pitchFamily="34" charset="0"/>
                          <a:cs typeface="Verdana" panose="020B0604030504040204" pitchFamily="34" charset="0"/>
                        </a:rPr>
                        <a:t>Fixed overhead (per year)……………….</a:t>
                      </a:r>
                    </a:p>
                  </a:txBody>
                  <a:tcPr anchor="ctr"/>
                </a:tc>
                <a:tc>
                  <a:txBody>
                    <a:bodyPr/>
                    <a:lstStyle/>
                    <a:p>
                      <a:pPr algn="r"/>
                      <a:r>
                        <a:rPr lang="en-US" sz="1400" u="sng" dirty="0">
                          <a:latin typeface="Verdana" panose="020B0604030504040204" pitchFamily="34" charset="0"/>
                          <a:ea typeface="Verdana" panose="020B0604030504040204" pitchFamily="34" charset="0"/>
                          <a:cs typeface="Verdana" panose="020B0604030504040204" pitchFamily="34" charset="0"/>
                        </a:rPr>
                        <a:t>600,000</a:t>
                      </a:r>
                    </a:p>
                  </a:txBody>
                  <a:tcPr anchor="ctr"/>
                </a:tc>
                <a:extLst>
                  <a:ext uri="{0D108BD9-81ED-4DB2-BD59-A6C34878D82A}">
                    <a16:rowId xmlns:a16="http://schemas.microsoft.com/office/drawing/2014/main" val="10004"/>
                  </a:ext>
                </a:extLst>
              </a:tr>
              <a:tr h="337457">
                <a:tc>
                  <a:txBody>
                    <a:bodyPr/>
                    <a:lstStyle/>
                    <a:p>
                      <a:pPr marL="457200" indent="0"/>
                      <a:r>
                        <a:rPr lang="en-US" sz="1400" dirty="0">
                          <a:latin typeface="Verdana" panose="020B0604030504040204" pitchFamily="34" charset="0"/>
                          <a:ea typeface="Verdana" panose="020B0604030504040204" pitchFamily="34" charset="0"/>
                          <a:cs typeface="Verdana" panose="020B0604030504040204" pitchFamily="34" charset="0"/>
                        </a:rPr>
                        <a:t>Total overhead………………………………….</a:t>
                      </a:r>
                    </a:p>
                  </a:txBody>
                  <a:tcPr anchor="ctr"/>
                </a:tc>
                <a:tc>
                  <a:txBody>
                    <a:bodyPr/>
                    <a:lstStyle/>
                    <a:p>
                      <a:pPr algn="r"/>
                      <a:r>
                        <a:rPr lang="en-US" sz="1400" dirty="0">
                          <a:latin typeface="Verdana" panose="020B0604030504040204" pitchFamily="34" charset="0"/>
                          <a:ea typeface="Verdana" panose="020B0604030504040204" pitchFamily="34" charset="0"/>
                          <a:cs typeface="Verdana" panose="020B0604030504040204" pitchFamily="34" charset="0"/>
                        </a:rPr>
                        <a:t>$780,000</a:t>
                      </a:r>
                    </a:p>
                  </a:txBody>
                  <a:tcPr anchor="ctr"/>
                </a:tc>
                <a:extLst>
                  <a:ext uri="{0D108BD9-81ED-4DB2-BD59-A6C34878D82A}">
                    <a16:rowId xmlns:a16="http://schemas.microsoft.com/office/drawing/2014/main" val="10005"/>
                  </a:ext>
                </a:extLst>
              </a:tr>
              <a:tr h="337457">
                <a:tc>
                  <a:txBody>
                    <a:bodyPr/>
                    <a:lstStyle/>
                    <a:p>
                      <a:r>
                        <a:rPr lang="en-US" sz="1400" dirty="0">
                          <a:latin typeface="Verdana" panose="020B0604030504040204" pitchFamily="34" charset="0"/>
                          <a:ea typeface="Verdana" panose="020B0604030504040204" pitchFamily="34" charset="0"/>
                          <a:cs typeface="Verdana" panose="020B0604030504040204" pitchFamily="34" charset="0"/>
                        </a:rPr>
                        <a:t>Expected units produced (per year)………..</a:t>
                      </a:r>
                    </a:p>
                  </a:txBody>
                  <a:tcPr anchor="ctr"/>
                </a:tc>
                <a:tc>
                  <a:txBody>
                    <a:bodyPr/>
                    <a:lstStyle/>
                    <a:p>
                      <a:pPr algn="r"/>
                      <a:r>
                        <a:rPr lang="en-US" sz="1400" dirty="0">
                          <a:latin typeface="Verdana" panose="020B0604030504040204" pitchFamily="34" charset="0"/>
                          <a:ea typeface="Verdana" panose="020B0604030504040204" pitchFamily="34" charset="0"/>
                          <a:cs typeface="Verdana" panose="020B0604030504040204" pitchFamily="34" charset="0"/>
                        </a:rPr>
                        <a:t>60,000 units</a:t>
                      </a:r>
                    </a:p>
                  </a:txBody>
                  <a:tcPr anchor="ctr"/>
                </a:tc>
                <a:extLst>
                  <a:ext uri="{0D108BD9-81ED-4DB2-BD59-A6C34878D82A}">
                    <a16:rowId xmlns:a16="http://schemas.microsoft.com/office/drawing/2014/main" val="10006"/>
                  </a:ext>
                </a:extLst>
              </a:tr>
            </a:tbl>
          </a:graphicData>
        </a:graphic>
      </p:graphicFrame>
      <p:sp>
        <p:nvSpPr>
          <p:cNvPr id="9" name="Content Placeholder 8"/>
          <p:cNvSpPr>
            <a:spLocks noGrp="1"/>
          </p:cNvSpPr>
          <p:nvPr>
            <p:ph sz="quarter" idx="18"/>
          </p:nvPr>
        </p:nvSpPr>
        <p:spPr>
          <a:xfrm>
            <a:off x="381000" y="5105400"/>
            <a:ext cx="8382000" cy="1447800"/>
          </a:xfrm>
        </p:spPr>
        <p:txBody>
          <a:bodyPr>
            <a:noAutofit/>
          </a:bodyPr>
          <a:lstStyle/>
          <a:p>
            <a:pPr marL="0" indent="0">
              <a:spcBef>
                <a:spcPts val="400"/>
              </a:spcBef>
              <a:buNone/>
            </a:pPr>
            <a:r>
              <a:rPr lang="en-US" sz="2200" dirty="0"/>
              <a:t>$180,000</a:t>
            </a:r>
            <a:r>
              <a:rPr lang="en-US" sz="2200" dirty="0">
                <a:sym typeface="Wingdings" pitchFamily="2" charset="2"/>
              </a:rPr>
              <a:t> </a:t>
            </a:r>
            <a:r>
              <a:rPr lang="en-US" altLang="en-US" sz="2200" b="1" dirty="0"/>
              <a:t>Variable OH cost per unit: </a:t>
            </a:r>
          </a:p>
          <a:p>
            <a:pPr marL="0" indent="0">
              <a:spcBef>
                <a:spcPts val="400"/>
              </a:spcBef>
              <a:buNone/>
            </a:pPr>
            <a:r>
              <a:rPr lang="en-US" sz="2200" dirty="0"/>
              <a:t>$180,000/60,000 units = $3/unit</a:t>
            </a:r>
          </a:p>
          <a:p>
            <a:pPr marL="0" indent="0">
              <a:spcBef>
                <a:spcPts val="400"/>
              </a:spcBef>
              <a:buNone/>
            </a:pPr>
            <a:r>
              <a:rPr lang="en-US" sz="2200" dirty="0"/>
              <a:t>600,000</a:t>
            </a:r>
            <a:r>
              <a:rPr lang="en-US" sz="2200" dirty="0">
                <a:sym typeface="Wingdings" pitchFamily="2" charset="2"/>
              </a:rPr>
              <a:t></a:t>
            </a:r>
            <a:r>
              <a:rPr lang="en-US" altLang="en-US" sz="2200" dirty="0"/>
              <a:t> </a:t>
            </a:r>
            <a:r>
              <a:rPr lang="en-US" altLang="en-US" sz="2200" b="1" dirty="0"/>
              <a:t>Fixed OH cost per unit: </a:t>
            </a:r>
            <a:r>
              <a:rPr lang="en-US" sz="2200" dirty="0"/>
              <a:t>$600,000/60,000 units = $10/unit</a:t>
            </a:r>
          </a:p>
          <a:p>
            <a:pPr marL="0" indent="0">
              <a:spcBef>
                <a:spcPts val="400"/>
              </a:spcBef>
              <a:buNone/>
            </a:pPr>
            <a:endParaRPr lang="en-US" sz="2200" dirty="0"/>
          </a:p>
        </p:txBody>
      </p:sp>
    </p:spTree>
    <p:extLst>
      <p:ext uri="{BB962C8B-B14F-4D97-AF65-F5344CB8AC3E}">
        <p14:creationId xmlns:p14="http://schemas.microsoft.com/office/powerpoint/2010/main" val="25666701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0" y="533400"/>
            <a:ext cx="9144000" cy="914400"/>
          </a:xfrm>
        </p:spPr>
        <p:txBody>
          <a:bodyPr>
            <a:noAutofit/>
          </a:bodyPr>
          <a:lstStyle/>
          <a:p>
            <a:r>
              <a:rPr lang="en-US" dirty="0"/>
              <a:t>Computing Unit Product Cost (3 of 3)</a:t>
            </a:r>
          </a:p>
        </p:txBody>
      </p:sp>
      <p:sp>
        <p:nvSpPr>
          <p:cNvPr id="11" name="Text Placeholder 10"/>
          <p:cNvSpPr>
            <a:spLocks noGrp="1"/>
          </p:cNvSpPr>
          <p:nvPr>
            <p:ph type="body" sz="quarter" idx="13"/>
          </p:nvPr>
        </p:nvSpPr>
        <p:spPr>
          <a:xfrm>
            <a:off x="304800" y="1447800"/>
            <a:ext cx="8534400" cy="609600"/>
          </a:xfrm>
        </p:spPr>
        <p:txBody>
          <a:bodyPr>
            <a:normAutofit lnSpcReduction="10000"/>
          </a:bodyPr>
          <a:lstStyle/>
          <a:p>
            <a:pPr lvl="0"/>
            <a:r>
              <a:rPr lang="en-US" altLang="en-US" b="1" kern="0" dirty="0">
                <a:solidFill>
                  <a:prstClr val="black"/>
                </a:solidFill>
              </a:rPr>
              <a:t>Learning Objective P1: </a:t>
            </a:r>
            <a:r>
              <a:rPr lang="en-US" dirty="0"/>
              <a:t>Compute unit cost under both absorption and variable costing</a:t>
            </a:r>
            <a:endParaRPr lang="en-US" b="1" kern="0" dirty="0">
              <a:solidFill>
                <a:prstClr val="black"/>
              </a:solidFill>
            </a:endParaRPr>
          </a:p>
        </p:txBody>
      </p:sp>
      <p:sp>
        <p:nvSpPr>
          <p:cNvPr id="2" name="Content Placeholder 1"/>
          <p:cNvSpPr>
            <a:spLocks noGrp="1"/>
          </p:cNvSpPr>
          <p:nvPr>
            <p:ph sz="quarter" idx="18"/>
          </p:nvPr>
        </p:nvSpPr>
        <p:spPr>
          <a:xfrm>
            <a:off x="457200" y="2286000"/>
            <a:ext cx="8229600" cy="914400"/>
          </a:xfrm>
        </p:spPr>
        <p:txBody>
          <a:bodyPr>
            <a:normAutofit/>
          </a:bodyPr>
          <a:lstStyle/>
          <a:p>
            <a:pPr marL="0" indent="0">
              <a:buNone/>
            </a:pPr>
            <a:r>
              <a:rPr lang="en-US" sz="2400" kern="0" dirty="0"/>
              <a:t>Exhibit 19.3 </a:t>
            </a:r>
          </a:p>
          <a:p>
            <a:pPr marL="0" indent="0">
              <a:buNone/>
            </a:pPr>
            <a:r>
              <a:rPr lang="en-US" sz="2400" b="1" dirty="0"/>
              <a:t>Unit Cost Computation</a:t>
            </a:r>
          </a:p>
        </p:txBody>
      </p:sp>
      <p:graphicFrame>
        <p:nvGraphicFramePr>
          <p:cNvPr id="4" name="Table 3"/>
          <p:cNvGraphicFramePr>
            <a:graphicFrameLocks noGrp="1"/>
          </p:cNvGraphicFramePr>
          <p:nvPr>
            <p:extLst>
              <p:ext uri="{D42A27DB-BD31-4B8C-83A1-F6EECF244321}">
                <p14:modId xmlns:p14="http://schemas.microsoft.com/office/powerpoint/2010/main" val="1622659827"/>
              </p:ext>
            </p:extLst>
          </p:nvPr>
        </p:nvGraphicFramePr>
        <p:xfrm>
          <a:off x="609600" y="3352801"/>
          <a:ext cx="8077200" cy="2743201"/>
        </p:xfrm>
        <a:graphic>
          <a:graphicData uri="http://schemas.openxmlformats.org/drawingml/2006/table">
            <a:tbl>
              <a:tblPr firstRow="1" firstCol="1" bandRow="1" bandCol="1">
                <a:tableStyleId>{5940675A-B579-460E-94D1-54222C63F5DA}</a:tableStyleId>
              </a:tblPr>
              <a:tblGrid>
                <a:gridCol w="5079476">
                  <a:extLst>
                    <a:ext uri="{9D8B030D-6E8A-4147-A177-3AD203B41FA5}">
                      <a16:colId xmlns:a16="http://schemas.microsoft.com/office/drawing/2014/main" val="20000"/>
                    </a:ext>
                  </a:extLst>
                </a:gridCol>
                <a:gridCol w="1665402">
                  <a:extLst>
                    <a:ext uri="{9D8B030D-6E8A-4147-A177-3AD203B41FA5}">
                      <a16:colId xmlns:a16="http://schemas.microsoft.com/office/drawing/2014/main" val="20001"/>
                    </a:ext>
                  </a:extLst>
                </a:gridCol>
                <a:gridCol w="1332322">
                  <a:extLst>
                    <a:ext uri="{9D8B030D-6E8A-4147-A177-3AD203B41FA5}">
                      <a16:colId xmlns:a16="http://schemas.microsoft.com/office/drawing/2014/main" val="20002"/>
                    </a:ext>
                  </a:extLst>
                </a:gridCol>
              </a:tblGrid>
              <a:tr h="605641">
                <a:tc>
                  <a:txBody>
                    <a:bodyPr/>
                    <a:lstStyle/>
                    <a:p>
                      <a:pPr algn="ctr"/>
                      <a:endParaRPr lang="en-US" sz="1400"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gn="ctr"/>
                      <a:r>
                        <a:rPr lang="en-US" sz="1400" b="1" dirty="0">
                          <a:latin typeface="Verdana" panose="020B0604030504040204" pitchFamily="34" charset="0"/>
                          <a:ea typeface="Verdana" panose="020B0604030504040204" pitchFamily="34" charset="0"/>
                          <a:cs typeface="Verdana" panose="020B0604030504040204" pitchFamily="34" charset="0"/>
                        </a:rPr>
                        <a:t>Absorption costing</a:t>
                      </a:r>
                    </a:p>
                  </a:txBody>
                  <a:tcPr anchor="ctr"/>
                </a:tc>
                <a:tc>
                  <a:txBody>
                    <a:bodyPr/>
                    <a:lstStyle/>
                    <a:p>
                      <a:pPr algn="ctr"/>
                      <a:r>
                        <a:rPr lang="en-US" sz="1400" b="1" dirty="0">
                          <a:latin typeface="Verdana" panose="020B0604030504040204" pitchFamily="34" charset="0"/>
                          <a:ea typeface="Verdana" panose="020B0604030504040204" pitchFamily="34" charset="0"/>
                          <a:cs typeface="Verdana" panose="020B0604030504040204" pitchFamily="34" charset="0"/>
                        </a:rPr>
                        <a:t>Variable costing</a:t>
                      </a:r>
                    </a:p>
                  </a:txBody>
                  <a:tcPr anchor="ctr"/>
                </a:tc>
                <a:extLst>
                  <a:ext uri="{0D108BD9-81ED-4DB2-BD59-A6C34878D82A}">
                    <a16:rowId xmlns:a16="http://schemas.microsoft.com/office/drawing/2014/main" val="10000"/>
                  </a:ext>
                </a:extLst>
              </a:tr>
              <a:tr h="356260">
                <a:tc>
                  <a:txBody>
                    <a:bodyPr/>
                    <a:lstStyle/>
                    <a:p>
                      <a:pPr algn="l"/>
                      <a:r>
                        <a:rPr lang="en-US" sz="1400" dirty="0">
                          <a:latin typeface="Verdana" panose="020B0604030504040204" pitchFamily="34" charset="0"/>
                          <a:ea typeface="Verdana" panose="020B0604030504040204" pitchFamily="34" charset="0"/>
                          <a:cs typeface="Verdana" panose="020B0604030504040204" pitchFamily="34" charset="0"/>
                        </a:rPr>
                        <a:t>Direct materials cost per</a:t>
                      </a:r>
                      <a:r>
                        <a:rPr lang="en-US" sz="1400" baseline="0" dirty="0">
                          <a:latin typeface="Verdana" panose="020B0604030504040204" pitchFamily="34" charset="0"/>
                          <a:ea typeface="Verdana" panose="020B0604030504040204" pitchFamily="34" charset="0"/>
                          <a:cs typeface="Verdana" panose="020B0604030504040204" pitchFamily="34" charset="0"/>
                        </a:rPr>
                        <a:t> </a:t>
                      </a:r>
                      <a:r>
                        <a:rPr lang="en-US" sz="1400" dirty="0">
                          <a:latin typeface="Verdana" panose="020B0604030504040204" pitchFamily="34" charset="0"/>
                          <a:ea typeface="Verdana" panose="020B0604030504040204" pitchFamily="34" charset="0"/>
                          <a:cs typeface="Verdana" panose="020B0604030504040204" pitchFamily="34" charset="0"/>
                        </a:rPr>
                        <a:t>unit……………………….</a:t>
                      </a:r>
                    </a:p>
                  </a:txBody>
                  <a:tcPr anchor="ctr"/>
                </a:tc>
                <a:tc>
                  <a:txBody>
                    <a:bodyPr/>
                    <a:lstStyle/>
                    <a:p>
                      <a:pPr algn="r"/>
                      <a:r>
                        <a:rPr lang="en-US" sz="1400" dirty="0">
                          <a:latin typeface="Verdana" panose="020B0604030504040204" pitchFamily="34" charset="0"/>
                          <a:ea typeface="Verdana" panose="020B0604030504040204" pitchFamily="34" charset="0"/>
                          <a:cs typeface="Verdana" panose="020B0604030504040204" pitchFamily="34" charset="0"/>
                        </a:rPr>
                        <a:t>$4</a:t>
                      </a:r>
                    </a:p>
                  </a:txBody>
                  <a:tcPr anchor="ctr"/>
                </a:tc>
                <a:tc>
                  <a:txBody>
                    <a:bodyPr/>
                    <a:lstStyle/>
                    <a:p>
                      <a:pPr algn="r"/>
                      <a:r>
                        <a:rPr lang="en-US" sz="1400" dirty="0">
                          <a:latin typeface="Verdana" panose="020B0604030504040204" pitchFamily="34" charset="0"/>
                          <a:ea typeface="Verdana" panose="020B0604030504040204" pitchFamily="34" charset="0"/>
                          <a:cs typeface="Verdana" panose="020B0604030504040204" pitchFamily="34" charset="0"/>
                        </a:rPr>
                        <a:t>$4</a:t>
                      </a:r>
                    </a:p>
                  </a:txBody>
                  <a:tcPr anchor="ctr"/>
                </a:tc>
                <a:extLst>
                  <a:ext uri="{0D108BD9-81ED-4DB2-BD59-A6C34878D82A}">
                    <a16:rowId xmlns:a16="http://schemas.microsoft.com/office/drawing/2014/main" val="10001"/>
                  </a:ext>
                </a:extLst>
              </a:tr>
              <a:tr h="356260">
                <a:tc>
                  <a:txBody>
                    <a:bodyPr/>
                    <a:lstStyle/>
                    <a:p>
                      <a:pPr algn="l"/>
                      <a:r>
                        <a:rPr lang="en-US" sz="1400" dirty="0">
                          <a:latin typeface="Verdana" panose="020B0604030504040204" pitchFamily="34" charset="0"/>
                          <a:ea typeface="Verdana" panose="020B0604030504040204" pitchFamily="34" charset="0"/>
                          <a:cs typeface="Verdana" panose="020B0604030504040204" pitchFamily="34" charset="0"/>
                        </a:rPr>
                        <a:t>Direct labor cost per unit………………………………</a:t>
                      </a:r>
                    </a:p>
                  </a:txBody>
                  <a:tcPr anchor="ctr"/>
                </a:tc>
                <a:tc>
                  <a:txBody>
                    <a:bodyPr/>
                    <a:lstStyle/>
                    <a:p>
                      <a:pPr algn="r"/>
                      <a:r>
                        <a:rPr lang="en-US" sz="1400" dirty="0">
                          <a:latin typeface="Verdana" panose="020B0604030504040204" pitchFamily="34" charset="0"/>
                          <a:ea typeface="Verdana" panose="020B0604030504040204" pitchFamily="34" charset="0"/>
                          <a:cs typeface="Verdana" panose="020B0604030504040204" pitchFamily="34" charset="0"/>
                        </a:rPr>
                        <a:t>8</a:t>
                      </a:r>
                    </a:p>
                  </a:txBody>
                  <a:tcPr anchor="ctr"/>
                </a:tc>
                <a:tc>
                  <a:txBody>
                    <a:bodyPr/>
                    <a:lstStyle/>
                    <a:p>
                      <a:pPr algn="r"/>
                      <a:r>
                        <a:rPr lang="en-US" sz="1400" dirty="0">
                          <a:latin typeface="Verdana" panose="020B0604030504040204" pitchFamily="34" charset="0"/>
                          <a:ea typeface="Verdana" panose="020B0604030504040204" pitchFamily="34" charset="0"/>
                          <a:cs typeface="Verdana" panose="020B0604030504040204" pitchFamily="34" charset="0"/>
                        </a:rPr>
                        <a:t>8</a:t>
                      </a:r>
                    </a:p>
                  </a:txBody>
                  <a:tcPr anchor="ctr"/>
                </a:tc>
                <a:extLst>
                  <a:ext uri="{0D108BD9-81ED-4DB2-BD59-A6C34878D82A}">
                    <a16:rowId xmlns:a16="http://schemas.microsoft.com/office/drawing/2014/main" val="10002"/>
                  </a:ext>
                </a:extLst>
              </a:tr>
              <a:tr h="356260">
                <a:tc>
                  <a:txBody>
                    <a:bodyPr/>
                    <a:lstStyle/>
                    <a:p>
                      <a:pPr algn="l"/>
                      <a:r>
                        <a:rPr lang="en-US" sz="1400" dirty="0">
                          <a:latin typeface="Verdana" panose="020B0604030504040204" pitchFamily="34" charset="0"/>
                          <a:ea typeface="Verdana" panose="020B0604030504040204" pitchFamily="34" charset="0"/>
                          <a:cs typeface="Verdana" panose="020B0604030504040204" pitchFamily="34" charset="0"/>
                        </a:rPr>
                        <a:t>Overhead cost</a:t>
                      </a:r>
                    </a:p>
                  </a:txBody>
                  <a:tcPr anchor="ctr"/>
                </a:tc>
                <a:tc>
                  <a:txBody>
                    <a:bodyPr/>
                    <a:lstStyle/>
                    <a:p>
                      <a:pPr algn="r"/>
                      <a:endParaRPr lang="en-US" sz="1400"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gn="r"/>
                      <a:endParaRPr lang="en-US" sz="1400" dirty="0">
                        <a:latin typeface="Verdana" panose="020B0604030504040204" pitchFamily="34" charset="0"/>
                        <a:ea typeface="Verdana" panose="020B0604030504040204" pitchFamily="34" charset="0"/>
                        <a:cs typeface="Verdana" panose="020B0604030504040204" pitchFamily="34" charset="0"/>
                      </a:endParaRPr>
                    </a:p>
                  </a:txBody>
                  <a:tcPr anchor="ctr"/>
                </a:tc>
                <a:extLst>
                  <a:ext uri="{0D108BD9-81ED-4DB2-BD59-A6C34878D82A}">
                    <a16:rowId xmlns:a16="http://schemas.microsoft.com/office/drawing/2014/main" val="10003"/>
                  </a:ext>
                </a:extLst>
              </a:tr>
              <a:tr h="356260">
                <a:tc>
                  <a:txBody>
                    <a:bodyPr/>
                    <a:lstStyle/>
                    <a:p>
                      <a:pPr marL="457200" indent="0" algn="l"/>
                      <a:r>
                        <a:rPr lang="en-US" sz="1400" dirty="0">
                          <a:latin typeface="Verdana" panose="020B0604030504040204" pitchFamily="34" charset="0"/>
                          <a:ea typeface="Verdana" panose="020B0604030504040204" pitchFamily="34" charset="0"/>
                          <a:cs typeface="Verdana" panose="020B0604030504040204" pitchFamily="34" charset="0"/>
                        </a:rPr>
                        <a:t>Variable overhead</a:t>
                      </a:r>
                      <a:r>
                        <a:rPr lang="en-US" sz="1400" baseline="0" dirty="0">
                          <a:latin typeface="Verdana" panose="020B0604030504040204" pitchFamily="34" charset="0"/>
                          <a:ea typeface="Verdana" panose="020B0604030504040204" pitchFamily="34" charset="0"/>
                          <a:cs typeface="Verdana" panose="020B0604030504040204" pitchFamily="34" charset="0"/>
                        </a:rPr>
                        <a:t> cost per unit…………</a:t>
                      </a:r>
                      <a:endParaRPr lang="en-US" sz="1400"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gn="r"/>
                      <a:r>
                        <a:rPr lang="en-US" sz="1400" b="1" dirty="0">
                          <a:latin typeface="Verdana" panose="020B0604030504040204" pitchFamily="34" charset="0"/>
                          <a:ea typeface="Verdana" panose="020B0604030504040204" pitchFamily="34" charset="0"/>
                          <a:cs typeface="Verdana" panose="020B0604030504040204" pitchFamily="34" charset="0"/>
                        </a:rPr>
                        <a:t>3</a:t>
                      </a:r>
                    </a:p>
                  </a:txBody>
                  <a:tcPr anchor="ctr"/>
                </a:tc>
                <a:tc>
                  <a:txBody>
                    <a:bodyPr/>
                    <a:lstStyle/>
                    <a:p>
                      <a:pPr algn="r"/>
                      <a:r>
                        <a:rPr lang="en-US" sz="1400" b="1" dirty="0">
                          <a:latin typeface="Verdana" panose="020B0604030504040204" pitchFamily="34" charset="0"/>
                          <a:ea typeface="Verdana" panose="020B0604030504040204" pitchFamily="34" charset="0"/>
                          <a:cs typeface="Verdana" panose="020B0604030504040204" pitchFamily="34" charset="0"/>
                        </a:rPr>
                        <a:t>3</a:t>
                      </a:r>
                    </a:p>
                  </a:txBody>
                  <a:tcPr anchor="ctr"/>
                </a:tc>
                <a:extLst>
                  <a:ext uri="{0D108BD9-81ED-4DB2-BD59-A6C34878D82A}">
                    <a16:rowId xmlns:a16="http://schemas.microsoft.com/office/drawing/2014/main" val="10004"/>
                  </a:ext>
                </a:extLst>
              </a:tr>
              <a:tr h="356260">
                <a:tc>
                  <a:txBody>
                    <a:bodyPr/>
                    <a:lstStyle/>
                    <a:p>
                      <a:pPr marL="457200" indent="0" algn="l"/>
                      <a:r>
                        <a:rPr lang="en-US" sz="1400" b="1" dirty="0">
                          <a:latin typeface="Verdana" panose="020B0604030504040204" pitchFamily="34" charset="0"/>
                          <a:ea typeface="Verdana" panose="020B0604030504040204" pitchFamily="34" charset="0"/>
                          <a:cs typeface="Verdana" panose="020B0604030504040204" pitchFamily="34" charset="0"/>
                        </a:rPr>
                        <a:t>Fixed overhead cost per unit………</a:t>
                      </a:r>
                    </a:p>
                  </a:txBody>
                  <a:tcPr anchor="ctr"/>
                </a:tc>
                <a:tc>
                  <a:txBody>
                    <a:bodyPr/>
                    <a:lstStyle/>
                    <a:p>
                      <a:pPr algn="r"/>
                      <a:r>
                        <a:rPr lang="en-US" sz="1400" b="1" u="sng" dirty="0">
                          <a:latin typeface="Verdana" panose="020B0604030504040204" pitchFamily="34" charset="0"/>
                          <a:ea typeface="Verdana" panose="020B0604030504040204" pitchFamily="34" charset="0"/>
                          <a:cs typeface="Verdana" panose="020B0604030504040204" pitchFamily="34" charset="0"/>
                        </a:rPr>
                        <a:t>  10</a:t>
                      </a:r>
                    </a:p>
                  </a:txBody>
                  <a:tcPr anchor="ctr"/>
                </a:tc>
                <a:tc>
                  <a:txBody>
                    <a:bodyPr/>
                    <a:lstStyle/>
                    <a:p>
                      <a:pPr algn="r"/>
                      <a:r>
                        <a:rPr lang="en-US" sz="1400" b="1" u="sng" dirty="0">
                          <a:latin typeface="Verdana" panose="020B0604030504040204" pitchFamily="34" charset="0"/>
                          <a:ea typeface="Verdana" panose="020B0604030504040204" pitchFamily="34" charset="0"/>
                          <a:cs typeface="Verdana" panose="020B0604030504040204" pitchFamily="34" charset="0"/>
                        </a:rPr>
                        <a:t>     -</a:t>
                      </a:r>
                    </a:p>
                  </a:txBody>
                  <a:tcPr anchor="ctr"/>
                </a:tc>
                <a:extLst>
                  <a:ext uri="{0D108BD9-81ED-4DB2-BD59-A6C34878D82A}">
                    <a16:rowId xmlns:a16="http://schemas.microsoft.com/office/drawing/2014/main" val="10005"/>
                  </a:ext>
                </a:extLst>
              </a:tr>
              <a:tr h="356260">
                <a:tc>
                  <a:txBody>
                    <a:bodyPr/>
                    <a:lstStyle/>
                    <a:p>
                      <a:pPr algn="l"/>
                      <a:r>
                        <a:rPr lang="en-US" sz="1400" dirty="0">
                          <a:latin typeface="Verdana" panose="020B0604030504040204" pitchFamily="34" charset="0"/>
                          <a:ea typeface="Verdana" panose="020B0604030504040204" pitchFamily="34" charset="0"/>
                          <a:cs typeface="Verdana" panose="020B0604030504040204" pitchFamily="34" charset="0"/>
                        </a:rPr>
                        <a:t>Total product cost per unit…………………………….</a:t>
                      </a:r>
                    </a:p>
                  </a:txBody>
                  <a:tcPr anchor="ctr"/>
                </a:tc>
                <a:tc>
                  <a:txBody>
                    <a:bodyPr/>
                    <a:lstStyle/>
                    <a:p>
                      <a:pPr algn="r"/>
                      <a:r>
                        <a:rPr lang="en-US" sz="1400" b="1" dirty="0">
                          <a:latin typeface="Verdana" panose="020B0604030504040204" pitchFamily="34" charset="0"/>
                          <a:ea typeface="Verdana" panose="020B0604030504040204" pitchFamily="34" charset="0"/>
                          <a:cs typeface="Verdana" panose="020B0604030504040204" pitchFamily="34" charset="0"/>
                        </a:rPr>
                        <a:t>$25</a:t>
                      </a:r>
                    </a:p>
                  </a:txBody>
                  <a:tcPr anchor="ctr"/>
                </a:tc>
                <a:tc>
                  <a:txBody>
                    <a:bodyPr/>
                    <a:lstStyle/>
                    <a:p>
                      <a:pPr algn="r"/>
                      <a:r>
                        <a:rPr lang="en-US" sz="1400" b="1" dirty="0">
                          <a:latin typeface="Verdana" panose="020B0604030504040204" pitchFamily="34" charset="0"/>
                          <a:ea typeface="Verdana" panose="020B0604030504040204" pitchFamily="34" charset="0"/>
                          <a:cs typeface="Verdana" panose="020B0604030504040204" pitchFamily="34" charset="0"/>
                        </a:rPr>
                        <a:t>$15</a:t>
                      </a:r>
                    </a:p>
                  </a:txBody>
                  <a:tcPr anchor="ct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31490383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a:xfrm>
            <a:off x="0" y="533400"/>
            <a:ext cx="9144000" cy="990600"/>
          </a:xfrm>
        </p:spPr>
        <p:txBody>
          <a:bodyPr>
            <a:normAutofit/>
          </a:bodyPr>
          <a:lstStyle/>
          <a:p>
            <a:r>
              <a:rPr lang="en-US" dirty="0"/>
              <a:t>NEED-TO-KNOW 19-1 (1 of 4)</a:t>
            </a:r>
          </a:p>
        </p:txBody>
      </p:sp>
      <p:sp>
        <p:nvSpPr>
          <p:cNvPr id="13" name="Text Placeholder 12"/>
          <p:cNvSpPr>
            <a:spLocks noGrp="1"/>
          </p:cNvSpPr>
          <p:nvPr>
            <p:ph type="body" sz="quarter" idx="13"/>
          </p:nvPr>
        </p:nvSpPr>
        <p:spPr>
          <a:xfrm>
            <a:off x="381000" y="1524000"/>
            <a:ext cx="8458200" cy="609600"/>
          </a:xfrm>
        </p:spPr>
        <p:txBody>
          <a:bodyPr>
            <a:noAutofit/>
          </a:bodyPr>
          <a:lstStyle/>
          <a:p>
            <a:pPr lvl="0" fontAlgn="auto">
              <a:spcBef>
                <a:spcPts val="0"/>
              </a:spcBef>
              <a:spcAft>
                <a:spcPts val="0"/>
              </a:spcAft>
              <a:defRPr/>
            </a:pPr>
            <a:r>
              <a:rPr lang="en-US" altLang="en-US" b="1" kern="0" dirty="0">
                <a:solidFill>
                  <a:prstClr val="black"/>
                </a:solidFill>
              </a:rPr>
              <a:t>Learning Objective P1: </a:t>
            </a:r>
            <a:r>
              <a:rPr lang="en-US" dirty="0"/>
              <a:t>Compute unit cost under both absorption and variable costing</a:t>
            </a:r>
            <a:endParaRPr lang="en-US" b="1" kern="0" dirty="0">
              <a:solidFill>
                <a:prstClr val="black"/>
              </a:solidFill>
            </a:endParaRPr>
          </a:p>
        </p:txBody>
      </p:sp>
      <p:sp>
        <p:nvSpPr>
          <p:cNvPr id="14" name="Content Placeholder 13"/>
          <p:cNvSpPr>
            <a:spLocks noGrp="1"/>
          </p:cNvSpPr>
          <p:nvPr>
            <p:ph sz="quarter" idx="15"/>
          </p:nvPr>
        </p:nvSpPr>
        <p:spPr>
          <a:xfrm>
            <a:off x="381000" y="2286000"/>
            <a:ext cx="8229600" cy="533400"/>
          </a:xfrm>
        </p:spPr>
        <p:txBody>
          <a:bodyPr/>
          <a:lstStyle/>
          <a:p>
            <a:pPr marL="0" indent="0">
              <a:buNone/>
            </a:pPr>
            <a:r>
              <a:rPr lang="en-US" dirty="0"/>
              <a:t>A manufacturer reports the following data.</a:t>
            </a:r>
          </a:p>
        </p:txBody>
      </p:sp>
      <p:graphicFrame>
        <p:nvGraphicFramePr>
          <p:cNvPr id="2" name="Table 1"/>
          <p:cNvGraphicFramePr>
            <a:graphicFrameLocks noGrp="1"/>
          </p:cNvGraphicFramePr>
          <p:nvPr>
            <p:extLst>
              <p:ext uri="{D42A27DB-BD31-4B8C-83A1-F6EECF244321}">
                <p14:modId xmlns:p14="http://schemas.microsoft.com/office/powerpoint/2010/main" val="3353184381"/>
              </p:ext>
            </p:extLst>
          </p:nvPr>
        </p:nvGraphicFramePr>
        <p:xfrm>
          <a:off x="762001" y="3048000"/>
          <a:ext cx="7696199" cy="2286000"/>
        </p:xfrm>
        <a:graphic>
          <a:graphicData uri="http://schemas.openxmlformats.org/drawingml/2006/table">
            <a:tbl>
              <a:tblPr firstRow="1" bandRow="1">
                <a:tableStyleId>{5940675A-B579-460E-94D1-54222C63F5DA}</a:tableStyleId>
              </a:tblPr>
              <a:tblGrid>
                <a:gridCol w="2438399">
                  <a:extLst>
                    <a:ext uri="{9D8B030D-6E8A-4147-A177-3AD203B41FA5}">
                      <a16:colId xmlns:a16="http://schemas.microsoft.com/office/drawing/2014/main" val="20000"/>
                    </a:ext>
                  </a:extLst>
                </a:gridCol>
                <a:gridCol w="1981200">
                  <a:extLst>
                    <a:ext uri="{9D8B030D-6E8A-4147-A177-3AD203B41FA5}">
                      <a16:colId xmlns:a16="http://schemas.microsoft.com/office/drawing/2014/main" val="20001"/>
                    </a:ext>
                  </a:extLst>
                </a:gridCol>
                <a:gridCol w="3276600">
                  <a:extLst>
                    <a:ext uri="{9D8B030D-6E8A-4147-A177-3AD203B41FA5}">
                      <a16:colId xmlns:a16="http://schemas.microsoft.com/office/drawing/2014/main" val="20002"/>
                    </a:ext>
                  </a:extLst>
                </a:gridCol>
              </a:tblGrid>
              <a:tr h="304800">
                <a:tc>
                  <a:txBody>
                    <a:bodyPr/>
                    <a:lstStyle/>
                    <a:p>
                      <a:r>
                        <a:rPr lang="en-US" sz="1400" dirty="0">
                          <a:latin typeface="Verdana" panose="020B0604030504040204" pitchFamily="34" charset="0"/>
                          <a:ea typeface="Verdana" panose="020B0604030504040204" pitchFamily="34" charset="0"/>
                          <a:cs typeface="Verdana" panose="020B0604030504040204" pitchFamily="34" charset="0"/>
                        </a:rPr>
                        <a:t>Direct materials</a:t>
                      </a:r>
                    </a:p>
                  </a:txBody>
                  <a:tcPr anchor="ctr"/>
                </a:tc>
                <a:tc>
                  <a:txBody>
                    <a:bodyPr/>
                    <a:lstStyle/>
                    <a:p>
                      <a:pPr algn="r"/>
                      <a:r>
                        <a:rPr lang="en-US" sz="1400" dirty="0">
                          <a:latin typeface="Verdana" panose="020B0604030504040204" pitchFamily="34" charset="0"/>
                          <a:ea typeface="Verdana" panose="020B0604030504040204" pitchFamily="34" charset="0"/>
                          <a:cs typeface="Verdana" panose="020B0604030504040204" pitchFamily="34" charset="0"/>
                        </a:rPr>
                        <a:t>$6.00 per unit</a:t>
                      </a:r>
                    </a:p>
                  </a:txBody>
                  <a:tcPr/>
                </a:tc>
                <a:tc>
                  <a:txBody>
                    <a:bodyPr/>
                    <a:lstStyle/>
                    <a:p>
                      <a:endParaRPr lang="en-US" sz="1400" dirty="0">
                        <a:latin typeface="Verdana" panose="020B0604030504040204" pitchFamily="34" charset="0"/>
                        <a:ea typeface="Verdana" panose="020B0604030504040204" pitchFamily="34" charset="0"/>
                        <a:cs typeface="Verdana" panose="020B0604030504040204" pitchFamily="34" charset="0"/>
                      </a:endParaRPr>
                    </a:p>
                  </a:txBody>
                  <a:tcPr/>
                </a:tc>
                <a:extLst>
                  <a:ext uri="{0D108BD9-81ED-4DB2-BD59-A6C34878D82A}">
                    <a16:rowId xmlns:a16="http://schemas.microsoft.com/office/drawing/2014/main" val="10000"/>
                  </a:ext>
                </a:extLst>
              </a:tr>
              <a:tr h="228600">
                <a:tc>
                  <a:txBody>
                    <a:bodyPr/>
                    <a:lstStyle/>
                    <a:p>
                      <a:r>
                        <a:rPr lang="en-US" sz="1400" dirty="0">
                          <a:latin typeface="Verdana" panose="020B0604030504040204" pitchFamily="34" charset="0"/>
                          <a:ea typeface="Verdana" panose="020B0604030504040204" pitchFamily="34" charset="0"/>
                          <a:cs typeface="Verdana" panose="020B0604030504040204" pitchFamily="34" charset="0"/>
                        </a:rPr>
                        <a:t>Direct labor</a:t>
                      </a:r>
                    </a:p>
                  </a:txBody>
                  <a:tcPr anchor="ctr"/>
                </a:tc>
                <a:tc>
                  <a:txBody>
                    <a:bodyPr/>
                    <a:lstStyle/>
                    <a:p>
                      <a:pPr algn="r"/>
                      <a:r>
                        <a:rPr lang="en-US" sz="1400" dirty="0">
                          <a:latin typeface="Verdana" panose="020B0604030504040204" pitchFamily="34" charset="0"/>
                          <a:ea typeface="Verdana" panose="020B0604030504040204" pitchFamily="34" charset="0"/>
                          <a:cs typeface="Verdana" panose="020B0604030504040204" pitchFamily="34" charset="0"/>
                        </a:rPr>
                        <a:t>$14.00 per</a:t>
                      </a:r>
                      <a:r>
                        <a:rPr lang="en-US" sz="1400" baseline="0" dirty="0">
                          <a:latin typeface="Verdana" panose="020B0604030504040204" pitchFamily="34" charset="0"/>
                          <a:ea typeface="Verdana" panose="020B0604030504040204" pitchFamily="34" charset="0"/>
                          <a:cs typeface="Verdana" panose="020B0604030504040204" pitchFamily="34" charset="0"/>
                        </a:rPr>
                        <a:t> unit</a:t>
                      </a:r>
                      <a:endParaRPr lang="en-US" sz="1400"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endParaRPr lang="en-US" sz="1400" dirty="0">
                        <a:latin typeface="Verdana" panose="020B0604030504040204" pitchFamily="34" charset="0"/>
                        <a:ea typeface="Verdana" panose="020B0604030504040204" pitchFamily="34" charset="0"/>
                        <a:cs typeface="Verdana" panose="020B0604030504040204" pitchFamily="34" charset="0"/>
                      </a:endParaRPr>
                    </a:p>
                  </a:txBody>
                  <a:tcPr/>
                </a:tc>
                <a:extLst>
                  <a:ext uri="{0D108BD9-81ED-4DB2-BD59-A6C34878D82A}">
                    <a16:rowId xmlns:a16="http://schemas.microsoft.com/office/drawing/2014/main" val="10001"/>
                  </a:ext>
                </a:extLst>
              </a:tr>
              <a:tr h="228600">
                <a:tc>
                  <a:txBody>
                    <a:bodyPr/>
                    <a:lstStyle/>
                    <a:p>
                      <a:r>
                        <a:rPr lang="en-US" sz="1400" dirty="0">
                          <a:latin typeface="Verdana" panose="020B0604030504040204" pitchFamily="34" charset="0"/>
                          <a:ea typeface="Verdana" panose="020B0604030504040204" pitchFamily="34" charset="0"/>
                          <a:cs typeface="Verdana" panose="020B0604030504040204" pitchFamily="34" charset="0"/>
                        </a:rPr>
                        <a:t>Overhead costs:</a:t>
                      </a:r>
                    </a:p>
                  </a:txBody>
                  <a:tcPr anchor="ctr"/>
                </a:tc>
                <a:tc>
                  <a:txBody>
                    <a:bodyPr/>
                    <a:lstStyle/>
                    <a:p>
                      <a:pPr algn="r"/>
                      <a:endParaRPr lang="en-US" sz="1400"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endParaRPr lang="en-US" sz="1400" dirty="0">
                        <a:latin typeface="Verdana" panose="020B0604030504040204" pitchFamily="34" charset="0"/>
                        <a:ea typeface="Verdana" panose="020B0604030504040204" pitchFamily="34" charset="0"/>
                        <a:cs typeface="Verdana" panose="020B0604030504040204" pitchFamily="34" charset="0"/>
                      </a:endParaRPr>
                    </a:p>
                  </a:txBody>
                  <a:tcPr/>
                </a:tc>
                <a:extLst>
                  <a:ext uri="{0D108BD9-81ED-4DB2-BD59-A6C34878D82A}">
                    <a16:rowId xmlns:a16="http://schemas.microsoft.com/office/drawing/2014/main" val="10002"/>
                  </a:ext>
                </a:extLst>
              </a:tr>
              <a:tr h="304800">
                <a:tc>
                  <a:txBody>
                    <a:bodyPr/>
                    <a:lstStyle/>
                    <a:p>
                      <a:pPr marL="457200" indent="0"/>
                      <a:r>
                        <a:rPr lang="en-US" sz="1400" dirty="0">
                          <a:latin typeface="Verdana" panose="020B0604030504040204" pitchFamily="34" charset="0"/>
                          <a:ea typeface="Verdana" panose="020B0604030504040204" pitchFamily="34" charset="0"/>
                          <a:cs typeface="Verdana" panose="020B0604030504040204" pitchFamily="34" charset="0"/>
                        </a:rPr>
                        <a:t>Variable overhead</a:t>
                      </a:r>
                    </a:p>
                  </a:txBody>
                  <a:tcPr anchor="ctr"/>
                </a:tc>
                <a:tc>
                  <a:txBody>
                    <a:bodyPr/>
                    <a:lstStyle/>
                    <a:p>
                      <a:pPr algn="r"/>
                      <a:r>
                        <a:rPr lang="en-US" sz="1400" dirty="0">
                          <a:latin typeface="Verdana" panose="020B0604030504040204" pitchFamily="34" charset="0"/>
                          <a:ea typeface="Verdana" panose="020B0604030504040204" pitchFamily="34" charset="0"/>
                          <a:cs typeface="Verdana" panose="020B0604030504040204" pitchFamily="34" charset="0"/>
                        </a:rPr>
                        <a:t>$220,000 per year</a:t>
                      </a:r>
                    </a:p>
                  </a:txBody>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Verdana" panose="020B0604030504040204" pitchFamily="34" charset="0"/>
                          <a:ea typeface="Verdana" panose="020B0604030504040204" pitchFamily="34" charset="0"/>
                          <a:cs typeface="Verdana" panose="020B0604030504040204" pitchFamily="34" charset="0"/>
                        </a:rPr>
                        <a:t>$220,000 / 20,000 units = $11 per unit</a:t>
                      </a:r>
                      <a:endParaRPr kumimoji="0" lang="en-US" altLang="en-US" sz="1400" b="0"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txBody>
                  <a:tcPr/>
                </a:tc>
                <a:extLst>
                  <a:ext uri="{0D108BD9-81ED-4DB2-BD59-A6C34878D82A}">
                    <a16:rowId xmlns:a16="http://schemas.microsoft.com/office/drawing/2014/main" val="10003"/>
                  </a:ext>
                </a:extLst>
              </a:tr>
              <a:tr h="396240">
                <a:tc>
                  <a:txBody>
                    <a:bodyPr/>
                    <a:lstStyle/>
                    <a:p>
                      <a:pPr marL="457200" indent="0"/>
                      <a:r>
                        <a:rPr lang="en-US" sz="1400" dirty="0">
                          <a:latin typeface="Verdana" panose="020B0604030504040204" pitchFamily="34" charset="0"/>
                          <a:ea typeface="Verdana" panose="020B0604030504040204" pitchFamily="34" charset="0"/>
                          <a:cs typeface="Verdana" panose="020B0604030504040204" pitchFamily="34" charset="0"/>
                        </a:rPr>
                        <a:t>Fixed overhead</a:t>
                      </a:r>
                    </a:p>
                  </a:txBody>
                  <a:tcPr anchor="ctr"/>
                </a:tc>
                <a:tc>
                  <a:txBody>
                    <a:bodyPr/>
                    <a:lstStyle/>
                    <a:p>
                      <a:pPr algn="r"/>
                      <a:r>
                        <a:rPr lang="en-US" sz="1400" dirty="0">
                          <a:latin typeface="Verdana" panose="020B0604030504040204" pitchFamily="34" charset="0"/>
                          <a:ea typeface="Verdana" panose="020B0604030504040204" pitchFamily="34" charset="0"/>
                          <a:cs typeface="Verdana" panose="020B0604030504040204" pitchFamily="34" charset="0"/>
                        </a:rPr>
                        <a:t>$680,000 per year</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400" b="0" i="0" u="none" strike="noStrike" cap="none" normalizeH="0" baseline="0" dirty="0">
                          <a:ln>
                            <a:noFill/>
                          </a:ln>
                          <a:solidFill>
                            <a:srgbClr val="000000"/>
                          </a:solidFill>
                          <a:effectLst/>
                          <a:latin typeface="Verdana" panose="020B0604030504040204" pitchFamily="34" charset="0"/>
                          <a:ea typeface="Verdana" panose="020B0604030504040204" pitchFamily="34" charset="0"/>
                          <a:cs typeface="Verdana" panose="020B0604030504040204" pitchFamily="34" charset="0"/>
                        </a:rPr>
                        <a:t>$680,000 / 20,000 units = $34 per unit</a:t>
                      </a:r>
                      <a:endParaRPr kumimoji="0" lang="en-US" altLang="en-US" sz="1400" b="0"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txBody>
                  <a:tcPr/>
                </a:tc>
                <a:extLst>
                  <a:ext uri="{0D108BD9-81ED-4DB2-BD59-A6C34878D82A}">
                    <a16:rowId xmlns:a16="http://schemas.microsoft.com/office/drawing/2014/main" val="10004"/>
                  </a:ext>
                </a:extLst>
              </a:tr>
              <a:tr h="335280">
                <a:tc>
                  <a:txBody>
                    <a:bodyPr/>
                    <a:lstStyle/>
                    <a:p>
                      <a:r>
                        <a:rPr lang="en-US" sz="1400" dirty="0">
                          <a:latin typeface="Verdana" panose="020B0604030504040204" pitchFamily="34" charset="0"/>
                          <a:ea typeface="Verdana" panose="020B0604030504040204" pitchFamily="34" charset="0"/>
                          <a:cs typeface="Verdana" panose="020B0604030504040204" pitchFamily="34" charset="0"/>
                        </a:rPr>
                        <a:t>Expected units produced</a:t>
                      </a:r>
                    </a:p>
                  </a:txBody>
                  <a:tcPr anchor="ctr"/>
                </a:tc>
                <a:tc>
                  <a:txBody>
                    <a:bodyPr/>
                    <a:lstStyle/>
                    <a:p>
                      <a:pPr algn="r"/>
                      <a:r>
                        <a:rPr lang="en-US" sz="1400" dirty="0">
                          <a:latin typeface="Verdana" panose="020B0604030504040204" pitchFamily="34" charset="0"/>
                          <a:ea typeface="Verdana" panose="020B0604030504040204" pitchFamily="34" charset="0"/>
                          <a:cs typeface="Verdana" panose="020B0604030504040204" pitchFamily="34" charset="0"/>
                        </a:rPr>
                        <a:t>20,000 units</a:t>
                      </a:r>
                    </a:p>
                  </a:txBody>
                  <a:tcPr/>
                </a:tc>
                <a:tc>
                  <a:txBody>
                    <a:bodyPr/>
                    <a:lstStyle/>
                    <a:p>
                      <a:endParaRPr lang="en-US" sz="1400" dirty="0">
                        <a:latin typeface="Verdana" panose="020B0604030504040204" pitchFamily="34" charset="0"/>
                        <a:ea typeface="Verdana" panose="020B0604030504040204" pitchFamily="34" charset="0"/>
                        <a:cs typeface="Verdana" panose="020B0604030504040204" pitchFamily="34" charset="0"/>
                      </a:endParaRPr>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980177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a:xfrm>
            <a:off x="0" y="533400"/>
            <a:ext cx="9144000" cy="990600"/>
          </a:xfrm>
        </p:spPr>
        <p:txBody>
          <a:bodyPr>
            <a:normAutofit/>
          </a:bodyPr>
          <a:lstStyle/>
          <a:p>
            <a:r>
              <a:rPr lang="en-US" dirty="0"/>
              <a:t>NEED-TO-KNOW 19-1 (2 of 4)</a:t>
            </a:r>
          </a:p>
        </p:txBody>
      </p:sp>
      <p:sp>
        <p:nvSpPr>
          <p:cNvPr id="13" name="Text Placeholder 12"/>
          <p:cNvSpPr>
            <a:spLocks noGrp="1"/>
          </p:cNvSpPr>
          <p:nvPr>
            <p:ph type="body" sz="quarter" idx="13"/>
          </p:nvPr>
        </p:nvSpPr>
        <p:spPr>
          <a:xfrm>
            <a:off x="381000" y="1524000"/>
            <a:ext cx="8458200" cy="609600"/>
          </a:xfrm>
        </p:spPr>
        <p:txBody>
          <a:bodyPr>
            <a:noAutofit/>
          </a:bodyPr>
          <a:lstStyle/>
          <a:p>
            <a:pPr lvl="0" fontAlgn="auto">
              <a:spcBef>
                <a:spcPts val="0"/>
              </a:spcBef>
              <a:spcAft>
                <a:spcPts val="0"/>
              </a:spcAft>
              <a:defRPr/>
            </a:pPr>
            <a:r>
              <a:rPr lang="en-US" altLang="en-US" b="1" kern="0" dirty="0">
                <a:solidFill>
                  <a:prstClr val="black"/>
                </a:solidFill>
              </a:rPr>
              <a:t>Learning Objective P1: </a:t>
            </a:r>
            <a:r>
              <a:rPr lang="en-US" dirty="0"/>
              <a:t>Compute unit cost under both absorption and variable costing</a:t>
            </a:r>
            <a:endParaRPr lang="en-US" b="1" kern="0" dirty="0">
              <a:solidFill>
                <a:prstClr val="black"/>
              </a:solidFill>
            </a:endParaRPr>
          </a:p>
        </p:txBody>
      </p:sp>
      <p:sp>
        <p:nvSpPr>
          <p:cNvPr id="6" name="Content Placeholder 5"/>
          <p:cNvSpPr>
            <a:spLocks noGrp="1"/>
          </p:cNvSpPr>
          <p:nvPr>
            <p:ph sz="quarter" idx="18"/>
          </p:nvPr>
        </p:nvSpPr>
        <p:spPr>
          <a:xfrm>
            <a:off x="381000" y="2362200"/>
            <a:ext cx="8305800" cy="3962400"/>
          </a:xfrm>
        </p:spPr>
        <p:txBody>
          <a:bodyPr>
            <a:noAutofit/>
          </a:bodyPr>
          <a:lstStyle/>
          <a:p>
            <a:pPr marL="579438" lvl="0" indent="-579438">
              <a:buFont typeface="+mj-lt"/>
              <a:buAutoNum type="arabicParenR"/>
            </a:pPr>
            <a:r>
              <a:rPr lang="en-US" dirty="0"/>
              <a:t>Compute the total product cost per unit under absorption costing.</a:t>
            </a:r>
            <a:endParaRPr lang="en-US" altLang="en-US" dirty="0"/>
          </a:p>
          <a:p>
            <a:pPr marL="579438" lvl="0" indent="-579438">
              <a:buFont typeface="+mj-lt"/>
              <a:buAutoNum type="arabicParenR"/>
            </a:pPr>
            <a:r>
              <a:rPr lang="en-US" dirty="0"/>
              <a:t>Compute the total product cost per unit under variable costing.</a:t>
            </a:r>
            <a:endParaRPr lang="en-US" altLang="en-US" dirty="0"/>
          </a:p>
        </p:txBody>
      </p:sp>
    </p:spTree>
    <p:extLst>
      <p:ext uri="{BB962C8B-B14F-4D97-AF65-F5344CB8AC3E}">
        <p14:creationId xmlns:p14="http://schemas.microsoft.com/office/powerpoint/2010/main" val="5589457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0" y="533400"/>
            <a:ext cx="9144000" cy="914400"/>
          </a:xfrm>
        </p:spPr>
        <p:txBody>
          <a:bodyPr/>
          <a:lstStyle/>
          <a:p>
            <a:r>
              <a:rPr lang="en-US" dirty="0"/>
              <a:t>NEED-TO-KNOW 19-1 (3 of 4)</a:t>
            </a:r>
          </a:p>
        </p:txBody>
      </p:sp>
      <p:sp>
        <p:nvSpPr>
          <p:cNvPr id="10" name="Text Placeholder 9"/>
          <p:cNvSpPr>
            <a:spLocks noGrp="1"/>
          </p:cNvSpPr>
          <p:nvPr>
            <p:ph type="body" sz="quarter" idx="13"/>
          </p:nvPr>
        </p:nvSpPr>
        <p:spPr>
          <a:xfrm>
            <a:off x="533400" y="1447800"/>
            <a:ext cx="8077200" cy="685800"/>
          </a:xfrm>
        </p:spPr>
        <p:txBody>
          <a:bodyPr>
            <a:noAutofit/>
          </a:bodyPr>
          <a:lstStyle/>
          <a:p>
            <a:pPr lvl="0"/>
            <a:r>
              <a:rPr lang="en-US" altLang="en-US" b="1" kern="0" dirty="0">
                <a:solidFill>
                  <a:prstClr val="black"/>
                </a:solidFill>
              </a:rPr>
              <a:t>Learning Objective P1: </a:t>
            </a:r>
            <a:r>
              <a:rPr lang="en-US" dirty="0"/>
              <a:t>Compute unit cost under both absorption and variable costing</a:t>
            </a:r>
            <a:endParaRPr lang="en-US" b="1" kern="0" dirty="0">
              <a:solidFill>
                <a:prstClr val="black"/>
              </a:solidFill>
            </a:endParaRPr>
          </a:p>
        </p:txBody>
      </p:sp>
      <p:sp>
        <p:nvSpPr>
          <p:cNvPr id="9" name="Content Placeholder 8"/>
          <p:cNvSpPr>
            <a:spLocks noGrp="1"/>
          </p:cNvSpPr>
          <p:nvPr>
            <p:ph idx="1"/>
          </p:nvPr>
        </p:nvSpPr>
        <p:spPr>
          <a:xfrm>
            <a:off x="457200" y="2286000"/>
            <a:ext cx="8382000" cy="4114800"/>
          </a:xfrm>
        </p:spPr>
        <p:txBody>
          <a:bodyPr>
            <a:normAutofit/>
          </a:bodyPr>
          <a:lstStyle/>
          <a:p>
            <a:pPr marL="341313" indent="-341313"/>
            <a:r>
              <a:rPr lang="en-US" dirty="0"/>
              <a:t>Absorption Costing</a:t>
            </a:r>
          </a:p>
          <a:p>
            <a:pPr marL="806450" lvl="0" indent="-465138">
              <a:buFont typeface="Verdana" panose="020B0604030504040204" pitchFamily="34" charset="0"/>
              <a:buChar char="−"/>
            </a:pPr>
            <a:r>
              <a:rPr lang="en-US" sz="2400" dirty="0"/>
              <a:t>Product Costs (</a:t>
            </a:r>
            <a:r>
              <a:rPr lang="en-US" altLang="en-US" sz="2400" dirty="0">
                <a:solidFill>
                  <a:srgbClr val="000000"/>
                </a:solidFill>
                <a:latin typeface="Arial" panose="020B0604020202020204" pitchFamily="34" charset="0"/>
              </a:rPr>
              <a:t>$</a:t>
            </a:r>
            <a:r>
              <a:rPr lang="en-US" altLang="en-US" sz="2400" dirty="0">
                <a:solidFill>
                  <a:srgbClr val="000000"/>
                </a:solidFill>
              </a:rPr>
              <a:t>65</a:t>
            </a:r>
            <a:r>
              <a:rPr lang="en-US" altLang="en-US" sz="2400" dirty="0">
                <a:solidFill>
                  <a:srgbClr val="000000"/>
                </a:solidFill>
                <a:latin typeface="Arial" panose="020B0604020202020204" pitchFamily="34" charset="0"/>
              </a:rPr>
              <a:t>.00 per unit</a:t>
            </a:r>
            <a:r>
              <a:rPr lang="en-US" sz="2400" dirty="0"/>
              <a:t>)</a:t>
            </a:r>
          </a:p>
          <a:p>
            <a:pPr marL="1255713">
              <a:buFont typeface="Wingdings" panose="05000000000000000000" pitchFamily="2" charset="2"/>
              <a:buChar char="§"/>
            </a:pPr>
            <a:r>
              <a:rPr lang="en-US" sz="2200" dirty="0"/>
              <a:t>Direct Materials ($6.00)</a:t>
            </a:r>
          </a:p>
          <a:p>
            <a:pPr marL="1255713">
              <a:buFont typeface="Wingdings" panose="05000000000000000000" pitchFamily="2" charset="2"/>
              <a:buChar char="§"/>
            </a:pPr>
            <a:r>
              <a:rPr lang="en-US" sz="2200" dirty="0"/>
              <a:t>Direct Labor ($14.00)</a:t>
            </a:r>
          </a:p>
          <a:p>
            <a:pPr marL="1255713">
              <a:buFont typeface="Wingdings" panose="05000000000000000000" pitchFamily="2" charset="2"/>
              <a:buChar char="§"/>
            </a:pPr>
            <a:r>
              <a:rPr lang="en-US" sz="2200" dirty="0"/>
              <a:t>Variable Overhead ($11.00)</a:t>
            </a:r>
          </a:p>
          <a:p>
            <a:pPr marL="1255713">
              <a:buFont typeface="Wingdings" panose="05000000000000000000" pitchFamily="2" charset="2"/>
              <a:buChar char="§"/>
            </a:pPr>
            <a:r>
              <a:rPr lang="en-US" sz="2200" dirty="0"/>
              <a:t>Fixed Overhead ($34.00)</a:t>
            </a:r>
          </a:p>
        </p:txBody>
      </p:sp>
    </p:spTree>
    <p:extLst>
      <p:ext uri="{BB962C8B-B14F-4D97-AF65-F5344CB8AC3E}">
        <p14:creationId xmlns:p14="http://schemas.microsoft.com/office/powerpoint/2010/main" val="26506717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33400"/>
            <a:ext cx="9144000" cy="838200"/>
          </a:xfrm>
        </p:spPr>
        <p:txBody>
          <a:bodyPr/>
          <a:lstStyle/>
          <a:p>
            <a:r>
              <a:rPr lang="en-US" dirty="0"/>
              <a:t>NEED-TO-KNOW 19-1 (4 of 4)</a:t>
            </a:r>
          </a:p>
        </p:txBody>
      </p:sp>
      <p:sp>
        <p:nvSpPr>
          <p:cNvPr id="4" name="Text Placeholder 3"/>
          <p:cNvSpPr>
            <a:spLocks noGrp="1"/>
          </p:cNvSpPr>
          <p:nvPr>
            <p:ph type="body" sz="quarter" idx="13"/>
          </p:nvPr>
        </p:nvSpPr>
        <p:spPr>
          <a:xfrm>
            <a:off x="533400" y="1371600"/>
            <a:ext cx="8305800" cy="838200"/>
          </a:xfrm>
        </p:spPr>
        <p:txBody>
          <a:bodyPr>
            <a:noAutofit/>
          </a:bodyPr>
          <a:lstStyle/>
          <a:p>
            <a:pPr lvl="0"/>
            <a:r>
              <a:rPr lang="en-US" altLang="en-US" b="1" kern="0" dirty="0">
                <a:solidFill>
                  <a:prstClr val="black"/>
                </a:solidFill>
              </a:rPr>
              <a:t>Learning Objective P1: </a:t>
            </a:r>
            <a:r>
              <a:rPr lang="en-US" dirty="0"/>
              <a:t>Compute unit cost under both absorption</a:t>
            </a:r>
            <a:r>
              <a:rPr lang="en-US" baseline="0" dirty="0"/>
              <a:t> </a:t>
            </a:r>
            <a:r>
              <a:rPr lang="en-US" dirty="0"/>
              <a:t>and variable costing</a:t>
            </a:r>
            <a:endParaRPr lang="en-US" b="1" kern="0" dirty="0">
              <a:solidFill>
                <a:prstClr val="black"/>
              </a:solidFill>
            </a:endParaRPr>
          </a:p>
        </p:txBody>
      </p:sp>
      <p:sp>
        <p:nvSpPr>
          <p:cNvPr id="3" name="Content Placeholder 2"/>
          <p:cNvSpPr>
            <a:spLocks noGrp="1"/>
          </p:cNvSpPr>
          <p:nvPr>
            <p:ph idx="1"/>
          </p:nvPr>
        </p:nvSpPr>
        <p:spPr>
          <a:xfrm>
            <a:off x="457200" y="2362200"/>
            <a:ext cx="8305800" cy="3505200"/>
          </a:xfrm>
        </p:spPr>
        <p:txBody>
          <a:bodyPr>
            <a:normAutofit/>
          </a:bodyPr>
          <a:lstStyle/>
          <a:p>
            <a:pPr marL="341313" indent="-341313"/>
            <a:r>
              <a:rPr lang="en-US" dirty="0"/>
              <a:t>Variable Costing</a:t>
            </a:r>
          </a:p>
          <a:p>
            <a:pPr marL="806450" lvl="0" indent="-465138">
              <a:buFont typeface="Verdana" panose="020B0604030504040204" pitchFamily="34" charset="0"/>
              <a:buChar char="−"/>
            </a:pPr>
            <a:r>
              <a:rPr lang="en-US" sz="2400" dirty="0"/>
              <a:t>Product Costs (</a:t>
            </a:r>
            <a:r>
              <a:rPr lang="en-US" altLang="en-US" sz="2400" dirty="0">
                <a:solidFill>
                  <a:srgbClr val="000000"/>
                </a:solidFill>
              </a:rPr>
              <a:t>$31.00 per unit</a:t>
            </a:r>
            <a:r>
              <a:rPr lang="en-US" sz="2400" dirty="0"/>
              <a:t>)</a:t>
            </a:r>
          </a:p>
          <a:p>
            <a:pPr marL="1255713">
              <a:buFont typeface="Wingdings" panose="05000000000000000000" pitchFamily="2" charset="2"/>
              <a:buChar char="§"/>
            </a:pPr>
            <a:r>
              <a:rPr lang="en-US" sz="2200" dirty="0"/>
              <a:t>Direct Materials ((</a:t>
            </a:r>
            <a:r>
              <a:rPr lang="en-US" altLang="en-US" sz="2200" dirty="0">
                <a:solidFill>
                  <a:srgbClr val="000000"/>
                </a:solidFill>
              </a:rPr>
              <a:t>$6.00) </a:t>
            </a:r>
            <a:endParaRPr lang="en-US" sz="2200" dirty="0"/>
          </a:p>
          <a:p>
            <a:pPr marL="1255713">
              <a:buFont typeface="Wingdings" panose="05000000000000000000" pitchFamily="2" charset="2"/>
              <a:buChar char="§"/>
            </a:pPr>
            <a:r>
              <a:rPr lang="en-US" sz="2200" dirty="0"/>
              <a:t>Direct Labor (</a:t>
            </a:r>
            <a:r>
              <a:rPr lang="en-US" altLang="en-US" sz="2200" dirty="0">
                <a:solidFill>
                  <a:srgbClr val="000000"/>
                </a:solidFill>
              </a:rPr>
              <a:t>$14.00) </a:t>
            </a:r>
            <a:endParaRPr lang="en-US" sz="2200" dirty="0"/>
          </a:p>
          <a:p>
            <a:pPr marL="1255713">
              <a:buFont typeface="Wingdings" panose="05000000000000000000" pitchFamily="2" charset="2"/>
              <a:buChar char="§"/>
            </a:pPr>
            <a:r>
              <a:rPr lang="en-US" sz="2200" dirty="0"/>
              <a:t>Variable Overhead (</a:t>
            </a:r>
            <a:r>
              <a:rPr lang="en-US" altLang="en-US" sz="2200" dirty="0">
                <a:solidFill>
                  <a:srgbClr val="000000"/>
                </a:solidFill>
              </a:rPr>
              <a:t>$11.00) </a:t>
            </a:r>
            <a:endParaRPr lang="en-US" dirty="0"/>
          </a:p>
          <a:p>
            <a:pPr marL="806450" indent="-465138">
              <a:buFont typeface="Verdana" panose="020B0604030504040204" pitchFamily="34" charset="0"/>
              <a:buChar char="−"/>
            </a:pPr>
            <a:r>
              <a:rPr lang="en-US" sz="2400" dirty="0"/>
              <a:t>Period Expenses</a:t>
            </a:r>
          </a:p>
          <a:p>
            <a:pPr marL="1255713">
              <a:buFont typeface="Wingdings" panose="05000000000000000000" pitchFamily="2" charset="2"/>
              <a:buChar char="§"/>
            </a:pPr>
            <a:r>
              <a:rPr lang="en-US" sz="2200" dirty="0"/>
              <a:t>Fixed Overhead (</a:t>
            </a:r>
            <a:r>
              <a:rPr lang="en-US" altLang="en-US" sz="2200" dirty="0">
                <a:solidFill>
                  <a:srgbClr val="000000"/>
                </a:solidFill>
              </a:rPr>
              <a:t>$34.00) </a:t>
            </a:r>
            <a:endParaRPr lang="en-US" sz="2200" dirty="0"/>
          </a:p>
        </p:txBody>
      </p:sp>
    </p:spTree>
    <p:extLst>
      <p:ext uri="{BB962C8B-B14F-4D97-AF65-F5344CB8AC3E}">
        <p14:creationId xmlns:p14="http://schemas.microsoft.com/office/powerpoint/2010/main" val="37093333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412376" y="2277035"/>
            <a:ext cx="8426824" cy="2599765"/>
          </a:xfrm>
        </p:spPr>
        <p:txBody>
          <a:bodyPr>
            <a:noAutofit/>
          </a:bodyPr>
          <a:lstStyle/>
          <a:p>
            <a:r>
              <a:rPr lang="en-US" altLang="en-US" b="1" dirty="0"/>
              <a:t>Learning Objective</a:t>
            </a:r>
            <a:r>
              <a:rPr lang="en-US" b="1" dirty="0"/>
              <a:t> P2: </a:t>
            </a:r>
            <a:r>
              <a:rPr lang="en-US" dirty="0"/>
              <a:t>Prepare and analyze an income statement using absorption costing and using variable costing.</a:t>
            </a:r>
          </a:p>
        </p:txBody>
      </p:sp>
    </p:spTree>
    <p:extLst>
      <p:ext uri="{BB962C8B-B14F-4D97-AF65-F5344CB8AC3E}">
        <p14:creationId xmlns:p14="http://schemas.microsoft.com/office/powerpoint/2010/main" val="37455612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0" y="533400"/>
            <a:ext cx="9144000" cy="990600"/>
          </a:xfrm>
        </p:spPr>
        <p:txBody>
          <a:bodyPr>
            <a:noAutofit/>
          </a:bodyPr>
          <a:lstStyle/>
          <a:p>
            <a:r>
              <a:rPr lang="en-US" dirty="0"/>
              <a:t>Absorption Costing Units Produced Equal Units Sold</a:t>
            </a:r>
          </a:p>
        </p:txBody>
      </p:sp>
      <p:sp>
        <p:nvSpPr>
          <p:cNvPr id="7" name="Text Placeholder 6"/>
          <p:cNvSpPr>
            <a:spLocks noGrp="1"/>
          </p:cNvSpPr>
          <p:nvPr>
            <p:ph type="body" sz="quarter" idx="13"/>
          </p:nvPr>
        </p:nvSpPr>
        <p:spPr>
          <a:xfrm>
            <a:off x="381000" y="1600200"/>
            <a:ext cx="8382000" cy="609600"/>
          </a:xfrm>
        </p:spPr>
        <p:txBody>
          <a:bodyPr>
            <a:noAutofit/>
          </a:bodyPr>
          <a:lstStyle/>
          <a:p>
            <a:pPr lvl="0"/>
            <a:r>
              <a:rPr lang="en-US" altLang="en-US" b="1" kern="0" dirty="0">
                <a:solidFill>
                  <a:prstClr val="black"/>
                </a:solidFill>
              </a:rPr>
              <a:t>Learning Objective P2: </a:t>
            </a:r>
            <a:r>
              <a:rPr lang="en-US" dirty="0"/>
              <a:t>Prepare and analyze an income statement using absorption costing and using variable costing.</a:t>
            </a:r>
            <a:endParaRPr lang="en-US" b="1" kern="0" dirty="0">
              <a:solidFill>
                <a:prstClr val="black"/>
              </a:solidFill>
            </a:endParaRPr>
          </a:p>
        </p:txBody>
      </p:sp>
      <p:sp>
        <p:nvSpPr>
          <p:cNvPr id="2" name="Content Placeholder 1"/>
          <p:cNvSpPr>
            <a:spLocks noGrp="1"/>
          </p:cNvSpPr>
          <p:nvPr>
            <p:ph sz="quarter" idx="18"/>
          </p:nvPr>
        </p:nvSpPr>
        <p:spPr>
          <a:xfrm>
            <a:off x="381000" y="2362200"/>
            <a:ext cx="8153400" cy="381000"/>
          </a:xfrm>
        </p:spPr>
        <p:txBody>
          <a:bodyPr>
            <a:noAutofit/>
          </a:bodyPr>
          <a:lstStyle/>
          <a:p>
            <a:pPr marL="0" indent="0">
              <a:buNone/>
            </a:pPr>
            <a:r>
              <a:rPr lang="en-US" sz="2400" kern="0" dirty="0"/>
              <a:t>Exhibit 19.4</a:t>
            </a:r>
            <a:endParaRPr lang="en-US" sz="2400" dirty="0"/>
          </a:p>
        </p:txBody>
      </p:sp>
      <p:pic>
        <p:nvPicPr>
          <p:cNvPr id="12" name="Picture Placeholder 11" descr="Reproduced Exhibit 19.4 from the text of IceAge Company's Income statement, absorption costing."/>
          <p:cNvPicPr>
            <a:picLocks noGrp="1" noChangeAspect="1"/>
          </p:cNvPicPr>
          <p:nvPr>
            <p:ph type="pic" sz="quarter" idx="19"/>
          </p:nvPr>
        </p:nvPicPr>
        <p:blipFill>
          <a:blip r:embed="rId3">
            <a:extLst>
              <a:ext uri="{28A0092B-C50C-407E-A947-70E740481C1C}">
                <a14:useLocalDpi xmlns:a14="http://schemas.microsoft.com/office/drawing/2010/main" val="0"/>
              </a:ext>
            </a:extLst>
          </a:blip>
          <a:stretch>
            <a:fillRect/>
          </a:stretch>
        </p:blipFill>
        <p:spPr>
          <a:xfrm>
            <a:off x="1447800" y="2890283"/>
            <a:ext cx="6248400" cy="2906233"/>
          </a:xfrm>
        </p:spPr>
      </p:pic>
      <p:sp>
        <p:nvSpPr>
          <p:cNvPr id="8" name="Content Placeholder 7"/>
          <p:cNvSpPr>
            <a:spLocks noGrp="1"/>
          </p:cNvSpPr>
          <p:nvPr>
            <p:ph sz="quarter" idx="15"/>
          </p:nvPr>
        </p:nvSpPr>
        <p:spPr>
          <a:xfrm>
            <a:off x="381000" y="5943600"/>
            <a:ext cx="8305800" cy="457200"/>
          </a:xfrm>
        </p:spPr>
        <p:txBody>
          <a:bodyPr/>
          <a:lstStyle/>
          <a:p>
            <a:pPr marL="0" indent="0">
              <a:buNone/>
            </a:pPr>
            <a:r>
              <a:rPr lang="en-US" altLang="en-US" sz="2400" dirty="0"/>
              <a:t>Notice that the net income is $580,000</a:t>
            </a:r>
          </a:p>
        </p:txBody>
      </p:sp>
    </p:spTree>
    <p:extLst>
      <p:ext uri="{BB962C8B-B14F-4D97-AF65-F5344CB8AC3E}">
        <p14:creationId xmlns:p14="http://schemas.microsoft.com/office/powerpoint/2010/main" val="34884212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0" y="533400"/>
            <a:ext cx="9144000" cy="1066800"/>
          </a:xfrm>
        </p:spPr>
        <p:txBody>
          <a:bodyPr>
            <a:noAutofit/>
          </a:bodyPr>
          <a:lstStyle/>
          <a:p>
            <a:r>
              <a:rPr lang="en-US" dirty="0"/>
              <a:t>Variable Costing Units Produced Equal Units Sold (1 of 2)</a:t>
            </a:r>
          </a:p>
        </p:txBody>
      </p:sp>
      <p:sp>
        <p:nvSpPr>
          <p:cNvPr id="7" name="Text Placeholder 6"/>
          <p:cNvSpPr>
            <a:spLocks noGrp="1"/>
          </p:cNvSpPr>
          <p:nvPr>
            <p:ph type="body" sz="quarter" idx="13"/>
          </p:nvPr>
        </p:nvSpPr>
        <p:spPr>
          <a:xfrm>
            <a:off x="381000" y="1600200"/>
            <a:ext cx="8534400" cy="609600"/>
          </a:xfrm>
        </p:spPr>
        <p:txBody>
          <a:bodyPr>
            <a:noAutofit/>
          </a:bodyPr>
          <a:lstStyle/>
          <a:p>
            <a:pPr lvl="0" fontAlgn="auto">
              <a:spcBef>
                <a:spcPts val="0"/>
              </a:spcBef>
              <a:spcAft>
                <a:spcPts val="0"/>
              </a:spcAft>
              <a:defRPr/>
            </a:pPr>
            <a:r>
              <a:rPr lang="en-US" altLang="en-US" b="1" kern="0" dirty="0">
                <a:solidFill>
                  <a:prstClr val="black"/>
                </a:solidFill>
              </a:rPr>
              <a:t>Learning Objective P2: </a:t>
            </a:r>
            <a:r>
              <a:rPr lang="en-US" dirty="0"/>
              <a:t>Prepare and analyze an income statement using absorption costing and using variable costing.</a:t>
            </a:r>
            <a:endParaRPr lang="en-US" b="1" kern="0" dirty="0">
              <a:solidFill>
                <a:prstClr val="black"/>
              </a:solidFill>
            </a:endParaRPr>
          </a:p>
        </p:txBody>
      </p:sp>
      <p:sp>
        <p:nvSpPr>
          <p:cNvPr id="2" name="Content Placeholder 1"/>
          <p:cNvSpPr>
            <a:spLocks noGrp="1"/>
          </p:cNvSpPr>
          <p:nvPr>
            <p:ph sz="quarter" idx="18"/>
          </p:nvPr>
        </p:nvSpPr>
        <p:spPr>
          <a:xfrm>
            <a:off x="228600" y="2362200"/>
            <a:ext cx="8686800" cy="381000"/>
          </a:xfrm>
        </p:spPr>
        <p:txBody>
          <a:bodyPr>
            <a:noAutofit/>
          </a:bodyPr>
          <a:lstStyle/>
          <a:p>
            <a:pPr marL="0" indent="0">
              <a:buNone/>
            </a:pPr>
            <a:r>
              <a:rPr lang="en-US" sz="2400" kern="0" dirty="0"/>
              <a:t>Exhibit 19.4</a:t>
            </a:r>
            <a:endParaRPr lang="en-US" sz="2400" dirty="0"/>
          </a:p>
        </p:txBody>
      </p:sp>
      <p:pic>
        <p:nvPicPr>
          <p:cNvPr id="3" name="Picture 2" descr="Reproduced Exhibit 19.4 from the text of IceAge Company's Income statement, variable costing."/>
          <p:cNvPicPr>
            <a:picLocks noChangeAspect="1"/>
          </p:cNvPicPr>
          <p:nvPr/>
        </p:nvPicPr>
        <p:blipFill>
          <a:blip r:embed="rId3"/>
          <a:stretch>
            <a:fillRect/>
          </a:stretch>
        </p:blipFill>
        <p:spPr>
          <a:xfrm>
            <a:off x="1143000" y="2819400"/>
            <a:ext cx="6849341" cy="3567545"/>
          </a:xfrm>
          <a:prstGeom prst="rect">
            <a:avLst/>
          </a:prstGeom>
        </p:spPr>
      </p:pic>
    </p:spTree>
    <p:extLst>
      <p:ext uri="{BB962C8B-B14F-4D97-AF65-F5344CB8AC3E}">
        <p14:creationId xmlns:p14="http://schemas.microsoft.com/office/powerpoint/2010/main" val="12042069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0" y="533400"/>
            <a:ext cx="9144000" cy="1066800"/>
          </a:xfrm>
        </p:spPr>
        <p:txBody>
          <a:bodyPr>
            <a:noAutofit/>
          </a:bodyPr>
          <a:lstStyle/>
          <a:p>
            <a:r>
              <a:rPr lang="en-US" dirty="0"/>
              <a:t>Variable Costing Units Produced Equal Units Sold (2 of 2)</a:t>
            </a:r>
          </a:p>
        </p:txBody>
      </p:sp>
      <p:sp>
        <p:nvSpPr>
          <p:cNvPr id="7" name="Text Placeholder 6"/>
          <p:cNvSpPr>
            <a:spLocks noGrp="1"/>
          </p:cNvSpPr>
          <p:nvPr>
            <p:ph type="body" sz="quarter" idx="13"/>
          </p:nvPr>
        </p:nvSpPr>
        <p:spPr>
          <a:xfrm>
            <a:off x="381000" y="1676400"/>
            <a:ext cx="8534400" cy="609600"/>
          </a:xfrm>
        </p:spPr>
        <p:txBody>
          <a:bodyPr>
            <a:noAutofit/>
          </a:bodyPr>
          <a:lstStyle/>
          <a:p>
            <a:pPr lvl="0" fontAlgn="auto">
              <a:spcBef>
                <a:spcPts val="0"/>
              </a:spcBef>
              <a:spcAft>
                <a:spcPts val="0"/>
              </a:spcAft>
              <a:defRPr/>
            </a:pPr>
            <a:r>
              <a:rPr lang="en-US" altLang="en-US" b="1" kern="0" dirty="0">
                <a:solidFill>
                  <a:prstClr val="black"/>
                </a:solidFill>
              </a:rPr>
              <a:t>Learning Objective P2: </a:t>
            </a:r>
            <a:r>
              <a:rPr lang="en-US" dirty="0"/>
              <a:t>Prepare and analyze an income statement using absorption costing and using variable costing.</a:t>
            </a:r>
            <a:endParaRPr lang="en-US" b="1" kern="0" dirty="0">
              <a:solidFill>
                <a:prstClr val="black"/>
              </a:solidFill>
            </a:endParaRPr>
          </a:p>
        </p:txBody>
      </p:sp>
      <p:sp>
        <p:nvSpPr>
          <p:cNvPr id="8" name="Content Placeholder 7"/>
          <p:cNvSpPr>
            <a:spLocks noGrp="1"/>
          </p:cNvSpPr>
          <p:nvPr>
            <p:ph sz="quarter" idx="15"/>
          </p:nvPr>
        </p:nvSpPr>
        <p:spPr>
          <a:xfrm>
            <a:off x="381000" y="2514600"/>
            <a:ext cx="8534400" cy="3429000"/>
          </a:xfrm>
        </p:spPr>
        <p:txBody>
          <a:bodyPr>
            <a:noAutofit/>
          </a:bodyPr>
          <a:lstStyle/>
          <a:p>
            <a:pPr marL="0" indent="0">
              <a:buNone/>
            </a:pPr>
            <a:r>
              <a:rPr lang="en-US" altLang="en-US" dirty="0"/>
              <a:t>We can see that the income under variable costing is also $580,000. This is because the number of units </a:t>
            </a:r>
            <a:r>
              <a:rPr lang="en-US" altLang="en-US" u="sng" dirty="0"/>
              <a:t>produced</a:t>
            </a:r>
            <a:r>
              <a:rPr lang="en-US" altLang="en-US" dirty="0"/>
              <a:t> are </a:t>
            </a:r>
            <a:r>
              <a:rPr lang="en-US" altLang="en-US" u="sng" dirty="0"/>
              <a:t>equal</a:t>
            </a:r>
            <a:r>
              <a:rPr lang="en-US" altLang="en-US" dirty="0"/>
              <a:t> to the number of units </a:t>
            </a:r>
            <a:r>
              <a:rPr lang="en-US" altLang="en-US" u="sng" dirty="0"/>
              <a:t>sold</a:t>
            </a:r>
            <a:r>
              <a:rPr lang="en-US" altLang="en-US" dirty="0"/>
              <a:t>.</a:t>
            </a:r>
          </a:p>
          <a:p>
            <a:pPr marL="0" indent="0">
              <a:buNone/>
            </a:pPr>
            <a:r>
              <a:rPr lang="en-US" dirty="0"/>
              <a:t>A performance report that excludes fixed expenses and net income is a </a:t>
            </a:r>
            <a:r>
              <a:rPr lang="en-US" b="1" i="1" dirty="0"/>
              <a:t>contribution margin report</a:t>
            </a:r>
            <a:r>
              <a:rPr lang="en-US" dirty="0"/>
              <a:t>. It’s bottom line is contribution margin.</a:t>
            </a:r>
          </a:p>
        </p:txBody>
      </p:sp>
    </p:spTree>
    <p:extLst>
      <p:ext uri="{BB962C8B-B14F-4D97-AF65-F5344CB8AC3E}">
        <p14:creationId xmlns:p14="http://schemas.microsoft.com/office/powerpoint/2010/main" val="42082659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0" y="533400"/>
            <a:ext cx="9144000" cy="1066800"/>
          </a:xfrm>
        </p:spPr>
        <p:txBody>
          <a:bodyPr>
            <a:normAutofit/>
          </a:bodyPr>
          <a:lstStyle/>
          <a:p>
            <a:r>
              <a:rPr lang="en-US" altLang="en-US" dirty="0"/>
              <a:t>Learning Objectives (1 of 2)</a:t>
            </a:r>
            <a:endParaRPr lang="en-US" dirty="0"/>
          </a:p>
        </p:txBody>
      </p:sp>
      <p:sp>
        <p:nvSpPr>
          <p:cNvPr id="8" name="Content Placeholder 7"/>
          <p:cNvSpPr>
            <a:spLocks noGrp="1"/>
          </p:cNvSpPr>
          <p:nvPr>
            <p:ph idx="1"/>
          </p:nvPr>
        </p:nvSpPr>
        <p:spPr>
          <a:xfrm>
            <a:off x="457200" y="1828800"/>
            <a:ext cx="8229600" cy="4419600"/>
          </a:xfrm>
        </p:spPr>
        <p:txBody>
          <a:bodyPr>
            <a:noAutofit/>
          </a:bodyPr>
          <a:lstStyle/>
          <a:p>
            <a:pPr marL="914400" indent="-914400">
              <a:buNone/>
            </a:pPr>
            <a:r>
              <a:rPr lang="en-US" b="1" dirty="0"/>
              <a:t>CONCEPTUAL</a:t>
            </a:r>
          </a:p>
          <a:p>
            <a:pPr marL="914400" indent="-914400">
              <a:buNone/>
            </a:pPr>
            <a:r>
              <a:rPr lang="en-US" b="1" dirty="0"/>
              <a:t>C1	</a:t>
            </a:r>
            <a:r>
              <a:rPr lang="en-US" altLang="en-US" dirty="0"/>
              <a:t>Describe how absorption costing can result in overproduction.</a:t>
            </a:r>
            <a:endParaRPr lang="en-US" dirty="0"/>
          </a:p>
          <a:p>
            <a:pPr marL="914400" indent="-914400">
              <a:buNone/>
            </a:pPr>
            <a:r>
              <a:rPr lang="en-US" b="1" dirty="0"/>
              <a:t>ANALYTICAL</a:t>
            </a:r>
          </a:p>
          <a:p>
            <a:pPr marL="914400" indent="-914400">
              <a:buNone/>
            </a:pPr>
            <a:r>
              <a:rPr lang="en-US" b="1" dirty="0"/>
              <a:t>A1	</a:t>
            </a:r>
            <a:r>
              <a:rPr lang="en-US" dirty="0"/>
              <a:t>Use variable costing in pricing special orders.</a:t>
            </a:r>
          </a:p>
        </p:txBody>
      </p:sp>
    </p:spTree>
    <p:extLst>
      <p:ext uri="{BB962C8B-B14F-4D97-AF65-F5344CB8AC3E}">
        <p14:creationId xmlns:p14="http://schemas.microsoft.com/office/powerpoint/2010/main" val="7760222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33400"/>
            <a:ext cx="9144000" cy="1066800"/>
          </a:xfrm>
        </p:spPr>
        <p:txBody>
          <a:bodyPr>
            <a:noAutofit/>
          </a:bodyPr>
          <a:lstStyle/>
          <a:p>
            <a:r>
              <a:rPr lang="en-US" dirty="0"/>
              <a:t>Production Cost Assignment </a:t>
            </a:r>
            <a:r>
              <a:rPr lang="en-US" altLang="en-US" dirty="0"/>
              <a:t>Units Produced Equal Units Sold</a:t>
            </a:r>
            <a:endParaRPr lang="en-US" dirty="0"/>
          </a:p>
        </p:txBody>
      </p:sp>
      <p:sp>
        <p:nvSpPr>
          <p:cNvPr id="4" name="Text Placeholder 3"/>
          <p:cNvSpPr>
            <a:spLocks noGrp="1"/>
          </p:cNvSpPr>
          <p:nvPr>
            <p:ph type="body" sz="quarter" idx="13"/>
          </p:nvPr>
        </p:nvSpPr>
        <p:spPr>
          <a:xfrm>
            <a:off x="381000" y="1676400"/>
            <a:ext cx="8610600" cy="685800"/>
          </a:xfrm>
        </p:spPr>
        <p:txBody>
          <a:bodyPr>
            <a:noAutofit/>
          </a:bodyPr>
          <a:lstStyle/>
          <a:p>
            <a:pPr lvl="0" fontAlgn="auto">
              <a:spcBef>
                <a:spcPts val="0"/>
              </a:spcBef>
              <a:spcAft>
                <a:spcPts val="0"/>
              </a:spcAft>
              <a:defRPr/>
            </a:pPr>
            <a:r>
              <a:rPr lang="en-US" altLang="en-US" b="1" kern="0" dirty="0">
                <a:solidFill>
                  <a:prstClr val="black"/>
                </a:solidFill>
              </a:rPr>
              <a:t>Learning Objective P2: </a:t>
            </a:r>
            <a:r>
              <a:rPr lang="en-US" dirty="0"/>
              <a:t>Prepare and analyze an income statement using absorption costing and using variable costing.</a:t>
            </a:r>
            <a:endParaRPr lang="en-US" b="1" kern="0" dirty="0">
              <a:solidFill>
                <a:prstClr val="black"/>
              </a:solidFill>
            </a:endParaRPr>
          </a:p>
        </p:txBody>
      </p:sp>
      <p:sp>
        <p:nvSpPr>
          <p:cNvPr id="3" name="Content Placeholder 2"/>
          <p:cNvSpPr>
            <a:spLocks noGrp="1"/>
          </p:cNvSpPr>
          <p:nvPr>
            <p:ph sz="quarter" idx="15"/>
          </p:nvPr>
        </p:nvSpPr>
        <p:spPr>
          <a:xfrm>
            <a:off x="457200" y="2362200"/>
            <a:ext cx="8229600" cy="533400"/>
          </a:xfrm>
        </p:spPr>
        <p:txBody>
          <a:bodyPr>
            <a:normAutofit/>
          </a:bodyPr>
          <a:lstStyle/>
          <a:p>
            <a:pPr marL="0" indent="0">
              <a:buNone/>
            </a:pPr>
            <a:r>
              <a:rPr lang="en-US" sz="2400" kern="0" dirty="0"/>
              <a:t>Exhibit 19.5</a:t>
            </a:r>
            <a:endParaRPr lang="en-US" sz="2400" dirty="0"/>
          </a:p>
        </p:txBody>
      </p:sp>
      <p:pic>
        <p:nvPicPr>
          <p:cNvPr id="7" name="Picture 59" descr="Reproduced Exhibit 19.5 from the text of absorption and variable costing forms of income statement. T accounts of the Absorption and Variable Finished Goods Inventory are illustrated as wel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8197" y="2807694"/>
            <a:ext cx="8198603" cy="36693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17614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00546" y="533400"/>
            <a:ext cx="7342909" cy="1066800"/>
          </a:xfrm>
        </p:spPr>
        <p:txBody>
          <a:bodyPr>
            <a:noAutofit/>
          </a:bodyPr>
          <a:lstStyle/>
          <a:p>
            <a:r>
              <a:rPr lang="en-US" altLang="en-US" dirty="0"/>
              <a:t>Units Produced Exceed Units Sold (1 of 5)</a:t>
            </a:r>
            <a:endParaRPr lang="en-US" dirty="0"/>
          </a:p>
        </p:txBody>
      </p:sp>
      <p:sp>
        <p:nvSpPr>
          <p:cNvPr id="4" name="Text Placeholder 3"/>
          <p:cNvSpPr>
            <a:spLocks noGrp="1"/>
          </p:cNvSpPr>
          <p:nvPr>
            <p:ph type="body" sz="quarter" idx="13"/>
          </p:nvPr>
        </p:nvSpPr>
        <p:spPr>
          <a:xfrm>
            <a:off x="381000" y="1676400"/>
            <a:ext cx="8534400" cy="609600"/>
          </a:xfrm>
        </p:spPr>
        <p:txBody>
          <a:bodyPr>
            <a:noAutofit/>
          </a:bodyPr>
          <a:lstStyle/>
          <a:p>
            <a:pPr lvl="0"/>
            <a:r>
              <a:rPr lang="en-US" altLang="en-US" b="1" kern="0" dirty="0">
                <a:solidFill>
                  <a:prstClr val="black"/>
                </a:solidFill>
              </a:rPr>
              <a:t>Learning Objective P2: </a:t>
            </a:r>
            <a:r>
              <a:rPr lang="en-US" dirty="0"/>
              <a:t>Prepare and analyze an income statement using absorption costing and using variable costing.</a:t>
            </a:r>
            <a:endParaRPr lang="en-US" b="1" kern="0" dirty="0">
              <a:solidFill>
                <a:prstClr val="black"/>
              </a:solidFill>
            </a:endParaRPr>
          </a:p>
        </p:txBody>
      </p:sp>
      <p:sp>
        <p:nvSpPr>
          <p:cNvPr id="2" name="Content Placeholder 1"/>
          <p:cNvSpPr>
            <a:spLocks noGrp="1"/>
          </p:cNvSpPr>
          <p:nvPr>
            <p:ph sz="quarter" idx="15"/>
          </p:nvPr>
        </p:nvSpPr>
        <p:spPr>
          <a:xfrm>
            <a:off x="457200" y="2362200"/>
            <a:ext cx="8229600" cy="533400"/>
          </a:xfrm>
        </p:spPr>
        <p:txBody>
          <a:bodyPr>
            <a:normAutofit/>
          </a:bodyPr>
          <a:lstStyle/>
          <a:p>
            <a:pPr marL="0" indent="0">
              <a:buNone/>
            </a:pPr>
            <a:r>
              <a:rPr lang="en-US" sz="2400" kern="0" dirty="0"/>
              <a:t>Exhibit 19.6</a:t>
            </a:r>
            <a:endParaRPr lang="en-US" sz="2400" dirty="0"/>
          </a:p>
        </p:txBody>
      </p:sp>
      <p:pic>
        <p:nvPicPr>
          <p:cNvPr id="8" name="Picture Placeholder 7" descr="Reproduced Exhibit 19.6 from the text of IceAge Company's Income statement, under both absorption and variable costing."/>
          <p:cNvPicPr>
            <a:picLocks noGrp="1" noChangeAspect="1"/>
          </p:cNvPicPr>
          <p:nvPr>
            <p:ph type="pic" sz="quarter" idx="19"/>
          </p:nvPr>
        </p:nvPicPr>
        <p:blipFill>
          <a:blip r:embed="rId3"/>
          <a:stretch>
            <a:fillRect/>
          </a:stretch>
        </p:blipFill>
        <p:spPr>
          <a:xfrm>
            <a:off x="747585" y="2819400"/>
            <a:ext cx="7710615" cy="3657600"/>
          </a:xfrm>
          <a:prstGeom prst="rect">
            <a:avLst/>
          </a:prstGeom>
        </p:spPr>
      </p:pic>
    </p:spTree>
    <p:extLst>
      <p:ext uri="{BB962C8B-B14F-4D97-AF65-F5344CB8AC3E}">
        <p14:creationId xmlns:p14="http://schemas.microsoft.com/office/powerpoint/2010/main" val="20626939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32460" y="533400"/>
            <a:ext cx="7879080" cy="1066800"/>
          </a:xfrm>
        </p:spPr>
        <p:txBody>
          <a:bodyPr>
            <a:noAutofit/>
          </a:bodyPr>
          <a:lstStyle/>
          <a:p>
            <a:r>
              <a:rPr lang="en-US" altLang="en-US" dirty="0"/>
              <a:t>Units Produced Exceed Units Sold (2 of 5)</a:t>
            </a:r>
            <a:endParaRPr lang="en-US" dirty="0"/>
          </a:p>
        </p:txBody>
      </p:sp>
      <p:sp>
        <p:nvSpPr>
          <p:cNvPr id="4" name="Text Placeholder 3"/>
          <p:cNvSpPr>
            <a:spLocks noGrp="1"/>
          </p:cNvSpPr>
          <p:nvPr>
            <p:ph type="body" sz="quarter" idx="13"/>
          </p:nvPr>
        </p:nvSpPr>
        <p:spPr>
          <a:xfrm>
            <a:off x="381000" y="1600200"/>
            <a:ext cx="8305800" cy="685800"/>
          </a:xfrm>
        </p:spPr>
        <p:txBody>
          <a:bodyPr>
            <a:noAutofit/>
          </a:bodyPr>
          <a:lstStyle/>
          <a:p>
            <a:pPr lvl="0" fontAlgn="auto">
              <a:spcBef>
                <a:spcPts val="0"/>
              </a:spcBef>
              <a:spcAft>
                <a:spcPts val="0"/>
              </a:spcAft>
              <a:defRPr/>
            </a:pPr>
            <a:r>
              <a:rPr lang="en-US" altLang="en-US" b="1" kern="0" dirty="0">
                <a:solidFill>
                  <a:prstClr val="black"/>
                </a:solidFill>
              </a:rPr>
              <a:t>Learning Objective P2: </a:t>
            </a:r>
            <a:r>
              <a:rPr lang="en-US" dirty="0"/>
              <a:t>Prepare and analyze an income statement using absorption costing and using variable costing.</a:t>
            </a:r>
            <a:endParaRPr lang="en-US" b="1" kern="0" dirty="0">
              <a:solidFill>
                <a:prstClr val="black"/>
              </a:solidFill>
            </a:endParaRPr>
          </a:p>
        </p:txBody>
      </p:sp>
      <p:sp>
        <p:nvSpPr>
          <p:cNvPr id="8" name="Content Placeholder 1"/>
          <p:cNvSpPr>
            <a:spLocks noGrp="1"/>
          </p:cNvSpPr>
          <p:nvPr>
            <p:ph sz="quarter" idx="15"/>
          </p:nvPr>
        </p:nvSpPr>
        <p:spPr>
          <a:xfrm>
            <a:off x="457200" y="2362200"/>
            <a:ext cx="8229600" cy="533400"/>
          </a:xfrm>
        </p:spPr>
        <p:txBody>
          <a:bodyPr>
            <a:normAutofit/>
          </a:bodyPr>
          <a:lstStyle/>
          <a:p>
            <a:pPr marL="0" indent="0">
              <a:buNone/>
            </a:pPr>
            <a:r>
              <a:rPr lang="en-US" sz="2400" kern="0" dirty="0"/>
              <a:t>Exhibit 19.6</a:t>
            </a:r>
            <a:endParaRPr lang="en-US" sz="2400" dirty="0"/>
          </a:p>
        </p:txBody>
      </p:sp>
      <p:pic>
        <p:nvPicPr>
          <p:cNvPr id="5" name="Picture 4" descr="Reproduced Exhibit 19.6 from the text of IceAge Company's Income statement, absorption costing, for year ended December 31, 2016."/>
          <p:cNvPicPr>
            <a:picLocks noChangeAspect="1"/>
          </p:cNvPicPr>
          <p:nvPr/>
        </p:nvPicPr>
        <p:blipFill>
          <a:blip r:embed="rId3"/>
          <a:stretch>
            <a:fillRect/>
          </a:stretch>
        </p:blipFill>
        <p:spPr>
          <a:xfrm>
            <a:off x="1364455" y="2890933"/>
            <a:ext cx="6338888" cy="2954655"/>
          </a:xfrm>
          <a:prstGeom prst="rect">
            <a:avLst/>
          </a:prstGeom>
        </p:spPr>
      </p:pic>
      <p:sp>
        <p:nvSpPr>
          <p:cNvPr id="2" name="Content Placeholder 2"/>
          <p:cNvSpPr>
            <a:spLocks noGrp="1"/>
          </p:cNvSpPr>
          <p:nvPr>
            <p:ph sz="quarter" idx="15"/>
          </p:nvPr>
        </p:nvSpPr>
        <p:spPr>
          <a:xfrm>
            <a:off x="990600" y="5943600"/>
            <a:ext cx="7467600" cy="457200"/>
          </a:xfrm>
        </p:spPr>
        <p:txBody>
          <a:bodyPr>
            <a:noAutofit/>
          </a:bodyPr>
          <a:lstStyle/>
          <a:p>
            <a:pPr marL="0" indent="0">
              <a:buNone/>
            </a:pPr>
            <a:r>
              <a:rPr lang="en-US" altLang="en-US" sz="2400" dirty="0"/>
              <a:t>Income for 2016 is $320,000</a:t>
            </a:r>
          </a:p>
        </p:txBody>
      </p:sp>
    </p:spTree>
    <p:extLst>
      <p:ext uri="{BB962C8B-B14F-4D97-AF65-F5344CB8AC3E}">
        <p14:creationId xmlns:p14="http://schemas.microsoft.com/office/powerpoint/2010/main" val="396478247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14400" y="533400"/>
            <a:ext cx="7315200" cy="1143000"/>
          </a:xfrm>
        </p:spPr>
        <p:txBody>
          <a:bodyPr>
            <a:noAutofit/>
          </a:bodyPr>
          <a:lstStyle/>
          <a:p>
            <a:r>
              <a:rPr lang="en-US" altLang="en-US" dirty="0"/>
              <a:t>Units Produced Exceed Units Sold (3 of 5)</a:t>
            </a:r>
            <a:endParaRPr lang="en-US" dirty="0"/>
          </a:p>
        </p:txBody>
      </p:sp>
      <p:sp>
        <p:nvSpPr>
          <p:cNvPr id="4" name="Text Placeholder 3"/>
          <p:cNvSpPr>
            <a:spLocks noGrp="1"/>
          </p:cNvSpPr>
          <p:nvPr>
            <p:ph type="body" sz="quarter" idx="13"/>
          </p:nvPr>
        </p:nvSpPr>
        <p:spPr>
          <a:xfrm>
            <a:off x="381000" y="1676400"/>
            <a:ext cx="8382000" cy="609600"/>
          </a:xfrm>
        </p:spPr>
        <p:txBody>
          <a:bodyPr>
            <a:noAutofit/>
          </a:bodyPr>
          <a:lstStyle/>
          <a:p>
            <a:pPr lvl="0"/>
            <a:r>
              <a:rPr lang="en-US" altLang="en-US" b="1" kern="0" dirty="0">
                <a:solidFill>
                  <a:prstClr val="black"/>
                </a:solidFill>
              </a:rPr>
              <a:t>Learning Objective P2: </a:t>
            </a:r>
            <a:r>
              <a:rPr lang="en-US" dirty="0"/>
              <a:t>Prepare and analyze an income statement using absorption costing and using variable costing.</a:t>
            </a:r>
            <a:endParaRPr lang="en-US" b="1" kern="0" dirty="0">
              <a:solidFill>
                <a:prstClr val="black"/>
              </a:solidFill>
            </a:endParaRPr>
          </a:p>
        </p:txBody>
      </p:sp>
      <p:sp>
        <p:nvSpPr>
          <p:cNvPr id="6" name="Content Placeholder 1"/>
          <p:cNvSpPr>
            <a:spLocks noGrp="1"/>
          </p:cNvSpPr>
          <p:nvPr>
            <p:ph sz="quarter" idx="15"/>
          </p:nvPr>
        </p:nvSpPr>
        <p:spPr>
          <a:xfrm>
            <a:off x="457200" y="2362200"/>
            <a:ext cx="8229600" cy="533400"/>
          </a:xfrm>
        </p:spPr>
        <p:txBody>
          <a:bodyPr>
            <a:normAutofit/>
          </a:bodyPr>
          <a:lstStyle/>
          <a:p>
            <a:pPr marL="0" indent="0">
              <a:buNone/>
            </a:pPr>
            <a:r>
              <a:rPr lang="en-US" sz="2400" kern="0" dirty="0"/>
              <a:t>Exhibit 19.6</a:t>
            </a:r>
            <a:endParaRPr lang="en-US" sz="2400" dirty="0"/>
          </a:p>
        </p:txBody>
      </p:sp>
      <p:pic>
        <p:nvPicPr>
          <p:cNvPr id="5" name="Picture 4" descr="Reproduced Exhibit 19.6 from the text of IceAge Company's Income statement, variable costing, for year ended December 31, 2016."/>
          <p:cNvPicPr>
            <a:picLocks noChangeAspect="1"/>
          </p:cNvPicPr>
          <p:nvPr/>
        </p:nvPicPr>
        <p:blipFill>
          <a:blip r:embed="rId3"/>
          <a:stretch>
            <a:fillRect/>
          </a:stretch>
        </p:blipFill>
        <p:spPr>
          <a:xfrm>
            <a:off x="1600200" y="2819400"/>
            <a:ext cx="5758222" cy="3276600"/>
          </a:xfrm>
          <a:prstGeom prst="rect">
            <a:avLst/>
          </a:prstGeom>
        </p:spPr>
      </p:pic>
      <p:sp>
        <p:nvSpPr>
          <p:cNvPr id="2" name="Content Placeholder 1"/>
          <p:cNvSpPr>
            <a:spLocks noGrp="1"/>
          </p:cNvSpPr>
          <p:nvPr>
            <p:ph sz="quarter" idx="15"/>
          </p:nvPr>
        </p:nvSpPr>
        <p:spPr>
          <a:xfrm>
            <a:off x="381000" y="6096000"/>
            <a:ext cx="8534400" cy="381000"/>
          </a:xfrm>
        </p:spPr>
        <p:txBody>
          <a:bodyPr>
            <a:noAutofit/>
          </a:bodyPr>
          <a:lstStyle/>
          <a:p>
            <a:pPr marL="0" indent="0">
              <a:buNone/>
            </a:pPr>
            <a:r>
              <a:rPr lang="en-US" altLang="en-US" sz="2200" dirty="0"/>
              <a:t>Under variable costing, the net income is only $120,000</a:t>
            </a:r>
          </a:p>
        </p:txBody>
      </p:sp>
    </p:spTree>
    <p:extLst>
      <p:ext uri="{BB962C8B-B14F-4D97-AF65-F5344CB8AC3E}">
        <p14:creationId xmlns:p14="http://schemas.microsoft.com/office/powerpoint/2010/main" val="24046890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14400" y="533400"/>
            <a:ext cx="7315200" cy="990600"/>
          </a:xfrm>
        </p:spPr>
        <p:txBody>
          <a:bodyPr>
            <a:noAutofit/>
          </a:bodyPr>
          <a:lstStyle/>
          <a:p>
            <a:r>
              <a:rPr lang="en-US" altLang="en-US" dirty="0"/>
              <a:t>Units Produced Exceed Units Sold (4 of 5)</a:t>
            </a:r>
            <a:endParaRPr lang="en-US" dirty="0"/>
          </a:p>
        </p:txBody>
      </p:sp>
      <p:sp>
        <p:nvSpPr>
          <p:cNvPr id="4" name="Text Placeholder 3"/>
          <p:cNvSpPr>
            <a:spLocks noGrp="1"/>
          </p:cNvSpPr>
          <p:nvPr>
            <p:ph type="body" sz="quarter" idx="13"/>
          </p:nvPr>
        </p:nvSpPr>
        <p:spPr>
          <a:xfrm>
            <a:off x="381000" y="1600200"/>
            <a:ext cx="8458200" cy="762000"/>
          </a:xfrm>
        </p:spPr>
        <p:txBody>
          <a:bodyPr>
            <a:noAutofit/>
          </a:bodyPr>
          <a:lstStyle/>
          <a:p>
            <a:pPr lvl="0"/>
            <a:r>
              <a:rPr lang="en-US" altLang="en-US" b="1" kern="0" dirty="0">
                <a:solidFill>
                  <a:prstClr val="black"/>
                </a:solidFill>
              </a:rPr>
              <a:t>Learning Objective P2: </a:t>
            </a:r>
            <a:r>
              <a:rPr lang="en-US" dirty="0"/>
              <a:t>Prepare and analyze an income statement using absorption costing and using variable costing.</a:t>
            </a:r>
            <a:endParaRPr lang="en-US" b="1" kern="0" dirty="0">
              <a:solidFill>
                <a:prstClr val="black"/>
              </a:solidFill>
            </a:endParaRPr>
          </a:p>
        </p:txBody>
      </p:sp>
      <p:sp>
        <p:nvSpPr>
          <p:cNvPr id="2" name="Content Placeholder 1"/>
          <p:cNvSpPr>
            <a:spLocks noGrp="1"/>
          </p:cNvSpPr>
          <p:nvPr>
            <p:ph sz="quarter" idx="15"/>
          </p:nvPr>
        </p:nvSpPr>
        <p:spPr>
          <a:xfrm>
            <a:off x="457200" y="2514600"/>
            <a:ext cx="8077200" cy="457200"/>
          </a:xfrm>
        </p:spPr>
        <p:txBody>
          <a:bodyPr/>
          <a:lstStyle/>
          <a:p>
            <a:pPr marL="0" indent="0">
              <a:buNone/>
            </a:pPr>
            <a:r>
              <a:rPr lang="en-US" sz="2400" kern="0" dirty="0"/>
              <a:t>Exhibit 19.7</a:t>
            </a:r>
          </a:p>
        </p:txBody>
      </p:sp>
      <p:graphicFrame>
        <p:nvGraphicFramePr>
          <p:cNvPr id="6" name="Table 5"/>
          <p:cNvGraphicFramePr>
            <a:graphicFrameLocks noGrp="1"/>
          </p:cNvGraphicFramePr>
          <p:nvPr>
            <p:extLst>
              <p:ext uri="{D42A27DB-BD31-4B8C-83A1-F6EECF244321}">
                <p14:modId xmlns:p14="http://schemas.microsoft.com/office/powerpoint/2010/main" val="2670006294"/>
              </p:ext>
            </p:extLst>
          </p:nvPr>
        </p:nvGraphicFramePr>
        <p:xfrm>
          <a:off x="685801" y="3124200"/>
          <a:ext cx="7619999" cy="2834640"/>
        </p:xfrm>
        <a:graphic>
          <a:graphicData uri="http://schemas.openxmlformats.org/drawingml/2006/table">
            <a:tbl>
              <a:tblPr firstRow="1" bandRow="1">
                <a:tableStyleId>{5940675A-B579-460E-94D1-54222C63F5DA}</a:tableStyleId>
              </a:tblPr>
              <a:tblGrid>
                <a:gridCol w="1904999">
                  <a:extLst>
                    <a:ext uri="{9D8B030D-6E8A-4147-A177-3AD203B41FA5}">
                      <a16:colId xmlns:a16="http://schemas.microsoft.com/office/drawing/2014/main" val="20000"/>
                    </a:ext>
                  </a:extLst>
                </a:gridCol>
                <a:gridCol w="1295401">
                  <a:extLst>
                    <a:ext uri="{9D8B030D-6E8A-4147-A177-3AD203B41FA5}">
                      <a16:colId xmlns:a16="http://schemas.microsoft.com/office/drawing/2014/main" val="20001"/>
                    </a:ext>
                  </a:extLst>
                </a:gridCol>
                <a:gridCol w="1769165">
                  <a:extLst>
                    <a:ext uri="{9D8B030D-6E8A-4147-A177-3AD203B41FA5}">
                      <a16:colId xmlns:a16="http://schemas.microsoft.com/office/drawing/2014/main" val="20002"/>
                    </a:ext>
                  </a:extLst>
                </a:gridCol>
                <a:gridCol w="1325217">
                  <a:extLst>
                    <a:ext uri="{9D8B030D-6E8A-4147-A177-3AD203B41FA5}">
                      <a16:colId xmlns:a16="http://schemas.microsoft.com/office/drawing/2014/main" val="20003"/>
                    </a:ext>
                  </a:extLst>
                </a:gridCol>
                <a:gridCol w="1325217">
                  <a:extLst>
                    <a:ext uri="{9D8B030D-6E8A-4147-A177-3AD203B41FA5}">
                      <a16:colId xmlns:a16="http://schemas.microsoft.com/office/drawing/2014/main" val="20004"/>
                    </a:ext>
                  </a:extLst>
                </a:gridCol>
              </a:tblGrid>
              <a:tr h="425748">
                <a:tc>
                  <a:txBody>
                    <a:bodyPr/>
                    <a:lstStyle/>
                    <a:p>
                      <a:pPr algn="ctr"/>
                      <a:endParaRPr lang="en-US" sz="1200" b="1" dirty="0">
                        <a:latin typeface="Verdana" panose="020B0604030504040204" pitchFamily="34" charset="0"/>
                        <a:ea typeface="Verdana" panose="020B0604030504040204" pitchFamily="34" charset="0"/>
                        <a:cs typeface="Verdana" panose="020B0604030504040204" pitchFamily="34" charset="0"/>
                      </a:endParaRPr>
                    </a:p>
                  </a:txBody>
                  <a:tcPr marL="29361" marR="29361"/>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a:latin typeface="Verdana" panose="020B0604030504040204" pitchFamily="34" charset="0"/>
                          <a:ea typeface="Verdana" panose="020B0604030504040204" pitchFamily="34" charset="0"/>
                          <a:cs typeface="Verdana" panose="020B0604030504040204" pitchFamily="34" charset="0"/>
                        </a:rPr>
                        <a:t>Cost of Goods Sold</a:t>
                      </a:r>
                    </a:p>
                  </a:txBody>
                  <a:tcPr marL="29361" marR="29361"/>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a:latin typeface="Verdana" panose="020B0604030504040204" pitchFamily="34" charset="0"/>
                          <a:ea typeface="Verdana" panose="020B0604030504040204" pitchFamily="34" charset="0"/>
                          <a:cs typeface="Verdana" panose="020B0604030504040204" pitchFamily="34" charset="0"/>
                        </a:rPr>
                        <a:t>Ending Inventory</a:t>
                      </a:r>
                    </a:p>
                  </a:txBody>
                  <a:tcPr marL="29361" marR="29361"/>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a:latin typeface="Verdana" panose="020B0604030504040204" pitchFamily="34" charset="0"/>
                          <a:ea typeface="Verdana" panose="020B0604030504040204" pitchFamily="34" charset="0"/>
                          <a:cs typeface="Verdana" panose="020B0604030504040204" pitchFamily="34" charset="0"/>
                        </a:rPr>
                        <a:t>Period Cost (Expense)</a:t>
                      </a:r>
                    </a:p>
                  </a:txBody>
                  <a:tcPr marL="29361" marR="29361"/>
                </a:tc>
                <a:tc>
                  <a:txBody>
                    <a:bodyPr/>
                    <a:lstStyle/>
                    <a:p>
                      <a:pPr algn="ctr"/>
                      <a:r>
                        <a:rPr lang="en-US" sz="1200" b="1" dirty="0">
                          <a:latin typeface="Verdana" panose="020B0604030504040204" pitchFamily="34" charset="0"/>
                          <a:ea typeface="Verdana" panose="020B0604030504040204" pitchFamily="34" charset="0"/>
                          <a:cs typeface="Verdana" panose="020B0604030504040204" pitchFamily="34" charset="0"/>
                        </a:rPr>
                        <a:t>Total Expense</a:t>
                      </a:r>
                    </a:p>
                  </a:txBody>
                  <a:tcPr marL="29361" marR="29361"/>
                </a:tc>
                <a:extLst>
                  <a:ext uri="{0D108BD9-81ED-4DB2-BD59-A6C34878D82A}">
                    <a16:rowId xmlns:a16="http://schemas.microsoft.com/office/drawing/2014/main" val="10000"/>
                  </a:ext>
                </a:extLst>
              </a:tr>
              <a:tr h="233458">
                <a:tc>
                  <a:txBody>
                    <a:bodyPr/>
                    <a:lstStyle/>
                    <a:p>
                      <a:pPr algn="l"/>
                      <a:r>
                        <a:rPr lang="en-US" sz="1200" b="1" dirty="0">
                          <a:latin typeface="Verdana" panose="020B0604030504040204" pitchFamily="34" charset="0"/>
                          <a:ea typeface="Verdana" panose="020B0604030504040204" pitchFamily="34" charset="0"/>
                          <a:cs typeface="Verdana" panose="020B0604030504040204" pitchFamily="34" charset="0"/>
                        </a:rPr>
                        <a:t>Absorption</a:t>
                      </a:r>
                      <a:r>
                        <a:rPr lang="en-US" sz="1200" b="1" baseline="0" dirty="0">
                          <a:latin typeface="Verdana" panose="020B0604030504040204" pitchFamily="34" charset="0"/>
                          <a:ea typeface="Verdana" panose="020B0604030504040204" pitchFamily="34" charset="0"/>
                          <a:cs typeface="Verdana" panose="020B0604030504040204" pitchFamily="34" charset="0"/>
                        </a:rPr>
                        <a:t> </a:t>
                      </a:r>
                      <a:r>
                        <a:rPr lang="en-US" sz="1200" b="1" dirty="0">
                          <a:latin typeface="Verdana" panose="020B0604030504040204" pitchFamily="34" charset="0"/>
                          <a:ea typeface="Verdana" panose="020B0604030504040204" pitchFamily="34" charset="0"/>
                          <a:cs typeface="Verdana" panose="020B0604030504040204" pitchFamily="34" charset="0"/>
                        </a:rPr>
                        <a:t>Costing</a:t>
                      </a:r>
                    </a:p>
                  </a:txBody>
                  <a:tcPr marL="29361" marR="29361"/>
                </a:tc>
                <a:tc>
                  <a:txBody>
                    <a:bodyPr/>
                    <a:lstStyle/>
                    <a:p>
                      <a:pPr algn="ctr"/>
                      <a:endParaRPr lang="en-US" sz="1200" dirty="0">
                        <a:latin typeface="Verdana" panose="020B0604030504040204" pitchFamily="34" charset="0"/>
                        <a:ea typeface="Verdana" panose="020B0604030504040204" pitchFamily="34" charset="0"/>
                        <a:cs typeface="Verdana" panose="020B0604030504040204" pitchFamily="34" charset="0"/>
                      </a:endParaRPr>
                    </a:p>
                  </a:txBody>
                  <a:tcPr marL="29361" marR="29361"/>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200" dirty="0">
                        <a:latin typeface="Verdana" panose="020B0604030504040204" pitchFamily="34" charset="0"/>
                        <a:ea typeface="Verdana" panose="020B0604030504040204" pitchFamily="34" charset="0"/>
                        <a:cs typeface="Verdana" panose="020B0604030504040204" pitchFamily="34" charset="0"/>
                      </a:endParaRPr>
                    </a:p>
                  </a:txBody>
                  <a:tcPr marL="29361" marR="29361"/>
                </a:tc>
                <a:tc>
                  <a:txBody>
                    <a:bodyPr/>
                    <a:lstStyle/>
                    <a:p>
                      <a:pPr algn="ctr"/>
                      <a:endParaRPr lang="en-US" sz="1200" dirty="0">
                        <a:latin typeface="Verdana" panose="020B0604030504040204" pitchFamily="34" charset="0"/>
                        <a:ea typeface="Verdana" panose="020B0604030504040204" pitchFamily="34" charset="0"/>
                        <a:cs typeface="Verdana" panose="020B0604030504040204" pitchFamily="34" charset="0"/>
                      </a:endParaRPr>
                    </a:p>
                  </a:txBody>
                  <a:tcPr marL="29361" marR="29361"/>
                </a:tc>
                <a:tc>
                  <a:txBody>
                    <a:bodyPr/>
                    <a:lstStyle/>
                    <a:p>
                      <a:pPr algn="ctr"/>
                      <a:endParaRPr lang="en-US" sz="1200" dirty="0">
                        <a:latin typeface="Verdana" panose="020B0604030504040204" pitchFamily="34" charset="0"/>
                        <a:ea typeface="Verdana" panose="020B0604030504040204" pitchFamily="34" charset="0"/>
                        <a:cs typeface="Verdana" panose="020B0604030504040204" pitchFamily="34" charset="0"/>
                      </a:endParaRPr>
                    </a:p>
                  </a:txBody>
                  <a:tcPr marL="29361" marR="29361"/>
                </a:tc>
                <a:extLst>
                  <a:ext uri="{0D108BD9-81ED-4DB2-BD59-A6C34878D82A}">
                    <a16:rowId xmlns:a16="http://schemas.microsoft.com/office/drawing/2014/main" val="10001"/>
                  </a:ext>
                </a:extLst>
              </a:tr>
              <a:tr h="340138">
                <a:tc>
                  <a:txBody>
                    <a:bodyPr/>
                    <a:lstStyle/>
                    <a:p>
                      <a:r>
                        <a:rPr lang="en-US" sz="1200" dirty="0">
                          <a:latin typeface="Verdana" panose="020B0604030504040204" pitchFamily="34" charset="0"/>
                          <a:ea typeface="Verdana" panose="020B0604030504040204" pitchFamily="34" charset="0"/>
                          <a:cs typeface="Verdana" panose="020B0604030504040204" pitchFamily="34" charset="0"/>
                        </a:rPr>
                        <a:t>Direct</a:t>
                      </a:r>
                      <a:r>
                        <a:rPr lang="en-US" sz="1200" baseline="0" dirty="0">
                          <a:latin typeface="Verdana" panose="020B0604030504040204" pitchFamily="34" charset="0"/>
                          <a:ea typeface="Verdana" panose="020B0604030504040204" pitchFamily="34" charset="0"/>
                          <a:cs typeface="Verdana" panose="020B0604030504040204" pitchFamily="34" charset="0"/>
                        </a:rPr>
                        <a:t> materials</a:t>
                      </a:r>
                      <a:endParaRPr lang="en-US" sz="1200" dirty="0">
                        <a:latin typeface="Verdana" panose="020B0604030504040204" pitchFamily="34" charset="0"/>
                        <a:ea typeface="Verdana" panose="020B0604030504040204" pitchFamily="34" charset="0"/>
                        <a:cs typeface="Verdana" panose="020B0604030504040204" pitchFamily="34" charset="0"/>
                      </a:endParaRPr>
                    </a:p>
                  </a:txBody>
                  <a:tcPr marL="29361" marR="29361"/>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200" dirty="0">
                          <a:latin typeface="Verdana" panose="020B0604030504040204" pitchFamily="34" charset="0"/>
                          <a:ea typeface="Verdana" panose="020B0604030504040204" pitchFamily="34" charset="0"/>
                          <a:cs typeface="Verdana" panose="020B0604030504040204" pitchFamily="34" charset="0"/>
                        </a:rPr>
                        <a:t>40,000</a:t>
                      </a:r>
                      <a:r>
                        <a:rPr lang="en-US" sz="1200" baseline="0" dirty="0">
                          <a:latin typeface="Verdana" panose="020B0604030504040204" pitchFamily="34" charset="0"/>
                          <a:ea typeface="Verdana" panose="020B0604030504040204" pitchFamily="34" charset="0"/>
                          <a:cs typeface="Verdana" panose="020B0604030504040204" pitchFamily="34" charset="0"/>
                        </a:rPr>
                        <a:t> × $4 </a:t>
                      </a:r>
                      <a:r>
                        <a:rPr lang="en-US" sz="1200" dirty="0">
                          <a:latin typeface="Verdana" panose="020B0604030504040204" pitchFamily="34" charset="0"/>
                          <a:ea typeface="Verdana" panose="020B0604030504040204" pitchFamily="34" charset="0"/>
                          <a:cs typeface="Verdana" panose="020B0604030504040204" pitchFamily="34" charset="0"/>
                        </a:rPr>
                        <a:t>$160,000</a:t>
                      </a:r>
                    </a:p>
                  </a:txBody>
                  <a:tcPr marL="29361" marR="29361"/>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200" dirty="0">
                          <a:latin typeface="Verdana" panose="020B0604030504040204" pitchFamily="34" charset="0"/>
                          <a:ea typeface="Verdana" panose="020B0604030504040204" pitchFamily="34" charset="0"/>
                          <a:cs typeface="Verdana" panose="020B0604030504040204" pitchFamily="34" charset="0"/>
                        </a:rPr>
                        <a:t>20,000</a:t>
                      </a:r>
                      <a:r>
                        <a:rPr lang="en-US" sz="1200" baseline="0" dirty="0">
                          <a:latin typeface="Verdana" panose="020B0604030504040204" pitchFamily="34" charset="0"/>
                          <a:ea typeface="Verdana" panose="020B0604030504040204" pitchFamily="34" charset="0"/>
                          <a:cs typeface="Verdana" panose="020B0604030504040204" pitchFamily="34" charset="0"/>
                        </a:rPr>
                        <a:t> × $4 </a:t>
                      </a:r>
                      <a:r>
                        <a:rPr lang="en-US" sz="1200" dirty="0">
                          <a:latin typeface="Verdana" panose="020B0604030504040204" pitchFamily="34" charset="0"/>
                          <a:ea typeface="Verdana" panose="020B0604030504040204" pitchFamily="34" charset="0"/>
                          <a:cs typeface="Verdana" panose="020B0604030504040204" pitchFamily="34" charset="0"/>
                        </a:rPr>
                        <a:t>$80,000</a:t>
                      </a:r>
                    </a:p>
                  </a:txBody>
                  <a:tcPr marL="29361" marR="29361"/>
                </a:tc>
                <a:tc>
                  <a:txBody>
                    <a:bodyPr/>
                    <a:lstStyle/>
                    <a:p>
                      <a:pPr algn="r"/>
                      <a:endParaRPr lang="en-US" sz="1200" dirty="0">
                        <a:latin typeface="Verdana" panose="020B0604030504040204" pitchFamily="34" charset="0"/>
                        <a:ea typeface="Verdana" panose="020B0604030504040204" pitchFamily="34" charset="0"/>
                        <a:cs typeface="Verdana" panose="020B0604030504040204" pitchFamily="34" charset="0"/>
                      </a:endParaRPr>
                    </a:p>
                  </a:txBody>
                  <a:tcPr marL="29361" marR="29361"/>
                </a:tc>
                <a:tc>
                  <a:txBody>
                    <a:bodyPr/>
                    <a:lstStyle/>
                    <a:p>
                      <a:pPr algn="r"/>
                      <a:r>
                        <a:rPr lang="en-US" sz="1200" dirty="0">
                          <a:latin typeface="Verdana" panose="020B0604030504040204" pitchFamily="34" charset="0"/>
                          <a:ea typeface="Verdana" panose="020B0604030504040204" pitchFamily="34" charset="0"/>
                          <a:cs typeface="Verdana" panose="020B0604030504040204" pitchFamily="34" charset="0"/>
                        </a:rPr>
                        <a:t>$160,000</a:t>
                      </a:r>
                    </a:p>
                  </a:txBody>
                  <a:tcPr marL="29361" marR="29361"/>
                </a:tc>
                <a:extLst>
                  <a:ext uri="{0D108BD9-81ED-4DB2-BD59-A6C34878D82A}">
                    <a16:rowId xmlns:a16="http://schemas.microsoft.com/office/drawing/2014/main" val="10002"/>
                  </a:ext>
                </a:extLst>
              </a:tr>
              <a:tr h="416338">
                <a:tc>
                  <a:txBody>
                    <a:bodyPr/>
                    <a:lstStyle/>
                    <a:p>
                      <a:r>
                        <a:rPr lang="en-US" sz="1200" dirty="0">
                          <a:latin typeface="Verdana" panose="020B0604030504040204" pitchFamily="34" charset="0"/>
                          <a:ea typeface="Verdana" panose="020B0604030504040204" pitchFamily="34" charset="0"/>
                          <a:cs typeface="Verdana" panose="020B0604030504040204" pitchFamily="34" charset="0"/>
                        </a:rPr>
                        <a:t>Direct labor</a:t>
                      </a:r>
                    </a:p>
                  </a:txBody>
                  <a:tcPr marL="29361" marR="29361"/>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200" dirty="0">
                          <a:latin typeface="Verdana" panose="020B0604030504040204" pitchFamily="34" charset="0"/>
                          <a:ea typeface="Verdana" panose="020B0604030504040204" pitchFamily="34" charset="0"/>
                          <a:cs typeface="Verdana" panose="020B0604030504040204" pitchFamily="34" charset="0"/>
                        </a:rPr>
                        <a:t>40,000</a:t>
                      </a:r>
                      <a:r>
                        <a:rPr lang="en-US" sz="1200" baseline="0" dirty="0">
                          <a:latin typeface="Verdana" panose="020B0604030504040204" pitchFamily="34" charset="0"/>
                          <a:ea typeface="Verdana" panose="020B0604030504040204" pitchFamily="34" charset="0"/>
                          <a:cs typeface="Verdana" panose="020B0604030504040204" pitchFamily="34" charset="0"/>
                        </a:rPr>
                        <a:t> × $8 </a:t>
                      </a:r>
                      <a:r>
                        <a:rPr lang="en-US" sz="1200" dirty="0">
                          <a:latin typeface="Verdana" panose="020B0604030504040204" pitchFamily="34" charset="0"/>
                          <a:ea typeface="Verdana" panose="020B0604030504040204" pitchFamily="34" charset="0"/>
                          <a:cs typeface="Verdana" panose="020B0604030504040204" pitchFamily="34" charset="0"/>
                        </a:rPr>
                        <a:t>320,000</a:t>
                      </a:r>
                    </a:p>
                  </a:txBody>
                  <a:tcPr marL="29361" marR="29361"/>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200" dirty="0">
                          <a:latin typeface="Verdana" panose="020B0604030504040204" pitchFamily="34" charset="0"/>
                          <a:ea typeface="Verdana" panose="020B0604030504040204" pitchFamily="34" charset="0"/>
                          <a:cs typeface="Verdana" panose="020B0604030504040204" pitchFamily="34" charset="0"/>
                        </a:rPr>
                        <a:t>20,000</a:t>
                      </a:r>
                      <a:r>
                        <a:rPr lang="en-US" sz="1200" baseline="0" dirty="0">
                          <a:latin typeface="Verdana" panose="020B0604030504040204" pitchFamily="34" charset="0"/>
                          <a:ea typeface="Verdana" panose="020B0604030504040204" pitchFamily="34" charset="0"/>
                          <a:cs typeface="Verdana" panose="020B0604030504040204" pitchFamily="34" charset="0"/>
                        </a:rPr>
                        <a:t> × $8 </a:t>
                      </a:r>
                      <a:r>
                        <a:rPr lang="en-US" sz="1200" dirty="0">
                          <a:latin typeface="Verdana" panose="020B0604030504040204" pitchFamily="34" charset="0"/>
                          <a:ea typeface="Verdana" panose="020B0604030504040204" pitchFamily="34" charset="0"/>
                          <a:cs typeface="Verdana" panose="020B0604030504040204" pitchFamily="34" charset="0"/>
                        </a:rPr>
                        <a:t>160,000</a:t>
                      </a:r>
                    </a:p>
                  </a:txBody>
                  <a:tcPr marL="29361" marR="29361"/>
                </a:tc>
                <a:tc>
                  <a:txBody>
                    <a:bodyPr/>
                    <a:lstStyle/>
                    <a:p>
                      <a:pPr algn="r"/>
                      <a:endParaRPr lang="en-US" sz="1200" dirty="0">
                        <a:latin typeface="Verdana" panose="020B0604030504040204" pitchFamily="34" charset="0"/>
                        <a:ea typeface="Verdana" panose="020B0604030504040204" pitchFamily="34" charset="0"/>
                        <a:cs typeface="Verdana" panose="020B0604030504040204" pitchFamily="34" charset="0"/>
                      </a:endParaRPr>
                    </a:p>
                  </a:txBody>
                  <a:tcPr marL="29361" marR="29361"/>
                </a:tc>
                <a:tc>
                  <a:txBody>
                    <a:bodyPr/>
                    <a:lstStyle/>
                    <a:p>
                      <a:pPr algn="r"/>
                      <a:r>
                        <a:rPr lang="en-US" sz="1200" dirty="0">
                          <a:latin typeface="Verdana" panose="020B0604030504040204" pitchFamily="34" charset="0"/>
                          <a:ea typeface="Verdana" panose="020B0604030504040204" pitchFamily="34" charset="0"/>
                          <a:cs typeface="Verdana" panose="020B0604030504040204" pitchFamily="34" charset="0"/>
                        </a:rPr>
                        <a:t>320,000</a:t>
                      </a:r>
                    </a:p>
                  </a:txBody>
                  <a:tcPr marL="29361" marR="29361"/>
                </a:tc>
                <a:extLst>
                  <a:ext uri="{0D108BD9-81ED-4DB2-BD59-A6C34878D82A}">
                    <a16:rowId xmlns:a16="http://schemas.microsoft.com/office/drawing/2014/main" val="10003"/>
                  </a:ext>
                </a:extLst>
              </a:tr>
              <a:tr h="340138">
                <a:tc>
                  <a:txBody>
                    <a:bodyPr/>
                    <a:lstStyle/>
                    <a:p>
                      <a:r>
                        <a:rPr lang="en-US" sz="1200" dirty="0">
                          <a:latin typeface="Verdana" panose="020B0604030504040204" pitchFamily="34" charset="0"/>
                          <a:ea typeface="Verdana" panose="020B0604030504040204" pitchFamily="34" charset="0"/>
                          <a:cs typeface="Verdana" panose="020B0604030504040204" pitchFamily="34" charset="0"/>
                        </a:rPr>
                        <a:t>Variable overhead</a:t>
                      </a:r>
                    </a:p>
                  </a:txBody>
                  <a:tcPr marL="29361" marR="29361"/>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200" dirty="0">
                          <a:latin typeface="Verdana" panose="020B0604030504040204" pitchFamily="34" charset="0"/>
                          <a:ea typeface="Verdana" panose="020B0604030504040204" pitchFamily="34" charset="0"/>
                          <a:cs typeface="Verdana" panose="020B0604030504040204" pitchFamily="34" charset="0"/>
                        </a:rPr>
                        <a:t>40,000</a:t>
                      </a:r>
                      <a:r>
                        <a:rPr lang="en-US" sz="1200" baseline="0" dirty="0">
                          <a:latin typeface="Verdana" panose="020B0604030504040204" pitchFamily="34" charset="0"/>
                          <a:ea typeface="Verdana" panose="020B0604030504040204" pitchFamily="34" charset="0"/>
                          <a:cs typeface="Verdana" panose="020B0604030504040204" pitchFamily="34" charset="0"/>
                        </a:rPr>
                        <a:t> × $3 </a:t>
                      </a:r>
                      <a:r>
                        <a:rPr lang="en-US" sz="1200" dirty="0">
                          <a:latin typeface="Verdana" panose="020B0604030504040204" pitchFamily="34" charset="0"/>
                          <a:ea typeface="Verdana" panose="020B0604030504040204" pitchFamily="34" charset="0"/>
                          <a:cs typeface="Verdana" panose="020B0604030504040204" pitchFamily="34" charset="0"/>
                        </a:rPr>
                        <a:t>120,000</a:t>
                      </a:r>
                    </a:p>
                  </a:txBody>
                  <a:tcPr marL="29361" marR="29361"/>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200" dirty="0">
                          <a:latin typeface="Verdana" panose="020B0604030504040204" pitchFamily="34" charset="0"/>
                          <a:ea typeface="Verdana" panose="020B0604030504040204" pitchFamily="34" charset="0"/>
                          <a:cs typeface="Verdana" panose="020B0604030504040204" pitchFamily="34" charset="0"/>
                        </a:rPr>
                        <a:t>20,000</a:t>
                      </a:r>
                      <a:r>
                        <a:rPr lang="en-US" sz="1200" baseline="0" dirty="0">
                          <a:latin typeface="Verdana" panose="020B0604030504040204" pitchFamily="34" charset="0"/>
                          <a:ea typeface="Verdana" panose="020B0604030504040204" pitchFamily="34" charset="0"/>
                          <a:cs typeface="Verdana" panose="020B0604030504040204" pitchFamily="34" charset="0"/>
                        </a:rPr>
                        <a:t> × $3 </a:t>
                      </a:r>
                      <a:r>
                        <a:rPr lang="en-US" sz="1200" dirty="0">
                          <a:latin typeface="Verdana" panose="020B0604030504040204" pitchFamily="34" charset="0"/>
                          <a:ea typeface="Verdana" panose="020B0604030504040204" pitchFamily="34" charset="0"/>
                          <a:cs typeface="Verdana" panose="020B0604030504040204" pitchFamily="34" charset="0"/>
                        </a:rPr>
                        <a:t>60,000</a:t>
                      </a:r>
                    </a:p>
                  </a:txBody>
                  <a:tcPr marL="29361" marR="29361"/>
                </a:tc>
                <a:tc>
                  <a:txBody>
                    <a:bodyPr/>
                    <a:lstStyle/>
                    <a:p>
                      <a:pPr algn="r"/>
                      <a:endParaRPr lang="en-US" sz="1200" dirty="0">
                        <a:latin typeface="Verdana" panose="020B0604030504040204" pitchFamily="34" charset="0"/>
                        <a:ea typeface="Verdana" panose="020B0604030504040204" pitchFamily="34" charset="0"/>
                        <a:cs typeface="Verdana" panose="020B0604030504040204" pitchFamily="34" charset="0"/>
                      </a:endParaRPr>
                    </a:p>
                  </a:txBody>
                  <a:tcPr marL="29361" marR="29361"/>
                </a:tc>
                <a:tc>
                  <a:txBody>
                    <a:bodyPr/>
                    <a:lstStyle/>
                    <a:p>
                      <a:pPr algn="r"/>
                      <a:r>
                        <a:rPr lang="en-US" sz="1200" dirty="0">
                          <a:latin typeface="Verdana" panose="020B0604030504040204" pitchFamily="34" charset="0"/>
                          <a:ea typeface="Verdana" panose="020B0604030504040204" pitchFamily="34" charset="0"/>
                          <a:cs typeface="Verdana" panose="020B0604030504040204" pitchFamily="34" charset="0"/>
                        </a:rPr>
                        <a:t>120,000</a:t>
                      </a:r>
                    </a:p>
                  </a:txBody>
                  <a:tcPr marL="29361" marR="29361"/>
                </a:tc>
                <a:extLst>
                  <a:ext uri="{0D108BD9-81ED-4DB2-BD59-A6C34878D82A}">
                    <a16:rowId xmlns:a16="http://schemas.microsoft.com/office/drawing/2014/main" val="10004"/>
                  </a:ext>
                </a:extLst>
              </a:tr>
              <a:tr h="340138">
                <a:tc>
                  <a:txBody>
                    <a:bodyPr/>
                    <a:lstStyle/>
                    <a:p>
                      <a:r>
                        <a:rPr lang="en-US" sz="1200" dirty="0">
                          <a:latin typeface="Verdana" panose="020B0604030504040204" pitchFamily="34" charset="0"/>
                          <a:ea typeface="Verdana" panose="020B0604030504040204" pitchFamily="34" charset="0"/>
                          <a:cs typeface="Verdana" panose="020B0604030504040204" pitchFamily="34" charset="0"/>
                        </a:rPr>
                        <a:t>Fixed</a:t>
                      </a:r>
                      <a:r>
                        <a:rPr lang="en-US" sz="1200" baseline="0" dirty="0">
                          <a:latin typeface="Verdana" panose="020B0604030504040204" pitchFamily="34" charset="0"/>
                          <a:ea typeface="Verdana" panose="020B0604030504040204" pitchFamily="34" charset="0"/>
                          <a:cs typeface="Verdana" panose="020B0604030504040204" pitchFamily="34" charset="0"/>
                        </a:rPr>
                        <a:t> overhead</a:t>
                      </a:r>
                      <a:endParaRPr lang="en-US" sz="1200" dirty="0">
                        <a:latin typeface="Verdana" panose="020B0604030504040204" pitchFamily="34" charset="0"/>
                        <a:ea typeface="Verdana" panose="020B0604030504040204" pitchFamily="34" charset="0"/>
                        <a:cs typeface="Verdana" panose="020B0604030504040204" pitchFamily="34" charset="0"/>
                      </a:endParaRPr>
                    </a:p>
                  </a:txBody>
                  <a:tcPr marL="29361" marR="29361"/>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200" dirty="0">
                          <a:latin typeface="Verdana" panose="020B0604030504040204" pitchFamily="34" charset="0"/>
                          <a:ea typeface="Verdana" panose="020B0604030504040204" pitchFamily="34" charset="0"/>
                          <a:cs typeface="Verdana" panose="020B0604030504040204" pitchFamily="34" charset="0"/>
                        </a:rPr>
                        <a:t>40,000</a:t>
                      </a:r>
                      <a:r>
                        <a:rPr lang="en-US" sz="1200" baseline="0" dirty="0">
                          <a:latin typeface="Verdana" panose="020B0604030504040204" pitchFamily="34" charset="0"/>
                          <a:ea typeface="Verdana" panose="020B0604030504040204" pitchFamily="34" charset="0"/>
                          <a:cs typeface="Verdana" panose="020B0604030504040204" pitchFamily="34" charset="0"/>
                        </a:rPr>
                        <a:t> × $10 </a:t>
                      </a:r>
                      <a:r>
                        <a:rPr lang="en-US" sz="1200" dirty="0">
                          <a:latin typeface="Verdana" panose="020B0604030504040204" pitchFamily="34" charset="0"/>
                          <a:ea typeface="Verdana" panose="020B0604030504040204" pitchFamily="34" charset="0"/>
                          <a:cs typeface="Verdana" panose="020B0604030504040204" pitchFamily="34" charset="0"/>
                        </a:rPr>
                        <a:t>400,000</a:t>
                      </a:r>
                    </a:p>
                  </a:txBody>
                  <a:tcPr marL="29361" marR="29361"/>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200" dirty="0">
                          <a:latin typeface="Verdana" panose="020B0604030504040204" pitchFamily="34" charset="0"/>
                          <a:ea typeface="Verdana" panose="020B0604030504040204" pitchFamily="34" charset="0"/>
                          <a:cs typeface="Verdana" panose="020B0604030504040204" pitchFamily="34" charset="0"/>
                        </a:rPr>
                        <a:t>20,000</a:t>
                      </a:r>
                      <a:r>
                        <a:rPr lang="en-US" sz="1200" baseline="0" dirty="0">
                          <a:latin typeface="Verdana" panose="020B0604030504040204" pitchFamily="34" charset="0"/>
                          <a:ea typeface="Verdana" panose="020B0604030504040204" pitchFamily="34" charset="0"/>
                          <a:cs typeface="Verdana" panose="020B0604030504040204" pitchFamily="34" charset="0"/>
                        </a:rPr>
                        <a:t> × $10 </a:t>
                      </a:r>
                      <a:r>
                        <a:rPr lang="en-US" sz="1200" dirty="0">
                          <a:latin typeface="Verdana" panose="020B0604030504040204" pitchFamily="34" charset="0"/>
                          <a:ea typeface="Verdana" panose="020B0604030504040204" pitchFamily="34" charset="0"/>
                          <a:cs typeface="Verdana" panose="020B0604030504040204" pitchFamily="34" charset="0"/>
                        </a:rPr>
                        <a:t>200,000</a:t>
                      </a:r>
                    </a:p>
                  </a:txBody>
                  <a:tcPr marL="29361" marR="29361"/>
                </a:tc>
                <a:tc>
                  <a:txBody>
                    <a:bodyPr/>
                    <a:lstStyle/>
                    <a:p>
                      <a:pPr algn="r"/>
                      <a:endParaRPr lang="en-US" sz="1200" dirty="0">
                        <a:latin typeface="Verdana" panose="020B0604030504040204" pitchFamily="34" charset="0"/>
                        <a:ea typeface="Verdana" panose="020B0604030504040204" pitchFamily="34" charset="0"/>
                        <a:cs typeface="Verdana" panose="020B0604030504040204" pitchFamily="34" charset="0"/>
                      </a:endParaRPr>
                    </a:p>
                  </a:txBody>
                  <a:tcPr marL="29361" marR="29361"/>
                </a:tc>
                <a:tc>
                  <a:txBody>
                    <a:bodyPr/>
                    <a:lstStyle/>
                    <a:p>
                      <a:pPr algn="r"/>
                      <a:r>
                        <a:rPr lang="en-US" sz="1200" dirty="0">
                          <a:latin typeface="Verdana" panose="020B0604030504040204" pitchFamily="34" charset="0"/>
                          <a:ea typeface="Verdana" panose="020B0604030504040204" pitchFamily="34" charset="0"/>
                          <a:cs typeface="Verdana" panose="020B0604030504040204" pitchFamily="34" charset="0"/>
                        </a:rPr>
                        <a:t>400,000</a:t>
                      </a:r>
                    </a:p>
                  </a:txBody>
                  <a:tcPr marL="29361" marR="29361"/>
                </a:tc>
                <a:extLst>
                  <a:ext uri="{0D108BD9-81ED-4DB2-BD59-A6C34878D82A}">
                    <a16:rowId xmlns:a16="http://schemas.microsoft.com/office/drawing/2014/main" val="10005"/>
                  </a:ext>
                </a:extLst>
              </a:tr>
              <a:tr h="263938">
                <a:tc>
                  <a:txBody>
                    <a:bodyPr/>
                    <a:lstStyle/>
                    <a:p>
                      <a:r>
                        <a:rPr lang="en-US" sz="1200" dirty="0">
                          <a:latin typeface="Verdana" panose="020B0604030504040204" pitchFamily="34" charset="0"/>
                          <a:ea typeface="Verdana" panose="020B0604030504040204" pitchFamily="34" charset="0"/>
                          <a:cs typeface="Verdana" panose="020B0604030504040204" pitchFamily="34" charset="0"/>
                        </a:rPr>
                        <a:t>Total costs</a:t>
                      </a:r>
                    </a:p>
                  </a:txBody>
                  <a:tcPr marL="29361" marR="29361"/>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200" dirty="0">
                          <a:latin typeface="Verdana" panose="020B0604030504040204" pitchFamily="34" charset="0"/>
                          <a:ea typeface="Verdana" panose="020B0604030504040204" pitchFamily="34" charset="0"/>
                          <a:cs typeface="Verdana" panose="020B0604030504040204" pitchFamily="34" charset="0"/>
                        </a:rPr>
                        <a:t>$1,000,000</a:t>
                      </a:r>
                    </a:p>
                  </a:txBody>
                  <a:tcPr marL="29361" marR="29361"/>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200" dirty="0">
                          <a:latin typeface="Verdana" panose="020B0604030504040204" pitchFamily="34" charset="0"/>
                          <a:ea typeface="Verdana" panose="020B0604030504040204" pitchFamily="34" charset="0"/>
                          <a:cs typeface="Verdana" panose="020B0604030504040204" pitchFamily="34" charset="0"/>
                        </a:rPr>
                        <a:t>$500,000</a:t>
                      </a:r>
                    </a:p>
                  </a:txBody>
                  <a:tcPr marL="29361" marR="29361"/>
                </a:tc>
                <a:tc>
                  <a:txBody>
                    <a:bodyPr/>
                    <a:lstStyle/>
                    <a:p>
                      <a:pPr algn="r"/>
                      <a:endParaRPr lang="en-US" sz="1200" dirty="0">
                        <a:latin typeface="Verdana" panose="020B0604030504040204" pitchFamily="34" charset="0"/>
                        <a:ea typeface="Verdana" panose="020B0604030504040204" pitchFamily="34" charset="0"/>
                        <a:cs typeface="Verdana" panose="020B0604030504040204" pitchFamily="34" charset="0"/>
                      </a:endParaRPr>
                    </a:p>
                  </a:txBody>
                  <a:tcPr marL="29361" marR="29361"/>
                </a:tc>
                <a:tc>
                  <a:txBody>
                    <a:bodyPr/>
                    <a:lstStyle/>
                    <a:p>
                      <a:pPr algn="r"/>
                      <a:r>
                        <a:rPr lang="en-US" sz="1200" dirty="0">
                          <a:latin typeface="Verdana" panose="020B0604030504040204" pitchFamily="34" charset="0"/>
                          <a:ea typeface="Verdana" panose="020B0604030504040204" pitchFamily="34" charset="0"/>
                          <a:cs typeface="Verdana" panose="020B0604030504040204" pitchFamily="34" charset="0"/>
                        </a:rPr>
                        <a:t>$1,000,000</a:t>
                      </a:r>
                    </a:p>
                  </a:txBody>
                  <a:tcPr marL="29361" marR="29361"/>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35747975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14400" y="533400"/>
            <a:ext cx="7315200" cy="1066800"/>
          </a:xfrm>
        </p:spPr>
        <p:txBody>
          <a:bodyPr>
            <a:normAutofit fontScale="90000"/>
          </a:bodyPr>
          <a:lstStyle/>
          <a:p>
            <a:r>
              <a:rPr lang="en-US" altLang="en-US" sz="4000" dirty="0"/>
              <a:t>Units Produced Exceed Units Sold (5 of 5)</a:t>
            </a:r>
            <a:endParaRPr lang="en-US" sz="4000" dirty="0"/>
          </a:p>
        </p:txBody>
      </p:sp>
      <p:sp>
        <p:nvSpPr>
          <p:cNvPr id="4" name="Text Placeholder 3"/>
          <p:cNvSpPr>
            <a:spLocks noGrp="1"/>
          </p:cNvSpPr>
          <p:nvPr>
            <p:ph type="body" sz="quarter" idx="13"/>
          </p:nvPr>
        </p:nvSpPr>
        <p:spPr>
          <a:xfrm>
            <a:off x="381000" y="1600200"/>
            <a:ext cx="8458200" cy="685800"/>
          </a:xfrm>
        </p:spPr>
        <p:txBody>
          <a:bodyPr>
            <a:noAutofit/>
          </a:bodyPr>
          <a:lstStyle/>
          <a:p>
            <a:pPr lvl="0"/>
            <a:r>
              <a:rPr lang="en-US" altLang="en-US" b="1" kern="0" dirty="0">
                <a:solidFill>
                  <a:prstClr val="black"/>
                </a:solidFill>
              </a:rPr>
              <a:t>Learning Objective P2: </a:t>
            </a:r>
            <a:r>
              <a:rPr lang="en-US" dirty="0"/>
              <a:t>Prepare and analyze an income statement using absorption costing and using variable costing.</a:t>
            </a:r>
            <a:endParaRPr lang="en-US" b="1" kern="0" dirty="0">
              <a:solidFill>
                <a:prstClr val="black"/>
              </a:solidFill>
            </a:endParaRPr>
          </a:p>
        </p:txBody>
      </p:sp>
      <p:graphicFrame>
        <p:nvGraphicFramePr>
          <p:cNvPr id="8" name="Table 7"/>
          <p:cNvGraphicFramePr>
            <a:graphicFrameLocks noGrp="1"/>
          </p:cNvGraphicFramePr>
          <p:nvPr>
            <p:extLst>
              <p:ext uri="{D42A27DB-BD31-4B8C-83A1-F6EECF244321}">
                <p14:modId xmlns:p14="http://schemas.microsoft.com/office/powerpoint/2010/main" val="6990646"/>
              </p:ext>
            </p:extLst>
          </p:nvPr>
        </p:nvGraphicFramePr>
        <p:xfrm>
          <a:off x="685800" y="2590800"/>
          <a:ext cx="7696200" cy="3505200"/>
        </p:xfrm>
        <a:graphic>
          <a:graphicData uri="http://schemas.openxmlformats.org/drawingml/2006/table">
            <a:tbl>
              <a:tblPr firstRow="1" bandRow="1">
                <a:tableStyleId>{5940675A-B579-460E-94D1-54222C63F5DA}</a:tableStyleId>
              </a:tblPr>
              <a:tblGrid>
                <a:gridCol w="2285999">
                  <a:extLst>
                    <a:ext uri="{9D8B030D-6E8A-4147-A177-3AD203B41FA5}">
                      <a16:colId xmlns:a16="http://schemas.microsoft.com/office/drawing/2014/main" val="20000"/>
                    </a:ext>
                  </a:extLst>
                </a:gridCol>
                <a:gridCol w="1447800">
                  <a:extLst>
                    <a:ext uri="{9D8B030D-6E8A-4147-A177-3AD203B41FA5}">
                      <a16:colId xmlns:a16="http://schemas.microsoft.com/office/drawing/2014/main" val="20001"/>
                    </a:ext>
                  </a:extLst>
                </a:gridCol>
                <a:gridCol w="1219201">
                  <a:extLst>
                    <a:ext uri="{9D8B030D-6E8A-4147-A177-3AD203B41FA5}">
                      <a16:colId xmlns:a16="http://schemas.microsoft.com/office/drawing/2014/main" val="20002"/>
                    </a:ext>
                  </a:extLst>
                </a:gridCol>
                <a:gridCol w="1219199">
                  <a:extLst>
                    <a:ext uri="{9D8B030D-6E8A-4147-A177-3AD203B41FA5}">
                      <a16:colId xmlns:a16="http://schemas.microsoft.com/office/drawing/2014/main" val="20003"/>
                    </a:ext>
                  </a:extLst>
                </a:gridCol>
                <a:gridCol w="1524001">
                  <a:extLst>
                    <a:ext uri="{9D8B030D-6E8A-4147-A177-3AD203B41FA5}">
                      <a16:colId xmlns:a16="http://schemas.microsoft.com/office/drawing/2014/main" val="20004"/>
                    </a:ext>
                  </a:extLst>
                </a:gridCol>
              </a:tblGrid>
              <a:tr h="457200">
                <a:tc>
                  <a:txBody>
                    <a:bodyPr/>
                    <a:lstStyle/>
                    <a:p>
                      <a:endParaRPr lang="en-US" sz="1400"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a:latin typeface="Verdana" panose="020B0604030504040204" pitchFamily="34" charset="0"/>
                          <a:ea typeface="Verdana" panose="020B0604030504040204" pitchFamily="34" charset="0"/>
                          <a:cs typeface="Verdana" panose="020B0604030504040204" pitchFamily="34" charset="0"/>
                        </a:rPr>
                        <a:t>Cost of Goods Sold</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a:latin typeface="Verdana" panose="020B0604030504040204" pitchFamily="34" charset="0"/>
                          <a:ea typeface="Verdana" panose="020B0604030504040204" pitchFamily="34" charset="0"/>
                          <a:cs typeface="Verdana" panose="020B0604030504040204" pitchFamily="34" charset="0"/>
                        </a:rPr>
                        <a:t>Ending Inventory</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a:latin typeface="Verdana" panose="020B0604030504040204" pitchFamily="34" charset="0"/>
                          <a:ea typeface="Verdana" panose="020B0604030504040204" pitchFamily="34" charset="0"/>
                          <a:cs typeface="Verdana" panose="020B0604030504040204" pitchFamily="34" charset="0"/>
                        </a:rPr>
                        <a:t>Period Cost (Expense)</a:t>
                      </a:r>
                    </a:p>
                  </a:txBody>
                  <a:tcPr anchor="ctr"/>
                </a:tc>
                <a:tc>
                  <a:txBody>
                    <a:bodyPr/>
                    <a:lstStyle/>
                    <a:p>
                      <a:pPr algn="ctr"/>
                      <a:r>
                        <a:rPr lang="en-US" sz="1400" b="1" dirty="0">
                          <a:latin typeface="Verdana" panose="020B0604030504040204" pitchFamily="34" charset="0"/>
                          <a:ea typeface="Verdana" panose="020B0604030504040204" pitchFamily="34" charset="0"/>
                          <a:cs typeface="Verdana" panose="020B0604030504040204" pitchFamily="34" charset="0"/>
                        </a:rPr>
                        <a:t>Total Expense</a:t>
                      </a:r>
                    </a:p>
                  </a:txBody>
                  <a:tcPr anchor="ctr"/>
                </a:tc>
                <a:extLst>
                  <a:ext uri="{0D108BD9-81ED-4DB2-BD59-A6C34878D82A}">
                    <a16:rowId xmlns:a16="http://schemas.microsoft.com/office/drawing/2014/main" val="10000"/>
                  </a:ext>
                </a:extLst>
              </a:tr>
              <a:tr h="259080">
                <a:tc>
                  <a:txBody>
                    <a:bodyPr/>
                    <a:lstStyle/>
                    <a:p>
                      <a:r>
                        <a:rPr lang="en-US" sz="1400" b="1" dirty="0">
                          <a:latin typeface="Verdana" panose="020B0604030504040204" pitchFamily="34" charset="0"/>
                          <a:ea typeface="Verdana" panose="020B0604030504040204" pitchFamily="34" charset="0"/>
                          <a:cs typeface="Verdana" panose="020B0604030504040204" pitchFamily="34" charset="0"/>
                        </a:rPr>
                        <a:t>Variable Costing</a:t>
                      </a:r>
                    </a:p>
                  </a:txBody>
                  <a:tcPr anchor="ctr"/>
                </a:tc>
                <a:tc>
                  <a:txBody>
                    <a:bodyPr/>
                    <a:lstStyle/>
                    <a:p>
                      <a:pPr algn="ctr"/>
                      <a:endParaRPr lang="en-US" sz="1400" b="1"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gn="ctr"/>
                      <a:endParaRPr lang="en-US" sz="1400" b="1"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gn="ctr"/>
                      <a:endParaRPr lang="en-US" sz="1400" b="1"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gn="ctr"/>
                      <a:endParaRPr lang="en-US" sz="1400" b="1" dirty="0">
                        <a:latin typeface="Verdana" panose="020B0604030504040204" pitchFamily="34" charset="0"/>
                        <a:ea typeface="Verdana" panose="020B0604030504040204" pitchFamily="34" charset="0"/>
                        <a:cs typeface="Verdana" panose="020B0604030504040204" pitchFamily="34" charset="0"/>
                      </a:endParaRPr>
                    </a:p>
                  </a:txBody>
                  <a:tcPr anchor="ctr"/>
                </a:tc>
                <a:extLst>
                  <a:ext uri="{0D108BD9-81ED-4DB2-BD59-A6C34878D82A}">
                    <a16:rowId xmlns:a16="http://schemas.microsoft.com/office/drawing/2014/main" val="10001"/>
                  </a:ext>
                </a:extLst>
              </a:tr>
              <a:tr h="411480">
                <a:tc>
                  <a:txBody>
                    <a:bodyPr/>
                    <a:lstStyle/>
                    <a:p>
                      <a:r>
                        <a:rPr lang="en-US" sz="1400" dirty="0">
                          <a:latin typeface="Verdana" panose="020B0604030504040204" pitchFamily="34" charset="0"/>
                          <a:ea typeface="Verdana" panose="020B0604030504040204" pitchFamily="34" charset="0"/>
                          <a:cs typeface="Verdana" panose="020B0604030504040204" pitchFamily="34" charset="0"/>
                        </a:rPr>
                        <a:t>Direct</a:t>
                      </a:r>
                      <a:r>
                        <a:rPr lang="en-US" sz="1400" baseline="0" dirty="0">
                          <a:latin typeface="Verdana" panose="020B0604030504040204" pitchFamily="34" charset="0"/>
                          <a:ea typeface="Verdana" panose="020B0604030504040204" pitchFamily="34" charset="0"/>
                          <a:cs typeface="Verdana" panose="020B0604030504040204" pitchFamily="34" charset="0"/>
                        </a:rPr>
                        <a:t> materials</a:t>
                      </a:r>
                      <a:endParaRPr lang="en-US" sz="1400"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400" dirty="0">
                          <a:latin typeface="Verdana" panose="020B0604030504040204" pitchFamily="34" charset="0"/>
                          <a:ea typeface="Verdana" panose="020B0604030504040204" pitchFamily="34" charset="0"/>
                          <a:cs typeface="Verdana" panose="020B0604030504040204" pitchFamily="34" charset="0"/>
                        </a:rPr>
                        <a:t>40,000</a:t>
                      </a:r>
                      <a:r>
                        <a:rPr lang="en-US" sz="1400" baseline="0" dirty="0">
                          <a:latin typeface="Verdana" panose="020B0604030504040204" pitchFamily="34" charset="0"/>
                          <a:ea typeface="Verdana" panose="020B0604030504040204" pitchFamily="34" charset="0"/>
                          <a:cs typeface="Verdana" panose="020B0604030504040204" pitchFamily="34" charset="0"/>
                        </a:rPr>
                        <a:t> × $4 </a:t>
                      </a:r>
                      <a:r>
                        <a:rPr lang="en-US" sz="1400" dirty="0">
                          <a:latin typeface="Verdana" panose="020B0604030504040204" pitchFamily="34" charset="0"/>
                          <a:ea typeface="Verdana" panose="020B0604030504040204" pitchFamily="34" charset="0"/>
                          <a:cs typeface="Verdana" panose="020B0604030504040204" pitchFamily="34" charset="0"/>
                        </a:rPr>
                        <a:t>$160,000</a:t>
                      </a:r>
                    </a:p>
                  </a:txBody>
                  <a:tcPr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400" dirty="0">
                          <a:latin typeface="Verdana" panose="020B0604030504040204" pitchFamily="34" charset="0"/>
                          <a:ea typeface="Verdana" panose="020B0604030504040204" pitchFamily="34" charset="0"/>
                          <a:cs typeface="Verdana" panose="020B0604030504040204" pitchFamily="34" charset="0"/>
                        </a:rPr>
                        <a:t>20,000</a:t>
                      </a:r>
                      <a:r>
                        <a:rPr lang="en-US" sz="1400" baseline="0" dirty="0">
                          <a:latin typeface="Verdana" panose="020B0604030504040204" pitchFamily="34" charset="0"/>
                          <a:ea typeface="Verdana" panose="020B0604030504040204" pitchFamily="34" charset="0"/>
                          <a:cs typeface="Verdana" panose="020B0604030504040204" pitchFamily="34" charset="0"/>
                        </a:rPr>
                        <a:t> × $4 </a:t>
                      </a:r>
                      <a:r>
                        <a:rPr lang="en-US" sz="1400" dirty="0">
                          <a:latin typeface="Verdana" panose="020B0604030504040204" pitchFamily="34" charset="0"/>
                          <a:ea typeface="Verdana" panose="020B0604030504040204" pitchFamily="34" charset="0"/>
                          <a:cs typeface="Verdana" panose="020B0604030504040204" pitchFamily="34" charset="0"/>
                        </a:rPr>
                        <a:t>$80,000</a:t>
                      </a:r>
                    </a:p>
                  </a:txBody>
                  <a:tcPr anchor="ctr"/>
                </a:tc>
                <a:tc>
                  <a:txBody>
                    <a:bodyPr/>
                    <a:lstStyle/>
                    <a:p>
                      <a:pPr algn="r"/>
                      <a:endParaRPr lang="en-US" sz="1400"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gn="r"/>
                      <a:r>
                        <a:rPr lang="en-US" sz="1400" dirty="0">
                          <a:latin typeface="Verdana" panose="020B0604030504040204" pitchFamily="34" charset="0"/>
                          <a:ea typeface="Verdana" panose="020B0604030504040204" pitchFamily="34" charset="0"/>
                          <a:cs typeface="Verdana" panose="020B0604030504040204" pitchFamily="34" charset="0"/>
                        </a:rPr>
                        <a:t>$160,000</a:t>
                      </a:r>
                    </a:p>
                  </a:txBody>
                  <a:tcPr anchor="ctr"/>
                </a:tc>
                <a:extLst>
                  <a:ext uri="{0D108BD9-81ED-4DB2-BD59-A6C34878D82A}">
                    <a16:rowId xmlns:a16="http://schemas.microsoft.com/office/drawing/2014/main" val="10002"/>
                  </a:ext>
                </a:extLst>
              </a:tr>
              <a:tr h="502920">
                <a:tc>
                  <a:txBody>
                    <a:bodyPr/>
                    <a:lstStyle/>
                    <a:p>
                      <a:r>
                        <a:rPr lang="en-US" sz="1400" dirty="0">
                          <a:latin typeface="Verdana" panose="020B0604030504040204" pitchFamily="34" charset="0"/>
                          <a:ea typeface="Verdana" panose="020B0604030504040204" pitchFamily="34" charset="0"/>
                          <a:cs typeface="Verdana" panose="020B0604030504040204" pitchFamily="34" charset="0"/>
                        </a:rPr>
                        <a:t>Direct labor</a:t>
                      </a:r>
                    </a:p>
                  </a:txBody>
                  <a:tcPr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400" dirty="0">
                          <a:latin typeface="Verdana" panose="020B0604030504040204" pitchFamily="34" charset="0"/>
                          <a:ea typeface="Verdana" panose="020B0604030504040204" pitchFamily="34" charset="0"/>
                          <a:cs typeface="Verdana" panose="020B0604030504040204" pitchFamily="34" charset="0"/>
                        </a:rPr>
                        <a:t>40,000</a:t>
                      </a:r>
                      <a:r>
                        <a:rPr lang="en-US" sz="1400" baseline="0" dirty="0">
                          <a:latin typeface="Verdana" panose="020B0604030504040204" pitchFamily="34" charset="0"/>
                          <a:ea typeface="Verdana" panose="020B0604030504040204" pitchFamily="34" charset="0"/>
                          <a:cs typeface="Verdana" panose="020B0604030504040204" pitchFamily="34" charset="0"/>
                        </a:rPr>
                        <a:t> × $8 </a:t>
                      </a:r>
                      <a:r>
                        <a:rPr lang="en-US" sz="1400" dirty="0">
                          <a:latin typeface="Verdana" panose="020B0604030504040204" pitchFamily="34" charset="0"/>
                          <a:ea typeface="Verdana" panose="020B0604030504040204" pitchFamily="34" charset="0"/>
                          <a:cs typeface="Verdana" panose="020B0604030504040204" pitchFamily="34" charset="0"/>
                        </a:rPr>
                        <a:t>320,000</a:t>
                      </a:r>
                    </a:p>
                  </a:txBody>
                  <a:tcPr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400" dirty="0">
                          <a:latin typeface="Verdana" panose="020B0604030504040204" pitchFamily="34" charset="0"/>
                          <a:ea typeface="Verdana" panose="020B0604030504040204" pitchFamily="34" charset="0"/>
                          <a:cs typeface="Verdana" panose="020B0604030504040204" pitchFamily="34" charset="0"/>
                        </a:rPr>
                        <a:t>20,000</a:t>
                      </a:r>
                      <a:r>
                        <a:rPr lang="en-US" sz="1400" baseline="0" dirty="0">
                          <a:latin typeface="Verdana" panose="020B0604030504040204" pitchFamily="34" charset="0"/>
                          <a:ea typeface="Verdana" panose="020B0604030504040204" pitchFamily="34" charset="0"/>
                          <a:cs typeface="Verdana" panose="020B0604030504040204" pitchFamily="34" charset="0"/>
                        </a:rPr>
                        <a:t> × $8 </a:t>
                      </a:r>
                      <a:r>
                        <a:rPr lang="en-US" sz="1400" dirty="0">
                          <a:latin typeface="Verdana" panose="020B0604030504040204" pitchFamily="34" charset="0"/>
                          <a:ea typeface="Verdana" panose="020B0604030504040204" pitchFamily="34" charset="0"/>
                          <a:cs typeface="Verdana" panose="020B0604030504040204" pitchFamily="34" charset="0"/>
                        </a:rPr>
                        <a:t>160,000</a:t>
                      </a:r>
                    </a:p>
                  </a:txBody>
                  <a:tcPr anchor="ctr"/>
                </a:tc>
                <a:tc>
                  <a:txBody>
                    <a:bodyPr/>
                    <a:lstStyle/>
                    <a:p>
                      <a:pPr algn="r"/>
                      <a:endParaRPr lang="en-US" sz="1400"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gn="r"/>
                      <a:r>
                        <a:rPr lang="en-US" sz="1400" dirty="0">
                          <a:latin typeface="Verdana" panose="020B0604030504040204" pitchFamily="34" charset="0"/>
                          <a:ea typeface="Verdana" panose="020B0604030504040204" pitchFamily="34" charset="0"/>
                          <a:cs typeface="Verdana" panose="020B0604030504040204" pitchFamily="34" charset="0"/>
                        </a:rPr>
                        <a:t>320,000</a:t>
                      </a:r>
                    </a:p>
                  </a:txBody>
                  <a:tcPr anchor="ctr"/>
                </a:tc>
                <a:extLst>
                  <a:ext uri="{0D108BD9-81ED-4DB2-BD59-A6C34878D82A}">
                    <a16:rowId xmlns:a16="http://schemas.microsoft.com/office/drawing/2014/main" val="10003"/>
                  </a:ext>
                </a:extLst>
              </a:tr>
              <a:tr h="365760">
                <a:tc>
                  <a:txBody>
                    <a:bodyPr/>
                    <a:lstStyle/>
                    <a:p>
                      <a:r>
                        <a:rPr lang="en-US" sz="1400" dirty="0">
                          <a:latin typeface="Verdana" panose="020B0604030504040204" pitchFamily="34" charset="0"/>
                          <a:ea typeface="Verdana" panose="020B0604030504040204" pitchFamily="34" charset="0"/>
                          <a:cs typeface="Verdana" panose="020B0604030504040204" pitchFamily="34" charset="0"/>
                        </a:rPr>
                        <a:t>Variable overhead</a:t>
                      </a:r>
                    </a:p>
                  </a:txBody>
                  <a:tcPr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400" dirty="0">
                          <a:latin typeface="Verdana" panose="020B0604030504040204" pitchFamily="34" charset="0"/>
                          <a:ea typeface="Verdana" panose="020B0604030504040204" pitchFamily="34" charset="0"/>
                          <a:cs typeface="Verdana" panose="020B0604030504040204" pitchFamily="34" charset="0"/>
                        </a:rPr>
                        <a:t>40,000</a:t>
                      </a:r>
                      <a:r>
                        <a:rPr lang="en-US" sz="1400" baseline="0" dirty="0">
                          <a:latin typeface="Verdana" panose="020B0604030504040204" pitchFamily="34" charset="0"/>
                          <a:ea typeface="Verdana" panose="020B0604030504040204" pitchFamily="34" charset="0"/>
                          <a:cs typeface="Verdana" panose="020B0604030504040204" pitchFamily="34" charset="0"/>
                        </a:rPr>
                        <a:t> × $3 </a:t>
                      </a:r>
                      <a:r>
                        <a:rPr lang="en-US" sz="1400" dirty="0">
                          <a:latin typeface="Verdana" panose="020B0604030504040204" pitchFamily="34" charset="0"/>
                          <a:ea typeface="Verdana" panose="020B0604030504040204" pitchFamily="34" charset="0"/>
                          <a:cs typeface="Verdana" panose="020B0604030504040204" pitchFamily="34" charset="0"/>
                        </a:rPr>
                        <a:t>120,000</a:t>
                      </a:r>
                    </a:p>
                  </a:txBody>
                  <a:tcPr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400" dirty="0">
                          <a:latin typeface="Verdana" panose="020B0604030504040204" pitchFamily="34" charset="0"/>
                          <a:ea typeface="Verdana" panose="020B0604030504040204" pitchFamily="34" charset="0"/>
                          <a:cs typeface="Verdana" panose="020B0604030504040204" pitchFamily="34" charset="0"/>
                        </a:rPr>
                        <a:t>20,000</a:t>
                      </a:r>
                      <a:r>
                        <a:rPr lang="en-US" sz="1400" baseline="0" dirty="0">
                          <a:latin typeface="Verdana" panose="020B0604030504040204" pitchFamily="34" charset="0"/>
                          <a:ea typeface="Verdana" panose="020B0604030504040204" pitchFamily="34" charset="0"/>
                          <a:cs typeface="Verdana" panose="020B0604030504040204" pitchFamily="34" charset="0"/>
                        </a:rPr>
                        <a:t> × $3 </a:t>
                      </a:r>
                      <a:r>
                        <a:rPr lang="en-US" sz="1400" dirty="0">
                          <a:latin typeface="Verdana" panose="020B0604030504040204" pitchFamily="34" charset="0"/>
                          <a:ea typeface="Verdana" panose="020B0604030504040204" pitchFamily="34" charset="0"/>
                          <a:cs typeface="Verdana" panose="020B0604030504040204" pitchFamily="34" charset="0"/>
                        </a:rPr>
                        <a:t>60,000</a:t>
                      </a:r>
                    </a:p>
                  </a:txBody>
                  <a:tcPr anchor="ctr"/>
                </a:tc>
                <a:tc>
                  <a:txBody>
                    <a:bodyPr/>
                    <a:lstStyle/>
                    <a:p>
                      <a:pPr algn="r"/>
                      <a:endParaRPr lang="en-US" sz="1400"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gn="r"/>
                      <a:r>
                        <a:rPr lang="en-US" sz="1400" dirty="0">
                          <a:latin typeface="Verdana" panose="020B0604030504040204" pitchFamily="34" charset="0"/>
                          <a:ea typeface="Verdana" panose="020B0604030504040204" pitchFamily="34" charset="0"/>
                          <a:cs typeface="Verdana" panose="020B0604030504040204" pitchFamily="34" charset="0"/>
                        </a:rPr>
                        <a:t>120,000</a:t>
                      </a:r>
                    </a:p>
                  </a:txBody>
                  <a:tcPr anchor="ctr"/>
                </a:tc>
                <a:extLst>
                  <a:ext uri="{0D108BD9-81ED-4DB2-BD59-A6C34878D82A}">
                    <a16:rowId xmlns:a16="http://schemas.microsoft.com/office/drawing/2014/main" val="10004"/>
                  </a:ext>
                </a:extLst>
              </a:tr>
              <a:tr h="152400">
                <a:tc>
                  <a:txBody>
                    <a:bodyPr/>
                    <a:lstStyle/>
                    <a:p>
                      <a:r>
                        <a:rPr lang="en-US" sz="1400" dirty="0">
                          <a:latin typeface="Verdana" panose="020B0604030504040204" pitchFamily="34" charset="0"/>
                          <a:ea typeface="Verdana" panose="020B0604030504040204" pitchFamily="34" charset="0"/>
                          <a:cs typeface="Verdana" panose="020B0604030504040204" pitchFamily="34" charset="0"/>
                        </a:rPr>
                        <a:t>Fixed</a:t>
                      </a:r>
                      <a:r>
                        <a:rPr lang="en-US" sz="1400" baseline="0" dirty="0">
                          <a:latin typeface="Verdana" panose="020B0604030504040204" pitchFamily="34" charset="0"/>
                          <a:ea typeface="Verdana" panose="020B0604030504040204" pitchFamily="34" charset="0"/>
                          <a:cs typeface="Verdana" panose="020B0604030504040204" pitchFamily="34" charset="0"/>
                        </a:rPr>
                        <a:t> overhead</a:t>
                      </a:r>
                      <a:endParaRPr lang="en-US" sz="1400"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gn="r"/>
                      <a:endParaRPr lang="en-US" sz="1400"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gn="r"/>
                      <a:endParaRPr lang="en-US" sz="1400"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gn="r"/>
                      <a:r>
                        <a:rPr lang="en-US" sz="1400" u="sng" dirty="0">
                          <a:latin typeface="Verdana" panose="020B0604030504040204" pitchFamily="34" charset="0"/>
                          <a:ea typeface="Verdana" panose="020B0604030504040204" pitchFamily="34" charset="0"/>
                          <a:cs typeface="Verdana" panose="020B0604030504040204" pitchFamily="34" charset="0"/>
                        </a:rPr>
                        <a:t>$600,000</a:t>
                      </a:r>
                    </a:p>
                  </a:txBody>
                  <a:tcPr anchor="ctr"/>
                </a:tc>
                <a:tc>
                  <a:txBody>
                    <a:bodyPr/>
                    <a:lstStyle/>
                    <a:p>
                      <a:pPr algn="r"/>
                      <a:r>
                        <a:rPr lang="en-US" sz="1400" u="sng" dirty="0">
                          <a:latin typeface="Verdana" panose="020B0604030504040204" pitchFamily="34" charset="0"/>
                          <a:ea typeface="Verdana" panose="020B0604030504040204" pitchFamily="34" charset="0"/>
                          <a:cs typeface="Verdana" panose="020B0604030504040204" pitchFamily="34" charset="0"/>
                        </a:rPr>
                        <a:t>600,000</a:t>
                      </a:r>
                    </a:p>
                  </a:txBody>
                  <a:tcPr anchor="ctr"/>
                </a:tc>
                <a:extLst>
                  <a:ext uri="{0D108BD9-81ED-4DB2-BD59-A6C34878D82A}">
                    <a16:rowId xmlns:a16="http://schemas.microsoft.com/office/drawing/2014/main" val="10005"/>
                  </a:ext>
                </a:extLst>
              </a:tr>
              <a:tr h="228600">
                <a:tc>
                  <a:txBody>
                    <a:bodyPr/>
                    <a:lstStyle/>
                    <a:p>
                      <a:r>
                        <a:rPr lang="en-US" sz="1400" dirty="0">
                          <a:latin typeface="Verdana" panose="020B0604030504040204" pitchFamily="34" charset="0"/>
                          <a:ea typeface="Verdana" panose="020B0604030504040204" pitchFamily="34" charset="0"/>
                          <a:cs typeface="Verdana" panose="020B0604030504040204" pitchFamily="34" charset="0"/>
                        </a:rPr>
                        <a:t>Total expenses</a:t>
                      </a:r>
                    </a:p>
                  </a:txBody>
                  <a:tcPr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400" dirty="0">
                          <a:latin typeface="Verdana" panose="020B0604030504040204" pitchFamily="34" charset="0"/>
                          <a:ea typeface="Verdana" panose="020B0604030504040204" pitchFamily="34" charset="0"/>
                          <a:cs typeface="Verdana" panose="020B0604030504040204" pitchFamily="34" charset="0"/>
                        </a:rPr>
                        <a:t>$600,000</a:t>
                      </a:r>
                    </a:p>
                  </a:txBody>
                  <a:tcPr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400" dirty="0">
                          <a:latin typeface="Verdana" panose="020B0604030504040204" pitchFamily="34" charset="0"/>
                          <a:ea typeface="Verdana" panose="020B0604030504040204" pitchFamily="34" charset="0"/>
                          <a:cs typeface="Verdana" panose="020B0604030504040204" pitchFamily="34" charset="0"/>
                        </a:rPr>
                        <a:t>$300,000</a:t>
                      </a:r>
                    </a:p>
                  </a:txBody>
                  <a:tcPr anchor="ctr"/>
                </a:tc>
                <a:tc>
                  <a:txBody>
                    <a:bodyPr/>
                    <a:lstStyle/>
                    <a:p>
                      <a:pPr algn="r"/>
                      <a:r>
                        <a:rPr lang="en-US" sz="1400" dirty="0">
                          <a:latin typeface="Verdana" panose="020B0604030504040204" pitchFamily="34" charset="0"/>
                          <a:ea typeface="Verdana" panose="020B0604030504040204" pitchFamily="34" charset="0"/>
                          <a:cs typeface="Verdana" panose="020B0604030504040204" pitchFamily="34" charset="0"/>
                        </a:rPr>
                        <a:t>$600,000</a:t>
                      </a:r>
                    </a:p>
                  </a:txBody>
                  <a:tcPr anchor="ctr"/>
                </a:tc>
                <a:tc>
                  <a:txBody>
                    <a:bodyPr/>
                    <a:lstStyle/>
                    <a:p>
                      <a:pPr algn="r"/>
                      <a:r>
                        <a:rPr lang="en-US" sz="1400" u="sng" dirty="0">
                          <a:latin typeface="Verdana" panose="020B0604030504040204" pitchFamily="34" charset="0"/>
                          <a:ea typeface="Verdana" panose="020B0604030504040204" pitchFamily="34" charset="0"/>
                          <a:cs typeface="Verdana" panose="020B0604030504040204" pitchFamily="34" charset="0"/>
                        </a:rPr>
                        <a:t>$1,200,000</a:t>
                      </a:r>
                    </a:p>
                  </a:txBody>
                  <a:tcPr anchor="ctr"/>
                </a:tc>
                <a:extLst>
                  <a:ext uri="{0D108BD9-81ED-4DB2-BD59-A6C34878D82A}">
                    <a16:rowId xmlns:a16="http://schemas.microsoft.com/office/drawing/2014/main" val="10006"/>
                  </a:ext>
                </a:extLst>
              </a:tr>
              <a:tr h="228600">
                <a:tc>
                  <a:txBody>
                    <a:bodyPr/>
                    <a:lstStyle/>
                    <a:p>
                      <a:r>
                        <a:rPr lang="en-US" sz="1400" b="1" dirty="0">
                          <a:latin typeface="Verdana" panose="020B0604030504040204" pitchFamily="34" charset="0"/>
                          <a:ea typeface="Verdana" panose="020B0604030504040204" pitchFamily="34" charset="0"/>
                          <a:cs typeface="Verdana" panose="020B0604030504040204" pitchFamily="34" charset="0"/>
                        </a:rPr>
                        <a:t>Cost difference</a:t>
                      </a:r>
                    </a:p>
                  </a:txBody>
                  <a:tcPr anchor="ctr"/>
                </a:tc>
                <a:tc>
                  <a:txBody>
                    <a:bodyPr/>
                    <a:lstStyle/>
                    <a:p>
                      <a:pPr algn="r"/>
                      <a:endParaRPr lang="en-US" sz="1400" b="1"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gn="r"/>
                      <a:endParaRPr lang="en-US" sz="1400" b="1" dirty="0">
                        <a:latin typeface="Verdana" pitchFamily="34" charset="0"/>
                        <a:ea typeface="Verdana" pitchFamily="34" charset="0"/>
                        <a:cs typeface="Verdana" pitchFamily="34" charset="0"/>
                      </a:endParaRPr>
                    </a:p>
                  </a:txBody>
                  <a:tcPr anchor="ctr"/>
                </a:tc>
                <a:tc>
                  <a:txBody>
                    <a:bodyPr/>
                    <a:lstStyle/>
                    <a:p>
                      <a:pPr algn="r"/>
                      <a:endParaRPr lang="en-US" sz="1400" b="1" dirty="0">
                        <a:latin typeface="Verdana" pitchFamily="34" charset="0"/>
                        <a:ea typeface="Verdana" pitchFamily="34" charset="0"/>
                        <a:cs typeface="Verdana" pitchFamily="34" charset="0"/>
                      </a:endParaRPr>
                    </a:p>
                  </a:txBody>
                  <a:tcPr anchor="ctr"/>
                </a:tc>
                <a:tc>
                  <a:txBody>
                    <a:bodyPr/>
                    <a:lstStyle/>
                    <a:p>
                      <a:pPr algn="r"/>
                      <a:r>
                        <a:rPr lang="en-US" sz="1400" b="1" dirty="0">
                          <a:latin typeface="Verdana" panose="020B0604030504040204" pitchFamily="34" charset="0"/>
                          <a:ea typeface="Verdana" panose="020B0604030504040204" pitchFamily="34" charset="0"/>
                          <a:cs typeface="Verdana" panose="020B0604030504040204" pitchFamily="34" charset="0"/>
                        </a:rPr>
                        <a:t>($200,000)</a:t>
                      </a:r>
                    </a:p>
                  </a:txBody>
                  <a:tcPr anchor="ct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15307751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0" y="533400"/>
            <a:ext cx="9144000" cy="1066800"/>
          </a:xfrm>
        </p:spPr>
        <p:txBody>
          <a:bodyPr>
            <a:noAutofit/>
          </a:bodyPr>
          <a:lstStyle/>
          <a:p>
            <a:r>
              <a:rPr lang="en-US" altLang="en-US" dirty="0"/>
              <a:t>Units Produced Less Than Units Sold</a:t>
            </a:r>
            <a:r>
              <a:rPr lang="en-US" altLang="en-US" baseline="0" dirty="0"/>
              <a:t> </a:t>
            </a:r>
            <a:r>
              <a:rPr lang="en-US" altLang="en-US" dirty="0"/>
              <a:t>(1 of 4)</a:t>
            </a:r>
            <a:endParaRPr lang="en-US" dirty="0"/>
          </a:p>
        </p:txBody>
      </p:sp>
      <p:sp>
        <p:nvSpPr>
          <p:cNvPr id="9" name="Text Placeholder 8"/>
          <p:cNvSpPr>
            <a:spLocks noGrp="1"/>
          </p:cNvSpPr>
          <p:nvPr>
            <p:ph type="body" sz="quarter" idx="13"/>
          </p:nvPr>
        </p:nvSpPr>
        <p:spPr>
          <a:xfrm>
            <a:off x="381000" y="1676400"/>
            <a:ext cx="8534400" cy="685800"/>
          </a:xfrm>
        </p:spPr>
        <p:txBody>
          <a:bodyPr>
            <a:noAutofit/>
          </a:bodyPr>
          <a:lstStyle/>
          <a:p>
            <a:pPr lvl="0"/>
            <a:r>
              <a:rPr lang="en-US" altLang="en-US" b="1" kern="0" dirty="0">
                <a:solidFill>
                  <a:prstClr val="black"/>
                </a:solidFill>
              </a:rPr>
              <a:t>Learning Objective P2: </a:t>
            </a:r>
            <a:r>
              <a:rPr lang="en-US" dirty="0"/>
              <a:t>Prepare and analyze an income statement using absorption costing and using variable costing.</a:t>
            </a:r>
            <a:endParaRPr lang="en-US" b="1" kern="0" dirty="0">
              <a:solidFill>
                <a:prstClr val="black"/>
              </a:solidFill>
            </a:endParaRPr>
          </a:p>
        </p:txBody>
      </p:sp>
      <p:sp>
        <p:nvSpPr>
          <p:cNvPr id="2" name="Content Placeholder 1"/>
          <p:cNvSpPr>
            <a:spLocks noGrp="1"/>
          </p:cNvSpPr>
          <p:nvPr>
            <p:ph sz="quarter" idx="18"/>
          </p:nvPr>
        </p:nvSpPr>
        <p:spPr>
          <a:xfrm>
            <a:off x="457200" y="2438400"/>
            <a:ext cx="8305800" cy="457200"/>
          </a:xfrm>
        </p:spPr>
        <p:txBody>
          <a:bodyPr>
            <a:normAutofit/>
          </a:bodyPr>
          <a:lstStyle/>
          <a:p>
            <a:pPr marL="0" indent="0">
              <a:buNone/>
            </a:pPr>
            <a:r>
              <a:rPr lang="en-US" sz="2400" kern="0" dirty="0"/>
              <a:t>Exhibit 19.8</a:t>
            </a:r>
            <a:endParaRPr lang="en-US" sz="2400" dirty="0"/>
          </a:p>
        </p:txBody>
      </p:sp>
      <p:pic>
        <p:nvPicPr>
          <p:cNvPr id="3" name="Picture Placeholder 2" descr="Reproduced Exhibit 19.8 from the text of IceAge Company's Income statement, absorption costing, for year ended December 31, 2017 highlighting net income at $840,000."/>
          <p:cNvPicPr>
            <a:picLocks noGrp="1" noChangeAspect="1"/>
          </p:cNvPicPr>
          <p:nvPr>
            <p:ph type="pic" sz="quarter" idx="19"/>
          </p:nvPr>
        </p:nvPicPr>
        <p:blipFill>
          <a:blip r:embed="rId3" cstate="print">
            <a:extLst>
              <a:ext uri="{28A0092B-C50C-407E-A947-70E740481C1C}">
                <a14:useLocalDpi xmlns:a14="http://schemas.microsoft.com/office/drawing/2010/main" val="0"/>
              </a:ext>
            </a:extLst>
          </a:blip>
          <a:stretch>
            <a:fillRect/>
          </a:stretch>
        </p:blipFill>
        <p:spPr>
          <a:xfrm>
            <a:off x="1677291" y="2908648"/>
            <a:ext cx="6018909" cy="3065746"/>
          </a:xfrm>
        </p:spPr>
      </p:pic>
      <p:sp>
        <p:nvSpPr>
          <p:cNvPr id="10" name="Content Placeholder 9"/>
          <p:cNvSpPr>
            <a:spLocks noGrp="1"/>
          </p:cNvSpPr>
          <p:nvPr>
            <p:ph sz="quarter" idx="15"/>
          </p:nvPr>
        </p:nvSpPr>
        <p:spPr>
          <a:xfrm>
            <a:off x="457200" y="6019800"/>
            <a:ext cx="8534400" cy="457200"/>
          </a:xfrm>
        </p:spPr>
        <p:txBody>
          <a:bodyPr>
            <a:normAutofit/>
          </a:bodyPr>
          <a:lstStyle/>
          <a:p>
            <a:pPr marL="0" indent="0">
              <a:buNone/>
            </a:pPr>
            <a:r>
              <a:rPr lang="en-US" altLang="en-US" sz="2400" dirty="0"/>
              <a:t>Income is now $840,000</a:t>
            </a:r>
          </a:p>
        </p:txBody>
      </p:sp>
    </p:spTree>
    <p:extLst>
      <p:ext uri="{BB962C8B-B14F-4D97-AF65-F5344CB8AC3E}">
        <p14:creationId xmlns:p14="http://schemas.microsoft.com/office/powerpoint/2010/main" val="36782488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533400"/>
            <a:ext cx="9144000" cy="1066800"/>
          </a:xfrm>
        </p:spPr>
        <p:txBody>
          <a:bodyPr>
            <a:noAutofit/>
          </a:bodyPr>
          <a:lstStyle/>
          <a:p>
            <a:r>
              <a:rPr lang="en-US" altLang="en-US" dirty="0"/>
              <a:t>Units Produced Less Than Units Sold (2 of 4)</a:t>
            </a:r>
            <a:endParaRPr lang="en-US" dirty="0"/>
          </a:p>
        </p:txBody>
      </p:sp>
      <p:sp>
        <p:nvSpPr>
          <p:cNvPr id="4" name="Text Placeholder 3"/>
          <p:cNvSpPr>
            <a:spLocks noGrp="1"/>
          </p:cNvSpPr>
          <p:nvPr>
            <p:ph type="body" sz="quarter" idx="13"/>
          </p:nvPr>
        </p:nvSpPr>
        <p:spPr>
          <a:xfrm>
            <a:off x="619991" y="1600200"/>
            <a:ext cx="7827818" cy="685800"/>
          </a:xfrm>
        </p:spPr>
        <p:txBody>
          <a:bodyPr>
            <a:noAutofit/>
          </a:bodyPr>
          <a:lstStyle/>
          <a:p>
            <a:pPr lvl="0"/>
            <a:r>
              <a:rPr lang="en-US" altLang="en-US" b="1" kern="0" dirty="0">
                <a:solidFill>
                  <a:prstClr val="black"/>
                </a:solidFill>
              </a:rPr>
              <a:t>Learning Objective P2: </a:t>
            </a:r>
            <a:r>
              <a:rPr lang="en-US" dirty="0"/>
              <a:t>Prepare and analyze an income statement using absorption costing and using variable costing.</a:t>
            </a:r>
            <a:endParaRPr lang="en-US" b="1" kern="0" dirty="0">
              <a:solidFill>
                <a:prstClr val="black"/>
              </a:solidFill>
            </a:endParaRPr>
          </a:p>
        </p:txBody>
      </p:sp>
      <p:sp>
        <p:nvSpPr>
          <p:cNvPr id="6" name="Content Placeholder 1"/>
          <p:cNvSpPr>
            <a:spLocks noGrp="1"/>
          </p:cNvSpPr>
          <p:nvPr>
            <p:ph sz="quarter" idx="18"/>
          </p:nvPr>
        </p:nvSpPr>
        <p:spPr>
          <a:xfrm>
            <a:off x="457200" y="2438400"/>
            <a:ext cx="8305800" cy="457200"/>
          </a:xfrm>
        </p:spPr>
        <p:txBody>
          <a:bodyPr>
            <a:normAutofit/>
          </a:bodyPr>
          <a:lstStyle/>
          <a:p>
            <a:pPr marL="0" indent="0">
              <a:buNone/>
            </a:pPr>
            <a:r>
              <a:rPr lang="en-US" sz="2400" kern="0" dirty="0"/>
              <a:t>Exhibit 19.8</a:t>
            </a:r>
            <a:endParaRPr lang="en-US" sz="2400" dirty="0"/>
          </a:p>
        </p:txBody>
      </p:sp>
      <p:pic>
        <p:nvPicPr>
          <p:cNvPr id="11" name="Picture Placeholder 10" descr="Reproduced Exhibit 19.8 from the text of IceAge Company's Income statement, variable costing, for year ended December 31, 2017 highlighting net income at $1,040,000."/>
          <p:cNvPicPr>
            <a:picLocks noGrp="1" noChangeAspect="1"/>
          </p:cNvPicPr>
          <p:nvPr>
            <p:ph type="pic" sz="quarter" idx="20"/>
          </p:nvPr>
        </p:nvPicPr>
        <p:blipFill>
          <a:blip r:embed="rId3">
            <a:extLst>
              <a:ext uri="{28A0092B-C50C-407E-A947-70E740481C1C}">
                <a14:useLocalDpi xmlns:a14="http://schemas.microsoft.com/office/drawing/2010/main" val="0"/>
              </a:ext>
            </a:extLst>
          </a:blip>
          <a:stretch>
            <a:fillRect/>
          </a:stretch>
        </p:blipFill>
        <p:spPr>
          <a:xfrm>
            <a:off x="1133064" y="2895599"/>
            <a:ext cx="7248936" cy="3192379"/>
          </a:xfrm>
        </p:spPr>
      </p:pic>
      <p:sp>
        <p:nvSpPr>
          <p:cNvPr id="5" name="Content Placeholder 4"/>
          <p:cNvSpPr>
            <a:spLocks noGrp="1"/>
          </p:cNvSpPr>
          <p:nvPr>
            <p:ph sz="quarter" idx="15"/>
          </p:nvPr>
        </p:nvSpPr>
        <p:spPr>
          <a:xfrm>
            <a:off x="457200" y="6087979"/>
            <a:ext cx="8305800" cy="465221"/>
          </a:xfrm>
        </p:spPr>
        <p:txBody>
          <a:bodyPr>
            <a:normAutofit/>
          </a:bodyPr>
          <a:lstStyle/>
          <a:p>
            <a:pPr marL="0" indent="0">
              <a:buNone/>
            </a:pPr>
            <a:r>
              <a:rPr lang="en-US" altLang="en-US" sz="2400" dirty="0"/>
              <a:t>Income under variable costing is $1,040,000</a:t>
            </a:r>
          </a:p>
        </p:txBody>
      </p:sp>
    </p:spTree>
    <p:extLst>
      <p:ext uri="{BB962C8B-B14F-4D97-AF65-F5344CB8AC3E}">
        <p14:creationId xmlns:p14="http://schemas.microsoft.com/office/powerpoint/2010/main" val="204594762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533400"/>
            <a:ext cx="9144000" cy="1066800"/>
          </a:xfrm>
        </p:spPr>
        <p:txBody>
          <a:bodyPr>
            <a:noAutofit/>
          </a:bodyPr>
          <a:lstStyle/>
          <a:p>
            <a:r>
              <a:rPr lang="en-US" altLang="en-US" dirty="0"/>
              <a:t>Units Produced Less Than Units Sold (3 of 4)</a:t>
            </a:r>
            <a:endParaRPr lang="en-US" dirty="0"/>
          </a:p>
        </p:txBody>
      </p:sp>
      <p:sp>
        <p:nvSpPr>
          <p:cNvPr id="4" name="Text Placeholder 3"/>
          <p:cNvSpPr>
            <a:spLocks noGrp="1"/>
          </p:cNvSpPr>
          <p:nvPr>
            <p:ph type="body" sz="quarter" idx="13"/>
          </p:nvPr>
        </p:nvSpPr>
        <p:spPr>
          <a:xfrm>
            <a:off x="554182" y="1600200"/>
            <a:ext cx="8035636" cy="609600"/>
          </a:xfrm>
        </p:spPr>
        <p:txBody>
          <a:bodyPr>
            <a:noAutofit/>
          </a:bodyPr>
          <a:lstStyle/>
          <a:p>
            <a:pPr lvl="0"/>
            <a:r>
              <a:rPr lang="en-US" altLang="en-US" b="1" kern="0" dirty="0">
                <a:solidFill>
                  <a:prstClr val="black"/>
                </a:solidFill>
              </a:rPr>
              <a:t>Learning Objective P2: </a:t>
            </a:r>
            <a:r>
              <a:rPr lang="en-US" dirty="0"/>
              <a:t>Prepare and analyze an income statement using absorption costing and using variable costing.</a:t>
            </a:r>
            <a:endParaRPr lang="en-US" b="1" kern="0" dirty="0">
              <a:solidFill>
                <a:prstClr val="black"/>
              </a:solidFill>
            </a:endParaRPr>
          </a:p>
        </p:txBody>
      </p:sp>
      <p:sp>
        <p:nvSpPr>
          <p:cNvPr id="2" name="Content Placeholder 1"/>
          <p:cNvSpPr>
            <a:spLocks noGrp="1"/>
          </p:cNvSpPr>
          <p:nvPr>
            <p:ph sz="quarter" idx="15"/>
          </p:nvPr>
        </p:nvSpPr>
        <p:spPr>
          <a:xfrm>
            <a:off x="152400" y="2286000"/>
            <a:ext cx="8686800" cy="457200"/>
          </a:xfrm>
        </p:spPr>
        <p:txBody>
          <a:bodyPr>
            <a:normAutofit/>
          </a:bodyPr>
          <a:lstStyle/>
          <a:p>
            <a:pPr marL="0" indent="0">
              <a:buNone/>
            </a:pPr>
            <a:r>
              <a:rPr lang="en-US" sz="2400" kern="0" dirty="0"/>
              <a:t>Exhibit 19.9</a:t>
            </a:r>
            <a:endParaRPr lang="en-US" sz="2400" dirty="0"/>
          </a:p>
        </p:txBody>
      </p:sp>
      <p:graphicFrame>
        <p:nvGraphicFramePr>
          <p:cNvPr id="6" name="Table 5"/>
          <p:cNvGraphicFramePr>
            <a:graphicFrameLocks noGrp="1"/>
          </p:cNvGraphicFramePr>
          <p:nvPr>
            <p:extLst>
              <p:ext uri="{D42A27DB-BD31-4B8C-83A1-F6EECF244321}">
                <p14:modId xmlns:p14="http://schemas.microsoft.com/office/powerpoint/2010/main" val="3810786856"/>
              </p:ext>
            </p:extLst>
          </p:nvPr>
        </p:nvGraphicFramePr>
        <p:xfrm>
          <a:off x="381000" y="2819400"/>
          <a:ext cx="8468044" cy="3152273"/>
        </p:xfrm>
        <a:graphic>
          <a:graphicData uri="http://schemas.openxmlformats.org/drawingml/2006/table">
            <a:tbl>
              <a:tblPr firstRow="1" bandRow="1">
                <a:tableStyleId>{5940675A-B579-460E-94D1-54222C63F5DA}</a:tableStyleId>
              </a:tblPr>
              <a:tblGrid>
                <a:gridCol w="2143443">
                  <a:extLst>
                    <a:ext uri="{9D8B030D-6E8A-4147-A177-3AD203B41FA5}">
                      <a16:colId xmlns:a16="http://schemas.microsoft.com/office/drawing/2014/main" val="20000"/>
                    </a:ext>
                  </a:extLst>
                </a:gridCol>
                <a:gridCol w="1752600">
                  <a:extLst>
                    <a:ext uri="{9D8B030D-6E8A-4147-A177-3AD203B41FA5}">
                      <a16:colId xmlns:a16="http://schemas.microsoft.com/office/drawing/2014/main" val="20001"/>
                    </a:ext>
                  </a:extLst>
                </a:gridCol>
                <a:gridCol w="1565414">
                  <a:extLst>
                    <a:ext uri="{9D8B030D-6E8A-4147-A177-3AD203B41FA5}">
                      <a16:colId xmlns:a16="http://schemas.microsoft.com/office/drawing/2014/main" val="20002"/>
                    </a:ext>
                  </a:extLst>
                </a:gridCol>
                <a:gridCol w="1457739">
                  <a:extLst>
                    <a:ext uri="{9D8B030D-6E8A-4147-A177-3AD203B41FA5}">
                      <a16:colId xmlns:a16="http://schemas.microsoft.com/office/drawing/2014/main" val="20003"/>
                    </a:ext>
                  </a:extLst>
                </a:gridCol>
                <a:gridCol w="1548848">
                  <a:extLst>
                    <a:ext uri="{9D8B030D-6E8A-4147-A177-3AD203B41FA5}">
                      <a16:colId xmlns:a16="http://schemas.microsoft.com/office/drawing/2014/main" val="20004"/>
                    </a:ext>
                  </a:extLst>
                </a:gridCol>
              </a:tblGrid>
              <a:tr h="698630">
                <a:tc>
                  <a:txBody>
                    <a:bodyPr/>
                    <a:lstStyle/>
                    <a:p>
                      <a:pPr algn="ctr"/>
                      <a:endParaRPr lang="en-US" sz="1200" b="1"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a:latin typeface="Verdana" panose="020B0604030504040204" pitchFamily="34" charset="0"/>
                          <a:ea typeface="Verdana" panose="020B0604030504040204" pitchFamily="34" charset="0"/>
                          <a:cs typeface="Verdana" panose="020B0604030504040204" pitchFamily="34" charset="0"/>
                        </a:rPr>
                        <a:t>Cost of Goods Sold</a:t>
                      </a:r>
                    </a:p>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a:latin typeface="Verdana" panose="020B0604030504040204" pitchFamily="34" charset="0"/>
                          <a:ea typeface="Verdana" panose="020B0604030504040204" pitchFamily="34" charset="0"/>
                          <a:cs typeface="Verdana" panose="020B0604030504040204" pitchFamily="34" charset="0"/>
                        </a:rPr>
                        <a:t>(Expense)</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a:latin typeface="Verdana" panose="020B0604030504040204" pitchFamily="34" charset="0"/>
                          <a:ea typeface="Verdana" panose="020B0604030504040204" pitchFamily="34" charset="0"/>
                          <a:cs typeface="Verdana" panose="020B0604030504040204" pitchFamily="34" charset="0"/>
                        </a:rPr>
                        <a:t>Ending Inventory</a:t>
                      </a:r>
                    </a:p>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a:latin typeface="Verdana" panose="020B0604030504040204" pitchFamily="34" charset="0"/>
                          <a:ea typeface="Verdana" panose="020B0604030504040204" pitchFamily="34" charset="0"/>
                          <a:cs typeface="Verdana" panose="020B0604030504040204" pitchFamily="34" charset="0"/>
                        </a:rPr>
                        <a:t>(Asset)</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a:latin typeface="Verdana" panose="020B0604030504040204" pitchFamily="34" charset="0"/>
                          <a:ea typeface="Verdana" panose="020B0604030504040204" pitchFamily="34" charset="0"/>
                          <a:cs typeface="Verdana" panose="020B0604030504040204" pitchFamily="34" charset="0"/>
                        </a:rPr>
                        <a:t>Period Cost (Expense)</a:t>
                      </a:r>
                    </a:p>
                  </a:txBody>
                  <a:tcPr anchor="ctr"/>
                </a:tc>
                <a:tc>
                  <a:txBody>
                    <a:bodyPr/>
                    <a:lstStyle/>
                    <a:p>
                      <a:pPr algn="ctr"/>
                      <a:r>
                        <a:rPr lang="en-US" sz="1200" b="1" dirty="0">
                          <a:latin typeface="Verdana" panose="020B0604030504040204" pitchFamily="34" charset="0"/>
                          <a:ea typeface="Verdana" panose="020B0604030504040204" pitchFamily="34" charset="0"/>
                          <a:cs typeface="Verdana" panose="020B0604030504040204" pitchFamily="34" charset="0"/>
                        </a:rPr>
                        <a:t>Total Expense</a:t>
                      </a:r>
                    </a:p>
                  </a:txBody>
                  <a:tcPr anchor="ctr"/>
                </a:tc>
                <a:extLst>
                  <a:ext uri="{0D108BD9-81ED-4DB2-BD59-A6C34878D82A}">
                    <a16:rowId xmlns:a16="http://schemas.microsoft.com/office/drawing/2014/main" val="10000"/>
                  </a:ext>
                </a:extLst>
              </a:tr>
              <a:tr h="335281">
                <a:tc>
                  <a:txBody>
                    <a:bodyPr/>
                    <a:lstStyle/>
                    <a:p>
                      <a:pPr algn="l"/>
                      <a:r>
                        <a:rPr lang="en-US" sz="1200" b="1" dirty="0">
                          <a:latin typeface="Verdana" panose="020B0604030504040204" pitchFamily="34" charset="0"/>
                          <a:ea typeface="Verdana" panose="020B0604030504040204" pitchFamily="34" charset="0"/>
                          <a:cs typeface="Verdana" panose="020B0604030504040204" pitchFamily="34" charset="0"/>
                        </a:rPr>
                        <a:t>Absorption</a:t>
                      </a:r>
                      <a:r>
                        <a:rPr lang="en-US" sz="1200" b="1" baseline="0" dirty="0">
                          <a:latin typeface="Verdana" panose="020B0604030504040204" pitchFamily="34" charset="0"/>
                          <a:ea typeface="Verdana" panose="020B0604030504040204" pitchFamily="34" charset="0"/>
                          <a:cs typeface="Verdana" panose="020B0604030504040204" pitchFamily="34" charset="0"/>
                        </a:rPr>
                        <a:t> </a:t>
                      </a:r>
                      <a:r>
                        <a:rPr lang="en-US" sz="1200" b="1" dirty="0">
                          <a:latin typeface="Verdana" panose="020B0604030504040204" pitchFamily="34" charset="0"/>
                          <a:ea typeface="Verdana" panose="020B0604030504040204" pitchFamily="34" charset="0"/>
                          <a:cs typeface="Verdana" panose="020B0604030504040204" pitchFamily="34" charset="0"/>
                        </a:rPr>
                        <a:t>Costing</a:t>
                      </a:r>
                    </a:p>
                  </a:txBody>
                  <a:tcPr anchor="ctr"/>
                </a:tc>
                <a:tc>
                  <a:txBody>
                    <a:bodyPr/>
                    <a:lstStyle/>
                    <a:p>
                      <a:pPr algn="ctr"/>
                      <a:endParaRPr lang="en-US" sz="1200"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200"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gn="ctr"/>
                      <a:endParaRPr lang="en-US" sz="1200"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gn="ctr"/>
                      <a:endParaRPr lang="en-US" sz="1200" dirty="0">
                        <a:latin typeface="Verdana" panose="020B0604030504040204" pitchFamily="34" charset="0"/>
                        <a:ea typeface="Verdana" panose="020B0604030504040204" pitchFamily="34" charset="0"/>
                        <a:cs typeface="Verdana" panose="020B0604030504040204" pitchFamily="34" charset="0"/>
                      </a:endParaRPr>
                    </a:p>
                  </a:txBody>
                  <a:tcPr anchor="ctr"/>
                </a:tc>
                <a:extLst>
                  <a:ext uri="{0D108BD9-81ED-4DB2-BD59-A6C34878D82A}">
                    <a16:rowId xmlns:a16="http://schemas.microsoft.com/office/drawing/2014/main" val="10001"/>
                  </a:ext>
                </a:extLst>
              </a:tr>
              <a:tr h="426721">
                <a:tc>
                  <a:txBody>
                    <a:bodyPr/>
                    <a:lstStyle/>
                    <a:p>
                      <a:r>
                        <a:rPr lang="en-US" sz="1200" dirty="0">
                          <a:latin typeface="Verdana" panose="020B0604030504040204" pitchFamily="34" charset="0"/>
                          <a:ea typeface="Verdana" panose="020B0604030504040204" pitchFamily="34" charset="0"/>
                          <a:cs typeface="Verdana" panose="020B0604030504040204" pitchFamily="34" charset="0"/>
                        </a:rPr>
                        <a:t>Direct</a:t>
                      </a:r>
                      <a:r>
                        <a:rPr lang="en-US" sz="1200" baseline="0" dirty="0">
                          <a:latin typeface="Verdana" panose="020B0604030504040204" pitchFamily="34" charset="0"/>
                          <a:ea typeface="Verdana" panose="020B0604030504040204" pitchFamily="34" charset="0"/>
                          <a:cs typeface="Verdana" panose="020B0604030504040204" pitchFamily="34" charset="0"/>
                        </a:rPr>
                        <a:t> materials</a:t>
                      </a:r>
                      <a:endParaRPr lang="en-US" sz="1200"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200" dirty="0">
                          <a:latin typeface="Verdana" panose="020B0604030504040204" pitchFamily="34" charset="0"/>
                          <a:ea typeface="Verdana" panose="020B0604030504040204" pitchFamily="34" charset="0"/>
                          <a:cs typeface="Verdana" panose="020B0604030504040204" pitchFamily="34" charset="0"/>
                        </a:rPr>
                        <a:t>80,000</a:t>
                      </a:r>
                      <a:r>
                        <a:rPr lang="en-US" sz="1200" baseline="0" dirty="0">
                          <a:latin typeface="Verdana" panose="020B0604030504040204" pitchFamily="34" charset="0"/>
                          <a:ea typeface="Verdana" panose="020B0604030504040204" pitchFamily="34" charset="0"/>
                          <a:cs typeface="Verdana" panose="020B0604030504040204" pitchFamily="34" charset="0"/>
                        </a:rPr>
                        <a:t> × $4 </a:t>
                      </a:r>
                      <a:r>
                        <a:rPr lang="en-US" sz="1200" dirty="0">
                          <a:latin typeface="Verdana" panose="020B0604030504040204" pitchFamily="34" charset="0"/>
                          <a:ea typeface="Verdana" panose="020B0604030504040204" pitchFamily="34" charset="0"/>
                          <a:cs typeface="Verdana" panose="020B0604030504040204" pitchFamily="34" charset="0"/>
                        </a:rPr>
                        <a:t>$320,000</a:t>
                      </a:r>
                    </a:p>
                  </a:txBody>
                  <a:tcPr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200" baseline="0" dirty="0">
                          <a:latin typeface="Verdana" panose="020B0604030504040204" pitchFamily="34" charset="0"/>
                          <a:ea typeface="Verdana" panose="020B0604030504040204" pitchFamily="34" charset="0"/>
                          <a:cs typeface="Verdana" panose="020B0604030504040204" pitchFamily="34" charset="0"/>
                        </a:rPr>
                        <a:t>0 × $4 </a:t>
                      </a:r>
                      <a:r>
                        <a:rPr lang="en-US" sz="1200" dirty="0">
                          <a:latin typeface="Verdana" panose="020B0604030504040204" pitchFamily="34" charset="0"/>
                          <a:ea typeface="Verdana" panose="020B0604030504040204" pitchFamily="34" charset="0"/>
                          <a:cs typeface="Verdana" panose="020B0604030504040204" pitchFamily="34" charset="0"/>
                        </a:rPr>
                        <a:t>$0</a:t>
                      </a:r>
                    </a:p>
                  </a:txBody>
                  <a:tcPr anchor="ctr"/>
                </a:tc>
                <a:tc>
                  <a:txBody>
                    <a:bodyPr/>
                    <a:lstStyle/>
                    <a:p>
                      <a:pPr algn="r"/>
                      <a:endParaRPr lang="en-US" sz="1200"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marL="0" indent="0" algn="r"/>
                      <a:r>
                        <a:rPr lang="en-US" sz="1200" dirty="0">
                          <a:latin typeface="Verdana" panose="020B0604030504040204" pitchFamily="34" charset="0"/>
                          <a:ea typeface="Verdana" panose="020B0604030504040204" pitchFamily="34" charset="0"/>
                          <a:cs typeface="Verdana" panose="020B0604030504040204" pitchFamily="34" charset="0"/>
                        </a:rPr>
                        <a:t>$320,000</a:t>
                      </a:r>
                    </a:p>
                  </a:txBody>
                  <a:tcPr anchor="ctr"/>
                </a:tc>
                <a:extLst>
                  <a:ext uri="{0D108BD9-81ED-4DB2-BD59-A6C34878D82A}">
                    <a16:rowId xmlns:a16="http://schemas.microsoft.com/office/drawing/2014/main" val="10002"/>
                  </a:ext>
                </a:extLst>
              </a:tr>
              <a:tr h="441961">
                <a:tc>
                  <a:txBody>
                    <a:bodyPr/>
                    <a:lstStyle/>
                    <a:p>
                      <a:r>
                        <a:rPr lang="en-US" sz="1200" dirty="0">
                          <a:latin typeface="Verdana" panose="020B0604030504040204" pitchFamily="34" charset="0"/>
                          <a:ea typeface="Verdana" panose="020B0604030504040204" pitchFamily="34" charset="0"/>
                          <a:cs typeface="Verdana" panose="020B0604030504040204" pitchFamily="34" charset="0"/>
                        </a:rPr>
                        <a:t>Direct labor</a:t>
                      </a:r>
                    </a:p>
                  </a:txBody>
                  <a:tcPr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200" dirty="0">
                          <a:latin typeface="Verdana" panose="020B0604030504040204" pitchFamily="34" charset="0"/>
                          <a:ea typeface="Verdana" panose="020B0604030504040204" pitchFamily="34" charset="0"/>
                          <a:cs typeface="Verdana" panose="020B0604030504040204" pitchFamily="34" charset="0"/>
                        </a:rPr>
                        <a:t>80,000</a:t>
                      </a:r>
                      <a:r>
                        <a:rPr lang="en-US" sz="1200" baseline="0" dirty="0">
                          <a:latin typeface="Verdana" panose="020B0604030504040204" pitchFamily="34" charset="0"/>
                          <a:ea typeface="Verdana" panose="020B0604030504040204" pitchFamily="34" charset="0"/>
                          <a:cs typeface="Verdana" panose="020B0604030504040204" pitchFamily="34" charset="0"/>
                        </a:rPr>
                        <a:t> × $8 64</a:t>
                      </a:r>
                      <a:r>
                        <a:rPr lang="en-US" sz="1200" dirty="0">
                          <a:latin typeface="Verdana" panose="020B0604030504040204" pitchFamily="34" charset="0"/>
                          <a:ea typeface="Verdana" panose="020B0604030504040204" pitchFamily="34" charset="0"/>
                          <a:cs typeface="Verdana" panose="020B0604030504040204" pitchFamily="34" charset="0"/>
                        </a:rPr>
                        <a:t>0,000</a:t>
                      </a:r>
                    </a:p>
                  </a:txBody>
                  <a:tcPr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200" baseline="0" dirty="0">
                          <a:latin typeface="Verdana" panose="020B0604030504040204" pitchFamily="34" charset="0"/>
                          <a:ea typeface="Verdana" panose="020B0604030504040204" pitchFamily="34" charset="0"/>
                          <a:cs typeface="Verdana" panose="020B0604030504040204" pitchFamily="34" charset="0"/>
                        </a:rPr>
                        <a:t>0 × $8 </a:t>
                      </a:r>
                      <a:r>
                        <a:rPr lang="en-US" sz="1200" dirty="0">
                          <a:latin typeface="Verdana" panose="020B0604030504040204" pitchFamily="34" charset="0"/>
                          <a:ea typeface="Verdana" panose="020B0604030504040204" pitchFamily="34" charset="0"/>
                          <a:cs typeface="Verdana" panose="020B0604030504040204" pitchFamily="34" charset="0"/>
                        </a:rPr>
                        <a:t>0</a:t>
                      </a:r>
                    </a:p>
                  </a:txBody>
                  <a:tcPr anchor="ctr"/>
                </a:tc>
                <a:tc>
                  <a:txBody>
                    <a:bodyPr/>
                    <a:lstStyle/>
                    <a:p>
                      <a:pPr algn="r"/>
                      <a:endParaRPr lang="en-US" sz="1200"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gn="r"/>
                      <a:r>
                        <a:rPr lang="en-US" sz="1200" dirty="0">
                          <a:latin typeface="Verdana" panose="020B0604030504040204" pitchFamily="34" charset="0"/>
                          <a:ea typeface="Verdana" panose="020B0604030504040204" pitchFamily="34" charset="0"/>
                          <a:cs typeface="Verdana" panose="020B0604030504040204" pitchFamily="34" charset="0"/>
                        </a:rPr>
                        <a:t>640,000</a:t>
                      </a:r>
                    </a:p>
                  </a:txBody>
                  <a:tcPr anchor="ctr"/>
                </a:tc>
                <a:extLst>
                  <a:ext uri="{0D108BD9-81ED-4DB2-BD59-A6C34878D82A}">
                    <a16:rowId xmlns:a16="http://schemas.microsoft.com/office/drawing/2014/main" val="10003"/>
                  </a:ext>
                </a:extLst>
              </a:tr>
              <a:tr h="457201">
                <a:tc>
                  <a:txBody>
                    <a:bodyPr/>
                    <a:lstStyle/>
                    <a:p>
                      <a:r>
                        <a:rPr lang="en-US" sz="1200" dirty="0">
                          <a:latin typeface="Verdana" panose="020B0604030504040204" pitchFamily="34" charset="0"/>
                          <a:ea typeface="Verdana" panose="020B0604030504040204" pitchFamily="34" charset="0"/>
                          <a:cs typeface="Verdana" panose="020B0604030504040204" pitchFamily="34" charset="0"/>
                        </a:rPr>
                        <a:t>Variable overhead</a:t>
                      </a:r>
                    </a:p>
                  </a:txBody>
                  <a:tcPr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200" dirty="0">
                          <a:latin typeface="Verdana" panose="020B0604030504040204" pitchFamily="34" charset="0"/>
                          <a:ea typeface="Verdana" panose="020B0604030504040204" pitchFamily="34" charset="0"/>
                          <a:cs typeface="Verdana" panose="020B0604030504040204" pitchFamily="34" charset="0"/>
                        </a:rPr>
                        <a:t>80,000</a:t>
                      </a:r>
                      <a:r>
                        <a:rPr lang="en-US" sz="1200" baseline="0" dirty="0">
                          <a:latin typeface="Verdana" panose="020B0604030504040204" pitchFamily="34" charset="0"/>
                          <a:ea typeface="Verdana" panose="020B0604030504040204" pitchFamily="34" charset="0"/>
                          <a:cs typeface="Verdana" panose="020B0604030504040204" pitchFamily="34" charset="0"/>
                        </a:rPr>
                        <a:t> × $3 240</a:t>
                      </a:r>
                      <a:r>
                        <a:rPr lang="en-US" sz="1200" dirty="0">
                          <a:latin typeface="Verdana" panose="020B0604030504040204" pitchFamily="34" charset="0"/>
                          <a:ea typeface="Verdana" panose="020B0604030504040204" pitchFamily="34" charset="0"/>
                          <a:cs typeface="Verdana" panose="020B0604030504040204" pitchFamily="34" charset="0"/>
                        </a:rPr>
                        <a:t>,000</a:t>
                      </a:r>
                    </a:p>
                  </a:txBody>
                  <a:tcPr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200" baseline="0" dirty="0">
                          <a:latin typeface="Verdana" panose="020B0604030504040204" pitchFamily="34" charset="0"/>
                          <a:ea typeface="Verdana" panose="020B0604030504040204" pitchFamily="34" charset="0"/>
                          <a:cs typeface="Verdana" panose="020B0604030504040204" pitchFamily="34" charset="0"/>
                        </a:rPr>
                        <a:t>0 × $3 </a:t>
                      </a:r>
                      <a:r>
                        <a:rPr lang="en-US" sz="1200" dirty="0">
                          <a:latin typeface="Verdana" panose="020B0604030504040204" pitchFamily="34" charset="0"/>
                          <a:ea typeface="Verdana" panose="020B0604030504040204" pitchFamily="34" charset="0"/>
                          <a:cs typeface="Verdana" panose="020B0604030504040204" pitchFamily="34" charset="0"/>
                        </a:rPr>
                        <a:t>0</a:t>
                      </a:r>
                    </a:p>
                  </a:txBody>
                  <a:tcPr anchor="ctr"/>
                </a:tc>
                <a:tc>
                  <a:txBody>
                    <a:bodyPr/>
                    <a:lstStyle/>
                    <a:p>
                      <a:pPr algn="r"/>
                      <a:endParaRPr lang="en-US" sz="1200"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gn="r"/>
                      <a:r>
                        <a:rPr lang="en-US" sz="1200" dirty="0">
                          <a:latin typeface="Verdana" panose="020B0604030504040204" pitchFamily="34" charset="0"/>
                          <a:ea typeface="Verdana" panose="020B0604030504040204" pitchFamily="34" charset="0"/>
                          <a:cs typeface="Verdana" panose="020B0604030504040204" pitchFamily="34" charset="0"/>
                        </a:rPr>
                        <a:t>240,000</a:t>
                      </a:r>
                    </a:p>
                  </a:txBody>
                  <a:tcPr anchor="ctr"/>
                </a:tc>
                <a:extLst>
                  <a:ext uri="{0D108BD9-81ED-4DB2-BD59-A6C34878D82A}">
                    <a16:rowId xmlns:a16="http://schemas.microsoft.com/office/drawing/2014/main" val="10004"/>
                  </a:ext>
                </a:extLst>
              </a:tr>
              <a:tr h="472441">
                <a:tc>
                  <a:txBody>
                    <a:bodyPr/>
                    <a:lstStyle/>
                    <a:p>
                      <a:r>
                        <a:rPr lang="en-US" sz="1200" dirty="0">
                          <a:latin typeface="Verdana" panose="020B0604030504040204" pitchFamily="34" charset="0"/>
                          <a:ea typeface="Verdana" panose="020B0604030504040204" pitchFamily="34" charset="0"/>
                          <a:cs typeface="Verdana" panose="020B0604030504040204" pitchFamily="34" charset="0"/>
                        </a:rPr>
                        <a:t>Fixed</a:t>
                      </a:r>
                      <a:r>
                        <a:rPr lang="en-US" sz="1200" baseline="0" dirty="0">
                          <a:latin typeface="Verdana" panose="020B0604030504040204" pitchFamily="34" charset="0"/>
                          <a:ea typeface="Verdana" panose="020B0604030504040204" pitchFamily="34" charset="0"/>
                          <a:cs typeface="Verdana" panose="020B0604030504040204" pitchFamily="34" charset="0"/>
                        </a:rPr>
                        <a:t> overhead</a:t>
                      </a:r>
                      <a:endParaRPr lang="en-US" sz="1200"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200" u="sng" dirty="0">
                          <a:latin typeface="Verdana" panose="020B0604030504040204" pitchFamily="34" charset="0"/>
                          <a:ea typeface="Verdana" panose="020B0604030504040204" pitchFamily="34" charset="0"/>
                          <a:cs typeface="Verdana" panose="020B0604030504040204" pitchFamily="34" charset="0"/>
                        </a:rPr>
                        <a:t>80,000</a:t>
                      </a:r>
                      <a:r>
                        <a:rPr lang="en-US" sz="1200" u="sng" baseline="0" dirty="0">
                          <a:latin typeface="Verdana" panose="020B0604030504040204" pitchFamily="34" charset="0"/>
                          <a:ea typeface="Verdana" panose="020B0604030504040204" pitchFamily="34" charset="0"/>
                          <a:cs typeface="Verdana" panose="020B0604030504040204" pitchFamily="34" charset="0"/>
                        </a:rPr>
                        <a:t> × $10 800</a:t>
                      </a:r>
                      <a:r>
                        <a:rPr lang="en-US" sz="1200" u="sng" dirty="0">
                          <a:latin typeface="Verdana" panose="020B0604030504040204" pitchFamily="34" charset="0"/>
                          <a:ea typeface="Verdana" panose="020B0604030504040204" pitchFamily="34" charset="0"/>
                          <a:cs typeface="Verdana" panose="020B0604030504040204" pitchFamily="34" charset="0"/>
                        </a:rPr>
                        <a:t>,000</a:t>
                      </a:r>
                    </a:p>
                  </a:txBody>
                  <a:tcPr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200" u="none" baseline="0" dirty="0">
                          <a:latin typeface="Verdana" panose="020B0604030504040204" pitchFamily="34" charset="0"/>
                          <a:ea typeface="Verdana" panose="020B0604030504040204" pitchFamily="34" charset="0"/>
                          <a:cs typeface="Verdana" panose="020B0604030504040204" pitchFamily="34" charset="0"/>
                        </a:rPr>
                        <a:t>0 × $10</a:t>
                      </a:r>
                      <a:r>
                        <a:rPr lang="en-US" sz="1200" u="sng" baseline="0" dirty="0">
                          <a:latin typeface="Verdana" panose="020B0604030504040204" pitchFamily="34" charset="0"/>
                          <a:ea typeface="Verdana" panose="020B0604030504040204" pitchFamily="34" charset="0"/>
                          <a:cs typeface="Verdana" panose="020B0604030504040204" pitchFamily="34" charset="0"/>
                        </a:rPr>
                        <a:t> </a:t>
                      </a:r>
                      <a:r>
                        <a:rPr lang="en-US" sz="1200" u="sng" dirty="0">
                          <a:latin typeface="Verdana" panose="020B0604030504040204" pitchFamily="34" charset="0"/>
                          <a:ea typeface="Verdana" panose="020B0604030504040204" pitchFamily="34" charset="0"/>
                          <a:cs typeface="Verdana" panose="020B0604030504040204" pitchFamily="34" charset="0"/>
                        </a:rPr>
                        <a:t>0</a:t>
                      </a:r>
                    </a:p>
                  </a:txBody>
                  <a:tcPr anchor="ctr"/>
                </a:tc>
                <a:tc>
                  <a:txBody>
                    <a:bodyPr/>
                    <a:lstStyle/>
                    <a:p>
                      <a:pPr algn="r"/>
                      <a:endParaRPr lang="en-US" sz="1200" u="sng"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gn="r"/>
                      <a:r>
                        <a:rPr lang="en-US" sz="1200" u="sng" dirty="0">
                          <a:latin typeface="Verdana" panose="020B0604030504040204" pitchFamily="34" charset="0"/>
                          <a:ea typeface="Verdana" panose="020B0604030504040204" pitchFamily="34" charset="0"/>
                          <a:cs typeface="Verdana" panose="020B0604030504040204" pitchFamily="34" charset="0"/>
                        </a:rPr>
                        <a:t>800,000</a:t>
                      </a:r>
                    </a:p>
                  </a:txBody>
                  <a:tcPr anchor="ctr"/>
                </a:tc>
                <a:extLst>
                  <a:ext uri="{0D108BD9-81ED-4DB2-BD59-A6C34878D82A}">
                    <a16:rowId xmlns:a16="http://schemas.microsoft.com/office/drawing/2014/main" val="10005"/>
                  </a:ext>
                </a:extLst>
              </a:tr>
              <a:tr h="182881">
                <a:tc>
                  <a:txBody>
                    <a:bodyPr/>
                    <a:lstStyle/>
                    <a:p>
                      <a:r>
                        <a:rPr lang="en-US" sz="1200" dirty="0">
                          <a:latin typeface="Verdana" panose="020B0604030504040204" pitchFamily="34" charset="0"/>
                          <a:ea typeface="Verdana" panose="020B0604030504040204" pitchFamily="34" charset="0"/>
                          <a:cs typeface="Verdana" panose="020B0604030504040204" pitchFamily="34" charset="0"/>
                        </a:rPr>
                        <a:t>Total costs</a:t>
                      </a:r>
                    </a:p>
                  </a:txBody>
                  <a:tcPr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200" dirty="0">
                          <a:latin typeface="Verdana" panose="020B0604030504040204" pitchFamily="34" charset="0"/>
                          <a:ea typeface="Verdana" panose="020B0604030504040204" pitchFamily="34" charset="0"/>
                          <a:cs typeface="Verdana" panose="020B0604030504040204" pitchFamily="34" charset="0"/>
                        </a:rPr>
                        <a:t>$2,000,000</a:t>
                      </a:r>
                    </a:p>
                  </a:txBody>
                  <a:tcPr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200" b="1" dirty="0">
                          <a:latin typeface="Verdana" panose="020B0604030504040204" pitchFamily="34" charset="0"/>
                          <a:ea typeface="Verdana" panose="020B0604030504040204" pitchFamily="34" charset="0"/>
                          <a:cs typeface="Verdana" panose="020B0604030504040204" pitchFamily="34" charset="0"/>
                        </a:rPr>
                        <a:t>$0</a:t>
                      </a:r>
                    </a:p>
                  </a:txBody>
                  <a:tcPr anchor="ctr"/>
                </a:tc>
                <a:tc>
                  <a:txBody>
                    <a:bodyPr/>
                    <a:lstStyle/>
                    <a:p>
                      <a:pPr algn="r"/>
                      <a:endParaRPr lang="en-US" sz="1200"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gn="r"/>
                      <a:r>
                        <a:rPr lang="en-US" sz="1200" b="1" dirty="0">
                          <a:latin typeface="Verdana" panose="020B0604030504040204" pitchFamily="34" charset="0"/>
                          <a:ea typeface="Verdana" panose="020B0604030504040204" pitchFamily="34" charset="0"/>
                          <a:cs typeface="Verdana" panose="020B0604030504040204" pitchFamily="34" charset="0"/>
                        </a:rPr>
                        <a:t>$2,000,000</a:t>
                      </a:r>
                    </a:p>
                  </a:txBody>
                  <a:tcPr anchor="ct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11044053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533400"/>
            <a:ext cx="9144000" cy="1066800"/>
          </a:xfrm>
        </p:spPr>
        <p:txBody>
          <a:bodyPr>
            <a:noAutofit/>
          </a:bodyPr>
          <a:lstStyle/>
          <a:p>
            <a:r>
              <a:rPr lang="en-US" altLang="en-US" dirty="0"/>
              <a:t>Units Produced Less Than Units Sold (4 of 4)</a:t>
            </a:r>
            <a:endParaRPr lang="en-US" dirty="0"/>
          </a:p>
        </p:txBody>
      </p:sp>
      <p:sp>
        <p:nvSpPr>
          <p:cNvPr id="4" name="Text Placeholder 3"/>
          <p:cNvSpPr>
            <a:spLocks noGrp="1"/>
          </p:cNvSpPr>
          <p:nvPr>
            <p:ph type="body" sz="quarter" idx="13"/>
          </p:nvPr>
        </p:nvSpPr>
        <p:spPr>
          <a:xfrm>
            <a:off x="381000" y="1600200"/>
            <a:ext cx="8382000" cy="762000"/>
          </a:xfrm>
        </p:spPr>
        <p:txBody>
          <a:bodyPr>
            <a:noAutofit/>
          </a:bodyPr>
          <a:lstStyle/>
          <a:p>
            <a:pPr lvl="0"/>
            <a:r>
              <a:rPr lang="en-US" altLang="en-US" b="1" kern="0" dirty="0">
                <a:solidFill>
                  <a:prstClr val="black"/>
                </a:solidFill>
              </a:rPr>
              <a:t>Learning Objective P2: </a:t>
            </a:r>
            <a:r>
              <a:rPr lang="en-US" dirty="0"/>
              <a:t>Prepare and analyze an income statement using absorption costing and using variable costing.</a:t>
            </a:r>
            <a:endParaRPr lang="en-US" b="1" kern="0" dirty="0">
              <a:solidFill>
                <a:prstClr val="black"/>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1881622759"/>
              </p:ext>
            </p:extLst>
          </p:nvPr>
        </p:nvGraphicFramePr>
        <p:xfrm>
          <a:off x="457200" y="2514600"/>
          <a:ext cx="8153399" cy="3429002"/>
        </p:xfrm>
        <a:graphic>
          <a:graphicData uri="http://schemas.openxmlformats.org/drawingml/2006/table">
            <a:tbl>
              <a:tblPr firstRow="1" bandRow="1">
                <a:tableStyleId>{5940675A-B579-460E-94D1-54222C63F5DA}</a:tableStyleId>
              </a:tblPr>
              <a:tblGrid>
                <a:gridCol w="2264833">
                  <a:extLst>
                    <a:ext uri="{9D8B030D-6E8A-4147-A177-3AD203B41FA5}">
                      <a16:colId xmlns:a16="http://schemas.microsoft.com/office/drawing/2014/main" val="20000"/>
                    </a:ext>
                  </a:extLst>
                </a:gridCol>
                <a:gridCol w="1449493">
                  <a:extLst>
                    <a:ext uri="{9D8B030D-6E8A-4147-A177-3AD203B41FA5}">
                      <a16:colId xmlns:a16="http://schemas.microsoft.com/office/drawing/2014/main" val="20001"/>
                    </a:ext>
                  </a:extLst>
                </a:gridCol>
                <a:gridCol w="1358900">
                  <a:extLst>
                    <a:ext uri="{9D8B030D-6E8A-4147-A177-3AD203B41FA5}">
                      <a16:colId xmlns:a16="http://schemas.microsoft.com/office/drawing/2014/main" val="20002"/>
                    </a:ext>
                  </a:extLst>
                </a:gridCol>
                <a:gridCol w="1449493">
                  <a:extLst>
                    <a:ext uri="{9D8B030D-6E8A-4147-A177-3AD203B41FA5}">
                      <a16:colId xmlns:a16="http://schemas.microsoft.com/office/drawing/2014/main" val="20003"/>
                    </a:ext>
                  </a:extLst>
                </a:gridCol>
                <a:gridCol w="1630680">
                  <a:extLst>
                    <a:ext uri="{9D8B030D-6E8A-4147-A177-3AD203B41FA5}">
                      <a16:colId xmlns:a16="http://schemas.microsoft.com/office/drawing/2014/main" val="20004"/>
                    </a:ext>
                  </a:extLst>
                </a:gridCol>
              </a:tblGrid>
              <a:tr h="705971">
                <a:tc>
                  <a:txBody>
                    <a:bodyPr/>
                    <a:lstStyle/>
                    <a:p>
                      <a:pPr algn="ctr"/>
                      <a:endParaRPr lang="en-US" sz="1200" b="1"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a:latin typeface="Verdana" panose="020B0604030504040204" pitchFamily="34" charset="0"/>
                          <a:ea typeface="Verdana" panose="020B0604030504040204" pitchFamily="34" charset="0"/>
                          <a:cs typeface="Verdana" panose="020B0604030504040204" pitchFamily="34" charset="0"/>
                        </a:rPr>
                        <a:t>Cost of Goods Sold</a:t>
                      </a:r>
                    </a:p>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a:latin typeface="Verdana" panose="020B0604030504040204" pitchFamily="34" charset="0"/>
                          <a:ea typeface="Verdana" panose="020B0604030504040204" pitchFamily="34" charset="0"/>
                          <a:cs typeface="Verdana" panose="020B0604030504040204" pitchFamily="34" charset="0"/>
                        </a:rPr>
                        <a:t>(Expense)</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a:latin typeface="Verdana" panose="020B0604030504040204" pitchFamily="34" charset="0"/>
                          <a:ea typeface="Verdana" panose="020B0604030504040204" pitchFamily="34" charset="0"/>
                          <a:cs typeface="Verdana" panose="020B0604030504040204" pitchFamily="34" charset="0"/>
                        </a:rPr>
                        <a:t>Ending Inventory</a:t>
                      </a:r>
                    </a:p>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a:latin typeface="Verdana" panose="020B0604030504040204" pitchFamily="34" charset="0"/>
                          <a:ea typeface="Verdana" panose="020B0604030504040204" pitchFamily="34" charset="0"/>
                          <a:cs typeface="Verdana" panose="020B0604030504040204" pitchFamily="34" charset="0"/>
                        </a:rPr>
                        <a:t>(Asset)</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a:latin typeface="Verdana" panose="020B0604030504040204" pitchFamily="34" charset="0"/>
                          <a:ea typeface="Verdana" panose="020B0604030504040204" pitchFamily="34" charset="0"/>
                          <a:cs typeface="Verdana" panose="020B0604030504040204" pitchFamily="34" charset="0"/>
                        </a:rPr>
                        <a:t>Period Cost (Expense)</a:t>
                      </a:r>
                    </a:p>
                  </a:txBody>
                  <a:tcPr anchor="ctr"/>
                </a:tc>
                <a:tc>
                  <a:txBody>
                    <a:bodyPr/>
                    <a:lstStyle/>
                    <a:p>
                      <a:pPr algn="ctr"/>
                      <a:r>
                        <a:rPr lang="en-US" sz="1200" b="1" dirty="0">
                          <a:latin typeface="Verdana" panose="020B0604030504040204" pitchFamily="34" charset="0"/>
                          <a:ea typeface="Verdana" panose="020B0604030504040204" pitchFamily="34" charset="0"/>
                          <a:cs typeface="Verdana" panose="020B0604030504040204" pitchFamily="34" charset="0"/>
                        </a:rPr>
                        <a:t>Total Expense</a:t>
                      </a:r>
                    </a:p>
                  </a:txBody>
                  <a:tcPr anchor="ctr"/>
                </a:tc>
                <a:extLst>
                  <a:ext uri="{0D108BD9-81ED-4DB2-BD59-A6C34878D82A}">
                    <a16:rowId xmlns:a16="http://schemas.microsoft.com/office/drawing/2014/main" val="10000"/>
                  </a:ext>
                </a:extLst>
              </a:tr>
              <a:tr h="302559">
                <a:tc>
                  <a:txBody>
                    <a:bodyPr/>
                    <a:lstStyle/>
                    <a:p>
                      <a:pPr algn="l"/>
                      <a:r>
                        <a:rPr lang="en-US" sz="1200" b="1" dirty="0">
                          <a:latin typeface="Verdana" panose="020B0604030504040204" pitchFamily="34" charset="0"/>
                          <a:ea typeface="Verdana" panose="020B0604030504040204" pitchFamily="34" charset="0"/>
                          <a:cs typeface="Verdana" panose="020B0604030504040204" pitchFamily="34" charset="0"/>
                        </a:rPr>
                        <a:t>Variable</a:t>
                      </a:r>
                      <a:r>
                        <a:rPr lang="en-US" sz="1200" b="1" baseline="0" dirty="0">
                          <a:latin typeface="Verdana" panose="020B0604030504040204" pitchFamily="34" charset="0"/>
                          <a:ea typeface="Verdana" panose="020B0604030504040204" pitchFamily="34" charset="0"/>
                          <a:cs typeface="Verdana" panose="020B0604030504040204" pitchFamily="34" charset="0"/>
                        </a:rPr>
                        <a:t> </a:t>
                      </a:r>
                      <a:r>
                        <a:rPr lang="en-US" sz="1200" b="1" dirty="0">
                          <a:latin typeface="Verdana" panose="020B0604030504040204" pitchFamily="34" charset="0"/>
                          <a:ea typeface="Verdana" panose="020B0604030504040204" pitchFamily="34" charset="0"/>
                          <a:cs typeface="Verdana" panose="020B0604030504040204" pitchFamily="34" charset="0"/>
                        </a:rPr>
                        <a:t>Costing</a:t>
                      </a:r>
                    </a:p>
                  </a:txBody>
                  <a:tcPr anchor="ctr"/>
                </a:tc>
                <a:tc>
                  <a:txBody>
                    <a:bodyPr/>
                    <a:lstStyle/>
                    <a:p>
                      <a:pPr algn="ctr"/>
                      <a:endParaRPr lang="en-US" sz="1200"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200"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gn="ctr"/>
                      <a:endParaRPr lang="en-US" sz="1200"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gn="ctr"/>
                      <a:endParaRPr lang="en-US" sz="1200" dirty="0">
                        <a:latin typeface="Verdana" panose="020B0604030504040204" pitchFamily="34" charset="0"/>
                        <a:ea typeface="Verdana" panose="020B0604030504040204" pitchFamily="34" charset="0"/>
                        <a:cs typeface="Verdana" panose="020B0604030504040204" pitchFamily="34" charset="0"/>
                      </a:endParaRPr>
                    </a:p>
                  </a:txBody>
                  <a:tcPr anchor="ctr"/>
                </a:tc>
                <a:extLst>
                  <a:ext uri="{0D108BD9-81ED-4DB2-BD59-A6C34878D82A}">
                    <a16:rowId xmlns:a16="http://schemas.microsoft.com/office/drawing/2014/main" val="10001"/>
                  </a:ext>
                </a:extLst>
              </a:tr>
              <a:tr h="504265">
                <a:tc>
                  <a:txBody>
                    <a:bodyPr/>
                    <a:lstStyle/>
                    <a:p>
                      <a:r>
                        <a:rPr lang="en-US" sz="1200" dirty="0">
                          <a:latin typeface="Verdana" panose="020B0604030504040204" pitchFamily="34" charset="0"/>
                          <a:ea typeface="Verdana" panose="020B0604030504040204" pitchFamily="34" charset="0"/>
                          <a:cs typeface="Verdana" panose="020B0604030504040204" pitchFamily="34" charset="0"/>
                        </a:rPr>
                        <a:t>Direct</a:t>
                      </a:r>
                      <a:r>
                        <a:rPr lang="en-US" sz="1200" baseline="0" dirty="0">
                          <a:latin typeface="Verdana" panose="020B0604030504040204" pitchFamily="34" charset="0"/>
                          <a:ea typeface="Verdana" panose="020B0604030504040204" pitchFamily="34" charset="0"/>
                          <a:cs typeface="Verdana" panose="020B0604030504040204" pitchFamily="34" charset="0"/>
                        </a:rPr>
                        <a:t> materials</a:t>
                      </a:r>
                      <a:endParaRPr lang="en-US" sz="1200"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200" dirty="0">
                          <a:latin typeface="Verdana" panose="020B0604030504040204" pitchFamily="34" charset="0"/>
                          <a:ea typeface="Verdana" panose="020B0604030504040204" pitchFamily="34" charset="0"/>
                          <a:cs typeface="Verdana" panose="020B0604030504040204" pitchFamily="34" charset="0"/>
                        </a:rPr>
                        <a:t>80,000</a:t>
                      </a:r>
                      <a:r>
                        <a:rPr lang="en-US" sz="1200" baseline="0" dirty="0">
                          <a:latin typeface="Verdana" panose="020B0604030504040204" pitchFamily="34" charset="0"/>
                          <a:ea typeface="Verdana" panose="020B0604030504040204" pitchFamily="34" charset="0"/>
                          <a:cs typeface="Verdana" panose="020B0604030504040204" pitchFamily="34" charset="0"/>
                        </a:rPr>
                        <a:t> × $4 </a:t>
                      </a:r>
                      <a:r>
                        <a:rPr lang="en-US" sz="1200" dirty="0">
                          <a:latin typeface="Verdana" panose="020B0604030504040204" pitchFamily="34" charset="0"/>
                          <a:ea typeface="Verdana" panose="020B0604030504040204" pitchFamily="34" charset="0"/>
                          <a:cs typeface="Verdana" panose="020B0604030504040204" pitchFamily="34" charset="0"/>
                        </a:rPr>
                        <a:t>$320,000</a:t>
                      </a:r>
                    </a:p>
                  </a:txBody>
                  <a:tcPr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200" baseline="0" dirty="0">
                          <a:latin typeface="Verdana" panose="020B0604030504040204" pitchFamily="34" charset="0"/>
                          <a:ea typeface="Verdana" panose="020B0604030504040204" pitchFamily="34" charset="0"/>
                          <a:cs typeface="Verdana" panose="020B0604030504040204" pitchFamily="34" charset="0"/>
                        </a:rPr>
                        <a:t>0 × $4 </a:t>
                      </a:r>
                      <a:r>
                        <a:rPr lang="en-US" sz="1200" dirty="0">
                          <a:latin typeface="Verdana" panose="020B0604030504040204" pitchFamily="34" charset="0"/>
                          <a:ea typeface="Verdana" panose="020B0604030504040204" pitchFamily="34" charset="0"/>
                          <a:cs typeface="Verdana" panose="020B0604030504040204" pitchFamily="34" charset="0"/>
                        </a:rPr>
                        <a:t>$0</a:t>
                      </a:r>
                    </a:p>
                  </a:txBody>
                  <a:tcPr anchor="ctr"/>
                </a:tc>
                <a:tc>
                  <a:txBody>
                    <a:bodyPr/>
                    <a:lstStyle/>
                    <a:p>
                      <a:pPr algn="r"/>
                      <a:endParaRPr lang="en-US" sz="1200"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gn="r"/>
                      <a:r>
                        <a:rPr lang="en-US" sz="1200" dirty="0">
                          <a:latin typeface="Verdana" panose="020B0604030504040204" pitchFamily="34" charset="0"/>
                          <a:ea typeface="Verdana" panose="020B0604030504040204" pitchFamily="34" charset="0"/>
                          <a:cs typeface="Verdana" panose="020B0604030504040204" pitchFamily="34" charset="0"/>
                        </a:rPr>
                        <a:t>$320,000</a:t>
                      </a:r>
                    </a:p>
                  </a:txBody>
                  <a:tcPr anchor="ctr"/>
                </a:tc>
                <a:extLst>
                  <a:ext uri="{0D108BD9-81ED-4DB2-BD59-A6C34878D82A}">
                    <a16:rowId xmlns:a16="http://schemas.microsoft.com/office/drawing/2014/main" val="10002"/>
                  </a:ext>
                </a:extLst>
              </a:tr>
              <a:tr h="504265">
                <a:tc>
                  <a:txBody>
                    <a:bodyPr/>
                    <a:lstStyle/>
                    <a:p>
                      <a:r>
                        <a:rPr lang="en-US" sz="1200" dirty="0">
                          <a:latin typeface="Verdana" panose="020B0604030504040204" pitchFamily="34" charset="0"/>
                          <a:ea typeface="Verdana" panose="020B0604030504040204" pitchFamily="34" charset="0"/>
                          <a:cs typeface="Verdana" panose="020B0604030504040204" pitchFamily="34" charset="0"/>
                        </a:rPr>
                        <a:t>Direct labor</a:t>
                      </a:r>
                    </a:p>
                  </a:txBody>
                  <a:tcPr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200" dirty="0">
                          <a:latin typeface="Verdana" panose="020B0604030504040204" pitchFamily="34" charset="0"/>
                          <a:ea typeface="Verdana" panose="020B0604030504040204" pitchFamily="34" charset="0"/>
                          <a:cs typeface="Verdana" panose="020B0604030504040204" pitchFamily="34" charset="0"/>
                        </a:rPr>
                        <a:t>80,000</a:t>
                      </a:r>
                      <a:r>
                        <a:rPr lang="en-US" sz="1200" baseline="0" dirty="0">
                          <a:latin typeface="Verdana" panose="020B0604030504040204" pitchFamily="34" charset="0"/>
                          <a:ea typeface="Verdana" panose="020B0604030504040204" pitchFamily="34" charset="0"/>
                          <a:cs typeface="Verdana" panose="020B0604030504040204" pitchFamily="34" charset="0"/>
                        </a:rPr>
                        <a:t> × $8 64</a:t>
                      </a:r>
                      <a:r>
                        <a:rPr lang="en-US" sz="1200" dirty="0">
                          <a:latin typeface="Verdana" panose="020B0604030504040204" pitchFamily="34" charset="0"/>
                          <a:ea typeface="Verdana" panose="020B0604030504040204" pitchFamily="34" charset="0"/>
                          <a:cs typeface="Verdana" panose="020B0604030504040204" pitchFamily="34" charset="0"/>
                        </a:rPr>
                        <a:t>0,000</a:t>
                      </a:r>
                    </a:p>
                  </a:txBody>
                  <a:tcPr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200" baseline="0" dirty="0">
                          <a:latin typeface="Verdana" panose="020B0604030504040204" pitchFamily="34" charset="0"/>
                          <a:ea typeface="Verdana" panose="020B0604030504040204" pitchFamily="34" charset="0"/>
                          <a:cs typeface="Verdana" panose="020B0604030504040204" pitchFamily="34" charset="0"/>
                        </a:rPr>
                        <a:t>0 × $8 </a:t>
                      </a:r>
                      <a:r>
                        <a:rPr lang="en-US" sz="1200" dirty="0">
                          <a:latin typeface="Verdana" panose="020B0604030504040204" pitchFamily="34" charset="0"/>
                          <a:ea typeface="Verdana" panose="020B0604030504040204" pitchFamily="34" charset="0"/>
                          <a:cs typeface="Verdana" panose="020B0604030504040204" pitchFamily="34" charset="0"/>
                        </a:rPr>
                        <a:t>0</a:t>
                      </a:r>
                    </a:p>
                  </a:txBody>
                  <a:tcPr anchor="ctr"/>
                </a:tc>
                <a:tc>
                  <a:txBody>
                    <a:bodyPr/>
                    <a:lstStyle/>
                    <a:p>
                      <a:pPr algn="r"/>
                      <a:endParaRPr lang="en-US" sz="1200"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gn="r"/>
                      <a:r>
                        <a:rPr lang="en-US" sz="1200" dirty="0">
                          <a:latin typeface="Verdana" panose="020B0604030504040204" pitchFamily="34" charset="0"/>
                          <a:ea typeface="Verdana" panose="020B0604030504040204" pitchFamily="34" charset="0"/>
                          <a:cs typeface="Verdana" panose="020B0604030504040204" pitchFamily="34" charset="0"/>
                        </a:rPr>
                        <a:t>640,000</a:t>
                      </a:r>
                    </a:p>
                  </a:txBody>
                  <a:tcPr anchor="ctr"/>
                </a:tc>
                <a:extLst>
                  <a:ext uri="{0D108BD9-81ED-4DB2-BD59-A6C34878D82A}">
                    <a16:rowId xmlns:a16="http://schemas.microsoft.com/office/drawing/2014/main" val="10003"/>
                  </a:ext>
                </a:extLst>
              </a:tr>
              <a:tr h="504265">
                <a:tc>
                  <a:txBody>
                    <a:bodyPr/>
                    <a:lstStyle/>
                    <a:p>
                      <a:r>
                        <a:rPr lang="en-US" sz="1200" dirty="0">
                          <a:latin typeface="Verdana" panose="020B0604030504040204" pitchFamily="34" charset="0"/>
                          <a:ea typeface="Verdana" panose="020B0604030504040204" pitchFamily="34" charset="0"/>
                          <a:cs typeface="Verdana" panose="020B0604030504040204" pitchFamily="34" charset="0"/>
                        </a:rPr>
                        <a:t>Variable overhead</a:t>
                      </a:r>
                    </a:p>
                  </a:txBody>
                  <a:tcPr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200" dirty="0">
                          <a:latin typeface="Verdana" panose="020B0604030504040204" pitchFamily="34" charset="0"/>
                          <a:ea typeface="Verdana" panose="020B0604030504040204" pitchFamily="34" charset="0"/>
                          <a:cs typeface="Verdana" panose="020B0604030504040204" pitchFamily="34" charset="0"/>
                        </a:rPr>
                        <a:t>80,000</a:t>
                      </a:r>
                      <a:r>
                        <a:rPr lang="en-US" sz="1200" baseline="0" dirty="0">
                          <a:latin typeface="Verdana" panose="020B0604030504040204" pitchFamily="34" charset="0"/>
                          <a:ea typeface="Verdana" panose="020B0604030504040204" pitchFamily="34" charset="0"/>
                          <a:cs typeface="Verdana" panose="020B0604030504040204" pitchFamily="34" charset="0"/>
                        </a:rPr>
                        <a:t> × $3 240</a:t>
                      </a:r>
                      <a:r>
                        <a:rPr lang="en-US" sz="1200" dirty="0">
                          <a:latin typeface="Verdana" panose="020B0604030504040204" pitchFamily="34" charset="0"/>
                          <a:ea typeface="Verdana" panose="020B0604030504040204" pitchFamily="34" charset="0"/>
                          <a:cs typeface="Verdana" panose="020B0604030504040204" pitchFamily="34" charset="0"/>
                        </a:rPr>
                        <a:t>,000</a:t>
                      </a:r>
                    </a:p>
                  </a:txBody>
                  <a:tcPr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200" baseline="0" dirty="0">
                          <a:latin typeface="Verdana" panose="020B0604030504040204" pitchFamily="34" charset="0"/>
                          <a:ea typeface="Verdana" panose="020B0604030504040204" pitchFamily="34" charset="0"/>
                          <a:cs typeface="Verdana" panose="020B0604030504040204" pitchFamily="34" charset="0"/>
                        </a:rPr>
                        <a:t>0 × $3 </a:t>
                      </a:r>
                      <a:r>
                        <a:rPr lang="en-US" sz="1200" dirty="0">
                          <a:latin typeface="Verdana" panose="020B0604030504040204" pitchFamily="34" charset="0"/>
                          <a:ea typeface="Verdana" panose="020B0604030504040204" pitchFamily="34" charset="0"/>
                          <a:cs typeface="Verdana" panose="020B0604030504040204" pitchFamily="34" charset="0"/>
                        </a:rPr>
                        <a:t>0</a:t>
                      </a:r>
                    </a:p>
                  </a:txBody>
                  <a:tcPr anchor="ctr"/>
                </a:tc>
                <a:tc>
                  <a:txBody>
                    <a:bodyPr/>
                    <a:lstStyle/>
                    <a:p>
                      <a:pPr algn="r"/>
                      <a:endParaRPr lang="en-US" sz="1200"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gn="r"/>
                      <a:r>
                        <a:rPr lang="en-US" sz="1200" dirty="0">
                          <a:latin typeface="Verdana" panose="020B0604030504040204" pitchFamily="34" charset="0"/>
                          <a:ea typeface="Verdana" panose="020B0604030504040204" pitchFamily="34" charset="0"/>
                          <a:cs typeface="Verdana" panose="020B0604030504040204" pitchFamily="34" charset="0"/>
                        </a:rPr>
                        <a:t>240,000</a:t>
                      </a:r>
                    </a:p>
                  </a:txBody>
                  <a:tcPr anchor="ctr"/>
                </a:tc>
                <a:extLst>
                  <a:ext uri="{0D108BD9-81ED-4DB2-BD59-A6C34878D82A}">
                    <a16:rowId xmlns:a16="http://schemas.microsoft.com/office/drawing/2014/main" val="10004"/>
                  </a:ext>
                </a:extLst>
              </a:tr>
              <a:tr h="302559">
                <a:tc>
                  <a:txBody>
                    <a:bodyPr/>
                    <a:lstStyle/>
                    <a:p>
                      <a:r>
                        <a:rPr lang="en-US" sz="1200" dirty="0">
                          <a:latin typeface="Verdana" panose="020B0604030504040204" pitchFamily="34" charset="0"/>
                          <a:ea typeface="Verdana" panose="020B0604030504040204" pitchFamily="34" charset="0"/>
                          <a:cs typeface="Verdana" panose="020B0604030504040204" pitchFamily="34" charset="0"/>
                        </a:rPr>
                        <a:t>Fixed</a:t>
                      </a:r>
                      <a:r>
                        <a:rPr lang="en-US" sz="1200" baseline="0" dirty="0">
                          <a:latin typeface="Verdana" panose="020B0604030504040204" pitchFamily="34" charset="0"/>
                          <a:ea typeface="Verdana" panose="020B0604030504040204" pitchFamily="34" charset="0"/>
                          <a:cs typeface="Verdana" panose="020B0604030504040204" pitchFamily="34" charset="0"/>
                        </a:rPr>
                        <a:t> overhead</a:t>
                      </a:r>
                      <a:endParaRPr lang="en-US" sz="1200"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200" dirty="0">
                          <a:latin typeface="Verdana" panose="020B0604030504040204" pitchFamily="34" charset="0"/>
                          <a:ea typeface="Verdana" panose="020B0604030504040204" pitchFamily="34" charset="0"/>
                          <a:cs typeface="Verdana" panose="020B0604030504040204" pitchFamily="34" charset="0"/>
                        </a:rPr>
                        <a:t>_________</a:t>
                      </a:r>
                    </a:p>
                  </a:txBody>
                  <a:tcPr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200" dirty="0">
                          <a:latin typeface="Verdana" panose="020B0604030504040204" pitchFamily="34" charset="0"/>
                          <a:ea typeface="Verdana" panose="020B0604030504040204" pitchFamily="34" charset="0"/>
                          <a:cs typeface="Verdana" panose="020B0604030504040204" pitchFamily="34" charset="0"/>
                        </a:rPr>
                        <a:t>___</a:t>
                      </a:r>
                    </a:p>
                  </a:txBody>
                  <a:tcPr anchor="ctr"/>
                </a:tc>
                <a:tc>
                  <a:txBody>
                    <a:bodyPr/>
                    <a:lstStyle/>
                    <a:p>
                      <a:pPr algn="r"/>
                      <a:r>
                        <a:rPr lang="en-US" sz="1200" dirty="0">
                          <a:latin typeface="Verdana" panose="020B0604030504040204" pitchFamily="34" charset="0"/>
                          <a:ea typeface="Verdana" panose="020B0604030504040204" pitchFamily="34" charset="0"/>
                          <a:cs typeface="Verdana" panose="020B0604030504040204" pitchFamily="34" charset="0"/>
                        </a:rPr>
                        <a:t>$600,000</a:t>
                      </a:r>
                    </a:p>
                  </a:txBody>
                  <a:tcPr anchor="ctr"/>
                </a:tc>
                <a:tc>
                  <a:txBody>
                    <a:bodyPr/>
                    <a:lstStyle/>
                    <a:p>
                      <a:pPr algn="r"/>
                      <a:r>
                        <a:rPr lang="en-US" sz="1200" u="sng" dirty="0">
                          <a:latin typeface="Verdana" panose="020B0604030504040204" pitchFamily="34" charset="0"/>
                          <a:ea typeface="Verdana" panose="020B0604030504040204" pitchFamily="34" charset="0"/>
                          <a:cs typeface="Verdana" panose="020B0604030504040204" pitchFamily="34" charset="0"/>
                        </a:rPr>
                        <a:t>600,000</a:t>
                      </a:r>
                    </a:p>
                  </a:txBody>
                  <a:tcPr anchor="ctr"/>
                </a:tc>
                <a:extLst>
                  <a:ext uri="{0D108BD9-81ED-4DB2-BD59-A6C34878D82A}">
                    <a16:rowId xmlns:a16="http://schemas.microsoft.com/office/drawing/2014/main" val="10005"/>
                  </a:ext>
                </a:extLst>
              </a:tr>
              <a:tr h="302559">
                <a:tc>
                  <a:txBody>
                    <a:bodyPr/>
                    <a:lstStyle/>
                    <a:p>
                      <a:r>
                        <a:rPr lang="en-US" sz="1200" dirty="0">
                          <a:latin typeface="Verdana" panose="020B0604030504040204" pitchFamily="34" charset="0"/>
                          <a:ea typeface="Verdana" panose="020B0604030504040204" pitchFamily="34" charset="0"/>
                          <a:cs typeface="Verdana" panose="020B0604030504040204" pitchFamily="34" charset="0"/>
                        </a:rPr>
                        <a:t>Total costs</a:t>
                      </a:r>
                    </a:p>
                  </a:txBody>
                  <a:tcPr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200" dirty="0">
                          <a:latin typeface="Verdana" panose="020B0604030504040204" pitchFamily="34" charset="0"/>
                          <a:ea typeface="Verdana" panose="020B0604030504040204" pitchFamily="34" charset="0"/>
                          <a:cs typeface="Verdana" panose="020B0604030504040204" pitchFamily="34" charset="0"/>
                        </a:rPr>
                        <a:t>$1,200,000</a:t>
                      </a:r>
                    </a:p>
                  </a:txBody>
                  <a:tcPr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200" b="1" dirty="0">
                          <a:latin typeface="Verdana" panose="020B0604030504040204" pitchFamily="34" charset="0"/>
                          <a:ea typeface="Verdana" panose="020B0604030504040204" pitchFamily="34" charset="0"/>
                          <a:cs typeface="Verdana" panose="020B0604030504040204" pitchFamily="34" charset="0"/>
                        </a:rPr>
                        <a:t>$0</a:t>
                      </a:r>
                    </a:p>
                  </a:txBody>
                  <a:tcPr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200" dirty="0">
                          <a:latin typeface="Verdana" panose="020B0604030504040204" pitchFamily="34" charset="0"/>
                          <a:ea typeface="Verdana" panose="020B0604030504040204" pitchFamily="34" charset="0"/>
                          <a:cs typeface="Verdana" panose="020B0604030504040204" pitchFamily="34" charset="0"/>
                        </a:rPr>
                        <a:t>$600,000</a:t>
                      </a:r>
                    </a:p>
                  </a:txBody>
                  <a:tcPr anchor="ctr"/>
                </a:tc>
                <a:tc>
                  <a:txBody>
                    <a:bodyPr/>
                    <a:lstStyle/>
                    <a:p>
                      <a:pPr algn="r"/>
                      <a:r>
                        <a:rPr lang="en-US" sz="1200" b="1" u="sng" dirty="0">
                          <a:latin typeface="Verdana" panose="020B0604030504040204" pitchFamily="34" charset="0"/>
                          <a:ea typeface="Verdana" panose="020B0604030504040204" pitchFamily="34" charset="0"/>
                          <a:cs typeface="Verdana" panose="020B0604030504040204" pitchFamily="34" charset="0"/>
                        </a:rPr>
                        <a:t>$1,800,000</a:t>
                      </a:r>
                    </a:p>
                  </a:txBody>
                  <a:tcPr anchor="ctr"/>
                </a:tc>
                <a:extLst>
                  <a:ext uri="{0D108BD9-81ED-4DB2-BD59-A6C34878D82A}">
                    <a16:rowId xmlns:a16="http://schemas.microsoft.com/office/drawing/2014/main" val="10006"/>
                  </a:ext>
                </a:extLst>
              </a:tr>
              <a:tr h="302559">
                <a:tc>
                  <a:txBody>
                    <a:bodyPr/>
                    <a:lstStyle/>
                    <a:p>
                      <a:r>
                        <a:rPr lang="en-US" sz="1200" b="1" dirty="0">
                          <a:latin typeface="Verdana" panose="020B0604030504040204" pitchFamily="34" charset="0"/>
                          <a:ea typeface="Verdana" panose="020B0604030504040204" pitchFamily="34" charset="0"/>
                          <a:cs typeface="Verdana" panose="020B0604030504040204" pitchFamily="34" charset="0"/>
                        </a:rPr>
                        <a:t>Cost difference</a:t>
                      </a:r>
                    </a:p>
                  </a:txBody>
                  <a:tcPr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1200"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1200"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1200"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200" b="1" u="sng" dirty="0">
                          <a:latin typeface="Verdana" panose="020B0604030504040204" pitchFamily="34" charset="0"/>
                          <a:ea typeface="Verdana" panose="020B0604030504040204" pitchFamily="34" charset="0"/>
                          <a:cs typeface="Verdana" panose="020B0604030504040204" pitchFamily="34" charset="0"/>
                        </a:rPr>
                        <a:t>$ 200,000</a:t>
                      </a:r>
                    </a:p>
                  </a:txBody>
                  <a:tcPr anchor="ct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36499026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0" y="533400"/>
            <a:ext cx="9144000" cy="1143000"/>
          </a:xfrm>
        </p:spPr>
        <p:txBody>
          <a:bodyPr>
            <a:normAutofit/>
          </a:bodyPr>
          <a:lstStyle/>
          <a:p>
            <a:r>
              <a:rPr lang="en-US" altLang="en-US" dirty="0"/>
              <a:t>Learning Objectives (2 of 2)</a:t>
            </a:r>
            <a:endParaRPr lang="en-US" dirty="0"/>
          </a:p>
        </p:txBody>
      </p:sp>
      <p:sp>
        <p:nvSpPr>
          <p:cNvPr id="8" name="Content Placeholder 7"/>
          <p:cNvSpPr>
            <a:spLocks noGrp="1"/>
          </p:cNvSpPr>
          <p:nvPr>
            <p:ph idx="1"/>
          </p:nvPr>
        </p:nvSpPr>
        <p:spPr>
          <a:xfrm>
            <a:off x="533400" y="1752600"/>
            <a:ext cx="8077200" cy="4572000"/>
          </a:xfrm>
        </p:spPr>
        <p:txBody>
          <a:bodyPr>
            <a:noAutofit/>
          </a:bodyPr>
          <a:lstStyle/>
          <a:p>
            <a:pPr marL="914400" indent="-914400">
              <a:buNone/>
            </a:pPr>
            <a:r>
              <a:rPr lang="en-US" b="1" dirty="0"/>
              <a:t>PROCEDURAL</a:t>
            </a:r>
          </a:p>
          <a:p>
            <a:pPr marL="914400" indent="-914400">
              <a:buNone/>
            </a:pPr>
            <a:r>
              <a:rPr lang="en-US" b="1" dirty="0"/>
              <a:t>P1	</a:t>
            </a:r>
            <a:r>
              <a:rPr lang="en-US" altLang="en-US" dirty="0"/>
              <a:t>Compute unit cost under both absorption and variable costing.</a:t>
            </a:r>
          </a:p>
          <a:p>
            <a:pPr marL="914400" indent="-914400">
              <a:buNone/>
            </a:pPr>
            <a:r>
              <a:rPr lang="en-US" b="1" dirty="0"/>
              <a:t>P2	</a:t>
            </a:r>
            <a:r>
              <a:rPr lang="en-US" altLang="en-US" dirty="0"/>
              <a:t>Prepare and analyze an income statement using absorption costing and using variable costing.</a:t>
            </a:r>
          </a:p>
          <a:p>
            <a:pPr marL="914400" indent="-914400">
              <a:buNone/>
            </a:pPr>
            <a:r>
              <a:rPr lang="en-US" b="1" dirty="0"/>
              <a:t>P3	</a:t>
            </a:r>
            <a:r>
              <a:rPr lang="en-US" dirty="0"/>
              <a:t>Convert income under variable costing to the absorption cost basis.</a:t>
            </a:r>
          </a:p>
          <a:p>
            <a:pPr marL="914400" indent="-914400">
              <a:buNone/>
            </a:pPr>
            <a:r>
              <a:rPr lang="en-US" b="1" dirty="0"/>
              <a:t>P4	</a:t>
            </a:r>
            <a:r>
              <a:rPr lang="en-US" dirty="0"/>
              <a:t>Determine product selling price based on absorption costing.</a:t>
            </a:r>
          </a:p>
        </p:txBody>
      </p:sp>
    </p:spTree>
    <p:extLst>
      <p:ext uri="{BB962C8B-B14F-4D97-AF65-F5344CB8AC3E}">
        <p14:creationId xmlns:p14="http://schemas.microsoft.com/office/powerpoint/2010/main" val="315122343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533400"/>
            <a:ext cx="9144000" cy="1066800"/>
          </a:xfrm>
        </p:spPr>
        <p:txBody>
          <a:bodyPr>
            <a:noAutofit/>
          </a:bodyPr>
          <a:lstStyle/>
          <a:p>
            <a:r>
              <a:rPr lang="en-US" dirty="0"/>
              <a:t>Summarizing Income Reporting</a:t>
            </a:r>
          </a:p>
        </p:txBody>
      </p:sp>
      <p:sp>
        <p:nvSpPr>
          <p:cNvPr id="4" name="Text Placeholder 3"/>
          <p:cNvSpPr>
            <a:spLocks noGrp="1"/>
          </p:cNvSpPr>
          <p:nvPr>
            <p:ph type="body" sz="quarter" idx="13"/>
          </p:nvPr>
        </p:nvSpPr>
        <p:spPr>
          <a:xfrm>
            <a:off x="381000" y="1600200"/>
            <a:ext cx="8305800" cy="685800"/>
          </a:xfrm>
        </p:spPr>
        <p:txBody>
          <a:bodyPr>
            <a:noAutofit/>
          </a:bodyPr>
          <a:lstStyle/>
          <a:p>
            <a:pPr lvl="0"/>
            <a:r>
              <a:rPr lang="en-US" altLang="en-US" b="1" kern="0" dirty="0">
                <a:solidFill>
                  <a:prstClr val="black"/>
                </a:solidFill>
              </a:rPr>
              <a:t>Learning Objective P2: </a:t>
            </a:r>
            <a:r>
              <a:rPr lang="en-US" dirty="0"/>
              <a:t>Prepare and analyze an income statement using absorption costing and using variable costing.</a:t>
            </a:r>
            <a:endParaRPr lang="en-US" b="1" kern="0" dirty="0">
              <a:solidFill>
                <a:prstClr val="black"/>
              </a:solidFill>
            </a:endParaRPr>
          </a:p>
        </p:txBody>
      </p:sp>
      <p:sp>
        <p:nvSpPr>
          <p:cNvPr id="2" name="Content Placeholder 1"/>
          <p:cNvSpPr>
            <a:spLocks noGrp="1"/>
          </p:cNvSpPr>
          <p:nvPr>
            <p:ph sz="quarter" idx="15"/>
          </p:nvPr>
        </p:nvSpPr>
        <p:spPr>
          <a:xfrm>
            <a:off x="457200" y="2438400"/>
            <a:ext cx="8153400" cy="457200"/>
          </a:xfrm>
        </p:spPr>
        <p:txBody>
          <a:bodyPr>
            <a:normAutofit/>
          </a:bodyPr>
          <a:lstStyle/>
          <a:p>
            <a:pPr marL="0" indent="0">
              <a:buNone/>
            </a:pPr>
            <a:r>
              <a:rPr lang="en-US" sz="2400" kern="0" dirty="0"/>
              <a:t>Exhibit 19.10</a:t>
            </a:r>
            <a:endParaRPr lang="en-US" sz="2400" dirty="0"/>
          </a:p>
        </p:txBody>
      </p:sp>
      <p:graphicFrame>
        <p:nvGraphicFramePr>
          <p:cNvPr id="6" name="Table 5"/>
          <p:cNvGraphicFramePr>
            <a:graphicFrameLocks noGrp="1"/>
          </p:cNvGraphicFramePr>
          <p:nvPr>
            <p:extLst>
              <p:ext uri="{D42A27DB-BD31-4B8C-83A1-F6EECF244321}">
                <p14:modId xmlns:p14="http://schemas.microsoft.com/office/powerpoint/2010/main" val="3188937499"/>
              </p:ext>
            </p:extLst>
          </p:nvPr>
        </p:nvGraphicFramePr>
        <p:xfrm>
          <a:off x="609600" y="3048000"/>
          <a:ext cx="8001000" cy="2971799"/>
        </p:xfrm>
        <a:graphic>
          <a:graphicData uri="http://schemas.openxmlformats.org/drawingml/2006/table">
            <a:tbl>
              <a:tblPr firstRow="1" bandRow="1">
                <a:tableStyleId>{5940675A-B579-460E-94D1-54222C63F5DA}</a:tableStyleId>
              </a:tblPr>
              <a:tblGrid>
                <a:gridCol w="668607">
                  <a:extLst>
                    <a:ext uri="{9D8B030D-6E8A-4147-A177-3AD203B41FA5}">
                      <a16:colId xmlns:a16="http://schemas.microsoft.com/office/drawing/2014/main" val="20000"/>
                    </a:ext>
                  </a:extLst>
                </a:gridCol>
                <a:gridCol w="2674429">
                  <a:extLst>
                    <a:ext uri="{9D8B030D-6E8A-4147-A177-3AD203B41FA5}">
                      <a16:colId xmlns:a16="http://schemas.microsoft.com/office/drawing/2014/main" val="20001"/>
                    </a:ext>
                  </a:extLst>
                </a:gridCol>
                <a:gridCol w="1587942">
                  <a:extLst>
                    <a:ext uri="{9D8B030D-6E8A-4147-A177-3AD203B41FA5}">
                      <a16:colId xmlns:a16="http://schemas.microsoft.com/office/drawing/2014/main" val="20002"/>
                    </a:ext>
                  </a:extLst>
                </a:gridCol>
                <a:gridCol w="1838670">
                  <a:extLst>
                    <a:ext uri="{9D8B030D-6E8A-4147-A177-3AD203B41FA5}">
                      <a16:colId xmlns:a16="http://schemas.microsoft.com/office/drawing/2014/main" val="20003"/>
                    </a:ext>
                  </a:extLst>
                </a:gridCol>
                <a:gridCol w="1231352">
                  <a:extLst>
                    <a:ext uri="{9D8B030D-6E8A-4147-A177-3AD203B41FA5}">
                      <a16:colId xmlns:a16="http://schemas.microsoft.com/office/drawing/2014/main" val="20004"/>
                    </a:ext>
                  </a:extLst>
                </a:gridCol>
              </a:tblGrid>
              <a:tr h="770467">
                <a:tc>
                  <a:txBody>
                    <a:bodyPr/>
                    <a:lstStyle/>
                    <a:p>
                      <a:endParaRPr lang="en-US" sz="1200" dirty="0">
                        <a:latin typeface="Verdana" pitchFamily="34" charset="0"/>
                        <a:ea typeface="Verdana" pitchFamily="34" charset="0"/>
                        <a:cs typeface="Verdana" pitchFamily="34" charset="0"/>
                      </a:endParaRPr>
                    </a:p>
                  </a:txBody>
                  <a:tcPr anchor="ctr"/>
                </a:tc>
                <a:tc>
                  <a:txBody>
                    <a:bodyPr/>
                    <a:lstStyle/>
                    <a:p>
                      <a:pPr algn="ctr"/>
                      <a:r>
                        <a:rPr lang="en-US" sz="1200" b="1" dirty="0">
                          <a:latin typeface="Verdana" pitchFamily="34" charset="0"/>
                          <a:ea typeface="Verdana" pitchFamily="34" charset="0"/>
                          <a:cs typeface="Verdana" pitchFamily="34" charset="0"/>
                        </a:rPr>
                        <a:t>Units Produced and Sold</a:t>
                      </a:r>
                    </a:p>
                  </a:txBody>
                  <a:tcPr anchor="ctr"/>
                </a:tc>
                <a:tc>
                  <a:txBody>
                    <a:bodyPr/>
                    <a:lstStyle/>
                    <a:p>
                      <a:pPr algn="ctr"/>
                      <a:r>
                        <a:rPr lang="en-US" sz="1200" b="1" dirty="0">
                          <a:latin typeface="Verdana" pitchFamily="34" charset="0"/>
                          <a:ea typeface="Verdana" pitchFamily="34" charset="0"/>
                          <a:cs typeface="Verdana" pitchFamily="34" charset="0"/>
                        </a:rPr>
                        <a:t>Income for Absorption Costing</a:t>
                      </a:r>
                    </a:p>
                  </a:txBody>
                  <a:tcPr anchor="ctr"/>
                </a:tc>
                <a:tc>
                  <a:txBody>
                    <a:bodyPr/>
                    <a:lstStyle/>
                    <a:p>
                      <a:pPr algn="ctr"/>
                      <a:r>
                        <a:rPr lang="en-US" sz="1200" b="1" dirty="0">
                          <a:latin typeface="Verdana" pitchFamily="34" charset="0"/>
                          <a:ea typeface="Verdana" pitchFamily="34" charset="0"/>
                          <a:cs typeface="Verdana" pitchFamily="34" charset="0"/>
                        </a:rPr>
                        <a:t>Income for Variable Costing</a:t>
                      </a:r>
                    </a:p>
                  </a:txBody>
                  <a:tcPr anchor="ctr"/>
                </a:tc>
                <a:tc>
                  <a:txBody>
                    <a:bodyPr/>
                    <a:lstStyle/>
                    <a:p>
                      <a:pPr algn="ctr"/>
                      <a:r>
                        <a:rPr lang="en-US" sz="1200" b="1" dirty="0">
                          <a:latin typeface="Verdana" pitchFamily="34" charset="0"/>
                          <a:ea typeface="Verdana" pitchFamily="34" charset="0"/>
                          <a:cs typeface="Verdana" pitchFamily="34" charset="0"/>
                        </a:rPr>
                        <a:t>Difference</a:t>
                      </a:r>
                    </a:p>
                  </a:txBody>
                  <a:tcPr anchor="ctr"/>
                </a:tc>
                <a:extLst>
                  <a:ext uri="{0D108BD9-81ED-4DB2-BD59-A6C34878D82A}">
                    <a16:rowId xmlns:a16="http://schemas.microsoft.com/office/drawing/2014/main" val="10000"/>
                  </a:ext>
                </a:extLst>
              </a:tr>
              <a:tr h="550333">
                <a:tc>
                  <a:txBody>
                    <a:bodyPr/>
                    <a:lstStyle/>
                    <a:p>
                      <a:r>
                        <a:rPr lang="en-US" sz="1200" dirty="0">
                          <a:latin typeface="Verdana" pitchFamily="34" charset="0"/>
                          <a:ea typeface="Verdana" pitchFamily="34" charset="0"/>
                          <a:cs typeface="Verdana" pitchFamily="34" charset="0"/>
                        </a:rPr>
                        <a:t>2015</a:t>
                      </a:r>
                    </a:p>
                  </a:txBody>
                  <a:tcPr anchor="ctr"/>
                </a:tc>
                <a:tc>
                  <a:txBody>
                    <a:bodyPr/>
                    <a:lstStyle/>
                    <a:p>
                      <a:r>
                        <a:rPr lang="en-US" sz="1200" dirty="0">
                          <a:latin typeface="Verdana" pitchFamily="34" charset="0"/>
                          <a:ea typeface="Verdana" pitchFamily="34" charset="0"/>
                          <a:cs typeface="Verdana" pitchFamily="34" charset="0"/>
                        </a:rPr>
                        <a:t>Units produced:</a:t>
                      </a:r>
                      <a:r>
                        <a:rPr lang="en-US" sz="1200" baseline="0" dirty="0">
                          <a:latin typeface="Verdana" pitchFamily="34" charset="0"/>
                          <a:ea typeface="Verdana" pitchFamily="34" charset="0"/>
                          <a:cs typeface="Verdana" pitchFamily="34" charset="0"/>
                        </a:rPr>
                        <a:t> </a:t>
                      </a:r>
                      <a:r>
                        <a:rPr lang="en-US" sz="1200" dirty="0">
                          <a:latin typeface="Verdana" pitchFamily="34" charset="0"/>
                          <a:ea typeface="Verdana" pitchFamily="34" charset="0"/>
                          <a:cs typeface="Verdana" pitchFamily="34" charset="0"/>
                        </a:rPr>
                        <a:t>60,000</a:t>
                      </a:r>
                    </a:p>
                    <a:p>
                      <a:r>
                        <a:rPr lang="en-US" sz="1200" dirty="0">
                          <a:latin typeface="Verdana" pitchFamily="34" charset="0"/>
                          <a:ea typeface="Verdana" pitchFamily="34" charset="0"/>
                          <a:cs typeface="Verdana" pitchFamily="34" charset="0"/>
                        </a:rPr>
                        <a:t>Units sold: 60,000</a:t>
                      </a:r>
                    </a:p>
                  </a:txBody>
                  <a:tcPr anchor="ctr"/>
                </a:tc>
                <a:tc>
                  <a:txBody>
                    <a:bodyPr/>
                    <a:lstStyle/>
                    <a:p>
                      <a:pPr algn="r"/>
                      <a:r>
                        <a:rPr lang="en-US" sz="1200" dirty="0">
                          <a:latin typeface="Verdana" pitchFamily="34" charset="0"/>
                          <a:ea typeface="Verdana" pitchFamily="34" charset="0"/>
                          <a:cs typeface="Verdana" pitchFamily="34" charset="0"/>
                        </a:rPr>
                        <a:t>$580,000</a:t>
                      </a:r>
                    </a:p>
                  </a:txBody>
                  <a:tcPr anchor="ctr"/>
                </a:tc>
                <a:tc>
                  <a:txBody>
                    <a:bodyPr/>
                    <a:lstStyle/>
                    <a:p>
                      <a:pPr algn="r"/>
                      <a:r>
                        <a:rPr lang="en-US" sz="1200" dirty="0">
                          <a:latin typeface="Verdana" pitchFamily="34" charset="0"/>
                          <a:ea typeface="Verdana" pitchFamily="34" charset="0"/>
                          <a:cs typeface="Verdana" pitchFamily="34" charset="0"/>
                        </a:rPr>
                        <a:t>$580,000</a:t>
                      </a:r>
                    </a:p>
                  </a:txBody>
                  <a:tcPr anchor="ctr"/>
                </a:tc>
                <a:tc>
                  <a:txBody>
                    <a:bodyPr/>
                    <a:lstStyle/>
                    <a:p>
                      <a:pPr algn="r"/>
                      <a:r>
                        <a:rPr lang="en-US" sz="1200" dirty="0">
                          <a:latin typeface="Verdana" pitchFamily="34" charset="0"/>
                          <a:ea typeface="Verdana" pitchFamily="34" charset="0"/>
                          <a:cs typeface="Verdana" pitchFamily="34" charset="0"/>
                        </a:rPr>
                        <a:t>$0</a:t>
                      </a:r>
                    </a:p>
                  </a:txBody>
                  <a:tcPr anchor="ctr"/>
                </a:tc>
                <a:extLst>
                  <a:ext uri="{0D108BD9-81ED-4DB2-BD59-A6C34878D82A}">
                    <a16:rowId xmlns:a16="http://schemas.microsoft.com/office/drawing/2014/main" val="10001"/>
                  </a:ext>
                </a:extLst>
              </a:tr>
              <a:tr h="550333">
                <a:tc>
                  <a:txBody>
                    <a:bodyPr/>
                    <a:lstStyle/>
                    <a:p>
                      <a:r>
                        <a:rPr lang="en-US" sz="1200" dirty="0">
                          <a:latin typeface="Verdana" pitchFamily="34" charset="0"/>
                          <a:ea typeface="Verdana" pitchFamily="34" charset="0"/>
                          <a:cs typeface="Verdana" pitchFamily="34" charset="0"/>
                        </a:rPr>
                        <a:t>2016</a:t>
                      </a:r>
                    </a:p>
                  </a:txBody>
                  <a:tcPr anchor="ctr"/>
                </a:tc>
                <a:tc>
                  <a:txBody>
                    <a:bodyPr/>
                    <a:lstStyle/>
                    <a:p>
                      <a:r>
                        <a:rPr lang="en-US" sz="1200" dirty="0">
                          <a:latin typeface="Verdana" pitchFamily="34" charset="0"/>
                          <a:ea typeface="Verdana" pitchFamily="34" charset="0"/>
                          <a:cs typeface="Verdana" pitchFamily="34" charset="0"/>
                        </a:rPr>
                        <a:t>Units produced:</a:t>
                      </a:r>
                      <a:r>
                        <a:rPr lang="en-US" sz="1200" baseline="0" dirty="0">
                          <a:latin typeface="Verdana" pitchFamily="34" charset="0"/>
                          <a:ea typeface="Verdana" pitchFamily="34" charset="0"/>
                          <a:cs typeface="Verdana" pitchFamily="34" charset="0"/>
                        </a:rPr>
                        <a:t> </a:t>
                      </a:r>
                      <a:r>
                        <a:rPr lang="en-US" sz="1200" dirty="0">
                          <a:latin typeface="Verdana" pitchFamily="34" charset="0"/>
                          <a:ea typeface="Verdana" pitchFamily="34" charset="0"/>
                          <a:cs typeface="Verdana" pitchFamily="34" charset="0"/>
                        </a:rPr>
                        <a:t>60,000</a:t>
                      </a:r>
                    </a:p>
                    <a:p>
                      <a:r>
                        <a:rPr lang="en-US" sz="1200" dirty="0">
                          <a:latin typeface="Verdana" pitchFamily="34" charset="0"/>
                          <a:ea typeface="Verdana" pitchFamily="34" charset="0"/>
                          <a:cs typeface="Verdana" pitchFamily="34" charset="0"/>
                        </a:rPr>
                        <a:t>Units sold: 40,000</a:t>
                      </a:r>
                    </a:p>
                  </a:txBody>
                  <a:tcPr anchor="ctr"/>
                </a:tc>
                <a:tc>
                  <a:txBody>
                    <a:bodyPr/>
                    <a:lstStyle/>
                    <a:p>
                      <a:pPr algn="r"/>
                      <a:r>
                        <a:rPr lang="en-US" sz="1200" dirty="0">
                          <a:latin typeface="Verdana" pitchFamily="34" charset="0"/>
                          <a:ea typeface="Verdana" pitchFamily="34" charset="0"/>
                          <a:cs typeface="Verdana" pitchFamily="34" charset="0"/>
                        </a:rPr>
                        <a:t>320,000</a:t>
                      </a:r>
                    </a:p>
                  </a:txBody>
                  <a:tcPr anchor="ctr"/>
                </a:tc>
                <a:tc>
                  <a:txBody>
                    <a:bodyPr/>
                    <a:lstStyle/>
                    <a:p>
                      <a:pPr algn="r"/>
                      <a:r>
                        <a:rPr lang="en-US" sz="1200" dirty="0">
                          <a:latin typeface="Verdana" pitchFamily="34" charset="0"/>
                          <a:ea typeface="Verdana" pitchFamily="34" charset="0"/>
                          <a:cs typeface="Verdana" pitchFamily="34" charset="0"/>
                        </a:rPr>
                        <a:t>120,000</a:t>
                      </a:r>
                    </a:p>
                  </a:txBody>
                  <a:tcPr anchor="ctr"/>
                </a:tc>
                <a:tc>
                  <a:txBody>
                    <a:bodyPr/>
                    <a:lstStyle/>
                    <a:p>
                      <a:pPr algn="r"/>
                      <a:r>
                        <a:rPr lang="en-US" sz="1200" dirty="0">
                          <a:latin typeface="Verdana" pitchFamily="34" charset="0"/>
                          <a:ea typeface="Verdana" pitchFamily="34" charset="0"/>
                          <a:cs typeface="Verdana" pitchFamily="34" charset="0"/>
                        </a:rPr>
                        <a:t>200,000</a:t>
                      </a:r>
                    </a:p>
                  </a:txBody>
                  <a:tcPr anchor="ctr"/>
                </a:tc>
                <a:extLst>
                  <a:ext uri="{0D108BD9-81ED-4DB2-BD59-A6C34878D82A}">
                    <a16:rowId xmlns:a16="http://schemas.microsoft.com/office/drawing/2014/main" val="10002"/>
                  </a:ext>
                </a:extLst>
              </a:tr>
              <a:tr h="550333">
                <a:tc>
                  <a:txBody>
                    <a:bodyPr/>
                    <a:lstStyle/>
                    <a:p>
                      <a:r>
                        <a:rPr lang="en-US" sz="1200" dirty="0">
                          <a:latin typeface="Verdana" pitchFamily="34" charset="0"/>
                          <a:ea typeface="Verdana" pitchFamily="34" charset="0"/>
                          <a:cs typeface="Verdana" pitchFamily="34" charset="0"/>
                        </a:rPr>
                        <a:t>2017</a:t>
                      </a:r>
                    </a:p>
                  </a:txBody>
                  <a:tcPr anchor="ctr"/>
                </a:tc>
                <a:tc>
                  <a:txBody>
                    <a:bodyPr/>
                    <a:lstStyle/>
                    <a:p>
                      <a:r>
                        <a:rPr lang="en-US" sz="1200" dirty="0">
                          <a:latin typeface="Verdana" pitchFamily="34" charset="0"/>
                          <a:ea typeface="Verdana" pitchFamily="34" charset="0"/>
                          <a:cs typeface="Verdana" pitchFamily="34" charset="0"/>
                        </a:rPr>
                        <a:t>Units produced:</a:t>
                      </a:r>
                      <a:r>
                        <a:rPr lang="en-US" sz="1200" baseline="0" dirty="0">
                          <a:latin typeface="Verdana" pitchFamily="34" charset="0"/>
                          <a:ea typeface="Verdana" pitchFamily="34" charset="0"/>
                          <a:cs typeface="Verdana" pitchFamily="34" charset="0"/>
                        </a:rPr>
                        <a:t> </a:t>
                      </a:r>
                      <a:r>
                        <a:rPr lang="en-US" sz="1200" dirty="0">
                          <a:latin typeface="Verdana" pitchFamily="34" charset="0"/>
                          <a:ea typeface="Verdana" pitchFamily="34" charset="0"/>
                          <a:cs typeface="Verdana" pitchFamily="34" charset="0"/>
                        </a:rPr>
                        <a:t>60,000</a:t>
                      </a:r>
                    </a:p>
                    <a:p>
                      <a:r>
                        <a:rPr lang="en-US" sz="1200" dirty="0">
                          <a:latin typeface="Verdana" pitchFamily="34" charset="0"/>
                          <a:ea typeface="Verdana" pitchFamily="34" charset="0"/>
                          <a:cs typeface="Verdana" pitchFamily="34" charset="0"/>
                        </a:rPr>
                        <a:t>Units sold: 80,000</a:t>
                      </a:r>
                    </a:p>
                  </a:txBody>
                  <a:tcPr anchor="ctr"/>
                </a:tc>
                <a:tc>
                  <a:txBody>
                    <a:bodyPr/>
                    <a:lstStyle/>
                    <a:p>
                      <a:pPr algn="r"/>
                      <a:r>
                        <a:rPr lang="en-US" sz="1200" u="sng" dirty="0">
                          <a:latin typeface="Verdana" pitchFamily="34" charset="0"/>
                          <a:ea typeface="Verdana" pitchFamily="34" charset="0"/>
                          <a:cs typeface="Verdana" pitchFamily="34" charset="0"/>
                        </a:rPr>
                        <a:t>840,000</a:t>
                      </a:r>
                    </a:p>
                  </a:txBody>
                  <a:tcPr anchor="ctr"/>
                </a:tc>
                <a:tc>
                  <a:txBody>
                    <a:bodyPr/>
                    <a:lstStyle/>
                    <a:p>
                      <a:pPr algn="r"/>
                      <a:r>
                        <a:rPr lang="en-US" sz="1200" u="sng" dirty="0">
                          <a:latin typeface="Verdana" pitchFamily="34" charset="0"/>
                          <a:ea typeface="Verdana" pitchFamily="34" charset="0"/>
                          <a:cs typeface="Verdana" pitchFamily="34" charset="0"/>
                        </a:rPr>
                        <a:t>1,040,000</a:t>
                      </a:r>
                    </a:p>
                  </a:txBody>
                  <a:tcPr anchor="ctr"/>
                </a:tc>
                <a:tc>
                  <a:txBody>
                    <a:bodyPr/>
                    <a:lstStyle/>
                    <a:p>
                      <a:pPr algn="r"/>
                      <a:r>
                        <a:rPr lang="en-US" sz="1200" u="sng" dirty="0">
                          <a:latin typeface="Verdana" pitchFamily="34" charset="0"/>
                          <a:ea typeface="Verdana" pitchFamily="34" charset="0"/>
                          <a:cs typeface="Verdana" pitchFamily="34" charset="0"/>
                        </a:rPr>
                        <a:t>−200,000</a:t>
                      </a:r>
                    </a:p>
                  </a:txBody>
                  <a:tcPr anchor="ctr"/>
                </a:tc>
                <a:extLst>
                  <a:ext uri="{0D108BD9-81ED-4DB2-BD59-A6C34878D82A}">
                    <a16:rowId xmlns:a16="http://schemas.microsoft.com/office/drawing/2014/main" val="10003"/>
                  </a:ext>
                </a:extLst>
              </a:tr>
              <a:tr h="550333">
                <a:tc>
                  <a:txBody>
                    <a:bodyPr/>
                    <a:lstStyle/>
                    <a:p>
                      <a:r>
                        <a:rPr lang="en-US" sz="1200" dirty="0">
                          <a:latin typeface="Verdana" pitchFamily="34" charset="0"/>
                          <a:ea typeface="Verdana" pitchFamily="34" charset="0"/>
                          <a:cs typeface="Verdana" pitchFamily="34" charset="0"/>
                        </a:rPr>
                        <a:t>Total</a:t>
                      </a:r>
                    </a:p>
                  </a:txBody>
                  <a:tcPr anchor="ctr"/>
                </a:tc>
                <a:tc>
                  <a:txBody>
                    <a:bodyPr/>
                    <a:lstStyle/>
                    <a:p>
                      <a:r>
                        <a:rPr lang="en-US" sz="1200" dirty="0">
                          <a:latin typeface="Verdana" pitchFamily="34" charset="0"/>
                          <a:ea typeface="Verdana" pitchFamily="34" charset="0"/>
                          <a:cs typeface="Verdana" pitchFamily="34" charset="0"/>
                        </a:rPr>
                        <a:t>Units produced:</a:t>
                      </a:r>
                      <a:r>
                        <a:rPr lang="en-US" sz="1200" baseline="0" dirty="0">
                          <a:latin typeface="Verdana" pitchFamily="34" charset="0"/>
                          <a:ea typeface="Verdana" pitchFamily="34" charset="0"/>
                          <a:cs typeface="Verdana" pitchFamily="34" charset="0"/>
                        </a:rPr>
                        <a:t> 18</a:t>
                      </a:r>
                      <a:r>
                        <a:rPr lang="en-US" sz="1200" dirty="0">
                          <a:latin typeface="Verdana" pitchFamily="34" charset="0"/>
                          <a:ea typeface="Verdana" pitchFamily="34" charset="0"/>
                          <a:cs typeface="Verdana" pitchFamily="34" charset="0"/>
                        </a:rPr>
                        <a:t>0,000</a:t>
                      </a:r>
                    </a:p>
                    <a:p>
                      <a:r>
                        <a:rPr lang="en-US" sz="1200" dirty="0">
                          <a:latin typeface="Verdana" pitchFamily="34" charset="0"/>
                          <a:ea typeface="Verdana" pitchFamily="34" charset="0"/>
                          <a:cs typeface="Verdana" pitchFamily="34" charset="0"/>
                        </a:rPr>
                        <a:t>Units sold: 180,000</a:t>
                      </a:r>
                    </a:p>
                  </a:txBody>
                  <a:tcPr anchor="ctr"/>
                </a:tc>
                <a:tc>
                  <a:txBody>
                    <a:bodyPr/>
                    <a:lstStyle/>
                    <a:p>
                      <a:pPr algn="r"/>
                      <a:r>
                        <a:rPr lang="en-US" sz="1200" u="sng" dirty="0">
                          <a:latin typeface="Verdana" pitchFamily="34" charset="0"/>
                          <a:ea typeface="Verdana" pitchFamily="34" charset="0"/>
                          <a:cs typeface="Verdana" pitchFamily="34" charset="0"/>
                        </a:rPr>
                        <a:t>$1,740,000</a:t>
                      </a:r>
                    </a:p>
                  </a:txBody>
                  <a:tcPr anchor="ctr"/>
                </a:tc>
                <a:tc>
                  <a:txBody>
                    <a:bodyPr/>
                    <a:lstStyle/>
                    <a:p>
                      <a:pPr algn="r"/>
                      <a:r>
                        <a:rPr lang="en-US" sz="1200" u="sng" dirty="0">
                          <a:latin typeface="Verdana" pitchFamily="34" charset="0"/>
                          <a:ea typeface="Verdana" pitchFamily="34" charset="0"/>
                          <a:cs typeface="Verdana" pitchFamily="34" charset="0"/>
                        </a:rPr>
                        <a:t>$1,740,000</a:t>
                      </a:r>
                    </a:p>
                  </a:txBody>
                  <a:tcPr anchor="ctr"/>
                </a:tc>
                <a:tc>
                  <a:txBody>
                    <a:bodyPr/>
                    <a:lstStyle/>
                    <a:p>
                      <a:pPr algn="r"/>
                      <a:r>
                        <a:rPr lang="en-US" sz="1200" u="sng" dirty="0">
                          <a:latin typeface="Verdana" pitchFamily="34" charset="0"/>
                          <a:ea typeface="Verdana" pitchFamily="34" charset="0"/>
                          <a:cs typeface="Verdana" pitchFamily="34" charset="0"/>
                        </a:rPr>
                        <a:t>$0</a:t>
                      </a:r>
                    </a:p>
                  </a:txBody>
                  <a:tcPr anchor="ct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26207806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533400"/>
            <a:ext cx="9144000" cy="914400"/>
          </a:xfrm>
        </p:spPr>
        <p:txBody>
          <a:bodyPr/>
          <a:lstStyle/>
          <a:p>
            <a:r>
              <a:rPr lang="en-US" dirty="0"/>
              <a:t>NEED-TO-KNOW 19-2 (1 of 3)</a:t>
            </a:r>
          </a:p>
        </p:txBody>
      </p:sp>
      <p:sp>
        <p:nvSpPr>
          <p:cNvPr id="4" name="Text Placeholder 3"/>
          <p:cNvSpPr>
            <a:spLocks noGrp="1"/>
          </p:cNvSpPr>
          <p:nvPr>
            <p:ph type="body" sz="quarter" idx="13"/>
          </p:nvPr>
        </p:nvSpPr>
        <p:spPr>
          <a:xfrm>
            <a:off x="381000" y="1447800"/>
            <a:ext cx="8458200" cy="762000"/>
          </a:xfrm>
        </p:spPr>
        <p:txBody>
          <a:bodyPr>
            <a:noAutofit/>
          </a:bodyPr>
          <a:lstStyle/>
          <a:p>
            <a:pPr lvl="0"/>
            <a:r>
              <a:rPr lang="en-US" altLang="en-US" b="1" kern="0" dirty="0">
                <a:solidFill>
                  <a:prstClr val="black"/>
                </a:solidFill>
              </a:rPr>
              <a:t>Learning Objective P2: </a:t>
            </a:r>
            <a:r>
              <a:rPr lang="en-US" dirty="0"/>
              <a:t>Prepare and analyze an income statement using absorption costing and using variable costing.</a:t>
            </a:r>
            <a:endParaRPr lang="en-US" b="1" kern="0" dirty="0">
              <a:solidFill>
                <a:prstClr val="black"/>
              </a:solidFill>
            </a:endParaRPr>
          </a:p>
        </p:txBody>
      </p:sp>
      <p:sp>
        <p:nvSpPr>
          <p:cNvPr id="2" name="Content Placeholder 1"/>
          <p:cNvSpPr>
            <a:spLocks noGrp="1"/>
          </p:cNvSpPr>
          <p:nvPr>
            <p:ph sz="quarter" idx="15"/>
          </p:nvPr>
        </p:nvSpPr>
        <p:spPr>
          <a:xfrm>
            <a:off x="457200" y="2209800"/>
            <a:ext cx="8229600" cy="1050119"/>
          </a:xfrm>
        </p:spPr>
        <p:txBody>
          <a:bodyPr>
            <a:noAutofit/>
          </a:bodyPr>
          <a:lstStyle/>
          <a:p>
            <a:pPr marL="0" lvl="0" indent="0">
              <a:buNone/>
            </a:pPr>
            <a:r>
              <a:rPr lang="en-US" altLang="en-US" sz="2200" dirty="0" err="1">
                <a:solidFill>
                  <a:srgbClr val="000000"/>
                </a:solidFill>
              </a:rPr>
              <a:t>Zbest</a:t>
            </a:r>
            <a:r>
              <a:rPr lang="en-US" altLang="en-US" sz="2200" dirty="0">
                <a:solidFill>
                  <a:srgbClr val="000000"/>
                </a:solidFill>
              </a:rPr>
              <a:t> Manufacturing reports the following costing data for the current year. 20,000 units were produced, and 14,000 units were sold.</a:t>
            </a:r>
            <a:endParaRPr lang="en-US" altLang="en-US" sz="2200" dirty="0"/>
          </a:p>
        </p:txBody>
      </p:sp>
      <p:graphicFrame>
        <p:nvGraphicFramePr>
          <p:cNvPr id="6" name="Table 5"/>
          <p:cNvGraphicFramePr>
            <a:graphicFrameLocks noGrp="1"/>
          </p:cNvGraphicFramePr>
          <p:nvPr>
            <p:extLst>
              <p:ext uri="{D42A27DB-BD31-4B8C-83A1-F6EECF244321}">
                <p14:modId xmlns:p14="http://schemas.microsoft.com/office/powerpoint/2010/main" val="845167172"/>
              </p:ext>
            </p:extLst>
          </p:nvPr>
        </p:nvGraphicFramePr>
        <p:xfrm>
          <a:off x="914400" y="3429000"/>
          <a:ext cx="7620000" cy="2667000"/>
        </p:xfrm>
        <a:graphic>
          <a:graphicData uri="http://schemas.openxmlformats.org/drawingml/2006/table">
            <a:tbl>
              <a:tblPr firstRow="1" bandRow="1">
                <a:tableStyleId>{5940675A-B579-460E-94D1-54222C63F5DA}</a:tableStyleId>
              </a:tblPr>
              <a:tblGrid>
                <a:gridCol w="5167586">
                  <a:extLst>
                    <a:ext uri="{9D8B030D-6E8A-4147-A177-3AD203B41FA5}">
                      <a16:colId xmlns:a16="http://schemas.microsoft.com/office/drawing/2014/main" val="20000"/>
                    </a:ext>
                  </a:extLst>
                </a:gridCol>
                <a:gridCol w="2452414">
                  <a:extLst>
                    <a:ext uri="{9D8B030D-6E8A-4147-A177-3AD203B41FA5}">
                      <a16:colId xmlns:a16="http://schemas.microsoft.com/office/drawing/2014/main" val="20001"/>
                    </a:ext>
                  </a:extLst>
                </a:gridCol>
              </a:tblGrid>
              <a:tr h="381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400" b="0" i="0" u="none" strike="noStrike" cap="none" normalizeH="0" baseline="0" dirty="0">
                          <a:ln>
                            <a:noFill/>
                          </a:ln>
                          <a:solidFill>
                            <a:srgbClr val="000000"/>
                          </a:solidFill>
                          <a:effectLst/>
                          <a:latin typeface="Verdana" pitchFamily="34" charset="0"/>
                          <a:ea typeface="Verdana" pitchFamily="34" charset="0"/>
                          <a:cs typeface="Verdana" pitchFamily="34" charset="0"/>
                        </a:rPr>
                        <a:t>Direct materials per unit</a:t>
                      </a:r>
                      <a:endParaRPr kumimoji="0" lang="en-US" altLang="en-US" sz="1400" b="0" i="0" u="none" strike="noStrike" cap="none" normalizeH="0" baseline="0" dirty="0">
                        <a:ln>
                          <a:noFill/>
                        </a:ln>
                        <a:solidFill>
                          <a:schemeClr val="tx1"/>
                        </a:solidFill>
                        <a:effectLst/>
                        <a:latin typeface="Verdana" pitchFamily="34" charset="0"/>
                        <a:ea typeface="Verdana" pitchFamily="34" charset="0"/>
                        <a:cs typeface="Verdana" pitchFamily="34" charset="0"/>
                      </a:endParaRPr>
                    </a:p>
                  </a:txBody>
                  <a:tcPr anchor="ctr"/>
                </a:tc>
                <a:tc>
                  <a:txBody>
                    <a:bodyPr/>
                    <a:lstStyle/>
                    <a:p>
                      <a:pPr algn="r"/>
                      <a:r>
                        <a:rPr lang="en-US" sz="1400" dirty="0">
                          <a:latin typeface="Verdana" pitchFamily="34" charset="0"/>
                          <a:ea typeface="Verdana" pitchFamily="34" charset="0"/>
                          <a:cs typeface="Verdana" pitchFamily="34" charset="0"/>
                        </a:rPr>
                        <a:t>$6 per</a:t>
                      </a:r>
                      <a:r>
                        <a:rPr lang="en-US" sz="1400" baseline="0" dirty="0">
                          <a:latin typeface="Verdana" pitchFamily="34" charset="0"/>
                          <a:ea typeface="Verdana" pitchFamily="34" charset="0"/>
                          <a:cs typeface="Verdana" pitchFamily="34" charset="0"/>
                        </a:rPr>
                        <a:t> unit</a:t>
                      </a:r>
                      <a:endParaRPr lang="en-US" sz="1400" dirty="0">
                        <a:latin typeface="Verdana" pitchFamily="34" charset="0"/>
                        <a:ea typeface="Verdana" pitchFamily="34" charset="0"/>
                        <a:cs typeface="Verdana" pitchFamily="34" charset="0"/>
                      </a:endParaRPr>
                    </a:p>
                  </a:txBody>
                  <a:tcPr anchor="ctr"/>
                </a:tc>
                <a:extLst>
                  <a:ext uri="{0D108BD9-81ED-4DB2-BD59-A6C34878D82A}">
                    <a16:rowId xmlns:a16="http://schemas.microsoft.com/office/drawing/2014/main" val="10000"/>
                  </a:ext>
                </a:extLst>
              </a:tr>
              <a:tr h="381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400" b="0" i="0" u="none" strike="noStrike" cap="none" normalizeH="0" baseline="0" dirty="0">
                          <a:ln>
                            <a:noFill/>
                          </a:ln>
                          <a:solidFill>
                            <a:srgbClr val="000000"/>
                          </a:solidFill>
                          <a:effectLst/>
                          <a:latin typeface="Verdana" pitchFamily="34" charset="0"/>
                          <a:ea typeface="Verdana" pitchFamily="34" charset="0"/>
                          <a:cs typeface="Verdana" pitchFamily="34" charset="0"/>
                        </a:rPr>
                        <a:t>Direct labor per unit</a:t>
                      </a:r>
                      <a:endParaRPr kumimoji="0" lang="en-US" altLang="en-US" sz="1400" b="0" i="0" u="none" strike="noStrike" cap="none" normalizeH="0" baseline="0" dirty="0">
                        <a:ln>
                          <a:noFill/>
                        </a:ln>
                        <a:solidFill>
                          <a:schemeClr val="tx1"/>
                        </a:solidFill>
                        <a:effectLst/>
                        <a:latin typeface="Verdana" pitchFamily="34" charset="0"/>
                        <a:ea typeface="Verdana" pitchFamily="34" charset="0"/>
                        <a:cs typeface="Verdana" pitchFamily="34" charset="0"/>
                      </a:endParaRPr>
                    </a:p>
                  </a:txBody>
                  <a:tcPr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400" dirty="0">
                          <a:latin typeface="Verdana" pitchFamily="34" charset="0"/>
                          <a:ea typeface="Verdana" pitchFamily="34" charset="0"/>
                          <a:cs typeface="Verdana" pitchFamily="34" charset="0"/>
                        </a:rPr>
                        <a:t>$11 per</a:t>
                      </a:r>
                      <a:r>
                        <a:rPr lang="en-US" sz="1400" baseline="0" dirty="0">
                          <a:latin typeface="Verdana" pitchFamily="34" charset="0"/>
                          <a:ea typeface="Verdana" pitchFamily="34" charset="0"/>
                          <a:cs typeface="Verdana" pitchFamily="34" charset="0"/>
                        </a:rPr>
                        <a:t> unit</a:t>
                      </a:r>
                      <a:endParaRPr lang="en-US" sz="1400" dirty="0">
                        <a:latin typeface="Verdana" pitchFamily="34" charset="0"/>
                        <a:ea typeface="Verdana" pitchFamily="34" charset="0"/>
                        <a:cs typeface="Verdana" pitchFamily="34" charset="0"/>
                      </a:endParaRPr>
                    </a:p>
                  </a:txBody>
                  <a:tcPr anchor="ctr"/>
                </a:tc>
                <a:extLst>
                  <a:ext uri="{0D108BD9-81ED-4DB2-BD59-A6C34878D82A}">
                    <a16:rowId xmlns:a16="http://schemas.microsoft.com/office/drawing/2014/main" val="10001"/>
                  </a:ext>
                </a:extLst>
              </a:tr>
              <a:tr h="381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400" b="0" i="0" u="none" strike="noStrike" cap="none" normalizeH="0" baseline="0" dirty="0">
                          <a:ln>
                            <a:noFill/>
                          </a:ln>
                          <a:solidFill>
                            <a:srgbClr val="000000"/>
                          </a:solidFill>
                          <a:effectLst/>
                          <a:latin typeface="Verdana" pitchFamily="34" charset="0"/>
                          <a:ea typeface="Verdana" pitchFamily="34" charset="0"/>
                          <a:cs typeface="Verdana" pitchFamily="34" charset="0"/>
                        </a:rPr>
                        <a:t>Variable overhead per unit</a:t>
                      </a:r>
                      <a:endParaRPr kumimoji="0" lang="en-US" altLang="en-US" sz="1400" b="0" i="0" u="none" strike="noStrike" cap="none" normalizeH="0" baseline="0" dirty="0">
                        <a:ln>
                          <a:noFill/>
                        </a:ln>
                        <a:solidFill>
                          <a:schemeClr val="tx1"/>
                        </a:solidFill>
                        <a:effectLst/>
                        <a:latin typeface="Verdana" pitchFamily="34" charset="0"/>
                        <a:ea typeface="Verdana" pitchFamily="34" charset="0"/>
                        <a:cs typeface="Verdana" pitchFamily="34" charset="0"/>
                      </a:endParaRPr>
                    </a:p>
                  </a:txBody>
                  <a:tcPr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400" dirty="0">
                          <a:latin typeface="Verdana" pitchFamily="34" charset="0"/>
                          <a:ea typeface="Verdana" pitchFamily="34" charset="0"/>
                          <a:cs typeface="Verdana" pitchFamily="34" charset="0"/>
                        </a:rPr>
                        <a:t>$3 per</a:t>
                      </a:r>
                      <a:r>
                        <a:rPr lang="en-US" sz="1400" baseline="0" dirty="0">
                          <a:latin typeface="Verdana" pitchFamily="34" charset="0"/>
                          <a:ea typeface="Verdana" pitchFamily="34" charset="0"/>
                          <a:cs typeface="Verdana" pitchFamily="34" charset="0"/>
                        </a:rPr>
                        <a:t> unit</a:t>
                      </a:r>
                      <a:endParaRPr lang="en-US" sz="1400" dirty="0">
                        <a:latin typeface="Verdana" pitchFamily="34" charset="0"/>
                        <a:ea typeface="Verdana" pitchFamily="34" charset="0"/>
                        <a:cs typeface="Verdana" pitchFamily="34" charset="0"/>
                      </a:endParaRPr>
                    </a:p>
                  </a:txBody>
                  <a:tcPr anchor="ctr"/>
                </a:tc>
                <a:extLst>
                  <a:ext uri="{0D108BD9-81ED-4DB2-BD59-A6C34878D82A}">
                    <a16:rowId xmlns:a16="http://schemas.microsoft.com/office/drawing/2014/main" val="10002"/>
                  </a:ext>
                </a:extLst>
              </a:tr>
              <a:tr h="381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400" b="0" i="0" u="none" strike="noStrike" cap="none" normalizeH="0" baseline="0" dirty="0">
                          <a:ln>
                            <a:noFill/>
                          </a:ln>
                          <a:solidFill>
                            <a:srgbClr val="000000"/>
                          </a:solidFill>
                          <a:effectLst/>
                          <a:latin typeface="Verdana" pitchFamily="34" charset="0"/>
                          <a:ea typeface="Verdana" pitchFamily="34" charset="0"/>
                          <a:cs typeface="Verdana" pitchFamily="34" charset="0"/>
                        </a:rPr>
                        <a:t>Fixed overhead for the year</a:t>
                      </a:r>
                      <a:endParaRPr kumimoji="0" lang="en-US" altLang="en-US" sz="1400" b="0" i="0" u="none" strike="noStrike" cap="none" normalizeH="0" baseline="0" dirty="0">
                        <a:ln>
                          <a:noFill/>
                        </a:ln>
                        <a:solidFill>
                          <a:schemeClr val="tx1"/>
                        </a:solidFill>
                        <a:effectLst/>
                        <a:latin typeface="Verdana" pitchFamily="34" charset="0"/>
                        <a:ea typeface="Verdana" pitchFamily="34" charset="0"/>
                        <a:cs typeface="Verdana" pitchFamily="34" charset="0"/>
                      </a:endParaRPr>
                    </a:p>
                  </a:txBody>
                  <a:tcPr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400" dirty="0">
                          <a:latin typeface="Verdana" pitchFamily="34" charset="0"/>
                          <a:ea typeface="Verdana" pitchFamily="34" charset="0"/>
                          <a:cs typeface="Verdana" pitchFamily="34" charset="0"/>
                        </a:rPr>
                        <a:t>$680,000 per</a:t>
                      </a:r>
                      <a:r>
                        <a:rPr lang="en-US" sz="1400" baseline="0" dirty="0">
                          <a:latin typeface="Verdana" pitchFamily="34" charset="0"/>
                          <a:ea typeface="Verdana" pitchFamily="34" charset="0"/>
                          <a:cs typeface="Verdana" pitchFamily="34" charset="0"/>
                        </a:rPr>
                        <a:t> year</a:t>
                      </a:r>
                      <a:endParaRPr lang="en-US" sz="1400" dirty="0">
                        <a:latin typeface="Verdana" pitchFamily="34" charset="0"/>
                        <a:ea typeface="Verdana" pitchFamily="34" charset="0"/>
                        <a:cs typeface="Verdana" pitchFamily="34" charset="0"/>
                      </a:endParaRPr>
                    </a:p>
                  </a:txBody>
                  <a:tcPr anchor="ctr"/>
                </a:tc>
                <a:extLst>
                  <a:ext uri="{0D108BD9-81ED-4DB2-BD59-A6C34878D82A}">
                    <a16:rowId xmlns:a16="http://schemas.microsoft.com/office/drawing/2014/main" val="10003"/>
                  </a:ext>
                </a:extLst>
              </a:tr>
              <a:tr h="381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400" b="0" i="0" u="none" strike="noStrike" cap="none" normalizeH="0" baseline="0" dirty="0">
                          <a:ln>
                            <a:noFill/>
                          </a:ln>
                          <a:solidFill>
                            <a:srgbClr val="000000"/>
                          </a:solidFill>
                          <a:effectLst/>
                          <a:latin typeface="Verdana" pitchFamily="34" charset="0"/>
                          <a:ea typeface="Verdana" pitchFamily="34" charset="0"/>
                          <a:cs typeface="Verdana" pitchFamily="34" charset="0"/>
                        </a:rPr>
                        <a:t>Sales price</a:t>
                      </a:r>
                      <a:endParaRPr kumimoji="0" lang="en-US" altLang="en-US" sz="1400" b="0" i="0" u="none" strike="noStrike" cap="none" normalizeH="0" baseline="0" dirty="0">
                        <a:ln>
                          <a:noFill/>
                        </a:ln>
                        <a:solidFill>
                          <a:schemeClr val="tx1"/>
                        </a:solidFill>
                        <a:effectLst/>
                        <a:latin typeface="Verdana" pitchFamily="34" charset="0"/>
                        <a:ea typeface="Verdana" pitchFamily="34" charset="0"/>
                        <a:cs typeface="Verdana" pitchFamily="34" charset="0"/>
                      </a:endParaRPr>
                    </a:p>
                  </a:txBody>
                  <a:tcPr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400" dirty="0">
                          <a:latin typeface="Verdana" pitchFamily="34" charset="0"/>
                          <a:ea typeface="Verdana" pitchFamily="34" charset="0"/>
                          <a:cs typeface="Verdana" pitchFamily="34" charset="0"/>
                        </a:rPr>
                        <a:t>$80 per</a:t>
                      </a:r>
                      <a:r>
                        <a:rPr lang="en-US" sz="1400" baseline="0" dirty="0">
                          <a:latin typeface="Verdana" pitchFamily="34" charset="0"/>
                          <a:ea typeface="Verdana" pitchFamily="34" charset="0"/>
                          <a:cs typeface="Verdana" pitchFamily="34" charset="0"/>
                        </a:rPr>
                        <a:t> unit</a:t>
                      </a:r>
                      <a:endParaRPr lang="en-US" sz="1400" dirty="0">
                        <a:latin typeface="Verdana" pitchFamily="34" charset="0"/>
                        <a:ea typeface="Verdana" pitchFamily="34" charset="0"/>
                        <a:cs typeface="Verdana" pitchFamily="34" charset="0"/>
                      </a:endParaRPr>
                    </a:p>
                  </a:txBody>
                  <a:tcPr anchor="ctr"/>
                </a:tc>
                <a:extLst>
                  <a:ext uri="{0D108BD9-81ED-4DB2-BD59-A6C34878D82A}">
                    <a16:rowId xmlns:a16="http://schemas.microsoft.com/office/drawing/2014/main" val="10004"/>
                  </a:ext>
                </a:extLst>
              </a:tr>
              <a:tr h="381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400" b="0" i="0" u="none" strike="noStrike" cap="none" normalizeH="0" baseline="0" dirty="0">
                          <a:ln>
                            <a:noFill/>
                          </a:ln>
                          <a:solidFill>
                            <a:srgbClr val="000000"/>
                          </a:solidFill>
                          <a:effectLst/>
                          <a:latin typeface="Verdana" pitchFamily="34" charset="0"/>
                          <a:ea typeface="Verdana" pitchFamily="34" charset="0"/>
                          <a:cs typeface="Verdana" pitchFamily="34" charset="0"/>
                        </a:rPr>
                        <a:t>Variable selling and administrative cost per unit</a:t>
                      </a:r>
                      <a:endParaRPr kumimoji="0" lang="en-US" altLang="en-US" sz="1400" b="0" i="0" u="none" strike="noStrike" cap="none" normalizeH="0" baseline="0" dirty="0">
                        <a:ln>
                          <a:noFill/>
                        </a:ln>
                        <a:solidFill>
                          <a:schemeClr val="tx1"/>
                        </a:solidFill>
                        <a:effectLst/>
                        <a:latin typeface="Verdana" pitchFamily="34" charset="0"/>
                        <a:ea typeface="Verdana" pitchFamily="34" charset="0"/>
                        <a:cs typeface="Verdana" pitchFamily="34" charset="0"/>
                      </a:endParaRPr>
                    </a:p>
                  </a:txBody>
                  <a:tcPr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400" dirty="0">
                          <a:latin typeface="Verdana" pitchFamily="34" charset="0"/>
                          <a:ea typeface="Verdana" pitchFamily="34" charset="0"/>
                          <a:cs typeface="Verdana" pitchFamily="34" charset="0"/>
                        </a:rPr>
                        <a:t>$2 per</a:t>
                      </a:r>
                      <a:r>
                        <a:rPr lang="en-US" sz="1400" baseline="0" dirty="0">
                          <a:latin typeface="Verdana" pitchFamily="34" charset="0"/>
                          <a:ea typeface="Verdana" pitchFamily="34" charset="0"/>
                          <a:cs typeface="Verdana" pitchFamily="34" charset="0"/>
                        </a:rPr>
                        <a:t> unit</a:t>
                      </a:r>
                      <a:endParaRPr lang="en-US" sz="1400" dirty="0">
                        <a:latin typeface="Verdana" pitchFamily="34" charset="0"/>
                        <a:ea typeface="Verdana" pitchFamily="34" charset="0"/>
                        <a:cs typeface="Verdana" pitchFamily="34" charset="0"/>
                      </a:endParaRPr>
                    </a:p>
                  </a:txBody>
                  <a:tcPr anchor="ctr"/>
                </a:tc>
                <a:extLst>
                  <a:ext uri="{0D108BD9-81ED-4DB2-BD59-A6C34878D82A}">
                    <a16:rowId xmlns:a16="http://schemas.microsoft.com/office/drawing/2014/main" val="10005"/>
                  </a:ext>
                </a:extLst>
              </a:tr>
              <a:tr h="381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400" b="0" i="0" u="none" strike="noStrike" cap="none" normalizeH="0" baseline="0" dirty="0">
                          <a:ln>
                            <a:noFill/>
                          </a:ln>
                          <a:solidFill>
                            <a:srgbClr val="000000"/>
                          </a:solidFill>
                          <a:effectLst/>
                          <a:latin typeface="Verdana" pitchFamily="34" charset="0"/>
                          <a:ea typeface="Verdana" pitchFamily="34" charset="0"/>
                          <a:cs typeface="Verdana" pitchFamily="34" charset="0"/>
                        </a:rPr>
                        <a:t>Fixed selling and administrative cost per year</a:t>
                      </a:r>
                      <a:endParaRPr kumimoji="0" lang="en-US" altLang="en-US" sz="1400" b="0" i="0" u="none" strike="noStrike" cap="none" normalizeH="0" baseline="0" dirty="0">
                        <a:ln>
                          <a:noFill/>
                        </a:ln>
                        <a:solidFill>
                          <a:schemeClr val="tx1"/>
                        </a:solidFill>
                        <a:effectLst/>
                        <a:latin typeface="Verdana" pitchFamily="34" charset="0"/>
                        <a:ea typeface="Verdana" pitchFamily="34" charset="0"/>
                        <a:cs typeface="Verdana" pitchFamily="34" charset="0"/>
                      </a:endParaRPr>
                    </a:p>
                  </a:txBody>
                  <a:tcPr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400" dirty="0">
                          <a:latin typeface="Verdana" pitchFamily="34" charset="0"/>
                          <a:ea typeface="Verdana" pitchFamily="34" charset="0"/>
                          <a:cs typeface="Verdana" pitchFamily="34" charset="0"/>
                        </a:rPr>
                        <a:t>$112,000 per</a:t>
                      </a:r>
                      <a:r>
                        <a:rPr lang="en-US" sz="1400" baseline="0" dirty="0">
                          <a:latin typeface="Verdana" pitchFamily="34" charset="0"/>
                          <a:ea typeface="Verdana" pitchFamily="34" charset="0"/>
                          <a:cs typeface="Verdana" pitchFamily="34" charset="0"/>
                        </a:rPr>
                        <a:t> year</a:t>
                      </a:r>
                      <a:endParaRPr lang="en-US" sz="1400" dirty="0">
                        <a:latin typeface="Verdana" pitchFamily="34" charset="0"/>
                        <a:ea typeface="Verdana" pitchFamily="34" charset="0"/>
                        <a:cs typeface="Verdana" pitchFamily="34" charset="0"/>
                      </a:endParaRPr>
                    </a:p>
                  </a:txBody>
                  <a:tcPr anchor="ct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367888958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533400"/>
            <a:ext cx="9144000" cy="1066800"/>
          </a:xfrm>
        </p:spPr>
        <p:txBody>
          <a:bodyPr>
            <a:normAutofit/>
          </a:bodyPr>
          <a:lstStyle/>
          <a:p>
            <a:r>
              <a:rPr lang="en-US" dirty="0"/>
              <a:t>NEED-TO-KNOW</a:t>
            </a:r>
            <a:r>
              <a:rPr lang="en-US" baseline="0" dirty="0"/>
              <a:t> 19-2 </a:t>
            </a:r>
            <a:r>
              <a:rPr lang="en-US" dirty="0"/>
              <a:t>(2 of 3)</a:t>
            </a:r>
          </a:p>
        </p:txBody>
      </p:sp>
      <p:sp>
        <p:nvSpPr>
          <p:cNvPr id="4" name="Text Placeholder 3"/>
          <p:cNvSpPr>
            <a:spLocks noGrp="1"/>
          </p:cNvSpPr>
          <p:nvPr>
            <p:ph type="body" sz="quarter" idx="13"/>
          </p:nvPr>
        </p:nvSpPr>
        <p:spPr>
          <a:xfrm>
            <a:off x="381000" y="1600200"/>
            <a:ext cx="8458200" cy="681609"/>
          </a:xfrm>
        </p:spPr>
        <p:txBody>
          <a:bodyPr>
            <a:noAutofit/>
          </a:bodyPr>
          <a:lstStyle/>
          <a:p>
            <a:pPr lvl="0"/>
            <a:r>
              <a:rPr lang="en-US" altLang="en-US" b="1" kern="0" dirty="0">
                <a:solidFill>
                  <a:prstClr val="black"/>
                </a:solidFill>
              </a:rPr>
              <a:t>Learning Objective P2: </a:t>
            </a:r>
            <a:r>
              <a:rPr lang="en-US" dirty="0"/>
              <a:t>Prepare and analyze an income statement using absorption costing and using variable costing.</a:t>
            </a:r>
            <a:endParaRPr lang="en-US" b="1" kern="0" dirty="0">
              <a:solidFill>
                <a:prstClr val="black"/>
              </a:solidFill>
            </a:endParaRPr>
          </a:p>
        </p:txBody>
      </p:sp>
      <p:sp>
        <p:nvSpPr>
          <p:cNvPr id="2" name="Content Placeholder 1"/>
          <p:cNvSpPr>
            <a:spLocks noGrp="1"/>
          </p:cNvSpPr>
          <p:nvPr>
            <p:ph sz="quarter" idx="15"/>
          </p:nvPr>
        </p:nvSpPr>
        <p:spPr>
          <a:xfrm>
            <a:off x="457200" y="2362200"/>
            <a:ext cx="8153400" cy="1676400"/>
          </a:xfrm>
        </p:spPr>
        <p:txBody>
          <a:bodyPr>
            <a:normAutofit/>
          </a:bodyPr>
          <a:lstStyle/>
          <a:p>
            <a:pPr marL="457200" lvl="0" indent="-457200">
              <a:buFont typeface="+mj-lt"/>
              <a:buAutoNum type="arabicPeriod"/>
            </a:pPr>
            <a:r>
              <a:rPr lang="en-US" altLang="en-US" sz="2400" dirty="0">
                <a:solidFill>
                  <a:srgbClr val="000000"/>
                </a:solidFill>
              </a:rPr>
              <a:t>Prepare an income statement for the year using absorption costing.</a:t>
            </a:r>
          </a:p>
          <a:p>
            <a:pPr marL="0" indent="0">
              <a:buNone/>
            </a:pPr>
            <a:r>
              <a:rPr lang="en-US" altLang="en-US" sz="2400" b="1" dirty="0">
                <a:solidFill>
                  <a:srgbClr val="000000"/>
                </a:solidFill>
              </a:rPr>
              <a:t>Product cost per unit using Absorption Costing:</a:t>
            </a:r>
            <a:endParaRPr lang="en-US" altLang="en-US" sz="2400" dirty="0"/>
          </a:p>
        </p:txBody>
      </p:sp>
      <p:graphicFrame>
        <p:nvGraphicFramePr>
          <p:cNvPr id="10" name="Table 9"/>
          <p:cNvGraphicFramePr>
            <a:graphicFrameLocks noGrp="1"/>
          </p:cNvGraphicFramePr>
          <p:nvPr>
            <p:extLst>
              <p:ext uri="{D42A27DB-BD31-4B8C-83A1-F6EECF244321}">
                <p14:modId xmlns:p14="http://schemas.microsoft.com/office/powerpoint/2010/main" val="3631995104"/>
              </p:ext>
            </p:extLst>
          </p:nvPr>
        </p:nvGraphicFramePr>
        <p:xfrm>
          <a:off x="914400" y="4191000"/>
          <a:ext cx="7315200" cy="2017728"/>
        </p:xfrm>
        <a:graphic>
          <a:graphicData uri="http://schemas.openxmlformats.org/drawingml/2006/table">
            <a:tbl>
              <a:tblPr firstRow="1" firstCol="1" bandRow="1" bandCol="1">
                <a:tableStyleId>{5940675A-B579-460E-94D1-54222C63F5DA}</a:tableStyleId>
              </a:tblPr>
              <a:tblGrid>
                <a:gridCol w="6440557">
                  <a:extLst>
                    <a:ext uri="{9D8B030D-6E8A-4147-A177-3AD203B41FA5}">
                      <a16:colId xmlns:a16="http://schemas.microsoft.com/office/drawing/2014/main" val="20000"/>
                    </a:ext>
                  </a:extLst>
                </a:gridCol>
                <a:gridCol w="874643">
                  <a:extLst>
                    <a:ext uri="{9D8B030D-6E8A-4147-A177-3AD203B41FA5}">
                      <a16:colId xmlns:a16="http://schemas.microsoft.com/office/drawing/2014/main" val="20001"/>
                    </a:ext>
                  </a:extLst>
                </a:gridCol>
              </a:tblGrid>
              <a:tr h="39595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400" b="0" i="0" u="none" strike="noStrike" cap="none" normalizeH="0" baseline="0" dirty="0">
                          <a:ln>
                            <a:noFill/>
                          </a:ln>
                          <a:solidFill>
                            <a:srgbClr val="000000"/>
                          </a:solidFill>
                          <a:effectLst/>
                          <a:latin typeface="Verdana" pitchFamily="34" charset="0"/>
                          <a:ea typeface="Verdana" pitchFamily="34" charset="0"/>
                          <a:cs typeface="Verdana" pitchFamily="34" charset="0"/>
                        </a:rPr>
                        <a:t>Direct materials per unit</a:t>
                      </a:r>
                      <a:endParaRPr kumimoji="0" lang="en-US" altLang="en-US" sz="1400" b="0" i="0" u="none" strike="noStrike" cap="none" normalizeH="0" baseline="0" dirty="0">
                        <a:ln>
                          <a:noFill/>
                        </a:ln>
                        <a:solidFill>
                          <a:schemeClr val="tx1"/>
                        </a:solidFill>
                        <a:effectLst/>
                        <a:latin typeface="Verdana" pitchFamily="34" charset="0"/>
                        <a:ea typeface="Verdana" pitchFamily="34" charset="0"/>
                        <a:cs typeface="Verdana" pitchFamily="34" charset="0"/>
                      </a:endParaRPr>
                    </a:p>
                  </a:txBody>
                  <a:tcPr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en-US" sz="1400" b="0" i="0" u="none" strike="noStrike" cap="none" normalizeH="0" baseline="0" dirty="0">
                          <a:ln>
                            <a:noFill/>
                          </a:ln>
                          <a:solidFill>
                            <a:srgbClr val="000000"/>
                          </a:solidFill>
                          <a:effectLst/>
                          <a:latin typeface="Verdana" pitchFamily="34" charset="0"/>
                          <a:ea typeface="Verdana" pitchFamily="34" charset="0"/>
                          <a:cs typeface="Verdana" pitchFamily="34" charset="0"/>
                        </a:rPr>
                        <a:t>$6.00</a:t>
                      </a:r>
                      <a:endParaRPr kumimoji="0" lang="en-US" altLang="en-US" sz="1400" b="0" i="0" u="none" strike="noStrike" cap="none" normalizeH="0" baseline="0" dirty="0">
                        <a:ln>
                          <a:noFill/>
                        </a:ln>
                        <a:solidFill>
                          <a:schemeClr val="tx1"/>
                        </a:solidFill>
                        <a:effectLst/>
                        <a:latin typeface="Verdana" pitchFamily="34" charset="0"/>
                        <a:ea typeface="Verdana" pitchFamily="34" charset="0"/>
                        <a:cs typeface="Verdana" pitchFamily="34" charset="0"/>
                      </a:endParaRPr>
                    </a:p>
                  </a:txBody>
                  <a:tcPr anchor="ctr"/>
                </a:tc>
                <a:extLst>
                  <a:ext uri="{0D108BD9-81ED-4DB2-BD59-A6C34878D82A}">
                    <a16:rowId xmlns:a16="http://schemas.microsoft.com/office/drawing/2014/main" val="10000"/>
                  </a:ext>
                </a:extLst>
              </a:tr>
              <a:tr h="41366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400" b="0" i="0" u="none" strike="noStrike" cap="none" normalizeH="0" baseline="0" dirty="0">
                          <a:ln>
                            <a:noFill/>
                          </a:ln>
                          <a:solidFill>
                            <a:srgbClr val="000000"/>
                          </a:solidFill>
                          <a:effectLst/>
                          <a:latin typeface="Verdana" pitchFamily="34" charset="0"/>
                          <a:ea typeface="Verdana" pitchFamily="34" charset="0"/>
                          <a:cs typeface="Verdana" pitchFamily="34" charset="0"/>
                        </a:rPr>
                        <a:t>Direct labor per unit</a:t>
                      </a:r>
                      <a:endParaRPr kumimoji="0" lang="en-US" altLang="en-US" sz="1400" b="0" i="0" u="none" strike="noStrike" cap="none" normalizeH="0" baseline="0" dirty="0">
                        <a:ln>
                          <a:noFill/>
                        </a:ln>
                        <a:solidFill>
                          <a:schemeClr val="tx1"/>
                        </a:solidFill>
                        <a:effectLst/>
                        <a:latin typeface="Verdana" pitchFamily="34" charset="0"/>
                        <a:ea typeface="Verdana" pitchFamily="34" charset="0"/>
                        <a:cs typeface="Verdana" pitchFamily="34" charset="0"/>
                      </a:endParaRPr>
                    </a:p>
                  </a:txBody>
                  <a:tcPr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en-US" sz="1400" b="0" i="0" u="none" strike="noStrike" cap="none" normalizeH="0" baseline="0" dirty="0">
                          <a:ln>
                            <a:noFill/>
                          </a:ln>
                          <a:solidFill>
                            <a:srgbClr val="000000"/>
                          </a:solidFill>
                          <a:effectLst/>
                          <a:latin typeface="Verdana" pitchFamily="34" charset="0"/>
                          <a:ea typeface="Verdana" pitchFamily="34" charset="0"/>
                          <a:cs typeface="Verdana" pitchFamily="34" charset="0"/>
                        </a:rPr>
                        <a:t>11.00</a:t>
                      </a:r>
                      <a:endParaRPr kumimoji="0" lang="en-US" altLang="en-US" sz="1400" b="0" i="0" u="none" strike="noStrike" cap="none" normalizeH="0" baseline="0" dirty="0">
                        <a:ln>
                          <a:noFill/>
                        </a:ln>
                        <a:solidFill>
                          <a:schemeClr val="tx1"/>
                        </a:solidFill>
                        <a:effectLst/>
                        <a:latin typeface="Verdana" pitchFamily="34" charset="0"/>
                        <a:ea typeface="Verdana" pitchFamily="34" charset="0"/>
                        <a:cs typeface="Verdana" pitchFamily="34" charset="0"/>
                      </a:endParaRPr>
                    </a:p>
                  </a:txBody>
                  <a:tcPr anchor="ctr"/>
                </a:tc>
                <a:extLst>
                  <a:ext uri="{0D108BD9-81ED-4DB2-BD59-A6C34878D82A}">
                    <a16:rowId xmlns:a16="http://schemas.microsoft.com/office/drawing/2014/main" val="10001"/>
                  </a:ext>
                </a:extLst>
              </a:tr>
              <a:tr h="37824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400" b="0" i="0" u="none" strike="noStrike" cap="none" normalizeH="0" baseline="0" dirty="0">
                          <a:ln>
                            <a:noFill/>
                          </a:ln>
                          <a:solidFill>
                            <a:srgbClr val="000000"/>
                          </a:solidFill>
                          <a:effectLst/>
                          <a:latin typeface="Verdana" pitchFamily="34" charset="0"/>
                          <a:ea typeface="Verdana" pitchFamily="34" charset="0"/>
                          <a:cs typeface="Verdana" pitchFamily="34" charset="0"/>
                        </a:rPr>
                        <a:t>Variable overhead per unit</a:t>
                      </a:r>
                      <a:endParaRPr kumimoji="0" lang="en-US" altLang="en-US" sz="1400" b="0" i="0" u="none" strike="noStrike" cap="none" normalizeH="0" baseline="0" dirty="0">
                        <a:ln>
                          <a:noFill/>
                        </a:ln>
                        <a:solidFill>
                          <a:schemeClr val="tx1"/>
                        </a:solidFill>
                        <a:effectLst/>
                        <a:latin typeface="Verdana" pitchFamily="34" charset="0"/>
                        <a:ea typeface="Verdana" pitchFamily="34" charset="0"/>
                        <a:cs typeface="Verdana" pitchFamily="34" charset="0"/>
                      </a:endParaRPr>
                    </a:p>
                  </a:txBody>
                  <a:tcPr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en-US" sz="1400" b="0" i="0" u="none" strike="noStrike" cap="none" normalizeH="0" baseline="0" dirty="0">
                          <a:ln>
                            <a:noFill/>
                          </a:ln>
                          <a:solidFill>
                            <a:srgbClr val="000000"/>
                          </a:solidFill>
                          <a:effectLst/>
                          <a:latin typeface="Verdana" pitchFamily="34" charset="0"/>
                          <a:ea typeface="Verdana" pitchFamily="34" charset="0"/>
                          <a:cs typeface="Verdana" pitchFamily="34" charset="0"/>
                        </a:rPr>
                        <a:t>3.00</a:t>
                      </a:r>
                      <a:endParaRPr kumimoji="0" lang="en-US" altLang="en-US" sz="1400" b="0" i="0" u="none" strike="noStrike" cap="none" normalizeH="0" baseline="0" dirty="0">
                        <a:ln>
                          <a:noFill/>
                        </a:ln>
                        <a:solidFill>
                          <a:schemeClr val="tx1"/>
                        </a:solidFill>
                        <a:effectLst/>
                        <a:latin typeface="Verdana" pitchFamily="34" charset="0"/>
                        <a:ea typeface="Verdana" pitchFamily="34" charset="0"/>
                        <a:cs typeface="Verdana" pitchFamily="34" charset="0"/>
                      </a:endParaRPr>
                    </a:p>
                  </a:txBody>
                  <a:tcPr anchor="ctr"/>
                </a:tc>
                <a:extLst>
                  <a:ext uri="{0D108BD9-81ED-4DB2-BD59-A6C34878D82A}">
                    <a16:rowId xmlns:a16="http://schemas.microsoft.com/office/drawing/2014/main" val="10002"/>
                  </a:ext>
                </a:extLst>
              </a:tr>
              <a:tr h="41620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400" b="0" i="0" u="none" strike="noStrike" cap="none" normalizeH="0" baseline="0" dirty="0">
                          <a:ln>
                            <a:noFill/>
                          </a:ln>
                          <a:solidFill>
                            <a:srgbClr val="000000"/>
                          </a:solidFill>
                          <a:effectLst/>
                          <a:latin typeface="Verdana" pitchFamily="34" charset="0"/>
                          <a:ea typeface="Verdana" pitchFamily="34" charset="0"/>
                          <a:cs typeface="Verdana" pitchFamily="34" charset="0"/>
                        </a:rPr>
                        <a:t>Fixed overhead per unit ($680,000 / 20,000 units produced)</a:t>
                      </a:r>
                      <a:endParaRPr kumimoji="0" lang="en-US" altLang="en-US" sz="1400" b="0" i="0" u="none" strike="noStrike" cap="none" normalizeH="0" baseline="0" dirty="0">
                        <a:ln>
                          <a:noFill/>
                        </a:ln>
                        <a:solidFill>
                          <a:schemeClr val="tx1"/>
                        </a:solidFill>
                        <a:effectLst/>
                        <a:latin typeface="Verdana" pitchFamily="34" charset="0"/>
                        <a:ea typeface="Verdana" pitchFamily="34" charset="0"/>
                        <a:cs typeface="Verdana" pitchFamily="34" charset="0"/>
                      </a:endParaRPr>
                    </a:p>
                  </a:txBody>
                  <a:tcPr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en-US" sz="1400" b="0" i="0" u="sng" strike="noStrike" cap="none" normalizeH="0" baseline="0" dirty="0">
                          <a:ln>
                            <a:noFill/>
                          </a:ln>
                          <a:solidFill>
                            <a:srgbClr val="000000"/>
                          </a:solidFill>
                          <a:effectLst/>
                          <a:latin typeface="Verdana" pitchFamily="34" charset="0"/>
                          <a:ea typeface="Verdana" pitchFamily="34" charset="0"/>
                          <a:cs typeface="Verdana" pitchFamily="34" charset="0"/>
                        </a:rPr>
                        <a:t>34.00</a:t>
                      </a:r>
                      <a:endParaRPr kumimoji="0" lang="en-US" altLang="en-US" sz="1400" b="0" i="0" u="sng" strike="noStrike" cap="none" normalizeH="0" baseline="0" dirty="0">
                        <a:ln>
                          <a:noFill/>
                        </a:ln>
                        <a:solidFill>
                          <a:schemeClr val="tx1"/>
                        </a:solidFill>
                        <a:effectLst/>
                        <a:latin typeface="Verdana" pitchFamily="34" charset="0"/>
                        <a:ea typeface="Verdana" pitchFamily="34" charset="0"/>
                        <a:cs typeface="Verdana" pitchFamily="34" charset="0"/>
                      </a:endParaRPr>
                    </a:p>
                  </a:txBody>
                  <a:tcPr anchor="ctr"/>
                </a:tc>
                <a:extLst>
                  <a:ext uri="{0D108BD9-81ED-4DB2-BD59-A6C34878D82A}">
                    <a16:rowId xmlns:a16="http://schemas.microsoft.com/office/drawing/2014/main" val="10003"/>
                  </a:ext>
                </a:extLst>
              </a:tr>
              <a:tr h="41366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400" b="0" i="0" u="none" strike="noStrike" cap="none" normalizeH="0" baseline="0" dirty="0">
                          <a:ln>
                            <a:noFill/>
                          </a:ln>
                          <a:solidFill>
                            <a:srgbClr val="000000"/>
                          </a:solidFill>
                          <a:effectLst/>
                          <a:latin typeface="Verdana" pitchFamily="34" charset="0"/>
                          <a:ea typeface="Verdana" pitchFamily="34" charset="0"/>
                          <a:cs typeface="Verdana" pitchFamily="34" charset="0"/>
                        </a:rPr>
                        <a:t>Cost per unit</a:t>
                      </a:r>
                      <a:endParaRPr kumimoji="0" lang="en-US" altLang="en-US" sz="1400" b="0" i="0" u="none" strike="noStrike" cap="none" normalizeH="0" baseline="0" dirty="0">
                        <a:ln>
                          <a:noFill/>
                        </a:ln>
                        <a:solidFill>
                          <a:schemeClr val="tx1"/>
                        </a:solidFill>
                        <a:effectLst/>
                        <a:latin typeface="Verdana" pitchFamily="34" charset="0"/>
                        <a:ea typeface="Verdana" pitchFamily="34" charset="0"/>
                        <a:cs typeface="Verdana" pitchFamily="34" charset="0"/>
                      </a:endParaRPr>
                    </a:p>
                  </a:txBody>
                  <a:tcPr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en-US" sz="1400" b="0" i="0" u="sng" strike="noStrike" cap="none" normalizeH="0" baseline="0" dirty="0">
                          <a:ln>
                            <a:noFill/>
                          </a:ln>
                          <a:solidFill>
                            <a:srgbClr val="000000"/>
                          </a:solidFill>
                          <a:effectLst/>
                          <a:latin typeface="Verdana" pitchFamily="34" charset="0"/>
                          <a:ea typeface="Verdana" pitchFamily="34" charset="0"/>
                          <a:cs typeface="Verdana" pitchFamily="34" charset="0"/>
                        </a:rPr>
                        <a:t>$54.00</a:t>
                      </a:r>
                      <a:endParaRPr kumimoji="0" lang="en-US" altLang="en-US" sz="1400" b="0" i="0" u="sng" strike="noStrike" cap="none" normalizeH="0" baseline="0" dirty="0">
                        <a:ln>
                          <a:noFill/>
                        </a:ln>
                        <a:solidFill>
                          <a:schemeClr val="tx1"/>
                        </a:solidFill>
                        <a:effectLst/>
                        <a:latin typeface="Verdana" pitchFamily="34" charset="0"/>
                        <a:ea typeface="Verdana" pitchFamily="34" charset="0"/>
                        <a:cs typeface="Verdana" pitchFamily="34" charset="0"/>
                      </a:endParaRPr>
                    </a:p>
                  </a:txBody>
                  <a:tcPr anchor="ct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57339824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533400"/>
            <a:ext cx="9144000" cy="1066800"/>
          </a:xfrm>
        </p:spPr>
        <p:txBody>
          <a:bodyPr>
            <a:normAutofit/>
          </a:bodyPr>
          <a:lstStyle/>
          <a:p>
            <a:r>
              <a:rPr lang="en-US" dirty="0"/>
              <a:t>NEED-TO-KNOW</a:t>
            </a:r>
            <a:r>
              <a:rPr lang="en-US" b="1" baseline="0" dirty="0"/>
              <a:t> </a:t>
            </a:r>
            <a:r>
              <a:rPr lang="en-US" baseline="0" dirty="0"/>
              <a:t>19-2</a:t>
            </a:r>
            <a:r>
              <a:rPr lang="en-US" b="1" baseline="0" dirty="0"/>
              <a:t> </a:t>
            </a:r>
            <a:r>
              <a:rPr lang="en-US" dirty="0"/>
              <a:t>(3 of 3)</a:t>
            </a:r>
          </a:p>
        </p:txBody>
      </p:sp>
      <p:sp>
        <p:nvSpPr>
          <p:cNvPr id="4" name="Text Placeholder 3"/>
          <p:cNvSpPr>
            <a:spLocks noGrp="1"/>
          </p:cNvSpPr>
          <p:nvPr>
            <p:ph type="body" sz="quarter" idx="13"/>
          </p:nvPr>
        </p:nvSpPr>
        <p:spPr>
          <a:xfrm>
            <a:off x="381000" y="1600200"/>
            <a:ext cx="8458200" cy="685800"/>
          </a:xfrm>
        </p:spPr>
        <p:txBody>
          <a:bodyPr>
            <a:noAutofit/>
          </a:bodyPr>
          <a:lstStyle/>
          <a:p>
            <a:pPr lvl="0"/>
            <a:r>
              <a:rPr lang="en-US" altLang="en-US" b="1" kern="0" dirty="0">
                <a:solidFill>
                  <a:prstClr val="black"/>
                </a:solidFill>
              </a:rPr>
              <a:t>Learning Objective P2: </a:t>
            </a:r>
            <a:r>
              <a:rPr lang="en-US" dirty="0"/>
              <a:t>Prepare and analyze an income statement using absorption costing and using variable costing.</a:t>
            </a:r>
            <a:endParaRPr lang="en-US" b="1" kern="0" dirty="0">
              <a:solidFill>
                <a:prstClr val="black"/>
              </a:solidFill>
            </a:endParaRPr>
          </a:p>
        </p:txBody>
      </p:sp>
      <p:pic>
        <p:nvPicPr>
          <p:cNvPr id="11" name="Picture Placeholder 10" descr="Reproduced Need-to-Know 19-2 solution from the text, page 856,of Zbest Manufacturing's Income statement, absorption costing."/>
          <p:cNvPicPr>
            <a:picLocks noGrp="1" noChangeAspect="1"/>
          </p:cNvPicPr>
          <p:nvPr>
            <p:ph type="pic" sz="quarter" idx="19"/>
          </p:nvPr>
        </p:nvPicPr>
        <p:blipFill>
          <a:blip r:embed="rId2">
            <a:extLst>
              <a:ext uri="{28A0092B-C50C-407E-A947-70E740481C1C}">
                <a14:useLocalDpi xmlns:a14="http://schemas.microsoft.com/office/drawing/2010/main" val="0"/>
              </a:ext>
            </a:extLst>
          </a:blip>
          <a:stretch>
            <a:fillRect/>
          </a:stretch>
        </p:blipFill>
        <p:spPr>
          <a:xfrm>
            <a:off x="335471" y="2514600"/>
            <a:ext cx="8503729" cy="2514600"/>
          </a:xfrm>
        </p:spPr>
      </p:pic>
    </p:spTree>
    <p:extLst>
      <p:ext uri="{BB962C8B-B14F-4D97-AF65-F5344CB8AC3E}">
        <p14:creationId xmlns:p14="http://schemas.microsoft.com/office/powerpoint/2010/main" val="123425429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15637" y="533400"/>
            <a:ext cx="8312727" cy="1066800"/>
          </a:xfrm>
        </p:spPr>
        <p:txBody>
          <a:bodyPr>
            <a:noAutofit/>
          </a:bodyPr>
          <a:lstStyle/>
          <a:p>
            <a:r>
              <a:rPr lang="en-US" dirty="0"/>
              <a:t>NEED-TO-KNOW 19-2 SOLUTION</a:t>
            </a:r>
            <a:r>
              <a:rPr lang="en-US" b="1" baseline="0" dirty="0"/>
              <a:t> </a:t>
            </a:r>
            <a:r>
              <a:rPr lang="en-US" dirty="0"/>
              <a:t>(1 of 4)</a:t>
            </a:r>
          </a:p>
        </p:txBody>
      </p:sp>
      <p:sp>
        <p:nvSpPr>
          <p:cNvPr id="4" name="Text Placeholder 3"/>
          <p:cNvSpPr>
            <a:spLocks noGrp="1"/>
          </p:cNvSpPr>
          <p:nvPr>
            <p:ph type="body" sz="quarter" idx="13"/>
          </p:nvPr>
        </p:nvSpPr>
        <p:spPr>
          <a:xfrm>
            <a:off x="381000" y="1676400"/>
            <a:ext cx="8458200" cy="681609"/>
          </a:xfrm>
        </p:spPr>
        <p:txBody>
          <a:bodyPr>
            <a:noAutofit/>
          </a:bodyPr>
          <a:lstStyle/>
          <a:p>
            <a:pPr lvl="0"/>
            <a:r>
              <a:rPr lang="en-US" altLang="en-US" b="1" kern="0" dirty="0">
                <a:solidFill>
                  <a:prstClr val="black"/>
                </a:solidFill>
              </a:rPr>
              <a:t>Learning Objective P2: </a:t>
            </a:r>
            <a:r>
              <a:rPr lang="en-US" dirty="0"/>
              <a:t>Prepare and analyze an income statement using absorption costing and using variable costing.</a:t>
            </a:r>
            <a:endParaRPr lang="en-US" b="1" kern="0" dirty="0">
              <a:solidFill>
                <a:prstClr val="black"/>
              </a:solidFill>
            </a:endParaRPr>
          </a:p>
        </p:txBody>
      </p:sp>
      <p:sp>
        <p:nvSpPr>
          <p:cNvPr id="2" name="Content Placeholder 1"/>
          <p:cNvSpPr>
            <a:spLocks noGrp="1"/>
          </p:cNvSpPr>
          <p:nvPr>
            <p:ph sz="quarter" idx="15"/>
          </p:nvPr>
        </p:nvSpPr>
        <p:spPr>
          <a:xfrm>
            <a:off x="457200" y="2514600"/>
            <a:ext cx="8153400" cy="1676400"/>
          </a:xfrm>
        </p:spPr>
        <p:txBody>
          <a:bodyPr>
            <a:normAutofit/>
          </a:bodyPr>
          <a:lstStyle/>
          <a:p>
            <a:pPr marL="457200" lvl="0" indent="-457200">
              <a:buFont typeface="+mj-lt"/>
              <a:buAutoNum type="arabicPeriod"/>
            </a:pPr>
            <a:r>
              <a:rPr lang="en-US" altLang="en-US" sz="2400" dirty="0">
                <a:solidFill>
                  <a:srgbClr val="000000"/>
                </a:solidFill>
              </a:rPr>
              <a:t>Prepare an income statement for the year using absorption costing.</a:t>
            </a:r>
          </a:p>
          <a:p>
            <a:pPr marL="0" indent="0">
              <a:buNone/>
            </a:pPr>
            <a:r>
              <a:rPr lang="en-US" altLang="en-US" sz="2400" b="1" dirty="0">
                <a:solidFill>
                  <a:srgbClr val="000000"/>
                </a:solidFill>
              </a:rPr>
              <a:t>Product cost per unit using Absorption Costing:</a:t>
            </a:r>
          </a:p>
        </p:txBody>
      </p:sp>
      <p:graphicFrame>
        <p:nvGraphicFramePr>
          <p:cNvPr id="10" name="Table 9"/>
          <p:cNvGraphicFramePr>
            <a:graphicFrameLocks noGrp="1"/>
          </p:cNvGraphicFramePr>
          <p:nvPr>
            <p:extLst>
              <p:ext uri="{D42A27DB-BD31-4B8C-83A1-F6EECF244321}">
                <p14:modId xmlns:p14="http://schemas.microsoft.com/office/powerpoint/2010/main" val="3059379561"/>
              </p:ext>
            </p:extLst>
          </p:nvPr>
        </p:nvGraphicFramePr>
        <p:xfrm>
          <a:off x="1752600" y="4191000"/>
          <a:ext cx="5638800" cy="1447800"/>
        </p:xfrm>
        <a:graphic>
          <a:graphicData uri="http://schemas.openxmlformats.org/drawingml/2006/table">
            <a:tbl>
              <a:tblPr firstRow="1" bandRow="1">
                <a:tableStyleId>{5940675A-B579-460E-94D1-54222C63F5DA}</a:tableStyleId>
              </a:tblPr>
              <a:tblGrid>
                <a:gridCol w="3657600">
                  <a:extLst>
                    <a:ext uri="{9D8B030D-6E8A-4147-A177-3AD203B41FA5}">
                      <a16:colId xmlns:a16="http://schemas.microsoft.com/office/drawing/2014/main" val="20000"/>
                    </a:ext>
                  </a:extLst>
                </a:gridCol>
                <a:gridCol w="1981200">
                  <a:extLst>
                    <a:ext uri="{9D8B030D-6E8A-4147-A177-3AD203B41FA5}">
                      <a16:colId xmlns:a16="http://schemas.microsoft.com/office/drawing/2014/main" val="20001"/>
                    </a:ext>
                  </a:extLst>
                </a:gridCol>
              </a:tblGrid>
              <a:tr h="3048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600" b="0" i="0" u="none" strike="noStrike" cap="none" normalizeH="0" baseline="0" dirty="0">
                          <a:ln>
                            <a:noFill/>
                          </a:ln>
                          <a:solidFill>
                            <a:srgbClr val="000000"/>
                          </a:solidFill>
                          <a:effectLst/>
                          <a:latin typeface="Verdana" pitchFamily="34" charset="0"/>
                          <a:ea typeface="Verdana" pitchFamily="34" charset="0"/>
                          <a:cs typeface="Verdana" pitchFamily="34" charset="0"/>
                        </a:rPr>
                        <a:t>Direct materials per unit</a:t>
                      </a:r>
                      <a:endParaRPr kumimoji="0" lang="en-US" altLang="en-US" sz="1600" b="0" i="0" u="none" strike="noStrike" cap="none" normalizeH="0" baseline="0" dirty="0">
                        <a:ln>
                          <a:noFill/>
                        </a:ln>
                        <a:solidFill>
                          <a:schemeClr val="tx1"/>
                        </a:solidFill>
                        <a:effectLst/>
                        <a:latin typeface="Verdana" pitchFamily="34" charset="0"/>
                        <a:ea typeface="Verdana" pitchFamily="34" charset="0"/>
                        <a:cs typeface="Verdana" pitchFamily="34" charset="0"/>
                      </a:endParaRPr>
                    </a:p>
                  </a:txBody>
                  <a:tcPr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en-US" sz="1600" b="0" i="0" u="none" strike="noStrike" cap="none" normalizeH="0" baseline="0" dirty="0">
                          <a:ln>
                            <a:noFill/>
                          </a:ln>
                          <a:solidFill>
                            <a:srgbClr val="000000"/>
                          </a:solidFill>
                          <a:effectLst/>
                          <a:latin typeface="Verdana" pitchFamily="34" charset="0"/>
                          <a:ea typeface="Verdana" pitchFamily="34" charset="0"/>
                          <a:cs typeface="Verdana" pitchFamily="34" charset="0"/>
                        </a:rPr>
                        <a:t>$6.00</a:t>
                      </a:r>
                      <a:endParaRPr kumimoji="0" lang="en-US" altLang="en-US" sz="1600" b="0" i="0" u="none" strike="noStrike" cap="none" normalizeH="0" baseline="0" dirty="0">
                        <a:ln>
                          <a:noFill/>
                        </a:ln>
                        <a:solidFill>
                          <a:schemeClr val="tx1"/>
                        </a:solidFill>
                        <a:effectLst/>
                        <a:latin typeface="Verdana" pitchFamily="34" charset="0"/>
                        <a:ea typeface="Verdana" pitchFamily="34" charset="0"/>
                        <a:cs typeface="Verdana" pitchFamily="34" charset="0"/>
                      </a:endParaRPr>
                    </a:p>
                  </a:txBody>
                  <a:tcPr/>
                </a:tc>
                <a:extLst>
                  <a:ext uri="{0D108BD9-81ED-4DB2-BD59-A6C34878D82A}">
                    <a16:rowId xmlns:a16="http://schemas.microsoft.com/office/drawing/2014/main" val="10000"/>
                  </a:ext>
                </a:extLst>
              </a:tr>
              <a:tr h="3505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600" b="0" i="0" u="none" strike="noStrike" cap="none" normalizeH="0" baseline="0" dirty="0">
                          <a:ln>
                            <a:noFill/>
                          </a:ln>
                          <a:solidFill>
                            <a:srgbClr val="000000"/>
                          </a:solidFill>
                          <a:effectLst/>
                          <a:latin typeface="Verdana" pitchFamily="34" charset="0"/>
                          <a:ea typeface="Verdana" pitchFamily="34" charset="0"/>
                          <a:cs typeface="Verdana" pitchFamily="34" charset="0"/>
                        </a:rPr>
                        <a:t>Direct labor per unit</a:t>
                      </a:r>
                      <a:endParaRPr kumimoji="0" lang="en-US" altLang="en-US" sz="1600" b="0" i="0" u="none" strike="noStrike" cap="none" normalizeH="0" baseline="0" dirty="0">
                        <a:ln>
                          <a:noFill/>
                        </a:ln>
                        <a:solidFill>
                          <a:schemeClr val="tx1"/>
                        </a:solidFill>
                        <a:effectLst/>
                        <a:latin typeface="Verdana" pitchFamily="34" charset="0"/>
                        <a:ea typeface="Verdana" pitchFamily="34" charset="0"/>
                        <a:cs typeface="Verdana" pitchFamily="34" charset="0"/>
                      </a:endParaRPr>
                    </a:p>
                  </a:txBody>
                  <a:tcPr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en-US" sz="1600" b="0" i="0" u="none" strike="noStrike" cap="none" normalizeH="0" baseline="0" dirty="0">
                          <a:ln>
                            <a:noFill/>
                          </a:ln>
                          <a:solidFill>
                            <a:srgbClr val="000000"/>
                          </a:solidFill>
                          <a:effectLst/>
                          <a:latin typeface="Verdana" pitchFamily="34" charset="0"/>
                          <a:ea typeface="Verdana" pitchFamily="34" charset="0"/>
                          <a:cs typeface="Verdana" pitchFamily="34" charset="0"/>
                        </a:rPr>
                        <a:t>11.00</a:t>
                      </a:r>
                      <a:endParaRPr kumimoji="0" lang="en-US" altLang="en-US" sz="1600" b="0" i="0" u="none" strike="noStrike" cap="none" normalizeH="0" baseline="0" dirty="0">
                        <a:ln>
                          <a:noFill/>
                        </a:ln>
                        <a:solidFill>
                          <a:schemeClr val="tx1"/>
                        </a:solidFill>
                        <a:effectLst/>
                        <a:latin typeface="Verdana" pitchFamily="34" charset="0"/>
                        <a:ea typeface="Verdana" pitchFamily="34" charset="0"/>
                        <a:cs typeface="Verdana" pitchFamily="34" charset="0"/>
                      </a:endParaRPr>
                    </a:p>
                  </a:txBody>
                  <a:tcPr/>
                </a:tc>
                <a:extLst>
                  <a:ext uri="{0D108BD9-81ED-4DB2-BD59-A6C34878D82A}">
                    <a16:rowId xmlns:a16="http://schemas.microsoft.com/office/drawing/2014/main" val="10001"/>
                  </a:ext>
                </a:extLst>
              </a:tr>
              <a:tr h="2286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600" b="0" i="0" u="none" strike="noStrike" cap="none" normalizeH="0" baseline="0" dirty="0">
                          <a:ln>
                            <a:noFill/>
                          </a:ln>
                          <a:solidFill>
                            <a:srgbClr val="000000"/>
                          </a:solidFill>
                          <a:effectLst/>
                          <a:latin typeface="Verdana" pitchFamily="34" charset="0"/>
                          <a:ea typeface="Verdana" pitchFamily="34" charset="0"/>
                          <a:cs typeface="Verdana" pitchFamily="34" charset="0"/>
                        </a:rPr>
                        <a:t>Variable overhead per unit</a:t>
                      </a:r>
                      <a:endParaRPr kumimoji="0" lang="en-US" altLang="en-US" sz="1600" b="0" i="0" u="none" strike="noStrike" cap="none" normalizeH="0" baseline="0" dirty="0">
                        <a:ln>
                          <a:noFill/>
                        </a:ln>
                        <a:solidFill>
                          <a:schemeClr val="tx1"/>
                        </a:solidFill>
                        <a:effectLst/>
                        <a:latin typeface="Verdana" pitchFamily="34" charset="0"/>
                        <a:ea typeface="Verdana" pitchFamily="34" charset="0"/>
                        <a:cs typeface="Verdana" pitchFamily="34" charset="0"/>
                      </a:endParaRPr>
                    </a:p>
                  </a:txBody>
                  <a:tcPr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en-US" sz="1600" b="0" i="0" u="none" strike="noStrike" cap="none" normalizeH="0" baseline="0" dirty="0">
                          <a:ln>
                            <a:noFill/>
                          </a:ln>
                          <a:solidFill>
                            <a:srgbClr val="000000"/>
                          </a:solidFill>
                          <a:effectLst/>
                          <a:latin typeface="Verdana" pitchFamily="34" charset="0"/>
                          <a:ea typeface="Verdana" pitchFamily="34" charset="0"/>
                          <a:cs typeface="Verdana" pitchFamily="34" charset="0"/>
                        </a:rPr>
                        <a:t>3.00</a:t>
                      </a:r>
                      <a:endParaRPr kumimoji="0" lang="en-US" altLang="en-US" sz="1600" b="0" i="0" u="none" strike="noStrike" cap="none" normalizeH="0" baseline="0" dirty="0">
                        <a:ln>
                          <a:noFill/>
                        </a:ln>
                        <a:solidFill>
                          <a:schemeClr val="tx1"/>
                        </a:solidFill>
                        <a:effectLst/>
                        <a:latin typeface="Verdana" pitchFamily="34" charset="0"/>
                        <a:ea typeface="Verdana" pitchFamily="34" charset="0"/>
                        <a:cs typeface="Verdana" pitchFamily="34" charset="0"/>
                      </a:endParaRPr>
                    </a:p>
                  </a:txBody>
                  <a:tcPr/>
                </a:tc>
                <a:extLst>
                  <a:ext uri="{0D108BD9-81ED-4DB2-BD59-A6C34878D82A}">
                    <a16:rowId xmlns:a16="http://schemas.microsoft.com/office/drawing/2014/main" val="10002"/>
                  </a:ext>
                </a:extLst>
              </a:tr>
              <a:tr h="4267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600" b="0" i="0" u="none" strike="noStrike" cap="none" normalizeH="0" baseline="0" dirty="0">
                          <a:ln>
                            <a:noFill/>
                          </a:ln>
                          <a:solidFill>
                            <a:srgbClr val="000000"/>
                          </a:solidFill>
                          <a:effectLst/>
                          <a:latin typeface="Verdana" pitchFamily="34" charset="0"/>
                          <a:ea typeface="Verdana" pitchFamily="34" charset="0"/>
                          <a:cs typeface="Verdana" pitchFamily="34" charset="0"/>
                        </a:rPr>
                        <a:t>Cost per unit</a:t>
                      </a:r>
                      <a:endParaRPr kumimoji="0" lang="en-US" altLang="en-US" sz="1600" b="0" i="0" u="none" strike="noStrike" cap="none" normalizeH="0" baseline="0" dirty="0">
                        <a:ln>
                          <a:noFill/>
                        </a:ln>
                        <a:solidFill>
                          <a:schemeClr val="tx1"/>
                        </a:solidFill>
                        <a:effectLst/>
                        <a:latin typeface="Verdana" pitchFamily="34" charset="0"/>
                        <a:ea typeface="Verdana" pitchFamily="34" charset="0"/>
                        <a:cs typeface="Verdana" pitchFamily="34" charset="0"/>
                      </a:endParaRP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en-US" sz="1600" b="0" i="0" u="sng" strike="noStrike" cap="none" normalizeH="0" baseline="0" dirty="0">
                          <a:ln>
                            <a:noFill/>
                          </a:ln>
                          <a:solidFill>
                            <a:srgbClr val="000000"/>
                          </a:solidFill>
                          <a:effectLst/>
                          <a:latin typeface="Verdana" pitchFamily="34" charset="0"/>
                          <a:ea typeface="Verdana" pitchFamily="34" charset="0"/>
                          <a:cs typeface="Verdana" pitchFamily="34" charset="0"/>
                        </a:rPr>
                        <a:t>$20.00</a:t>
                      </a:r>
                      <a:endParaRPr kumimoji="0" lang="en-US" altLang="en-US" sz="1600" b="0" i="0" u="sng" strike="noStrike" cap="none" normalizeH="0" baseline="0" dirty="0">
                        <a:ln>
                          <a:noFill/>
                        </a:ln>
                        <a:solidFill>
                          <a:schemeClr val="tx1"/>
                        </a:solidFill>
                        <a:effectLst/>
                        <a:latin typeface="Verdana" pitchFamily="34" charset="0"/>
                        <a:ea typeface="Verdana" pitchFamily="34" charset="0"/>
                        <a:cs typeface="Verdana" pitchFamily="34" charset="0"/>
                      </a:endParaRPr>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53650646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15637" y="533400"/>
            <a:ext cx="8312727" cy="1143000"/>
          </a:xfrm>
        </p:spPr>
        <p:txBody>
          <a:bodyPr>
            <a:noAutofit/>
          </a:bodyPr>
          <a:lstStyle/>
          <a:p>
            <a:r>
              <a:rPr lang="en-US" dirty="0"/>
              <a:t>NEED-TO-KNOW 19-2 SOLUTION</a:t>
            </a:r>
            <a:r>
              <a:rPr lang="en-US" baseline="0" dirty="0"/>
              <a:t> </a:t>
            </a:r>
            <a:r>
              <a:rPr lang="en-US" dirty="0"/>
              <a:t>(2 of 4)</a:t>
            </a:r>
          </a:p>
        </p:txBody>
      </p:sp>
      <p:sp>
        <p:nvSpPr>
          <p:cNvPr id="4" name="Text Placeholder 3"/>
          <p:cNvSpPr>
            <a:spLocks noGrp="1"/>
          </p:cNvSpPr>
          <p:nvPr>
            <p:ph type="body" sz="quarter" idx="13"/>
          </p:nvPr>
        </p:nvSpPr>
        <p:spPr>
          <a:xfrm>
            <a:off x="381000" y="1676400"/>
            <a:ext cx="8458200" cy="685800"/>
          </a:xfrm>
        </p:spPr>
        <p:txBody>
          <a:bodyPr>
            <a:noAutofit/>
          </a:bodyPr>
          <a:lstStyle/>
          <a:p>
            <a:pPr lvl="0"/>
            <a:r>
              <a:rPr lang="en-US" altLang="en-US" b="1" kern="0" dirty="0">
                <a:solidFill>
                  <a:prstClr val="black"/>
                </a:solidFill>
              </a:rPr>
              <a:t>Learning Objective P2: </a:t>
            </a:r>
            <a:r>
              <a:rPr lang="en-US" dirty="0"/>
              <a:t>Prepare and analyze an income statement using absorption costing and using variable costing.</a:t>
            </a:r>
          </a:p>
        </p:txBody>
      </p:sp>
      <p:pic>
        <p:nvPicPr>
          <p:cNvPr id="8" name="Picture Placeholder 7" descr="Reproduced Need-to-Know 19-2 solution from the text, page 856,of Zbest Manufacturing's Income statement, variable costing."/>
          <p:cNvPicPr>
            <a:picLocks noGrp="1" noChangeAspect="1"/>
          </p:cNvPicPr>
          <p:nvPr>
            <p:ph type="pic" sz="quarter" idx="19"/>
          </p:nvPr>
        </p:nvPicPr>
        <p:blipFill>
          <a:blip r:embed="rId2" cstate="print">
            <a:extLst>
              <a:ext uri="{28A0092B-C50C-407E-A947-70E740481C1C}">
                <a14:useLocalDpi xmlns:a14="http://schemas.microsoft.com/office/drawing/2010/main" val="0"/>
              </a:ext>
            </a:extLst>
          </a:blip>
          <a:stretch>
            <a:fillRect/>
          </a:stretch>
        </p:blipFill>
        <p:spPr>
          <a:xfrm>
            <a:off x="304800" y="2514600"/>
            <a:ext cx="8573697" cy="3172268"/>
          </a:xfrm>
        </p:spPr>
      </p:pic>
    </p:spTree>
    <p:extLst>
      <p:ext uri="{BB962C8B-B14F-4D97-AF65-F5344CB8AC3E}">
        <p14:creationId xmlns:p14="http://schemas.microsoft.com/office/powerpoint/2010/main" val="359408179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15637" y="533400"/>
            <a:ext cx="8312727" cy="1066800"/>
          </a:xfrm>
        </p:spPr>
        <p:txBody>
          <a:bodyPr>
            <a:normAutofit fontScale="90000"/>
          </a:bodyPr>
          <a:lstStyle/>
          <a:p>
            <a:r>
              <a:rPr lang="en-US" sz="4000" dirty="0"/>
              <a:t>NEED-TO-KNOW 19-2 SOLUTION (3 of 4)</a:t>
            </a:r>
            <a:endParaRPr lang="en-US" dirty="0"/>
          </a:p>
        </p:txBody>
      </p:sp>
      <p:sp>
        <p:nvSpPr>
          <p:cNvPr id="4" name="Text Placeholder 3"/>
          <p:cNvSpPr>
            <a:spLocks noGrp="1"/>
          </p:cNvSpPr>
          <p:nvPr>
            <p:ph type="body" sz="quarter" idx="13"/>
          </p:nvPr>
        </p:nvSpPr>
        <p:spPr>
          <a:xfrm>
            <a:off x="381000" y="1536192"/>
            <a:ext cx="8382000" cy="673608"/>
          </a:xfrm>
        </p:spPr>
        <p:txBody>
          <a:bodyPr>
            <a:noAutofit/>
          </a:bodyPr>
          <a:lstStyle/>
          <a:p>
            <a:pPr lvl="0"/>
            <a:r>
              <a:rPr lang="en-US" altLang="en-US" b="1" kern="0" dirty="0">
                <a:solidFill>
                  <a:prstClr val="black"/>
                </a:solidFill>
              </a:rPr>
              <a:t>Learning Objective P2: </a:t>
            </a:r>
            <a:r>
              <a:rPr lang="en-US" dirty="0"/>
              <a:t>Prepare and analyze an income statement using absorption costing and using variable costing.</a:t>
            </a:r>
            <a:endParaRPr lang="en-US" b="1" kern="0" dirty="0">
              <a:solidFill>
                <a:prstClr val="black"/>
              </a:solidFill>
            </a:endParaRPr>
          </a:p>
        </p:txBody>
      </p:sp>
      <p:pic>
        <p:nvPicPr>
          <p:cNvPr id="14" name="Picture Placeholder 13" descr="Reproduced Need-to-Know 19-2 solution from the text, page 856,of Zbest Manufacturing's Income statement, absorption costing."/>
          <p:cNvPicPr>
            <a:picLocks noGrp="1" noChangeAspect="1"/>
          </p:cNvPicPr>
          <p:nvPr>
            <p:ph type="pic" sz="quarter" idx="19"/>
          </p:nvPr>
        </p:nvPicPr>
        <p:blipFill>
          <a:blip r:embed="rId3">
            <a:extLst>
              <a:ext uri="{28A0092B-C50C-407E-A947-70E740481C1C}">
                <a14:useLocalDpi xmlns:a14="http://schemas.microsoft.com/office/drawing/2010/main" val="0"/>
              </a:ext>
            </a:extLst>
          </a:blip>
          <a:stretch>
            <a:fillRect/>
          </a:stretch>
        </p:blipFill>
        <p:spPr>
          <a:xfrm>
            <a:off x="267731" y="2438400"/>
            <a:ext cx="8647669" cy="2590800"/>
          </a:xfrm>
        </p:spPr>
      </p:pic>
    </p:spTree>
    <p:extLst>
      <p:ext uri="{BB962C8B-B14F-4D97-AF65-F5344CB8AC3E}">
        <p14:creationId xmlns:p14="http://schemas.microsoft.com/office/powerpoint/2010/main" val="99900935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15637" y="533400"/>
            <a:ext cx="8312727" cy="990600"/>
          </a:xfrm>
        </p:spPr>
        <p:txBody>
          <a:bodyPr>
            <a:normAutofit fontScale="90000"/>
          </a:bodyPr>
          <a:lstStyle/>
          <a:p>
            <a:r>
              <a:rPr lang="en-US" sz="4000" dirty="0"/>
              <a:t>NEED-TO-KNOW 19-2 SOLUTION (4 of 4)</a:t>
            </a:r>
            <a:endParaRPr lang="en-US" dirty="0"/>
          </a:p>
        </p:txBody>
      </p:sp>
      <p:sp>
        <p:nvSpPr>
          <p:cNvPr id="4" name="Text Placeholder 3"/>
          <p:cNvSpPr>
            <a:spLocks noGrp="1"/>
          </p:cNvSpPr>
          <p:nvPr>
            <p:ph type="body" sz="quarter" idx="13"/>
          </p:nvPr>
        </p:nvSpPr>
        <p:spPr>
          <a:xfrm>
            <a:off x="381000" y="1524000"/>
            <a:ext cx="8382000" cy="673608"/>
          </a:xfrm>
        </p:spPr>
        <p:txBody>
          <a:bodyPr>
            <a:noAutofit/>
          </a:bodyPr>
          <a:lstStyle/>
          <a:p>
            <a:pPr lvl="0"/>
            <a:r>
              <a:rPr lang="en-US" altLang="en-US" b="1" kern="0" dirty="0">
                <a:solidFill>
                  <a:prstClr val="black"/>
                </a:solidFill>
              </a:rPr>
              <a:t>Learning Objective P2: </a:t>
            </a:r>
            <a:r>
              <a:rPr lang="en-US" dirty="0"/>
              <a:t>Prepare and analyze an income statement using absorption costing and using variable costing.</a:t>
            </a:r>
            <a:endParaRPr lang="en-US" b="1" kern="0" dirty="0">
              <a:solidFill>
                <a:prstClr val="black"/>
              </a:solidFill>
            </a:endParaRPr>
          </a:p>
        </p:txBody>
      </p:sp>
      <p:pic>
        <p:nvPicPr>
          <p:cNvPr id="11" name="Picture Placeholder 10" descr="Reproduced Need-to-Know 19-2 solution from the text, page 856,of Zbest Manufacturing's Income statement, variable costing."/>
          <p:cNvPicPr>
            <a:picLocks noGrp="1" noChangeAspect="1"/>
          </p:cNvPicPr>
          <p:nvPr>
            <p:ph type="pic" sz="quarter" idx="19"/>
          </p:nvPr>
        </p:nvPicPr>
        <p:blipFill>
          <a:blip r:embed="rId2">
            <a:extLst>
              <a:ext uri="{28A0092B-C50C-407E-A947-70E740481C1C}">
                <a14:useLocalDpi xmlns:a14="http://schemas.microsoft.com/office/drawing/2010/main" val="0"/>
              </a:ext>
            </a:extLst>
          </a:blip>
          <a:stretch>
            <a:fillRect/>
          </a:stretch>
        </p:blipFill>
        <p:spPr>
          <a:xfrm>
            <a:off x="906702" y="2209800"/>
            <a:ext cx="7352293" cy="2770909"/>
          </a:xfrm>
        </p:spPr>
      </p:pic>
      <p:graphicFrame>
        <p:nvGraphicFramePr>
          <p:cNvPr id="12" name="Table 11"/>
          <p:cNvGraphicFramePr>
            <a:graphicFrameLocks noGrp="1"/>
          </p:cNvGraphicFramePr>
          <p:nvPr>
            <p:extLst>
              <p:ext uri="{D42A27DB-BD31-4B8C-83A1-F6EECF244321}">
                <p14:modId xmlns:p14="http://schemas.microsoft.com/office/powerpoint/2010/main" val="711169328"/>
              </p:ext>
            </p:extLst>
          </p:nvPr>
        </p:nvGraphicFramePr>
        <p:xfrm>
          <a:off x="1219200" y="5105400"/>
          <a:ext cx="6705600" cy="1143000"/>
        </p:xfrm>
        <a:graphic>
          <a:graphicData uri="http://schemas.openxmlformats.org/drawingml/2006/table">
            <a:tbl>
              <a:tblPr firstRow="1" bandRow="1">
                <a:tableStyleId>{5940675A-B579-460E-94D1-54222C63F5DA}</a:tableStyleId>
              </a:tblPr>
              <a:tblGrid>
                <a:gridCol w="5257800">
                  <a:extLst>
                    <a:ext uri="{9D8B030D-6E8A-4147-A177-3AD203B41FA5}">
                      <a16:colId xmlns:a16="http://schemas.microsoft.com/office/drawing/2014/main" val="20000"/>
                    </a:ext>
                  </a:extLst>
                </a:gridCol>
                <a:gridCol w="1447800">
                  <a:extLst>
                    <a:ext uri="{9D8B030D-6E8A-4147-A177-3AD203B41FA5}">
                      <a16:colId xmlns:a16="http://schemas.microsoft.com/office/drawing/2014/main" val="20001"/>
                    </a:ext>
                  </a:extLst>
                </a:gridCol>
              </a:tblGrid>
              <a:tr h="3556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cap="none" normalizeH="0" baseline="0" dirty="0">
                          <a:ln>
                            <a:noFill/>
                          </a:ln>
                          <a:solidFill>
                            <a:srgbClr val="000000"/>
                          </a:solidFill>
                          <a:effectLst/>
                          <a:latin typeface="Arial" panose="020B0604020202020204" pitchFamily="34" charset="0"/>
                        </a:rPr>
                        <a:t>Number of units added to inventory</a:t>
                      </a:r>
                      <a:endParaRPr kumimoji="0" lang="en-US" altLang="en-US" sz="2400" b="0" i="0" u="none" strike="noStrike" cap="none" normalizeH="0" baseline="0" dirty="0">
                        <a:ln>
                          <a:noFill/>
                        </a:ln>
                        <a:solidFill>
                          <a:schemeClr val="tx1"/>
                        </a:solidFill>
                        <a:effectLst/>
                        <a:latin typeface="Arial" panose="020B0604020202020204" pitchFamily="34" charset="0"/>
                      </a:endParaRPr>
                    </a:p>
                  </a:txBody>
                  <a:tcPr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cap="none" normalizeH="0" baseline="0" dirty="0">
                          <a:ln>
                            <a:noFill/>
                          </a:ln>
                          <a:solidFill>
                            <a:srgbClr val="000000"/>
                          </a:solidFill>
                          <a:effectLst/>
                          <a:latin typeface="Arial" panose="020B0604020202020204" pitchFamily="34" charset="0"/>
                        </a:rPr>
                        <a:t>6,000</a:t>
                      </a:r>
                      <a:endParaRPr kumimoji="0" lang="en-US" altLang="en-US" sz="2400" b="0" i="0" u="none" strike="noStrike" cap="none" normalizeH="0" baseline="0" dirty="0">
                        <a:ln>
                          <a:noFill/>
                        </a:ln>
                        <a:solidFill>
                          <a:schemeClr val="tx1"/>
                        </a:solidFill>
                        <a:effectLst/>
                        <a:latin typeface="Arial" panose="020B0604020202020204" pitchFamily="34" charset="0"/>
                      </a:endParaRPr>
                    </a:p>
                  </a:txBody>
                  <a:tcPr anchor="ctr"/>
                </a:tc>
                <a:extLst>
                  <a:ext uri="{0D108BD9-81ED-4DB2-BD59-A6C34878D82A}">
                    <a16:rowId xmlns:a16="http://schemas.microsoft.com/office/drawing/2014/main" val="10000"/>
                  </a:ext>
                </a:extLst>
              </a:tr>
              <a:tr h="3556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cap="none" normalizeH="0" baseline="0" dirty="0">
                          <a:ln>
                            <a:noFill/>
                          </a:ln>
                          <a:solidFill>
                            <a:srgbClr val="000000"/>
                          </a:solidFill>
                          <a:effectLst/>
                          <a:latin typeface="Arial" panose="020B0604020202020204" pitchFamily="34" charset="0"/>
                        </a:rPr>
                        <a:t>Fixed overhead per unit ($680,000 / 20,000 units)</a:t>
                      </a:r>
                      <a:endParaRPr kumimoji="0" lang="en-US" altLang="en-US" sz="2400" b="0" i="0" u="none" strike="noStrike" cap="none" normalizeH="0" baseline="0" dirty="0">
                        <a:ln>
                          <a:noFill/>
                        </a:ln>
                        <a:solidFill>
                          <a:schemeClr val="tx1"/>
                        </a:solidFill>
                        <a:effectLst/>
                        <a:latin typeface="Arial" panose="020B0604020202020204" pitchFamily="34" charset="0"/>
                      </a:endParaRPr>
                    </a:p>
                  </a:txBody>
                  <a:tcPr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cap="none" normalizeH="0" baseline="0" dirty="0">
                          <a:ln>
                            <a:noFill/>
                          </a:ln>
                          <a:solidFill>
                            <a:srgbClr val="000000"/>
                          </a:solidFill>
                          <a:effectLst/>
                          <a:latin typeface="Arial" panose="020B0604020202020204" pitchFamily="34" charset="0"/>
                        </a:rPr>
                        <a:t>$34.00</a:t>
                      </a:r>
                      <a:endParaRPr kumimoji="0" lang="en-US" altLang="en-US" sz="2400" b="0" i="0" u="none" strike="noStrike" cap="none" normalizeH="0" baseline="0" dirty="0">
                        <a:ln>
                          <a:noFill/>
                        </a:ln>
                        <a:solidFill>
                          <a:schemeClr val="tx1"/>
                        </a:solidFill>
                        <a:effectLst/>
                        <a:latin typeface="Arial" panose="020B0604020202020204" pitchFamily="34" charset="0"/>
                      </a:endParaRPr>
                    </a:p>
                  </a:txBody>
                  <a:tcPr anchor="ctr"/>
                </a:tc>
                <a:extLst>
                  <a:ext uri="{0D108BD9-81ED-4DB2-BD59-A6C34878D82A}">
                    <a16:rowId xmlns:a16="http://schemas.microsoft.com/office/drawing/2014/main" val="10001"/>
                  </a:ext>
                </a:extLst>
              </a:tr>
              <a:tr h="41148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800" dirty="0">
                          <a:solidFill>
                            <a:srgbClr val="000000"/>
                          </a:solidFill>
                        </a:rPr>
                        <a:t>Change</a:t>
                      </a:r>
                      <a:r>
                        <a:rPr kumimoji="0" lang="en-US" altLang="en-US" sz="1800" b="0" i="0" u="none" strike="noStrike" cap="none" normalizeH="0" baseline="0" dirty="0">
                          <a:ln>
                            <a:noFill/>
                          </a:ln>
                          <a:solidFill>
                            <a:srgbClr val="000000"/>
                          </a:solidFill>
                          <a:effectLst/>
                          <a:latin typeface="Arial" panose="020B0604020202020204" pitchFamily="34" charset="0"/>
                        </a:rPr>
                        <a:t> in income (Absorption vs. Variable)</a:t>
                      </a:r>
                      <a:endParaRPr kumimoji="0" lang="en-US" altLang="en-US" sz="2400" b="0" i="0" u="none" strike="noStrike" cap="none" normalizeH="0" baseline="0" dirty="0">
                        <a:ln>
                          <a:noFill/>
                        </a:ln>
                        <a:solidFill>
                          <a:schemeClr val="tx1"/>
                        </a:solidFill>
                        <a:effectLst/>
                        <a:latin typeface="Arial" panose="020B0604020202020204" pitchFamily="34" charset="0"/>
                      </a:endParaRPr>
                    </a:p>
                  </a:txBody>
                  <a:tcPr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en-US" sz="1800" b="0" i="0" u="sng" strike="noStrike" cap="none" normalizeH="0" baseline="0" dirty="0">
                          <a:ln>
                            <a:noFill/>
                          </a:ln>
                          <a:solidFill>
                            <a:srgbClr val="000000"/>
                          </a:solidFill>
                          <a:effectLst/>
                          <a:latin typeface="Arial" panose="020B0604020202020204" pitchFamily="34" charset="0"/>
                        </a:rPr>
                        <a:t>$204,000</a:t>
                      </a:r>
                      <a:endParaRPr kumimoji="0" lang="en-US" altLang="en-US" sz="2400" b="0" i="0" u="sng" strike="noStrike" cap="none" normalizeH="0" baseline="0" dirty="0">
                        <a:ln>
                          <a:noFill/>
                        </a:ln>
                        <a:solidFill>
                          <a:schemeClr val="tx1"/>
                        </a:solidFill>
                        <a:effectLst/>
                        <a:latin typeface="Arial" panose="020B0604020202020204" pitchFamily="34" charset="0"/>
                      </a:endParaRPr>
                    </a:p>
                  </a:txBody>
                  <a:tcPr anchor="ct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34204350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ctrTitle"/>
          </p:nvPr>
        </p:nvSpPr>
        <p:spPr/>
        <p:txBody>
          <a:bodyPr>
            <a:noAutofit/>
          </a:bodyPr>
          <a:lstStyle/>
          <a:p>
            <a:r>
              <a:rPr lang="en-US" altLang="en-US" b="1" dirty="0"/>
              <a:t>Learning Objective </a:t>
            </a:r>
            <a:r>
              <a:rPr lang="en-US" b="1" dirty="0"/>
              <a:t>P3:</a:t>
            </a:r>
            <a:r>
              <a:rPr lang="en-US" b="0" baseline="0" dirty="0"/>
              <a:t> </a:t>
            </a:r>
            <a:r>
              <a:rPr lang="en-US" dirty="0"/>
              <a:t>Convert income under variable costing to the absorption cost basis.</a:t>
            </a:r>
          </a:p>
        </p:txBody>
      </p:sp>
    </p:spTree>
    <p:extLst>
      <p:ext uri="{BB962C8B-B14F-4D97-AF65-F5344CB8AC3E}">
        <p14:creationId xmlns:p14="http://schemas.microsoft.com/office/powerpoint/2010/main" val="405413316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533400"/>
            <a:ext cx="9144000" cy="1143000"/>
          </a:xfrm>
        </p:spPr>
        <p:txBody>
          <a:bodyPr>
            <a:normAutofit fontScale="90000"/>
          </a:bodyPr>
          <a:lstStyle/>
          <a:p>
            <a:r>
              <a:rPr lang="en-US" sz="4000" dirty="0"/>
              <a:t>Converting Income under Variable Costing to Absorption Costing (1 of 3)</a:t>
            </a:r>
            <a:endParaRPr lang="en-US" dirty="0"/>
          </a:p>
        </p:txBody>
      </p:sp>
      <p:sp>
        <p:nvSpPr>
          <p:cNvPr id="4" name="Text Placeholder 3"/>
          <p:cNvSpPr>
            <a:spLocks noGrp="1"/>
          </p:cNvSpPr>
          <p:nvPr>
            <p:ph type="body" sz="quarter" idx="13"/>
          </p:nvPr>
        </p:nvSpPr>
        <p:spPr>
          <a:xfrm>
            <a:off x="381000" y="1676400"/>
            <a:ext cx="8458200" cy="609600"/>
          </a:xfrm>
        </p:spPr>
        <p:txBody>
          <a:bodyPr>
            <a:noAutofit/>
          </a:bodyPr>
          <a:lstStyle/>
          <a:p>
            <a:pPr lvl="0"/>
            <a:r>
              <a:rPr lang="en-US" altLang="en-US" b="1" kern="0" dirty="0">
                <a:solidFill>
                  <a:prstClr val="black"/>
                </a:solidFill>
              </a:rPr>
              <a:t>Learning Objective P3: </a:t>
            </a:r>
            <a:r>
              <a:rPr lang="en-US" dirty="0"/>
              <a:t>Convert income under variable costing to the absorption cost basis.</a:t>
            </a:r>
            <a:endParaRPr lang="en-US" b="1" kern="0" dirty="0">
              <a:solidFill>
                <a:prstClr val="black"/>
              </a:solidFill>
            </a:endParaRPr>
          </a:p>
        </p:txBody>
      </p:sp>
      <p:sp>
        <p:nvSpPr>
          <p:cNvPr id="5" name="Content Placeholder 4"/>
          <p:cNvSpPr>
            <a:spLocks noGrp="1"/>
          </p:cNvSpPr>
          <p:nvPr>
            <p:ph sz="quarter" idx="18"/>
          </p:nvPr>
        </p:nvSpPr>
        <p:spPr>
          <a:xfrm>
            <a:off x="304800" y="2362200"/>
            <a:ext cx="8382000" cy="3810000"/>
          </a:xfrm>
        </p:spPr>
        <p:txBody>
          <a:bodyPr>
            <a:noAutofit/>
          </a:bodyPr>
          <a:lstStyle/>
          <a:p>
            <a:pPr marL="0" indent="0">
              <a:buNone/>
            </a:pPr>
            <a:r>
              <a:rPr lang="en-US" sz="2400" kern="0" dirty="0"/>
              <a:t>Exhibit 19.11 </a:t>
            </a:r>
          </a:p>
          <a:p>
            <a:pPr marL="0" indent="0">
              <a:buNone/>
            </a:pPr>
            <a:r>
              <a:rPr lang="en-US" altLang="en-US" sz="2200" b="1" dirty="0"/>
              <a:t>Income under variable costing is restated to that under absorption costing utilizing the following formula:</a:t>
            </a:r>
          </a:p>
          <a:p>
            <a:pPr marL="0" indent="0">
              <a:buNone/>
            </a:pPr>
            <a:r>
              <a:rPr lang="en-US" sz="2200" b="1" dirty="0"/>
              <a:t>Converting Variable Costing Income to Absorption Costing Income</a:t>
            </a:r>
          </a:p>
          <a:p>
            <a:pPr marL="0" indent="0">
              <a:buNone/>
            </a:pPr>
            <a:r>
              <a:rPr lang="en-US" altLang="en-US" sz="2200" dirty="0"/>
              <a:t>Income under Absorption costing = Income under variable costing + Fixed overhead cost in ending inventory − Fixed overhead cost in beginning inventory</a:t>
            </a:r>
          </a:p>
        </p:txBody>
      </p:sp>
    </p:spTree>
    <p:extLst>
      <p:ext uri="{BB962C8B-B14F-4D97-AF65-F5344CB8AC3E}">
        <p14:creationId xmlns:p14="http://schemas.microsoft.com/office/powerpoint/2010/main" val="38859210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381000" y="2286000"/>
            <a:ext cx="8458200" cy="2667000"/>
          </a:xfrm>
        </p:spPr>
        <p:txBody>
          <a:bodyPr>
            <a:normAutofit/>
          </a:bodyPr>
          <a:lstStyle/>
          <a:p>
            <a:r>
              <a:rPr lang="en-US" altLang="en-US" b="1" dirty="0"/>
              <a:t>Learning Objective</a:t>
            </a:r>
            <a:r>
              <a:rPr lang="en-US" altLang="en-US" dirty="0"/>
              <a:t> </a:t>
            </a:r>
            <a:r>
              <a:rPr lang="en-US" b="1" dirty="0"/>
              <a:t>P1: </a:t>
            </a:r>
            <a:r>
              <a:rPr lang="en-US" dirty="0"/>
              <a:t>Compute unit cost under both absorption and variable costing.</a:t>
            </a:r>
          </a:p>
        </p:txBody>
      </p:sp>
    </p:spTree>
    <p:extLst>
      <p:ext uri="{BB962C8B-B14F-4D97-AF65-F5344CB8AC3E}">
        <p14:creationId xmlns:p14="http://schemas.microsoft.com/office/powerpoint/2010/main" val="148094958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533400"/>
            <a:ext cx="9144000" cy="1143000"/>
          </a:xfrm>
        </p:spPr>
        <p:txBody>
          <a:bodyPr>
            <a:noAutofit/>
          </a:bodyPr>
          <a:lstStyle/>
          <a:p>
            <a:r>
              <a:rPr lang="en-US" dirty="0"/>
              <a:t>Converting Income under Variable Costing to Absorption Costing (2 of 3)</a:t>
            </a:r>
          </a:p>
        </p:txBody>
      </p:sp>
      <p:sp>
        <p:nvSpPr>
          <p:cNvPr id="4" name="Text Placeholder 3"/>
          <p:cNvSpPr>
            <a:spLocks noGrp="1"/>
          </p:cNvSpPr>
          <p:nvPr>
            <p:ph type="body" sz="quarter" idx="13"/>
          </p:nvPr>
        </p:nvSpPr>
        <p:spPr>
          <a:xfrm>
            <a:off x="381000" y="1752600"/>
            <a:ext cx="8458200" cy="609600"/>
          </a:xfrm>
        </p:spPr>
        <p:txBody>
          <a:bodyPr>
            <a:noAutofit/>
          </a:bodyPr>
          <a:lstStyle/>
          <a:p>
            <a:pPr lvl="0"/>
            <a:r>
              <a:rPr lang="en-US" altLang="en-US" b="1" kern="0" dirty="0">
                <a:solidFill>
                  <a:prstClr val="black"/>
                </a:solidFill>
              </a:rPr>
              <a:t>Learning Objective P3: </a:t>
            </a:r>
            <a:r>
              <a:rPr lang="en-US" dirty="0"/>
              <a:t>Convert income under variable costing to the absorption cost basis.</a:t>
            </a:r>
            <a:endParaRPr lang="en-US" b="1" kern="0" dirty="0">
              <a:solidFill>
                <a:prstClr val="black"/>
              </a:solidFill>
            </a:endParaRPr>
          </a:p>
        </p:txBody>
      </p:sp>
      <p:sp>
        <p:nvSpPr>
          <p:cNvPr id="10" name="Content Placeholder 4"/>
          <p:cNvSpPr>
            <a:spLocks noGrp="1"/>
          </p:cNvSpPr>
          <p:nvPr>
            <p:ph sz="quarter" idx="18"/>
          </p:nvPr>
        </p:nvSpPr>
        <p:spPr>
          <a:xfrm>
            <a:off x="304800" y="2514600"/>
            <a:ext cx="8229600" cy="533400"/>
          </a:xfrm>
        </p:spPr>
        <p:txBody>
          <a:bodyPr>
            <a:normAutofit/>
          </a:bodyPr>
          <a:lstStyle/>
          <a:p>
            <a:pPr marL="0" indent="0">
              <a:buNone/>
            </a:pPr>
            <a:r>
              <a:rPr lang="en-US" sz="2400" kern="0" dirty="0"/>
              <a:t>Exhibit 19.12</a:t>
            </a:r>
            <a:endParaRPr lang="en-US" sz="2400" dirty="0"/>
          </a:p>
        </p:txBody>
      </p:sp>
      <p:graphicFrame>
        <p:nvGraphicFramePr>
          <p:cNvPr id="8" name="Table 7"/>
          <p:cNvGraphicFramePr>
            <a:graphicFrameLocks noGrp="1"/>
          </p:cNvGraphicFramePr>
          <p:nvPr>
            <p:extLst>
              <p:ext uri="{D42A27DB-BD31-4B8C-83A1-F6EECF244321}">
                <p14:modId xmlns:p14="http://schemas.microsoft.com/office/powerpoint/2010/main" val="3146463032"/>
              </p:ext>
            </p:extLst>
          </p:nvPr>
        </p:nvGraphicFramePr>
        <p:xfrm>
          <a:off x="381000" y="3048000"/>
          <a:ext cx="8305800" cy="1950720"/>
        </p:xfrm>
        <a:graphic>
          <a:graphicData uri="http://schemas.openxmlformats.org/drawingml/2006/table">
            <a:tbl>
              <a:tblPr firstRow="1" firstCol="1" bandRow="1" bandCol="1">
                <a:tableStyleId>{5940675A-B579-460E-94D1-54222C63F5DA}</a:tableStyleId>
              </a:tblPr>
              <a:tblGrid>
                <a:gridCol w="4572000">
                  <a:extLst>
                    <a:ext uri="{9D8B030D-6E8A-4147-A177-3AD203B41FA5}">
                      <a16:colId xmlns:a16="http://schemas.microsoft.com/office/drawing/2014/main" val="20000"/>
                    </a:ext>
                  </a:extLst>
                </a:gridCol>
                <a:gridCol w="1066800">
                  <a:extLst>
                    <a:ext uri="{9D8B030D-6E8A-4147-A177-3AD203B41FA5}">
                      <a16:colId xmlns:a16="http://schemas.microsoft.com/office/drawing/2014/main" val="20001"/>
                    </a:ext>
                  </a:extLst>
                </a:gridCol>
                <a:gridCol w="1219200">
                  <a:extLst>
                    <a:ext uri="{9D8B030D-6E8A-4147-A177-3AD203B41FA5}">
                      <a16:colId xmlns:a16="http://schemas.microsoft.com/office/drawing/2014/main" val="20002"/>
                    </a:ext>
                  </a:extLst>
                </a:gridCol>
                <a:gridCol w="1447800">
                  <a:extLst>
                    <a:ext uri="{9D8B030D-6E8A-4147-A177-3AD203B41FA5}">
                      <a16:colId xmlns:a16="http://schemas.microsoft.com/office/drawing/2014/main" val="20003"/>
                    </a:ext>
                  </a:extLst>
                </a:gridCol>
              </a:tblGrid>
              <a:tr h="274320">
                <a:tc>
                  <a:txBody>
                    <a:bodyPr/>
                    <a:lstStyle/>
                    <a:p>
                      <a:endParaRPr lang="en-US" sz="1400" dirty="0">
                        <a:latin typeface="Verdana" pitchFamily="34" charset="0"/>
                        <a:ea typeface="Verdana" pitchFamily="34" charset="0"/>
                        <a:cs typeface="Verdana" pitchFamily="34" charset="0"/>
                      </a:endParaRPr>
                    </a:p>
                  </a:txBody>
                  <a:tcPr anchor="ctr"/>
                </a:tc>
                <a:tc>
                  <a:txBody>
                    <a:bodyPr/>
                    <a:lstStyle/>
                    <a:p>
                      <a:pPr algn="ctr"/>
                      <a:r>
                        <a:rPr lang="en-US" sz="1400" b="1" dirty="0">
                          <a:latin typeface="Verdana" pitchFamily="34" charset="0"/>
                          <a:ea typeface="Verdana" pitchFamily="34" charset="0"/>
                          <a:cs typeface="Verdana" pitchFamily="34" charset="0"/>
                        </a:rPr>
                        <a:t>2015</a:t>
                      </a:r>
                    </a:p>
                  </a:txBody>
                  <a:tcPr anchor="ctr"/>
                </a:tc>
                <a:tc>
                  <a:txBody>
                    <a:bodyPr/>
                    <a:lstStyle/>
                    <a:p>
                      <a:pPr algn="ctr"/>
                      <a:r>
                        <a:rPr lang="en-US" sz="1400" b="1" dirty="0">
                          <a:latin typeface="Verdana" pitchFamily="34" charset="0"/>
                          <a:ea typeface="Verdana" pitchFamily="34" charset="0"/>
                          <a:cs typeface="Verdana" pitchFamily="34" charset="0"/>
                        </a:rPr>
                        <a:t>2016</a:t>
                      </a:r>
                    </a:p>
                  </a:txBody>
                  <a:tcPr anchor="ctr"/>
                </a:tc>
                <a:tc>
                  <a:txBody>
                    <a:bodyPr/>
                    <a:lstStyle/>
                    <a:p>
                      <a:pPr algn="ctr"/>
                      <a:r>
                        <a:rPr lang="en-US" sz="1400" b="1" dirty="0">
                          <a:latin typeface="Verdana" pitchFamily="34" charset="0"/>
                          <a:ea typeface="Verdana" pitchFamily="34" charset="0"/>
                          <a:cs typeface="Verdana" pitchFamily="34" charset="0"/>
                        </a:rPr>
                        <a:t>2017</a:t>
                      </a:r>
                    </a:p>
                  </a:txBody>
                  <a:tcPr anchor="ctr"/>
                </a:tc>
                <a:extLst>
                  <a:ext uri="{0D108BD9-81ED-4DB2-BD59-A6C34878D82A}">
                    <a16:rowId xmlns:a16="http://schemas.microsoft.com/office/drawing/2014/main" val="10000"/>
                  </a:ext>
                </a:extLst>
              </a:tr>
              <a:tr h="228600">
                <a:tc>
                  <a:txBody>
                    <a:bodyPr/>
                    <a:lstStyle/>
                    <a:p>
                      <a:r>
                        <a:rPr lang="en-US" sz="1400" dirty="0">
                          <a:latin typeface="Verdana" pitchFamily="34" charset="0"/>
                          <a:ea typeface="Verdana" pitchFamily="34" charset="0"/>
                          <a:cs typeface="Verdana" pitchFamily="34" charset="0"/>
                        </a:rPr>
                        <a:t>Variable costing income (from exhibit 19.10)</a:t>
                      </a:r>
                    </a:p>
                  </a:txBody>
                  <a:tcPr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400" dirty="0">
                          <a:latin typeface="Verdana" pitchFamily="34" charset="0"/>
                          <a:ea typeface="Verdana" pitchFamily="34" charset="0"/>
                          <a:cs typeface="Verdana" pitchFamily="34" charset="0"/>
                        </a:rPr>
                        <a:t>$580,000</a:t>
                      </a:r>
                      <a:r>
                        <a:rPr lang="en-US" sz="1400" baseline="0" dirty="0">
                          <a:latin typeface="Verdana" pitchFamily="34" charset="0"/>
                          <a:ea typeface="Verdana" pitchFamily="34" charset="0"/>
                          <a:cs typeface="Verdana" pitchFamily="34" charset="0"/>
                        </a:rPr>
                        <a:t> </a:t>
                      </a:r>
                      <a:endParaRPr lang="en-US" sz="1400" dirty="0">
                        <a:latin typeface="Verdana" pitchFamily="34" charset="0"/>
                        <a:ea typeface="Verdana" pitchFamily="34" charset="0"/>
                        <a:cs typeface="Verdana" pitchFamily="34" charset="0"/>
                      </a:endParaRPr>
                    </a:p>
                  </a:txBody>
                  <a:tcPr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400" dirty="0">
                          <a:latin typeface="Verdana" pitchFamily="34" charset="0"/>
                          <a:ea typeface="Verdana" pitchFamily="34" charset="0"/>
                          <a:cs typeface="Verdana" pitchFamily="34" charset="0"/>
                        </a:rPr>
                        <a:t>$120,000</a:t>
                      </a:r>
                    </a:p>
                  </a:txBody>
                  <a:tcPr anchor="ctr"/>
                </a:tc>
                <a:tc>
                  <a:txBody>
                    <a:bodyPr/>
                    <a:lstStyle/>
                    <a:p>
                      <a:pPr algn="r"/>
                      <a:r>
                        <a:rPr lang="en-US" sz="1400" dirty="0">
                          <a:latin typeface="Verdana" pitchFamily="34" charset="0"/>
                          <a:ea typeface="Verdana" pitchFamily="34" charset="0"/>
                          <a:cs typeface="Verdana" pitchFamily="34" charset="0"/>
                        </a:rPr>
                        <a:t>$1,040,000</a:t>
                      </a:r>
                    </a:p>
                  </a:txBody>
                  <a:tcPr anchor="ctr"/>
                </a:tc>
                <a:extLst>
                  <a:ext uri="{0D108BD9-81ED-4DB2-BD59-A6C34878D82A}">
                    <a16:rowId xmlns:a16="http://schemas.microsoft.com/office/drawing/2014/main" val="10001"/>
                  </a:ext>
                </a:extLst>
              </a:tr>
              <a:tr h="335280">
                <a:tc>
                  <a:txBody>
                    <a:bodyPr/>
                    <a:lstStyle/>
                    <a:p>
                      <a:r>
                        <a:rPr lang="en-US" sz="1400" dirty="0">
                          <a:latin typeface="Verdana" pitchFamily="34" charset="0"/>
                          <a:ea typeface="Verdana" pitchFamily="34" charset="0"/>
                          <a:cs typeface="Verdana" pitchFamily="34" charset="0"/>
                        </a:rPr>
                        <a:t>Add: Fixed overhead</a:t>
                      </a:r>
                      <a:r>
                        <a:rPr lang="en-US" sz="1400" baseline="0" dirty="0">
                          <a:latin typeface="Verdana" pitchFamily="34" charset="0"/>
                          <a:ea typeface="Verdana" pitchFamily="34" charset="0"/>
                          <a:cs typeface="Verdana" pitchFamily="34" charset="0"/>
                        </a:rPr>
                        <a:t> cost deferred in ending inventory (20,000×$10)</a:t>
                      </a:r>
                      <a:endParaRPr lang="en-US" sz="1400" dirty="0">
                        <a:latin typeface="Verdana" pitchFamily="34" charset="0"/>
                        <a:ea typeface="Verdana" pitchFamily="34" charset="0"/>
                        <a:cs typeface="Verdana" pitchFamily="34" charset="0"/>
                      </a:endParaRPr>
                    </a:p>
                  </a:txBody>
                  <a:tcPr anchor="ctr"/>
                </a:tc>
                <a:tc>
                  <a:txBody>
                    <a:bodyPr/>
                    <a:lstStyle/>
                    <a:p>
                      <a:pPr algn="r"/>
                      <a:r>
                        <a:rPr lang="en-US" sz="1400" dirty="0">
                          <a:latin typeface="Verdana" pitchFamily="34" charset="0"/>
                          <a:ea typeface="Verdana" pitchFamily="34" charset="0"/>
                          <a:cs typeface="Verdana" pitchFamily="34" charset="0"/>
                        </a:rPr>
                        <a:t>0</a:t>
                      </a:r>
                    </a:p>
                  </a:txBody>
                  <a:tcPr anchor="ctr"/>
                </a:tc>
                <a:tc>
                  <a:txBody>
                    <a:bodyPr/>
                    <a:lstStyle/>
                    <a:p>
                      <a:pPr algn="r"/>
                      <a:r>
                        <a:rPr lang="en-US" sz="1400" dirty="0">
                          <a:latin typeface="Verdana" pitchFamily="34" charset="0"/>
                          <a:ea typeface="Verdana" pitchFamily="34" charset="0"/>
                          <a:cs typeface="Verdana" pitchFamily="34" charset="0"/>
                        </a:rPr>
                        <a:t>200,000</a:t>
                      </a:r>
                    </a:p>
                  </a:txBody>
                  <a:tcPr anchor="ctr"/>
                </a:tc>
                <a:tc>
                  <a:txBody>
                    <a:bodyPr/>
                    <a:lstStyle/>
                    <a:p>
                      <a:pPr algn="r"/>
                      <a:r>
                        <a:rPr lang="en-US" sz="1400" dirty="0">
                          <a:latin typeface="Verdana" pitchFamily="34" charset="0"/>
                          <a:ea typeface="Verdana" pitchFamily="34" charset="0"/>
                          <a:cs typeface="Verdana" pitchFamily="34" charset="0"/>
                        </a:rPr>
                        <a:t>0</a:t>
                      </a:r>
                    </a:p>
                  </a:txBody>
                  <a:tcPr anchor="ctr"/>
                </a:tc>
                <a:extLst>
                  <a:ext uri="{0D108BD9-81ED-4DB2-BD59-A6C34878D82A}">
                    <a16:rowId xmlns:a16="http://schemas.microsoft.com/office/drawing/2014/main" val="10002"/>
                  </a:ext>
                </a:extLst>
              </a:tr>
              <a:tr h="33528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latin typeface="Verdana" pitchFamily="34" charset="0"/>
                          <a:ea typeface="Verdana" pitchFamily="34" charset="0"/>
                          <a:cs typeface="Verdana" pitchFamily="34" charset="0"/>
                        </a:rPr>
                        <a:t>Less: Fixed overhead cost recognized</a:t>
                      </a:r>
                      <a:r>
                        <a:rPr lang="en-US" sz="1400" baseline="0" dirty="0">
                          <a:latin typeface="Verdana" pitchFamily="34" charset="0"/>
                          <a:ea typeface="Verdana" pitchFamily="34" charset="0"/>
                          <a:cs typeface="Verdana" pitchFamily="34" charset="0"/>
                        </a:rPr>
                        <a:t> from beginning inventory(20,000×$10)</a:t>
                      </a:r>
                      <a:endParaRPr lang="en-US" sz="1400" dirty="0">
                        <a:latin typeface="Verdana" pitchFamily="34" charset="0"/>
                        <a:ea typeface="Verdana" pitchFamily="34" charset="0"/>
                        <a:cs typeface="Verdana" pitchFamily="34" charset="0"/>
                      </a:endParaRPr>
                    </a:p>
                  </a:txBody>
                  <a:tcPr anchor="ctr"/>
                </a:tc>
                <a:tc>
                  <a:txBody>
                    <a:bodyPr/>
                    <a:lstStyle/>
                    <a:p>
                      <a:pPr algn="r"/>
                      <a:r>
                        <a:rPr lang="en-US" sz="1400" u="sng" dirty="0">
                          <a:latin typeface="Verdana" pitchFamily="34" charset="0"/>
                          <a:ea typeface="Verdana" pitchFamily="34" charset="0"/>
                          <a:cs typeface="Verdana" pitchFamily="34" charset="0"/>
                        </a:rPr>
                        <a:t>0</a:t>
                      </a:r>
                    </a:p>
                  </a:txBody>
                  <a:tcPr anchor="ctr"/>
                </a:tc>
                <a:tc>
                  <a:txBody>
                    <a:bodyPr/>
                    <a:lstStyle/>
                    <a:p>
                      <a:pPr algn="r"/>
                      <a:r>
                        <a:rPr lang="en-US" sz="1400" u="sng" dirty="0">
                          <a:latin typeface="Verdana" pitchFamily="34" charset="0"/>
                          <a:ea typeface="Verdana" pitchFamily="34" charset="0"/>
                          <a:cs typeface="Verdana" pitchFamily="34" charset="0"/>
                        </a:rPr>
                        <a:t>0</a:t>
                      </a:r>
                    </a:p>
                  </a:txBody>
                  <a:tcPr anchor="ctr"/>
                </a:tc>
                <a:tc>
                  <a:txBody>
                    <a:bodyPr/>
                    <a:lstStyle/>
                    <a:p>
                      <a:pPr algn="r"/>
                      <a:r>
                        <a:rPr lang="en-US" sz="1400" u="sng" dirty="0">
                          <a:latin typeface="Verdana" pitchFamily="34" charset="0"/>
                          <a:ea typeface="Verdana" pitchFamily="34" charset="0"/>
                          <a:cs typeface="Verdana" pitchFamily="34" charset="0"/>
                        </a:rPr>
                        <a:t>−200,000</a:t>
                      </a:r>
                    </a:p>
                  </a:txBody>
                  <a:tcPr anchor="ctr"/>
                </a:tc>
                <a:extLst>
                  <a:ext uri="{0D108BD9-81ED-4DB2-BD59-A6C34878D82A}">
                    <a16:rowId xmlns:a16="http://schemas.microsoft.com/office/drawing/2014/main" val="10003"/>
                  </a:ext>
                </a:extLst>
              </a:tr>
              <a:tr h="228600">
                <a:tc>
                  <a:txBody>
                    <a:bodyPr/>
                    <a:lstStyle/>
                    <a:p>
                      <a:r>
                        <a:rPr lang="en-US" sz="1400" dirty="0">
                          <a:latin typeface="Verdana" pitchFamily="34" charset="0"/>
                          <a:ea typeface="Verdana" pitchFamily="34" charset="0"/>
                          <a:cs typeface="Verdana" pitchFamily="34" charset="0"/>
                        </a:rPr>
                        <a:t>Absorption costing income</a:t>
                      </a:r>
                    </a:p>
                  </a:txBody>
                  <a:tcPr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400" u="sng" dirty="0">
                          <a:latin typeface="Verdana" pitchFamily="34" charset="0"/>
                          <a:ea typeface="Verdana" pitchFamily="34" charset="0"/>
                          <a:cs typeface="Verdana" pitchFamily="34" charset="0"/>
                        </a:rPr>
                        <a:t>$580,000</a:t>
                      </a:r>
                    </a:p>
                  </a:txBody>
                  <a:tcPr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400" u="sng" dirty="0">
                          <a:latin typeface="Verdana" pitchFamily="34" charset="0"/>
                          <a:ea typeface="Verdana" pitchFamily="34" charset="0"/>
                          <a:cs typeface="Verdana" pitchFamily="34" charset="0"/>
                        </a:rPr>
                        <a:t>$320,000</a:t>
                      </a:r>
                    </a:p>
                  </a:txBody>
                  <a:tcPr anchor="ctr"/>
                </a:tc>
                <a:tc>
                  <a:txBody>
                    <a:bodyPr/>
                    <a:lstStyle/>
                    <a:p>
                      <a:pPr algn="r"/>
                      <a:r>
                        <a:rPr lang="en-US" sz="1400" u="sng" dirty="0">
                          <a:latin typeface="Verdana" pitchFamily="34" charset="0"/>
                          <a:ea typeface="Verdana" pitchFamily="34" charset="0"/>
                          <a:cs typeface="Verdana" pitchFamily="34" charset="0"/>
                        </a:rPr>
                        <a:t>$840,000</a:t>
                      </a:r>
                    </a:p>
                  </a:txBody>
                  <a:tcPr anchor="ct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3079391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533400"/>
            <a:ext cx="9144000" cy="1143000"/>
          </a:xfrm>
        </p:spPr>
        <p:txBody>
          <a:bodyPr>
            <a:noAutofit/>
          </a:bodyPr>
          <a:lstStyle/>
          <a:p>
            <a:r>
              <a:rPr lang="en-US" dirty="0"/>
              <a:t>Converting Income under Variable Costing to Absorption Costing (3 of 3)</a:t>
            </a:r>
          </a:p>
        </p:txBody>
      </p:sp>
      <p:sp>
        <p:nvSpPr>
          <p:cNvPr id="4" name="Text Placeholder 3"/>
          <p:cNvSpPr>
            <a:spLocks noGrp="1"/>
          </p:cNvSpPr>
          <p:nvPr>
            <p:ph type="body" sz="quarter" idx="13"/>
          </p:nvPr>
        </p:nvSpPr>
        <p:spPr>
          <a:xfrm>
            <a:off x="381000" y="1752600"/>
            <a:ext cx="8458200" cy="609600"/>
          </a:xfrm>
        </p:spPr>
        <p:txBody>
          <a:bodyPr>
            <a:noAutofit/>
          </a:bodyPr>
          <a:lstStyle/>
          <a:p>
            <a:pPr lvl="0"/>
            <a:r>
              <a:rPr lang="en-US" altLang="en-US" b="1" kern="0" dirty="0">
                <a:solidFill>
                  <a:prstClr val="black"/>
                </a:solidFill>
              </a:rPr>
              <a:t>Learning Objective P3: </a:t>
            </a:r>
            <a:r>
              <a:rPr lang="en-US" dirty="0"/>
              <a:t>Convert income under variable costing to the absorption cost basis.</a:t>
            </a:r>
            <a:endParaRPr lang="en-US" b="1" kern="0" dirty="0">
              <a:solidFill>
                <a:prstClr val="black"/>
              </a:solidFill>
            </a:endParaRPr>
          </a:p>
        </p:txBody>
      </p:sp>
      <p:sp>
        <p:nvSpPr>
          <p:cNvPr id="10" name="Content Placeholder 4"/>
          <p:cNvSpPr>
            <a:spLocks noGrp="1"/>
          </p:cNvSpPr>
          <p:nvPr>
            <p:ph sz="quarter" idx="18"/>
          </p:nvPr>
        </p:nvSpPr>
        <p:spPr>
          <a:xfrm>
            <a:off x="381000" y="2514600"/>
            <a:ext cx="8305800" cy="3886200"/>
          </a:xfrm>
        </p:spPr>
        <p:txBody>
          <a:bodyPr>
            <a:noAutofit/>
          </a:bodyPr>
          <a:lstStyle/>
          <a:p>
            <a:pPr marL="0" indent="0">
              <a:buNone/>
            </a:pPr>
            <a:r>
              <a:rPr lang="en-US" altLang="en-US" sz="2400" dirty="0"/>
              <a:t>2016 </a:t>
            </a:r>
            <a:r>
              <a:rPr lang="en-US" altLang="en-US" sz="2400" dirty="0">
                <a:sym typeface="Wingdings" panose="05000000000000000000" pitchFamily="2" charset="2"/>
              </a:rPr>
              <a:t> </a:t>
            </a:r>
            <a:r>
              <a:rPr lang="en-US" altLang="en-US" sz="2400" dirty="0"/>
              <a:t>To </a:t>
            </a:r>
            <a:r>
              <a:rPr lang="en-US" altLang="en-US" sz="2400" u="sng" dirty="0"/>
              <a:t>restate variable costing income to absorption costing </a:t>
            </a:r>
            <a:r>
              <a:rPr lang="en-US" altLang="en-US" sz="2400" dirty="0"/>
              <a:t>income for 2016, we must </a:t>
            </a:r>
            <a:r>
              <a:rPr lang="en-US" altLang="en-US" sz="2400" u="sng" dirty="0"/>
              <a:t>add back </a:t>
            </a:r>
            <a:r>
              <a:rPr lang="en-US" altLang="en-US" sz="2400" dirty="0"/>
              <a:t>the fixed overhead cost deferred in ending inventory. </a:t>
            </a:r>
          </a:p>
          <a:p>
            <a:pPr marL="0" indent="0">
              <a:buNone/>
            </a:pPr>
            <a:r>
              <a:rPr lang="en-US" altLang="en-US" sz="2400" dirty="0"/>
              <a:t>2017 </a:t>
            </a:r>
            <a:r>
              <a:rPr lang="en-US" altLang="en-US" sz="2400" dirty="0">
                <a:sym typeface="Wingdings" panose="05000000000000000000" pitchFamily="2" charset="2"/>
              </a:rPr>
              <a:t> </a:t>
            </a:r>
            <a:r>
              <a:rPr lang="en-US" altLang="en-US" sz="2400" dirty="0"/>
              <a:t>Similarly, to </a:t>
            </a:r>
            <a:r>
              <a:rPr lang="en-US" altLang="en-US" sz="2400" u="sng" dirty="0"/>
              <a:t>restate variable costing income to absorption costing </a:t>
            </a:r>
            <a:r>
              <a:rPr lang="en-US" altLang="en-US" sz="2400" dirty="0"/>
              <a:t>income for 2017, we must </a:t>
            </a:r>
            <a:r>
              <a:rPr lang="en-US" altLang="en-US" sz="2400" u="sng" dirty="0"/>
              <a:t>deduct</a:t>
            </a:r>
            <a:r>
              <a:rPr lang="en-US" altLang="en-US" sz="2400" dirty="0"/>
              <a:t> the fixed overhead cost recognized from beginning inventory, which was incurred in 2016, but expensed in the 2017 cost of goods sold when the inventory was sold.</a:t>
            </a:r>
          </a:p>
        </p:txBody>
      </p:sp>
    </p:spTree>
    <p:extLst>
      <p:ext uri="{BB962C8B-B14F-4D97-AF65-F5344CB8AC3E}">
        <p14:creationId xmlns:p14="http://schemas.microsoft.com/office/powerpoint/2010/main" val="289691967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ctrTitle"/>
          </p:nvPr>
        </p:nvSpPr>
        <p:spPr/>
        <p:txBody>
          <a:bodyPr>
            <a:normAutofit/>
          </a:bodyPr>
          <a:lstStyle/>
          <a:p>
            <a:r>
              <a:rPr lang="en-US" altLang="en-US" b="1" dirty="0"/>
              <a:t>Learning Objective </a:t>
            </a:r>
            <a:r>
              <a:rPr lang="en-US" b="1" dirty="0"/>
              <a:t>C1: </a:t>
            </a:r>
            <a:r>
              <a:rPr lang="en-US" dirty="0"/>
              <a:t>Describe how absorption costing can result in overproduction.</a:t>
            </a:r>
          </a:p>
        </p:txBody>
      </p:sp>
    </p:spTree>
    <p:extLst>
      <p:ext uri="{BB962C8B-B14F-4D97-AF65-F5344CB8AC3E}">
        <p14:creationId xmlns:p14="http://schemas.microsoft.com/office/powerpoint/2010/main" val="16279599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533400"/>
            <a:ext cx="9144000" cy="685800"/>
          </a:xfrm>
        </p:spPr>
        <p:txBody>
          <a:bodyPr/>
          <a:lstStyle/>
          <a:p>
            <a:r>
              <a:rPr lang="en-US" dirty="0"/>
              <a:t>Planning Production (1 of 2)</a:t>
            </a:r>
          </a:p>
        </p:txBody>
      </p:sp>
      <p:sp>
        <p:nvSpPr>
          <p:cNvPr id="4" name="Text Placeholder 3"/>
          <p:cNvSpPr>
            <a:spLocks noGrp="1"/>
          </p:cNvSpPr>
          <p:nvPr>
            <p:ph type="body" sz="quarter" idx="13"/>
          </p:nvPr>
        </p:nvSpPr>
        <p:spPr>
          <a:xfrm>
            <a:off x="381000" y="1219200"/>
            <a:ext cx="8382000" cy="609600"/>
          </a:xfrm>
        </p:spPr>
        <p:txBody>
          <a:bodyPr>
            <a:noAutofit/>
          </a:bodyPr>
          <a:lstStyle/>
          <a:p>
            <a:pPr lvl="0"/>
            <a:r>
              <a:rPr lang="en-US" altLang="en-US" b="1" kern="0" dirty="0">
                <a:solidFill>
                  <a:prstClr val="black"/>
                </a:solidFill>
              </a:rPr>
              <a:t>Learning Objective C1: </a:t>
            </a:r>
            <a:r>
              <a:rPr lang="en-US" dirty="0"/>
              <a:t>Describe how absorption costing can result in overproduction.</a:t>
            </a:r>
            <a:endParaRPr lang="en-US" b="1" kern="0" dirty="0">
              <a:solidFill>
                <a:prstClr val="black"/>
              </a:solidFill>
            </a:endParaRPr>
          </a:p>
        </p:txBody>
      </p:sp>
      <p:sp>
        <p:nvSpPr>
          <p:cNvPr id="5" name="Content Placeholder 4"/>
          <p:cNvSpPr>
            <a:spLocks noGrp="1"/>
          </p:cNvSpPr>
          <p:nvPr>
            <p:ph sz="quarter" idx="15"/>
          </p:nvPr>
        </p:nvSpPr>
        <p:spPr>
          <a:xfrm>
            <a:off x="304800" y="1981200"/>
            <a:ext cx="8610600" cy="2133600"/>
          </a:xfrm>
        </p:spPr>
        <p:txBody>
          <a:bodyPr>
            <a:noAutofit/>
          </a:bodyPr>
          <a:lstStyle/>
          <a:p>
            <a:pPr marL="0" indent="0">
              <a:buNone/>
            </a:pPr>
            <a:r>
              <a:rPr lang="en-US" sz="2400" kern="0" dirty="0"/>
              <a:t>Exhibit 19.13</a:t>
            </a:r>
          </a:p>
          <a:p>
            <a:pPr marL="0" indent="0">
              <a:buNone/>
            </a:pPr>
            <a:r>
              <a:rPr lang="en-US" altLang="en-US" sz="2400" dirty="0"/>
              <a:t>What would happen if </a:t>
            </a:r>
            <a:r>
              <a:rPr lang="en-US" altLang="en-US" sz="2400" i="1" dirty="0" err="1"/>
              <a:t>IceAge’s</a:t>
            </a:r>
            <a:r>
              <a:rPr lang="en-US" altLang="en-US" sz="2400" dirty="0"/>
              <a:t> manager decided to produce 100,000 units instead of 60,000?</a:t>
            </a:r>
          </a:p>
          <a:p>
            <a:pPr marL="0" indent="0">
              <a:buNone/>
            </a:pPr>
            <a:r>
              <a:rPr lang="en-US" altLang="en-US" sz="2400" dirty="0"/>
              <a:t>The 40,000 extra units would be stored in inventory and the total production cost PER UNIT </a:t>
            </a:r>
            <a:r>
              <a:rPr lang="en-US" altLang="en-US" sz="2400" b="1" dirty="0"/>
              <a:t>is $4 less</a:t>
            </a:r>
            <a:r>
              <a:rPr lang="en-US" altLang="en-US" sz="2400" dirty="0"/>
              <a:t>!</a:t>
            </a:r>
          </a:p>
        </p:txBody>
      </p:sp>
      <p:graphicFrame>
        <p:nvGraphicFramePr>
          <p:cNvPr id="9" name="Table 8"/>
          <p:cNvGraphicFramePr>
            <a:graphicFrameLocks noGrp="1"/>
          </p:cNvGraphicFramePr>
          <p:nvPr>
            <p:extLst>
              <p:ext uri="{D42A27DB-BD31-4B8C-83A1-F6EECF244321}">
                <p14:modId xmlns:p14="http://schemas.microsoft.com/office/powerpoint/2010/main" val="4256326156"/>
              </p:ext>
            </p:extLst>
          </p:nvPr>
        </p:nvGraphicFramePr>
        <p:xfrm>
          <a:off x="1143000" y="4267200"/>
          <a:ext cx="6781800" cy="1950720"/>
        </p:xfrm>
        <a:graphic>
          <a:graphicData uri="http://schemas.openxmlformats.org/drawingml/2006/table">
            <a:tbl>
              <a:tblPr firstRow="1" bandRow="1">
                <a:tableStyleId>{5940675A-B579-460E-94D1-54222C63F5DA}</a:tableStyleId>
              </a:tblPr>
              <a:tblGrid>
                <a:gridCol w="5486400">
                  <a:extLst>
                    <a:ext uri="{9D8B030D-6E8A-4147-A177-3AD203B41FA5}">
                      <a16:colId xmlns:a16="http://schemas.microsoft.com/office/drawing/2014/main" val="20000"/>
                    </a:ext>
                  </a:extLst>
                </a:gridCol>
                <a:gridCol w="1295400">
                  <a:extLst>
                    <a:ext uri="{9D8B030D-6E8A-4147-A177-3AD203B41FA5}">
                      <a16:colId xmlns:a16="http://schemas.microsoft.com/office/drawing/2014/main" val="20001"/>
                    </a:ext>
                  </a:extLst>
                </a:gridCol>
              </a:tblGrid>
              <a:tr h="228600">
                <a:tc>
                  <a:txBody>
                    <a:bodyPr/>
                    <a:lstStyle/>
                    <a:p>
                      <a:r>
                        <a:rPr lang="en-US" sz="1200" b="1" dirty="0">
                          <a:latin typeface="Verdana" pitchFamily="34" charset="0"/>
                          <a:ea typeface="Verdana" pitchFamily="34" charset="0"/>
                          <a:cs typeface="Verdana" pitchFamily="34" charset="0"/>
                        </a:rPr>
                        <a:t>When 60,000 Units are</a:t>
                      </a:r>
                      <a:r>
                        <a:rPr lang="en-US" sz="1200" b="1" baseline="0" dirty="0">
                          <a:latin typeface="Verdana" pitchFamily="34" charset="0"/>
                          <a:ea typeface="Verdana" pitchFamily="34" charset="0"/>
                          <a:cs typeface="Verdana" pitchFamily="34" charset="0"/>
                        </a:rPr>
                        <a:t> Produced</a:t>
                      </a:r>
                      <a:endParaRPr lang="en-US" sz="1200" b="1" dirty="0">
                        <a:latin typeface="Verdana" pitchFamily="34" charset="0"/>
                        <a:ea typeface="Verdana" pitchFamily="34" charset="0"/>
                        <a:cs typeface="Verdana" pitchFamily="34" charset="0"/>
                      </a:endParaRPr>
                    </a:p>
                  </a:txBody>
                  <a:tcPr/>
                </a:tc>
                <a:tc>
                  <a:txBody>
                    <a:bodyPr/>
                    <a:lstStyle/>
                    <a:p>
                      <a:endParaRPr lang="en-US" sz="1200" dirty="0">
                        <a:latin typeface="Verdana" pitchFamily="34" charset="0"/>
                        <a:ea typeface="Verdana" pitchFamily="34" charset="0"/>
                        <a:cs typeface="Verdana" pitchFamily="34" charset="0"/>
                      </a:endParaRPr>
                    </a:p>
                  </a:txBody>
                  <a:tcPr/>
                </a:tc>
                <a:extLst>
                  <a:ext uri="{0D108BD9-81ED-4DB2-BD59-A6C34878D82A}">
                    <a16:rowId xmlns:a16="http://schemas.microsoft.com/office/drawing/2014/main" val="10000"/>
                  </a:ext>
                </a:extLst>
              </a:tr>
              <a:tr h="224118">
                <a:tc>
                  <a:txBody>
                    <a:bodyPr/>
                    <a:lstStyle/>
                    <a:p>
                      <a:r>
                        <a:rPr lang="en-US" sz="1200" dirty="0">
                          <a:latin typeface="Verdana" pitchFamily="34" charset="0"/>
                          <a:ea typeface="Verdana" pitchFamily="34" charset="0"/>
                          <a:cs typeface="Verdana" pitchFamily="34" charset="0"/>
                        </a:rPr>
                        <a:t>Direct</a:t>
                      </a:r>
                      <a:r>
                        <a:rPr lang="en-US" sz="1200" baseline="0" dirty="0">
                          <a:latin typeface="Verdana" pitchFamily="34" charset="0"/>
                          <a:ea typeface="Verdana" pitchFamily="34" charset="0"/>
                          <a:cs typeface="Verdana" pitchFamily="34" charset="0"/>
                        </a:rPr>
                        <a:t> materials cost</a:t>
                      </a:r>
                      <a:endParaRPr lang="en-US" sz="1200" dirty="0">
                        <a:latin typeface="Verdana" pitchFamily="34" charset="0"/>
                        <a:ea typeface="Verdana" pitchFamily="34" charset="0"/>
                        <a:cs typeface="Verdana" pitchFamily="34" charset="0"/>
                      </a:endParaRPr>
                    </a:p>
                  </a:txBody>
                  <a:tcPr/>
                </a:tc>
                <a:tc>
                  <a:txBody>
                    <a:bodyPr/>
                    <a:lstStyle/>
                    <a:p>
                      <a:pPr algn="r"/>
                      <a:r>
                        <a:rPr lang="en-US" sz="1200" dirty="0">
                          <a:latin typeface="Verdana" pitchFamily="34" charset="0"/>
                          <a:ea typeface="Verdana" pitchFamily="34" charset="0"/>
                          <a:cs typeface="Verdana" pitchFamily="34" charset="0"/>
                        </a:rPr>
                        <a:t>$4 per unit</a:t>
                      </a:r>
                    </a:p>
                  </a:txBody>
                  <a:tcPr/>
                </a:tc>
                <a:extLst>
                  <a:ext uri="{0D108BD9-81ED-4DB2-BD59-A6C34878D82A}">
                    <a16:rowId xmlns:a16="http://schemas.microsoft.com/office/drawing/2014/main" val="10001"/>
                  </a:ext>
                </a:extLst>
              </a:tr>
              <a:tr h="289560">
                <a:tc>
                  <a:txBody>
                    <a:bodyPr/>
                    <a:lstStyle/>
                    <a:p>
                      <a:r>
                        <a:rPr lang="en-US" sz="1200" dirty="0">
                          <a:latin typeface="Verdana" pitchFamily="34" charset="0"/>
                          <a:ea typeface="Verdana" pitchFamily="34" charset="0"/>
                          <a:cs typeface="Verdana" pitchFamily="34" charset="0"/>
                        </a:rPr>
                        <a:t>Direct labor cost</a:t>
                      </a: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200" dirty="0">
                          <a:latin typeface="Verdana" pitchFamily="34" charset="0"/>
                          <a:ea typeface="Verdana" pitchFamily="34" charset="0"/>
                          <a:cs typeface="Verdana" pitchFamily="34" charset="0"/>
                        </a:rPr>
                        <a:t>8</a:t>
                      </a:r>
                      <a:r>
                        <a:rPr lang="en-US" sz="1200" baseline="0" dirty="0">
                          <a:latin typeface="Verdana" pitchFamily="34" charset="0"/>
                          <a:ea typeface="Verdana" pitchFamily="34" charset="0"/>
                          <a:cs typeface="Verdana" pitchFamily="34" charset="0"/>
                        </a:rPr>
                        <a:t> </a:t>
                      </a:r>
                      <a:r>
                        <a:rPr lang="en-US" sz="1200" dirty="0">
                          <a:latin typeface="Verdana" pitchFamily="34" charset="0"/>
                          <a:ea typeface="Verdana" pitchFamily="34" charset="0"/>
                          <a:cs typeface="Verdana" pitchFamily="34" charset="0"/>
                        </a:rPr>
                        <a:t>per unit</a:t>
                      </a:r>
                    </a:p>
                  </a:txBody>
                  <a:tcPr/>
                </a:tc>
                <a:extLst>
                  <a:ext uri="{0D108BD9-81ED-4DB2-BD59-A6C34878D82A}">
                    <a16:rowId xmlns:a16="http://schemas.microsoft.com/office/drawing/2014/main" val="10002"/>
                  </a:ext>
                </a:extLst>
              </a:tr>
              <a:tr h="228600">
                <a:tc>
                  <a:txBody>
                    <a:bodyPr/>
                    <a:lstStyle/>
                    <a:p>
                      <a:r>
                        <a:rPr lang="en-US" sz="1200" dirty="0">
                          <a:latin typeface="Verdana" pitchFamily="34" charset="0"/>
                          <a:ea typeface="Verdana" pitchFamily="34" charset="0"/>
                          <a:cs typeface="Verdana" pitchFamily="34" charset="0"/>
                        </a:rPr>
                        <a:t>Variable overhead</a:t>
                      </a: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200" u="sng" dirty="0">
                          <a:latin typeface="Verdana" pitchFamily="34" charset="0"/>
                          <a:ea typeface="Verdana" pitchFamily="34" charset="0"/>
                          <a:cs typeface="Verdana" pitchFamily="34" charset="0"/>
                        </a:rPr>
                        <a:t>3 per unit</a:t>
                      </a:r>
                    </a:p>
                  </a:txBody>
                  <a:tcPr/>
                </a:tc>
                <a:extLst>
                  <a:ext uri="{0D108BD9-81ED-4DB2-BD59-A6C34878D82A}">
                    <a16:rowId xmlns:a16="http://schemas.microsoft.com/office/drawing/2014/main" val="10003"/>
                  </a:ext>
                </a:extLst>
              </a:tr>
              <a:tr h="182880">
                <a:tc>
                  <a:txBody>
                    <a:bodyPr/>
                    <a:lstStyle/>
                    <a:p>
                      <a:r>
                        <a:rPr lang="en-US" sz="1200" dirty="0">
                          <a:latin typeface="Verdana" pitchFamily="34" charset="0"/>
                          <a:ea typeface="Verdana" pitchFamily="34" charset="0"/>
                          <a:cs typeface="Verdana" pitchFamily="34" charset="0"/>
                        </a:rPr>
                        <a:t>Total variable</a:t>
                      </a:r>
                      <a:r>
                        <a:rPr lang="en-US" sz="1200" baseline="0" dirty="0">
                          <a:latin typeface="Verdana" pitchFamily="34" charset="0"/>
                          <a:ea typeface="Verdana" pitchFamily="34" charset="0"/>
                          <a:cs typeface="Verdana" pitchFamily="34" charset="0"/>
                        </a:rPr>
                        <a:t> cost</a:t>
                      </a:r>
                      <a:endParaRPr lang="en-US" sz="1200" dirty="0">
                        <a:latin typeface="Verdana" pitchFamily="34" charset="0"/>
                        <a:ea typeface="Verdana" pitchFamily="34" charset="0"/>
                        <a:cs typeface="Verdana" pitchFamily="34" charset="0"/>
                      </a:endParaRP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200" dirty="0">
                          <a:latin typeface="Verdana" pitchFamily="34" charset="0"/>
                          <a:ea typeface="Verdana" pitchFamily="34" charset="0"/>
                          <a:cs typeface="Verdana" pitchFamily="34" charset="0"/>
                        </a:rPr>
                        <a:t>15 per unit</a:t>
                      </a:r>
                    </a:p>
                  </a:txBody>
                  <a:tcPr/>
                </a:tc>
                <a:extLst>
                  <a:ext uri="{0D108BD9-81ED-4DB2-BD59-A6C34878D82A}">
                    <a16:rowId xmlns:a16="http://schemas.microsoft.com/office/drawing/2014/main" val="10004"/>
                  </a:ext>
                </a:extLst>
              </a:tr>
              <a:tr h="289560">
                <a:tc>
                  <a:txBody>
                    <a:bodyPr/>
                    <a:lstStyle/>
                    <a:p>
                      <a:r>
                        <a:rPr lang="en-US" sz="1200" dirty="0">
                          <a:latin typeface="Verdana" pitchFamily="34" charset="0"/>
                          <a:ea typeface="Verdana" pitchFamily="34" charset="0"/>
                          <a:cs typeface="Verdana" pitchFamily="34" charset="0"/>
                        </a:rPr>
                        <a:t>Fixed overhead ($600,000/60,000 units)</a:t>
                      </a: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200" u="sng" dirty="0">
                          <a:latin typeface="Verdana" pitchFamily="34" charset="0"/>
                          <a:ea typeface="Verdana" pitchFamily="34" charset="0"/>
                          <a:cs typeface="Verdana" pitchFamily="34" charset="0"/>
                        </a:rPr>
                        <a:t>10 per unit</a:t>
                      </a:r>
                    </a:p>
                  </a:txBody>
                  <a:tcPr/>
                </a:tc>
                <a:extLst>
                  <a:ext uri="{0D108BD9-81ED-4DB2-BD59-A6C34878D82A}">
                    <a16:rowId xmlns:a16="http://schemas.microsoft.com/office/drawing/2014/main" val="10005"/>
                  </a:ext>
                </a:extLst>
              </a:tr>
              <a:tr h="224118">
                <a:tc>
                  <a:txBody>
                    <a:bodyPr/>
                    <a:lstStyle/>
                    <a:p>
                      <a:r>
                        <a:rPr lang="en-US" sz="1200" dirty="0">
                          <a:latin typeface="Verdana" pitchFamily="34" charset="0"/>
                          <a:ea typeface="Verdana" pitchFamily="34" charset="0"/>
                          <a:cs typeface="Verdana" pitchFamily="34" charset="0"/>
                        </a:rPr>
                        <a:t>Total production cost</a:t>
                      </a: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200" u="sng" dirty="0">
                          <a:latin typeface="Verdana" pitchFamily="34" charset="0"/>
                          <a:ea typeface="Verdana" pitchFamily="34" charset="0"/>
                          <a:cs typeface="Verdana" pitchFamily="34" charset="0"/>
                        </a:rPr>
                        <a:t>$25 per unit</a:t>
                      </a:r>
                    </a:p>
                  </a:txBody>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421882766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533400"/>
            <a:ext cx="9144000" cy="762000"/>
          </a:xfrm>
        </p:spPr>
        <p:txBody>
          <a:bodyPr/>
          <a:lstStyle/>
          <a:p>
            <a:r>
              <a:rPr lang="en-US" dirty="0"/>
              <a:t>Planning Production (2 of 2)</a:t>
            </a:r>
          </a:p>
        </p:txBody>
      </p:sp>
      <p:sp>
        <p:nvSpPr>
          <p:cNvPr id="4" name="Text Placeholder 3"/>
          <p:cNvSpPr>
            <a:spLocks noGrp="1"/>
          </p:cNvSpPr>
          <p:nvPr>
            <p:ph type="body" sz="quarter" idx="13"/>
          </p:nvPr>
        </p:nvSpPr>
        <p:spPr>
          <a:xfrm>
            <a:off x="381000" y="1371600"/>
            <a:ext cx="8534400" cy="609600"/>
          </a:xfrm>
        </p:spPr>
        <p:txBody>
          <a:bodyPr>
            <a:noAutofit/>
          </a:bodyPr>
          <a:lstStyle/>
          <a:p>
            <a:pPr lvl="0"/>
            <a:r>
              <a:rPr lang="en-US" altLang="en-US" b="1" kern="0" dirty="0">
                <a:solidFill>
                  <a:prstClr val="black"/>
                </a:solidFill>
              </a:rPr>
              <a:t>Learning Objective C1: </a:t>
            </a:r>
            <a:r>
              <a:rPr lang="en-US" dirty="0"/>
              <a:t>Describe how absorption costing can result in overproduction.</a:t>
            </a:r>
            <a:endParaRPr lang="en-US" b="1" kern="0" dirty="0">
              <a:solidFill>
                <a:prstClr val="black"/>
              </a:solidFill>
            </a:endParaRPr>
          </a:p>
        </p:txBody>
      </p:sp>
      <p:sp>
        <p:nvSpPr>
          <p:cNvPr id="7" name="Content Placeholder 6"/>
          <p:cNvSpPr>
            <a:spLocks noGrp="1"/>
          </p:cNvSpPr>
          <p:nvPr>
            <p:ph sz="quarter" idx="18"/>
          </p:nvPr>
        </p:nvSpPr>
        <p:spPr>
          <a:xfrm>
            <a:off x="171651" y="2057400"/>
            <a:ext cx="8819949" cy="1066800"/>
          </a:xfrm>
        </p:spPr>
        <p:txBody>
          <a:bodyPr>
            <a:normAutofit fontScale="92500"/>
          </a:bodyPr>
          <a:lstStyle/>
          <a:p>
            <a:pPr marL="0" indent="0">
              <a:spcBef>
                <a:spcPct val="50000"/>
              </a:spcBef>
              <a:buNone/>
            </a:pPr>
            <a:r>
              <a:rPr lang="en-US" altLang="en-US" sz="2200" b="1" u="sng" dirty="0"/>
              <a:t>When 60,000 units are  produced:</a:t>
            </a:r>
          </a:p>
          <a:p>
            <a:pPr marL="0" indent="0">
              <a:spcBef>
                <a:spcPct val="50000"/>
              </a:spcBef>
              <a:buNone/>
            </a:pPr>
            <a:r>
              <a:rPr lang="en-US" altLang="en-US" sz="2200" dirty="0"/>
              <a:t>Fixed overhead per unit is: </a:t>
            </a:r>
            <a:r>
              <a:rPr lang="en-US" altLang="en-US" sz="2200" b="1" dirty="0"/>
              <a:t>$600,000/60,000 units = $10/unit</a:t>
            </a:r>
          </a:p>
        </p:txBody>
      </p:sp>
      <p:graphicFrame>
        <p:nvGraphicFramePr>
          <p:cNvPr id="9" name="Table 8"/>
          <p:cNvGraphicFramePr>
            <a:graphicFrameLocks noGrp="1"/>
          </p:cNvGraphicFramePr>
          <p:nvPr>
            <p:extLst>
              <p:ext uri="{D42A27DB-BD31-4B8C-83A1-F6EECF244321}">
                <p14:modId xmlns:p14="http://schemas.microsoft.com/office/powerpoint/2010/main" val="3158747876"/>
              </p:ext>
            </p:extLst>
          </p:nvPr>
        </p:nvGraphicFramePr>
        <p:xfrm>
          <a:off x="1752600" y="3124200"/>
          <a:ext cx="5562600" cy="1927760"/>
        </p:xfrm>
        <a:graphic>
          <a:graphicData uri="http://schemas.openxmlformats.org/drawingml/2006/table">
            <a:tbl>
              <a:tblPr firstRow="1" firstCol="1" bandRow="1" bandCol="1">
                <a:tableStyleId>{5940675A-B579-460E-94D1-54222C63F5DA}</a:tableStyleId>
              </a:tblPr>
              <a:tblGrid>
                <a:gridCol w="3973286">
                  <a:extLst>
                    <a:ext uri="{9D8B030D-6E8A-4147-A177-3AD203B41FA5}">
                      <a16:colId xmlns:a16="http://schemas.microsoft.com/office/drawing/2014/main" val="20000"/>
                    </a:ext>
                  </a:extLst>
                </a:gridCol>
                <a:gridCol w="1589314">
                  <a:extLst>
                    <a:ext uri="{9D8B030D-6E8A-4147-A177-3AD203B41FA5}">
                      <a16:colId xmlns:a16="http://schemas.microsoft.com/office/drawing/2014/main" val="20001"/>
                    </a:ext>
                  </a:extLst>
                </a:gridCol>
              </a:tblGrid>
              <a:tr h="269768">
                <a:tc>
                  <a:txBody>
                    <a:bodyPr/>
                    <a:lstStyle/>
                    <a:p>
                      <a:r>
                        <a:rPr lang="en-US" sz="1200" b="1" dirty="0">
                          <a:latin typeface="Verdana" pitchFamily="34" charset="0"/>
                          <a:ea typeface="Verdana" pitchFamily="34" charset="0"/>
                          <a:cs typeface="Verdana" pitchFamily="34" charset="0"/>
                        </a:rPr>
                        <a:t>When 100,000 Units are</a:t>
                      </a:r>
                      <a:r>
                        <a:rPr lang="en-US" sz="1200" b="1" baseline="0" dirty="0">
                          <a:latin typeface="Verdana" pitchFamily="34" charset="0"/>
                          <a:ea typeface="Verdana" pitchFamily="34" charset="0"/>
                          <a:cs typeface="Verdana" pitchFamily="34" charset="0"/>
                        </a:rPr>
                        <a:t> Produced</a:t>
                      </a:r>
                      <a:endParaRPr lang="en-US" sz="1200" b="1" dirty="0">
                        <a:latin typeface="Verdana" pitchFamily="34" charset="0"/>
                        <a:ea typeface="Verdana" pitchFamily="34" charset="0"/>
                        <a:cs typeface="Verdana" pitchFamily="34" charset="0"/>
                      </a:endParaRPr>
                    </a:p>
                  </a:txBody>
                  <a:tcPr anchor="ctr"/>
                </a:tc>
                <a:tc>
                  <a:txBody>
                    <a:bodyPr/>
                    <a:lstStyle/>
                    <a:p>
                      <a:endParaRPr lang="en-US" sz="1200" dirty="0">
                        <a:latin typeface="Verdana" pitchFamily="34" charset="0"/>
                        <a:ea typeface="Verdana" pitchFamily="34" charset="0"/>
                        <a:cs typeface="Verdana" pitchFamily="34" charset="0"/>
                      </a:endParaRPr>
                    </a:p>
                  </a:txBody>
                  <a:tcPr anchor="ctr"/>
                </a:tc>
                <a:extLst>
                  <a:ext uri="{0D108BD9-81ED-4DB2-BD59-A6C34878D82A}">
                    <a16:rowId xmlns:a16="http://schemas.microsoft.com/office/drawing/2014/main" val="10000"/>
                  </a:ext>
                </a:extLst>
              </a:tr>
              <a:tr h="269768">
                <a:tc>
                  <a:txBody>
                    <a:bodyPr/>
                    <a:lstStyle/>
                    <a:p>
                      <a:r>
                        <a:rPr lang="en-US" sz="1200" dirty="0">
                          <a:latin typeface="Verdana" pitchFamily="34" charset="0"/>
                          <a:ea typeface="Verdana" pitchFamily="34" charset="0"/>
                          <a:cs typeface="Verdana" pitchFamily="34" charset="0"/>
                        </a:rPr>
                        <a:t>Direct</a:t>
                      </a:r>
                      <a:r>
                        <a:rPr lang="en-US" sz="1200" baseline="0" dirty="0">
                          <a:latin typeface="Verdana" pitchFamily="34" charset="0"/>
                          <a:ea typeface="Verdana" pitchFamily="34" charset="0"/>
                          <a:cs typeface="Verdana" pitchFamily="34" charset="0"/>
                        </a:rPr>
                        <a:t> materials</a:t>
                      </a:r>
                      <a:endParaRPr lang="en-US" sz="1200" dirty="0">
                        <a:latin typeface="Verdana" pitchFamily="34" charset="0"/>
                        <a:ea typeface="Verdana" pitchFamily="34" charset="0"/>
                        <a:cs typeface="Verdana" pitchFamily="34" charset="0"/>
                      </a:endParaRPr>
                    </a:p>
                  </a:txBody>
                  <a:tcPr anchor="ctr"/>
                </a:tc>
                <a:tc>
                  <a:txBody>
                    <a:bodyPr/>
                    <a:lstStyle/>
                    <a:p>
                      <a:pPr algn="r"/>
                      <a:r>
                        <a:rPr lang="en-US" sz="1200" dirty="0">
                          <a:latin typeface="Verdana" pitchFamily="34" charset="0"/>
                          <a:ea typeface="Verdana" pitchFamily="34" charset="0"/>
                          <a:cs typeface="Verdana" pitchFamily="34" charset="0"/>
                        </a:rPr>
                        <a:t>$4 per unit</a:t>
                      </a:r>
                    </a:p>
                  </a:txBody>
                  <a:tcPr anchor="ctr"/>
                </a:tc>
                <a:extLst>
                  <a:ext uri="{0D108BD9-81ED-4DB2-BD59-A6C34878D82A}">
                    <a16:rowId xmlns:a16="http://schemas.microsoft.com/office/drawing/2014/main" val="10001"/>
                  </a:ext>
                </a:extLst>
              </a:tr>
              <a:tr h="278080">
                <a:tc>
                  <a:txBody>
                    <a:bodyPr/>
                    <a:lstStyle/>
                    <a:p>
                      <a:r>
                        <a:rPr lang="en-US" sz="1200" dirty="0">
                          <a:latin typeface="Verdana" pitchFamily="34" charset="0"/>
                          <a:ea typeface="Verdana" pitchFamily="34" charset="0"/>
                          <a:cs typeface="Verdana" pitchFamily="34" charset="0"/>
                        </a:rPr>
                        <a:t>Direct labor</a:t>
                      </a:r>
                    </a:p>
                  </a:txBody>
                  <a:tcPr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200" dirty="0">
                          <a:latin typeface="Verdana" pitchFamily="34" charset="0"/>
                          <a:ea typeface="Verdana" pitchFamily="34" charset="0"/>
                          <a:cs typeface="Verdana" pitchFamily="34" charset="0"/>
                        </a:rPr>
                        <a:t>8</a:t>
                      </a:r>
                      <a:r>
                        <a:rPr lang="en-US" sz="1200" baseline="0" dirty="0">
                          <a:latin typeface="Verdana" pitchFamily="34" charset="0"/>
                          <a:ea typeface="Verdana" pitchFamily="34" charset="0"/>
                          <a:cs typeface="Verdana" pitchFamily="34" charset="0"/>
                        </a:rPr>
                        <a:t> </a:t>
                      </a:r>
                      <a:r>
                        <a:rPr lang="en-US" sz="1200" dirty="0">
                          <a:latin typeface="Verdana" pitchFamily="34" charset="0"/>
                          <a:ea typeface="Verdana" pitchFamily="34" charset="0"/>
                          <a:cs typeface="Verdana" pitchFamily="34" charset="0"/>
                        </a:rPr>
                        <a:t>per unit</a:t>
                      </a:r>
                    </a:p>
                  </a:txBody>
                  <a:tcPr anchor="ctr"/>
                </a:tc>
                <a:extLst>
                  <a:ext uri="{0D108BD9-81ED-4DB2-BD59-A6C34878D82A}">
                    <a16:rowId xmlns:a16="http://schemas.microsoft.com/office/drawing/2014/main" val="10002"/>
                  </a:ext>
                </a:extLst>
              </a:tr>
              <a:tr h="269768">
                <a:tc>
                  <a:txBody>
                    <a:bodyPr/>
                    <a:lstStyle/>
                    <a:p>
                      <a:r>
                        <a:rPr lang="en-US" sz="1200" dirty="0">
                          <a:latin typeface="Verdana" pitchFamily="34" charset="0"/>
                          <a:ea typeface="Verdana" pitchFamily="34" charset="0"/>
                          <a:cs typeface="Verdana" pitchFamily="34" charset="0"/>
                        </a:rPr>
                        <a:t>Variable overhead</a:t>
                      </a:r>
                    </a:p>
                  </a:txBody>
                  <a:tcPr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200" u="sng" dirty="0">
                          <a:latin typeface="Verdana" pitchFamily="34" charset="0"/>
                          <a:ea typeface="Verdana" pitchFamily="34" charset="0"/>
                          <a:cs typeface="Verdana" pitchFamily="34" charset="0"/>
                        </a:rPr>
                        <a:t>3 per unit</a:t>
                      </a:r>
                    </a:p>
                  </a:txBody>
                  <a:tcPr anchor="ctr"/>
                </a:tc>
                <a:extLst>
                  <a:ext uri="{0D108BD9-81ED-4DB2-BD59-A6C34878D82A}">
                    <a16:rowId xmlns:a16="http://schemas.microsoft.com/office/drawing/2014/main" val="10003"/>
                  </a:ext>
                </a:extLst>
              </a:tr>
              <a:tr h="269768">
                <a:tc>
                  <a:txBody>
                    <a:bodyPr/>
                    <a:lstStyle/>
                    <a:p>
                      <a:r>
                        <a:rPr lang="en-US" sz="1200" dirty="0">
                          <a:latin typeface="Verdana" pitchFamily="34" charset="0"/>
                          <a:ea typeface="Verdana" pitchFamily="34" charset="0"/>
                          <a:cs typeface="Verdana" pitchFamily="34" charset="0"/>
                        </a:rPr>
                        <a:t>Total variable</a:t>
                      </a:r>
                      <a:r>
                        <a:rPr lang="en-US" sz="1200" baseline="0" dirty="0">
                          <a:latin typeface="Verdana" pitchFamily="34" charset="0"/>
                          <a:ea typeface="Verdana" pitchFamily="34" charset="0"/>
                          <a:cs typeface="Verdana" pitchFamily="34" charset="0"/>
                        </a:rPr>
                        <a:t> cost</a:t>
                      </a:r>
                      <a:endParaRPr lang="en-US" sz="1200" dirty="0">
                        <a:latin typeface="Verdana" pitchFamily="34" charset="0"/>
                        <a:ea typeface="Verdana" pitchFamily="34" charset="0"/>
                        <a:cs typeface="Verdana" pitchFamily="34" charset="0"/>
                      </a:endParaRPr>
                    </a:p>
                  </a:txBody>
                  <a:tcPr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200" dirty="0">
                          <a:latin typeface="Verdana" pitchFamily="34" charset="0"/>
                          <a:ea typeface="Verdana" pitchFamily="34" charset="0"/>
                          <a:cs typeface="Verdana" pitchFamily="34" charset="0"/>
                        </a:rPr>
                        <a:t>15 per unit</a:t>
                      </a:r>
                    </a:p>
                  </a:txBody>
                  <a:tcPr anchor="ctr"/>
                </a:tc>
                <a:extLst>
                  <a:ext uri="{0D108BD9-81ED-4DB2-BD59-A6C34878D82A}">
                    <a16:rowId xmlns:a16="http://schemas.microsoft.com/office/drawing/2014/main" val="10004"/>
                  </a:ext>
                </a:extLst>
              </a:tr>
              <a:tr h="278080">
                <a:tc>
                  <a:txBody>
                    <a:bodyPr/>
                    <a:lstStyle/>
                    <a:p>
                      <a:r>
                        <a:rPr lang="en-US" sz="1200" dirty="0">
                          <a:latin typeface="Verdana" pitchFamily="34" charset="0"/>
                          <a:ea typeface="Verdana" pitchFamily="34" charset="0"/>
                          <a:cs typeface="Verdana" pitchFamily="34" charset="0"/>
                        </a:rPr>
                        <a:t>Fixed overhead ($600,000/100,000 units)</a:t>
                      </a:r>
                    </a:p>
                  </a:txBody>
                  <a:tcPr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200" u="sng" dirty="0">
                          <a:latin typeface="Verdana" pitchFamily="34" charset="0"/>
                          <a:ea typeface="Verdana" pitchFamily="34" charset="0"/>
                          <a:cs typeface="Verdana" pitchFamily="34" charset="0"/>
                        </a:rPr>
                        <a:t>6 per unit</a:t>
                      </a:r>
                    </a:p>
                  </a:txBody>
                  <a:tcPr anchor="ctr"/>
                </a:tc>
                <a:extLst>
                  <a:ext uri="{0D108BD9-81ED-4DB2-BD59-A6C34878D82A}">
                    <a16:rowId xmlns:a16="http://schemas.microsoft.com/office/drawing/2014/main" val="10005"/>
                  </a:ext>
                </a:extLst>
              </a:tr>
              <a:tr h="269768">
                <a:tc>
                  <a:txBody>
                    <a:bodyPr/>
                    <a:lstStyle/>
                    <a:p>
                      <a:r>
                        <a:rPr lang="en-US" sz="1200" dirty="0">
                          <a:latin typeface="Verdana" pitchFamily="34" charset="0"/>
                          <a:ea typeface="Verdana" pitchFamily="34" charset="0"/>
                          <a:cs typeface="Verdana" pitchFamily="34" charset="0"/>
                        </a:rPr>
                        <a:t>Total production cost</a:t>
                      </a:r>
                    </a:p>
                  </a:txBody>
                  <a:tcPr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200" u="sng" dirty="0">
                          <a:latin typeface="Verdana" pitchFamily="34" charset="0"/>
                          <a:ea typeface="Verdana" pitchFamily="34" charset="0"/>
                          <a:cs typeface="Verdana" pitchFamily="34" charset="0"/>
                        </a:rPr>
                        <a:t>$21 per unit</a:t>
                      </a:r>
                    </a:p>
                  </a:txBody>
                  <a:tcPr anchor="ctr"/>
                </a:tc>
                <a:extLst>
                  <a:ext uri="{0D108BD9-81ED-4DB2-BD59-A6C34878D82A}">
                    <a16:rowId xmlns:a16="http://schemas.microsoft.com/office/drawing/2014/main" val="10006"/>
                  </a:ext>
                </a:extLst>
              </a:tr>
            </a:tbl>
          </a:graphicData>
        </a:graphic>
      </p:graphicFrame>
      <p:sp>
        <p:nvSpPr>
          <p:cNvPr id="2" name="Content Placeholder 1"/>
          <p:cNvSpPr>
            <a:spLocks noGrp="1"/>
          </p:cNvSpPr>
          <p:nvPr>
            <p:ph sz="quarter" idx="15"/>
          </p:nvPr>
        </p:nvSpPr>
        <p:spPr>
          <a:xfrm>
            <a:off x="304800" y="5334000"/>
            <a:ext cx="8534400" cy="1143000"/>
          </a:xfrm>
        </p:spPr>
        <p:txBody>
          <a:bodyPr>
            <a:noAutofit/>
          </a:bodyPr>
          <a:lstStyle/>
          <a:p>
            <a:pPr marL="0" indent="0">
              <a:spcBef>
                <a:spcPct val="50000"/>
              </a:spcBef>
              <a:buNone/>
            </a:pPr>
            <a:r>
              <a:rPr lang="en-US" altLang="en-US" sz="2000" b="1" u="sng" dirty="0"/>
              <a:t>When 100,000 units are produced:</a:t>
            </a:r>
          </a:p>
          <a:p>
            <a:pPr marL="0" indent="0">
              <a:spcBef>
                <a:spcPct val="50000"/>
              </a:spcBef>
              <a:buNone/>
            </a:pPr>
            <a:r>
              <a:rPr lang="en-US" altLang="en-US" sz="2000" dirty="0"/>
              <a:t>Fixed overhead per unit is:</a:t>
            </a:r>
            <a:r>
              <a:rPr lang="en-US" altLang="en-US" sz="2000" b="1" dirty="0"/>
              <a:t>$600,000/100,000 units = $6/unit</a:t>
            </a:r>
          </a:p>
        </p:txBody>
      </p:sp>
    </p:spTree>
    <p:extLst>
      <p:ext uri="{BB962C8B-B14F-4D97-AF65-F5344CB8AC3E}">
        <p14:creationId xmlns:p14="http://schemas.microsoft.com/office/powerpoint/2010/main" val="211754234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0" y="533400"/>
            <a:ext cx="9144000" cy="1066800"/>
          </a:xfrm>
        </p:spPr>
        <p:txBody>
          <a:bodyPr>
            <a:noAutofit/>
          </a:bodyPr>
          <a:lstStyle/>
          <a:p>
            <a:r>
              <a:rPr lang="en-US" dirty="0"/>
              <a:t>Income under Absorption Costing for Different Production Levels (1 of 6) </a:t>
            </a:r>
          </a:p>
        </p:txBody>
      </p:sp>
      <p:sp>
        <p:nvSpPr>
          <p:cNvPr id="10" name="Text Placeholder 9"/>
          <p:cNvSpPr>
            <a:spLocks noGrp="1"/>
          </p:cNvSpPr>
          <p:nvPr>
            <p:ph type="body" sz="quarter" idx="13"/>
          </p:nvPr>
        </p:nvSpPr>
        <p:spPr>
          <a:xfrm>
            <a:off x="76200" y="1676400"/>
            <a:ext cx="8763000" cy="609600"/>
          </a:xfrm>
        </p:spPr>
        <p:txBody>
          <a:bodyPr>
            <a:noAutofit/>
          </a:bodyPr>
          <a:lstStyle/>
          <a:p>
            <a:pPr lvl="0"/>
            <a:r>
              <a:rPr lang="en-US" altLang="en-US" b="1" kern="0" dirty="0">
                <a:solidFill>
                  <a:prstClr val="black"/>
                </a:solidFill>
              </a:rPr>
              <a:t>Learning Objective C1: </a:t>
            </a:r>
            <a:r>
              <a:rPr lang="en-US" dirty="0"/>
              <a:t>Describe how absorption costing can result in overproduction.</a:t>
            </a:r>
            <a:endParaRPr lang="en-US" b="1" kern="0" dirty="0">
              <a:solidFill>
                <a:prstClr val="black"/>
              </a:solidFill>
            </a:endParaRPr>
          </a:p>
        </p:txBody>
      </p:sp>
      <p:sp>
        <p:nvSpPr>
          <p:cNvPr id="16" name="Content Placeholder 15"/>
          <p:cNvSpPr>
            <a:spLocks noGrp="1"/>
          </p:cNvSpPr>
          <p:nvPr>
            <p:ph sz="quarter" idx="18"/>
          </p:nvPr>
        </p:nvSpPr>
        <p:spPr>
          <a:xfrm>
            <a:off x="152400" y="2286000"/>
            <a:ext cx="8610600" cy="457200"/>
          </a:xfrm>
        </p:spPr>
        <p:txBody>
          <a:bodyPr>
            <a:normAutofit/>
          </a:bodyPr>
          <a:lstStyle/>
          <a:p>
            <a:pPr marL="0" indent="0">
              <a:buNone/>
            </a:pPr>
            <a:r>
              <a:rPr lang="en-US" sz="2400" kern="0" dirty="0"/>
              <a:t>Exhibit 19.14</a:t>
            </a:r>
          </a:p>
        </p:txBody>
      </p:sp>
      <p:pic>
        <p:nvPicPr>
          <p:cNvPr id="15" name="Picture Placeholder 14" descr="Reproduced Exhibit 19.14 from the text, page 858,of IceAge Company's Income statement, variable costing, for year ended December 31, 2015."/>
          <p:cNvPicPr>
            <a:picLocks noGrp="1" noChangeAspect="1"/>
          </p:cNvPicPr>
          <p:nvPr>
            <p:ph type="pic" sz="quarter" idx="19"/>
          </p:nvPr>
        </p:nvPicPr>
        <p:blipFill>
          <a:blip r:embed="rId3" cstate="print">
            <a:extLst>
              <a:ext uri="{28A0092B-C50C-407E-A947-70E740481C1C}">
                <a14:useLocalDpi xmlns:a14="http://schemas.microsoft.com/office/drawing/2010/main" val="0"/>
              </a:ext>
            </a:extLst>
          </a:blip>
          <a:stretch>
            <a:fillRect/>
          </a:stretch>
        </p:blipFill>
        <p:spPr>
          <a:xfrm>
            <a:off x="1752600" y="2819980"/>
            <a:ext cx="5791200" cy="3580820"/>
          </a:xfrm>
        </p:spPr>
      </p:pic>
    </p:spTree>
    <p:extLst>
      <p:ext uri="{BB962C8B-B14F-4D97-AF65-F5344CB8AC3E}">
        <p14:creationId xmlns:p14="http://schemas.microsoft.com/office/powerpoint/2010/main" val="224737079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0" y="533400"/>
            <a:ext cx="9144000" cy="1066800"/>
          </a:xfrm>
        </p:spPr>
        <p:txBody>
          <a:bodyPr>
            <a:noAutofit/>
          </a:bodyPr>
          <a:lstStyle/>
          <a:p>
            <a:r>
              <a:rPr lang="en-US" dirty="0"/>
              <a:t>Income under Absorption Costing for Different Production Levels (2 of 6) </a:t>
            </a:r>
          </a:p>
        </p:txBody>
      </p:sp>
      <p:sp>
        <p:nvSpPr>
          <p:cNvPr id="10" name="Text Placeholder 9"/>
          <p:cNvSpPr>
            <a:spLocks noGrp="1"/>
          </p:cNvSpPr>
          <p:nvPr>
            <p:ph type="body" sz="quarter" idx="13"/>
          </p:nvPr>
        </p:nvSpPr>
        <p:spPr>
          <a:xfrm>
            <a:off x="76200" y="1676400"/>
            <a:ext cx="8763000" cy="609600"/>
          </a:xfrm>
        </p:spPr>
        <p:txBody>
          <a:bodyPr>
            <a:noAutofit/>
          </a:bodyPr>
          <a:lstStyle/>
          <a:p>
            <a:pPr lvl="0"/>
            <a:r>
              <a:rPr lang="en-US" altLang="en-US" b="1" kern="0" dirty="0">
                <a:solidFill>
                  <a:prstClr val="black"/>
                </a:solidFill>
              </a:rPr>
              <a:t>Learning Objective C1: </a:t>
            </a:r>
            <a:r>
              <a:rPr lang="en-US" dirty="0"/>
              <a:t>Describe how absorption costing can result in overproduction.</a:t>
            </a:r>
            <a:endParaRPr lang="en-US" b="1" kern="0" dirty="0">
              <a:solidFill>
                <a:prstClr val="black"/>
              </a:solidFill>
            </a:endParaRPr>
          </a:p>
        </p:txBody>
      </p:sp>
      <p:sp>
        <p:nvSpPr>
          <p:cNvPr id="11" name="Content Placeholder 10"/>
          <p:cNvSpPr>
            <a:spLocks noGrp="1"/>
          </p:cNvSpPr>
          <p:nvPr>
            <p:ph sz="quarter" idx="15"/>
          </p:nvPr>
        </p:nvSpPr>
        <p:spPr>
          <a:xfrm>
            <a:off x="609600" y="2514600"/>
            <a:ext cx="8153400" cy="3429000"/>
          </a:xfrm>
        </p:spPr>
        <p:txBody>
          <a:bodyPr>
            <a:noAutofit/>
          </a:bodyPr>
          <a:lstStyle/>
          <a:p>
            <a:pPr marL="0" indent="0">
              <a:buNone/>
            </a:pPr>
            <a:r>
              <a:rPr lang="en-US" u="sng" dirty="0"/>
              <a:t>Note: </a:t>
            </a:r>
            <a:r>
              <a:rPr lang="en-US" dirty="0"/>
              <a:t>Income under absorption costing is $240,000 </a:t>
            </a:r>
            <a:r>
              <a:rPr lang="en-US" u="sng" dirty="0"/>
              <a:t>greater</a:t>
            </a:r>
            <a:r>
              <a:rPr lang="en-US" dirty="0"/>
              <a:t> if </a:t>
            </a:r>
            <a:r>
              <a:rPr lang="en-US" u="sng" dirty="0"/>
              <a:t>management produces 40,000 more units </a:t>
            </a:r>
            <a:r>
              <a:rPr lang="en-US" dirty="0"/>
              <a:t>than necessary and builds up ending inventory.</a:t>
            </a:r>
          </a:p>
        </p:txBody>
      </p:sp>
    </p:spTree>
    <p:extLst>
      <p:ext uri="{BB962C8B-B14F-4D97-AF65-F5344CB8AC3E}">
        <p14:creationId xmlns:p14="http://schemas.microsoft.com/office/powerpoint/2010/main" val="196941428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0" y="533400"/>
            <a:ext cx="9144000" cy="1066800"/>
          </a:xfrm>
        </p:spPr>
        <p:txBody>
          <a:bodyPr>
            <a:noAutofit/>
          </a:bodyPr>
          <a:lstStyle/>
          <a:p>
            <a:r>
              <a:rPr lang="en-US" dirty="0"/>
              <a:t>Income under Absorption Costing for Different Production Levels (3 of 6)</a:t>
            </a:r>
          </a:p>
        </p:txBody>
      </p:sp>
      <p:sp>
        <p:nvSpPr>
          <p:cNvPr id="10" name="Text Placeholder 9"/>
          <p:cNvSpPr>
            <a:spLocks noGrp="1"/>
          </p:cNvSpPr>
          <p:nvPr>
            <p:ph type="body" sz="quarter" idx="13"/>
          </p:nvPr>
        </p:nvSpPr>
        <p:spPr>
          <a:xfrm>
            <a:off x="381000" y="1676400"/>
            <a:ext cx="8458200" cy="609600"/>
          </a:xfrm>
        </p:spPr>
        <p:txBody>
          <a:bodyPr>
            <a:noAutofit/>
          </a:bodyPr>
          <a:lstStyle/>
          <a:p>
            <a:pPr lvl="0"/>
            <a:r>
              <a:rPr lang="en-US" altLang="en-US" b="1" kern="0" dirty="0">
                <a:solidFill>
                  <a:prstClr val="black"/>
                </a:solidFill>
              </a:rPr>
              <a:t>Learning Objective C1: </a:t>
            </a:r>
            <a:r>
              <a:rPr lang="en-US" dirty="0"/>
              <a:t>Describe how absorption costing can result in overproduction.</a:t>
            </a:r>
            <a:endParaRPr lang="en-US" b="1" kern="0" dirty="0">
              <a:solidFill>
                <a:prstClr val="black"/>
              </a:solidFill>
            </a:endParaRPr>
          </a:p>
        </p:txBody>
      </p:sp>
      <p:pic>
        <p:nvPicPr>
          <p:cNvPr id="3" name="Picture Placeholder 2" descr="Reproduced Exhibit 19.14 from the text, page 858,of IceAge Company's Income statement, absorption costing, for year ended December 31, 2015. The net income of $820,000 is highlighted to show increased income correlated to the increase in volume of units produced, from 60,000 to 100,000."/>
          <p:cNvPicPr>
            <a:picLocks noGrp="1" noChangeAspect="1"/>
          </p:cNvPicPr>
          <p:nvPr>
            <p:ph type="pic" sz="quarter" idx="19"/>
          </p:nvPr>
        </p:nvPicPr>
        <p:blipFill>
          <a:blip r:embed="rId2">
            <a:extLst>
              <a:ext uri="{28A0092B-C50C-407E-A947-70E740481C1C}">
                <a14:useLocalDpi xmlns:a14="http://schemas.microsoft.com/office/drawing/2010/main" val="0"/>
              </a:ext>
            </a:extLst>
          </a:blip>
          <a:stretch>
            <a:fillRect/>
          </a:stretch>
        </p:blipFill>
        <p:spPr>
          <a:xfrm>
            <a:off x="2123694" y="2286000"/>
            <a:ext cx="4886706" cy="3161985"/>
          </a:xfrm>
        </p:spPr>
      </p:pic>
      <p:sp>
        <p:nvSpPr>
          <p:cNvPr id="11" name="Content Placeholder 10"/>
          <p:cNvSpPr>
            <a:spLocks noGrp="1"/>
          </p:cNvSpPr>
          <p:nvPr>
            <p:ph sz="quarter" idx="15"/>
          </p:nvPr>
        </p:nvSpPr>
        <p:spPr>
          <a:xfrm>
            <a:off x="381000" y="5410200"/>
            <a:ext cx="8458200" cy="1066800"/>
          </a:xfrm>
        </p:spPr>
        <p:txBody>
          <a:bodyPr>
            <a:noAutofit/>
          </a:bodyPr>
          <a:lstStyle/>
          <a:p>
            <a:pPr marL="0" indent="0">
              <a:buNone/>
            </a:pPr>
            <a:r>
              <a:rPr lang="en-US" altLang="en-US" sz="2200" dirty="0"/>
              <a:t>This shows that a manager can report increased income </a:t>
            </a:r>
            <a:r>
              <a:rPr lang="en-US" altLang="en-US" sz="2200" u="sng" dirty="0"/>
              <a:t>merely by producing more</a:t>
            </a:r>
            <a:r>
              <a:rPr lang="en-US" altLang="en-US" sz="2200" dirty="0"/>
              <a:t> and disregarding whether the excess units can be sold or not.</a:t>
            </a:r>
          </a:p>
        </p:txBody>
      </p:sp>
    </p:spTree>
    <p:extLst>
      <p:ext uri="{BB962C8B-B14F-4D97-AF65-F5344CB8AC3E}">
        <p14:creationId xmlns:p14="http://schemas.microsoft.com/office/powerpoint/2010/main" val="214885790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dirty="0"/>
              <a:t>Income under Absorption Costing for Different Production Levels (4 of 6)</a:t>
            </a:r>
          </a:p>
        </p:txBody>
      </p:sp>
      <p:sp>
        <p:nvSpPr>
          <p:cNvPr id="4" name="Text Placeholder 3"/>
          <p:cNvSpPr>
            <a:spLocks noGrp="1"/>
          </p:cNvSpPr>
          <p:nvPr>
            <p:ph type="body" sz="quarter" idx="13"/>
          </p:nvPr>
        </p:nvSpPr>
        <p:spPr>
          <a:xfrm>
            <a:off x="381000" y="1752600"/>
            <a:ext cx="8458200" cy="685800"/>
          </a:xfrm>
        </p:spPr>
        <p:txBody>
          <a:bodyPr>
            <a:noAutofit/>
          </a:bodyPr>
          <a:lstStyle/>
          <a:p>
            <a:pPr lvl="0"/>
            <a:r>
              <a:rPr lang="en-US" altLang="en-US" b="1" kern="0" dirty="0">
                <a:solidFill>
                  <a:prstClr val="black"/>
                </a:solidFill>
              </a:rPr>
              <a:t>Learning Objective C1: </a:t>
            </a:r>
            <a:r>
              <a:rPr lang="en-US" dirty="0"/>
              <a:t>Describe how absorption costing can result in overproduction. </a:t>
            </a:r>
            <a:endParaRPr lang="en-US" b="1" kern="0" dirty="0">
              <a:solidFill>
                <a:prstClr val="black"/>
              </a:solidFill>
            </a:endParaRPr>
          </a:p>
        </p:txBody>
      </p:sp>
      <p:sp>
        <p:nvSpPr>
          <p:cNvPr id="2" name="Content Placeholder 1"/>
          <p:cNvSpPr>
            <a:spLocks noGrp="1"/>
          </p:cNvSpPr>
          <p:nvPr>
            <p:ph sz="quarter" idx="15"/>
          </p:nvPr>
        </p:nvSpPr>
        <p:spPr>
          <a:xfrm>
            <a:off x="457200" y="2438400"/>
            <a:ext cx="8305800" cy="457200"/>
          </a:xfrm>
        </p:spPr>
        <p:txBody>
          <a:bodyPr>
            <a:normAutofit/>
          </a:bodyPr>
          <a:lstStyle/>
          <a:p>
            <a:pPr marL="0" indent="0">
              <a:buNone/>
            </a:pPr>
            <a:r>
              <a:rPr lang="en-US" sz="2400" kern="0" dirty="0"/>
              <a:t>Exhibit 19.15</a:t>
            </a:r>
          </a:p>
        </p:txBody>
      </p:sp>
      <p:pic>
        <p:nvPicPr>
          <p:cNvPr id="8" name="Picture Placeholder 7" descr="Reproduced Exhibit 19.15 from the text, page 859,of IceAge Company's Income statement, variable costing, for year ended December 31, 2015. Net income line of $580,000 is circled, correlated to 60,000 units produced."/>
          <p:cNvPicPr>
            <a:picLocks noGrp="1" noChangeAspect="1"/>
          </p:cNvPicPr>
          <p:nvPr>
            <p:ph type="pic" sz="quarter" idx="19"/>
          </p:nvPr>
        </p:nvPicPr>
        <p:blipFill>
          <a:blip r:embed="rId3">
            <a:extLst>
              <a:ext uri="{28A0092B-C50C-407E-A947-70E740481C1C}">
                <a14:useLocalDpi xmlns:a14="http://schemas.microsoft.com/office/drawing/2010/main" val="0"/>
              </a:ext>
            </a:extLst>
          </a:blip>
          <a:stretch>
            <a:fillRect/>
          </a:stretch>
        </p:blipFill>
        <p:spPr>
          <a:xfrm>
            <a:off x="2362200" y="2895600"/>
            <a:ext cx="4043859" cy="3378233"/>
          </a:xfrm>
        </p:spPr>
      </p:pic>
    </p:spTree>
    <p:extLst>
      <p:ext uri="{BB962C8B-B14F-4D97-AF65-F5344CB8AC3E}">
        <p14:creationId xmlns:p14="http://schemas.microsoft.com/office/powerpoint/2010/main" val="426937115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dirty="0"/>
              <a:t>Income under Absorption Costing for Different Production Levels (5 of 6)</a:t>
            </a:r>
          </a:p>
        </p:txBody>
      </p:sp>
      <p:sp>
        <p:nvSpPr>
          <p:cNvPr id="4" name="Text Placeholder 3"/>
          <p:cNvSpPr>
            <a:spLocks noGrp="1"/>
          </p:cNvSpPr>
          <p:nvPr>
            <p:ph type="body" sz="quarter" idx="13"/>
          </p:nvPr>
        </p:nvSpPr>
        <p:spPr>
          <a:xfrm>
            <a:off x="381000" y="1752600"/>
            <a:ext cx="8382000" cy="609600"/>
          </a:xfrm>
        </p:spPr>
        <p:txBody>
          <a:bodyPr>
            <a:noAutofit/>
          </a:bodyPr>
          <a:lstStyle/>
          <a:p>
            <a:pPr lvl="0"/>
            <a:r>
              <a:rPr lang="en-US" altLang="en-US" b="1" kern="0" dirty="0">
                <a:solidFill>
                  <a:prstClr val="black"/>
                </a:solidFill>
              </a:rPr>
              <a:t>Learning Objective C1: </a:t>
            </a:r>
            <a:r>
              <a:rPr lang="en-US" dirty="0"/>
              <a:t>Describe how absorption costing can result in overproduction.</a:t>
            </a:r>
            <a:endParaRPr lang="en-US" b="1" kern="0" dirty="0">
              <a:solidFill>
                <a:prstClr val="black"/>
              </a:solidFill>
            </a:endParaRPr>
          </a:p>
        </p:txBody>
      </p:sp>
      <p:pic>
        <p:nvPicPr>
          <p:cNvPr id="6" name="Picture Placeholder 5" descr="Reproduced Exhibit 19.15 from the text, page 859,of IceAge Company's Income statement, variable costing, for year ended December 31, 2015. Net income line of $580,000 is circled, correlated to 100,000 units produced."/>
          <p:cNvPicPr>
            <a:picLocks noGrp="1" noChangeAspect="1"/>
          </p:cNvPicPr>
          <p:nvPr>
            <p:ph type="pic" sz="quarter" idx="19"/>
          </p:nvPr>
        </p:nvPicPr>
        <p:blipFill>
          <a:blip r:embed="rId2">
            <a:extLst>
              <a:ext uri="{28A0092B-C50C-407E-A947-70E740481C1C}">
                <a14:useLocalDpi xmlns:a14="http://schemas.microsoft.com/office/drawing/2010/main" val="0"/>
              </a:ext>
            </a:extLst>
          </a:blip>
          <a:stretch>
            <a:fillRect/>
          </a:stretch>
        </p:blipFill>
        <p:spPr>
          <a:xfrm>
            <a:off x="2362200" y="2438400"/>
            <a:ext cx="4330150" cy="3810532"/>
          </a:xfrm>
        </p:spPr>
      </p:pic>
    </p:spTree>
    <p:extLst>
      <p:ext uri="{BB962C8B-B14F-4D97-AF65-F5344CB8AC3E}">
        <p14:creationId xmlns:p14="http://schemas.microsoft.com/office/powerpoint/2010/main" val="10615431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33400"/>
            <a:ext cx="9144000" cy="1066800"/>
          </a:xfrm>
        </p:spPr>
        <p:txBody>
          <a:bodyPr>
            <a:noAutofit/>
          </a:bodyPr>
          <a:lstStyle/>
          <a:p>
            <a:r>
              <a:rPr lang="en-US" dirty="0">
                <a:cs typeface="Arial" charset="0"/>
              </a:rPr>
              <a:t>Absorption Costing versus Variable Costing (1 of 4)</a:t>
            </a:r>
            <a:endParaRPr lang="en-US" dirty="0"/>
          </a:p>
        </p:txBody>
      </p:sp>
      <p:sp>
        <p:nvSpPr>
          <p:cNvPr id="4" name="Text Placeholder 3"/>
          <p:cNvSpPr>
            <a:spLocks noGrp="1"/>
          </p:cNvSpPr>
          <p:nvPr>
            <p:ph type="body" sz="quarter" idx="13"/>
          </p:nvPr>
        </p:nvSpPr>
        <p:spPr>
          <a:xfrm>
            <a:off x="381000" y="1676400"/>
            <a:ext cx="8382000" cy="685800"/>
          </a:xfrm>
        </p:spPr>
        <p:txBody>
          <a:bodyPr>
            <a:noAutofit/>
          </a:bodyPr>
          <a:lstStyle/>
          <a:p>
            <a:pPr lvl="0"/>
            <a:r>
              <a:rPr lang="en-US" altLang="en-US" b="1" kern="0" dirty="0">
                <a:solidFill>
                  <a:prstClr val="black"/>
                </a:solidFill>
              </a:rPr>
              <a:t>Learning Objective P1: </a:t>
            </a:r>
            <a:r>
              <a:rPr lang="en-US" dirty="0"/>
              <a:t>Compute unit cost under both absorption and variable costing</a:t>
            </a:r>
            <a:endParaRPr lang="en-US" b="1" kern="0" dirty="0">
              <a:solidFill>
                <a:prstClr val="black"/>
              </a:solidFill>
            </a:endParaRPr>
          </a:p>
        </p:txBody>
      </p:sp>
      <p:sp>
        <p:nvSpPr>
          <p:cNvPr id="3" name="Content Placeholder 2"/>
          <p:cNvSpPr>
            <a:spLocks noGrp="1"/>
          </p:cNvSpPr>
          <p:nvPr>
            <p:ph idx="1"/>
          </p:nvPr>
        </p:nvSpPr>
        <p:spPr>
          <a:xfrm>
            <a:off x="381000" y="2514600"/>
            <a:ext cx="8229600" cy="3657600"/>
          </a:xfrm>
        </p:spPr>
        <p:txBody>
          <a:bodyPr>
            <a:noAutofit/>
          </a:bodyPr>
          <a:lstStyle/>
          <a:p>
            <a:pPr>
              <a:buNone/>
            </a:pPr>
            <a:r>
              <a:rPr lang="en-US" altLang="en-US" sz="2400" dirty="0"/>
              <a:t>Two product costing methods:</a:t>
            </a:r>
          </a:p>
          <a:p>
            <a:r>
              <a:rPr lang="en-US" altLang="en-US" sz="2400" dirty="0"/>
              <a:t>Variable costing includes direct materials, direct labor and variable overhead.</a:t>
            </a:r>
          </a:p>
          <a:p>
            <a:r>
              <a:rPr lang="en-US" altLang="en-US" sz="2400" dirty="0"/>
              <a:t>Absorption costing includes direct materials, direct labor and both variable and fixed overhead.</a:t>
            </a:r>
          </a:p>
          <a:p>
            <a:r>
              <a:rPr lang="en-US" altLang="en-US" sz="2400" dirty="0"/>
              <a:t>Absorption costing required by GAAP for external reporting purposes, but can result in misleading information and poor managerial decisions.</a:t>
            </a:r>
          </a:p>
        </p:txBody>
      </p:sp>
    </p:spTree>
    <p:extLst>
      <p:ext uri="{BB962C8B-B14F-4D97-AF65-F5344CB8AC3E}">
        <p14:creationId xmlns:p14="http://schemas.microsoft.com/office/powerpoint/2010/main" val="110672336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dirty="0"/>
              <a:t>Income under Absorption Costing for Different Production Levels (6 of 6)</a:t>
            </a:r>
          </a:p>
        </p:txBody>
      </p:sp>
      <p:sp>
        <p:nvSpPr>
          <p:cNvPr id="4" name="Text Placeholder 3"/>
          <p:cNvSpPr>
            <a:spLocks noGrp="1"/>
          </p:cNvSpPr>
          <p:nvPr>
            <p:ph type="body" sz="quarter" idx="13"/>
          </p:nvPr>
        </p:nvSpPr>
        <p:spPr>
          <a:xfrm>
            <a:off x="381000" y="1752600"/>
            <a:ext cx="8382000" cy="609600"/>
          </a:xfrm>
        </p:spPr>
        <p:txBody>
          <a:bodyPr>
            <a:noAutofit/>
          </a:bodyPr>
          <a:lstStyle/>
          <a:p>
            <a:pPr lvl="0"/>
            <a:r>
              <a:rPr lang="en-US" altLang="en-US" b="1" kern="0" dirty="0">
                <a:solidFill>
                  <a:prstClr val="black"/>
                </a:solidFill>
              </a:rPr>
              <a:t>Learning Objective C1: </a:t>
            </a:r>
            <a:r>
              <a:rPr lang="en-US" dirty="0"/>
              <a:t>Describe how absorption costing can result in overproduction.</a:t>
            </a:r>
            <a:endParaRPr lang="en-US" b="1" kern="0" dirty="0">
              <a:solidFill>
                <a:prstClr val="black"/>
              </a:solidFill>
            </a:endParaRPr>
          </a:p>
        </p:txBody>
      </p:sp>
      <p:sp>
        <p:nvSpPr>
          <p:cNvPr id="2" name="Content Placeholder 1"/>
          <p:cNvSpPr>
            <a:spLocks noGrp="1"/>
          </p:cNvSpPr>
          <p:nvPr>
            <p:ph sz="quarter" idx="15"/>
          </p:nvPr>
        </p:nvSpPr>
        <p:spPr>
          <a:xfrm>
            <a:off x="381000" y="2514600"/>
            <a:ext cx="8382000" cy="3886200"/>
          </a:xfrm>
        </p:spPr>
        <p:txBody>
          <a:bodyPr>
            <a:noAutofit/>
          </a:bodyPr>
          <a:lstStyle/>
          <a:p>
            <a:pPr marL="0" indent="0">
              <a:buNone/>
            </a:pPr>
            <a:r>
              <a:rPr lang="en-US" altLang="en-US" dirty="0"/>
              <a:t>Under variable costing, even if I produce more units, it </a:t>
            </a:r>
            <a:r>
              <a:rPr lang="en-US" altLang="en-US" u="sng" dirty="0"/>
              <a:t>doesn’t</a:t>
            </a:r>
            <a:r>
              <a:rPr lang="en-US" altLang="en-US" dirty="0"/>
              <a:t> effect the reported net income.</a:t>
            </a:r>
          </a:p>
          <a:p>
            <a:pPr marL="0" indent="0">
              <a:buNone/>
            </a:pPr>
            <a:r>
              <a:rPr lang="en-US" altLang="en-US" dirty="0"/>
              <a:t>I actually have to SELL more units to increase my net income.</a:t>
            </a:r>
          </a:p>
        </p:txBody>
      </p:sp>
    </p:spTree>
    <p:extLst>
      <p:ext uri="{BB962C8B-B14F-4D97-AF65-F5344CB8AC3E}">
        <p14:creationId xmlns:p14="http://schemas.microsoft.com/office/powerpoint/2010/main" val="95296105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ctrTitle"/>
          </p:nvPr>
        </p:nvSpPr>
        <p:spPr>
          <a:xfrm>
            <a:off x="381000" y="2286000"/>
            <a:ext cx="8382000" cy="2438400"/>
          </a:xfrm>
        </p:spPr>
        <p:txBody>
          <a:bodyPr>
            <a:normAutofit/>
          </a:bodyPr>
          <a:lstStyle/>
          <a:p>
            <a:r>
              <a:rPr lang="en-US" altLang="en-US" b="1" dirty="0"/>
              <a:t>Learning Objective </a:t>
            </a:r>
            <a:r>
              <a:rPr lang="en-US" b="1" dirty="0"/>
              <a:t>P4: </a:t>
            </a:r>
            <a:r>
              <a:rPr lang="en-US" dirty="0"/>
              <a:t>Determine product selling price based on absorption costing.</a:t>
            </a:r>
          </a:p>
        </p:txBody>
      </p:sp>
    </p:spTree>
    <p:extLst>
      <p:ext uri="{BB962C8B-B14F-4D97-AF65-F5344CB8AC3E}">
        <p14:creationId xmlns:p14="http://schemas.microsoft.com/office/powerpoint/2010/main" val="146165831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Setting Prices (1 of 2)</a:t>
            </a:r>
          </a:p>
        </p:txBody>
      </p:sp>
      <p:sp>
        <p:nvSpPr>
          <p:cNvPr id="5" name="Text Placeholder 4"/>
          <p:cNvSpPr>
            <a:spLocks noGrp="1"/>
          </p:cNvSpPr>
          <p:nvPr>
            <p:ph type="body" sz="quarter" idx="13"/>
          </p:nvPr>
        </p:nvSpPr>
        <p:spPr>
          <a:xfrm>
            <a:off x="381000" y="1752600"/>
            <a:ext cx="8534400" cy="685800"/>
          </a:xfrm>
        </p:spPr>
        <p:txBody>
          <a:bodyPr>
            <a:noAutofit/>
          </a:bodyPr>
          <a:lstStyle/>
          <a:p>
            <a:pPr lvl="0"/>
            <a:r>
              <a:rPr lang="en-US" altLang="en-US" b="1" kern="0" dirty="0">
                <a:solidFill>
                  <a:prstClr val="black"/>
                </a:solidFill>
              </a:rPr>
              <a:t>Learning Objective P4: </a:t>
            </a:r>
            <a:r>
              <a:rPr lang="en-US" dirty="0"/>
              <a:t>Determine product selling price based on absorption costing.</a:t>
            </a:r>
            <a:endParaRPr lang="en-US" b="1" kern="0" dirty="0">
              <a:solidFill>
                <a:prstClr val="black"/>
              </a:solidFill>
            </a:endParaRPr>
          </a:p>
        </p:txBody>
      </p:sp>
      <p:sp>
        <p:nvSpPr>
          <p:cNvPr id="4" name="Content Placeholder 3"/>
          <p:cNvSpPr>
            <a:spLocks noGrp="1"/>
          </p:cNvSpPr>
          <p:nvPr>
            <p:ph idx="1"/>
          </p:nvPr>
        </p:nvSpPr>
        <p:spPr>
          <a:xfrm>
            <a:off x="533400" y="2590800"/>
            <a:ext cx="8077200" cy="3733800"/>
          </a:xfrm>
        </p:spPr>
        <p:txBody>
          <a:bodyPr>
            <a:noAutofit/>
          </a:bodyPr>
          <a:lstStyle/>
          <a:p>
            <a:r>
              <a:rPr lang="en-US" altLang="en-US" dirty="0"/>
              <a:t>Although many factors impact pricing, </a:t>
            </a:r>
            <a:r>
              <a:rPr lang="en-US" altLang="en-US" u="sng" dirty="0"/>
              <a:t>cost</a:t>
            </a:r>
            <a:r>
              <a:rPr lang="en-US" altLang="en-US" dirty="0"/>
              <a:t> is a crucial factor!</a:t>
            </a:r>
          </a:p>
          <a:p>
            <a:r>
              <a:rPr lang="en-US" altLang="en-US" dirty="0"/>
              <a:t>Absorption cost information is useful because it reflects the </a:t>
            </a:r>
            <a:r>
              <a:rPr lang="en-US" altLang="en-US" u="sng" dirty="0"/>
              <a:t>full</a:t>
            </a:r>
            <a:r>
              <a:rPr lang="en-US" altLang="en-US" dirty="0"/>
              <a:t> costs that sales must exceed for the company to be profitable.</a:t>
            </a:r>
          </a:p>
          <a:p>
            <a:r>
              <a:rPr lang="en-US" altLang="en-US" dirty="0"/>
              <a:t>Over the long run, price must be high enough to cover all costs.</a:t>
            </a:r>
          </a:p>
        </p:txBody>
      </p:sp>
    </p:spTree>
    <p:extLst>
      <p:ext uri="{BB962C8B-B14F-4D97-AF65-F5344CB8AC3E}">
        <p14:creationId xmlns:p14="http://schemas.microsoft.com/office/powerpoint/2010/main" val="411630854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Setting Prices (2 of 2)</a:t>
            </a:r>
          </a:p>
        </p:txBody>
      </p:sp>
      <p:sp>
        <p:nvSpPr>
          <p:cNvPr id="5" name="Text Placeholder 4"/>
          <p:cNvSpPr>
            <a:spLocks noGrp="1"/>
          </p:cNvSpPr>
          <p:nvPr>
            <p:ph type="body" sz="quarter" idx="13"/>
          </p:nvPr>
        </p:nvSpPr>
        <p:spPr>
          <a:xfrm>
            <a:off x="381000" y="1752600"/>
            <a:ext cx="8382000" cy="609600"/>
          </a:xfrm>
        </p:spPr>
        <p:txBody>
          <a:bodyPr>
            <a:noAutofit/>
          </a:bodyPr>
          <a:lstStyle/>
          <a:p>
            <a:pPr lvl="0"/>
            <a:r>
              <a:rPr lang="en-US" altLang="en-US" b="1" kern="0" dirty="0">
                <a:solidFill>
                  <a:prstClr val="black"/>
                </a:solidFill>
              </a:rPr>
              <a:t>Learning Objective P4: </a:t>
            </a:r>
            <a:r>
              <a:rPr lang="en-US" dirty="0"/>
              <a:t>Determine product selling price based on absorption costing.</a:t>
            </a:r>
            <a:endParaRPr lang="en-US" b="1" kern="0" dirty="0">
              <a:solidFill>
                <a:prstClr val="black"/>
              </a:solidFill>
            </a:endParaRPr>
          </a:p>
        </p:txBody>
      </p:sp>
      <p:sp>
        <p:nvSpPr>
          <p:cNvPr id="4" name="Content Placeholder 3"/>
          <p:cNvSpPr>
            <a:spLocks noGrp="1"/>
          </p:cNvSpPr>
          <p:nvPr>
            <p:ph idx="1"/>
          </p:nvPr>
        </p:nvSpPr>
        <p:spPr>
          <a:xfrm>
            <a:off x="457200" y="2590800"/>
            <a:ext cx="8305800" cy="3810000"/>
          </a:xfrm>
        </p:spPr>
        <p:txBody>
          <a:bodyPr>
            <a:noAutofit/>
          </a:bodyPr>
          <a:lstStyle/>
          <a:p>
            <a:r>
              <a:rPr lang="en-US" altLang="en-US" b="1" i="1" dirty="0"/>
              <a:t>Step 1: </a:t>
            </a:r>
            <a:r>
              <a:rPr lang="en-US" altLang="en-US" dirty="0"/>
              <a:t>Determine the product cost per unit using absorption costing.</a:t>
            </a:r>
          </a:p>
          <a:p>
            <a:r>
              <a:rPr lang="en-US" altLang="en-US" b="1" i="1" dirty="0"/>
              <a:t>Step 2: </a:t>
            </a:r>
            <a:r>
              <a:rPr lang="en-US" altLang="en-US" dirty="0"/>
              <a:t>Determine the target </a:t>
            </a:r>
            <a:r>
              <a:rPr lang="en-US" altLang="en-US" i="1" dirty="0"/>
              <a:t>markup </a:t>
            </a:r>
            <a:r>
              <a:rPr lang="en-US" altLang="en-US" dirty="0"/>
              <a:t>on product cost per unit.</a:t>
            </a:r>
          </a:p>
          <a:p>
            <a:r>
              <a:rPr lang="en-US" altLang="en-US" b="1" i="1" dirty="0"/>
              <a:t>Step 3: </a:t>
            </a:r>
            <a:r>
              <a:rPr lang="en-US" altLang="en-US" dirty="0"/>
              <a:t>Add the target markup to the product cost to find the target selling price</a:t>
            </a:r>
          </a:p>
        </p:txBody>
      </p:sp>
    </p:spTree>
    <p:extLst>
      <p:ext uri="{BB962C8B-B14F-4D97-AF65-F5344CB8AC3E}">
        <p14:creationId xmlns:p14="http://schemas.microsoft.com/office/powerpoint/2010/main" val="321978053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6200" y="609600"/>
            <a:ext cx="8915400" cy="990600"/>
          </a:xfrm>
        </p:spPr>
        <p:txBody>
          <a:bodyPr>
            <a:normAutofit/>
          </a:bodyPr>
          <a:lstStyle/>
          <a:p>
            <a:r>
              <a:rPr lang="en-US" dirty="0"/>
              <a:t>Setting Prices Example: (1 of 2)</a:t>
            </a:r>
          </a:p>
        </p:txBody>
      </p:sp>
      <p:sp>
        <p:nvSpPr>
          <p:cNvPr id="4" name="Text Placeholder 3"/>
          <p:cNvSpPr>
            <a:spLocks noGrp="1"/>
          </p:cNvSpPr>
          <p:nvPr>
            <p:ph type="body" sz="quarter" idx="13"/>
          </p:nvPr>
        </p:nvSpPr>
        <p:spPr>
          <a:xfrm>
            <a:off x="381000" y="1752600"/>
            <a:ext cx="8534400" cy="609600"/>
          </a:xfrm>
        </p:spPr>
        <p:txBody>
          <a:bodyPr>
            <a:noAutofit/>
          </a:bodyPr>
          <a:lstStyle/>
          <a:p>
            <a:pPr lvl="0"/>
            <a:r>
              <a:rPr lang="en-US" altLang="en-US" b="1" kern="0" dirty="0">
                <a:solidFill>
                  <a:prstClr val="black"/>
                </a:solidFill>
              </a:rPr>
              <a:t>Learning Objective P4: </a:t>
            </a:r>
            <a:r>
              <a:rPr lang="en-US" dirty="0"/>
              <a:t>Determine product selling price based on absorption costing.</a:t>
            </a:r>
            <a:endParaRPr lang="en-US" b="1" kern="0" dirty="0">
              <a:solidFill>
                <a:prstClr val="black"/>
              </a:solidFill>
            </a:endParaRPr>
          </a:p>
        </p:txBody>
      </p:sp>
      <p:sp>
        <p:nvSpPr>
          <p:cNvPr id="5" name="Content Placeholder 4"/>
          <p:cNvSpPr>
            <a:spLocks noGrp="1"/>
          </p:cNvSpPr>
          <p:nvPr>
            <p:ph sz="quarter" idx="15"/>
          </p:nvPr>
        </p:nvSpPr>
        <p:spPr>
          <a:xfrm>
            <a:off x="457200" y="2514600"/>
            <a:ext cx="8153400" cy="2057400"/>
          </a:xfrm>
        </p:spPr>
        <p:txBody>
          <a:bodyPr>
            <a:noAutofit/>
          </a:bodyPr>
          <a:lstStyle/>
          <a:p>
            <a:pPr marL="0" indent="0">
              <a:buNone/>
            </a:pPr>
            <a:r>
              <a:rPr lang="en-US" sz="2400" kern="0" dirty="0"/>
              <a:t>Exhibit 19.16</a:t>
            </a:r>
          </a:p>
          <a:p>
            <a:pPr marL="0" indent="0">
              <a:buNone/>
            </a:pPr>
            <a:r>
              <a:rPr lang="en-US" sz="2400" dirty="0" err="1"/>
              <a:t>IceAge</a:t>
            </a:r>
            <a:r>
              <a:rPr lang="en-US" sz="2400" dirty="0"/>
              <a:t> will use absorption costing to determine a target selling price.</a:t>
            </a:r>
          </a:p>
          <a:p>
            <a:pPr marL="0" indent="0">
              <a:buNone/>
            </a:pPr>
            <a:r>
              <a:rPr lang="en-US" sz="2400" b="1" dirty="0"/>
              <a:t>Determining Selling Price with Absorption Costing</a:t>
            </a:r>
          </a:p>
        </p:txBody>
      </p:sp>
      <p:graphicFrame>
        <p:nvGraphicFramePr>
          <p:cNvPr id="6" name="Table 5"/>
          <p:cNvGraphicFramePr>
            <a:graphicFrameLocks noGrp="1"/>
          </p:cNvGraphicFramePr>
          <p:nvPr>
            <p:extLst>
              <p:ext uri="{D42A27DB-BD31-4B8C-83A1-F6EECF244321}">
                <p14:modId xmlns:p14="http://schemas.microsoft.com/office/powerpoint/2010/main" val="160137207"/>
              </p:ext>
            </p:extLst>
          </p:nvPr>
        </p:nvGraphicFramePr>
        <p:xfrm>
          <a:off x="609600" y="4648201"/>
          <a:ext cx="8001000" cy="1371600"/>
        </p:xfrm>
        <a:graphic>
          <a:graphicData uri="http://schemas.openxmlformats.org/drawingml/2006/table">
            <a:tbl>
              <a:tblPr firstRow="1" bandRow="1">
                <a:tableStyleId>{5940675A-B579-460E-94D1-54222C63F5DA}</a:tableStyleId>
              </a:tblPr>
              <a:tblGrid>
                <a:gridCol w="1506071">
                  <a:extLst>
                    <a:ext uri="{9D8B030D-6E8A-4147-A177-3AD203B41FA5}">
                      <a16:colId xmlns:a16="http://schemas.microsoft.com/office/drawing/2014/main" val="20000"/>
                    </a:ext>
                  </a:extLst>
                </a:gridCol>
                <a:gridCol w="5294779">
                  <a:extLst>
                    <a:ext uri="{9D8B030D-6E8A-4147-A177-3AD203B41FA5}">
                      <a16:colId xmlns:a16="http://schemas.microsoft.com/office/drawing/2014/main" val="20001"/>
                    </a:ext>
                  </a:extLst>
                </a:gridCol>
                <a:gridCol w="1200150">
                  <a:extLst>
                    <a:ext uri="{9D8B030D-6E8A-4147-A177-3AD203B41FA5}">
                      <a16:colId xmlns:a16="http://schemas.microsoft.com/office/drawing/2014/main" val="20002"/>
                    </a:ext>
                  </a:extLst>
                </a:gridCol>
              </a:tblGrid>
              <a:tr h="432258">
                <a:tc>
                  <a:txBody>
                    <a:bodyPr/>
                    <a:lstStyle/>
                    <a:p>
                      <a:r>
                        <a:rPr lang="en-US" sz="1600" b="0" dirty="0">
                          <a:latin typeface="Verdana" pitchFamily="34" charset="0"/>
                          <a:ea typeface="Verdana" pitchFamily="34" charset="0"/>
                          <a:cs typeface="Verdana" pitchFamily="34" charset="0"/>
                        </a:rPr>
                        <a:t>Step 1</a:t>
                      </a:r>
                    </a:p>
                  </a:txBody>
                  <a:tcPr marT="45700" marB="45700" anchor="ctr"/>
                </a:tc>
                <a:tc>
                  <a:txBody>
                    <a:bodyPr/>
                    <a:lstStyle/>
                    <a:p>
                      <a:pPr marL="0" algn="l" defTabSz="914400" rtl="0" eaLnBrk="1" latinLnBrk="0" hangingPunct="1"/>
                      <a:r>
                        <a:rPr lang="en-US" sz="1600" b="0" kern="1200" dirty="0">
                          <a:solidFill>
                            <a:schemeClr val="dk1"/>
                          </a:solidFill>
                          <a:latin typeface="Verdana" pitchFamily="34" charset="0"/>
                          <a:ea typeface="Verdana" pitchFamily="34" charset="0"/>
                          <a:cs typeface="Verdana" pitchFamily="34" charset="0"/>
                        </a:rPr>
                        <a:t>Absorption cost per unit</a:t>
                      </a:r>
                      <a:r>
                        <a:rPr lang="en-US" sz="1600" b="0" kern="1200" baseline="0" dirty="0">
                          <a:solidFill>
                            <a:schemeClr val="dk1"/>
                          </a:solidFill>
                          <a:latin typeface="Verdana" pitchFamily="34" charset="0"/>
                          <a:ea typeface="Verdana" pitchFamily="34" charset="0"/>
                          <a:cs typeface="Verdana" pitchFamily="34" charset="0"/>
                        </a:rPr>
                        <a:t> </a:t>
                      </a:r>
                      <a:r>
                        <a:rPr lang="en-US" sz="1600" b="0" kern="1200" dirty="0">
                          <a:solidFill>
                            <a:schemeClr val="dk1"/>
                          </a:solidFill>
                          <a:latin typeface="Verdana" pitchFamily="34" charset="0"/>
                          <a:ea typeface="Verdana" pitchFamily="34" charset="0"/>
                          <a:cs typeface="Verdana" pitchFamily="34" charset="0"/>
                        </a:rPr>
                        <a:t>(from Exhibit 19.3)</a:t>
                      </a:r>
                    </a:p>
                  </a:txBody>
                  <a:tcPr marT="45700" marB="45700" anchor="ctr"/>
                </a:tc>
                <a:tc>
                  <a:txBody>
                    <a:bodyPr/>
                    <a:lstStyle/>
                    <a:p>
                      <a:pPr marL="0" algn="r" defTabSz="914400" rtl="0" eaLnBrk="1" latinLnBrk="0" hangingPunct="1"/>
                      <a:r>
                        <a:rPr lang="en-US" sz="1600" b="1" kern="1200" dirty="0">
                          <a:solidFill>
                            <a:schemeClr val="dk1"/>
                          </a:solidFill>
                          <a:latin typeface="Verdana" pitchFamily="34" charset="0"/>
                          <a:ea typeface="Verdana" pitchFamily="34" charset="0"/>
                          <a:cs typeface="Verdana" pitchFamily="34" charset="0"/>
                        </a:rPr>
                        <a:t>$25</a:t>
                      </a:r>
                    </a:p>
                  </a:txBody>
                  <a:tcPr marT="45700" marB="45700" anchor="ctr"/>
                </a:tc>
                <a:extLst>
                  <a:ext uri="{0D108BD9-81ED-4DB2-BD59-A6C34878D82A}">
                    <a16:rowId xmlns:a16="http://schemas.microsoft.com/office/drawing/2014/main" val="10000"/>
                  </a:ext>
                </a:extLst>
              </a:tr>
              <a:tr h="469846">
                <a:tc>
                  <a:txBody>
                    <a:bodyPr/>
                    <a:lstStyle/>
                    <a:p>
                      <a:pPr marL="0" algn="l" defTabSz="914400" rtl="0" eaLnBrk="1" latinLnBrk="0" hangingPunct="1"/>
                      <a:r>
                        <a:rPr lang="en-US" sz="1600" b="0" kern="1200" dirty="0">
                          <a:solidFill>
                            <a:schemeClr val="dk1"/>
                          </a:solidFill>
                          <a:latin typeface="Verdana" pitchFamily="34" charset="0"/>
                          <a:ea typeface="Verdana" pitchFamily="34" charset="0"/>
                          <a:cs typeface="Verdana" pitchFamily="34" charset="0"/>
                        </a:rPr>
                        <a:t>Step 2</a:t>
                      </a:r>
                    </a:p>
                  </a:txBody>
                  <a:tcPr marT="45700" marB="45700" anchor="ctr"/>
                </a:tc>
                <a:tc>
                  <a:txBody>
                    <a:bodyPr/>
                    <a:lstStyle/>
                    <a:p>
                      <a:pPr marL="0" algn="l" defTabSz="914400" rtl="0" eaLnBrk="1" latinLnBrk="0" hangingPunct="1"/>
                      <a:r>
                        <a:rPr lang="en-US" sz="1600" b="0" kern="1200" dirty="0">
                          <a:solidFill>
                            <a:schemeClr val="dk1"/>
                          </a:solidFill>
                          <a:latin typeface="Verdana" pitchFamily="34" charset="0"/>
                          <a:ea typeface="Verdana" pitchFamily="34" charset="0"/>
                          <a:cs typeface="Verdana" pitchFamily="34" charset="0"/>
                        </a:rPr>
                        <a:t>Target markup per unit ($25 times 60%)</a:t>
                      </a:r>
                    </a:p>
                  </a:txBody>
                  <a:tcPr marT="45700" marB="45700" anchor="ctr"/>
                </a:tc>
                <a:tc>
                  <a:txBody>
                    <a:bodyPr/>
                    <a:lstStyle/>
                    <a:p>
                      <a:pPr marL="0" algn="r" defTabSz="914400" rtl="0" eaLnBrk="1" latinLnBrk="0" hangingPunct="1"/>
                      <a:r>
                        <a:rPr lang="en-US" sz="1600" b="1" u="sng" kern="1200" dirty="0">
                          <a:solidFill>
                            <a:schemeClr val="dk1"/>
                          </a:solidFill>
                          <a:latin typeface="Verdana" pitchFamily="34" charset="0"/>
                          <a:ea typeface="Verdana" pitchFamily="34" charset="0"/>
                          <a:cs typeface="Verdana" pitchFamily="34" charset="0"/>
                        </a:rPr>
                        <a:t> 15</a:t>
                      </a:r>
                    </a:p>
                  </a:txBody>
                  <a:tcPr marT="45700" marB="45700" anchor="ctr"/>
                </a:tc>
                <a:extLst>
                  <a:ext uri="{0D108BD9-81ED-4DB2-BD59-A6C34878D82A}">
                    <a16:rowId xmlns:a16="http://schemas.microsoft.com/office/drawing/2014/main" val="10001"/>
                  </a:ext>
                </a:extLst>
              </a:tr>
              <a:tr h="469496">
                <a:tc>
                  <a:txBody>
                    <a:bodyPr/>
                    <a:lstStyle/>
                    <a:p>
                      <a:pPr marL="0" algn="l" defTabSz="914400" rtl="0" eaLnBrk="1" latinLnBrk="0" hangingPunct="1"/>
                      <a:r>
                        <a:rPr lang="en-US" sz="1600" b="0" kern="1200" dirty="0">
                          <a:solidFill>
                            <a:schemeClr val="dk1"/>
                          </a:solidFill>
                          <a:latin typeface="Verdana" pitchFamily="34" charset="0"/>
                          <a:ea typeface="Verdana" pitchFamily="34" charset="0"/>
                          <a:cs typeface="Verdana" pitchFamily="34" charset="0"/>
                        </a:rPr>
                        <a:t>Step 3</a:t>
                      </a:r>
                    </a:p>
                  </a:txBody>
                  <a:tcPr marT="45700" marB="45700" anchor="ctr"/>
                </a:tc>
                <a:tc>
                  <a:txBody>
                    <a:bodyPr/>
                    <a:lstStyle/>
                    <a:p>
                      <a:pPr marL="0" algn="l" defTabSz="914400" rtl="0" eaLnBrk="1" latinLnBrk="0" hangingPunct="1"/>
                      <a:r>
                        <a:rPr lang="en-US" sz="1600" b="0" kern="1200" dirty="0">
                          <a:solidFill>
                            <a:schemeClr val="dk1"/>
                          </a:solidFill>
                          <a:latin typeface="Verdana" pitchFamily="34" charset="0"/>
                          <a:ea typeface="Verdana" pitchFamily="34" charset="0"/>
                          <a:cs typeface="Verdana" pitchFamily="34" charset="0"/>
                        </a:rPr>
                        <a:t>Target selling price per unit</a:t>
                      </a:r>
                    </a:p>
                  </a:txBody>
                  <a:tcPr marT="45700" marB="45700" anchor="ctr"/>
                </a:tc>
                <a:tc>
                  <a:txBody>
                    <a:bodyPr/>
                    <a:lstStyle/>
                    <a:p>
                      <a:pPr marL="0" algn="r" defTabSz="914400" rtl="0" eaLnBrk="1" latinLnBrk="0" hangingPunct="1"/>
                      <a:r>
                        <a:rPr lang="en-US" sz="1600" b="1" u="dbl" kern="1200" baseline="0" dirty="0">
                          <a:solidFill>
                            <a:schemeClr val="dk1"/>
                          </a:solidFill>
                          <a:latin typeface="Verdana" pitchFamily="34" charset="0"/>
                          <a:ea typeface="Verdana" pitchFamily="34" charset="0"/>
                          <a:cs typeface="Verdana" pitchFamily="34" charset="0"/>
                        </a:rPr>
                        <a:t>$40</a:t>
                      </a:r>
                    </a:p>
                  </a:txBody>
                  <a:tcPr marT="45700" marB="45700" anchor="ct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87145409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Setting Prices Example:</a:t>
            </a:r>
            <a:r>
              <a:rPr lang="en-US" baseline="0" dirty="0"/>
              <a:t> </a:t>
            </a:r>
            <a:r>
              <a:rPr lang="en-US" dirty="0"/>
              <a:t>(2 of 2) </a:t>
            </a:r>
          </a:p>
        </p:txBody>
      </p:sp>
      <p:sp>
        <p:nvSpPr>
          <p:cNvPr id="4" name="Text Placeholder 3"/>
          <p:cNvSpPr>
            <a:spLocks noGrp="1"/>
          </p:cNvSpPr>
          <p:nvPr>
            <p:ph type="body" sz="quarter" idx="13"/>
          </p:nvPr>
        </p:nvSpPr>
        <p:spPr>
          <a:xfrm>
            <a:off x="381000" y="1752600"/>
            <a:ext cx="8534400" cy="762000"/>
          </a:xfrm>
        </p:spPr>
        <p:txBody>
          <a:bodyPr>
            <a:noAutofit/>
          </a:bodyPr>
          <a:lstStyle/>
          <a:p>
            <a:pPr lvl="0"/>
            <a:r>
              <a:rPr lang="en-US" altLang="en-US" b="1" kern="0" dirty="0">
                <a:solidFill>
                  <a:prstClr val="black"/>
                </a:solidFill>
              </a:rPr>
              <a:t>Learning Objective P4: </a:t>
            </a:r>
            <a:r>
              <a:rPr lang="en-US" dirty="0"/>
              <a:t>Determine product selling price based on absorption costing.</a:t>
            </a:r>
            <a:endParaRPr lang="en-US" b="1" kern="0" dirty="0">
              <a:solidFill>
                <a:prstClr val="black"/>
              </a:solidFill>
            </a:endParaRPr>
          </a:p>
        </p:txBody>
      </p:sp>
      <p:sp>
        <p:nvSpPr>
          <p:cNvPr id="5" name="Content Placeholder 4"/>
          <p:cNvSpPr>
            <a:spLocks noGrp="1"/>
          </p:cNvSpPr>
          <p:nvPr>
            <p:ph sz="quarter" idx="15"/>
          </p:nvPr>
        </p:nvSpPr>
        <p:spPr>
          <a:xfrm>
            <a:off x="457200" y="2514600"/>
            <a:ext cx="8305800" cy="3886200"/>
          </a:xfrm>
        </p:spPr>
        <p:txBody>
          <a:bodyPr>
            <a:noAutofit/>
          </a:bodyPr>
          <a:lstStyle/>
          <a:p>
            <a:pPr marL="0" indent="0">
              <a:buNone/>
            </a:pPr>
            <a:r>
              <a:rPr lang="en-US" altLang="en-US" dirty="0"/>
              <a:t>Start with product cost.</a:t>
            </a:r>
          </a:p>
          <a:p>
            <a:pPr marL="0" indent="0">
              <a:buNone/>
            </a:pPr>
            <a:r>
              <a:rPr lang="en-US" altLang="en-US" b="1" dirty="0"/>
              <a:t>In this example, they chose a markup of 60% of cost. So the target selling price is $40 per unit.</a:t>
            </a:r>
          </a:p>
          <a:p>
            <a:pPr marL="0" indent="0">
              <a:buNone/>
            </a:pPr>
            <a:r>
              <a:rPr lang="en-US" altLang="en-US" dirty="0"/>
              <a:t>Then, management needs to determine a target markup.</a:t>
            </a:r>
          </a:p>
        </p:txBody>
      </p:sp>
    </p:spTree>
    <p:extLst>
      <p:ext uri="{BB962C8B-B14F-4D97-AF65-F5344CB8AC3E}">
        <p14:creationId xmlns:p14="http://schemas.microsoft.com/office/powerpoint/2010/main" val="305151626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0" y="533400"/>
            <a:ext cx="9144000" cy="838200"/>
          </a:xfrm>
        </p:spPr>
        <p:txBody>
          <a:bodyPr/>
          <a:lstStyle/>
          <a:p>
            <a:r>
              <a:rPr lang="en-US" dirty="0"/>
              <a:t>Controlling Costs</a:t>
            </a:r>
          </a:p>
        </p:txBody>
      </p:sp>
      <p:sp>
        <p:nvSpPr>
          <p:cNvPr id="10" name="Text Placeholder 9"/>
          <p:cNvSpPr>
            <a:spLocks noGrp="1"/>
          </p:cNvSpPr>
          <p:nvPr>
            <p:ph type="body" sz="quarter" idx="13"/>
          </p:nvPr>
        </p:nvSpPr>
        <p:spPr>
          <a:xfrm>
            <a:off x="304800" y="1447800"/>
            <a:ext cx="8534400" cy="609600"/>
          </a:xfrm>
        </p:spPr>
        <p:txBody>
          <a:bodyPr>
            <a:noAutofit/>
          </a:bodyPr>
          <a:lstStyle/>
          <a:p>
            <a:pPr lvl="0"/>
            <a:r>
              <a:rPr lang="en-US" altLang="en-US" b="1" kern="0" dirty="0">
                <a:solidFill>
                  <a:prstClr val="black"/>
                </a:solidFill>
              </a:rPr>
              <a:t>Learning Objective P4: </a:t>
            </a:r>
            <a:r>
              <a:rPr lang="en-US" dirty="0"/>
              <a:t>Determine product selling price based on absorption costing.</a:t>
            </a:r>
            <a:endParaRPr lang="en-US" b="1" kern="0" dirty="0">
              <a:solidFill>
                <a:prstClr val="black"/>
              </a:solidFill>
            </a:endParaRPr>
          </a:p>
        </p:txBody>
      </p:sp>
      <p:sp>
        <p:nvSpPr>
          <p:cNvPr id="9" name="Content Placeholder 8"/>
          <p:cNvSpPr>
            <a:spLocks noGrp="1"/>
          </p:cNvSpPr>
          <p:nvPr>
            <p:ph idx="1"/>
          </p:nvPr>
        </p:nvSpPr>
        <p:spPr>
          <a:xfrm>
            <a:off x="457200" y="2133600"/>
            <a:ext cx="8244840" cy="4282440"/>
          </a:xfrm>
        </p:spPr>
        <p:txBody>
          <a:bodyPr>
            <a:normAutofit fontScale="85000" lnSpcReduction="10000"/>
          </a:bodyPr>
          <a:lstStyle/>
          <a:p>
            <a:pPr marL="346075" indent="-346075">
              <a:lnSpc>
                <a:spcPct val="120000"/>
              </a:lnSpc>
            </a:pPr>
            <a:r>
              <a:rPr lang="en-US" altLang="en-US" sz="2800" dirty="0"/>
              <a:t>Managers are responsible for their </a:t>
            </a:r>
            <a:r>
              <a:rPr lang="en-US" altLang="en-US" sz="2800" b="1" i="1" dirty="0"/>
              <a:t>controllable</a:t>
            </a:r>
            <a:r>
              <a:rPr lang="en-US" altLang="en-US" sz="2800" dirty="0"/>
              <a:t> costs. </a:t>
            </a:r>
          </a:p>
          <a:p>
            <a:pPr marL="798513" lvl="1">
              <a:lnSpc>
                <a:spcPct val="120000"/>
              </a:lnSpc>
            </a:pPr>
            <a:r>
              <a:rPr lang="en-US" altLang="en-US" sz="2600" dirty="0"/>
              <a:t>A cost is controllable if a manager can determine or affect the amount incurred.</a:t>
            </a:r>
          </a:p>
          <a:p>
            <a:pPr marL="798513" lvl="1">
              <a:lnSpc>
                <a:spcPct val="120000"/>
              </a:lnSpc>
            </a:pPr>
            <a:r>
              <a:rPr lang="en-US" altLang="en-US" sz="2600" dirty="0"/>
              <a:t>Examples: variable production costs are controllable by production supervisors and fixed costs are controllable by higher-level managers.</a:t>
            </a:r>
          </a:p>
          <a:p>
            <a:pPr marL="346075" indent="-346075">
              <a:lnSpc>
                <a:spcPct val="120000"/>
              </a:lnSpc>
            </a:pPr>
            <a:r>
              <a:rPr lang="en-US" altLang="en-US" sz="2800" b="1" i="1" dirty="0"/>
              <a:t>Uncontrollable</a:t>
            </a:r>
            <a:r>
              <a:rPr lang="en-US" altLang="en-US" sz="2800" dirty="0"/>
              <a:t> costs are not within the manager’s influence.</a:t>
            </a:r>
          </a:p>
          <a:p>
            <a:pPr marL="798513" lvl="1">
              <a:lnSpc>
                <a:spcPct val="120000"/>
              </a:lnSpc>
            </a:pPr>
            <a:r>
              <a:rPr lang="en-US" altLang="en-US" sz="2600" dirty="0"/>
              <a:t>Example would be production capacity.</a:t>
            </a:r>
          </a:p>
        </p:txBody>
      </p:sp>
    </p:spTree>
    <p:extLst>
      <p:ext uri="{BB962C8B-B14F-4D97-AF65-F5344CB8AC3E}">
        <p14:creationId xmlns:p14="http://schemas.microsoft.com/office/powerpoint/2010/main" val="38645226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76200" y="533400"/>
            <a:ext cx="8991600" cy="1066800"/>
          </a:xfrm>
        </p:spPr>
        <p:txBody>
          <a:bodyPr>
            <a:noAutofit/>
          </a:bodyPr>
          <a:lstStyle/>
          <a:p>
            <a:r>
              <a:rPr lang="en-US" dirty="0"/>
              <a:t>Variable Costing for Service Firms</a:t>
            </a:r>
          </a:p>
        </p:txBody>
      </p:sp>
      <p:sp>
        <p:nvSpPr>
          <p:cNvPr id="8" name="Text Placeholder 7"/>
          <p:cNvSpPr>
            <a:spLocks noGrp="1"/>
          </p:cNvSpPr>
          <p:nvPr>
            <p:ph type="body" sz="quarter" idx="13"/>
          </p:nvPr>
        </p:nvSpPr>
        <p:spPr>
          <a:xfrm>
            <a:off x="381000" y="1447800"/>
            <a:ext cx="8382000" cy="609600"/>
          </a:xfrm>
        </p:spPr>
        <p:txBody>
          <a:bodyPr>
            <a:noAutofit/>
          </a:bodyPr>
          <a:lstStyle/>
          <a:p>
            <a:pPr lvl="0"/>
            <a:r>
              <a:rPr lang="en-US" altLang="en-US" b="1" kern="0" dirty="0">
                <a:solidFill>
                  <a:prstClr val="black"/>
                </a:solidFill>
              </a:rPr>
              <a:t>Learning Objective P4: </a:t>
            </a:r>
            <a:r>
              <a:rPr lang="en-US" dirty="0"/>
              <a:t>Determine product selling price based on absorption costing.</a:t>
            </a:r>
            <a:endParaRPr lang="en-US" b="1" kern="0" dirty="0">
              <a:solidFill>
                <a:prstClr val="black"/>
              </a:solidFill>
            </a:endParaRPr>
          </a:p>
        </p:txBody>
      </p:sp>
      <p:sp>
        <p:nvSpPr>
          <p:cNvPr id="7" name="Content Placeholder 6"/>
          <p:cNvSpPr>
            <a:spLocks noGrp="1"/>
          </p:cNvSpPr>
          <p:nvPr>
            <p:ph idx="1"/>
          </p:nvPr>
        </p:nvSpPr>
        <p:spPr>
          <a:xfrm>
            <a:off x="457200" y="2438400"/>
            <a:ext cx="8305800" cy="3886200"/>
          </a:xfrm>
        </p:spPr>
        <p:txBody>
          <a:bodyPr>
            <a:normAutofit/>
          </a:bodyPr>
          <a:lstStyle/>
          <a:p>
            <a:pPr>
              <a:defRPr/>
            </a:pPr>
            <a:r>
              <a:rPr lang="en-US" dirty="0"/>
              <a:t>Variable costing also applies to service companies.</a:t>
            </a:r>
          </a:p>
          <a:p>
            <a:pPr>
              <a:defRPr/>
            </a:pPr>
            <a:r>
              <a:rPr lang="en-US" dirty="0"/>
              <a:t>Focus on variable costs useful in managerial decisions.</a:t>
            </a:r>
          </a:p>
          <a:p>
            <a:pPr>
              <a:defRPr/>
            </a:pPr>
            <a:r>
              <a:rPr lang="en-US" dirty="0"/>
              <a:t>Special order pricing may be used to deeply discount a service even though discounted price is greater than variable cost but sale will increase contribution margin and net income.</a:t>
            </a:r>
          </a:p>
        </p:txBody>
      </p:sp>
    </p:spTree>
    <p:extLst>
      <p:ext uri="{BB962C8B-B14F-4D97-AF65-F5344CB8AC3E}">
        <p14:creationId xmlns:p14="http://schemas.microsoft.com/office/powerpoint/2010/main" val="283682200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76200" y="609600"/>
            <a:ext cx="8915400" cy="838200"/>
          </a:xfrm>
        </p:spPr>
        <p:txBody>
          <a:bodyPr/>
          <a:lstStyle/>
          <a:p>
            <a:r>
              <a:rPr lang="en-US" dirty="0"/>
              <a:t>NEED-TO-KNOW 19-3</a:t>
            </a:r>
          </a:p>
        </p:txBody>
      </p:sp>
      <p:sp>
        <p:nvSpPr>
          <p:cNvPr id="8" name="Content Placeholder 7"/>
          <p:cNvSpPr>
            <a:spLocks noGrp="1"/>
          </p:cNvSpPr>
          <p:nvPr>
            <p:ph sz="quarter" idx="15"/>
          </p:nvPr>
        </p:nvSpPr>
        <p:spPr>
          <a:xfrm>
            <a:off x="381000" y="1752600"/>
            <a:ext cx="8305800" cy="1524000"/>
          </a:xfrm>
        </p:spPr>
        <p:txBody>
          <a:bodyPr>
            <a:noAutofit/>
          </a:bodyPr>
          <a:lstStyle/>
          <a:p>
            <a:pPr marL="0" indent="0">
              <a:buNone/>
            </a:pPr>
            <a:r>
              <a:rPr lang="en-US" altLang="en-US" dirty="0">
                <a:solidFill>
                  <a:srgbClr val="000000"/>
                </a:solidFill>
              </a:rPr>
              <a:t>Part 1. A manufacturer’s absorption cost per unit is $60. Compute the target selling price per unit if a 30% markup is targeted.</a:t>
            </a:r>
            <a:endParaRPr lang="en-US" altLang="en-US" dirty="0"/>
          </a:p>
        </p:txBody>
      </p:sp>
      <p:graphicFrame>
        <p:nvGraphicFramePr>
          <p:cNvPr id="12" name="Table 11"/>
          <p:cNvGraphicFramePr>
            <a:graphicFrameLocks noGrp="1"/>
          </p:cNvGraphicFramePr>
          <p:nvPr>
            <p:extLst>
              <p:ext uri="{D42A27DB-BD31-4B8C-83A1-F6EECF244321}">
                <p14:modId xmlns:p14="http://schemas.microsoft.com/office/powerpoint/2010/main" val="3157570279"/>
              </p:ext>
            </p:extLst>
          </p:nvPr>
        </p:nvGraphicFramePr>
        <p:xfrm>
          <a:off x="1295400" y="3276600"/>
          <a:ext cx="6705600" cy="1371600"/>
        </p:xfrm>
        <a:graphic>
          <a:graphicData uri="http://schemas.openxmlformats.org/drawingml/2006/table">
            <a:tbl>
              <a:tblPr firstRow="1" bandRow="1">
                <a:tableStyleId>{5940675A-B579-460E-94D1-54222C63F5DA}</a:tableStyleId>
              </a:tblPr>
              <a:tblGrid>
                <a:gridCol w="5166610">
                  <a:extLst>
                    <a:ext uri="{9D8B030D-6E8A-4147-A177-3AD203B41FA5}">
                      <a16:colId xmlns:a16="http://schemas.microsoft.com/office/drawing/2014/main" val="20000"/>
                    </a:ext>
                  </a:extLst>
                </a:gridCol>
                <a:gridCol w="1538990">
                  <a:extLst>
                    <a:ext uri="{9D8B030D-6E8A-4147-A177-3AD203B41FA5}">
                      <a16:colId xmlns:a16="http://schemas.microsoft.com/office/drawing/2014/main" val="20001"/>
                    </a:ext>
                  </a:extLst>
                </a:gridCol>
              </a:tblGrid>
              <a:tr h="4572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cap="none" normalizeH="0" baseline="0" dirty="0">
                          <a:ln>
                            <a:noFill/>
                          </a:ln>
                          <a:solidFill>
                            <a:srgbClr val="000000"/>
                          </a:solidFill>
                          <a:effectLst/>
                          <a:latin typeface="Verdana" pitchFamily="34" charset="0"/>
                          <a:ea typeface="Verdana" pitchFamily="34" charset="0"/>
                          <a:cs typeface="Verdana" pitchFamily="34" charset="0"/>
                        </a:rPr>
                        <a:t>Absorption cost per unit</a:t>
                      </a:r>
                      <a:endParaRPr kumimoji="0" lang="en-US" altLang="en-US" sz="1800" b="0" i="0" u="none" strike="noStrike" cap="none" normalizeH="0" baseline="0" dirty="0">
                        <a:ln>
                          <a:noFill/>
                        </a:ln>
                        <a:solidFill>
                          <a:schemeClr val="tx1"/>
                        </a:solidFill>
                        <a:effectLst/>
                        <a:latin typeface="Verdana" pitchFamily="34" charset="0"/>
                        <a:ea typeface="Verdana" pitchFamily="34" charset="0"/>
                        <a:cs typeface="Verdana" pitchFamily="34" charset="0"/>
                      </a:endParaRP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cap="none" normalizeH="0" baseline="0" dirty="0">
                          <a:ln>
                            <a:noFill/>
                          </a:ln>
                          <a:solidFill>
                            <a:srgbClr val="000000"/>
                          </a:solidFill>
                          <a:effectLst/>
                          <a:latin typeface="Verdana" pitchFamily="34" charset="0"/>
                          <a:ea typeface="Verdana" pitchFamily="34" charset="0"/>
                          <a:cs typeface="Verdana" pitchFamily="34" charset="0"/>
                        </a:rPr>
                        <a:t>$60.00</a:t>
                      </a:r>
                      <a:endParaRPr kumimoji="0" lang="en-US" altLang="en-US" sz="1800" b="0" i="0" u="none" strike="noStrike" cap="none" normalizeH="0" baseline="0" dirty="0">
                        <a:ln>
                          <a:noFill/>
                        </a:ln>
                        <a:solidFill>
                          <a:schemeClr val="tx1"/>
                        </a:solidFill>
                        <a:effectLst/>
                        <a:latin typeface="Verdana" pitchFamily="34" charset="0"/>
                        <a:ea typeface="Verdana" pitchFamily="34" charset="0"/>
                        <a:cs typeface="Verdana" pitchFamily="34" charset="0"/>
                      </a:endParaRPr>
                    </a:p>
                  </a:txBody>
                  <a:tcPr/>
                </a:tc>
                <a:extLst>
                  <a:ext uri="{0D108BD9-81ED-4DB2-BD59-A6C34878D82A}">
                    <a16:rowId xmlns:a16="http://schemas.microsoft.com/office/drawing/2014/main" val="10000"/>
                  </a:ext>
                </a:extLst>
              </a:tr>
              <a:tr h="44162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cap="none" normalizeH="0" baseline="0" dirty="0">
                          <a:ln>
                            <a:noFill/>
                          </a:ln>
                          <a:solidFill>
                            <a:srgbClr val="000000"/>
                          </a:solidFill>
                          <a:effectLst/>
                          <a:latin typeface="Verdana" pitchFamily="34" charset="0"/>
                          <a:ea typeface="Verdana" pitchFamily="34" charset="0"/>
                          <a:cs typeface="Verdana" pitchFamily="34" charset="0"/>
                        </a:rPr>
                        <a:t>Target markup per unit ($60 × 30%)</a:t>
                      </a:r>
                      <a:endParaRPr kumimoji="0" lang="en-US" altLang="en-US" sz="1800" b="0" i="0" u="none" strike="noStrike" cap="none" normalizeH="0" baseline="0" dirty="0">
                        <a:ln>
                          <a:noFill/>
                        </a:ln>
                        <a:solidFill>
                          <a:schemeClr val="tx1"/>
                        </a:solidFill>
                        <a:effectLst/>
                        <a:latin typeface="Verdana" pitchFamily="34" charset="0"/>
                        <a:ea typeface="Verdana" pitchFamily="34" charset="0"/>
                        <a:cs typeface="Verdana" pitchFamily="34" charset="0"/>
                      </a:endParaRP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en-US" sz="1800" b="0" i="0" u="sng" strike="noStrike" cap="none" normalizeH="0" baseline="0" dirty="0">
                          <a:ln>
                            <a:noFill/>
                          </a:ln>
                          <a:solidFill>
                            <a:srgbClr val="000000"/>
                          </a:solidFill>
                          <a:effectLst/>
                          <a:latin typeface="Verdana" pitchFamily="34" charset="0"/>
                          <a:ea typeface="Verdana" pitchFamily="34" charset="0"/>
                          <a:cs typeface="Verdana" pitchFamily="34" charset="0"/>
                        </a:rPr>
                        <a:t>18.00</a:t>
                      </a:r>
                      <a:endParaRPr kumimoji="0" lang="en-US" altLang="en-US" sz="1800" b="0" i="0" u="sng" strike="noStrike" cap="none" normalizeH="0" baseline="0" dirty="0">
                        <a:ln>
                          <a:noFill/>
                        </a:ln>
                        <a:solidFill>
                          <a:schemeClr val="tx1"/>
                        </a:solidFill>
                        <a:effectLst/>
                        <a:latin typeface="Verdana" pitchFamily="34" charset="0"/>
                        <a:ea typeface="Verdana" pitchFamily="34" charset="0"/>
                        <a:cs typeface="Verdana" pitchFamily="34" charset="0"/>
                      </a:endParaRPr>
                    </a:p>
                  </a:txBody>
                  <a:tcPr/>
                </a:tc>
                <a:extLst>
                  <a:ext uri="{0D108BD9-81ED-4DB2-BD59-A6C34878D82A}">
                    <a16:rowId xmlns:a16="http://schemas.microsoft.com/office/drawing/2014/main" val="10001"/>
                  </a:ext>
                </a:extLst>
              </a:tr>
              <a:tr h="472772">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cap="none" normalizeH="0" baseline="0" dirty="0">
                          <a:ln>
                            <a:noFill/>
                          </a:ln>
                          <a:solidFill>
                            <a:srgbClr val="000000"/>
                          </a:solidFill>
                          <a:effectLst/>
                          <a:latin typeface="Verdana" pitchFamily="34" charset="0"/>
                          <a:ea typeface="Verdana" pitchFamily="34" charset="0"/>
                          <a:cs typeface="Verdana" pitchFamily="34" charset="0"/>
                        </a:rPr>
                        <a:t>Target selling price per unit</a:t>
                      </a:r>
                      <a:endParaRPr kumimoji="0" lang="en-US" altLang="en-US" sz="1800" b="0" i="0" u="none" strike="noStrike" cap="none" normalizeH="0" baseline="0" dirty="0">
                        <a:ln>
                          <a:noFill/>
                        </a:ln>
                        <a:solidFill>
                          <a:schemeClr val="tx1"/>
                        </a:solidFill>
                        <a:effectLst/>
                        <a:latin typeface="Verdana" pitchFamily="34" charset="0"/>
                        <a:ea typeface="Verdana" pitchFamily="34" charset="0"/>
                        <a:cs typeface="Verdana" pitchFamily="34" charset="0"/>
                      </a:endParaRP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en-US" sz="1800" b="0" i="0" u="sng" strike="noStrike" cap="none" normalizeH="0" baseline="0" dirty="0">
                          <a:ln>
                            <a:noFill/>
                          </a:ln>
                          <a:solidFill>
                            <a:srgbClr val="000000"/>
                          </a:solidFill>
                          <a:effectLst/>
                          <a:latin typeface="Verdana" pitchFamily="34" charset="0"/>
                          <a:ea typeface="Verdana" pitchFamily="34" charset="0"/>
                          <a:cs typeface="Verdana" pitchFamily="34" charset="0"/>
                        </a:rPr>
                        <a:t>$78.00</a:t>
                      </a:r>
                      <a:endParaRPr kumimoji="0" lang="en-US" altLang="en-US" sz="1800" b="0" i="0" u="sng" strike="noStrike" cap="none" normalizeH="0" baseline="0" dirty="0">
                        <a:ln>
                          <a:noFill/>
                        </a:ln>
                        <a:solidFill>
                          <a:schemeClr val="tx1"/>
                        </a:solidFill>
                        <a:effectLst/>
                        <a:latin typeface="Verdana" pitchFamily="34" charset="0"/>
                        <a:ea typeface="Verdana" pitchFamily="34" charset="0"/>
                        <a:cs typeface="Verdana" pitchFamily="34" charset="0"/>
                      </a:endParaRPr>
                    </a:p>
                  </a:txBody>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90481698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84909" y="533400"/>
            <a:ext cx="8174182" cy="1066800"/>
          </a:xfrm>
        </p:spPr>
        <p:txBody>
          <a:bodyPr>
            <a:normAutofit fontScale="90000"/>
          </a:bodyPr>
          <a:lstStyle/>
          <a:p>
            <a:r>
              <a:rPr lang="en-US" sz="4000" dirty="0"/>
              <a:t>NEED-TO-KNOW 19-3 SOLUTION (1 of 3)</a:t>
            </a:r>
            <a:endParaRPr lang="en-US" dirty="0"/>
          </a:p>
        </p:txBody>
      </p:sp>
      <p:sp>
        <p:nvSpPr>
          <p:cNvPr id="14" name="Content Placeholder 13"/>
          <p:cNvSpPr>
            <a:spLocks noGrp="1"/>
          </p:cNvSpPr>
          <p:nvPr>
            <p:ph sz="quarter" idx="18"/>
          </p:nvPr>
        </p:nvSpPr>
        <p:spPr>
          <a:xfrm>
            <a:off x="457200" y="1752600"/>
            <a:ext cx="8201891" cy="1219200"/>
          </a:xfrm>
        </p:spPr>
        <p:txBody>
          <a:bodyPr>
            <a:noAutofit/>
          </a:bodyPr>
          <a:lstStyle/>
          <a:p>
            <a:pPr marL="0" indent="0">
              <a:buNone/>
            </a:pPr>
            <a:r>
              <a:rPr lang="en-US" altLang="en-US" sz="2400" dirty="0">
                <a:solidFill>
                  <a:srgbClr val="000000"/>
                </a:solidFill>
              </a:rPr>
              <a:t>Part 2. A hotel rents its 200 luxury suites at a rate of $500 per night per suite. The hotel’s cost per night is $400, consisting of:</a:t>
            </a:r>
            <a:endParaRPr lang="en-US" altLang="en-US" sz="2400" dirty="0"/>
          </a:p>
        </p:txBody>
      </p:sp>
      <p:graphicFrame>
        <p:nvGraphicFramePr>
          <p:cNvPr id="17" name="Table 16"/>
          <p:cNvGraphicFramePr>
            <a:graphicFrameLocks noGrp="1"/>
          </p:cNvGraphicFramePr>
          <p:nvPr>
            <p:extLst>
              <p:ext uri="{D42A27DB-BD31-4B8C-83A1-F6EECF244321}">
                <p14:modId xmlns:p14="http://schemas.microsoft.com/office/powerpoint/2010/main" val="1016012189"/>
              </p:ext>
            </p:extLst>
          </p:nvPr>
        </p:nvGraphicFramePr>
        <p:xfrm>
          <a:off x="2438400" y="3108960"/>
          <a:ext cx="4419600" cy="1082040"/>
        </p:xfrm>
        <a:graphic>
          <a:graphicData uri="http://schemas.openxmlformats.org/drawingml/2006/table">
            <a:tbl>
              <a:tblPr firstRow="1" firstCol="1" bandRow="1" bandCol="1">
                <a:tableStyleId>{5940675A-B579-460E-94D1-54222C63F5DA}</a:tableStyleId>
              </a:tblPr>
              <a:tblGrid>
                <a:gridCol w="3229708">
                  <a:extLst>
                    <a:ext uri="{9D8B030D-6E8A-4147-A177-3AD203B41FA5}">
                      <a16:colId xmlns:a16="http://schemas.microsoft.com/office/drawing/2014/main" val="20000"/>
                    </a:ext>
                  </a:extLst>
                </a:gridCol>
                <a:gridCol w="1189892">
                  <a:extLst>
                    <a:ext uri="{9D8B030D-6E8A-4147-A177-3AD203B41FA5}">
                      <a16:colId xmlns:a16="http://schemas.microsoft.com/office/drawing/2014/main" val="20001"/>
                    </a:ext>
                  </a:extLst>
                </a:gridCol>
              </a:tblGrid>
              <a:tr h="28956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400" b="0" i="0" u="none" strike="noStrike" cap="none" normalizeH="0" baseline="0" dirty="0">
                          <a:ln>
                            <a:noFill/>
                          </a:ln>
                          <a:solidFill>
                            <a:srgbClr val="000000"/>
                          </a:solidFill>
                          <a:effectLst/>
                          <a:latin typeface="Verdana" pitchFamily="34" charset="0"/>
                          <a:ea typeface="Verdana" pitchFamily="34" charset="0"/>
                          <a:cs typeface="Verdana" pitchFamily="34" charset="0"/>
                        </a:rPr>
                        <a:t>Variable costs</a:t>
                      </a:r>
                      <a:endParaRPr kumimoji="0" lang="en-US" altLang="en-US" sz="1400" b="0" i="0" u="none" strike="noStrike" cap="none" normalizeH="0" baseline="0" dirty="0">
                        <a:ln>
                          <a:noFill/>
                        </a:ln>
                        <a:solidFill>
                          <a:schemeClr val="tx1"/>
                        </a:solidFill>
                        <a:effectLst/>
                        <a:latin typeface="Verdana" pitchFamily="34" charset="0"/>
                        <a:ea typeface="Verdana" pitchFamily="34" charset="0"/>
                        <a:cs typeface="Verdana" pitchFamily="34" charset="0"/>
                      </a:endParaRPr>
                    </a:p>
                  </a:txBody>
                  <a:tcPr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en-US" sz="1400" b="0" i="0" u="none" strike="noStrike" cap="none" normalizeH="0" baseline="0" dirty="0">
                          <a:ln>
                            <a:noFill/>
                          </a:ln>
                          <a:solidFill>
                            <a:srgbClr val="000000"/>
                          </a:solidFill>
                          <a:effectLst/>
                          <a:latin typeface="Verdana" pitchFamily="34" charset="0"/>
                          <a:ea typeface="Verdana" pitchFamily="34" charset="0"/>
                          <a:cs typeface="Verdana" pitchFamily="34" charset="0"/>
                        </a:rPr>
                        <a:t>$160.00</a:t>
                      </a:r>
                      <a:endParaRPr kumimoji="0" lang="en-US" altLang="en-US" sz="1400" b="0" i="0" u="none" strike="noStrike" cap="none" normalizeH="0" baseline="0" dirty="0">
                        <a:ln>
                          <a:noFill/>
                        </a:ln>
                        <a:solidFill>
                          <a:schemeClr val="tx1"/>
                        </a:solidFill>
                        <a:effectLst/>
                        <a:latin typeface="Verdana" pitchFamily="34" charset="0"/>
                        <a:ea typeface="Verdana" pitchFamily="34" charset="0"/>
                        <a:cs typeface="Verdana" pitchFamily="34" charset="0"/>
                      </a:endParaRPr>
                    </a:p>
                  </a:txBody>
                  <a:tcPr anchor="ctr"/>
                </a:tc>
                <a:extLst>
                  <a:ext uri="{0D108BD9-81ED-4DB2-BD59-A6C34878D82A}">
                    <a16:rowId xmlns:a16="http://schemas.microsoft.com/office/drawing/2014/main" val="10000"/>
                  </a:ext>
                </a:extLst>
              </a:tr>
              <a:tr h="3962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400" b="0" i="0" u="none" strike="noStrike" cap="none" normalizeH="0" baseline="0" dirty="0">
                          <a:ln>
                            <a:noFill/>
                          </a:ln>
                          <a:solidFill>
                            <a:srgbClr val="000000"/>
                          </a:solidFill>
                          <a:effectLst/>
                          <a:latin typeface="Verdana" pitchFamily="34" charset="0"/>
                          <a:ea typeface="Verdana" pitchFamily="34" charset="0"/>
                          <a:cs typeface="Verdana" pitchFamily="34" charset="0"/>
                        </a:rPr>
                        <a:t>Fixed costs (allocated)</a:t>
                      </a:r>
                      <a:endParaRPr kumimoji="0" lang="en-US" altLang="en-US" sz="1400" b="0" i="0" u="none" strike="noStrike" cap="none" normalizeH="0" baseline="0" dirty="0">
                        <a:ln>
                          <a:noFill/>
                        </a:ln>
                        <a:solidFill>
                          <a:schemeClr val="tx1"/>
                        </a:solidFill>
                        <a:effectLst/>
                        <a:latin typeface="Verdana" pitchFamily="34" charset="0"/>
                        <a:ea typeface="Verdana" pitchFamily="34" charset="0"/>
                        <a:cs typeface="Verdana" pitchFamily="34" charset="0"/>
                      </a:endParaRPr>
                    </a:p>
                  </a:txBody>
                  <a:tcPr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en-US" sz="1400" b="0" i="0" u="sng" strike="noStrike" cap="none" normalizeH="0" baseline="0" dirty="0">
                          <a:ln>
                            <a:noFill/>
                          </a:ln>
                          <a:solidFill>
                            <a:srgbClr val="000000"/>
                          </a:solidFill>
                          <a:effectLst/>
                          <a:latin typeface="Verdana" pitchFamily="34" charset="0"/>
                          <a:ea typeface="Verdana" pitchFamily="34" charset="0"/>
                          <a:cs typeface="Verdana" pitchFamily="34" charset="0"/>
                        </a:rPr>
                        <a:t>240.00</a:t>
                      </a:r>
                      <a:endParaRPr kumimoji="0" lang="en-US" altLang="en-US" sz="1400" b="0" i="0" u="sng" strike="noStrike" cap="none" normalizeH="0" baseline="0" dirty="0">
                        <a:ln>
                          <a:noFill/>
                        </a:ln>
                        <a:solidFill>
                          <a:schemeClr val="tx1"/>
                        </a:solidFill>
                        <a:effectLst/>
                        <a:latin typeface="Verdana" pitchFamily="34" charset="0"/>
                        <a:ea typeface="Verdana" pitchFamily="34" charset="0"/>
                        <a:cs typeface="Verdana" pitchFamily="34" charset="0"/>
                      </a:endParaRPr>
                    </a:p>
                  </a:txBody>
                  <a:tcPr anchor="ctr"/>
                </a:tc>
                <a:extLst>
                  <a:ext uri="{0D108BD9-81ED-4DB2-BD59-A6C34878D82A}">
                    <a16:rowId xmlns:a16="http://schemas.microsoft.com/office/drawing/2014/main" val="10001"/>
                  </a:ext>
                </a:extLst>
              </a:tr>
              <a:tr h="381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400" b="0" i="0" u="none" strike="noStrike" cap="none" normalizeH="0" baseline="0" dirty="0">
                          <a:ln>
                            <a:noFill/>
                          </a:ln>
                          <a:solidFill>
                            <a:srgbClr val="000000"/>
                          </a:solidFill>
                          <a:effectLst/>
                          <a:latin typeface="Verdana" pitchFamily="34" charset="0"/>
                          <a:ea typeface="Verdana" pitchFamily="34" charset="0"/>
                          <a:cs typeface="Verdana" pitchFamily="34" charset="0"/>
                        </a:rPr>
                        <a:t>Total cost per night per room.</a:t>
                      </a:r>
                      <a:endParaRPr kumimoji="0" lang="en-US" altLang="en-US" sz="1400" b="0" i="0" u="none" strike="noStrike" cap="none" normalizeH="0" baseline="0" dirty="0">
                        <a:ln>
                          <a:noFill/>
                        </a:ln>
                        <a:solidFill>
                          <a:schemeClr val="tx1"/>
                        </a:solidFill>
                        <a:effectLst/>
                        <a:latin typeface="Verdana" pitchFamily="34" charset="0"/>
                        <a:ea typeface="Verdana" pitchFamily="34" charset="0"/>
                        <a:cs typeface="Verdana" pitchFamily="34" charset="0"/>
                      </a:endParaRPr>
                    </a:p>
                  </a:txBody>
                  <a:tcPr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en-US" sz="1400" b="0" i="0" u="sng" strike="noStrike" cap="none" normalizeH="0" baseline="0" dirty="0">
                          <a:ln>
                            <a:noFill/>
                          </a:ln>
                          <a:solidFill>
                            <a:srgbClr val="000000"/>
                          </a:solidFill>
                          <a:effectLst/>
                          <a:latin typeface="Verdana" pitchFamily="34" charset="0"/>
                          <a:ea typeface="Verdana" pitchFamily="34" charset="0"/>
                          <a:cs typeface="Verdana" pitchFamily="34" charset="0"/>
                        </a:rPr>
                        <a:t>$400.00</a:t>
                      </a:r>
                      <a:endParaRPr kumimoji="0" lang="en-US" altLang="en-US" sz="1400" b="0" i="0" u="sng" strike="noStrike" cap="none" normalizeH="0" baseline="0" dirty="0">
                        <a:ln>
                          <a:noFill/>
                        </a:ln>
                        <a:solidFill>
                          <a:schemeClr val="tx1"/>
                        </a:solidFill>
                        <a:effectLst/>
                        <a:latin typeface="Verdana" pitchFamily="34" charset="0"/>
                        <a:ea typeface="Verdana" pitchFamily="34" charset="0"/>
                        <a:cs typeface="Verdana" pitchFamily="34" charset="0"/>
                      </a:endParaRPr>
                    </a:p>
                  </a:txBody>
                  <a:tcPr anchor="ctr"/>
                </a:tc>
                <a:extLst>
                  <a:ext uri="{0D108BD9-81ED-4DB2-BD59-A6C34878D82A}">
                    <a16:rowId xmlns:a16="http://schemas.microsoft.com/office/drawing/2014/main" val="10002"/>
                  </a:ext>
                </a:extLst>
              </a:tr>
            </a:tbl>
          </a:graphicData>
        </a:graphic>
      </p:graphicFrame>
      <p:sp>
        <p:nvSpPr>
          <p:cNvPr id="2" name="Content Placeholder 1"/>
          <p:cNvSpPr>
            <a:spLocks noGrp="1"/>
          </p:cNvSpPr>
          <p:nvPr>
            <p:ph sz="quarter" idx="15"/>
          </p:nvPr>
        </p:nvSpPr>
        <p:spPr>
          <a:xfrm>
            <a:off x="457200" y="4419600"/>
            <a:ext cx="8201891" cy="2057400"/>
          </a:xfrm>
        </p:spPr>
        <p:txBody>
          <a:bodyPr>
            <a:noAutofit/>
          </a:bodyPr>
          <a:lstStyle/>
          <a:p>
            <a:pPr marL="0" lvl="0" indent="0">
              <a:buNone/>
            </a:pPr>
            <a:r>
              <a:rPr lang="en-US" altLang="en-US" sz="2400" dirty="0"/>
              <a:t>The hotel’s manager has received an offer to reserve a block of 40 suites for $250 per suite per night during the hotel’s off-season, when it has many available suites. Determine whether the offer should be accepted or rejected.</a:t>
            </a:r>
          </a:p>
        </p:txBody>
      </p:sp>
    </p:spTree>
    <p:extLst>
      <p:ext uri="{BB962C8B-B14F-4D97-AF65-F5344CB8AC3E}">
        <p14:creationId xmlns:p14="http://schemas.microsoft.com/office/powerpoint/2010/main" val="27419202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33400"/>
            <a:ext cx="9144000" cy="1066800"/>
          </a:xfrm>
        </p:spPr>
        <p:txBody>
          <a:bodyPr>
            <a:noAutofit/>
          </a:bodyPr>
          <a:lstStyle/>
          <a:p>
            <a:r>
              <a:rPr lang="en-US" dirty="0">
                <a:cs typeface="Arial" charset="0"/>
              </a:rPr>
              <a:t>Absorption Costing versus Variable Costing (2 of 4)</a:t>
            </a:r>
            <a:endParaRPr lang="en-US" dirty="0"/>
          </a:p>
        </p:txBody>
      </p:sp>
      <p:sp>
        <p:nvSpPr>
          <p:cNvPr id="4" name="Text Placeholder 3"/>
          <p:cNvSpPr>
            <a:spLocks noGrp="1"/>
          </p:cNvSpPr>
          <p:nvPr>
            <p:ph type="body" sz="quarter" idx="13"/>
          </p:nvPr>
        </p:nvSpPr>
        <p:spPr>
          <a:xfrm>
            <a:off x="381000" y="1828800"/>
            <a:ext cx="8382000" cy="685800"/>
          </a:xfrm>
        </p:spPr>
        <p:txBody>
          <a:bodyPr>
            <a:noAutofit/>
          </a:bodyPr>
          <a:lstStyle/>
          <a:p>
            <a:pPr lvl="0"/>
            <a:r>
              <a:rPr lang="en-US" altLang="en-US" b="1" kern="0" dirty="0">
                <a:solidFill>
                  <a:prstClr val="black"/>
                </a:solidFill>
              </a:rPr>
              <a:t>Learning Objective P1: </a:t>
            </a:r>
            <a:r>
              <a:rPr lang="en-US" dirty="0"/>
              <a:t>Compute unit cost under both absorption and variable costing</a:t>
            </a:r>
            <a:endParaRPr lang="en-US" b="1" kern="0" dirty="0">
              <a:solidFill>
                <a:prstClr val="black"/>
              </a:solidFill>
            </a:endParaRPr>
          </a:p>
        </p:txBody>
      </p:sp>
      <p:sp>
        <p:nvSpPr>
          <p:cNvPr id="3" name="Content Placeholder 2"/>
          <p:cNvSpPr>
            <a:spLocks noGrp="1"/>
          </p:cNvSpPr>
          <p:nvPr>
            <p:ph idx="1"/>
          </p:nvPr>
        </p:nvSpPr>
        <p:spPr>
          <a:xfrm>
            <a:off x="457200" y="2743200"/>
            <a:ext cx="8153400" cy="3352800"/>
          </a:xfrm>
        </p:spPr>
        <p:txBody>
          <a:bodyPr>
            <a:noAutofit/>
          </a:bodyPr>
          <a:lstStyle/>
          <a:p>
            <a:pPr>
              <a:buNone/>
            </a:pPr>
            <a:r>
              <a:rPr lang="en-US" altLang="en-US" dirty="0"/>
              <a:t>Differences in income from alternate methods small when:</a:t>
            </a:r>
          </a:p>
          <a:p>
            <a:r>
              <a:rPr lang="en-US" altLang="en-US" dirty="0"/>
              <a:t>Fixed overhead is a small % of total manufacturing costs.</a:t>
            </a:r>
          </a:p>
          <a:p>
            <a:r>
              <a:rPr lang="en-US" altLang="en-US" dirty="0"/>
              <a:t>Inventory levels are low.</a:t>
            </a:r>
          </a:p>
          <a:p>
            <a:r>
              <a:rPr lang="en-US" altLang="en-US" dirty="0"/>
              <a:t>Inventory turnover is rapid.</a:t>
            </a:r>
          </a:p>
          <a:p>
            <a:r>
              <a:rPr lang="en-US" altLang="en-US" dirty="0"/>
              <a:t>Period of analysis is long.</a:t>
            </a:r>
          </a:p>
        </p:txBody>
      </p:sp>
    </p:spTree>
    <p:extLst>
      <p:ext uri="{BB962C8B-B14F-4D97-AF65-F5344CB8AC3E}">
        <p14:creationId xmlns:p14="http://schemas.microsoft.com/office/powerpoint/2010/main" val="73969438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84909" y="533400"/>
            <a:ext cx="8174182" cy="1066800"/>
          </a:xfrm>
        </p:spPr>
        <p:txBody>
          <a:bodyPr>
            <a:normAutofit fontScale="90000"/>
          </a:bodyPr>
          <a:lstStyle/>
          <a:p>
            <a:r>
              <a:rPr lang="en-US" sz="4000" dirty="0"/>
              <a:t>NEED-TO-KNOW 19-3 SOLUTION (2 of 3)</a:t>
            </a:r>
            <a:endParaRPr lang="en-US" dirty="0"/>
          </a:p>
        </p:txBody>
      </p:sp>
      <p:sp>
        <p:nvSpPr>
          <p:cNvPr id="2" name="Content Placeholder 1"/>
          <p:cNvSpPr>
            <a:spLocks noGrp="1"/>
          </p:cNvSpPr>
          <p:nvPr>
            <p:ph sz="quarter" idx="15"/>
          </p:nvPr>
        </p:nvSpPr>
        <p:spPr>
          <a:xfrm>
            <a:off x="304800" y="1828800"/>
            <a:ext cx="8534400" cy="4495800"/>
          </a:xfrm>
        </p:spPr>
        <p:txBody>
          <a:bodyPr>
            <a:noAutofit/>
          </a:bodyPr>
          <a:lstStyle/>
          <a:p>
            <a:pPr marL="0" indent="0">
              <a:buNone/>
            </a:pPr>
            <a:r>
              <a:rPr lang="en-US" altLang="en-US" sz="2400" dirty="0"/>
              <a:t>When evaluating a special offer, the allocated fixed costs should be ignored. Since the hotel is not at full capacity, the revenue from the special offer must simply be greater than its variable costs. </a:t>
            </a:r>
          </a:p>
          <a:p>
            <a:pPr marL="0" lvl="0" indent="0">
              <a:buNone/>
            </a:pPr>
            <a:r>
              <a:rPr lang="en-US" altLang="en-US" sz="2400" dirty="0">
                <a:solidFill>
                  <a:srgbClr val="000000"/>
                </a:solidFill>
              </a:rPr>
              <a:t>Because the offer price of $250 per suite is greater than the variable costs of $160 per suite, the offer should be accepted. This special offer has a contribution margin of $90 per suite ($250 revenue less $160 variable costs).  </a:t>
            </a:r>
            <a:endParaRPr lang="en-US" altLang="en-US" sz="2400" dirty="0"/>
          </a:p>
          <a:p>
            <a:pPr marL="0" lvl="0" indent="0">
              <a:buNone/>
            </a:pPr>
            <a:r>
              <a:rPr lang="en-US" altLang="en-US" sz="2400" dirty="0">
                <a:solidFill>
                  <a:srgbClr val="000000"/>
                </a:solidFill>
              </a:rPr>
              <a:t>Net income will be higher by $3,600 (40 suites at $90 per suite).</a:t>
            </a:r>
            <a:endParaRPr lang="en-US" altLang="en-US" sz="2400" dirty="0"/>
          </a:p>
        </p:txBody>
      </p:sp>
    </p:spTree>
    <p:extLst>
      <p:ext uri="{BB962C8B-B14F-4D97-AF65-F5344CB8AC3E}">
        <p14:creationId xmlns:p14="http://schemas.microsoft.com/office/powerpoint/2010/main" val="146828543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484909" y="533400"/>
            <a:ext cx="8174182" cy="1066800"/>
          </a:xfrm>
        </p:spPr>
        <p:txBody>
          <a:bodyPr>
            <a:noAutofit/>
          </a:bodyPr>
          <a:lstStyle/>
          <a:p>
            <a:r>
              <a:rPr lang="en-US" dirty="0"/>
              <a:t>NEED-TO-KNOW 19-3 SOLUTION (3 of 3)</a:t>
            </a:r>
          </a:p>
        </p:txBody>
      </p:sp>
      <p:graphicFrame>
        <p:nvGraphicFramePr>
          <p:cNvPr id="11" name="Table 10"/>
          <p:cNvGraphicFramePr>
            <a:graphicFrameLocks noGrp="1"/>
          </p:cNvGraphicFramePr>
          <p:nvPr>
            <p:extLst>
              <p:ext uri="{D42A27DB-BD31-4B8C-83A1-F6EECF244321}">
                <p14:modId xmlns:p14="http://schemas.microsoft.com/office/powerpoint/2010/main" val="845182506"/>
              </p:ext>
            </p:extLst>
          </p:nvPr>
        </p:nvGraphicFramePr>
        <p:xfrm>
          <a:off x="1219200" y="2133600"/>
          <a:ext cx="6705600" cy="1112520"/>
        </p:xfrm>
        <a:graphic>
          <a:graphicData uri="http://schemas.openxmlformats.org/drawingml/2006/table">
            <a:tbl>
              <a:tblPr firstRow="1" bandRow="1">
                <a:tableStyleId>{5940675A-B579-460E-94D1-54222C63F5DA}</a:tableStyleId>
              </a:tblPr>
              <a:tblGrid>
                <a:gridCol w="4648200">
                  <a:extLst>
                    <a:ext uri="{9D8B030D-6E8A-4147-A177-3AD203B41FA5}">
                      <a16:colId xmlns:a16="http://schemas.microsoft.com/office/drawing/2014/main" val="20000"/>
                    </a:ext>
                  </a:extLst>
                </a:gridCol>
                <a:gridCol w="2057400">
                  <a:extLst>
                    <a:ext uri="{9D8B030D-6E8A-4147-A177-3AD203B41FA5}">
                      <a16:colId xmlns:a16="http://schemas.microsoft.com/office/drawing/2014/main" val="20001"/>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cap="none" normalizeH="0" baseline="0" dirty="0">
                          <a:ln>
                            <a:noFill/>
                          </a:ln>
                          <a:solidFill>
                            <a:srgbClr val="000000"/>
                          </a:solidFill>
                          <a:effectLst/>
                          <a:latin typeface="Verdana" pitchFamily="34" charset="0"/>
                          <a:ea typeface="Verdana" pitchFamily="34" charset="0"/>
                          <a:cs typeface="Verdana" pitchFamily="34" charset="0"/>
                        </a:rPr>
                        <a:t>Sales (40 @ $250)</a:t>
                      </a:r>
                      <a:endParaRPr kumimoji="0" lang="en-US" altLang="en-US" sz="1800" b="0" i="0" u="none" strike="noStrike" cap="none" normalizeH="0" baseline="0" dirty="0">
                        <a:ln>
                          <a:noFill/>
                        </a:ln>
                        <a:solidFill>
                          <a:schemeClr val="tx1"/>
                        </a:solidFill>
                        <a:effectLst/>
                        <a:latin typeface="Verdana" pitchFamily="34" charset="0"/>
                        <a:ea typeface="Verdana" pitchFamily="34" charset="0"/>
                        <a:cs typeface="Verdana" pitchFamily="34" charset="0"/>
                      </a:endParaRPr>
                    </a:p>
                  </a:txBody>
                  <a:tcPr marL="164948" marR="164948"/>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cap="none" normalizeH="0" baseline="0" dirty="0">
                          <a:ln>
                            <a:noFill/>
                          </a:ln>
                          <a:solidFill>
                            <a:srgbClr val="000000"/>
                          </a:solidFill>
                          <a:effectLst/>
                          <a:latin typeface="Verdana" pitchFamily="34" charset="0"/>
                          <a:ea typeface="Verdana" pitchFamily="34" charset="0"/>
                          <a:cs typeface="Verdana" pitchFamily="34" charset="0"/>
                        </a:rPr>
                        <a:t>$10,000</a:t>
                      </a:r>
                      <a:endParaRPr kumimoji="0" lang="en-US" altLang="en-US" sz="1800" b="0" i="0" u="none" strike="noStrike" cap="none" normalizeH="0" baseline="0" dirty="0">
                        <a:ln>
                          <a:noFill/>
                        </a:ln>
                        <a:solidFill>
                          <a:schemeClr val="tx1"/>
                        </a:solidFill>
                        <a:effectLst/>
                        <a:latin typeface="Verdana" pitchFamily="34" charset="0"/>
                        <a:ea typeface="Verdana" pitchFamily="34" charset="0"/>
                        <a:cs typeface="Verdana" pitchFamily="34" charset="0"/>
                      </a:endParaRPr>
                    </a:p>
                  </a:txBody>
                  <a:tcPr marL="164948" marR="164948"/>
                </a:tc>
                <a:extLst>
                  <a:ext uri="{0D108BD9-81ED-4DB2-BD59-A6C34878D82A}">
                    <a16:rowId xmlns:a16="http://schemas.microsoft.com/office/drawing/2014/main" val="10000"/>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cap="none" normalizeH="0" baseline="0" dirty="0">
                          <a:ln>
                            <a:noFill/>
                          </a:ln>
                          <a:solidFill>
                            <a:srgbClr val="000000"/>
                          </a:solidFill>
                          <a:effectLst/>
                          <a:latin typeface="Verdana" pitchFamily="34" charset="0"/>
                          <a:ea typeface="Verdana" pitchFamily="34" charset="0"/>
                          <a:cs typeface="Verdana" pitchFamily="34" charset="0"/>
                        </a:rPr>
                        <a:t>Variable costs (40 @ $160)</a:t>
                      </a:r>
                      <a:endParaRPr kumimoji="0" lang="en-US" altLang="en-US" sz="1800" b="0" i="0" u="none" strike="noStrike" cap="none" normalizeH="0" baseline="0" dirty="0">
                        <a:ln>
                          <a:noFill/>
                        </a:ln>
                        <a:solidFill>
                          <a:schemeClr val="tx1"/>
                        </a:solidFill>
                        <a:effectLst/>
                        <a:latin typeface="Verdana" pitchFamily="34" charset="0"/>
                        <a:ea typeface="Verdana" pitchFamily="34" charset="0"/>
                        <a:cs typeface="Verdana" pitchFamily="34" charset="0"/>
                      </a:endParaRPr>
                    </a:p>
                  </a:txBody>
                  <a:tcPr marL="164948" marR="164948"/>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en-US" sz="1800" b="0" i="0" u="sng" strike="noStrike" cap="none" normalizeH="0" baseline="0" dirty="0">
                          <a:ln>
                            <a:noFill/>
                          </a:ln>
                          <a:solidFill>
                            <a:srgbClr val="000000"/>
                          </a:solidFill>
                          <a:effectLst/>
                          <a:latin typeface="Verdana" pitchFamily="34" charset="0"/>
                          <a:ea typeface="Verdana" pitchFamily="34" charset="0"/>
                          <a:cs typeface="Verdana" pitchFamily="34" charset="0"/>
                        </a:rPr>
                        <a:t>6,400</a:t>
                      </a:r>
                      <a:endParaRPr kumimoji="0" lang="en-US" altLang="en-US" sz="1800" b="0" i="0" u="sng" strike="noStrike" cap="none" normalizeH="0" baseline="0" dirty="0">
                        <a:ln>
                          <a:noFill/>
                        </a:ln>
                        <a:solidFill>
                          <a:schemeClr val="tx1"/>
                        </a:solidFill>
                        <a:effectLst/>
                        <a:latin typeface="Verdana" pitchFamily="34" charset="0"/>
                        <a:ea typeface="Verdana" pitchFamily="34" charset="0"/>
                        <a:cs typeface="Verdana" pitchFamily="34" charset="0"/>
                      </a:endParaRPr>
                    </a:p>
                  </a:txBody>
                  <a:tcPr marL="164948" marR="164948"/>
                </a:tc>
                <a:extLst>
                  <a:ext uri="{0D108BD9-81ED-4DB2-BD59-A6C34878D82A}">
                    <a16:rowId xmlns:a16="http://schemas.microsoft.com/office/drawing/2014/main" val="1000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cap="none" normalizeH="0" baseline="0" dirty="0">
                          <a:ln>
                            <a:noFill/>
                          </a:ln>
                          <a:solidFill>
                            <a:srgbClr val="000000"/>
                          </a:solidFill>
                          <a:effectLst/>
                          <a:latin typeface="Verdana" pitchFamily="34" charset="0"/>
                          <a:ea typeface="Verdana" pitchFamily="34" charset="0"/>
                          <a:cs typeface="Verdana" pitchFamily="34" charset="0"/>
                        </a:rPr>
                        <a:t>Contribution margin (40 @ $90)</a:t>
                      </a:r>
                      <a:endParaRPr kumimoji="0" lang="en-US" altLang="en-US" sz="1800" b="0" i="0" u="none" strike="noStrike" cap="none" normalizeH="0" baseline="0" dirty="0">
                        <a:ln>
                          <a:noFill/>
                        </a:ln>
                        <a:solidFill>
                          <a:schemeClr val="tx1"/>
                        </a:solidFill>
                        <a:effectLst/>
                        <a:latin typeface="Verdana" pitchFamily="34" charset="0"/>
                        <a:ea typeface="Verdana" pitchFamily="34" charset="0"/>
                        <a:cs typeface="Verdana" pitchFamily="34" charset="0"/>
                      </a:endParaRPr>
                    </a:p>
                  </a:txBody>
                  <a:tcPr marL="164948" marR="164948"/>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en-US" sz="1800" b="0" i="0" u="sng" strike="noStrike" cap="none" normalizeH="0" baseline="0" dirty="0">
                          <a:ln>
                            <a:noFill/>
                          </a:ln>
                          <a:solidFill>
                            <a:srgbClr val="000000"/>
                          </a:solidFill>
                          <a:effectLst/>
                          <a:latin typeface="Verdana" pitchFamily="34" charset="0"/>
                          <a:ea typeface="Verdana" pitchFamily="34" charset="0"/>
                          <a:cs typeface="Verdana" pitchFamily="34" charset="0"/>
                        </a:rPr>
                        <a:t>$3,600</a:t>
                      </a:r>
                      <a:endParaRPr kumimoji="0" lang="en-US" altLang="en-US" sz="1800" b="0" i="0" u="sng" strike="noStrike" cap="none" normalizeH="0" baseline="0" dirty="0">
                        <a:ln>
                          <a:noFill/>
                        </a:ln>
                        <a:solidFill>
                          <a:schemeClr val="tx1"/>
                        </a:solidFill>
                        <a:effectLst/>
                        <a:latin typeface="Verdana" pitchFamily="34" charset="0"/>
                        <a:ea typeface="Verdana" pitchFamily="34" charset="0"/>
                        <a:cs typeface="Verdana" pitchFamily="34" charset="0"/>
                      </a:endParaRPr>
                    </a:p>
                  </a:txBody>
                  <a:tcPr marL="164948" marR="164948"/>
                </a:tc>
                <a:extLst>
                  <a:ext uri="{0D108BD9-81ED-4DB2-BD59-A6C34878D82A}">
                    <a16:rowId xmlns:a16="http://schemas.microsoft.com/office/drawing/2014/main" val="10002"/>
                  </a:ext>
                </a:extLst>
              </a:tr>
            </a:tbl>
          </a:graphicData>
        </a:graphic>
      </p:graphicFrame>
      <p:sp>
        <p:nvSpPr>
          <p:cNvPr id="7" name="Content Placeholder 6"/>
          <p:cNvSpPr>
            <a:spLocks noGrp="1"/>
          </p:cNvSpPr>
          <p:nvPr>
            <p:ph sz="quarter" idx="18"/>
          </p:nvPr>
        </p:nvSpPr>
        <p:spPr>
          <a:xfrm>
            <a:off x="457200" y="3505200"/>
            <a:ext cx="8305800" cy="2133600"/>
          </a:xfrm>
        </p:spPr>
        <p:txBody>
          <a:bodyPr>
            <a:noAutofit/>
          </a:bodyPr>
          <a:lstStyle/>
          <a:p>
            <a:pPr marL="0" indent="0">
              <a:buNone/>
            </a:pPr>
            <a:r>
              <a:rPr lang="en-US" altLang="en-US" dirty="0">
                <a:solidFill>
                  <a:srgbClr val="000000"/>
                </a:solidFill>
              </a:rPr>
              <a:t>Had the hotel been at full capacity, the offer would have been rejected.</a:t>
            </a:r>
          </a:p>
        </p:txBody>
      </p:sp>
    </p:spTree>
    <p:extLst>
      <p:ext uri="{BB962C8B-B14F-4D97-AF65-F5344CB8AC3E}">
        <p14:creationId xmlns:p14="http://schemas.microsoft.com/office/powerpoint/2010/main" val="76694941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ctrTitle"/>
          </p:nvPr>
        </p:nvSpPr>
        <p:spPr/>
        <p:txBody>
          <a:bodyPr>
            <a:normAutofit/>
          </a:bodyPr>
          <a:lstStyle/>
          <a:p>
            <a:r>
              <a:rPr lang="en-US" altLang="en-US" b="1" dirty="0"/>
              <a:t>Learning Objective </a:t>
            </a:r>
            <a:r>
              <a:rPr lang="en-US" b="1" dirty="0"/>
              <a:t>A1:</a:t>
            </a:r>
            <a:r>
              <a:rPr lang="en-US" b="1" baseline="0" dirty="0"/>
              <a:t> </a:t>
            </a:r>
            <a:r>
              <a:rPr lang="en-US" dirty="0"/>
              <a:t>Use variable costing in pricing special orders.</a:t>
            </a:r>
          </a:p>
        </p:txBody>
      </p:sp>
    </p:spTree>
    <p:extLst>
      <p:ext uri="{BB962C8B-B14F-4D97-AF65-F5344CB8AC3E}">
        <p14:creationId xmlns:p14="http://schemas.microsoft.com/office/powerpoint/2010/main" val="17363399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Pricing Special Orders (1 of 4)</a:t>
            </a:r>
          </a:p>
        </p:txBody>
      </p:sp>
      <p:sp>
        <p:nvSpPr>
          <p:cNvPr id="5" name="Text Placeholder 4"/>
          <p:cNvSpPr>
            <a:spLocks noGrp="1"/>
          </p:cNvSpPr>
          <p:nvPr>
            <p:ph type="body" sz="quarter" idx="13"/>
          </p:nvPr>
        </p:nvSpPr>
        <p:spPr>
          <a:xfrm>
            <a:off x="381000" y="1752600"/>
            <a:ext cx="8382000" cy="609600"/>
          </a:xfrm>
        </p:spPr>
        <p:txBody>
          <a:bodyPr>
            <a:noAutofit/>
          </a:bodyPr>
          <a:lstStyle/>
          <a:p>
            <a:pPr lvl="0"/>
            <a:r>
              <a:rPr lang="en-US" altLang="en-US" b="1" kern="0" dirty="0">
                <a:solidFill>
                  <a:prstClr val="black"/>
                </a:solidFill>
              </a:rPr>
              <a:t>Learning Objective A1: </a:t>
            </a:r>
            <a:r>
              <a:rPr lang="en-US" dirty="0"/>
              <a:t>Use variable costing in pricing special orders.</a:t>
            </a:r>
            <a:endParaRPr lang="en-US" b="1" kern="0" dirty="0">
              <a:solidFill>
                <a:prstClr val="black"/>
              </a:solidFill>
            </a:endParaRPr>
          </a:p>
        </p:txBody>
      </p:sp>
      <p:sp>
        <p:nvSpPr>
          <p:cNvPr id="4" name="Content Placeholder 3"/>
          <p:cNvSpPr>
            <a:spLocks noGrp="1"/>
          </p:cNvSpPr>
          <p:nvPr>
            <p:ph idx="1"/>
          </p:nvPr>
        </p:nvSpPr>
        <p:spPr>
          <a:xfrm>
            <a:off x="457200" y="2438400"/>
            <a:ext cx="8229600" cy="3810000"/>
          </a:xfrm>
        </p:spPr>
        <p:txBody>
          <a:bodyPr>
            <a:normAutofit/>
          </a:bodyPr>
          <a:lstStyle/>
          <a:p>
            <a:pPr marL="0" indent="0">
              <a:buNone/>
            </a:pPr>
            <a:r>
              <a:rPr lang="en-US" altLang="en-US" dirty="0"/>
              <a:t>Over the Long Run:</a:t>
            </a:r>
          </a:p>
          <a:p>
            <a:r>
              <a:rPr lang="en-US" altLang="en-US" i="1" dirty="0"/>
              <a:t>Price must be high enough to cover all costs, including variable costs and fixed costs, and still provide an acceptable return to owners </a:t>
            </a:r>
            <a:endParaRPr lang="en-US" altLang="en-US" dirty="0"/>
          </a:p>
        </p:txBody>
      </p:sp>
    </p:spTree>
    <p:extLst>
      <p:ext uri="{BB962C8B-B14F-4D97-AF65-F5344CB8AC3E}">
        <p14:creationId xmlns:p14="http://schemas.microsoft.com/office/powerpoint/2010/main" val="128859676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Pricing Special Orders (2 of 4)</a:t>
            </a:r>
          </a:p>
        </p:txBody>
      </p:sp>
      <p:sp>
        <p:nvSpPr>
          <p:cNvPr id="4" name="Text Placeholder 3"/>
          <p:cNvSpPr>
            <a:spLocks noGrp="1"/>
          </p:cNvSpPr>
          <p:nvPr>
            <p:ph type="body" sz="quarter" idx="13"/>
          </p:nvPr>
        </p:nvSpPr>
        <p:spPr>
          <a:xfrm>
            <a:off x="381000" y="1752600"/>
            <a:ext cx="8458200" cy="457200"/>
          </a:xfrm>
        </p:spPr>
        <p:txBody>
          <a:bodyPr>
            <a:noAutofit/>
          </a:bodyPr>
          <a:lstStyle/>
          <a:p>
            <a:pPr lvl="0"/>
            <a:r>
              <a:rPr lang="en-US" altLang="en-US" b="1" kern="0" dirty="0">
                <a:solidFill>
                  <a:prstClr val="black"/>
                </a:solidFill>
              </a:rPr>
              <a:t>Learning Objective A1: </a:t>
            </a:r>
            <a:r>
              <a:rPr lang="en-US" dirty="0"/>
              <a:t>Use variable costing in pricing special orders.</a:t>
            </a:r>
          </a:p>
        </p:txBody>
      </p:sp>
      <p:sp>
        <p:nvSpPr>
          <p:cNvPr id="3" name="Content Placeholder 2"/>
          <p:cNvSpPr>
            <a:spLocks noGrp="1"/>
          </p:cNvSpPr>
          <p:nvPr>
            <p:ph idx="1"/>
          </p:nvPr>
        </p:nvSpPr>
        <p:spPr>
          <a:xfrm>
            <a:off x="457200" y="2362200"/>
            <a:ext cx="8153400" cy="3962400"/>
          </a:xfrm>
        </p:spPr>
        <p:txBody>
          <a:bodyPr>
            <a:noAutofit/>
          </a:bodyPr>
          <a:lstStyle/>
          <a:p>
            <a:pPr>
              <a:buNone/>
            </a:pPr>
            <a:r>
              <a:rPr lang="en-US" altLang="en-US" sz="2200" dirty="0"/>
              <a:t>Over the Short Run:</a:t>
            </a:r>
          </a:p>
          <a:p>
            <a:r>
              <a:rPr lang="en-US" altLang="en-US" sz="2200" dirty="0"/>
              <a:t>Fixed production costs such as the cost to maintain plant capacity do not change with changes in production levels. </a:t>
            </a:r>
          </a:p>
          <a:p>
            <a:r>
              <a:rPr lang="en-US" altLang="en-US" sz="2200" dirty="0"/>
              <a:t>With excess capacity, increases in production level would increase variable production costs, but not fixed costs. </a:t>
            </a:r>
          </a:p>
          <a:p>
            <a:r>
              <a:rPr lang="en-US" altLang="en-US" sz="2200" dirty="0"/>
              <a:t>While managers try to maintain the long-run price on existing orders, which covers all production costs, managers should accept special orders provided the special order price exceeds variable cost.</a:t>
            </a:r>
          </a:p>
        </p:txBody>
      </p:sp>
    </p:spTree>
    <p:extLst>
      <p:ext uri="{BB962C8B-B14F-4D97-AF65-F5344CB8AC3E}">
        <p14:creationId xmlns:p14="http://schemas.microsoft.com/office/powerpoint/2010/main" val="176881214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Pricing Special Orders (3 of 4)</a:t>
            </a:r>
          </a:p>
        </p:txBody>
      </p:sp>
      <p:sp>
        <p:nvSpPr>
          <p:cNvPr id="4" name="Text Placeholder 3"/>
          <p:cNvSpPr>
            <a:spLocks noGrp="1"/>
          </p:cNvSpPr>
          <p:nvPr>
            <p:ph type="body" sz="quarter" idx="13"/>
          </p:nvPr>
        </p:nvSpPr>
        <p:spPr>
          <a:xfrm>
            <a:off x="381000" y="1752600"/>
            <a:ext cx="8534400" cy="533400"/>
          </a:xfrm>
        </p:spPr>
        <p:txBody>
          <a:bodyPr>
            <a:noAutofit/>
          </a:bodyPr>
          <a:lstStyle/>
          <a:p>
            <a:pPr lvl="0"/>
            <a:r>
              <a:rPr lang="en-US" altLang="en-US" b="1" kern="0" dirty="0">
                <a:solidFill>
                  <a:prstClr val="black"/>
                </a:solidFill>
              </a:rPr>
              <a:t>Learning Objective A1: </a:t>
            </a:r>
            <a:r>
              <a:rPr lang="en-US" dirty="0"/>
              <a:t>Use variable costing in pricing special orders.</a:t>
            </a:r>
            <a:endParaRPr lang="en-US" b="1" kern="0" dirty="0">
              <a:solidFill>
                <a:prstClr val="black"/>
              </a:solidFill>
            </a:endParaRPr>
          </a:p>
        </p:txBody>
      </p:sp>
      <p:sp>
        <p:nvSpPr>
          <p:cNvPr id="3" name="Content Placeholder 2"/>
          <p:cNvSpPr>
            <a:spLocks noGrp="1"/>
          </p:cNvSpPr>
          <p:nvPr>
            <p:ph sz="quarter" idx="15"/>
          </p:nvPr>
        </p:nvSpPr>
        <p:spPr>
          <a:xfrm>
            <a:off x="457200" y="2438400"/>
            <a:ext cx="8229600" cy="1600200"/>
          </a:xfrm>
        </p:spPr>
        <p:txBody>
          <a:bodyPr>
            <a:noAutofit/>
          </a:bodyPr>
          <a:lstStyle/>
          <a:p>
            <a:pPr marL="0" indent="0">
              <a:buNone/>
            </a:pPr>
            <a:r>
              <a:rPr lang="en-US" sz="2400" kern="0" dirty="0"/>
              <a:t>Exhibit 19.19 </a:t>
            </a:r>
          </a:p>
          <a:p>
            <a:pPr marL="0" indent="0">
              <a:buNone/>
            </a:pPr>
            <a:r>
              <a:rPr lang="en-US" altLang="en-US" sz="2400" b="1" dirty="0"/>
              <a:t>Should the company accept a special order for 1,000 pairs of skates at an offer price of $22 per pair?</a:t>
            </a:r>
          </a:p>
        </p:txBody>
      </p:sp>
      <p:graphicFrame>
        <p:nvGraphicFramePr>
          <p:cNvPr id="7" name="Table 6"/>
          <p:cNvGraphicFramePr>
            <a:graphicFrameLocks noGrp="1"/>
          </p:cNvGraphicFramePr>
          <p:nvPr>
            <p:extLst>
              <p:ext uri="{D42A27DB-BD31-4B8C-83A1-F6EECF244321}">
                <p14:modId xmlns:p14="http://schemas.microsoft.com/office/powerpoint/2010/main" val="3084471938"/>
              </p:ext>
            </p:extLst>
          </p:nvPr>
        </p:nvGraphicFramePr>
        <p:xfrm>
          <a:off x="533400" y="4282441"/>
          <a:ext cx="8153399" cy="2118359"/>
        </p:xfrm>
        <a:graphic>
          <a:graphicData uri="http://schemas.openxmlformats.org/drawingml/2006/table">
            <a:tbl>
              <a:tblPr firstRow="1" bandRow="1">
                <a:tableStyleId>{5940675A-B579-460E-94D1-54222C63F5DA}</a:tableStyleId>
              </a:tblPr>
              <a:tblGrid>
                <a:gridCol w="2254146">
                  <a:extLst>
                    <a:ext uri="{9D8B030D-6E8A-4147-A177-3AD203B41FA5}">
                      <a16:colId xmlns:a16="http://schemas.microsoft.com/office/drawing/2014/main" val="20000"/>
                    </a:ext>
                  </a:extLst>
                </a:gridCol>
                <a:gridCol w="667895">
                  <a:extLst>
                    <a:ext uri="{9D8B030D-6E8A-4147-A177-3AD203B41FA5}">
                      <a16:colId xmlns:a16="http://schemas.microsoft.com/office/drawing/2014/main" val="20001"/>
                    </a:ext>
                  </a:extLst>
                </a:gridCol>
                <a:gridCol w="4062542">
                  <a:extLst>
                    <a:ext uri="{9D8B030D-6E8A-4147-A177-3AD203B41FA5}">
                      <a16:colId xmlns:a16="http://schemas.microsoft.com/office/drawing/2014/main" val="20002"/>
                    </a:ext>
                  </a:extLst>
                </a:gridCol>
                <a:gridCol w="1168816">
                  <a:extLst>
                    <a:ext uri="{9D8B030D-6E8A-4147-A177-3AD203B41FA5}">
                      <a16:colId xmlns:a16="http://schemas.microsoft.com/office/drawing/2014/main" val="20003"/>
                    </a:ext>
                  </a:extLst>
                </a:gridCol>
              </a:tblGrid>
              <a:tr h="427231">
                <a:tc>
                  <a:txBody>
                    <a:bodyPr/>
                    <a:lstStyle/>
                    <a:p>
                      <a:pPr algn="ctr"/>
                      <a:r>
                        <a:rPr lang="en-US" sz="1200" b="1" dirty="0">
                          <a:latin typeface="Verdana" pitchFamily="34" charset="0"/>
                          <a:ea typeface="Verdana" pitchFamily="34" charset="0"/>
                          <a:cs typeface="Verdana" pitchFamily="34" charset="0"/>
                        </a:rPr>
                        <a:t>Reject</a:t>
                      </a:r>
                      <a:r>
                        <a:rPr lang="en-US" sz="1200" b="1" baseline="0" dirty="0">
                          <a:latin typeface="Verdana" pitchFamily="34" charset="0"/>
                          <a:ea typeface="Verdana" pitchFamily="34" charset="0"/>
                          <a:cs typeface="Verdana" pitchFamily="34" charset="0"/>
                        </a:rPr>
                        <a:t> Special Order</a:t>
                      </a:r>
                      <a:endParaRPr lang="en-US" sz="1200" b="1" dirty="0">
                        <a:latin typeface="Verdana" pitchFamily="34" charset="0"/>
                        <a:ea typeface="Verdana" pitchFamily="34" charset="0"/>
                        <a:cs typeface="Verdana" pitchFamily="34" charset="0"/>
                      </a:endParaRPr>
                    </a:p>
                  </a:txBody>
                  <a:tcPr anchor="ctr"/>
                </a:tc>
                <a:tc>
                  <a:txBody>
                    <a:bodyPr/>
                    <a:lstStyle/>
                    <a:p>
                      <a:pPr algn="ctr"/>
                      <a:endParaRPr lang="en-US" sz="1200" b="1" dirty="0">
                        <a:latin typeface="Verdana" pitchFamily="34" charset="0"/>
                        <a:ea typeface="Verdana" pitchFamily="34" charset="0"/>
                        <a:cs typeface="Verdana" pitchFamily="34" charset="0"/>
                      </a:endParaRPr>
                    </a:p>
                  </a:txBody>
                  <a:tcPr anchor="ctr"/>
                </a:tc>
                <a:tc>
                  <a:txBody>
                    <a:bodyPr/>
                    <a:lstStyle/>
                    <a:p>
                      <a:pPr algn="ctr"/>
                      <a:r>
                        <a:rPr lang="en-US" sz="1200" b="1" dirty="0">
                          <a:latin typeface="Verdana" pitchFamily="34" charset="0"/>
                          <a:ea typeface="Verdana" pitchFamily="34" charset="0"/>
                          <a:cs typeface="Verdana" pitchFamily="34" charset="0"/>
                        </a:rPr>
                        <a:t>Accept</a:t>
                      </a:r>
                      <a:r>
                        <a:rPr lang="en-US" sz="1200" b="1" baseline="0" dirty="0">
                          <a:latin typeface="Verdana" pitchFamily="34" charset="0"/>
                          <a:ea typeface="Verdana" pitchFamily="34" charset="0"/>
                          <a:cs typeface="Verdana" pitchFamily="34" charset="0"/>
                        </a:rPr>
                        <a:t> Special Order</a:t>
                      </a:r>
                      <a:endParaRPr lang="en-US" sz="1200" b="1" dirty="0">
                        <a:latin typeface="Verdana" pitchFamily="34" charset="0"/>
                        <a:ea typeface="Verdana" pitchFamily="34" charset="0"/>
                        <a:cs typeface="Verdana" pitchFamily="34" charset="0"/>
                      </a:endParaRPr>
                    </a:p>
                  </a:txBody>
                  <a:tcPr anchor="ctr"/>
                </a:tc>
                <a:tc>
                  <a:txBody>
                    <a:bodyPr/>
                    <a:lstStyle/>
                    <a:p>
                      <a:endParaRPr lang="en-US" sz="1200" dirty="0">
                        <a:latin typeface="Verdana" pitchFamily="34" charset="0"/>
                        <a:ea typeface="Verdana" pitchFamily="34" charset="0"/>
                        <a:cs typeface="Verdana" pitchFamily="34" charset="0"/>
                      </a:endParaRPr>
                    </a:p>
                  </a:txBody>
                  <a:tcPr anchor="ctr"/>
                </a:tc>
                <a:extLst>
                  <a:ext uri="{0D108BD9-81ED-4DB2-BD59-A6C34878D82A}">
                    <a16:rowId xmlns:a16="http://schemas.microsoft.com/office/drawing/2014/main" val="10000"/>
                  </a:ext>
                </a:extLst>
              </a:tr>
              <a:tr h="320424">
                <a:tc>
                  <a:txBody>
                    <a:bodyPr/>
                    <a:lstStyle/>
                    <a:p>
                      <a:r>
                        <a:rPr lang="en-US" sz="1200" dirty="0">
                          <a:latin typeface="Verdana" pitchFamily="34" charset="0"/>
                          <a:ea typeface="Verdana" pitchFamily="34" charset="0"/>
                          <a:cs typeface="Verdana" pitchFamily="34" charset="0"/>
                        </a:rPr>
                        <a:t>Incremental sales</a:t>
                      </a:r>
                    </a:p>
                  </a:txBody>
                  <a:tcPr anchor="ctr"/>
                </a:tc>
                <a:tc>
                  <a:txBody>
                    <a:bodyPr/>
                    <a:lstStyle/>
                    <a:p>
                      <a:pPr algn="r"/>
                      <a:r>
                        <a:rPr lang="en-US" sz="1200" dirty="0">
                          <a:latin typeface="Verdana" pitchFamily="34" charset="0"/>
                          <a:ea typeface="Verdana" pitchFamily="34" charset="0"/>
                          <a:cs typeface="Verdana" pitchFamily="34" charset="0"/>
                        </a:rPr>
                        <a:t>$ 0</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latin typeface="Verdana" pitchFamily="34" charset="0"/>
                          <a:ea typeface="Verdana" pitchFamily="34" charset="0"/>
                          <a:cs typeface="Verdana" pitchFamily="34" charset="0"/>
                        </a:rPr>
                        <a:t>Incremental sales</a:t>
                      </a:r>
                      <a:r>
                        <a:rPr lang="en-US" sz="1200" baseline="0" dirty="0">
                          <a:latin typeface="Verdana" pitchFamily="34" charset="0"/>
                          <a:ea typeface="Verdana" pitchFamily="34" charset="0"/>
                          <a:cs typeface="Verdana" pitchFamily="34" charset="0"/>
                        </a:rPr>
                        <a:t> </a:t>
                      </a:r>
                      <a:r>
                        <a:rPr lang="en-US" sz="1200" dirty="0">
                          <a:latin typeface="Verdana" pitchFamily="34" charset="0"/>
                          <a:ea typeface="Verdana" pitchFamily="34" charset="0"/>
                          <a:cs typeface="Verdana" pitchFamily="34" charset="0"/>
                        </a:rPr>
                        <a:t>(1,000 ×</a:t>
                      </a:r>
                      <a:r>
                        <a:rPr lang="en-US" sz="1200" baseline="0" dirty="0">
                          <a:latin typeface="Verdana" pitchFamily="34" charset="0"/>
                          <a:ea typeface="Verdana" pitchFamily="34" charset="0"/>
                          <a:cs typeface="Verdana" pitchFamily="34" charset="0"/>
                        </a:rPr>
                        <a:t> </a:t>
                      </a:r>
                      <a:r>
                        <a:rPr lang="en-US" sz="1200" dirty="0">
                          <a:latin typeface="Verdana" pitchFamily="34" charset="0"/>
                          <a:ea typeface="Verdana" pitchFamily="34" charset="0"/>
                          <a:cs typeface="Verdana" pitchFamily="34" charset="0"/>
                        </a:rPr>
                        <a:t>$22)</a:t>
                      </a:r>
                    </a:p>
                  </a:txBody>
                  <a:tcPr anchor="ctr"/>
                </a:tc>
                <a:tc>
                  <a:txBody>
                    <a:bodyPr/>
                    <a:lstStyle/>
                    <a:p>
                      <a:pPr algn="r"/>
                      <a:r>
                        <a:rPr lang="en-US" sz="1200" dirty="0">
                          <a:latin typeface="Verdana" pitchFamily="34" charset="0"/>
                          <a:ea typeface="Verdana" pitchFamily="34" charset="0"/>
                          <a:cs typeface="Verdana" pitchFamily="34" charset="0"/>
                        </a:rPr>
                        <a:t>$ 22,000</a:t>
                      </a:r>
                    </a:p>
                  </a:txBody>
                  <a:tcPr anchor="ctr"/>
                </a:tc>
                <a:extLst>
                  <a:ext uri="{0D108BD9-81ED-4DB2-BD59-A6C34878D82A}">
                    <a16:rowId xmlns:a16="http://schemas.microsoft.com/office/drawing/2014/main" val="10001"/>
                  </a:ext>
                </a:extLst>
              </a:tr>
              <a:tr h="320424">
                <a:tc>
                  <a:txBody>
                    <a:bodyPr/>
                    <a:lstStyle/>
                    <a:p>
                      <a:r>
                        <a:rPr lang="en-US" sz="1200" dirty="0">
                          <a:latin typeface="Verdana" pitchFamily="34" charset="0"/>
                          <a:ea typeface="Verdana" pitchFamily="34" charset="0"/>
                          <a:cs typeface="Verdana" pitchFamily="34" charset="0"/>
                        </a:rPr>
                        <a:t>Incremental costs</a:t>
                      </a:r>
                    </a:p>
                  </a:txBody>
                  <a:tcPr anchor="ctr"/>
                </a:tc>
                <a:tc>
                  <a:txBody>
                    <a:bodyPr/>
                    <a:lstStyle/>
                    <a:p>
                      <a:pPr algn="r"/>
                      <a:r>
                        <a:rPr lang="en-US" sz="1200" dirty="0">
                          <a:latin typeface="Verdana" pitchFamily="34" charset="0"/>
                          <a:ea typeface="Verdana" pitchFamily="34" charset="0"/>
                          <a:cs typeface="Verdana" pitchFamily="34" charset="0"/>
                        </a:rPr>
                        <a:t>0</a:t>
                      </a:r>
                    </a:p>
                  </a:txBody>
                  <a:tcPr anchor="ctr"/>
                </a:tc>
                <a:tc>
                  <a:txBody>
                    <a:bodyPr/>
                    <a:lstStyle/>
                    <a:p>
                      <a:r>
                        <a:rPr lang="en-US" sz="1200" dirty="0">
                          <a:latin typeface="Verdana" pitchFamily="34" charset="0"/>
                          <a:ea typeface="Verdana" pitchFamily="34" charset="0"/>
                          <a:cs typeface="Verdana" pitchFamily="34" charset="0"/>
                        </a:rPr>
                        <a:t>Incremental costs</a:t>
                      </a:r>
                    </a:p>
                  </a:txBody>
                  <a:tcPr anchor="ctr"/>
                </a:tc>
                <a:tc>
                  <a:txBody>
                    <a:bodyPr/>
                    <a:lstStyle/>
                    <a:p>
                      <a:pPr algn="r"/>
                      <a:endParaRPr lang="en-US" sz="1200" dirty="0">
                        <a:latin typeface="Verdana" pitchFamily="34" charset="0"/>
                        <a:ea typeface="Verdana" pitchFamily="34" charset="0"/>
                        <a:cs typeface="Verdana" pitchFamily="34" charset="0"/>
                      </a:endParaRPr>
                    </a:p>
                  </a:txBody>
                  <a:tcPr anchor="ctr"/>
                </a:tc>
                <a:extLst>
                  <a:ext uri="{0D108BD9-81ED-4DB2-BD59-A6C34878D82A}">
                    <a16:rowId xmlns:a16="http://schemas.microsoft.com/office/drawing/2014/main" val="10002"/>
                  </a:ext>
                </a:extLst>
              </a:tr>
              <a:tr h="356028">
                <a:tc>
                  <a:txBody>
                    <a:bodyPr/>
                    <a:lstStyle/>
                    <a:p>
                      <a:endParaRPr lang="en-US" sz="1200" dirty="0">
                        <a:latin typeface="Verdana" pitchFamily="34" charset="0"/>
                        <a:ea typeface="Verdana" pitchFamily="34" charset="0"/>
                        <a:cs typeface="Verdana" pitchFamily="34" charset="0"/>
                      </a:endParaRPr>
                    </a:p>
                  </a:txBody>
                  <a:tcPr anchor="ctr"/>
                </a:tc>
                <a:tc>
                  <a:txBody>
                    <a:bodyPr/>
                    <a:lstStyle/>
                    <a:p>
                      <a:pPr algn="r"/>
                      <a:endParaRPr lang="en-US" sz="1200" dirty="0">
                        <a:latin typeface="Verdana" pitchFamily="34" charset="0"/>
                        <a:ea typeface="Verdana" pitchFamily="34" charset="0"/>
                        <a:cs typeface="Verdana" pitchFamily="34" charset="0"/>
                      </a:endParaRPr>
                    </a:p>
                  </a:txBody>
                  <a:tcPr anchor="ctr"/>
                </a:tc>
                <a:tc>
                  <a:txBody>
                    <a:bodyPr/>
                    <a:lstStyle/>
                    <a:p>
                      <a:pPr marL="461963" indent="0"/>
                      <a:r>
                        <a:rPr lang="en-US" sz="1200" dirty="0">
                          <a:latin typeface="Verdana" pitchFamily="34" charset="0"/>
                          <a:ea typeface="Verdana" pitchFamily="34" charset="0"/>
                          <a:cs typeface="Verdana" pitchFamily="34" charset="0"/>
                        </a:rPr>
                        <a:t>Variable production cost</a:t>
                      </a:r>
                      <a:r>
                        <a:rPr lang="en-US" sz="1200" baseline="0" dirty="0">
                          <a:latin typeface="Verdana" pitchFamily="34" charset="0"/>
                          <a:ea typeface="Verdana" pitchFamily="34" charset="0"/>
                          <a:cs typeface="Verdana" pitchFamily="34" charset="0"/>
                        </a:rPr>
                        <a:t> </a:t>
                      </a:r>
                      <a:r>
                        <a:rPr lang="en-US" sz="1200" dirty="0">
                          <a:latin typeface="Verdana" pitchFamily="34" charset="0"/>
                          <a:ea typeface="Verdana" pitchFamily="34" charset="0"/>
                          <a:cs typeface="Verdana" pitchFamily="34" charset="0"/>
                        </a:rPr>
                        <a:t>(1,000 ×</a:t>
                      </a:r>
                      <a:r>
                        <a:rPr lang="en-US" sz="1200" baseline="0" dirty="0">
                          <a:latin typeface="Verdana" pitchFamily="34" charset="0"/>
                          <a:ea typeface="Verdana" pitchFamily="34" charset="0"/>
                          <a:cs typeface="Verdana" pitchFamily="34" charset="0"/>
                        </a:rPr>
                        <a:t> </a:t>
                      </a:r>
                      <a:r>
                        <a:rPr lang="en-US" sz="1200" dirty="0">
                          <a:latin typeface="Verdana" pitchFamily="34" charset="0"/>
                          <a:ea typeface="Verdana" pitchFamily="34" charset="0"/>
                          <a:cs typeface="Verdana" pitchFamily="34" charset="0"/>
                        </a:rPr>
                        <a:t>$15)</a:t>
                      </a:r>
                    </a:p>
                  </a:txBody>
                  <a:tcPr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200" dirty="0">
                          <a:latin typeface="Verdana" pitchFamily="34" charset="0"/>
                          <a:ea typeface="Verdana" pitchFamily="34" charset="0"/>
                          <a:cs typeface="Verdana" pitchFamily="34" charset="0"/>
                        </a:rPr>
                        <a:t>5,000</a:t>
                      </a:r>
                    </a:p>
                  </a:txBody>
                  <a:tcPr anchor="ctr"/>
                </a:tc>
                <a:extLst>
                  <a:ext uri="{0D108BD9-81ED-4DB2-BD59-A6C34878D82A}">
                    <a16:rowId xmlns:a16="http://schemas.microsoft.com/office/drawing/2014/main" val="10003"/>
                  </a:ext>
                </a:extLst>
              </a:tr>
              <a:tr h="338226">
                <a:tc>
                  <a:txBody>
                    <a:bodyPr/>
                    <a:lstStyle/>
                    <a:p>
                      <a:endParaRPr lang="en-US" sz="1200">
                        <a:latin typeface="Verdana" pitchFamily="34" charset="0"/>
                        <a:ea typeface="Verdana" pitchFamily="34" charset="0"/>
                        <a:cs typeface="Verdana" pitchFamily="34" charset="0"/>
                      </a:endParaRPr>
                    </a:p>
                  </a:txBody>
                  <a:tcPr anchor="ctr"/>
                </a:tc>
                <a:tc>
                  <a:txBody>
                    <a:bodyPr/>
                    <a:lstStyle/>
                    <a:p>
                      <a:pPr algn="r"/>
                      <a:endParaRPr lang="en-US" sz="1200" dirty="0">
                        <a:latin typeface="Verdana" pitchFamily="34" charset="0"/>
                        <a:ea typeface="Verdana" pitchFamily="34" charset="0"/>
                        <a:cs typeface="Verdana" pitchFamily="34" charset="0"/>
                      </a:endParaRPr>
                    </a:p>
                  </a:txBody>
                  <a:tcPr anchor="ctr"/>
                </a:tc>
                <a:tc>
                  <a:txBody>
                    <a:bodyPr/>
                    <a:lstStyle/>
                    <a:p>
                      <a:pPr marL="461963" marR="0" indent="0" algn="l" defTabSz="914400" rtl="0" eaLnBrk="1" fontAlgn="auto" latinLnBrk="0" hangingPunct="1">
                        <a:lnSpc>
                          <a:spcPct val="100000"/>
                        </a:lnSpc>
                        <a:spcBef>
                          <a:spcPts val="0"/>
                        </a:spcBef>
                        <a:spcAft>
                          <a:spcPts val="0"/>
                        </a:spcAft>
                        <a:buClrTx/>
                        <a:buSzTx/>
                        <a:buFontTx/>
                        <a:buNone/>
                        <a:tabLst/>
                        <a:defRPr/>
                      </a:pPr>
                      <a:r>
                        <a:rPr lang="en-US" sz="1200" dirty="0">
                          <a:latin typeface="Verdana" pitchFamily="34" charset="0"/>
                          <a:ea typeface="Verdana" pitchFamily="34" charset="0"/>
                          <a:cs typeface="Verdana" pitchFamily="34" charset="0"/>
                        </a:rPr>
                        <a:t>Variable selling</a:t>
                      </a:r>
                      <a:r>
                        <a:rPr lang="en-US" sz="1200" baseline="0" dirty="0">
                          <a:latin typeface="Verdana" pitchFamily="34" charset="0"/>
                          <a:ea typeface="Verdana" pitchFamily="34" charset="0"/>
                          <a:cs typeface="Verdana" pitchFamily="34" charset="0"/>
                        </a:rPr>
                        <a:t> expense </a:t>
                      </a:r>
                      <a:r>
                        <a:rPr lang="en-US" sz="1200" dirty="0">
                          <a:latin typeface="Verdana" pitchFamily="34" charset="0"/>
                          <a:ea typeface="Verdana" pitchFamily="34" charset="0"/>
                          <a:cs typeface="Verdana" pitchFamily="34" charset="0"/>
                        </a:rPr>
                        <a:t>(1,000 ×</a:t>
                      </a:r>
                      <a:r>
                        <a:rPr lang="en-US" sz="1200" baseline="0" dirty="0">
                          <a:latin typeface="Verdana" pitchFamily="34" charset="0"/>
                          <a:ea typeface="Verdana" pitchFamily="34" charset="0"/>
                          <a:cs typeface="Verdana" pitchFamily="34" charset="0"/>
                        </a:rPr>
                        <a:t> </a:t>
                      </a:r>
                      <a:r>
                        <a:rPr lang="en-US" sz="1200" dirty="0">
                          <a:latin typeface="Verdana" pitchFamily="34" charset="0"/>
                          <a:ea typeface="Verdana" pitchFamily="34" charset="0"/>
                          <a:cs typeface="Verdana" pitchFamily="34" charset="0"/>
                        </a:rPr>
                        <a:t>$15)</a:t>
                      </a:r>
                    </a:p>
                  </a:txBody>
                  <a:tcPr anchor="ctr"/>
                </a:tc>
                <a:tc>
                  <a:txBody>
                    <a:bodyPr/>
                    <a:lstStyle/>
                    <a:p>
                      <a:pPr algn="r"/>
                      <a:r>
                        <a:rPr lang="en-US" sz="1200" u="sng" dirty="0">
                          <a:latin typeface="Verdana" pitchFamily="34" charset="0"/>
                          <a:ea typeface="Verdana" pitchFamily="34" charset="0"/>
                          <a:cs typeface="Verdana" pitchFamily="34" charset="0"/>
                        </a:rPr>
                        <a:t>2,000</a:t>
                      </a:r>
                    </a:p>
                  </a:txBody>
                  <a:tcPr anchor="ctr"/>
                </a:tc>
                <a:extLst>
                  <a:ext uri="{0D108BD9-81ED-4DB2-BD59-A6C34878D82A}">
                    <a16:rowId xmlns:a16="http://schemas.microsoft.com/office/drawing/2014/main" val="10004"/>
                  </a:ext>
                </a:extLst>
              </a:tr>
              <a:tr h="35602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latin typeface="Verdana" pitchFamily="34" charset="0"/>
                          <a:ea typeface="Verdana" pitchFamily="34" charset="0"/>
                          <a:cs typeface="Verdana" pitchFamily="34" charset="0"/>
                        </a:rPr>
                        <a:t>Incremental Income</a:t>
                      </a:r>
                    </a:p>
                  </a:txBody>
                  <a:tcPr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200" u="sng" dirty="0">
                          <a:latin typeface="Verdana" pitchFamily="34" charset="0"/>
                          <a:ea typeface="Verdana" pitchFamily="34" charset="0"/>
                          <a:cs typeface="Verdana" pitchFamily="34" charset="0"/>
                        </a:rPr>
                        <a:t>$ 0</a:t>
                      </a:r>
                    </a:p>
                  </a:txBody>
                  <a:tcPr anchor="ctr"/>
                </a:tc>
                <a:tc>
                  <a:txBody>
                    <a:bodyPr/>
                    <a:lstStyle/>
                    <a:p>
                      <a:r>
                        <a:rPr lang="en-US" sz="1200" b="1" dirty="0">
                          <a:latin typeface="Verdana" pitchFamily="34" charset="0"/>
                          <a:ea typeface="Verdana" pitchFamily="34" charset="0"/>
                          <a:cs typeface="Verdana" pitchFamily="34" charset="0"/>
                        </a:rPr>
                        <a:t>Incremental Income</a:t>
                      </a:r>
                    </a:p>
                  </a:txBody>
                  <a:tcPr anchor="ctr"/>
                </a:tc>
                <a:tc>
                  <a:txBody>
                    <a:bodyPr/>
                    <a:lstStyle/>
                    <a:p>
                      <a:pPr algn="r"/>
                      <a:r>
                        <a:rPr lang="en-US" sz="1200" b="1" u="sng" dirty="0">
                          <a:latin typeface="Verdana" pitchFamily="34" charset="0"/>
                          <a:ea typeface="Verdana" pitchFamily="34" charset="0"/>
                          <a:cs typeface="Verdana" pitchFamily="34" charset="0"/>
                        </a:rPr>
                        <a:t>$ 5,000</a:t>
                      </a:r>
                    </a:p>
                  </a:txBody>
                  <a:tcPr anchor="ct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40392711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533400"/>
            <a:ext cx="8991600" cy="1066800"/>
          </a:xfrm>
        </p:spPr>
        <p:txBody>
          <a:bodyPr/>
          <a:lstStyle/>
          <a:p>
            <a:r>
              <a:rPr lang="en-US" dirty="0"/>
              <a:t>Pricing Special Orders (4 of 4)</a:t>
            </a:r>
          </a:p>
        </p:txBody>
      </p:sp>
      <p:sp>
        <p:nvSpPr>
          <p:cNvPr id="4" name="Text Placeholder 3"/>
          <p:cNvSpPr>
            <a:spLocks noGrp="1"/>
          </p:cNvSpPr>
          <p:nvPr>
            <p:ph type="body" sz="quarter" idx="13"/>
          </p:nvPr>
        </p:nvSpPr>
        <p:spPr>
          <a:xfrm>
            <a:off x="381000" y="1600200"/>
            <a:ext cx="8382000" cy="609600"/>
          </a:xfrm>
        </p:spPr>
        <p:txBody>
          <a:bodyPr>
            <a:noAutofit/>
          </a:bodyPr>
          <a:lstStyle/>
          <a:p>
            <a:pPr lvl="0"/>
            <a:r>
              <a:rPr lang="en-US" altLang="en-US" b="1" kern="0" dirty="0">
                <a:solidFill>
                  <a:prstClr val="black"/>
                </a:solidFill>
              </a:rPr>
              <a:t>Learning Objective A1: </a:t>
            </a:r>
            <a:r>
              <a:rPr lang="en-US" dirty="0"/>
              <a:t>Use variable costing in pricing special orders.</a:t>
            </a:r>
            <a:endParaRPr lang="en-US" b="1" kern="0" dirty="0">
              <a:solidFill>
                <a:prstClr val="black"/>
              </a:solidFill>
            </a:endParaRPr>
          </a:p>
        </p:txBody>
      </p:sp>
      <p:sp>
        <p:nvSpPr>
          <p:cNvPr id="3" name="Content Placeholder 2"/>
          <p:cNvSpPr>
            <a:spLocks noGrp="1"/>
          </p:cNvSpPr>
          <p:nvPr>
            <p:ph sz="quarter" idx="15"/>
          </p:nvPr>
        </p:nvSpPr>
        <p:spPr>
          <a:xfrm>
            <a:off x="533400" y="2362200"/>
            <a:ext cx="8382000" cy="457200"/>
          </a:xfrm>
        </p:spPr>
        <p:txBody>
          <a:bodyPr>
            <a:noAutofit/>
          </a:bodyPr>
          <a:lstStyle/>
          <a:p>
            <a:pPr marL="0" indent="0">
              <a:buNone/>
            </a:pPr>
            <a:r>
              <a:rPr lang="en-US" sz="2000" b="1" kern="0" dirty="0"/>
              <a:t>From Exhibit 19.3 Unit Cost Computation at </a:t>
            </a:r>
            <a:r>
              <a:rPr lang="en-US" sz="2000" b="1" dirty="0"/>
              <a:t>60,000 units</a:t>
            </a:r>
          </a:p>
        </p:txBody>
      </p:sp>
      <p:graphicFrame>
        <p:nvGraphicFramePr>
          <p:cNvPr id="8" name="Table 7"/>
          <p:cNvGraphicFramePr>
            <a:graphicFrameLocks noGrp="1"/>
          </p:cNvGraphicFramePr>
          <p:nvPr>
            <p:extLst>
              <p:ext uri="{D42A27DB-BD31-4B8C-83A1-F6EECF244321}">
                <p14:modId xmlns:p14="http://schemas.microsoft.com/office/powerpoint/2010/main" val="1429715870"/>
              </p:ext>
            </p:extLst>
          </p:nvPr>
        </p:nvGraphicFramePr>
        <p:xfrm>
          <a:off x="1363873" y="2971800"/>
          <a:ext cx="6408527" cy="1920240"/>
        </p:xfrm>
        <a:graphic>
          <a:graphicData uri="http://schemas.openxmlformats.org/drawingml/2006/table">
            <a:tbl>
              <a:tblPr firstRow="1" firstCol="1" bandRow="1" bandCol="1">
                <a:tableStyleId>{5940675A-B579-460E-94D1-54222C63F5DA}</a:tableStyleId>
              </a:tblPr>
              <a:tblGrid>
                <a:gridCol w="4207193">
                  <a:extLst>
                    <a:ext uri="{9D8B030D-6E8A-4147-A177-3AD203B41FA5}">
                      <a16:colId xmlns:a16="http://schemas.microsoft.com/office/drawing/2014/main" val="20000"/>
                    </a:ext>
                  </a:extLst>
                </a:gridCol>
                <a:gridCol w="2201334">
                  <a:extLst>
                    <a:ext uri="{9D8B030D-6E8A-4147-A177-3AD203B41FA5}">
                      <a16:colId xmlns:a16="http://schemas.microsoft.com/office/drawing/2014/main" val="20001"/>
                    </a:ext>
                  </a:extLst>
                </a:gridCol>
              </a:tblGrid>
              <a:tr h="272143">
                <a:tc>
                  <a:txBody>
                    <a:bodyPr/>
                    <a:lstStyle/>
                    <a:p>
                      <a:endParaRPr lang="en-US" sz="1200"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gn="ctr"/>
                      <a:r>
                        <a:rPr lang="en-US" sz="1200" b="1" dirty="0">
                          <a:latin typeface="Verdana" panose="020B0604030504040204" pitchFamily="34" charset="0"/>
                          <a:ea typeface="Verdana" panose="020B0604030504040204" pitchFamily="34" charset="0"/>
                          <a:cs typeface="Verdana" panose="020B0604030504040204" pitchFamily="34" charset="0"/>
                        </a:rPr>
                        <a:t>Absorption</a:t>
                      </a:r>
                      <a:r>
                        <a:rPr lang="en-US" sz="1200" b="1" baseline="0" dirty="0">
                          <a:latin typeface="Verdana" panose="020B0604030504040204" pitchFamily="34" charset="0"/>
                          <a:ea typeface="Verdana" panose="020B0604030504040204" pitchFamily="34" charset="0"/>
                          <a:cs typeface="Verdana" panose="020B0604030504040204" pitchFamily="34" charset="0"/>
                        </a:rPr>
                        <a:t> Costing</a:t>
                      </a:r>
                      <a:endParaRPr lang="en-US" sz="1200" b="1" dirty="0">
                        <a:latin typeface="Verdana" panose="020B0604030504040204" pitchFamily="34" charset="0"/>
                        <a:ea typeface="Verdana" panose="020B0604030504040204" pitchFamily="34" charset="0"/>
                        <a:cs typeface="Verdana" panose="020B0604030504040204" pitchFamily="34" charset="0"/>
                      </a:endParaRPr>
                    </a:p>
                  </a:txBody>
                  <a:tcPr anchor="ctr"/>
                </a:tc>
                <a:extLst>
                  <a:ext uri="{0D108BD9-81ED-4DB2-BD59-A6C34878D82A}">
                    <a16:rowId xmlns:a16="http://schemas.microsoft.com/office/drawing/2014/main" val="10000"/>
                  </a:ext>
                </a:extLst>
              </a:tr>
              <a:tr h="272143">
                <a:tc>
                  <a:txBody>
                    <a:bodyPr/>
                    <a:lstStyle/>
                    <a:p>
                      <a:r>
                        <a:rPr lang="en-US" sz="1200" dirty="0">
                          <a:latin typeface="Verdana" panose="020B0604030504040204" pitchFamily="34" charset="0"/>
                          <a:ea typeface="Verdana" panose="020B0604030504040204" pitchFamily="34" charset="0"/>
                          <a:cs typeface="Verdana" panose="020B0604030504040204" pitchFamily="34" charset="0"/>
                        </a:rPr>
                        <a:t>Direct materials cost per unit…………………………………</a:t>
                      </a:r>
                    </a:p>
                  </a:txBody>
                  <a:tcPr anchor="ctr"/>
                </a:tc>
                <a:tc>
                  <a:txBody>
                    <a:bodyPr/>
                    <a:lstStyle/>
                    <a:p>
                      <a:pPr algn="r"/>
                      <a:r>
                        <a:rPr lang="en-US" sz="1200" dirty="0">
                          <a:latin typeface="Verdana" panose="020B0604030504040204" pitchFamily="34" charset="0"/>
                          <a:ea typeface="Verdana" panose="020B0604030504040204" pitchFamily="34" charset="0"/>
                          <a:cs typeface="Verdana" panose="020B0604030504040204" pitchFamily="34" charset="0"/>
                        </a:rPr>
                        <a:t>$4</a:t>
                      </a:r>
                    </a:p>
                  </a:txBody>
                  <a:tcPr anchor="ctr"/>
                </a:tc>
                <a:extLst>
                  <a:ext uri="{0D108BD9-81ED-4DB2-BD59-A6C34878D82A}">
                    <a16:rowId xmlns:a16="http://schemas.microsoft.com/office/drawing/2014/main" val="10001"/>
                  </a:ext>
                </a:extLst>
              </a:tr>
              <a:tr h="272143">
                <a:tc>
                  <a:txBody>
                    <a:bodyPr/>
                    <a:lstStyle/>
                    <a:p>
                      <a:r>
                        <a:rPr lang="en-US" sz="1200" dirty="0">
                          <a:latin typeface="Verdana" panose="020B0604030504040204" pitchFamily="34" charset="0"/>
                          <a:ea typeface="Verdana" panose="020B0604030504040204" pitchFamily="34" charset="0"/>
                          <a:cs typeface="Verdana" panose="020B0604030504040204" pitchFamily="34" charset="0"/>
                        </a:rPr>
                        <a:t>Direct labor cost per unit……………………………………….</a:t>
                      </a:r>
                    </a:p>
                  </a:txBody>
                  <a:tcPr anchor="ctr"/>
                </a:tc>
                <a:tc>
                  <a:txBody>
                    <a:bodyPr/>
                    <a:lstStyle/>
                    <a:p>
                      <a:pPr algn="r"/>
                      <a:r>
                        <a:rPr lang="en-US" sz="1200" dirty="0">
                          <a:latin typeface="Verdana" panose="020B0604030504040204" pitchFamily="34" charset="0"/>
                          <a:ea typeface="Verdana" panose="020B0604030504040204" pitchFamily="34" charset="0"/>
                          <a:cs typeface="Verdana" panose="020B0604030504040204" pitchFamily="34" charset="0"/>
                        </a:rPr>
                        <a:t>$8</a:t>
                      </a:r>
                    </a:p>
                  </a:txBody>
                  <a:tcPr anchor="ctr"/>
                </a:tc>
                <a:extLst>
                  <a:ext uri="{0D108BD9-81ED-4DB2-BD59-A6C34878D82A}">
                    <a16:rowId xmlns:a16="http://schemas.microsoft.com/office/drawing/2014/main" val="10002"/>
                  </a:ext>
                </a:extLst>
              </a:tr>
              <a:tr h="272143">
                <a:tc>
                  <a:txBody>
                    <a:bodyPr/>
                    <a:lstStyle/>
                    <a:p>
                      <a:r>
                        <a:rPr lang="en-US" sz="1200" dirty="0">
                          <a:latin typeface="Verdana" panose="020B0604030504040204" pitchFamily="34" charset="0"/>
                          <a:ea typeface="Verdana" panose="020B0604030504040204" pitchFamily="34" charset="0"/>
                          <a:cs typeface="Verdana" panose="020B0604030504040204" pitchFamily="34" charset="0"/>
                        </a:rPr>
                        <a:t>Overhead cost</a:t>
                      </a:r>
                    </a:p>
                  </a:txBody>
                  <a:tcPr anchor="ctr"/>
                </a:tc>
                <a:tc>
                  <a:txBody>
                    <a:bodyPr/>
                    <a:lstStyle/>
                    <a:p>
                      <a:pPr algn="r"/>
                      <a:endParaRPr lang="en-US" sz="1200" dirty="0">
                        <a:latin typeface="Verdana" panose="020B0604030504040204" pitchFamily="34" charset="0"/>
                        <a:ea typeface="Verdana" panose="020B0604030504040204" pitchFamily="34" charset="0"/>
                        <a:cs typeface="Verdana" panose="020B0604030504040204" pitchFamily="34" charset="0"/>
                      </a:endParaRPr>
                    </a:p>
                  </a:txBody>
                  <a:tcPr anchor="ctr"/>
                </a:tc>
                <a:extLst>
                  <a:ext uri="{0D108BD9-81ED-4DB2-BD59-A6C34878D82A}">
                    <a16:rowId xmlns:a16="http://schemas.microsoft.com/office/drawing/2014/main" val="10003"/>
                  </a:ext>
                </a:extLst>
              </a:tr>
              <a:tr h="272143">
                <a:tc>
                  <a:txBody>
                    <a:bodyPr/>
                    <a:lstStyle/>
                    <a:p>
                      <a:pPr marL="457200" indent="0"/>
                      <a:r>
                        <a:rPr lang="en-US" sz="1200" dirty="0">
                          <a:latin typeface="Verdana" panose="020B0604030504040204" pitchFamily="34" charset="0"/>
                          <a:ea typeface="Verdana" panose="020B0604030504040204" pitchFamily="34" charset="0"/>
                          <a:cs typeface="Verdana" panose="020B0604030504040204" pitchFamily="34" charset="0"/>
                        </a:rPr>
                        <a:t>Variable overhead cost per unit……………</a:t>
                      </a:r>
                    </a:p>
                  </a:txBody>
                  <a:tcPr anchor="ctr"/>
                </a:tc>
                <a:tc>
                  <a:txBody>
                    <a:bodyPr/>
                    <a:lstStyle/>
                    <a:p>
                      <a:pPr algn="r"/>
                      <a:r>
                        <a:rPr lang="en-US" sz="1200" dirty="0">
                          <a:latin typeface="Verdana" panose="020B0604030504040204" pitchFamily="34" charset="0"/>
                          <a:ea typeface="Verdana" panose="020B0604030504040204" pitchFamily="34" charset="0"/>
                          <a:cs typeface="Verdana" panose="020B0604030504040204" pitchFamily="34" charset="0"/>
                        </a:rPr>
                        <a:t>3</a:t>
                      </a:r>
                    </a:p>
                  </a:txBody>
                  <a:tcPr anchor="ctr"/>
                </a:tc>
                <a:extLst>
                  <a:ext uri="{0D108BD9-81ED-4DB2-BD59-A6C34878D82A}">
                    <a16:rowId xmlns:a16="http://schemas.microsoft.com/office/drawing/2014/main" val="10004"/>
                  </a:ext>
                </a:extLst>
              </a:tr>
              <a:tr h="272143">
                <a:tc>
                  <a:txBody>
                    <a:bodyPr/>
                    <a:lstStyle/>
                    <a:p>
                      <a:pPr marL="457200" indent="0"/>
                      <a:r>
                        <a:rPr lang="en-US" sz="1200" b="1" dirty="0">
                          <a:latin typeface="Verdana" panose="020B0604030504040204" pitchFamily="34" charset="0"/>
                          <a:ea typeface="Verdana" panose="020B0604030504040204" pitchFamily="34" charset="0"/>
                          <a:cs typeface="Verdana" panose="020B0604030504040204" pitchFamily="34" charset="0"/>
                        </a:rPr>
                        <a:t>Fixed overhead cost per unit ……………….</a:t>
                      </a:r>
                    </a:p>
                  </a:txBody>
                  <a:tcPr anchor="ctr"/>
                </a:tc>
                <a:tc>
                  <a:txBody>
                    <a:bodyPr/>
                    <a:lstStyle/>
                    <a:p>
                      <a:pPr algn="r"/>
                      <a:r>
                        <a:rPr lang="en-US" sz="1200" b="0" u="sng" dirty="0">
                          <a:latin typeface="Verdana" panose="020B0604030504040204" pitchFamily="34" charset="0"/>
                          <a:ea typeface="Verdana" panose="020B0604030504040204" pitchFamily="34" charset="0"/>
                          <a:cs typeface="Verdana" panose="020B0604030504040204" pitchFamily="34" charset="0"/>
                        </a:rPr>
                        <a:t>10</a:t>
                      </a:r>
                    </a:p>
                  </a:txBody>
                  <a:tcPr anchor="ctr"/>
                </a:tc>
                <a:extLst>
                  <a:ext uri="{0D108BD9-81ED-4DB2-BD59-A6C34878D82A}">
                    <a16:rowId xmlns:a16="http://schemas.microsoft.com/office/drawing/2014/main" val="10005"/>
                  </a:ext>
                </a:extLst>
              </a:tr>
              <a:tr h="272143">
                <a:tc>
                  <a:txBody>
                    <a:bodyPr/>
                    <a:lstStyle/>
                    <a:p>
                      <a:r>
                        <a:rPr lang="en-US" sz="1200" dirty="0">
                          <a:latin typeface="Verdana" panose="020B0604030504040204" pitchFamily="34" charset="0"/>
                          <a:ea typeface="Verdana" panose="020B0604030504040204" pitchFamily="34" charset="0"/>
                          <a:cs typeface="Verdana" panose="020B0604030504040204" pitchFamily="34" charset="0"/>
                        </a:rPr>
                        <a:t>Total product cost per</a:t>
                      </a:r>
                      <a:r>
                        <a:rPr lang="en-US" sz="1200" baseline="0" dirty="0">
                          <a:latin typeface="Verdana" panose="020B0604030504040204" pitchFamily="34" charset="0"/>
                          <a:ea typeface="Verdana" panose="020B0604030504040204" pitchFamily="34" charset="0"/>
                          <a:cs typeface="Verdana" panose="020B0604030504040204" pitchFamily="34" charset="0"/>
                        </a:rPr>
                        <a:t> unit……….</a:t>
                      </a:r>
                      <a:endParaRPr lang="en-US" sz="1200"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gn="r"/>
                      <a:r>
                        <a:rPr lang="en-US" sz="1200" b="1" u="sng" dirty="0">
                          <a:latin typeface="Verdana" panose="020B0604030504040204" pitchFamily="34" charset="0"/>
                          <a:ea typeface="Verdana" panose="020B0604030504040204" pitchFamily="34" charset="0"/>
                          <a:cs typeface="Verdana" panose="020B0604030504040204" pitchFamily="34" charset="0"/>
                        </a:rPr>
                        <a:t>$25</a:t>
                      </a:r>
                    </a:p>
                  </a:txBody>
                  <a:tcPr anchor="ctr"/>
                </a:tc>
                <a:extLst>
                  <a:ext uri="{0D108BD9-81ED-4DB2-BD59-A6C34878D82A}">
                    <a16:rowId xmlns:a16="http://schemas.microsoft.com/office/drawing/2014/main" val="10006"/>
                  </a:ext>
                </a:extLst>
              </a:tr>
            </a:tbl>
          </a:graphicData>
        </a:graphic>
      </p:graphicFrame>
      <p:sp>
        <p:nvSpPr>
          <p:cNvPr id="9" name="Content Placeholder 8"/>
          <p:cNvSpPr>
            <a:spLocks noGrp="1"/>
          </p:cNvSpPr>
          <p:nvPr>
            <p:ph sz="quarter" idx="18"/>
          </p:nvPr>
        </p:nvSpPr>
        <p:spPr>
          <a:xfrm>
            <a:off x="457200" y="5029200"/>
            <a:ext cx="8305800" cy="1371600"/>
          </a:xfrm>
        </p:spPr>
        <p:txBody>
          <a:bodyPr>
            <a:noAutofit/>
          </a:bodyPr>
          <a:lstStyle/>
          <a:p>
            <a:pPr marL="0" indent="0">
              <a:buNone/>
            </a:pPr>
            <a:r>
              <a:rPr lang="en-US" altLang="en-US" sz="2200" dirty="0"/>
              <a:t>Variable production cost = $15 ($4DM + $8DL + $3 VOH)</a:t>
            </a:r>
          </a:p>
          <a:p>
            <a:pPr marL="0" indent="0">
              <a:buNone/>
            </a:pPr>
            <a:r>
              <a:rPr lang="en-US" altLang="en-US" sz="2200" u="sng" dirty="0"/>
              <a:t>Order should be accepted </a:t>
            </a:r>
            <a:r>
              <a:rPr lang="en-US" altLang="en-US" sz="2200" dirty="0"/>
              <a:t>because the $22 order price exceeds the $15 variable cost of the product. </a:t>
            </a:r>
          </a:p>
        </p:txBody>
      </p:sp>
    </p:spTree>
    <p:extLst>
      <p:ext uri="{BB962C8B-B14F-4D97-AF65-F5344CB8AC3E}">
        <p14:creationId xmlns:p14="http://schemas.microsoft.com/office/powerpoint/2010/main" val="72180589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End of Presentation</a:t>
            </a:r>
          </a:p>
        </p:txBody>
      </p:sp>
    </p:spTree>
    <p:extLst>
      <p:ext uri="{BB962C8B-B14F-4D97-AF65-F5344CB8AC3E}">
        <p14:creationId xmlns:p14="http://schemas.microsoft.com/office/powerpoint/2010/main" val="6985228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33400"/>
            <a:ext cx="9144000" cy="1066800"/>
          </a:xfrm>
        </p:spPr>
        <p:txBody>
          <a:bodyPr>
            <a:noAutofit/>
          </a:bodyPr>
          <a:lstStyle/>
          <a:p>
            <a:r>
              <a:rPr lang="en-US" dirty="0"/>
              <a:t>Absorption Costing versus Variable Costing (3 of 4)</a:t>
            </a:r>
          </a:p>
        </p:txBody>
      </p:sp>
      <p:sp>
        <p:nvSpPr>
          <p:cNvPr id="4" name="Text Placeholder 3"/>
          <p:cNvSpPr>
            <a:spLocks noGrp="1"/>
          </p:cNvSpPr>
          <p:nvPr>
            <p:ph type="body" sz="quarter" idx="13"/>
          </p:nvPr>
        </p:nvSpPr>
        <p:spPr>
          <a:xfrm>
            <a:off x="381000" y="1905000"/>
            <a:ext cx="8229600" cy="609600"/>
          </a:xfrm>
        </p:spPr>
        <p:txBody>
          <a:bodyPr>
            <a:noAutofit/>
          </a:bodyPr>
          <a:lstStyle/>
          <a:p>
            <a:pPr lvl="0" fontAlgn="auto">
              <a:spcBef>
                <a:spcPts val="0"/>
              </a:spcBef>
              <a:spcAft>
                <a:spcPts val="0"/>
              </a:spcAft>
              <a:defRPr/>
            </a:pPr>
            <a:r>
              <a:rPr lang="en-US" altLang="en-US" b="1" kern="0" dirty="0">
                <a:solidFill>
                  <a:prstClr val="black"/>
                </a:solidFill>
              </a:rPr>
              <a:t>Learning Objective P1: </a:t>
            </a:r>
            <a:r>
              <a:rPr lang="en-US" dirty="0"/>
              <a:t>Compute unit cost under both absorption and variable costing</a:t>
            </a:r>
            <a:endParaRPr lang="en-US" b="1" kern="0" dirty="0">
              <a:solidFill>
                <a:prstClr val="black"/>
              </a:solidFill>
            </a:endParaRPr>
          </a:p>
        </p:txBody>
      </p:sp>
      <p:sp>
        <p:nvSpPr>
          <p:cNvPr id="3" name="Content Placeholder 2"/>
          <p:cNvSpPr>
            <a:spLocks noGrp="1"/>
          </p:cNvSpPr>
          <p:nvPr>
            <p:ph idx="1"/>
          </p:nvPr>
        </p:nvSpPr>
        <p:spPr>
          <a:xfrm>
            <a:off x="533400" y="2819400"/>
            <a:ext cx="7924800" cy="3048000"/>
          </a:xfrm>
        </p:spPr>
        <p:txBody>
          <a:bodyPr>
            <a:noAutofit/>
          </a:bodyPr>
          <a:lstStyle/>
          <a:p>
            <a:pPr marL="0" indent="0">
              <a:buNone/>
            </a:pPr>
            <a:r>
              <a:rPr lang="en-US" kern="0" dirty="0"/>
              <a:t>Exhibit 19.1</a:t>
            </a:r>
          </a:p>
          <a:p>
            <a:pPr marL="346075" indent="-346075"/>
            <a:r>
              <a:rPr lang="en-US" u="sng" dirty="0"/>
              <a:t>Absorption Costing</a:t>
            </a:r>
          </a:p>
          <a:p>
            <a:pPr marL="806450" indent="-465138">
              <a:buFont typeface="Verdana" panose="020B0604030504040204" pitchFamily="34" charset="0"/>
              <a:buChar char="−"/>
            </a:pPr>
            <a:r>
              <a:rPr lang="en-US" sz="2400" dirty="0"/>
              <a:t>Product costs</a:t>
            </a:r>
          </a:p>
          <a:p>
            <a:pPr marL="1255713" indent="-449263">
              <a:buFont typeface="Wingdings" panose="05000000000000000000" pitchFamily="2" charset="2"/>
              <a:buChar char="§"/>
            </a:pPr>
            <a:r>
              <a:rPr lang="en-US" sz="2200" dirty="0"/>
              <a:t>Direct Materials</a:t>
            </a:r>
          </a:p>
          <a:p>
            <a:pPr marL="1255713" indent="-449263">
              <a:buFont typeface="Wingdings" panose="05000000000000000000" pitchFamily="2" charset="2"/>
              <a:buChar char="§"/>
            </a:pPr>
            <a:r>
              <a:rPr lang="en-US" sz="2200" dirty="0"/>
              <a:t>Direct Labor</a:t>
            </a:r>
          </a:p>
          <a:p>
            <a:pPr marL="1255713" indent="-449263">
              <a:buFont typeface="Wingdings" panose="05000000000000000000" pitchFamily="2" charset="2"/>
              <a:buChar char="§"/>
            </a:pPr>
            <a:r>
              <a:rPr lang="en-US" sz="2200" dirty="0"/>
              <a:t>Variable Overhead</a:t>
            </a:r>
          </a:p>
          <a:p>
            <a:pPr marL="1255713" indent="-449263">
              <a:buFont typeface="Wingdings" panose="05000000000000000000" pitchFamily="2" charset="2"/>
              <a:buChar char="§"/>
            </a:pPr>
            <a:r>
              <a:rPr lang="en-US" sz="2200" dirty="0"/>
              <a:t>Fixed Overhead</a:t>
            </a:r>
          </a:p>
        </p:txBody>
      </p:sp>
    </p:spTree>
    <p:extLst>
      <p:ext uri="{BB962C8B-B14F-4D97-AF65-F5344CB8AC3E}">
        <p14:creationId xmlns:p14="http://schemas.microsoft.com/office/powerpoint/2010/main" val="36299527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33400"/>
            <a:ext cx="9144000" cy="1066800"/>
          </a:xfrm>
        </p:spPr>
        <p:txBody>
          <a:bodyPr>
            <a:noAutofit/>
          </a:bodyPr>
          <a:lstStyle/>
          <a:p>
            <a:r>
              <a:rPr lang="en-US" dirty="0"/>
              <a:t>Absorption Costing versus Variable Costing (4 of 4)</a:t>
            </a:r>
          </a:p>
        </p:txBody>
      </p:sp>
      <p:sp>
        <p:nvSpPr>
          <p:cNvPr id="4" name="Text Placeholder 3"/>
          <p:cNvSpPr>
            <a:spLocks noGrp="1"/>
          </p:cNvSpPr>
          <p:nvPr>
            <p:ph type="body" sz="quarter" idx="13"/>
          </p:nvPr>
        </p:nvSpPr>
        <p:spPr>
          <a:xfrm>
            <a:off x="381000" y="1905000"/>
            <a:ext cx="8153400" cy="762000"/>
          </a:xfrm>
        </p:spPr>
        <p:txBody>
          <a:bodyPr>
            <a:noAutofit/>
          </a:bodyPr>
          <a:lstStyle/>
          <a:p>
            <a:pPr lvl="0" fontAlgn="auto">
              <a:spcBef>
                <a:spcPts val="0"/>
              </a:spcBef>
              <a:spcAft>
                <a:spcPts val="0"/>
              </a:spcAft>
              <a:defRPr/>
            </a:pPr>
            <a:r>
              <a:rPr lang="en-US" altLang="en-US" b="1" kern="0" dirty="0">
                <a:solidFill>
                  <a:prstClr val="black"/>
                </a:solidFill>
              </a:rPr>
              <a:t>Learning Objective P1: </a:t>
            </a:r>
            <a:r>
              <a:rPr lang="en-US" dirty="0"/>
              <a:t>Compute unit cost under both absorption and variable costing</a:t>
            </a:r>
            <a:endParaRPr lang="en-US" b="1" kern="0" dirty="0">
              <a:solidFill>
                <a:prstClr val="black"/>
              </a:solidFill>
            </a:endParaRPr>
          </a:p>
        </p:txBody>
      </p:sp>
      <p:sp>
        <p:nvSpPr>
          <p:cNvPr id="3" name="Content Placeholder 2"/>
          <p:cNvSpPr>
            <a:spLocks noGrp="1"/>
          </p:cNvSpPr>
          <p:nvPr>
            <p:ph idx="1"/>
          </p:nvPr>
        </p:nvSpPr>
        <p:spPr>
          <a:xfrm>
            <a:off x="685800" y="2743200"/>
            <a:ext cx="7391400" cy="2819400"/>
          </a:xfrm>
        </p:spPr>
        <p:txBody>
          <a:bodyPr>
            <a:normAutofit fontScale="92500" lnSpcReduction="20000"/>
          </a:bodyPr>
          <a:lstStyle/>
          <a:p>
            <a:pPr marL="341313" indent="-341313">
              <a:lnSpc>
                <a:spcPct val="120000"/>
              </a:lnSpc>
            </a:pPr>
            <a:r>
              <a:rPr lang="en-US" u="sng" dirty="0"/>
              <a:t>Variable Costing</a:t>
            </a:r>
          </a:p>
          <a:p>
            <a:pPr marL="806450" indent="-465138">
              <a:lnSpc>
                <a:spcPct val="120000"/>
              </a:lnSpc>
              <a:buFont typeface="Verdana" panose="020B0604030504040204" pitchFamily="34" charset="0"/>
              <a:buChar char="−"/>
            </a:pPr>
            <a:r>
              <a:rPr lang="en-US" sz="2400" dirty="0"/>
              <a:t>Product costs</a:t>
            </a:r>
          </a:p>
          <a:p>
            <a:pPr marL="1255713" indent="-449263">
              <a:lnSpc>
                <a:spcPct val="120000"/>
              </a:lnSpc>
              <a:buFont typeface="Wingdings" panose="05000000000000000000" pitchFamily="2" charset="2"/>
              <a:buChar char="§"/>
            </a:pPr>
            <a:r>
              <a:rPr lang="en-US" sz="2200" dirty="0"/>
              <a:t>Direct Materials</a:t>
            </a:r>
          </a:p>
          <a:p>
            <a:pPr marL="1255713" indent="-449263">
              <a:lnSpc>
                <a:spcPct val="120000"/>
              </a:lnSpc>
              <a:buFont typeface="Wingdings" panose="05000000000000000000" pitchFamily="2" charset="2"/>
              <a:buChar char="§"/>
            </a:pPr>
            <a:r>
              <a:rPr lang="en-US" sz="2200" dirty="0"/>
              <a:t>Direct Labor</a:t>
            </a:r>
          </a:p>
          <a:p>
            <a:pPr marL="1255713" indent="-449263">
              <a:lnSpc>
                <a:spcPct val="120000"/>
              </a:lnSpc>
              <a:buFont typeface="Wingdings" panose="05000000000000000000" pitchFamily="2" charset="2"/>
              <a:buChar char="§"/>
            </a:pPr>
            <a:r>
              <a:rPr lang="en-US" sz="2200" dirty="0"/>
              <a:t>Variable Overhead</a:t>
            </a:r>
          </a:p>
          <a:p>
            <a:pPr marL="806450" indent="-465138">
              <a:lnSpc>
                <a:spcPct val="120000"/>
              </a:lnSpc>
              <a:buFont typeface="Verdana" panose="020B0604030504040204" pitchFamily="34" charset="0"/>
              <a:buChar char="−"/>
            </a:pPr>
            <a:r>
              <a:rPr lang="en-US" sz="2400" dirty="0"/>
              <a:t>Period Expenses</a:t>
            </a:r>
          </a:p>
          <a:p>
            <a:pPr marL="1255713" indent="-449263">
              <a:lnSpc>
                <a:spcPct val="120000"/>
              </a:lnSpc>
              <a:buFont typeface="Wingdings" panose="05000000000000000000" pitchFamily="2" charset="2"/>
              <a:buChar char="§"/>
            </a:pPr>
            <a:r>
              <a:rPr lang="en-US" sz="2200" dirty="0"/>
              <a:t>Fixed Overhead</a:t>
            </a:r>
          </a:p>
        </p:txBody>
      </p:sp>
    </p:spTree>
    <p:extLst>
      <p:ext uri="{BB962C8B-B14F-4D97-AF65-F5344CB8AC3E}">
        <p14:creationId xmlns:p14="http://schemas.microsoft.com/office/powerpoint/2010/main" val="8441844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0" y="533400"/>
            <a:ext cx="9144000" cy="1066800"/>
          </a:xfrm>
        </p:spPr>
        <p:txBody>
          <a:bodyPr>
            <a:noAutofit/>
          </a:bodyPr>
          <a:lstStyle/>
          <a:p>
            <a:r>
              <a:rPr lang="en-US" dirty="0"/>
              <a:t>Computing Unit Product Cost (1 of 3)</a:t>
            </a:r>
          </a:p>
        </p:txBody>
      </p:sp>
      <p:sp>
        <p:nvSpPr>
          <p:cNvPr id="7" name="Text Placeholder 6"/>
          <p:cNvSpPr>
            <a:spLocks noGrp="1"/>
          </p:cNvSpPr>
          <p:nvPr>
            <p:ph type="body" sz="quarter" idx="13"/>
          </p:nvPr>
        </p:nvSpPr>
        <p:spPr>
          <a:xfrm>
            <a:off x="228600" y="1600200"/>
            <a:ext cx="8610600" cy="685800"/>
          </a:xfrm>
        </p:spPr>
        <p:txBody>
          <a:bodyPr>
            <a:noAutofit/>
          </a:bodyPr>
          <a:lstStyle/>
          <a:p>
            <a:pPr lvl="0"/>
            <a:r>
              <a:rPr lang="en-US" altLang="en-US" b="1" kern="0" dirty="0">
                <a:solidFill>
                  <a:prstClr val="black"/>
                </a:solidFill>
              </a:rPr>
              <a:t>Learning Objective P1: </a:t>
            </a:r>
            <a:r>
              <a:rPr lang="en-US" dirty="0"/>
              <a:t>Compute unit cost under both absorption and variable costing</a:t>
            </a:r>
            <a:endParaRPr lang="en-US" b="1" kern="0" dirty="0">
              <a:solidFill>
                <a:prstClr val="black"/>
              </a:solidFill>
            </a:endParaRPr>
          </a:p>
        </p:txBody>
      </p:sp>
      <p:sp>
        <p:nvSpPr>
          <p:cNvPr id="8" name="Content Placeholder 7"/>
          <p:cNvSpPr>
            <a:spLocks noGrp="1"/>
          </p:cNvSpPr>
          <p:nvPr>
            <p:ph sz="quarter" idx="15"/>
          </p:nvPr>
        </p:nvSpPr>
        <p:spPr>
          <a:xfrm>
            <a:off x="381000" y="2438400"/>
            <a:ext cx="8229600" cy="838200"/>
          </a:xfrm>
        </p:spPr>
        <p:txBody>
          <a:bodyPr>
            <a:noAutofit/>
          </a:bodyPr>
          <a:lstStyle/>
          <a:p>
            <a:pPr marL="0" indent="0">
              <a:buNone/>
            </a:pPr>
            <a:r>
              <a:rPr lang="en-US" sz="2400" kern="0" dirty="0"/>
              <a:t>Exhibit 19.2</a:t>
            </a:r>
            <a:endParaRPr lang="en-US" sz="2400" dirty="0"/>
          </a:p>
          <a:p>
            <a:pPr marL="0" indent="0">
              <a:buNone/>
            </a:pPr>
            <a:r>
              <a:rPr lang="en-US" sz="2400" b="1" dirty="0"/>
              <a:t>Summary Product Cost Data</a:t>
            </a:r>
          </a:p>
        </p:txBody>
      </p:sp>
      <p:graphicFrame>
        <p:nvGraphicFramePr>
          <p:cNvPr id="2" name="Table 1"/>
          <p:cNvGraphicFramePr>
            <a:graphicFrameLocks noGrp="1"/>
          </p:cNvGraphicFramePr>
          <p:nvPr>
            <p:extLst>
              <p:ext uri="{D42A27DB-BD31-4B8C-83A1-F6EECF244321}">
                <p14:modId xmlns:p14="http://schemas.microsoft.com/office/powerpoint/2010/main" val="1613291272"/>
              </p:ext>
            </p:extLst>
          </p:nvPr>
        </p:nvGraphicFramePr>
        <p:xfrm>
          <a:off x="1066800" y="3500121"/>
          <a:ext cx="7086601" cy="2381639"/>
        </p:xfrm>
        <a:graphic>
          <a:graphicData uri="http://schemas.openxmlformats.org/drawingml/2006/table">
            <a:tbl>
              <a:tblPr firstRow="1" firstCol="1" bandRow="1" bandCol="1">
                <a:tableStyleId>{5940675A-B579-460E-94D1-54222C63F5DA}</a:tableStyleId>
              </a:tblPr>
              <a:tblGrid>
                <a:gridCol w="5403533">
                  <a:extLst>
                    <a:ext uri="{9D8B030D-6E8A-4147-A177-3AD203B41FA5}">
                      <a16:colId xmlns:a16="http://schemas.microsoft.com/office/drawing/2014/main" val="20000"/>
                    </a:ext>
                  </a:extLst>
                </a:gridCol>
                <a:gridCol w="1683068">
                  <a:extLst>
                    <a:ext uri="{9D8B030D-6E8A-4147-A177-3AD203B41FA5}">
                      <a16:colId xmlns:a16="http://schemas.microsoft.com/office/drawing/2014/main" val="20001"/>
                    </a:ext>
                  </a:extLst>
                </a:gridCol>
              </a:tblGrid>
              <a:tr h="309879">
                <a:tc>
                  <a:txBody>
                    <a:bodyPr/>
                    <a:lstStyle/>
                    <a:p>
                      <a:r>
                        <a:rPr lang="en-US" sz="1600" dirty="0">
                          <a:latin typeface="Verdana" panose="020B0604030504040204" pitchFamily="34" charset="0"/>
                          <a:ea typeface="Verdana" panose="020B0604030504040204" pitchFamily="34" charset="0"/>
                          <a:cs typeface="Verdana" panose="020B0604030504040204" pitchFamily="34" charset="0"/>
                        </a:rPr>
                        <a:t>Direct materials……………………………………………………..</a:t>
                      </a:r>
                    </a:p>
                  </a:txBody>
                  <a:tcPr anchor="ctr"/>
                </a:tc>
                <a:tc>
                  <a:txBody>
                    <a:bodyPr/>
                    <a:lstStyle/>
                    <a:p>
                      <a:pPr algn="r"/>
                      <a:r>
                        <a:rPr lang="en-US" sz="1600" dirty="0">
                          <a:latin typeface="Verdana" panose="020B0604030504040204" pitchFamily="34" charset="0"/>
                          <a:ea typeface="Verdana" panose="020B0604030504040204" pitchFamily="34" charset="0"/>
                          <a:cs typeface="Verdana" panose="020B0604030504040204" pitchFamily="34" charset="0"/>
                        </a:rPr>
                        <a:t>$4 per unit</a:t>
                      </a:r>
                    </a:p>
                  </a:txBody>
                  <a:tcPr anchor="ctr"/>
                </a:tc>
                <a:extLst>
                  <a:ext uri="{0D108BD9-81ED-4DB2-BD59-A6C34878D82A}">
                    <a16:rowId xmlns:a16="http://schemas.microsoft.com/office/drawing/2014/main" val="10000"/>
                  </a:ext>
                </a:extLst>
              </a:tr>
              <a:tr h="228600">
                <a:tc>
                  <a:txBody>
                    <a:bodyPr/>
                    <a:lstStyle/>
                    <a:p>
                      <a:r>
                        <a:rPr lang="en-US" sz="1600" dirty="0">
                          <a:latin typeface="Verdana" panose="020B0604030504040204" pitchFamily="34" charset="0"/>
                          <a:ea typeface="Verdana" panose="020B0604030504040204" pitchFamily="34" charset="0"/>
                          <a:cs typeface="Verdana" panose="020B0604030504040204" pitchFamily="34" charset="0"/>
                        </a:rPr>
                        <a:t>Direct labor…………………………………………………………….</a:t>
                      </a:r>
                    </a:p>
                  </a:txBody>
                  <a:tcPr anchor="ctr"/>
                </a:tc>
                <a:tc>
                  <a:txBody>
                    <a:bodyPr/>
                    <a:lstStyle/>
                    <a:p>
                      <a:pPr algn="r"/>
                      <a:r>
                        <a:rPr lang="en-US" sz="1600" dirty="0">
                          <a:latin typeface="Verdana" panose="020B0604030504040204" pitchFamily="34" charset="0"/>
                          <a:ea typeface="Verdana" panose="020B0604030504040204" pitchFamily="34" charset="0"/>
                          <a:cs typeface="Verdana" panose="020B0604030504040204" pitchFamily="34" charset="0"/>
                        </a:rPr>
                        <a:t>$8 per unit</a:t>
                      </a:r>
                    </a:p>
                  </a:txBody>
                  <a:tcPr anchor="ctr"/>
                </a:tc>
                <a:extLst>
                  <a:ext uri="{0D108BD9-81ED-4DB2-BD59-A6C34878D82A}">
                    <a16:rowId xmlns:a16="http://schemas.microsoft.com/office/drawing/2014/main" val="10001"/>
                  </a:ext>
                </a:extLst>
              </a:tr>
              <a:tr h="248919">
                <a:tc>
                  <a:txBody>
                    <a:bodyPr/>
                    <a:lstStyle/>
                    <a:p>
                      <a:r>
                        <a:rPr lang="en-US" sz="1600" dirty="0">
                          <a:latin typeface="Verdana" panose="020B0604030504040204" pitchFamily="34" charset="0"/>
                          <a:ea typeface="Verdana" panose="020B0604030504040204" pitchFamily="34" charset="0"/>
                          <a:cs typeface="Verdana" panose="020B0604030504040204" pitchFamily="34" charset="0"/>
                        </a:rPr>
                        <a:t>Overhead</a:t>
                      </a:r>
                    </a:p>
                  </a:txBody>
                  <a:tcPr anchor="ctr"/>
                </a:tc>
                <a:tc>
                  <a:txBody>
                    <a:bodyPr/>
                    <a:lstStyle/>
                    <a:p>
                      <a:pPr algn="r"/>
                      <a:endParaRPr lang="en-US" sz="1600" dirty="0">
                        <a:latin typeface="Verdana" panose="020B0604030504040204" pitchFamily="34" charset="0"/>
                        <a:ea typeface="Verdana" panose="020B0604030504040204" pitchFamily="34" charset="0"/>
                        <a:cs typeface="Verdana" panose="020B0604030504040204" pitchFamily="34" charset="0"/>
                      </a:endParaRPr>
                    </a:p>
                  </a:txBody>
                  <a:tcPr anchor="ctr"/>
                </a:tc>
                <a:extLst>
                  <a:ext uri="{0D108BD9-81ED-4DB2-BD59-A6C34878D82A}">
                    <a16:rowId xmlns:a16="http://schemas.microsoft.com/office/drawing/2014/main" val="10002"/>
                  </a:ext>
                </a:extLst>
              </a:tr>
              <a:tr h="294639">
                <a:tc>
                  <a:txBody>
                    <a:bodyPr/>
                    <a:lstStyle/>
                    <a:p>
                      <a:pPr marL="457200" indent="0"/>
                      <a:r>
                        <a:rPr lang="en-US" sz="1600" dirty="0">
                          <a:latin typeface="Verdana" panose="020B0604030504040204" pitchFamily="34" charset="0"/>
                          <a:ea typeface="Verdana" panose="020B0604030504040204" pitchFamily="34" charset="0"/>
                          <a:cs typeface="Verdana" panose="020B0604030504040204" pitchFamily="34" charset="0"/>
                        </a:rPr>
                        <a:t>Variable overhead (per year)………………………….</a:t>
                      </a:r>
                    </a:p>
                  </a:txBody>
                  <a:tcPr anchor="ctr"/>
                </a:tc>
                <a:tc>
                  <a:txBody>
                    <a:bodyPr/>
                    <a:lstStyle/>
                    <a:p>
                      <a:pPr algn="r"/>
                      <a:r>
                        <a:rPr lang="en-US" sz="1600" dirty="0">
                          <a:latin typeface="Verdana" panose="020B0604030504040204" pitchFamily="34" charset="0"/>
                          <a:ea typeface="Verdana" panose="020B0604030504040204" pitchFamily="34" charset="0"/>
                          <a:cs typeface="Verdana" panose="020B0604030504040204" pitchFamily="34" charset="0"/>
                        </a:rPr>
                        <a:t>$180,000</a:t>
                      </a:r>
                    </a:p>
                  </a:txBody>
                  <a:tcPr anchor="ctr"/>
                </a:tc>
                <a:extLst>
                  <a:ext uri="{0D108BD9-81ED-4DB2-BD59-A6C34878D82A}">
                    <a16:rowId xmlns:a16="http://schemas.microsoft.com/office/drawing/2014/main" val="10003"/>
                  </a:ext>
                </a:extLst>
              </a:tr>
              <a:tr h="187959">
                <a:tc>
                  <a:txBody>
                    <a:bodyPr/>
                    <a:lstStyle/>
                    <a:p>
                      <a:pPr marL="457200" indent="0"/>
                      <a:r>
                        <a:rPr lang="en-US" sz="1600" b="1" dirty="0">
                          <a:latin typeface="Verdana" panose="020B0604030504040204" pitchFamily="34" charset="0"/>
                          <a:ea typeface="Verdana" panose="020B0604030504040204" pitchFamily="34" charset="0"/>
                          <a:cs typeface="Verdana" panose="020B0604030504040204" pitchFamily="34" charset="0"/>
                        </a:rPr>
                        <a:t>Fixed overhead (per year)……………………</a:t>
                      </a:r>
                    </a:p>
                  </a:txBody>
                  <a:tcPr anchor="ctr"/>
                </a:tc>
                <a:tc>
                  <a:txBody>
                    <a:bodyPr/>
                    <a:lstStyle/>
                    <a:p>
                      <a:pPr algn="r"/>
                      <a:r>
                        <a:rPr lang="en-US" sz="1600" b="1" dirty="0">
                          <a:latin typeface="Verdana" panose="020B0604030504040204" pitchFamily="34" charset="0"/>
                          <a:ea typeface="Verdana" panose="020B0604030504040204" pitchFamily="34" charset="0"/>
                          <a:cs typeface="Verdana" panose="020B0604030504040204" pitchFamily="34" charset="0"/>
                        </a:rPr>
                        <a:t>600,000</a:t>
                      </a:r>
                    </a:p>
                  </a:txBody>
                  <a:tcPr anchor="ctr"/>
                </a:tc>
                <a:extLst>
                  <a:ext uri="{0D108BD9-81ED-4DB2-BD59-A6C34878D82A}">
                    <a16:rowId xmlns:a16="http://schemas.microsoft.com/office/drawing/2014/main" val="10004"/>
                  </a:ext>
                </a:extLst>
              </a:tr>
              <a:tr h="233679">
                <a:tc>
                  <a:txBody>
                    <a:bodyPr/>
                    <a:lstStyle/>
                    <a:p>
                      <a:pPr marL="457200" indent="0"/>
                      <a:r>
                        <a:rPr lang="en-US" sz="1600" dirty="0">
                          <a:latin typeface="Verdana" panose="020B0604030504040204" pitchFamily="34" charset="0"/>
                          <a:ea typeface="Verdana" panose="020B0604030504040204" pitchFamily="34" charset="0"/>
                          <a:cs typeface="Verdana" panose="020B0604030504040204" pitchFamily="34" charset="0"/>
                        </a:rPr>
                        <a:t>Total overhead………………………………………………….</a:t>
                      </a:r>
                    </a:p>
                  </a:txBody>
                  <a:tcPr anchor="ctr"/>
                </a:tc>
                <a:tc>
                  <a:txBody>
                    <a:bodyPr/>
                    <a:lstStyle/>
                    <a:p>
                      <a:pPr algn="r"/>
                      <a:r>
                        <a:rPr lang="en-US" sz="1600" dirty="0">
                          <a:latin typeface="Verdana" panose="020B0604030504040204" pitchFamily="34" charset="0"/>
                          <a:ea typeface="Verdana" panose="020B0604030504040204" pitchFamily="34" charset="0"/>
                          <a:cs typeface="Verdana" panose="020B0604030504040204" pitchFamily="34" charset="0"/>
                        </a:rPr>
                        <a:t>$780,000</a:t>
                      </a:r>
                    </a:p>
                  </a:txBody>
                  <a:tcPr anchor="ctr"/>
                </a:tc>
                <a:extLst>
                  <a:ext uri="{0D108BD9-81ED-4DB2-BD59-A6C34878D82A}">
                    <a16:rowId xmlns:a16="http://schemas.microsoft.com/office/drawing/2014/main" val="10005"/>
                  </a:ext>
                </a:extLst>
              </a:tr>
              <a:tr h="369959">
                <a:tc>
                  <a:txBody>
                    <a:bodyPr/>
                    <a:lstStyle/>
                    <a:p>
                      <a:r>
                        <a:rPr lang="en-US" sz="1600" dirty="0">
                          <a:latin typeface="Verdana" panose="020B0604030504040204" pitchFamily="34" charset="0"/>
                          <a:ea typeface="Verdana" panose="020B0604030504040204" pitchFamily="34" charset="0"/>
                          <a:cs typeface="Verdana" panose="020B0604030504040204" pitchFamily="34" charset="0"/>
                        </a:rPr>
                        <a:t>Expected units produced (per year)……………………….</a:t>
                      </a:r>
                    </a:p>
                  </a:txBody>
                  <a:tcPr anchor="ctr"/>
                </a:tc>
                <a:tc>
                  <a:txBody>
                    <a:bodyPr/>
                    <a:lstStyle/>
                    <a:p>
                      <a:pPr algn="r"/>
                      <a:r>
                        <a:rPr lang="en-US" sz="1600" dirty="0">
                          <a:latin typeface="Verdana" panose="020B0604030504040204" pitchFamily="34" charset="0"/>
                          <a:ea typeface="Verdana" panose="020B0604030504040204" pitchFamily="34" charset="0"/>
                          <a:cs typeface="Verdana" panose="020B0604030504040204" pitchFamily="34" charset="0"/>
                        </a:rPr>
                        <a:t>60,000 units</a:t>
                      </a:r>
                    </a:p>
                  </a:txBody>
                  <a:tcPr anchor="ct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2699583268"/>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1907</TotalTime>
  <Words>7979</Words>
  <Application>Microsoft Office PowerPoint</Application>
  <PresentationFormat>On-screen Show (4:3)</PresentationFormat>
  <Paragraphs>789</Paragraphs>
  <Slides>67</Slides>
  <Notes>41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67</vt:i4>
      </vt:variant>
    </vt:vector>
  </HeadingPairs>
  <TitlesOfParts>
    <vt:vector size="75" baseType="lpstr">
      <vt:lpstr>MS PGothic</vt:lpstr>
      <vt:lpstr>Arial</vt:lpstr>
      <vt:lpstr>Calibri</vt:lpstr>
      <vt:lpstr>Courier New</vt:lpstr>
      <vt:lpstr>Times New Roman</vt:lpstr>
      <vt:lpstr>Verdana</vt:lpstr>
      <vt:lpstr>Wingdings</vt:lpstr>
      <vt:lpstr>Custom Design</vt:lpstr>
      <vt:lpstr>Financial &amp; Managerial Accounting Information for Decisions</vt:lpstr>
      <vt:lpstr>Learning Objectives (1 of 2)</vt:lpstr>
      <vt:lpstr>Learning Objectives (2 of 2)</vt:lpstr>
      <vt:lpstr>Learning Objective P1: Compute unit cost under both absorption and variable costing.</vt:lpstr>
      <vt:lpstr>Absorption Costing versus Variable Costing (1 of 4)</vt:lpstr>
      <vt:lpstr>Absorption Costing versus Variable Costing (2 of 4)</vt:lpstr>
      <vt:lpstr>Absorption Costing versus Variable Costing (3 of 4)</vt:lpstr>
      <vt:lpstr>Absorption Costing versus Variable Costing (4 of 4)</vt:lpstr>
      <vt:lpstr>Computing Unit Product Cost (1 of 3)</vt:lpstr>
      <vt:lpstr>Computing Unit Product Cost (2 of 3)</vt:lpstr>
      <vt:lpstr>Computing Unit Product Cost (3 of 3)</vt:lpstr>
      <vt:lpstr>NEED-TO-KNOW 19-1 (1 of 4)</vt:lpstr>
      <vt:lpstr>NEED-TO-KNOW 19-1 (2 of 4)</vt:lpstr>
      <vt:lpstr>NEED-TO-KNOW 19-1 (3 of 4)</vt:lpstr>
      <vt:lpstr>NEED-TO-KNOW 19-1 (4 of 4)</vt:lpstr>
      <vt:lpstr>Learning Objective P2: Prepare and analyze an income statement using absorption costing and using variable costing.</vt:lpstr>
      <vt:lpstr>Absorption Costing Units Produced Equal Units Sold</vt:lpstr>
      <vt:lpstr>Variable Costing Units Produced Equal Units Sold (1 of 2)</vt:lpstr>
      <vt:lpstr>Variable Costing Units Produced Equal Units Sold (2 of 2)</vt:lpstr>
      <vt:lpstr>Production Cost Assignment Units Produced Equal Units Sold</vt:lpstr>
      <vt:lpstr>Units Produced Exceed Units Sold (1 of 5)</vt:lpstr>
      <vt:lpstr>Units Produced Exceed Units Sold (2 of 5)</vt:lpstr>
      <vt:lpstr>Units Produced Exceed Units Sold (3 of 5)</vt:lpstr>
      <vt:lpstr>Units Produced Exceed Units Sold (4 of 5)</vt:lpstr>
      <vt:lpstr>Units Produced Exceed Units Sold (5 of 5)</vt:lpstr>
      <vt:lpstr>Units Produced Less Than Units Sold (1 of 4)</vt:lpstr>
      <vt:lpstr>Units Produced Less Than Units Sold (2 of 4)</vt:lpstr>
      <vt:lpstr>Units Produced Less Than Units Sold (3 of 4)</vt:lpstr>
      <vt:lpstr>Units Produced Less Than Units Sold (4 of 4)</vt:lpstr>
      <vt:lpstr>Summarizing Income Reporting</vt:lpstr>
      <vt:lpstr>NEED-TO-KNOW 19-2 (1 of 3)</vt:lpstr>
      <vt:lpstr>NEED-TO-KNOW 19-2 (2 of 3)</vt:lpstr>
      <vt:lpstr>NEED-TO-KNOW 19-2 (3 of 3)</vt:lpstr>
      <vt:lpstr>NEED-TO-KNOW 19-2 SOLUTION (1 of 4)</vt:lpstr>
      <vt:lpstr>NEED-TO-KNOW 19-2 SOLUTION (2 of 4)</vt:lpstr>
      <vt:lpstr>NEED-TO-KNOW 19-2 SOLUTION (3 of 4)</vt:lpstr>
      <vt:lpstr>NEED-TO-KNOW 19-2 SOLUTION (4 of 4)</vt:lpstr>
      <vt:lpstr>Learning Objective P3: Convert income under variable costing to the absorption cost basis.</vt:lpstr>
      <vt:lpstr>Converting Income under Variable Costing to Absorption Costing (1 of 3)</vt:lpstr>
      <vt:lpstr>Converting Income under Variable Costing to Absorption Costing (2 of 3)</vt:lpstr>
      <vt:lpstr>Converting Income under Variable Costing to Absorption Costing (3 of 3)</vt:lpstr>
      <vt:lpstr>Learning Objective C1: Describe how absorption costing can result in overproduction.</vt:lpstr>
      <vt:lpstr>Planning Production (1 of 2)</vt:lpstr>
      <vt:lpstr>Planning Production (2 of 2)</vt:lpstr>
      <vt:lpstr>Income under Absorption Costing for Different Production Levels (1 of 6) </vt:lpstr>
      <vt:lpstr>Income under Absorption Costing for Different Production Levels (2 of 6) </vt:lpstr>
      <vt:lpstr>Income under Absorption Costing for Different Production Levels (3 of 6)</vt:lpstr>
      <vt:lpstr>Income under Absorption Costing for Different Production Levels (4 of 6)</vt:lpstr>
      <vt:lpstr>Income under Absorption Costing for Different Production Levels (5 of 6)</vt:lpstr>
      <vt:lpstr>Income under Absorption Costing for Different Production Levels (6 of 6)</vt:lpstr>
      <vt:lpstr>Learning Objective P4: Determine product selling price based on absorption costing.</vt:lpstr>
      <vt:lpstr>Setting Prices (1 of 2)</vt:lpstr>
      <vt:lpstr>Setting Prices (2 of 2)</vt:lpstr>
      <vt:lpstr>Setting Prices Example: (1 of 2)</vt:lpstr>
      <vt:lpstr>Setting Prices Example: (2 of 2) </vt:lpstr>
      <vt:lpstr>Controlling Costs</vt:lpstr>
      <vt:lpstr>Variable Costing for Service Firms</vt:lpstr>
      <vt:lpstr>NEED-TO-KNOW 19-3</vt:lpstr>
      <vt:lpstr>NEED-TO-KNOW 19-3 SOLUTION (1 of 3)</vt:lpstr>
      <vt:lpstr>NEED-TO-KNOW 19-3 SOLUTION (2 of 3)</vt:lpstr>
      <vt:lpstr>NEED-TO-KNOW 19-3 SOLUTION (3 of 3)</vt:lpstr>
      <vt:lpstr>Learning Objective A1: Use variable costing in pricing special orders.</vt:lpstr>
      <vt:lpstr>Pricing Special Orders (1 of 4)</vt:lpstr>
      <vt:lpstr>Pricing Special Orders (2 of 4)</vt:lpstr>
      <vt:lpstr>Pricing Special Orders (3 of 4)</vt:lpstr>
      <vt:lpstr>Pricing Special Orders (4 of 4)</vt:lpstr>
      <vt:lpstr>End of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19 Variable Costing and Analysis</dc:title>
  <dc:creator>Wild</dc:creator>
  <cp:keywords>Financial &amp; Managerial Accounting</cp:keywords>
  <cp:lastModifiedBy>Johnson, Debra L.</cp:lastModifiedBy>
  <cp:revision>298</cp:revision>
  <dcterms:created xsi:type="dcterms:W3CDTF">2017-04-11T03:09:38Z</dcterms:created>
  <dcterms:modified xsi:type="dcterms:W3CDTF">2018-06-07T14:13:10Z</dcterms:modified>
  <cp:category>Seventh Edition</cp:category>
</cp:coreProperties>
</file>