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8" r:id="rId1"/>
    <p:sldMasterId id="2147485022" r:id="rId2"/>
    <p:sldMasterId id="2147485024" r:id="rId3"/>
    <p:sldMasterId id="2147485027" r:id="rId4"/>
    <p:sldMasterId id="2147485033" r:id="rId5"/>
  </p:sldMasterIdLst>
  <p:notesMasterIdLst>
    <p:notesMasterId r:id="rId85"/>
  </p:notesMasterIdLst>
  <p:handoutMasterIdLst>
    <p:handoutMasterId r:id="rId86"/>
  </p:handoutMasterIdLst>
  <p:sldIdLst>
    <p:sldId id="662" r:id="rId6"/>
    <p:sldId id="475" r:id="rId7"/>
    <p:sldId id="496" r:id="rId8"/>
    <p:sldId id="476" r:id="rId9"/>
    <p:sldId id="550" r:id="rId10"/>
    <p:sldId id="552" r:id="rId11"/>
    <p:sldId id="553" r:id="rId12"/>
    <p:sldId id="554" r:id="rId13"/>
    <p:sldId id="555" r:id="rId14"/>
    <p:sldId id="556" r:id="rId15"/>
    <p:sldId id="557" r:id="rId16"/>
    <p:sldId id="558" r:id="rId17"/>
    <p:sldId id="559" r:id="rId18"/>
    <p:sldId id="560" r:id="rId19"/>
    <p:sldId id="561" r:id="rId20"/>
    <p:sldId id="562" r:id="rId21"/>
    <p:sldId id="563" r:id="rId22"/>
    <p:sldId id="565" r:id="rId23"/>
    <p:sldId id="652" r:id="rId24"/>
    <p:sldId id="567" r:id="rId25"/>
    <p:sldId id="571" r:id="rId26"/>
    <p:sldId id="573" r:id="rId27"/>
    <p:sldId id="576" r:id="rId28"/>
    <p:sldId id="578" r:id="rId29"/>
    <p:sldId id="579" r:id="rId30"/>
    <p:sldId id="580" r:id="rId31"/>
    <p:sldId id="581" r:id="rId32"/>
    <p:sldId id="653" r:id="rId33"/>
    <p:sldId id="583" r:id="rId34"/>
    <p:sldId id="584" r:id="rId35"/>
    <p:sldId id="585" r:id="rId36"/>
    <p:sldId id="664" r:id="rId37"/>
    <p:sldId id="587" r:id="rId38"/>
    <p:sldId id="588" r:id="rId39"/>
    <p:sldId id="665" r:id="rId40"/>
    <p:sldId id="589" r:id="rId41"/>
    <p:sldId id="591" r:id="rId42"/>
    <p:sldId id="592" r:id="rId43"/>
    <p:sldId id="594" r:id="rId44"/>
    <p:sldId id="596" r:id="rId45"/>
    <p:sldId id="597" r:id="rId46"/>
    <p:sldId id="598" r:id="rId47"/>
    <p:sldId id="600" r:id="rId48"/>
    <p:sldId id="601" r:id="rId49"/>
    <p:sldId id="602" r:id="rId50"/>
    <p:sldId id="603" r:id="rId51"/>
    <p:sldId id="604" r:id="rId52"/>
    <p:sldId id="605" r:id="rId53"/>
    <p:sldId id="607" r:id="rId54"/>
    <p:sldId id="654" r:id="rId55"/>
    <p:sldId id="609" r:id="rId56"/>
    <p:sldId id="612" r:id="rId57"/>
    <p:sldId id="655" r:id="rId58"/>
    <p:sldId id="656" r:id="rId59"/>
    <p:sldId id="623" r:id="rId60"/>
    <p:sldId id="624" r:id="rId61"/>
    <p:sldId id="625" r:id="rId62"/>
    <p:sldId id="626" r:id="rId63"/>
    <p:sldId id="627" r:id="rId64"/>
    <p:sldId id="628" r:id="rId65"/>
    <p:sldId id="629" r:id="rId66"/>
    <p:sldId id="630" r:id="rId67"/>
    <p:sldId id="631" r:id="rId68"/>
    <p:sldId id="632" r:id="rId69"/>
    <p:sldId id="633" r:id="rId70"/>
    <p:sldId id="634" r:id="rId71"/>
    <p:sldId id="635" r:id="rId72"/>
    <p:sldId id="636" r:id="rId73"/>
    <p:sldId id="637" r:id="rId74"/>
    <p:sldId id="660" r:id="rId75"/>
    <p:sldId id="639" r:id="rId76"/>
    <p:sldId id="638" r:id="rId77"/>
    <p:sldId id="640" r:id="rId78"/>
    <p:sldId id="641" r:id="rId79"/>
    <p:sldId id="643" r:id="rId80"/>
    <p:sldId id="644" r:id="rId81"/>
    <p:sldId id="657" r:id="rId82"/>
    <p:sldId id="646" r:id="rId83"/>
    <p:sldId id="663" r:id="rId8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1" name="Helen" initials="H" lastIdx="49" clrIdx="1"/>
  <p:cmAuthor id="2" name="WL taggers" initials="Wt"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434" autoAdjust="0"/>
  </p:normalViewPr>
  <p:slideViewPr>
    <p:cSldViewPr>
      <p:cViewPr varScale="1">
        <p:scale>
          <a:sx n="109" d="100"/>
          <a:sy n="109" d="100"/>
        </p:scale>
        <p:origin x="1296" y="96"/>
      </p:cViewPr>
      <p:guideLst>
        <p:guide orient="horz" pos="2160"/>
        <p:guide pos="2880"/>
      </p:guideLst>
    </p:cSldViewPr>
  </p:slideViewPr>
  <p:outlineViewPr>
    <p:cViewPr>
      <p:scale>
        <a:sx n="33" d="100"/>
        <a:sy n="33" d="100"/>
      </p:scale>
      <p:origin x="0" y="-43176"/>
    </p:cViewPr>
  </p:outlineViewPr>
  <p:notesTextViewPr>
    <p:cViewPr>
      <p:scale>
        <a:sx n="100" d="100"/>
        <a:sy n="100" d="100"/>
      </p:scale>
      <p:origin x="0" y="0"/>
    </p:cViewPr>
  </p:notesTextViewPr>
  <p:sorterViewPr>
    <p:cViewPr>
      <p:scale>
        <a:sx n="66" d="100"/>
        <a:sy n="66" d="100"/>
      </p:scale>
      <p:origin x="0" y="10482"/>
    </p:cViewPr>
  </p:sorterViewPr>
  <p:notesViewPr>
    <p:cSldViewPr>
      <p:cViewPr varScale="1">
        <p:scale>
          <a:sx n="52" d="100"/>
          <a:sy n="52" d="100"/>
        </p:scale>
        <p:origin x="-2856"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1-</a:t>
            </a:r>
            <a:fld id="{4FC70F1E-A9CF-4725-BA99-5BD9E946C6F2}" type="slidenum">
              <a:rPr lang="en-US"/>
              <a:pPr>
                <a:defRPr/>
              </a:pPr>
              <a:t>‹#›</a:t>
            </a:fld>
            <a:endParaRPr lang="en-US" dirty="0"/>
          </a:p>
        </p:txBody>
      </p:sp>
    </p:spTree>
    <p:extLst>
      <p:ext uri="{BB962C8B-B14F-4D97-AF65-F5344CB8AC3E}">
        <p14:creationId xmlns:p14="http://schemas.microsoft.com/office/powerpoint/2010/main" val="13162221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1 - </a:t>
            </a:r>
            <a:fld id="{E8754586-748E-423B-B46D-321A01942A47}"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8370260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191234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preparing the master budget is the </a:t>
            </a:r>
            <a:r>
              <a:rPr lang="en-US" b="1" dirty="0"/>
              <a:t>sales budget, </a:t>
            </a:r>
            <a:r>
              <a:rPr lang="en-US" dirty="0"/>
              <a:t>which shows the planned sales units and the expected dollars from these sales. The sales budget is the starting point in the budgeting process because plans for most departments are linked to sales. </a:t>
            </a:r>
          </a:p>
          <a:p>
            <a:endParaRPr lang="en-US" altLang="en-US" dirty="0"/>
          </a:p>
          <a:p>
            <a:r>
              <a:rPr lang="en-US" altLang="en-US" dirty="0"/>
              <a:t>The sales budget comes from a careful analysis</a:t>
            </a:r>
            <a:r>
              <a:rPr lang="en-US" altLang="en-US" baseline="0" dirty="0"/>
              <a:t> of forecasted economic and market conditions, business capacity and advertising plans. To develop the sales budget, companies must estimate both unit sales and the selling price per unit.</a:t>
            </a:r>
            <a:endParaRPr lang="en-US" altLang="en-US" dirty="0"/>
          </a:p>
          <a:p>
            <a:endParaRPr lang="en-US" altLang="en-US" dirty="0"/>
          </a:p>
        </p:txBody>
      </p:sp>
    </p:spTree>
    <p:extLst>
      <p:ext uri="{BB962C8B-B14F-4D97-AF65-F5344CB8AC3E}">
        <p14:creationId xmlns:p14="http://schemas.microsoft.com/office/powerpoint/2010/main" val="351374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illustrate the budgeting process, we are going to prepare a detailed budget for Toronto</a:t>
            </a:r>
            <a:r>
              <a:rPr lang="en-US" altLang="en-US" baseline="0" dirty="0"/>
              <a:t> Sticks Company</a:t>
            </a:r>
            <a:r>
              <a:rPr lang="en-US" altLang="en-US" dirty="0"/>
              <a:t>, a manufacturer of youth hockey sticks.  We will begin with the sales budget.</a:t>
            </a:r>
            <a:r>
              <a:rPr lang="en-US" dirty="0"/>
              <a:t>  TSC sold 700 hockey sticks at $60 per unit. After considering sales predictions and market conditions, TSC prepares its sales budget for the next three months. Let’s take a look…</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268871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illustrate the budgeting process, we are going to prepare a detailed budget for Toronto</a:t>
            </a:r>
            <a:r>
              <a:rPr lang="en-US" altLang="en-US" baseline="0" dirty="0"/>
              <a:t> Sticks Company</a:t>
            </a:r>
            <a:r>
              <a:rPr lang="en-US" altLang="en-US" dirty="0"/>
              <a:t>, a manufacturer of youth hockey sticks.  We will begin with the sales budget.</a:t>
            </a:r>
            <a:r>
              <a:rPr lang="en-US" dirty="0"/>
              <a:t>  TSC sold 700 hockey sticks at $60 per unit. After considering sales predictions and market conditions, TSC prepares its sales budget for the next three months. Let’s take a look…</a:t>
            </a:r>
            <a:endParaRPr lang="en-US" altLang="en-US" dirty="0"/>
          </a:p>
          <a:p>
            <a:endParaRPr lang="en-US" altLang="en-US" dirty="0"/>
          </a:p>
        </p:txBody>
      </p:sp>
    </p:spTree>
    <p:extLst>
      <p:ext uri="{BB962C8B-B14F-4D97-AF65-F5344CB8AC3E}">
        <p14:creationId xmlns:p14="http://schemas.microsoft.com/office/powerpoint/2010/main" val="10769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 manufacturer prepares a production budget, which shows the number of units to be produced in a period. </a:t>
            </a:r>
            <a:r>
              <a:rPr lang="en-US" dirty="0"/>
              <a:t>The production budget is based on the budgeted unit sales from the sales budget, along with inventory considerations.</a:t>
            </a:r>
            <a:endParaRPr lang="en-US" altLang="en-US" dirty="0"/>
          </a:p>
          <a:p>
            <a:endParaRPr lang="en-US" altLang="en-US" dirty="0"/>
          </a:p>
          <a:p>
            <a:r>
              <a:rPr lang="en-US" altLang="en-US" dirty="0"/>
              <a:t>This slide depicts the general computation for the production required for a period. We start with budgeted ending inventory.</a:t>
            </a:r>
            <a:r>
              <a:rPr lang="en-US" altLang="en-US" baseline="0" dirty="0"/>
              <a:t> Then, we add the budgeted sales units for the period which came from the Sales budget. This will give us the required units needed for the period. Then, we subtract the number of units in beginning inventory and we are left with the total units to be produced in the period.</a:t>
            </a:r>
          </a:p>
          <a:p>
            <a:endParaRPr lang="en-US" altLang="en-US" dirty="0"/>
          </a:p>
          <a:p>
            <a:r>
              <a:rPr lang="en-US" altLang="en-US" dirty="0"/>
              <a:t>A production budget does not show costs; it is always expressed in </a:t>
            </a:r>
            <a:r>
              <a:rPr lang="en-US" altLang="en-US" u="sng" dirty="0"/>
              <a:t>units</a:t>
            </a:r>
            <a:r>
              <a:rPr lang="en-US" altLang="en-US" dirty="0"/>
              <a:t> of product.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24779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24779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production budget for Toronto Sticks Company (TSC) is prepared next. Manufacturing companies, like TSC, prepare a production budget,</a:t>
            </a:r>
            <a:r>
              <a:rPr lang="en-US" altLang="en-US" baseline="0" dirty="0"/>
              <a:t> </a:t>
            </a:r>
            <a:r>
              <a:rPr lang="en-US" altLang="en-US" dirty="0"/>
              <a:t>which shows the number of units to be produced in a period. </a:t>
            </a:r>
            <a:r>
              <a:rPr lang="en-US" dirty="0"/>
              <a:t>The production budget is based on the unit sales projected in the sales budget, along with inventory considerations.</a:t>
            </a:r>
            <a:endParaRPr lang="en-US" altLang="en-US" dirty="0"/>
          </a:p>
          <a:p>
            <a:endParaRPr lang="en-US" altLang="en-US" dirty="0"/>
          </a:p>
          <a:p>
            <a:r>
              <a:rPr lang="en-US" sz="1200" kern="1200" dirty="0">
                <a:solidFill>
                  <a:schemeClr val="tx1"/>
                </a:solidFill>
                <a:effectLst/>
                <a:latin typeface="+mn-lt"/>
                <a:ea typeface="MS PGothic" pitchFamily="34" charset="-128"/>
                <a:cs typeface="ＭＳ Ｐゴシック" pitchFamily="-107" charset="-128"/>
              </a:rPr>
              <a:t>Use these three steps to complete the production budget:</a:t>
            </a:r>
          </a:p>
          <a:p>
            <a:r>
              <a:rPr lang="en-US" sz="1200" kern="1200" dirty="0">
                <a:solidFill>
                  <a:schemeClr val="tx1"/>
                </a:solidFill>
                <a:effectLst/>
                <a:latin typeface="+mn-lt"/>
                <a:ea typeface="MS PGothic" pitchFamily="34" charset="-128"/>
                <a:cs typeface="ＭＳ Ｐゴシック" pitchFamily="-107" charset="-128"/>
              </a:rPr>
              <a:t>1.  Compute budgeted ending inventory, based on the company’s inventory policy.</a:t>
            </a:r>
          </a:p>
          <a:p>
            <a:r>
              <a:rPr lang="en-US" sz="1200" kern="1200" dirty="0">
                <a:solidFill>
                  <a:schemeClr val="tx1"/>
                </a:solidFill>
                <a:effectLst/>
                <a:latin typeface="+mn-lt"/>
                <a:ea typeface="MS PGothic" pitchFamily="34" charset="-128"/>
                <a:cs typeface="ＭＳ Ｐゴシック" pitchFamily="-107" charset="-128"/>
              </a:rPr>
              <a:t>2.  Add budgeted sales, from the sales budget.</a:t>
            </a:r>
          </a:p>
          <a:p>
            <a:r>
              <a:rPr lang="en-US" sz="1200" kern="1200" dirty="0">
                <a:solidFill>
                  <a:schemeClr val="tx1"/>
                </a:solidFill>
                <a:effectLst/>
                <a:latin typeface="+mn-lt"/>
                <a:ea typeface="MS PGothic" pitchFamily="34" charset="-128"/>
                <a:cs typeface="ＭＳ Ｐゴシック" pitchFamily="-107" charset="-128"/>
              </a:rPr>
              <a:t>3.  Subtract beginning inventory.</a:t>
            </a:r>
          </a:p>
          <a:p>
            <a:r>
              <a:rPr lang="en-US" sz="1200" kern="1200" dirty="0">
                <a:solidFill>
                  <a:schemeClr val="tx1"/>
                </a:solidFill>
                <a:effectLst/>
                <a:latin typeface="+mn-lt"/>
                <a:ea typeface="MS PGothic" pitchFamily="34" charset="-128"/>
                <a:cs typeface="ＭＳ Ｐゴシック" pitchFamily="-107" charset="-128"/>
              </a:rPr>
              <a:t>The result is the required units to be produced for the period.  </a:t>
            </a:r>
          </a:p>
          <a:p>
            <a:endParaRPr lang="en-US" sz="1200" kern="1200" dirty="0">
              <a:solidFill>
                <a:schemeClr val="tx1"/>
              </a:solidFill>
              <a:effectLst/>
              <a:latin typeface="+mn-lt"/>
              <a:ea typeface="MS PGothic" pitchFamily="34" charset="-128"/>
              <a:cs typeface="ＭＳ Ｐゴシック"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endParaRPr lang="en-US" sz="1200" kern="1200" dirty="0">
              <a:solidFill>
                <a:schemeClr val="tx1"/>
              </a:solidFill>
              <a:effectLst/>
              <a:latin typeface="+mn-lt"/>
              <a:ea typeface="MS PGothic" pitchFamily="34" charset="-128"/>
              <a:cs typeface="ＭＳ Ｐゴシック" pitchFamily="-107" charset="-128"/>
            </a:endParaRPr>
          </a:p>
          <a:p>
            <a:endParaRPr lang="en-US" altLang="en-US" dirty="0"/>
          </a:p>
          <a:p>
            <a:endParaRPr lang="en-US" altLang="en-US" dirty="0"/>
          </a:p>
        </p:txBody>
      </p:sp>
    </p:spTree>
    <p:extLst>
      <p:ext uri="{BB962C8B-B14F-4D97-AF65-F5344CB8AC3E}">
        <p14:creationId xmlns:p14="http://schemas.microsoft.com/office/powerpoint/2010/main" val="232244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manufacturing company predicts sales of 220  units for May and 250 units for June. The company wants each month’s ending inventory to equal 30% of next month’s predicted unit sales. Beginning inventory for May is 66 units.  Compute the company’s budgeted production in units for May.</a:t>
            </a:r>
          </a:p>
          <a:p>
            <a:endParaRPr lang="en-US" baseline="0" dirty="0"/>
          </a:p>
          <a:p>
            <a:r>
              <a:rPr lang="en-US" baseline="0" dirty="0"/>
              <a:t>The budgeted ending inventory for May equals 30% of 250 units, June's expected sales. 75 units need to be on hand as of May 31.</a:t>
            </a:r>
          </a:p>
          <a:p>
            <a:endParaRPr lang="en-US" baseline="0" dirty="0"/>
          </a:p>
          <a:p>
            <a:r>
              <a:rPr lang="en-US" baseline="0" dirty="0"/>
              <a:t>They also need to produce enough units to cover the budgeted sales for May, 220 units. The total required units of available production is 295.</a:t>
            </a:r>
          </a:p>
          <a:p>
            <a:endParaRPr lang="en-US" baseline="0" dirty="0"/>
          </a:p>
          <a:p>
            <a:r>
              <a:rPr lang="en-US" baseline="0" dirty="0"/>
              <a:t>We subtract the number of units that are already on hand in beginning inventory, 66, to calculate the total number of units to be produced, 229.</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241757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The </a:t>
            </a:r>
            <a:r>
              <a:rPr lang="en-US" b="1" dirty="0"/>
              <a:t>direct materials budget </a:t>
            </a:r>
            <a:r>
              <a:rPr lang="en-US" dirty="0"/>
              <a:t>shows the budgeted costs for the direct materials that will need to be purchased to satisfy the estimated production for the period. Whereas the production budget shows </a:t>
            </a:r>
            <a:r>
              <a:rPr lang="en-US" i="1" dirty="0"/>
              <a:t>units </a:t>
            </a:r>
            <a:r>
              <a:rPr lang="en-US" dirty="0"/>
              <a:t>to be produced, the direct materials budget translates the units to be produced into budgeted </a:t>
            </a:r>
            <a:r>
              <a:rPr lang="en-US" i="1" dirty="0"/>
              <a:t>costs</a:t>
            </a:r>
            <a:r>
              <a:rPr lang="en-US" dirty="0"/>
              <a:t>.</a:t>
            </a:r>
          </a:p>
          <a:p>
            <a:r>
              <a:rPr lang="en-US" dirty="0"/>
              <a:t>A direct materials budget</a:t>
            </a:r>
            <a:r>
              <a:rPr lang="en-US" baseline="0" dirty="0"/>
              <a:t> requires:</a:t>
            </a:r>
          </a:p>
          <a:p>
            <a:pPr marL="228600" indent="-228600">
              <a:buAutoNum type="arabicPeriod"/>
            </a:pPr>
            <a:r>
              <a:rPr lang="en-US" baseline="0" dirty="0"/>
              <a:t>Number of units to produce from the production budget</a:t>
            </a:r>
          </a:p>
          <a:p>
            <a:pPr marL="228600" indent="-228600">
              <a:buAutoNum type="arabicPeriod"/>
            </a:pPr>
            <a:r>
              <a:rPr lang="en-US" baseline="0" dirty="0"/>
              <a:t>Materials requirements per unit</a:t>
            </a:r>
          </a:p>
          <a:p>
            <a:pPr marL="228600" indent="-228600">
              <a:buAutoNum type="arabicPeriod"/>
            </a:pPr>
            <a:r>
              <a:rPr lang="en-US" baseline="0" dirty="0"/>
              <a:t>Budgeted ending inventory in units of direct materials</a:t>
            </a:r>
          </a:p>
          <a:p>
            <a:pPr marL="228600" indent="-228600">
              <a:buAutoNum type="arabicPeriod"/>
            </a:pPr>
            <a:r>
              <a:rPr lang="en-US" baseline="0" dirty="0"/>
              <a:t>Beginning inventory in units of direct materials</a:t>
            </a:r>
          </a:p>
          <a:p>
            <a:pPr marL="228600" indent="-228600">
              <a:buAutoNum type="arabicPeriod"/>
            </a:pPr>
            <a:r>
              <a:rPr lang="en-US" baseline="0" dirty="0"/>
              <a:t>Cost per unit of direct materials</a:t>
            </a:r>
            <a:endParaRPr lang="en-US" dirty="0"/>
          </a:p>
          <a:p>
            <a:endParaRPr lang="en-US" altLang="en-US" dirty="0"/>
          </a:p>
          <a:p>
            <a:r>
              <a:rPr lang="en-US" altLang="en-US" dirty="0"/>
              <a:t>It is based on the budgeted production volume from the production budget. The direct materials budget for Toronto Sticks company is shown on your screen.  The direct materials budget is driven by the budgeted materials needed to satisfy each month’s production requirement. </a:t>
            </a:r>
          </a:p>
          <a:p>
            <a:endParaRPr lang="en-US" dirty="0"/>
          </a:p>
          <a:p>
            <a:pPr marL="228600" indent="-228600">
              <a:buAutoNum type="arabicPeriod"/>
            </a:pPr>
            <a:r>
              <a:rPr lang="en-US" dirty="0"/>
              <a:t>This budget begins with the budgeted production</a:t>
            </a:r>
            <a:r>
              <a:rPr lang="en-US" baseline="0" dirty="0"/>
              <a:t> </a:t>
            </a:r>
            <a:r>
              <a:rPr lang="en-US" dirty="0"/>
              <a:t>from the production budget. </a:t>
            </a:r>
          </a:p>
          <a:p>
            <a:pPr marL="228600" indent="-228600">
              <a:buAutoNum type="arabicPeriod"/>
            </a:pPr>
            <a:r>
              <a:rPr lang="en-US" dirty="0"/>
              <a:t>Next, TSC needs to know the amount of direct materials needed for each of the units to be produced—in this case, half a pound (.5) of wood. With these two inputs we can now compute the amount of direct materials needed for production. For example, to produce 710 hockey sticks in October, TSC will need 355 pounds of wood (710 units x 0.5 lbs. = 355 lbs.). </a:t>
            </a:r>
          </a:p>
          <a:p>
            <a:pPr marL="228600" indent="-228600">
              <a:buAutoNum type="arabicPeriod"/>
            </a:pPr>
            <a:r>
              <a:rPr lang="en-US" dirty="0"/>
              <a:t>TSC wants to have a safety stock of direct materials on hand at the end of each month to complete 50% of the budgeted units to be produced in the next month. Since TSC expects to produce 1,340 units in November, requiring 670 pounds of materials, it needs ending inventory of direct materials of 335 pounds (50% x 670) in inventory at the end of October.  TSC’s total direct materials requirement for October is therefore 690 pounds (355 + 335). </a:t>
            </a:r>
          </a:p>
          <a:p>
            <a:pPr marL="228600" indent="-228600">
              <a:buAutoNum type="arabicPeriod"/>
            </a:pPr>
            <a:r>
              <a:rPr lang="en-US" dirty="0"/>
              <a:t>Since TSC already has 178 pounds of direct materials in its beginning inventory it deducts this amount from the total materials requirements for the month. For October, the calculation is 690 pounds - 178 pounds, = 512 pounds of direct materials to be purchased in October.</a:t>
            </a:r>
          </a:p>
          <a:p>
            <a:pPr marL="228600" indent="-228600">
              <a:buAutoNum type="arabicPeriod"/>
            </a:pPr>
            <a:r>
              <a:rPr lang="en-US" dirty="0"/>
              <a:t>The direct materials budget next translates the </a:t>
            </a:r>
            <a:r>
              <a:rPr lang="en-US" i="1" dirty="0"/>
              <a:t>pounds </a:t>
            </a:r>
            <a:r>
              <a:rPr lang="en-US" dirty="0"/>
              <a:t>of direct materials to be purchased into budgeted </a:t>
            </a:r>
            <a:r>
              <a:rPr lang="en-US" i="1" dirty="0"/>
              <a:t>costs</a:t>
            </a:r>
            <a:r>
              <a:rPr lang="en-US" dirty="0"/>
              <a:t>. TSC estimates that the cost of direct materials will be $20 per pound over the quarter. At $20 per pound, purchasing 512 pounds of direct materials for October production will cost $10,240.</a:t>
            </a:r>
            <a:endParaRPr lang="en-US" altLang="en-US" dirty="0"/>
          </a:p>
          <a:p>
            <a:endParaRPr lang="en-US" altLang="en-US" dirty="0"/>
          </a:p>
        </p:txBody>
      </p:sp>
    </p:spTree>
    <p:extLst>
      <p:ext uri="{BB962C8B-B14F-4D97-AF65-F5344CB8AC3E}">
        <p14:creationId xmlns:p14="http://schemas.microsoft.com/office/powerpoint/2010/main" val="375295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direct labor budget </a:t>
            </a:r>
            <a:r>
              <a:rPr lang="en-US" dirty="0"/>
              <a:t>shows the budgeted costs for the direct labor that will be needed to satisfy the estimated production for the period. </a:t>
            </a:r>
          </a:p>
          <a:p>
            <a:r>
              <a:rPr lang="en-US" sz="1200" kern="1200" dirty="0">
                <a:solidFill>
                  <a:schemeClr val="tx1"/>
                </a:solidFill>
                <a:effectLst/>
                <a:latin typeface="+mn-lt"/>
                <a:ea typeface="MS PGothic" pitchFamily="34" charset="-128"/>
                <a:cs typeface="ＭＳ Ｐゴシック" pitchFamily="-107" charset="-128"/>
              </a:rPr>
              <a:t>To develop a direct labor budget, companies need the following inputs:</a:t>
            </a:r>
          </a:p>
          <a:p>
            <a:r>
              <a:rPr lang="en-US" sz="1200" kern="1200" dirty="0">
                <a:solidFill>
                  <a:schemeClr val="tx1"/>
                </a:solidFill>
                <a:effectLst/>
                <a:latin typeface="+mn-lt"/>
                <a:ea typeface="MS PGothic" pitchFamily="34" charset="-128"/>
                <a:cs typeface="ＭＳ Ｐゴシック" pitchFamily="-107" charset="-128"/>
              </a:rPr>
              <a:t>1. Number of units to produce (from production budget).</a:t>
            </a:r>
          </a:p>
          <a:p>
            <a:r>
              <a:rPr lang="en-US" sz="1200" kern="1200" dirty="0">
                <a:solidFill>
                  <a:schemeClr val="tx1"/>
                </a:solidFill>
                <a:effectLst/>
                <a:latin typeface="+mn-lt"/>
                <a:ea typeface="MS PGothic" pitchFamily="34" charset="-128"/>
                <a:cs typeface="ＭＳ Ｐゴシック" pitchFamily="-107" charset="-128"/>
              </a:rPr>
              <a:t>2.</a:t>
            </a:r>
            <a:r>
              <a:rPr lang="en-US" sz="1200" kern="1200" baseline="0" dirty="0">
                <a:solidFill>
                  <a:schemeClr val="tx1"/>
                </a:solidFill>
                <a:effectLst/>
                <a:latin typeface="+mn-lt"/>
                <a:ea typeface="MS PGothic" pitchFamily="34" charset="-128"/>
                <a:cs typeface="ＭＳ Ｐゴシック" pitchFamily="-107" charset="-128"/>
              </a:rPr>
              <a:t> </a:t>
            </a:r>
            <a:r>
              <a:rPr lang="en-US" sz="1200" kern="1200" dirty="0">
                <a:solidFill>
                  <a:schemeClr val="tx1"/>
                </a:solidFill>
                <a:effectLst/>
                <a:latin typeface="+mn-lt"/>
                <a:ea typeface="MS PGothic" pitchFamily="34" charset="-128"/>
                <a:cs typeface="ＭＳ Ｐゴシック" pitchFamily="-107" charset="-128"/>
              </a:rPr>
              <a:t>Labor requirements per unit—direct labor hours for each unit of finished product.</a:t>
            </a:r>
          </a:p>
          <a:p>
            <a:r>
              <a:rPr lang="en-US" sz="1200" kern="1200" dirty="0">
                <a:solidFill>
                  <a:schemeClr val="tx1"/>
                </a:solidFill>
                <a:effectLst/>
                <a:latin typeface="+mn-lt"/>
                <a:ea typeface="MS PGothic" pitchFamily="34" charset="-128"/>
                <a:cs typeface="ＭＳ Ｐゴシック" pitchFamily="-107" charset="-128"/>
              </a:rPr>
              <a:t>3.</a:t>
            </a:r>
            <a:r>
              <a:rPr lang="en-US" sz="1200" kern="1200" baseline="0" dirty="0">
                <a:solidFill>
                  <a:schemeClr val="tx1"/>
                </a:solidFill>
                <a:effectLst/>
                <a:latin typeface="+mn-lt"/>
                <a:ea typeface="MS PGothic" pitchFamily="34" charset="-128"/>
                <a:cs typeface="ＭＳ Ｐゴシック" pitchFamily="-107" charset="-128"/>
              </a:rPr>
              <a:t> </a:t>
            </a:r>
            <a:r>
              <a:rPr lang="en-US" sz="1200" kern="1200" dirty="0">
                <a:solidFill>
                  <a:schemeClr val="tx1"/>
                </a:solidFill>
                <a:effectLst/>
                <a:latin typeface="+mn-lt"/>
                <a:ea typeface="MS PGothic" pitchFamily="34" charset="-128"/>
                <a:cs typeface="ＭＳ Ｐゴシック" pitchFamily="-107" charset="-128"/>
              </a:rPr>
              <a:t>Cost per direct labor hour.</a:t>
            </a:r>
          </a:p>
          <a:p>
            <a:endParaRPr lang="en-US" altLang="en-US" dirty="0"/>
          </a:p>
          <a:p>
            <a:r>
              <a:rPr lang="en-US" altLang="en-US" dirty="0"/>
              <a:t>15 minutes (one-fourth of an hour) of labor time is required to produce one unit. Labor is paid at the rate of $12 per hour. </a:t>
            </a:r>
          </a:p>
          <a:p>
            <a:pPr marL="228600" indent="-228600">
              <a:buAutoNum type="arabicPeriod"/>
            </a:pPr>
            <a:r>
              <a:rPr lang="en-US" altLang="en-US" dirty="0"/>
              <a:t>Include the number of units to be produced from the production</a:t>
            </a:r>
            <a:r>
              <a:rPr lang="en-US" altLang="en-US" baseline="0" dirty="0"/>
              <a:t> budget.  For October, 710 units are planned to be produced.</a:t>
            </a:r>
            <a:endParaRPr lang="en-US" altLang="en-US" dirty="0"/>
          </a:p>
          <a:p>
            <a:pPr marL="228600" indent="-228600">
              <a:buAutoNum type="arabicPeriod"/>
            </a:pPr>
            <a:r>
              <a:rPr lang="en-US" altLang="en-US" dirty="0"/>
              <a:t>Compute budgeted direct labor hours by multiplying the budgeted production level for each month by one-quarter (0.25) of an hour. </a:t>
            </a:r>
          </a:p>
          <a:p>
            <a:pPr marL="228600" indent="-228600">
              <a:buAutoNum type="arabicPeriod"/>
            </a:pPr>
            <a:r>
              <a:rPr lang="en-US" altLang="en-US" dirty="0"/>
              <a:t>Compute</a:t>
            </a:r>
            <a:r>
              <a:rPr lang="en-US" altLang="en-US" baseline="0" dirty="0"/>
              <a:t> total cost of direct labor </a:t>
            </a:r>
            <a:r>
              <a:rPr lang="en-US" altLang="en-US" dirty="0"/>
              <a:t>by multiplying budgeted labor hours by the labor rate of $12 per hour.</a:t>
            </a:r>
          </a:p>
          <a:p>
            <a:pPr marL="228600" indent="-228600">
              <a:buAutoNum type="arabicPeriod"/>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285359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 manufacturing company budgets production of 800 units during June and 900 units during July. Each unit of finished goods requires 2 pounds of direct materials, at a cost of $8 per pound. The company maintains an inventory of direct materials equal to 10% of next month’s budgeted production. Beginning direct materials inventory for June is 160 pounds. Each finished unit requires 1 hour of direct labor at the rate of $14 per hour. </a:t>
            </a:r>
          </a:p>
          <a:p>
            <a:endParaRPr lang="en-US" dirty="0"/>
          </a:p>
          <a:p>
            <a:r>
              <a:rPr lang="en-US" dirty="0"/>
              <a:t>Compute the budgeted (a) cost of direct materials purchases for June and (b) direct labor cost for June. </a:t>
            </a:r>
          </a:p>
          <a:p>
            <a:endParaRPr lang="en-US" dirty="0"/>
          </a:p>
          <a:p>
            <a:r>
              <a:rPr lang="en-US" dirty="0"/>
              <a:t>The company requires 800 units to be produced during June. Each unit will require 2 pounds of direct materials.</a:t>
            </a:r>
          </a:p>
          <a:p>
            <a:endParaRPr lang="en-US" dirty="0"/>
          </a:p>
          <a:p>
            <a:r>
              <a:rPr lang="en-US" dirty="0"/>
              <a:t>The company requires a total of 1,600 pounds of direct materials for the current month's production.</a:t>
            </a:r>
          </a:p>
          <a:p>
            <a:endParaRPr lang="en-US" dirty="0"/>
          </a:p>
          <a:p>
            <a:r>
              <a:rPr lang="en-US" dirty="0"/>
              <a:t>They also require an ending inventory equal to 10% of next month's budgeted production.</a:t>
            </a:r>
          </a:p>
          <a:p>
            <a:r>
              <a:rPr lang="en-US" dirty="0"/>
              <a:t>July's production of 900 units multiplied by 2 pounds per unit, 1,800 pounds, multiplied by 10% is 180 pounds in ending inventory.</a:t>
            </a:r>
          </a:p>
          <a:p>
            <a:endParaRPr lang="en-US" dirty="0"/>
          </a:p>
          <a:p>
            <a:r>
              <a:rPr lang="en-US" dirty="0"/>
              <a:t>Total materials requirements, 1,780 pounds.</a:t>
            </a:r>
          </a:p>
          <a:p>
            <a:r>
              <a:rPr lang="en-US" dirty="0"/>
              <a:t>We subtract the number of pounds in beginning inventory, 160, to calculate the number of pounds to be purchased, 1,620.</a:t>
            </a:r>
          </a:p>
          <a:p>
            <a:endParaRPr lang="en-US" dirty="0"/>
          </a:p>
          <a:p>
            <a:r>
              <a:rPr lang="en-US" dirty="0"/>
              <a:t>Each pound of direct materials costs $8.</a:t>
            </a:r>
          </a:p>
          <a:p>
            <a:endParaRPr lang="en-US" dirty="0"/>
          </a:p>
          <a:p>
            <a:r>
              <a:rPr lang="en-US" dirty="0"/>
              <a:t>The total cost of direct materials purchases, 1,620 pounds at $8 per pound,</a:t>
            </a:r>
            <a:r>
              <a:rPr lang="en-US" baseline="0" dirty="0"/>
              <a:t> </a:t>
            </a:r>
            <a:r>
              <a:rPr lang="en-US" dirty="0"/>
              <a:t>is a total cost of $12,960.</a:t>
            </a:r>
          </a:p>
          <a:p>
            <a:endParaRPr lang="en-US" dirty="0"/>
          </a:p>
          <a:p>
            <a:r>
              <a:rPr lang="en-US" dirty="0"/>
              <a:t>Budgeting the direct labor cost is simpler, as there is no beginning or ending inventory of labor hours to consider.</a:t>
            </a:r>
          </a:p>
          <a:p>
            <a:endParaRPr lang="en-US" dirty="0"/>
          </a:p>
          <a:p>
            <a:r>
              <a:rPr lang="en-US" dirty="0"/>
              <a:t>The budgeted production in units is 800.  Each of the 800 units requires 1 hour of direct labor, a total of 800 direct labor hours are required.</a:t>
            </a:r>
          </a:p>
          <a:p>
            <a:endParaRPr lang="en-US" dirty="0"/>
          </a:p>
          <a:p>
            <a:r>
              <a:rPr lang="en-US" dirty="0"/>
              <a:t>We multiply by the labor rate, $14 per hour, to calculate the total cost of direct labor, $11,200.</a:t>
            </a:r>
            <a:endParaRPr lang="en-US" baseline="0" dirty="0"/>
          </a:p>
          <a:p>
            <a:endParaRPr lang="en-US" baseline="0" dirty="0"/>
          </a:p>
        </p:txBody>
      </p:sp>
    </p:spTree>
    <p:extLst>
      <p:ext uri="{BB962C8B-B14F-4D97-AF65-F5344CB8AC3E}">
        <p14:creationId xmlns:p14="http://schemas.microsoft.com/office/powerpoint/2010/main" val="56038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39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factory overhead budget </a:t>
            </a:r>
            <a:r>
              <a:rPr lang="en-US" dirty="0"/>
              <a:t>shows the budgeted costs for factory overhead that will be needed to complete the estimated production for the period. TSC’s factory overhead budget is shown on your screen. TSC separates variable and fixed overhead costs in its overhead budget, as do many companies. </a:t>
            </a:r>
            <a:r>
              <a:rPr lang="en-US" altLang="en-US" dirty="0"/>
              <a:t>The variable portion of factory overhead using the predetermined overhead rate of $2.50 per unit of production. The fixed overhead stays constant at $1,500 per month.</a:t>
            </a:r>
          </a:p>
          <a:p>
            <a:endParaRPr lang="en-US" altLang="en-US" dirty="0"/>
          </a:p>
          <a:p>
            <a:r>
              <a:rPr lang="en-US" altLang="en-US" dirty="0"/>
              <a:t>Other common overhead budget costs include supervisor salaries, indirect materials, indirect labor, utilities, and maintenance of manufacturing equipment</a:t>
            </a:r>
            <a:r>
              <a:rPr lang="en-US" altLang="en-US" baseline="0" dirty="0"/>
              <a:t> and are discussed in chapter 21.</a:t>
            </a:r>
            <a:endParaRPr lang="en-US" altLang="en-US" dirty="0"/>
          </a:p>
          <a:p>
            <a:endParaRPr lang="en-US" altLang="en-US" dirty="0"/>
          </a:p>
        </p:txBody>
      </p:sp>
    </p:spTree>
    <p:extLst>
      <p:ext uri="{BB962C8B-B14F-4D97-AF65-F5344CB8AC3E}">
        <p14:creationId xmlns:p14="http://schemas.microsoft.com/office/powerpoint/2010/main" val="1462572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1462572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ＭＳ Ｐゴシック" pitchFamily="-107" charset="-128"/>
              </a:rPr>
              <a:t>With the information from the three manufacturing budgets (direct materials, direct labor, and factory overhead), we can compute TSC’s product cost per unit. This amount is useful in computing cost of goods sold and preparing a budgeted income statement, as we show later. For budgeting purposes, TSC assumes it will normally produce 3,000 units of product each quarter, yielding fixed overhead of $1.50 per unit (computed as $4,500 / 3,000). TSC’s other product costs are all variable. This slide summarizes the product cost per unit calculation.</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86241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selling expense budget </a:t>
            </a:r>
            <a:r>
              <a:rPr lang="en-US" dirty="0"/>
              <a:t>is an estimate of the types and amounts of selling expenses expected during the budget period. It is usually prepared by the vice president of marketing or sales manager. Budgeted selling expenses are based on the sales budget, plus a fixed amount of sales manager salaries.</a:t>
            </a:r>
          </a:p>
          <a:p>
            <a:endParaRPr lang="en-US" altLang="en-US" dirty="0"/>
          </a:p>
          <a:p>
            <a:r>
              <a:rPr lang="en-US" altLang="en-US" dirty="0"/>
              <a:t>We use the sales budget to prepare a selling expense budget for TSC.  Sales commissions are variable, based on 10% of sales revenue.  The sales manager’s salary is a fixed expense.  Other common selling expenses include advertising, delivery expenses, and marketing expenses.</a:t>
            </a:r>
          </a:p>
          <a:p>
            <a:endParaRPr lang="en-US" dirty="0"/>
          </a:p>
        </p:txBody>
      </p:sp>
    </p:spTree>
    <p:extLst>
      <p:ext uri="{BB962C8B-B14F-4D97-AF65-F5344CB8AC3E}">
        <p14:creationId xmlns:p14="http://schemas.microsoft.com/office/powerpoint/2010/main" val="474259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begin the selling expense budget with sales revenues amounts taken from the sales budget.  Next, we compute sales commissions for each month by multiplying sales revenue for each month times 10%.  The sales manager’s salary of $2,000 per month is then added to sales commissions to get the total selling expense for each month.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478943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general and administrative expense budget </a:t>
            </a:r>
            <a:r>
              <a:rPr lang="en-US" dirty="0"/>
              <a:t>plans the predicted operating expenses not included in the selling expenses or manufacturing budgets. </a:t>
            </a:r>
            <a:r>
              <a:rPr lang="en-US" altLang="en-US" dirty="0"/>
              <a:t>These expenses may be either variable or fixed with respect to sales volume. </a:t>
            </a:r>
            <a:r>
              <a:rPr lang="en-US" dirty="0"/>
              <a:t>The office manager responsible for general administration often is responsible for preparing the general and administrative expense budget. </a:t>
            </a:r>
          </a:p>
          <a:p>
            <a:endParaRPr lang="en-US" altLang="en-US" dirty="0"/>
          </a:p>
          <a:p>
            <a:r>
              <a:rPr lang="en-US" altLang="en-US" dirty="0"/>
              <a:t>Toronto Sticks Company</a:t>
            </a:r>
            <a:r>
              <a:rPr lang="en-US" dirty="0"/>
              <a:t>’s general and administrative expense budget includes salaries of $54,000 per year, or $4,500 per month.  Let’s see what their </a:t>
            </a:r>
            <a:r>
              <a:rPr lang="en-US" altLang="en-US" dirty="0"/>
              <a:t>general and administrative expense budget looks like.</a:t>
            </a:r>
            <a:endParaRPr lang="en-US" dirty="0"/>
          </a:p>
          <a:p>
            <a:r>
              <a:rPr lang="en-US" dirty="0"/>
              <a:t> </a:t>
            </a:r>
            <a:endParaRPr lang="en-US" altLang="en-US" dirty="0"/>
          </a:p>
          <a:p>
            <a:endParaRPr lang="en-US" dirty="0"/>
          </a:p>
        </p:txBody>
      </p:sp>
    </p:spTree>
    <p:extLst>
      <p:ext uri="{BB962C8B-B14F-4D97-AF65-F5344CB8AC3E}">
        <p14:creationId xmlns:p14="http://schemas.microsoft.com/office/powerpoint/2010/main" val="1992539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general and administrative expense budget for each month is the administrative salaries of $4,500.  The total amount is the same each month since the amount is a fixed expense.</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769196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general and administrative expense budget for each month is the administrative salaries of $4,500.  The total amount is the same each month since the amount is a fixed expense.</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769196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aseline="0" dirty="0"/>
              <a:t>A manufacturing company budgets sales of $70,000 during July.  It pays sales commissions of 5% of sales and also pays a sales manager a salary of $3,000 per month. Other monthly costs include depreciation on office equipment ($500), insurance expense ($200), advertising ($1,000),  and office manager salary of $2,500 per month.  For the month of July, compute the total (a) budgeted selling expense and (b) budgeted general and administrative expense.</a:t>
            </a:r>
          </a:p>
          <a:p>
            <a:endParaRPr lang="en-US" sz="1200" baseline="0" dirty="0"/>
          </a:p>
          <a:p>
            <a:r>
              <a:rPr lang="en-US" sz="1200" baseline="0" dirty="0"/>
              <a:t>Selling expenses are costs that are targeting the customer, vs. general and administrative expenses which are non-customer related.</a:t>
            </a:r>
          </a:p>
          <a:p>
            <a:endParaRPr lang="en-US" sz="1200" baseline="0" dirty="0"/>
          </a:p>
          <a:p>
            <a:r>
              <a:rPr lang="en-US" sz="1200" baseline="0" dirty="0"/>
              <a:t>Sales commissions are selling expenses. 5% of $70,000 is $3,500.</a:t>
            </a:r>
          </a:p>
          <a:p>
            <a:endParaRPr lang="en-US" sz="1200" baseline="0" dirty="0"/>
          </a:p>
          <a:p>
            <a:r>
              <a:rPr lang="en-US" sz="1200" baseline="0" dirty="0"/>
              <a:t>The sales manager's salary is also a selling expense.</a:t>
            </a:r>
          </a:p>
          <a:p>
            <a:endParaRPr lang="en-US" sz="1200" baseline="0" dirty="0"/>
          </a:p>
          <a:p>
            <a:r>
              <a:rPr lang="en-US" sz="1200" baseline="0" dirty="0"/>
              <a:t>Depreciation on office equipment is non-customer related; it's considered a general and administrative expense.</a:t>
            </a:r>
          </a:p>
          <a:p>
            <a:endParaRPr lang="en-US" sz="1200" baseline="0" dirty="0"/>
          </a:p>
          <a:p>
            <a:r>
              <a:rPr lang="en-US" sz="1200" baseline="0" dirty="0"/>
              <a:t>Insurance expense is also considered general and administrative expense.</a:t>
            </a:r>
          </a:p>
          <a:p>
            <a:endParaRPr lang="en-US" sz="1200" baseline="0" dirty="0"/>
          </a:p>
          <a:p>
            <a:r>
              <a:rPr lang="en-US" sz="1200" baseline="0" dirty="0"/>
              <a:t>Advertising expense is customer related; it's included as part of the budgeted selling expense. </a:t>
            </a:r>
          </a:p>
          <a:p>
            <a:endParaRPr lang="en-US" sz="1200" baseline="0" dirty="0"/>
          </a:p>
          <a:p>
            <a:r>
              <a:rPr lang="en-US" sz="1200" baseline="0" dirty="0"/>
              <a:t>And the office manager's salary is a general and administrative expense.</a:t>
            </a:r>
          </a:p>
          <a:p>
            <a:endParaRPr lang="en-US" sz="1200" baseline="0" dirty="0"/>
          </a:p>
          <a:p>
            <a:r>
              <a:rPr lang="en-US" sz="1200" baseline="0" dirty="0"/>
              <a:t>Total budget selling expenses; $7,500. </a:t>
            </a:r>
          </a:p>
          <a:p>
            <a:endParaRPr lang="en-US" sz="1200" baseline="0" dirty="0"/>
          </a:p>
          <a:p>
            <a:r>
              <a:rPr lang="en-US" sz="1200" baseline="0" dirty="0"/>
              <a:t>Total budgeted general and administrative expense; $3,200.</a:t>
            </a:r>
          </a:p>
          <a:p>
            <a:endParaRPr lang="en-US" sz="1200" baseline="0" dirty="0"/>
          </a:p>
        </p:txBody>
      </p:sp>
    </p:spTree>
    <p:extLst>
      <p:ext uri="{BB962C8B-B14F-4D97-AF65-F5344CB8AC3E}">
        <p14:creationId xmlns:p14="http://schemas.microsoft.com/office/powerpoint/2010/main" val="212259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02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2414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capital expenditures budget lists dollar amounts to be received from plant asset disposals and spent on additional plant assets. It also shows cash expected to be received from plant asset disposals.  This budget is usually prepared after the operating budgets. </a:t>
            </a:r>
          </a:p>
          <a:p>
            <a:endParaRPr lang="en-US" altLang="en-US" dirty="0"/>
          </a:p>
          <a:p>
            <a:r>
              <a:rPr lang="en-US" altLang="en-US" dirty="0"/>
              <a:t>Capital budgeting is the process of planning for capital (plant asset) expenditures. </a:t>
            </a:r>
          </a:p>
          <a:p>
            <a:endParaRPr lang="en-US" altLang="en-US" dirty="0"/>
          </a:p>
          <a:p>
            <a:r>
              <a:rPr lang="en-US" altLang="en-US" dirty="0"/>
              <a:t>Since TSC only plans one capital expenditure of $25,000 for additional equipment near the end of December, so this information will be incorporated into the cash budget.</a:t>
            </a:r>
          </a:p>
          <a:p>
            <a:endParaRPr lang="en-US" altLang="en-US" dirty="0"/>
          </a:p>
        </p:txBody>
      </p:sp>
    </p:spTree>
    <p:extLst>
      <p:ext uri="{BB962C8B-B14F-4D97-AF65-F5344CB8AC3E}">
        <p14:creationId xmlns:p14="http://schemas.microsoft.com/office/powerpoint/2010/main" val="127204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prepare the </a:t>
            </a:r>
            <a:r>
              <a:rPr lang="en-US" b="1" dirty="0"/>
              <a:t>cash budget, </a:t>
            </a:r>
            <a:r>
              <a:rPr lang="en-US" dirty="0"/>
              <a:t>which shows expected cash inflows and outflows during the budget period. </a:t>
            </a:r>
            <a:r>
              <a:rPr lang="en-US" sz="1200" kern="1200" dirty="0">
                <a:solidFill>
                  <a:schemeClr val="tx1"/>
                </a:solidFill>
                <a:effectLst/>
                <a:latin typeface="+mn-lt"/>
                <a:ea typeface="MS PGothic" pitchFamily="34" charset="-128"/>
                <a:cs typeface="ＭＳ Ｐゴシック" pitchFamily="-107" charset="-128"/>
              </a:rPr>
              <a:t>Managing cash flows is vital for the firm’s success.  Most companies set an amount of cash they require. The cash budget is important because it helps the company meet this cash balance goal.  If the cash budget indicates a potential cash shortfall, the company can prearrange loans to meet its obligations.  If the cash budget indicates a potential cash windfall</a:t>
            </a:r>
          </a:p>
          <a:p>
            <a:endParaRPr lang="en-US" sz="1200" kern="1200" dirty="0">
              <a:solidFill>
                <a:schemeClr val="tx1"/>
              </a:solidFill>
              <a:effectLst/>
              <a:latin typeface="+mn-lt"/>
              <a:ea typeface="MS PGothic" pitchFamily="34" charset="-128"/>
              <a:cs typeface="ＭＳ Ｐゴシック" pitchFamily="-107" charset="-128"/>
            </a:endParaRPr>
          </a:p>
          <a:p>
            <a:r>
              <a:rPr lang="en-US" sz="1200" b="0" i="0" u="none" strike="noStrike" kern="1200" baseline="0" dirty="0">
                <a:solidFill>
                  <a:schemeClr val="tx1"/>
                </a:solidFill>
                <a:latin typeface="+mn-lt"/>
                <a:ea typeface="MS PGothic" pitchFamily="34" charset="-128"/>
                <a:cs typeface="ＭＳ Ｐゴシック" pitchFamily="-107" charset="-128"/>
              </a:rPr>
              <a:t>When preparing a cash budget, we add budgeted cash receipts to the beginning cash balance and deduct budgeted cash disbursements. If the preliminary cash balance is too low, additional cash requirements appear in the budget as planned increases from short-term loans. If the preliminary cash balance exceeds the balance the company wants to maintain, the excess is used to repay loans (if any) or to acquire short-term investments. Information for preparing the cash budget is mainly taken from the operating and capital expenditures budgets. Preparing the cash budget typically requires the preparation of other supporting schedules; we show the first of these, a schedule of cash receipts from sales, next.</a:t>
            </a:r>
            <a:r>
              <a:rPr lang="en-US" sz="1200" kern="1200" dirty="0">
                <a:solidFill>
                  <a:schemeClr val="tx1"/>
                </a:solidFill>
                <a:effectLst/>
                <a:latin typeface="+mn-lt"/>
                <a:ea typeface="MS PGothic" pitchFamily="34" charset="-128"/>
                <a:cs typeface="ＭＳ Ｐゴシック" pitchFamily="-107" charset="-128"/>
              </a:rPr>
              <a:t>, the company can plan to pay off prior loans or make other investments.</a:t>
            </a:r>
            <a:endParaRPr lang="en-US" altLang="en-US" dirty="0"/>
          </a:p>
          <a:p>
            <a:endParaRPr lang="en-US" altLang="en-US" dirty="0"/>
          </a:p>
        </p:txBody>
      </p:sp>
    </p:spTree>
    <p:extLst>
      <p:ext uri="{BB962C8B-B14F-4D97-AF65-F5344CB8AC3E}">
        <p14:creationId xmlns:p14="http://schemas.microsoft.com/office/powerpoint/2010/main" val="2859925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Managers use the sales budget, combined with knowledge about how frequently customers pay on credit sales, to budget monthly cash receipts.</a:t>
            </a:r>
            <a:r>
              <a:rPr lang="en-US" altLang="en-US" dirty="0">
                <a:cs typeface="Times New Roman" pitchFamily="18" charset="0"/>
              </a:rPr>
              <a:t>  Forty percent of TSC’s sales are for cash.  The remaining 60 percent of sales are credit sales.  None of the sales on account are collected in the month of sale. However they are expected to be collected in the month following the sale. </a:t>
            </a:r>
            <a:endParaRPr lang="en-US" altLang="en-US" dirty="0">
              <a:solidFill>
                <a:srgbClr val="CC006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solidFill>
                <a:srgbClr val="CC0066"/>
              </a:solidFill>
            </a:endParaRPr>
          </a:p>
        </p:txBody>
      </p:sp>
    </p:spTree>
    <p:extLst>
      <p:ext uri="{BB962C8B-B14F-4D97-AF65-F5344CB8AC3E}">
        <p14:creationId xmlns:p14="http://schemas.microsoft.com/office/powerpoint/2010/main" val="974039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begin the</a:t>
            </a:r>
            <a:r>
              <a:rPr lang="en-US" altLang="en-US" baseline="0" dirty="0"/>
              <a:t> </a:t>
            </a:r>
            <a:r>
              <a:rPr lang="en-US" altLang="en-US" dirty="0"/>
              <a:t>cash receipts budget with sales revenues amounts taken from the sales budget.  September sales revenue is included because 60 percent of September sales will be collected in October.</a:t>
            </a:r>
          </a:p>
          <a:p>
            <a:endParaRPr lang="en-US" altLang="en-US" dirty="0"/>
          </a:p>
          <a:p>
            <a:r>
              <a:rPr lang="en-US" altLang="en-US" dirty="0"/>
              <a:t>The accounts receivable balance at the end of each month is 60 percent of that month’s budgeted sales.  Cash sales are 40 percent of each month’s sales.</a:t>
            </a:r>
          </a:p>
          <a:p>
            <a:endParaRPr lang="en-US" altLang="en-US" dirty="0"/>
          </a:p>
          <a:p>
            <a:r>
              <a:rPr lang="en-US" altLang="en-US" dirty="0"/>
              <a:t>The accounts receivable balance at the end of each month is collected in full during the next month.  Cash sales are added to accounts receivable collections to get total cash receipts for the month.</a:t>
            </a:r>
          </a:p>
          <a:p>
            <a:endParaRPr lang="en-US" altLang="en-US" dirty="0"/>
          </a:p>
          <a:p>
            <a:r>
              <a:rPr lang="en-US" dirty="0"/>
              <a:t>We now can compute the budgeted cash receipts from customers, as shown in the table on this slide. October’s budgeted cash receipts consist of $24,000 from expected cash sales ($60,000 x 40%) plus the anticipated collection of $25,200 of accounts receivable from the end of September.</a:t>
            </a:r>
            <a:endParaRPr lang="en-US" altLang="en-US" dirty="0"/>
          </a:p>
          <a:p>
            <a:endParaRPr lang="en-US" altLang="en-US" dirty="0"/>
          </a:p>
        </p:txBody>
      </p:sp>
    </p:spTree>
    <p:extLst>
      <p:ext uri="{BB962C8B-B14F-4D97-AF65-F5344CB8AC3E}">
        <p14:creationId xmlns:p14="http://schemas.microsoft.com/office/powerpoint/2010/main" val="1580383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We’re now ready to prepare the cash payments for materials budget. </a:t>
            </a:r>
            <a:r>
              <a:rPr lang="en-US" dirty="0"/>
              <a:t>Managers use the beginning balance sheet and the direct materials budget prepared earlier, to help prepare a schedule of cash payments for materials. Managers must also know </a:t>
            </a:r>
            <a:r>
              <a:rPr lang="en-US" i="1" dirty="0"/>
              <a:t>how TSC purchases direct materials </a:t>
            </a:r>
            <a:r>
              <a:rPr lang="en-US" i="0" dirty="0"/>
              <a:t>(pay </a:t>
            </a:r>
            <a:r>
              <a:rPr lang="en-US" dirty="0"/>
              <a:t>cash or on account), and for credit purchases, how quickly TSC pays. </a:t>
            </a:r>
          </a:p>
          <a:p>
            <a:endParaRPr lang="en-US" dirty="0"/>
          </a:p>
          <a:p>
            <a:r>
              <a:rPr lang="en-US" dirty="0"/>
              <a:t>TSC’s materials purchases are entirely on account. It makes full payment during the month following its purchases. Using this information, the schedule of cash payments for materials can be prepared. Let’s take a look at it on the next slide.</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37329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Remember that TSC’s materials purchases are entirely on account. It makes full payment during the month following its purchases. We start with the direct materials budget and that budget told TSC to purchase $10,240 of materials in October. But none of these purchases will be paid for this month—instead those material costs end up in November’s column. We then</a:t>
            </a:r>
            <a:r>
              <a:rPr lang="en-US" baseline="0" dirty="0"/>
              <a:t> add the </a:t>
            </a:r>
            <a:r>
              <a:rPr lang="en-US" dirty="0"/>
              <a:t>balance owed from the previous month’s purchases (September) of $7,060. The total cash payments for direct materials in October, is $7,060.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848656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we have completed the following budgets: cash receipts from sales</a:t>
            </a:r>
            <a:r>
              <a:rPr lang="en-US" altLang="en-US" baseline="0" dirty="0"/>
              <a:t> budget, cash payments for direct materials, cash payments for direct labor, cash payments for variable overhead, cash payments for selling expenses and cash payments for general and administrative expenses, </a:t>
            </a:r>
            <a:r>
              <a:rPr lang="en-US" altLang="en-US" dirty="0"/>
              <a:t>we are ready to complete the cash budget.  The fixed overhead assigned to depreciation in the factory overhead budget does not require a cash payment, therefore, it is not included in the cash budget.  Other types of fixed overhead such as payments for property taxes and insurance are included if they require cash payments.</a:t>
            </a:r>
          </a:p>
          <a:p>
            <a:endParaRPr lang="en-US" altLang="en-US" dirty="0"/>
          </a:p>
          <a:p>
            <a:r>
              <a:rPr lang="en-US" altLang="en-US" dirty="0"/>
              <a:t>When preparing a cash budget, we add expected cash receipts to the beginning cash balance and deduct expected cash payments. If the expected ending cash balance is inadequate, additional cash requirements appear in the budget as planned increases from short-term loans. If the expected ending cash balance exceeds the desired balance, the excess is used to repay loans or to acquire short-term investments. </a:t>
            </a:r>
          </a:p>
          <a:p>
            <a:endParaRPr lang="en-US" altLang="en-US" dirty="0"/>
          </a:p>
          <a:p>
            <a:r>
              <a:rPr lang="en-US" altLang="en-US" dirty="0"/>
              <a:t>Some additional events affecting TSC’s cash are displayed on your screen.  You may need to make a few notes from this information to keep from referring back to this screen as we use this information.  We will continue with the additional information on the next slide.</a:t>
            </a:r>
          </a:p>
          <a:p>
            <a:endParaRPr lang="en-US" altLang="en-US" dirty="0"/>
          </a:p>
        </p:txBody>
      </p:sp>
    </p:spTree>
    <p:extLst>
      <p:ext uri="{BB962C8B-B14F-4D97-AF65-F5344CB8AC3E}">
        <p14:creationId xmlns:p14="http://schemas.microsoft.com/office/powerpoint/2010/main" val="3636010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Here is the remainder of the information needed to complete TSC’s cash budget.  Again, you my find it helpful to take a few notes summarizing this information.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204861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Here is the remainder of the information needed to complete TSC’s cash budget.  Again, you my find it helpful to take a few notes summarizing this information.</a:t>
            </a:r>
          </a:p>
        </p:txBody>
      </p:sp>
    </p:spTree>
    <p:extLst>
      <p:ext uri="{BB962C8B-B14F-4D97-AF65-F5344CB8AC3E}">
        <p14:creationId xmlns:p14="http://schemas.microsoft.com/office/powerpoint/2010/main" val="2048619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sz="1200" dirty="0"/>
              <a:t>We begin the cash budget with October.  TSC’s cash balance at the beginning of October is $20,000.  Budgeted cash receipts for October are $49,200, resulting in a total of $69,200 available for the month.</a:t>
            </a:r>
          </a:p>
          <a:p>
            <a:pPr>
              <a:lnSpc>
                <a:spcPct val="90000"/>
              </a:lnSpc>
              <a:defRPr/>
            </a:pPr>
            <a:endParaRPr lang="en-US" sz="1200" dirty="0"/>
          </a:p>
          <a:p>
            <a:pPr>
              <a:lnSpc>
                <a:spcPct val="90000"/>
              </a:lnSpc>
              <a:defRPr/>
            </a:pPr>
            <a:r>
              <a:rPr lang="en-US" sz="1200" dirty="0"/>
              <a:t>Now we are ready to look at TSC’s cash disbursements. </a:t>
            </a:r>
          </a:p>
          <a:p>
            <a:pPr>
              <a:lnSpc>
                <a:spcPct val="90000"/>
              </a:lnSpc>
              <a:defRPr/>
            </a:pPr>
            <a:endParaRPr lang="en-US" sz="1200" dirty="0"/>
          </a:p>
        </p:txBody>
      </p:sp>
    </p:spTree>
    <p:extLst>
      <p:ext uri="{BB962C8B-B14F-4D97-AF65-F5344CB8AC3E}">
        <p14:creationId xmlns:p14="http://schemas.microsoft.com/office/powerpoint/2010/main" val="421222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2067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next subtract expected cash payments for direct materials, direct labor, overhead, selling expenses, and general and administrative expenses. Income taxes of $20,000 were due as of the end of September 30, and payable in October. </a:t>
            </a:r>
            <a:endParaRPr lang="en-US" sz="1050" dirty="0"/>
          </a:p>
          <a:p>
            <a:pPr>
              <a:lnSpc>
                <a:spcPct val="90000"/>
              </a:lnSpc>
              <a:defRPr/>
            </a:pPr>
            <a:endParaRPr lang="en-US" sz="1050" dirty="0"/>
          </a:p>
          <a:p>
            <a:pPr>
              <a:lnSpc>
                <a:spcPct val="90000"/>
              </a:lnSpc>
              <a:defRPr/>
            </a:pPr>
            <a:r>
              <a:rPr lang="en-US" sz="1050" dirty="0"/>
              <a:t>Now we are ready to use some of the additional information affecting cash. Let’s take a look at the next slide.  </a:t>
            </a:r>
          </a:p>
        </p:txBody>
      </p:sp>
    </p:spTree>
    <p:extLst>
      <p:ext uri="{BB962C8B-B14F-4D97-AF65-F5344CB8AC3E}">
        <p14:creationId xmlns:p14="http://schemas.microsoft.com/office/powerpoint/2010/main" val="3077497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next subtract expected cash payments for direct materials, direct labor, overhead, selling expenses, and general and administrative expenses. Income taxes of $20,000 were due as of the end of September 30, and payable in October. </a:t>
            </a:r>
            <a:endParaRPr lang="en-US" sz="1050" dirty="0"/>
          </a:p>
          <a:p>
            <a:pPr>
              <a:lnSpc>
                <a:spcPct val="90000"/>
              </a:lnSpc>
              <a:defRPr/>
            </a:pPr>
            <a:endParaRPr lang="en-US" sz="1050" dirty="0"/>
          </a:p>
          <a:p>
            <a:pPr>
              <a:lnSpc>
                <a:spcPct val="90000"/>
              </a:lnSpc>
              <a:defRPr/>
            </a:pPr>
            <a:r>
              <a:rPr lang="en-US" sz="1050" dirty="0"/>
              <a:t>Now we are ready to use some of the additional information affecting cash. Let’s take a look at the next slide.  </a:t>
            </a:r>
          </a:p>
          <a:p>
            <a:pPr>
              <a:lnSpc>
                <a:spcPct val="90000"/>
              </a:lnSpc>
              <a:defRPr/>
            </a:pPr>
            <a:endParaRPr lang="en-US" sz="1050" dirty="0"/>
          </a:p>
          <a:p>
            <a:pPr marL="0" marR="0" indent="0" algn="l" defTabSz="914400" rtl="0" eaLnBrk="0" fontAlgn="base" latinLnBrk="0" hangingPunct="0">
              <a:lnSpc>
                <a:spcPct val="90000"/>
              </a:lnSpc>
              <a:spcBef>
                <a:spcPct val="30000"/>
              </a:spcBef>
              <a:spcAft>
                <a:spcPct val="0"/>
              </a:spcAft>
              <a:buClrTx/>
              <a:buSzTx/>
              <a:buFontTx/>
              <a:buNone/>
              <a:tabLst/>
              <a:defRPr/>
            </a:pPr>
            <a:r>
              <a:rPr lang="en-US" sz="1050" dirty="0"/>
              <a:t>TSC has a $10,000 loan and pays interest at the rate of one percent per month.  The preliminary cash balance for October is $25,635.  TSC has a dividend payment of $3,000 that it plans to pay in November.</a:t>
            </a:r>
          </a:p>
          <a:p>
            <a:pPr>
              <a:lnSpc>
                <a:spcPct val="90000"/>
              </a:lnSpc>
              <a:defRPr/>
            </a:pPr>
            <a:endParaRPr lang="en-US" sz="1050" dirty="0"/>
          </a:p>
          <a:p>
            <a:pPr>
              <a:lnSpc>
                <a:spcPct val="90000"/>
              </a:lnSpc>
              <a:defRPr/>
            </a:pPr>
            <a:r>
              <a:rPr lang="en-US" sz="1050" dirty="0"/>
              <a:t> </a:t>
            </a:r>
          </a:p>
          <a:p>
            <a:pPr>
              <a:lnSpc>
                <a:spcPct val="90000"/>
              </a:lnSpc>
              <a:defRPr/>
            </a:pPr>
            <a:endParaRPr lang="en-US" sz="1050" dirty="0"/>
          </a:p>
          <a:p>
            <a:endParaRPr lang="en-US" sz="1100" dirty="0"/>
          </a:p>
        </p:txBody>
      </p:sp>
    </p:spTree>
    <p:extLst>
      <p:ext uri="{BB962C8B-B14F-4D97-AF65-F5344CB8AC3E}">
        <p14:creationId xmlns:p14="http://schemas.microsoft.com/office/powerpoint/2010/main" val="3077497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TSC has an agreement with its bank for loans at the end of each month to provide a minimum cash balance of $20,000. </a:t>
            </a:r>
            <a:r>
              <a:rPr lang="en-US" sz="1050" dirty="0"/>
              <a:t>If the cash balance exceeds $20,000 at a month-end, TSC uses the excess to repay loans. If the cash balance is less than $20,000 at month-end, the bank loans TSC the difference. At the end of each month, TSC pays the bank interest on any outstanding loan amount, at the monthly rate of 1% of the beginning balance of these loans. For October, this payment is 1% of the $10,000 note payable amount reported on its balance sheet. </a:t>
            </a:r>
            <a:endParaRPr lang="en-US" sz="1000" dirty="0"/>
          </a:p>
          <a:p>
            <a:endParaRPr lang="en-US" sz="1000" dirty="0"/>
          </a:p>
          <a:p>
            <a:r>
              <a:rPr lang="en-US" sz="1000" dirty="0"/>
              <a:t> Based on our cash budget for </a:t>
            </a:r>
            <a:r>
              <a:rPr lang="en-US" sz="1050" dirty="0"/>
              <a:t>the month of October, the preliminary cash balance increases to $25,635 (before any loan-related activity). This amount is more than the $20,000 minimum. Thus, TSC will pay off $5,635 of its outstanding loan.</a:t>
            </a:r>
            <a:endParaRPr lang="en-US" sz="1000" dirty="0"/>
          </a:p>
          <a:p>
            <a:pPr>
              <a:lnSpc>
                <a:spcPct val="90000"/>
              </a:lnSpc>
              <a:defRPr/>
            </a:pPr>
            <a:endParaRPr lang="en-US" sz="1000" dirty="0"/>
          </a:p>
          <a:p>
            <a:pPr defTabSz="939363">
              <a:defRPr/>
            </a:pPr>
            <a:r>
              <a:rPr lang="en-US" altLang="en-US" sz="1050" dirty="0"/>
              <a:t>The expected loan repayment of $5,635 is deducted from the preliminary cash balance in October.  October’s ending cash balance of $20,000 becomes the beginning cash balance in November. </a:t>
            </a:r>
          </a:p>
          <a:p>
            <a:pPr defTabSz="939363">
              <a:defRPr/>
            </a:pPr>
            <a:endParaRPr lang="en-US" altLang="en-US" sz="1050" dirty="0"/>
          </a:p>
          <a:p>
            <a:pPr defTabSz="939363">
              <a:defRPr/>
            </a:pPr>
            <a:r>
              <a:rPr lang="en-US" sz="1050" dirty="0"/>
              <a:t>For November, TSC expects to pay interest of $44, computed as 1% of the $4,365 expected loan balance at October 31. No interest is budgeted for December because the company expects to repay the loans in full at the end of November. </a:t>
            </a:r>
            <a:endParaRPr lang="en-US" altLang="en-US" sz="1050" dirty="0"/>
          </a:p>
          <a:p>
            <a:pPr defTabSz="939363">
              <a:defRPr/>
            </a:pPr>
            <a:endParaRPr lang="en-US" altLang="en-US" sz="1050" dirty="0"/>
          </a:p>
          <a:p>
            <a:pPr defTabSz="939363">
              <a:defRPr/>
            </a:pPr>
            <a:r>
              <a:rPr lang="en-US" altLang="en-US" sz="1050" dirty="0"/>
              <a:t>The cash budget is completed with the December cash information.  TSC plans to pay $25,000 in December to purchase new equipment.  This large cash payment will reduce the December preliminary cash balance to $56,575 and leave an ending cash balance in December of $44,706.</a:t>
            </a:r>
          </a:p>
          <a:p>
            <a:endParaRPr lang="en-US" altLang="en-US" sz="105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50" b="1" dirty="0"/>
              <a:t>Review what you have learned in the following NEED-TO-KNOW Slides.</a:t>
            </a:r>
            <a:endParaRPr lang="en-US" altLang="en-US" sz="1050" dirty="0"/>
          </a:p>
          <a:p>
            <a:endParaRPr lang="en-US" altLang="en-US" sz="1050" dirty="0"/>
          </a:p>
          <a:p>
            <a:pPr defTabSz="939363">
              <a:defRPr/>
            </a:pPr>
            <a:endParaRPr lang="en-US" altLang="en-US" sz="1050" dirty="0"/>
          </a:p>
        </p:txBody>
      </p:sp>
    </p:spTree>
    <p:extLst>
      <p:ext uri="{BB962C8B-B14F-4D97-AF65-F5344CB8AC3E}">
        <p14:creationId xmlns:p14="http://schemas.microsoft.com/office/powerpoint/2010/main" val="3077497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Tree>
    <p:extLst>
      <p:ext uri="{BB962C8B-B14F-4D97-AF65-F5344CB8AC3E}">
        <p14:creationId xmlns:p14="http://schemas.microsoft.com/office/powerpoint/2010/main" val="3556048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Need-to-Know 20-5</a:t>
            </a:r>
          </a:p>
          <a:p>
            <a:endParaRPr lang="en-US" dirty="0"/>
          </a:p>
        </p:txBody>
      </p:sp>
    </p:spTree>
    <p:extLst>
      <p:ext uri="{BB962C8B-B14F-4D97-AF65-F5344CB8AC3E}">
        <p14:creationId xmlns:p14="http://schemas.microsoft.com/office/powerpoint/2010/main" val="1843918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22.5</a:t>
            </a:r>
          </a:p>
        </p:txBody>
      </p:sp>
    </p:spTree>
    <p:extLst>
      <p:ext uri="{BB962C8B-B14F-4D97-AF65-F5344CB8AC3E}">
        <p14:creationId xmlns:p14="http://schemas.microsoft.com/office/powerpoint/2010/main" val="75701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t>Now that we have completed the cash budget, we are ready to prepare a budgeted income statement for the quarter.</a:t>
            </a:r>
            <a:r>
              <a:rPr lang="en-US" dirty="0"/>
              <a:t> The </a:t>
            </a:r>
            <a:r>
              <a:rPr lang="en-US" b="1" dirty="0"/>
              <a:t>budgeted income statement </a:t>
            </a:r>
            <a:r>
              <a:rPr lang="en-US" dirty="0"/>
              <a:t>is a managerial accounting report showing predicted amounts of sales and expenses for the budget period. It summarizes the predicted income effects of the budgeted activities. Information needed to prepare a budgeted income statement is primarily taken from already-prepared budgets.</a:t>
            </a:r>
            <a:r>
              <a:rPr lang="en-US" altLang="en-US" b="1" dirty="0"/>
              <a:t> </a:t>
            </a:r>
            <a:r>
              <a:rPr lang="en-US" altLang="en-US" dirty="0"/>
              <a:t>Let’s look at the budgeted income statement for Toronto Sticks Company.</a:t>
            </a:r>
            <a:r>
              <a:rPr lang="en-US" altLang="en-US" b="1" dirty="0"/>
              <a:t> </a:t>
            </a:r>
          </a:p>
          <a:p>
            <a:endParaRPr lang="en-US" altLang="en-US" dirty="0"/>
          </a:p>
          <a:p>
            <a:pPr defTabSz="939363">
              <a:defRPr/>
            </a:pPr>
            <a:endParaRPr lang="en-US" altLang="en-US" b="1" dirty="0"/>
          </a:p>
        </p:txBody>
      </p:sp>
    </p:spTree>
    <p:extLst>
      <p:ext uri="{BB962C8B-B14F-4D97-AF65-F5344CB8AC3E}">
        <p14:creationId xmlns:p14="http://schemas.microsoft.com/office/powerpoint/2010/main" val="3428147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TSC’s condensed budgeted income statement is shown on this slide. All information in this statement is taken from the component budgets we’ve examined on previous slides. Also, we now can predict the amount of income tax expense for the quarter, computed as 40% of the budgeted pretax income. For TSC, these taxes are not payable until January 31, 2018. Thus, these taxes are not shown on the October–December 2017 cash budget. We can now move on to the budgeted balance sheet.</a:t>
            </a:r>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endParaRPr lang="en-US" dirty="0"/>
          </a:p>
        </p:txBody>
      </p:sp>
    </p:spTree>
    <p:extLst>
      <p:ext uri="{BB962C8B-B14F-4D97-AF65-F5344CB8AC3E}">
        <p14:creationId xmlns:p14="http://schemas.microsoft.com/office/powerpoint/2010/main" val="3901419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Now that we have completed the income statement for the quarter, we can prepare the balance sheet.</a:t>
            </a:r>
            <a:r>
              <a:rPr lang="en-US" dirty="0"/>
              <a:t>  The final step in preparing the master budget is summarizing the company’s predicted</a:t>
            </a:r>
            <a:r>
              <a:rPr lang="en-US" baseline="0" dirty="0"/>
              <a:t> </a:t>
            </a:r>
            <a:r>
              <a:rPr lang="en-US" dirty="0"/>
              <a:t>financial position. The </a:t>
            </a:r>
            <a:r>
              <a:rPr lang="en-US" b="1" dirty="0"/>
              <a:t>budgeted balance sheet </a:t>
            </a:r>
            <a:r>
              <a:rPr lang="en-US" dirty="0"/>
              <a:t>shows amounts for the company’s assets, liabilities, and</a:t>
            </a:r>
            <a:r>
              <a:rPr lang="en-US" b="1" dirty="0"/>
              <a:t> </a:t>
            </a:r>
            <a:r>
              <a:rPr lang="en-US" dirty="0"/>
              <a:t>equity as of the end of the budget period.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156485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err="1"/>
              <a:t>TSC’s</a:t>
            </a:r>
            <a:r>
              <a:rPr lang="en-US" dirty="0"/>
              <a:t> budgeted balance sheet is shown on this slide. It is prepared using information from the other budgets. </a:t>
            </a:r>
          </a:p>
          <a:p>
            <a:r>
              <a:rPr lang="en-US" sz="1200" b="0" i="0" u="none" strike="noStrike" kern="1200" baseline="0" dirty="0">
                <a:solidFill>
                  <a:schemeClr val="tx1"/>
                </a:solidFill>
                <a:latin typeface="+mn-lt"/>
                <a:ea typeface="MS PGothic" pitchFamily="34" charset="-128"/>
                <a:cs typeface="ＭＳ Ｐゴシック" pitchFamily="-107" charset="-128"/>
              </a:rPr>
              <a:t>a.  Ending balance for December from the cash budget (in Exhibit 22.16).</a:t>
            </a:r>
          </a:p>
          <a:p>
            <a:r>
              <a:rPr lang="en-US" sz="1200" b="0" i="0" u="none" strike="noStrike" kern="1200" baseline="0" dirty="0">
                <a:solidFill>
                  <a:schemeClr val="tx1"/>
                </a:solidFill>
                <a:latin typeface="+mn-lt"/>
                <a:ea typeface="MS PGothic" pitchFamily="34" charset="-128"/>
                <a:cs typeface="ＭＳ Ｐゴシック" pitchFamily="-107" charset="-128"/>
              </a:rPr>
              <a:t>b.  60% of $84,000 sales budgeted for December from the sales budget (in Exhibit 22.4).</a:t>
            </a:r>
          </a:p>
          <a:p>
            <a:r>
              <a:rPr lang="en-US" sz="1200" b="0" i="0" u="none" strike="noStrike" kern="1200" baseline="0" dirty="0">
                <a:solidFill>
                  <a:schemeClr val="tx1"/>
                </a:solidFill>
                <a:latin typeface="+mn-lt"/>
                <a:ea typeface="MS PGothic" pitchFamily="34" charset="-128"/>
                <a:cs typeface="ＭＳ Ｐゴシック" pitchFamily="-107" charset="-128"/>
              </a:rPr>
              <a:t>c.  247.5 pounds of raw materials in budgeted ending inventory at the budgeted cost of $20 per pound (direct materials budget, Exhibit 22.7).</a:t>
            </a:r>
          </a:p>
          <a:p>
            <a:r>
              <a:rPr lang="en-US" sz="1200" b="0" i="0" u="none" strike="noStrike" kern="1200" baseline="0" dirty="0">
                <a:solidFill>
                  <a:schemeClr val="tx1"/>
                </a:solidFill>
                <a:latin typeface="+mn-lt"/>
                <a:ea typeface="MS PGothic" pitchFamily="34" charset="-128"/>
                <a:cs typeface="ＭＳ Ｐゴシック" pitchFamily="-107" charset="-128"/>
              </a:rPr>
              <a:t>d.  810 units in budgeted finished goods inventory (Exhibit 22.6) at the budgeted cost of $17 per unit (Exhibit 22.10).</a:t>
            </a:r>
          </a:p>
          <a:p>
            <a:r>
              <a:rPr lang="en-US" sz="1200" b="0" i="0" u="none" strike="noStrike" kern="1200" baseline="0" dirty="0">
                <a:solidFill>
                  <a:schemeClr val="tx1"/>
                </a:solidFill>
                <a:latin typeface="+mn-lt"/>
                <a:ea typeface="MS PGothic" pitchFamily="34" charset="-128"/>
                <a:cs typeface="ＭＳ Ｐゴシック" pitchFamily="-107" charset="-128"/>
              </a:rPr>
              <a:t>e.  September 30 balance of $200,000 from the beginning balance sheet in Exhibit 22.3 plus $25,000 cost of new equipment from the cash budget in Exhibit </a:t>
            </a:r>
            <a:br>
              <a:rPr lang="en-US" sz="1200" b="0" i="0" u="none" strike="noStrike" kern="1200" baseline="0" dirty="0">
                <a:solidFill>
                  <a:schemeClr val="tx1"/>
                </a:solidFill>
                <a:latin typeface="+mn-lt"/>
                <a:ea typeface="MS PGothic" pitchFamily="34" charset="-128"/>
                <a:cs typeface="ＭＳ Ｐゴシック" pitchFamily="-107" charset="-128"/>
              </a:rPr>
            </a:br>
            <a:r>
              <a:rPr lang="en-US" sz="1200" b="0" i="0" u="none" strike="noStrike" kern="1200" baseline="0" dirty="0">
                <a:solidFill>
                  <a:schemeClr val="tx1"/>
                </a:solidFill>
                <a:latin typeface="+mn-lt"/>
                <a:ea typeface="MS PGothic" pitchFamily="34" charset="-128"/>
                <a:cs typeface="ＭＳ Ｐゴシック" pitchFamily="-107" charset="-128"/>
              </a:rPr>
              <a:t>    22.16.</a:t>
            </a:r>
          </a:p>
          <a:p>
            <a:r>
              <a:rPr lang="en-US" sz="1200" b="0" i="0" u="none" strike="noStrike" kern="1200" baseline="0" dirty="0">
                <a:solidFill>
                  <a:schemeClr val="tx1"/>
                </a:solidFill>
                <a:latin typeface="+mn-lt"/>
                <a:ea typeface="MS PGothic" pitchFamily="34" charset="-128"/>
                <a:cs typeface="ＭＳ Ｐゴシック" pitchFamily="-107" charset="-128"/>
              </a:rPr>
              <a:t>f.  September 30 balance of $36,000 from the beginning balance sheet in Exhibit 22.3 plus $4,500 depreciation expense from the factory overhead budget in </a:t>
            </a:r>
            <a:br>
              <a:rPr lang="en-US" sz="1200" b="0" i="0" u="none" strike="noStrike" kern="1200" baseline="0" dirty="0">
                <a:solidFill>
                  <a:schemeClr val="tx1"/>
                </a:solidFill>
                <a:latin typeface="+mn-lt"/>
                <a:ea typeface="MS PGothic" pitchFamily="34" charset="-128"/>
                <a:cs typeface="ＭＳ Ｐゴシック" pitchFamily="-107" charset="-128"/>
              </a:rPr>
            </a:br>
            <a:r>
              <a:rPr lang="en-US" sz="1200" b="0" i="0" u="none" strike="noStrike" kern="1200" baseline="0" dirty="0">
                <a:solidFill>
                  <a:schemeClr val="tx1"/>
                </a:solidFill>
                <a:latin typeface="+mn-lt"/>
                <a:ea typeface="MS PGothic" pitchFamily="34" charset="-128"/>
                <a:cs typeface="ＭＳ Ｐゴシック" pitchFamily="-107" charset="-128"/>
              </a:rPr>
              <a:t>    Exhibit 22.9.</a:t>
            </a:r>
          </a:p>
          <a:p>
            <a:r>
              <a:rPr lang="en-US" sz="1200" b="0" i="0" u="none" strike="noStrike" kern="1200" baseline="0" dirty="0">
                <a:solidFill>
                  <a:schemeClr val="tx1"/>
                </a:solidFill>
                <a:latin typeface="+mn-lt"/>
                <a:ea typeface="MS PGothic" pitchFamily="34" charset="-128"/>
                <a:cs typeface="ＭＳ Ｐゴシック" pitchFamily="-107" charset="-128"/>
              </a:rPr>
              <a:t>g.  Budgeted cost of materials purchases for December from Exhibit 22.7, to be paid in January.</a:t>
            </a:r>
          </a:p>
          <a:p>
            <a:r>
              <a:rPr lang="en-US" sz="1200" b="0" i="0" u="none" strike="noStrike" kern="1200" baseline="0" dirty="0">
                <a:solidFill>
                  <a:schemeClr val="tx1"/>
                </a:solidFill>
                <a:latin typeface="+mn-lt"/>
                <a:ea typeface="MS PGothic" pitchFamily="34" charset="-128"/>
                <a:cs typeface="ＭＳ Ｐゴシック" pitchFamily="-107" charset="-128"/>
              </a:rPr>
              <a:t>h.  Income tax expense from the budgeted income statement for the fourth quarter in Exhibit 22.17, to be paid in January.</a:t>
            </a:r>
          </a:p>
          <a:p>
            <a:r>
              <a:rPr lang="en-US" sz="1200" b="0" i="0" u="none" strike="noStrike" kern="1200" baseline="0" dirty="0">
                <a:solidFill>
                  <a:schemeClr val="tx1"/>
                </a:solidFill>
                <a:latin typeface="+mn-lt"/>
                <a:ea typeface="MS PGothic" pitchFamily="34" charset="-128"/>
                <a:cs typeface="ＭＳ Ｐゴシック" pitchFamily="-107" charset="-128"/>
              </a:rPr>
              <a:t>i.   Unchanged from the beginning balance sheet in Exhibit 22.3.</a:t>
            </a:r>
          </a:p>
          <a:p>
            <a:r>
              <a:rPr lang="en-US" sz="1200" b="0" i="0" u="none" strike="noStrike" kern="1200" baseline="0" dirty="0">
                <a:solidFill>
                  <a:schemeClr val="tx1"/>
                </a:solidFill>
                <a:latin typeface="+mn-lt"/>
                <a:ea typeface="MS PGothic" pitchFamily="34" charset="-128"/>
                <a:cs typeface="ＭＳ Ｐゴシック" pitchFamily="-107" charset="-128"/>
              </a:rPr>
              <a:t>j.   September 30 balance of $42,870 from the beginning balance sheet in Exhibit 22.3 plus budgeted net income of $59,254 from the budgeted income </a:t>
            </a:r>
            <a:br>
              <a:rPr lang="en-US" sz="1200" b="0" i="0" u="none" strike="noStrike" kern="1200" baseline="0" dirty="0">
                <a:solidFill>
                  <a:schemeClr val="tx1"/>
                </a:solidFill>
                <a:latin typeface="+mn-lt"/>
                <a:ea typeface="MS PGothic" pitchFamily="34" charset="-128"/>
                <a:cs typeface="ＭＳ Ｐゴシック" pitchFamily="-107" charset="-128"/>
              </a:rPr>
            </a:br>
            <a:r>
              <a:rPr lang="en-US" sz="1200" b="0" i="0" u="none" strike="noStrike" kern="1200" baseline="0" dirty="0">
                <a:solidFill>
                  <a:schemeClr val="tx1"/>
                </a:solidFill>
                <a:latin typeface="+mn-lt"/>
                <a:ea typeface="MS PGothic" pitchFamily="34" charset="-128"/>
                <a:cs typeface="ＭＳ Ｐゴシック" pitchFamily="-107" charset="-128"/>
              </a:rPr>
              <a:t>     statement in Exhibit 22.17 minus budgeted cash dividends of $3,000 from the cash budget in Exhibit 22.16.</a:t>
            </a:r>
            <a:endParaRPr lang="en-US" altLang="en-US" dirty="0"/>
          </a:p>
        </p:txBody>
      </p:sp>
    </p:spTree>
    <p:extLst>
      <p:ext uri="{BB962C8B-B14F-4D97-AF65-F5344CB8AC3E}">
        <p14:creationId xmlns:p14="http://schemas.microsoft.com/office/powerpoint/2010/main" val="143154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Managers must ensure that activities of employees and</a:t>
            </a:r>
            <a:r>
              <a:rPr lang="en-US" baseline="0" dirty="0"/>
              <a:t> departments contribute </a:t>
            </a:r>
            <a:r>
              <a:rPr lang="en-US" dirty="0"/>
              <a:t>to meeting the company’s overall goals. Budgeting</a:t>
            </a:r>
            <a:r>
              <a:rPr lang="en-US" baseline="0" dirty="0"/>
              <a:t> is the process of planning future business actions and expressing them as formal plans to help achieve coordination. </a:t>
            </a:r>
            <a:r>
              <a:rPr lang="en-US" sz="1200" kern="1200" dirty="0">
                <a:solidFill>
                  <a:schemeClr val="tx1"/>
                </a:solidFill>
                <a:effectLst/>
                <a:latin typeface="+mn-lt"/>
                <a:ea typeface="MS PGothic" pitchFamily="34" charset="-128"/>
                <a:cs typeface="ＭＳ Ｐゴシック" pitchFamily="-107" charset="-128"/>
              </a:rPr>
              <a:t>A </a:t>
            </a:r>
            <a:r>
              <a:rPr lang="en-US" sz="1200" b="1" kern="1200" dirty="0">
                <a:solidFill>
                  <a:schemeClr val="tx1"/>
                </a:solidFill>
                <a:effectLst/>
                <a:latin typeface="+mn-lt"/>
                <a:ea typeface="MS PGothic" pitchFamily="34" charset="-128"/>
                <a:cs typeface="ＭＳ Ｐゴシック" pitchFamily="-107" charset="-128"/>
              </a:rPr>
              <a:t>budget</a:t>
            </a:r>
            <a:r>
              <a:rPr lang="en-US" sz="1200" kern="1200" dirty="0">
                <a:solidFill>
                  <a:schemeClr val="tx1"/>
                </a:solidFill>
                <a:effectLst/>
                <a:latin typeface="+mn-lt"/>
                <a:ea typeface="MS PGothic" pitchFamily="34" charset="-128"/>
                <a:cs typeface="ＭＳ Ｐゴシック" pitchFamily="-107" charset="-128"/>
              </a:rPr>
              <a:t> is a formal statement of a company’s plans, expressed in monetary terms.  Unlike long-term</a:t>
            </a:r>
            <a:r>
              <a:rPr lang="en-US" sz="1200" i="1" kern="1200" dirty="0">
                <a:solidFill>
                  <a:schemeClr val="tx1"/>
                </a:solidFill>
                <a:effectLst/>
                <a:latin typeface="+mn-lt"/>
                <a:ea typeface="MS PGothic" pitchFamily="34" charset="-128"/>
                <a:cs typeface="ＭＳ Ｐゴシック" pitchFamily="-107" charset="-128"/>
              </a:rPr>
              <a:t> strategic plans</a:t>
            </a:r>
            <a:r>
              <a:rPr lang="en-US" sz="1200" kern="1200" dirty="0">
                <a:solidFill>
                  <a:schemeClr val="tx1"/>
                </a:solidFill>
                <a:effectLst/>
                <a:latin typeface="+mn-lt"/>
                <a:ea typeface="MS PGothic" pitchFamily="34" charset="-128"/>
                <a:cs typeface="ＭＳ Ｐゴシック" pitchFamily="-107" charset="-128"/>
              </a:rPr>
              <a:t>, budgets typically cover shorter periods such as a month, quarter, or year.  Budgets are useful in controlling operations. </a:t>
            </a:r>
          </a:p>
          <a:p>
            <a:endParaRPr lang="en-US" sz="1200" kern="1200" dirty="0">
              <a:solidFill>
                <a:schemeClr val="tx1"/>
              </a:solidFill>
              <a:effectLst/>
              <a:latin typeface="+mn-lt"/>
              <a:ea typeface="MS PGothic" pitchFamily="34" charset="-128"/>
              <a:cs typeface="ＭＳ Ｐゴシック" pitchFamily="-107" charset="-128"/>
            </a:endParaRPr>
          </a:p>
          <a:p>
            <a:r>
              <a:rPr lang="en-US" sz="1200" kern="1200" dirty="0">
                <a:solidFill>
                  <a:schemeClr val="tx1"/>
                </a:solidFill>
                <a:effectLst/>
                <a:latin typeface="+mn-lt"/>
                <a:ea typeface="MS PGothic" pitchFamily="34" charset="-128"/>
                <a:cs typeface="ＭＳ Ｐゴシック" pitchFamily="-107" charset="-128"/>
              </a:rPr>
              <a:t>Budgets help fulfill key managerial functions of planning and control.  Benefits to having a written budget include:</a:t>
            </a:r>
            <a:endParaRPr lang="en-US" dirty="0"/>
          </a:p>
          <a:p>
            <a:endParaRPr lang="en-US" altLang="en-US" dirty="0"/>
          </a:p>
          <a:p>
            <a:pPr marL="0" indent="0">
              <a:buFont typeface="Arial" pitchFamily="34" charset="0"/>
              <a:buNone/>
            </a:pPr>
            <a:r>
              <a:rPr lang="en-US" altLang="en-US" dirty="0"/>
              <a:t>Planning: a</a:t>
            </a:r>
            <a:r>
              <a:rPr lang="en-US" dirty="0"/>
              <a:t> budget focuses on the future opportunities and threats to the organization. This focus on the future is important, because the daily pressures of operating an organization can divert management’s attention from planning.</a:t>
            </a:r>
          </a:p>
          <a:p>
            <a:pPr marL="0" indent="0">
              <a:buFont typeface="Arial" pitchFamily="34" charset="0"/>
              <a:buNone/>
            </a:pPr>
            <a:r>
              <a:rPr lang="en-US" baseline="0" dirty="0"/>
              <a:t>Control: the control function requires management to evaluate (benchmark) operations against some norm. Budgeted performance considers important company, industry, and economic factors, a comparison of actual to budgeted performance provide an effective monitoring and control system</a:t>
            </a:r>
            <a:r>
              <a:rPr lang="en-US" dirty="0"/>
              <a:t>.</a:t>
            </a:r>
          </a:p>
          <a:p>
            <a:pPr marL="0" indent="0">
              <a:buFont typeface="Arial" pitchFamily="34" charset="0"/>
              <a:buNone/>
            </a:pPr>
            <a:r>
              <a:rPr lang="en-US" baseline="0" dirty="0"/>
              <a:t>Coordination: helps to coordinate activities so all employees and departments understand and work towards the company’s overall goals.</a:t>
            </a:r>
            <a:endParaRPr lang="en-US" dirty="0"/>
          </a:p>
          <a:p>
            <a:pPr marL="0" indent="0">
              <a:buFont typeface="Arial" pitchFamily="34" charset="0"/>
              <a:buNone/>
            </a:pPr>
            <a:r>
              <a:rPr lang="en-US" altLang="en-US" dirty="0"/>
              <a:t>Communication:</a:t>
            </a:r>
            <a:r>
              <a:rPr lang="en-US" altLang="en-US" baseline="0" dirty="0"/>
              <a:t> w</a:t>
            </a:r>
            <a:r>
              <a:rPr lang="en-US" altLang="en-US" dirty="0"/>
              <a:t>ritten budgets communicate management’s specific action plans to all employees. </a:t>
            </a:r>
          </a:p>
          <a:p>
            <a:pPr marL="0" indent="0">
              <a:buFont typeface="Arial" pitchFamily="34" charset="0"/>
              <a:buNone/>
            </a:pPr>
            <a:r>
              <a:rPr lang="en-US" altLang="en-US" dirty="0" err="1"/>
              <a:t>Motivativation</a:t>
            </a:r>
            <a:r>
              <a:rPr lang="en-US" altLang="en-US" dirty="0"/>
              <a:t>: employees through participation in the budgeting process and the establishment of attainable goals. </a:t>
            </a:r>
          </a:p>
          <a:p>
            <a:pPr marL="176131" indent="-176131">
              <a:buFont typeface="Arial" pitchFamily="34" charset="0"/>
              <a:buChar char="•"/>
            </a:pPr>
            <a:endParaRPr lang="en-US" altLang="en-US" dirty="0"/>
          </a:p>
          <a:p>
            <a:endParaRPr lang="en-US" altLang="en-US" dirty="0"/>
          </a:p>
        </p:txBody>
      </p:sp>
    </p:spTree>
    <p:extLst>
      <p:ext uri="{BB962C8B-B14F-4D97-AF65-F5344CB8AC3E}">
        <p14:creationId xmlns:p14="http://schemas.microsoft.com/office/powerpoint/2010/main" val="2370862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Service providers also use master budgets.  Since service providers do not manufacture goods and hold no inventory, they typically need fewer operating budgets than manufacturers do.  Exhibit 20.19 shows the master budget process for a service provider.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From Exhibit 20.19, service providers do not prepare production or direct materials budgets.  In addition, since many services such as accounting, banking, and landscaping are labor-intensive, the direct labor budget is important.  If an accounting firm greatly underestimates the hours needed to complete an audit, it might charge too low a price.  If the accounting firm greatly overestimates the hours needed, it might bid too high a price (and lose jobs) or incur excessive labor costs.  Either way, the firm’s profits can suffer if its direct labor budget is unrealistic.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pitchFamily="-107" charset="-128"/>
            </a:endParaRP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1098309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Activity-based budgeting is based on expected activities instead of the traditional budget categories that we normally see.  Activity-based budgets enable management to more easily plan resource consumption to match related changes in activity.</a:t>
            </a:r>
          </a:p>
          <a:p>
            <a:endParaRPr lang="en-US" altLang="en-US" dirty="0"/>
          </a:p>
          <a:p>
            <a:r>
              <a:rPr lang="en-US" dirty="0"/>
              <a:t>Traditional budgeting systems list items such as salaries, supplies, equipment, and utilities. With a traditional budget, management often makes across-the-board budget cuts or increases. For example, management might decide that each of the line items in the traditional budget must be cut by 5%. This might not be a good strategic decision. </a:t>
            </a:r>
          </a:p>
          <a:p>
            <a:endParaRPr lang="en-US" dirty="0"/>
          </a:p>
          <a:p>
            <a:r>
              <a:rPr lang="en-US" dirty="0"/>
              <a:t>In contrast, ABB requires management to list activities performed by, say, the accounting department such as auditing, tax reporting, financial reporting, and cost accounting. 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altLang="en-US" dirty="0"/>
          </a:p>
          <a:p>
            <a:endParaRPr lang="en-US" altLang="en-US" dirty="0"/>
          </a:p>
        </p:txBody>
      </p:sp>
    </p:spTree>
    <p:extLst>
      <p:ext uri="{BB962C8B-B14F-4D97-AF65-F5344CB8AC3E}">
        <p14:creationId xmlns:p14="http://schemas.microsoft.com/office/powerpoint/2010/main" val="2920098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Activity-based budgeting is based on expected activities instead of the traditional budget categories that we normally see.  Activity-based budgets enable management to more easily plan resource consumption to match related changes in activity.</a:t>
            </a:r>
          </a:p>
          <a:p>
            <a:endParaRPr lang="en-US" altLang="en-US" dirty="0"/>
          </a:p>
          <a:p>
            <a:r>
              <a:rPr lang="en-US" dirty="0"/>
              <a:t>Traditional budgeting systems list items such as salaries, supplies, equipment, and utilities. With a traditional budget, management often makes across-the-board budget cuts or increases. For example, management might decide that each of the line items in the traditional budget must be cut by 5%. This might not be a good strategic decision.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Review what you have learned in the following NEED-TO-KNOW Slides.</a:t>
            </a:r>
            <a:endParaRPr lang="en-US" altLang="en-US" sz="1200" dirty="0"/>
          </a:p>
          <a:p>
            <a:endParaRPr lang="en-US" dirty="0"/>
          </a:p>
          <a:p>
            <a:endParaRPr lang="en-US" dirty="0"/>
          </a:p>
          <a:p>
            <a:r>
              <a:rPr lang="en-US" dirty="0"/>
              <a:t>In contrast, ABB requires management to list activities performed by, say, the accounting department such as auditing, tax reporting, financial reporting, and cost accounting. 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altLang="en-US" dirty="0"/>
          </a:p>
        </p:txBody>
      </p:sp>
    </p:spTree>
    <p:extLst>
      <p:ext uri="{BB962C8B-B14F-4D97-AF65-F5344CB8AC3E}">
        <p14:creationId xmlns:p14="http://schemas.microsoft.com/office/powerpoint/2010/main" val="2920098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Unlike a manufacturing company, a merchandiser must prepare a merchandise purchases budget rather than a production budget. In addition,  a merchandiser does not prepare direct materials, direct labor, or factory overhead budgets. Let’s look at the merchandise purchases budget for Hockey Den (HD), a retailer of hockey sticks</a:t>
            </a:r>
          </a:p>
          <a:p>
            <a:endParaRPr lang="en-US" altLang="en-US" dirty="0"/>
          </a:p>
          <a:p>
            <a:pPr defTabSz="939363">
              <a:defRPr/>
            </a:pPr>
            <a:endParaRPr lang="en-US" dirty="0"/>
          </a:p>
        </p:txBody>
      </p:sp>
    </p:spTree>
    <p:extLst>
      <p:ext uri="{BB962C8B-B14F-4D97-AF65-F5344CB8AC3E}">
        <p14:creationId xmlns:p14="http://schemas.microsoft.com/office/powerpoint/2010/main" val="2184493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9363">
              <a:defRPr/>
            </a:pPr>
            <a:r>
              <a:rPr lang="en-US" dirty="0"/>
              <a:t>A merchandiser usually expresses a merchandise purchases budget in both units and dollars. The slide shows the general layout for this budget in equation form. If this formula is expressed in units and only one product is involved, we can compute the number of dollars of inventory to be purchased for the budget by multiplying the units to be purchased by the cost per unit.</a:t>
            </a:r>
            <a:endParaRPr lang="en-US" altLang="en-US" dirty="0"/>
          </a:p>
          <a:p>
            <a:endParaRPr lang="en-US" altLang="en-US" dirty="0"/>
          </a:p>
          <a:p>
            <a:r>
              <a:rPr lang="en-US" sz="1200" kern="1200" dirty="0">
                <a:solidFill>
                  <a:schemeClr val="tx1"/>
                </a:solidFill>
                <a:effectLst/>
                <a:latin typeface="+mn-lt"/>
                <a:ea typeface="MS PGothic" pitchFamily="34" charset="-128"/>
                <a:cs typeface="ＭＳ Ｐゴシック" pitchFamily="-107" charset="-128"/>
              </a:rPr>
              <a:t>To prepare a merchandise purchases budget, we need the following inputs:</a:t>
            </a:r>
          </a:p>
          <a:p>
            <a:r>
              <a:rPr lang="en-US" sz="1200" kern="1200" dirty="0">
                <a:solidFill>
                  <a:schemeClr val="tx1"/>
                </a:solidFill>
                <a:effectLst/>
                <a:latin typeface="+mn-lt"/>
                <a:ea typeface="MS PGothic" pitchFamily="34" charset="-128"/>
                <a:cs typeface="ＭＳ Ｐゴシック" pitchFamily="-107" charset="-128"/>
              </a:rPr>
              <a:t>1.  Sales budget</a:t>
            </a:r>
          </a:p>
          <a:p>
            <a:r>
              <a:rPr lang="en-US" sz="1200" kern="1200" dirty="0">
                <a:solidFill>
                  <a:schemeClr val="tx1"/>
                </a:solidFill>
                <a:effectLst/>
                <a:latin typeface="+mn-lt"/>
                <a:ea typeface="MS PGothic" pitchFamily="34" charset="-128"/>
                <a:cs typeface="ＭＳ Ｐゴシック" pitchFamily="-107" charset="-128"/>
              </a:rPr>
              <a:t>2. </a:t>
            </a:r>
            <a:r>
              <a:rPr lang="en-US" sz="1200" kern="1200" baseline="0" dirty="0">
                <a:solidFill>
                  <a:schemeClr val="tx1"/>
                </a:solidFill>
                <a:effectLst/>
                <a:latin typeface="+mn-lt"/>
                <a:ea typeface="MS PGothic" pitchFamily="34" charset="-128"/>
                <a:cs typeface="ＭＳ Ｐゴシック" pitchFamily="-107" charset="-128"/>
              </a:rPr>
              <a:t> </a:t>
            </a:r>
            <a:r>
              <a:rPr lang="en-US" sz="1200" kern="1200" dirty="0">
                <a:solidFill>
                  <a:schemeClr val="tx1"/>
                </a:solidFill>
                <a:effectLst/>
                <a:latin typeface="+mn-lt"/>
                <a:ea typeface="MS PGothic" pitchFamily="34" charset="-128"/>
                <a:cs typeface="ＭＳ Ｐゴシック" pitchFamily="-107" charset="-128"/>
              </a:rPr>
              <a:t>Budgeted ending inventory</a:t>
            </a:r>
          </a:p>
          <a:p>
            <a:pPr marL="0" indent="0">
              <a:buNone/>
            </a:pPr>
            <a:r>
              <a:rPr lang="en-US" sz="1200" kern="1200" dirty="0">
                <a:solidFill>
                  <a:schemeClr val="tx1"/>
                </a:solidFill>
                <a:effectLst/>
                <a:latin typeface="+mn-lt"/>
                <a:ea typeface="MS PGothic" pitchFamily="34" charset="-128"/>
                <a:cs typeface="ＭＳ Ｐゴシック" pitchFamily="-107" charset="-128"/>
              </a:rPr>
              <a:t>3.  Cost per unit</a:t>
            </a:r>
          </a:p>
          <a:p>
            <a:pPr marL="228600" indent="-228600">
              <a:buAutoNum type="arabicPeriod" startAt="3"/>
            </a:pPr>
            <a:endParaRPr lang="en-US" sz="1200" kern="1200" dirty="0">
              <a:solidFill>
                <a:schemeClr val="tx1"/>
              </a:solidFill>
              <a:effectLst/>
              <a:latin typeface="+mn-lt"/>
              <a:ea typeface="MS PGothic" pitchFamily="34" charset="-128"/>
              <a:cs typeface="ＭＳ Ｐゴシック" pitchFamily="-107" charset="-128"/>
            </a:endParaRPr>
          </a:p>
          <a:p>
            <a:pPr marL="0" indent="0">
              <a:buNone/>
            </a:pPr>
            <a:r>
              <a:rPr lang="en-US" sz="1200" kern="1200" dirty="0">
                <a:solidFill>
                  <a:schemeClr val="tx1"/>
                </a:solidFill>
                <a:effectLst/>
                <a:latin typeface="+mn-lt"/>
                <a:ea typeface="MS PGothic" pitchFamily="34" charset="-128"/>
                <a:cs typeface="ＭＳ Ｐゴシック" pitchFamily="-107" charset="-128"/>
              </a:rPr>
              <a:t>Toronto Sticks Company is an exclusive supplier of hockey sticks to HD, meaning that the companies use the same budgeted sales figures in preparing budgets. </a:t>
            </a:r>
          </a:p>
          <a:p>
            <a:pPr marL="0" indent="0">
              <a:buNone/>
            </a:pPr>
            <a:endParaRPr lang="en-US" sz="1200" kern="1200" dirty="0">
              <a:solidFill>
                <a:schemeClr val="tx1"/>
              </a:solidFill>
              <a:effectLst/>
              <a:latin typeface="+mn-lt"/>
              <a:ea typeface="MS PGothic" pitchFamily="34" charset="-128"/>
              <a:cs typeface="ＭＳ Ｐゴシック" pitchFamily="-107" charset="-128"/>
            </a:endParaRPr>
          </a:p>
          <a:p>
            <a:pPr marL="228600" indent="-228600">
              <a:buAutoNum type="arabicPeriod"/>
            </a:pPr>
            <a:r>
              <a:rPr lang="en-US" sz="1200" kern="1200" dirty="0">
                <a:solidFill>
                  <a:schemeClr val="tx1"/>
                </a:solidFill>
                <a:effectLst/>
                <a:latin typeface="+mn-lt"/>
                <a:ea typeface="MS PGothic" pitchFamily="34" charset="-128"/>
                <a:cs typeface="ＭＳ Ｐゴシック" pitchFamily="-107" charset="-128"/>
              </a:rPr>
              <a:t>HD predicts unit sales of: October, 1,000; November, 800; December, 1,400; January, 900.  </a:t>
            </a:r>
          </a:p>
          <a:p>
            <a:pPr marL="228600" indent="-228600">
              <a:buAutoNum type="arabicPeriod"/>
            </a:pPr>
            <a:r>
              <a:rPr lang="en-US" sz="1200" kern="1200" dirty="0">
                <a:solidFill>
                  <a:schemeClr val="tx1"/>
                </a:solidFill>
                <a:effectLst/>
                <a:latin typeface="+mn-lt"/>
                <a:ea typeface="MS PGothic" pitchFamily="34" charset="-128"/>
                <a:cs typeface="ＭＳ Ｐゴシック" pitchFamily="-107" charset="-128"/>
              </a:rPr>
              <a:t>After considering the costs of keeping inventory and inventory shortages, HD set a policy that ending inventory (in units) should equal 90% of next month’s predicted sales.  For example, inventory at the end of October should equal 90% of November’s budgeted sales.  </a:t>
            </a:r>
          </a:p>
          <a:p>
            <a:pPr marL="228600" indent="-228600">
              <a:buAutoNum type="arabicPeriod"/>
            </a:pPr>
            <a:r>
              <a:rPr lang="en-US" sz="1200" kern="1200" dirty="0">
                <a:solidFill>
                  <a:schemeClr val="tx1"/>
                </a:solidFill>
                <a:effectLst/>
                <a:latin typeface="+mn-lt"/>
                <a:ea typeface="MS PGothic" pitchFamily="34" charset="-128"/>
                <a:cs typeface="ＭＳ Ｐゴシック" pitchFamily="-107" charset="-128"/>
              </a:rPr>
              <a:t>Finally, HD expects the per unit purchase cost of $60 to remain unchanged through the budgeting period. </a:t>
            </a:r>
            <a:endParaRPr lang="en-US" altLang="en-US" dirty="0"/>
          </a:p>
          <a:p>
            <a:pPr defTabSz="939363">
              <a:defRPr/>
            </a:pPr>
            <a:endParaRPr lang="en-US" altLang="en-US" dirty="0"/>
          </a:p>
        </p:txBody>
      </p:sp>
    </p:spTree>
    <p:extLst>
      <p:ext uri="{BB962C8B-B14F-4D97-AF65-F5344CB8AC3E}">
        <p14:creationId xmlns:p14="http://schemas.microsoft.com/office/powerpoint/2010/main" val="3535203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After considering the costs of keeping inventory and inventory shortages, HD set a policy that ending inventory (in units) should equal 90% of next month’s predicted sales.  For example, inventory at the end of October should equal 90% of November’s budgeted sales.   </a:t>
            </a:r>
            <a:r>
              <a:rPr lang="en-US" altLang="en-US" dirty="0"/>
              <a:t>The unit sales figures are from the sales budget.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21213082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t>After we calculate</a:t>
            </a:r>
            <a:r>
              <a:rPr lang="en-US" altLang="en-US" baseline="0" dirty="0"/>
              <a:t> the requ</a:t>
            </a:r>
            <a:r>
              <a:rPr lang="en-US" dirty="0"/>
              <a:t>ired units of available merchandise. We then subtract beginning inventory to determine the budgeted number of units to be purchased. The last line is the budgeted cost of the purchases, computed by multiplying the number of units to be purchased by the predicted cost per unit.</a:t>
            </a:r>
          </a:p>
          <a:p>
            <a:pPr>
              <a:lnSpc>
                <a:spcPct val="90000"/>
              </a:lnSpc>
            </a:pPr>
            <a:endParaRPr lang="en-US" altLang="en-US" dirty="0"/>
          </a:p>
          <a:p>
            <a:pPr marL="0" marR="0" indent="0" algn="l" defTabSz="914400" rtl="0" eaLnBrk="0" fontAlgn="base" latinLnBrk="0" hangingPunct="0">
              <a:lnSpc>
                <a:spcPct val="9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pitchFamily="-107" charset="-128"/>
              </a:rPr>
              <a:t>HD expects the per unit purchase cost of $60 to remain unchanged through the budgeting period.  </a:t>
            </a:r>
            <a:r>
              <a:rPr lang="en-US" altLang="en-US" dirty="0">
                <a:cs typeface="Times New Roman" pitchFamily="18" charset="0"/>
              </a:rPr>
              <a:t>Here’s our completed merchandise purchases budget.  Notice that the ending inventory for each month becomes the beginning inventory for the next month.</a:t>
            </a:r>
            <a:endParaRPr lang="en-US" altLang="en-US" dirty="0"/>
          </a:p>
          <a:p>
            <a:pPr>
              <a:lnSpc>
                <a:spcPct val="90000"/>
              </a:lnSpc>
            </a:pPr>
            <a:endParaRPr lang="en-US" altLang="en-US" dirty="0"/>
          </a:p>
          <a:p>
            <a:pPr marL="0" marR="0" indent="0" algn="l" defTabSz="914400" rtl="0" eaLnBrk="0" fontAlgn="base" latinLnBrk="0" hangingPunct="0">
              <a:lnSpc>
                <a:spcPct val="9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pPr>
              <a:lnSpc>
                <a:spcPct val="90000"/>
              </a:lnSpc>
            </a:pPr>
            <a:endParaRPr lang="en-US" altLang="en-US" dirty="0"/>
          </a:p>
          <a:p>
            <a:endParaRPr lang="en-US" dirty="0"/>
          </a:p>
        </p:txBody>
      </p:sp>
    </p:spTree>
    <p:extLst>
      <p:ext uri="{BB962C8B-B14F-4D97-AF65-F5344CB8AC3E}">
        <p14:creationId xmlns:p14="http://schemas.microsoft.com/office/powerpoint/2010/main" val="3916859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preparing monthly budgets for the third quarter, a company budgeted sales of 120 units for July and 140 units for August. Management wants each month’s ending inventory to be 60% of next month’s sales. </a:t>
            </a:r>
          </a:p>
          <a:p>
            <a:endParaRPr lang="en-US" dirty="0"/>
          </a:p>
          <a:p>
            <a:r>
              <a:rPr lang="en-US" dirty="0"/>
              <a:t>The June 30 inventory consists of 50 units, which does not comply with the company's inventory policy. How many units should be purchased in July?</a:t>
            </a:r>
          </a:p>
          <a:p>
            <a:endParaRPr lang="en-US" dirty="0"/>
          </a:p>
          <a:p>
            <a:r>
              <a:rPr lang="en-US" dirty="0"/>
              <a:t>At the end of July, the company wants to have ending inventory equal to 60% of August sales.</a:t>
            </a:r>
          </a:p>
          <a:p>
            <a:endParaRPr lang="en-US" dirty="0"/>
          </a:p>
          <a:p>
            <a:r>
              <a:rPr lang="en-US" dirty="0"/>
              <a:t>140 units budgeted to be sold in August multiplied by 60% is an ending inventory of 84 units.</a:t>
            </a:r>
          </a:p>
          <a:p>
            <a:endParaRPr lang="en-US" dirty="0"/>
          </a:p>
          <a:p>
            <a:r>
              <a:rPr lang="en-US" dirty="0"/>
              <a:t>The company must also have enough units on hand for the current month's sales, 120 units.  </a:t>
            </a:r>
          </a:p>
          <a:p>
            <a:endParaRPr lang="en-US" dirty="0"/>
          </a:p>
          <a:p>
            <a:r>
              <a:rPr lang="en-US" dirty="0"/>
              <a:t>The required units of available merchandise is 204.</a:t>
            </a:r>
          </a:p>
          <a:p>
            <a:r>
              <a:rPr lang="en-US" dirty="0"/>
              <a:t>Since the company already has 72 units in beginning inventory, they only need to purchase the difference, 132 units.</a:t>
            </a:r>
          </a:p>
          <a:p>
            <a:endParaRPr lang="en-US"/>
          </a:p>
          <a:p>
            <a:endParaRPr lang="en-US" dirty="0"/>
          </a:p>
        </p:txBody>
      </p:sp>
    </p:spTree>
    <p:extLst>
      <p:ext uri="{BB962C8B-B14F-4D97-AF65-F5344CB8AC3E}">
        <p14:creationId xmlns:p14="http://schemas.microsoft.com/office/powerpoint/2010/main" val="126123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50" dirty="0"/>
              <a:t>Budgeting process has three important guidelines:</a:t>
            </a:r>
          </a:p>
          <a:p>
            <a:endParaRPr lang="en-US" altLang="en-US" sz="1050" dirty="0"/>
          </a:p>
          <a:p>
            <a:pPr marL="228600" indent="-228600">
              <a:buAutoNum type="arabicPeriod"/>
            </a:pPr>
            <a:r>
              <a:rPr lang="en-US" altLang="en-US" sz="1050" dirty="0"/>
              <a:t>Employees affected by a budget should be consulted when it is prepared (participatory budgeting).</a:t>
            </a:r>
          </a:p>
          <a:p>
            <a:pPr marL="228600" indent="-228600">
              <a:buAutoNum type="arabicPeriod"/>
            </a:pPr>
            <a:r>
              <a:rPr lang="en-US" altLang="en-US" sz="1050" dirty="0"/>
              <a:t>Goals reflected in a budget should be challenging but attainable.</a:t>
            </a:r>
          </a:p>
          <a:p>
            <a:pPr marL="228600" indent="-228600">
              <a:buAutoNum type="arabicPeriod"/>
            </a:pPr>
            <a:r>
              <a:rPr lang="en-US" altLang="en-US" sz="1050" dirty="0"/>
              <a:t>Evaluations should be made carefully with opportunities to explain differences between actual and budgeted amounts.</a:t>
            </a:r>
          </a:p>
          <a:p>
            <a:pPr marL="228600" indent="-228600">
              <a:buAutoNum type="arabicPeriod"/>
            </a:pPr>
            <a:endParaRPr lang="en-US" altLang="en-US" sz="1050" dirty="0"/>
          </a:p>
          <a:p>
            <a:pPr marL="0" indent="0">
              <a:buFont typeface="Arial" panose="020B0604020202020204" pitchFamily="34" charset="0"/>
              <a:buNone/>
            </a:pPr>
            <a:r>
              <a:rPr lang="en-US" sz="1050" dirty="0"/>
              <a:t>Under</a:t>
            </a:r>
            <a:r>
              <a:rPr lang="en-US" sz="1050" baseline="0" dirty="0"/>
              <a:t> participatory budgeting, p</a:t>
            </a:r>
            <a:r>
              <a:rPr lang="en-US" sz="1050" dirty="0"/>
              <a:t>otential negative outcomes of budgeted include:</a:t>
            </a:r>
          </a:p>
          <a:p>
            <a:pPr marL="0" lvl="0" indent="0">
              <a:buFont typeface="+mj-lt"/>
              <a:buNone/>
            </a:pPr>
            <a:r>
              <a:rPr lang="en-US" sz="1050" dirty="0"/>
              <a:t>1.  Employees may understate sales and overstate expenses to allow cushion</a:t>
            </a:r>
            <a:r>
              <a:rPr lang="en-US" sz="1050" baseline="0" dirty="0"/>
              <a:t> called budgetary slack.</a:t>
            </a:r>
            <a:endParaRPr lang="en-US" sz="1050" dirty="0"/>
          </a:p>
          <a:p>
            <a:pPr marL="0" lvl="0" indent="0">
              <a:buFont typeface="+mj-lt"/>
              <a:buNone/>
            </a:pPr>
            <a:r>
              <a:rPr lang="en-US" sz="1050" dirty="0"/>
              <a:t>2.  Pressure to meet results may lead to employees engaging in unethical behavior or fraud.</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050" dirty="0"/>
              <a:t>3.  Employees may purchase might always spend their budgeted</a:t>
            </a:r>
            <a:r>
              <a:rPr lang="en-US" sz="1050" baseline="0" dirty="0"/>
              <a:t> amounts, even on </a:t>
            </a:r>
            <a:r>
              <a:rPr lang="en-US" sz="1050" dirty="0"/>
              <a:t>unnecessary items to ensure their budget is not reduced next period.</a:t>
            </a:r>
            <a:endParaRPr lang="en-US" sz="900" b="1" dirty="0"/>
          </a:p>
          <a:p>
            <a:endParaRPr lang="en-US" sz="1050" b="1" dirty="0"/>
          </a:p>
        </p:txBody>
      </p:sp>
    </p:spTree>
    <p:extLst>
      <p:ext uri="{BB962C8B-B14F-4D97-AF65-F5344CB8AC3E}">
        <p14:creationId xmlns:p14="http://schemas.microsoft.com/office/powerpoint/2010/main" val="257915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need to choose a budgeting period. </a:t>
            </a:r>
            <a:r>
              <a:rPr lang="en-US" dirty="0"/>
              <a:t>The budget period usually coincides with the company’s fiscal year. To provide specific guidance to help control operations, the annual budget usually is separated into quarterly or monthly budgets. These short-term budgets allow management to periodically evaluate performance and take corrective action. </a:t>
            </a:r>
          </a:p>
          <a:p>
            <a:endParaRPr lang="en-US" altLang="en-US" dirty="0"/>
          </a:p>
          <a:p>
            <a:r>
              <a:rPr lang="en-US" altLang="en-US" dirty="0"/>
              <a:t>Many companies apply </a:t>
            </a:r>
            <a:r>
              <a:rPr lang="en-US" altLang="en-US" b="1" dirty="0"/>
              <a:t>continuous budgeting </a:t>
            </a:r>
            <a:r>
              <a:rPr lang="en-US" altLang="en-US" dirty="0"/>
              <a:t>by preparing </a:t>
            </a:r>
            <a:r>
              <a:rPr lang="en-US" altLang="en-US" b="1" dirty="0"/>
              <a:t>rolling budgets.</a:t>
            </a:r>
            <a:r>
              <a:rPr lang="en-US" altLang="en-US" b="1" baseline="0" dirty="0"/>
              <a:t> </a:t>
            </a:r>
            <a:r>
              <a:rPr lang="en-US" altLang="en-US" b="0" baseline="0" dirty="0"/>
              <a:t>In continuous budgeting, a company continually revises its budgets as time passes.  A company would revise its entire set of budgets by adding a new quarterly budget to replace the quarter that just elapsed.</a:t>
            </a:r>
          </a:p>
          <a:p>
            <a:endParaRPr lang="en-US" alt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887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20.1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Tree>
    <p:extLst>
      <p:ext uri="{BB962C8B-B14F-4D97-AF65-F5344CB8AC3E}">
        <p14:creationId xmlns:p14="http://schemas.microsoft.com/office/powerpoint/2010/main" val="386332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master budgeting process for a company that manufacturers a product. The master budgeting process typically begins with the sales budget and ends with a cash budget and budgeted financial statements. The master budget includes individual budgets for sales, production (or purchases), various expenses, capital expenditures, and cash.</a:t>
            </a:r>
          </a:p>
          <a:p>
            <a:endParaRPr lang="en-US" altLang="en-US" dirty="0"/>
          </a:p>
          <a:p>
            <a:r>
              <a:rPr lang="en-US" sz="1200" b="0" i="0" u="none" strike="noStrike" kern="1200" baseline="0" dirty="0">
                <a:solidFill>
                  <a:schemeClr val="tx1"/>
                </a:solidFill>
                <a:latin typeface="+mn-lt"/>
                <a:ea typeface="MS PGothic" pitchFamily="34" charset="-128"/>
                <a:cs typeface="ＭＳ Ｐゴシック" pitchFamily="-107" charset="-128"/>
              </a:rPr>
              <a:t>The number and types of budgets included in a master budget depend on the company’s size and complexity. A manufacturer’s master budget should include, at a minimum, several </a:t>
            </a:r>
            <a:r>
              <a:rPr lang="en-US" sz="1200" b="0" i="1" u="none" strike="noStrike" kern="1200" baseline="0" dirty="0">
                <a:solidFill>
                  <a:schemeClr val="tx1"/>
                </a:solidFill>
                <a:latin typeface="+mn-lt"/>
                <a:ea typeface="MS PGothic" pitchFamily="34" charset="-128"/>
                <a:cs typeface="ＭＳ Ｐゴシック" pitchFamily="-107" charset="-128"/>
              </a:rPr>
              <a:t>operating</a:t>
            </a:r>
            <a:r>
              <a:rPr lang="en-US" sz="1200" b="0" i="0" u="none" strike="noStrike" kern="1200" baseline="0" dirty="0">
                <a:solidFill>
                  <a:schemeClr val="tx1"/>
                </a:solidFill>
                <a:latin typeface="+mn-lt"/>
                <a:ea typeface="MS PGothic" pitchFamily="34" charset="-128"/>
                <a:cs typeface="ＭＳ Ｐゴシック" pitchFamily="-107" charset="-128"/>
              </a:rPr>
              <a:t> budgets (shown in yellow in Exhibit 20.2), a capital expenditures budget, and a cash budget. The capital expenditures budget summarizes the effects of investing activities on cash and helps determine the company’s need for financing. Managers also often express the expected financial results of these planned activities with a budgeted balance sheet and a budgeted income statement. Some budgets require the input of other budgets.</a:t>
            </a:r>
            <a:endParaRPr lang="en-US" altLang="en-US" dirty="0"/>
          </a:p>
          <a:p>
            <a:endParaRPr lang="en-US" altLang="en-US" dirty="0"/>
          </a:p>
        </p:txBody>
      </p:sp>
    </p:spTree>
    <p:extLst>
      <p:ext uri="{BB962C8B-B14F-4D97-AF65-F5344CB8AC3E}">
        <p14:creationId xmlns:p14="http://schemas.microsoft.com/office/powerpoint/2010/main" val="357720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603355"/>
            <a:ext cx="9052560" cy="750101"/>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116261" y="2133600"/>
            <a:ext cx="8911478" cy="4138267"/>
          </a:xfrm>
        </p:spPr>
        <p:txBody>
          <a:bodyPr/>
          <a:lstStyle>
            <a:lvl1pPr marL="342900" indent="-342900">
              <a:buFont typeface="Arial" panose="020B0604020202020204" pitchFamily="34" charset="0"/>
              <a:buChar char="•"/>
              <a:defRPr/>
            </a:lvl1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74493" y="1494972"/>
            <a:ext cx="8395015" cy="514334"/>
          </a:xfrm>
        </p:spPr>
        <p:txBody>
          <a:bodyPr anchor="ctr"/>
          <a:lstStyle>
            <a:lvl1pPr marL="0" indent="0" algn="ctr">
              <a:buNone/>
              <a:defRPr sz="1200"/>
            </a:lvl1pPr>
          </a:lstStyle>
          <a:p>
            <a:pPr lvl="0"/>
            <a:endParaRPr lang="en-US" dirty="0"/>
          </a:p>
        </p:txBody>
      </p:sp>
      <p:sp>
        <p:nvSpPr>
          <p:cNvPr id="7"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23299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924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152400" y="2438400"/>
            <a:ext cx="879348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152400" y="1828800"/>
            <a:ext cx="88011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152400" y="3657600"/>
            <a:ext cx="879348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Tree>
    <p:extLst>
      <p:ext uri="{BB962C8B-B14F-4D97-AF65-F5344CB8AC3E}">
        <p14:creationId xmlns:p14="http://schemas.microsoft.com/office/powerpoint/2010/main" val="32876848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186690" y="2438400"/>
            <a:ext cx="88011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06188" y="1905000"/>
            <a:ext cx="8763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182880" y="3886200"/>
            <a:ext cx="880872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42815444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84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74253" y="5410200"/>
            <a:ext cx="8395494" cy="685800"/>
          </a:xfrm>
          <a:prstGeom prst="rect">
            <a:avLst/>
          </a:prstGeom>
        </p:spPr>
        <p:txBody>
          <a:bodyPr anchor="t"/>
          <a:lstStyle>
            <a:lvl1pPr marL="0" indent="0">
              <a:spcBef>
                <a:spcPts val="0"/>
              </a:spcBef>
              <a:buNone/>
              <a:defRPr sz="2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p:nvPr>
        </p:nvSpPr>
        <p:spPr>
          <a:xfrm>
            <a:off x="266700" y="1332296"/>
            <a:ext cx="8496300" cy="344104"/>
          </a:xfrm>
        </p:spPr>
        <p:txBody>
          <a:bodyPr/>
          <a:lstStyle>
            <a:lvl1pPr marL="0" indent="0" algn="ctr">
              <a:buNone/>
              <a:defRPr sz="1200"/>
            </a:lvl1pPr>
          </a:lstStyle>
          <a:p>
            <a:pPr lvl="0"/>
            <a:endParaRPr lang="en-US" dirty="0"/>
          </a:p>
        </p:txBody>
      </p:sp>
      <p:sp>
        <p:nvSpPr>
          <p:cNvPr id="8" name="Text Placeholder 7"/>
          <p:cNvSpPr>
            <a:spLocks noGrp="1"/>
          </p:cNvSpPr>
          <p:nvPr>
            <p:ph type="body" sz="quarter" idx="15"/>
          </p:nvPr>
        </p:nvSpPr>
        <p:spPr>
          <a:xfrm>
            <a:off x="457200" y="1905000"/>
            <a:ext cx="8180388" cy="762000"/>
          </a:xfrm>
        </p:spPr>
        <p:txBody>
          <a:bodyPr/>
          <a:lstStyle>
            <a:lvl1pPr marL="0" indent="0">
              <a:buNone/>
              <a:defRPr/>
            </a:lvl1pPr>
          </a:lstStyle>
          <a:p>
            <a:pPr lvl="0"/>
            <a:endParaRPr lang="en-US" dirty="0"/>
          </a:p>
        </p:txBody>
      </p:sp>
      <p:sp>
        <p:nvSpPr>
          <p:cNvPr id="14"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20018195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9418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1360265" y="2693988"/>
            <a:ext cx="6423471" cy="1470025"/>
          </a:xfrm>
        </p:spPr>
        <p:txBody>
          <a:bodyPr/>
          <a:lstStyle/>
          <a:p>
            <a:r>
              <a:rPr lang="en-US" dirty="0"/>
              <a:t>Click to edit Master title style</a:t>
            </a:r>
          </a:p>
        </p:txBody>
      </p:sp>
      <p:sp>
        <p:nvSpPr>
          <p:cNvPr id="7"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20-</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18932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762000" y="2667000"/>
            <a:ext cx="7696200" cy="17526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6731367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285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152400" y="2438400"/>
            <a:ext cx="879348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152400" y="1828800"/>
            <a:ext cx="88011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152400" y="3657600"/>
            <a:ext cx="879348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Tree>
    <p:extLst>
      <p:ext uri="{BB962C8B-B14F-4D97-AF65-F5344CB8AC3E}">
        <p14:creationId xmlns:p14="http://schemas.microsoft.com/office/powerpoint/2010/main" val="22971570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186690" y="2438400"/>
            <a:ext cx="88011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06188" y="1905000"/>
            <a:ext cx="8763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182880" y="3886200"/>
            <a:ext cx="880872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10617602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90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762000" y="2667000"/>
            <a:ext cx="7696200" cy="17526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188839314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2205042888"/>
      </p:ext>
    </p:extLst>
  </p:cSld>
  <p:clrMap bg1="lt1" tx1="dk1" bg2="lt2" tx2="dk2" accent1="accent1" accent2="accent2" accent3="accent3" accent4="accent4" accent5="accent5" accent6="accent6" hlink="hlink" folHlink="folHlink"/>
  <p:sldLayoutIdLst>
    <p:sldLayoutId id="2147485009" r:id="rId1"/>
    <p:sldLayoutId id="2147485011" r:id="rId2"/>
    <p:sldLayoutId id="2147485020" r:id="rId3"/>
  </p:sldLayoutIdLst>
  <p:hf hdr="0" ftr="0" dt="0"/>
  <p:txStyles>
    <p:titleStyle>
      <a:lvl1pPr algn="ctr" rtl="0" eaLnBrk="0" fontAlgn="base" hangingPunct="0">
        <a:spcBef>
          <a:spcPct val="0"/>
        </a:spcBef>
        <a:spcAft>
          <a:spcPct val="0"/>
        </a:spcAft>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E274FF-F3B4-4307-841D-E857DC594D70}" type="datetimeFigureOut">
              <a:rPr lang="en-US" smtClean="0">
                <a:solidFill>
                  <a:prstClr val="black">
                    <a:tint val="75000"/>
                  </a:prstClr>
                </a:solidFill>
                <a:latin typeface="Calibri"/>
              </a:rPr>
              <a:pPr fontAlgn="auto">
                <a:spcBef>
                  <a:spcPts val="0"/>
                </a:spcBef>
                <a:spcAft>
                  <a:spcPts val="0"/>
                </a:spcAft>
              </a:pPr>
              <a:t>6/7/2018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51B738B-A644-4EC0-8597-D493FC7C8AB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42302"/>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461963" indent="-461963"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914400" indent="-4572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376363" indent="-461963"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828800" indent="-4572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2043602263"/>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5799227"/>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1916967"/>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20</a:t>
            </a:r>
          </a:p>
          <a:p>
            <a:r>
              <a:rPr lang="en-US" altLang="en-US" sz="3600" dirty="0">
                <a:solidFill>
                  <a:schemeClr val="tx1"/>
                </a:solidFill>
              </a:rPr>
              <a:t>Master Budgets and Performance Planning</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01707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sz="3600" dirty="0"/>
              <a:t>NEED-TO-KNOW 20-1 (1 of 2)</a:t>
            </a:r>
          </a:p>
        </p:txBody>
      </p:sp>
      <p:sp>
        <p:nvSpPr>
          <p:cNvPr id="4" name="Text Placeholder 3"/>
          <p:cNvSpPr>
            <a:spLocks noGrp="1"/>
          </p:cNvSpPr>
          <p:nvPr>
            <p:ph type="body" sz="quarter" idx="13"/>
          </p:nvPr>
        </p:nvSpPr>
        <p:spPr>
          <a:xfrm>
            <a:off x="228600" y="1371600"/>
            <a:ext cx="8686800" cy="685800"/>
          </a:xfrm>
        </p:spPr>
        <p:txBody>
          <a:bodyPr/>
          <a:lstStyle/>
          <a:p>
            <a:r>
              <a:rPr lang="en-US" altLang="en-US" sz="1800" b="1" kern="0" dirty="0">
                <a:solidFill>
                  <a:prstClr val="black"/>
                </a:solidFill>
              </a:rPr>
              <a:t>Learning Objective C1: </a:t>
            </a:r>
            <a:r>
              <a:rPr lang="en-US" sz="1800" dirty="0"/>
              <a:t>Describe the benefits of budgeting and the process of budget administration.</a:t>
            </a:r>
          </a:p>
        </p:txBody>
      </p:sp>
      <p:sp>
        <p:nvSpPr>
          <p:cNvPr id="3" name="Content Placeholder 2"/>
          <p:cNvSpPr>
            <a:spLocks noGrp="1"/>
          </p:cNvSpPr>
          <p:nvPr>
            <p:ph idx="1"/>
          </p:nvPr>
        </p:nvSpPr>
        <p:spPr>
          <a:xfrm>
            <a:off x="448207" y="2133600"/>
            <a:ext cx="8238593" cy="4191000"/>
          </a:xfrm>
        </p:spPr>
        <p:txBody>
          <a:bodyPr/>
          <a:lstStyle/>
          <a:p>
            <a:pPr marL="0" indent="0">
              <a:buNone/>
            </a:pPr>
            <a:r>
              <a:rPr lang="en-US" altLang="en-US" sz="2600" dirty="0">
                <a:solidFill>
                  <a:srgbClr val="000000"/>
                </a:solidFill>
              </a:rPr>
              <a:t>Label each item below with yes if it describes a benefit of budgeting or no if it</a:t>
            </a:r>
            <a:r>
              <a:rPr lang="en-US" altLang="en-US" sz="2600" dirty="0"/>
              <a:t> </a:t>
            </a:r>
            <a:r>
              <a:rPr lang="en-US" altLang="en-US" sz="2600" dirty="0">
                <a:solidFill>
                  <a:srgbClr val="000000"/>
                </a:solidFill>
              </a:rPr>
              <a:t>describes a potential negative outcome of budgeting.</a:t>
            </a:r>
          </a:p>
          <a:p>
            <a:pPr marL="514350" indent="-514350">
              <a:buFont typeface="+mj-lt"/>
              <a:buAutoNum type="arabicPeriod"/>
            </a:pPr>
            <a:r>
              <a:rPr lang="en-US" altLang="en-US" sz="2600" dirty="0">
                <a:solidFill>
                  <a:srgbClr val="000000"/>
                </a:solidFill>
              </a:rPr>
              <a:t>Budgets provide goals for employees to work toward. </a:t>
            </a:r>
            <a:r>
              <a:rPr lang="en-US" altLang="en-US" sz="2600" u="sng" dirty="0">
                <a:solidFill>
                  <a:srgbClr val="000000"/>
                </a:solidFill>
              </a:rPr>
              <a:t>Yes</a:t>
            </a:r>
            <a:endParaRPr lang="en-US" altLang="en-US" sz="2600" u="sng" dirty="0"/>
          </a:p>
          <a:p>
            <a:pPr marL="514350" lvl="0" indent="-514350">
              <a:buFont typeface="+mj-lt"/>
              <a:buAutoNum type="arabicPeriod"/>
            </a:pPr>
            <a:r>
              <a:rPr lang="en-US" altLang="en-US" sz="2600" dirty="0">
                <a:solidFill>
                  <a:srgbClr val="000000"/>
                </a:solidFill>
              </a:rPr>
              <a:t>Written budgets help communicate plans to all employees. </a:t>
            </a:r>
            <a:r>
              <a:rPr lang="en-US" altLang="en-US" sz="2600" u="sng" dirty="0">
                <a:solidFill>
                  <a:srgbClr val="000000"/>
                </a:solidFill>
              </a:rPr>
              <a:t>Yes</a:t>
            </a:r>
            <a:endParaRPr lang="en-US" altLang="en-US" sz="2600" u="sng" dirty="0"/>
          </a:p>
        </p:txBody>
      </p:sp>
    </p:spTree>
    <p:extLst>
      <p:ext uri="{BB962C8B-B14F-4D97-AF65-F5344CB8AC3E}">
        <p14:creationId xmlns:p14="http://schemas.microsoft.com/office/powerpoint/2010/main" val="213385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33400"/>
            <a:ext cx="9144000" cy="838200"/>
          </a:xfrm>
        </p:spPr>
        <p:txBody>
          <a:bodyPr/>
          <a:lstStyle/>
          <a:p>
            <a:r>
              <a:rPr lang="en-US" sz="3600" dirty="0"/>
              <a:t>NEED-TO-KNOW 20-1 (2 of 2)</a:t>
            </a:r>
          </a:p>
        </p:txBody>
      </p:sp>
      <p:sp>
        <p:nvSpPr>
          <p:cNvPr id="6" name="Text Placeholder 3"/>
          <p:cNvSpPr>
            <a:spLocks noGrp="1"/>
          </p:cNvSpPr>
          <p:nvPr>
            <p:ph type="body" sz="quarter" idx="13"/>
          </p:nvPr>
        </p:nvSpPr>
        <p:spPr>
          <a:xfrm>
            <a:off x="304800" y="1371600"/>
            <a:ext cx="8534400" cy="609600"/>
          </a:xfrm>
        </p:spPr>
        <p:txBody>
          <a:bodyPr/>
          <a:lstStyle/>
          <a:p>
            <a:r>
              <a:rPr lang="en-US" altLang="en-US" sz="1800" b="1" kern="0" dirty="0">
                <a:solidFill>
                  <a:prstClr val="black"/>
                </a:solidFill>
              </a:rPr>
              <a:t>Learning Objective C1: </a:t>
            </a:r>
            <a:r>
              <a:rPr lang="en-US" sz="1800" dirty="0"/>
              <a:t>Describe the benefits of budgeting and the process of budget administration.</a:t>
            </a:r>
          </a:p>
        </p:txBody>
      </p:sp>
      <p:sp>
        <p:nvSpPr>
          <p:cNvPr id="3" name="Content Placeholder 2"/>
          <p:cNvSpPr>
            <a:spLocks noGrp="1"/>
          </p:cNvSpPr>
          <p:nvPr>
            <p:ph idx="1"/>
          </p:nvPr>
        </p:nvSpPr>
        <p:spPr>
          <a:xfrm>
            <a:off x="461122" y="2133600"/>
            <a:ext cx="8225678" cy="4191000"/>
          </a:xfrm>
        </p:spPr>
        <p:txBody>
          <a:bodyPr/>
          <a:lstStyle/>
          <a:p>
            <a:pPr marL="514350" indent="-514350">
              <a:buFont typeface="+mj-lt"/>
              <a:buAutoNum type="arabicPeriod" startAt="3"/>
            </a:pPr>
            <a:r>
              <a:rPr lang="en-US" altLang="en-US" sz="2600" dirty="0">
                <a:solidFill>
                  <a:srgbClr val="000000"/>
                </a:solidFill>
              </a:rPr>
              <a:t>Some employees might understate sales targets in budgets. </a:t>
            </a:r>
            <a:r>
              <a:rPr lang="en-US" altLang="en-US" sz="2600" u="sng" dirty="0">
                <a:solidFill>
                  <a:srgbClr val="000000"/>
                </a:solidFill>
              </a:rPr>
              <a:t>No</a:t>
            </a:r>
          </a:p>
          <a:p>
            <a:pPr marL="514350" lvl="0" indent="-514350">
              <a:buFont typeface="+mj-lt"/>
              <a:buAutoNum type="arabicPeriod" startAt="3"/>
            </a:pPr>
            <a:r>
              <a:rPr lang="en-US" altLang="en-US" sz="2600" dirty="0">
                <a:solidFill>
                  <a:srgbClr val="000000"/>
                </a:solidFill>
              </a:rPr>
              <a:t>A budget forces managers to spend time planning for the future. </a:t>
            </a:r>
            <a:r>
              <a:rPr lang="en-US" altLang="en-US" sz="2600" u="sng" dirty="0">
                <a:solidFill>
                  <a:srgbClr val="000000"/>
                </a:solidFill>
              </a:rPr>
              <a:t>Yes</a:t>
            </a:r>
            <a:endParaRPr lang="en-US" altLang="en-US" sz="2600" u="sng" dirty="0"/>
          </a:p>
          <a:p>
            <a:pPr marL="514350" indent="-514350">
              <a:buFont typeface="+mj-lt"/>
              <a:buAutoNum type="arabicPeriod" startAt="3"/>
            </a:pPr>
            <a:r>
              <a:rPr lang="en-US" altLang="en-US" sz="2600" dirty="0">
                <a:solidFill>
                  <a:srgbClr val="000000"/>
                </a:solidFill>
              </a:rPr>
              <a:t>Some employees might always spend budgeted amounts. </a:t>
            </a:r>
            <a:r>
              <a:rPr lang="en-US" altLang="en-US" sz="2600" u="sng" dirty="0">
                <a:solidFill>
                  <a:srgbClr val="000000"/>
                </a:solidFill>
              </a:rPr>
              <a:t>No</a:t>
            </a:r>
            <a:endParaRPr lang="en-US" altLang="en-US" sz="2600" u="sng" dirty="0"/>
          </a:p>
          <a:p>
            <a:pPr marL="514350" indent="-514350">
              <a:buFont typeface="+mj-lt"/>
              <a:buAutoNum type="arabicPeriod" startAt="3"/>
            </a:pPr>
            <a:r>
              <a:rPr lang="en-US" altLang="en-US" sz="2600" dirty="0">
                <a:solidFill>
                  <a:srgbClr val="000000"/>
                </a:solidFill>
              </a:rPr>
              <a:t>With rolling budgets, managers can continuously plan ahead. </a:t>
            </a:r>
            <a:r>
              <a:rPr lang="en-US" altLang="en-US" sz="2600" u="sng" dirty="0">
                <a:solidFill>
                  <a:srgbClr val="000000"/>
                </a:solidFill>
              </a:rPr>
              <a:t>Yes</a:t>
            </a:r>
            <a:endParaRPr lang="en-US" altLang="en-US" sz="2600" u="sng" dirty="0"/>
          </a:p>
        </p:txBody>
      </p:sp>
    </p:spTree>
    <p:extLst>
      <p:ext uri="{BB962C8B-B14F-4D97-AF65-F5344CB8AC3E}">
        <p14:creationId xmlns:p14="http://schemas.microsoft.com/office/powerpoint/2010/main" val="92916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514600"/>
          </a:xfrm>
        </p:spPr>
        <p:txBody>
          <a:bodyPr/>
          <a:lstStyle/>
          <a:p>
            <a:r>
              <a:rPr lang="en-US" altLang="en-US" b="1" dirty="0"/>
              <a:t>Learning Objective</a:t>
            </a:r>
            <a:r>
              <a:rPr lang="en-US" altLang="en-US" dirty="0"/>
              <a:t> </a:t>
            </a:r>
            <a:r>
              <a:rPr lang="en-US" altLang="en-US" sz="3600" b="1" dirty="0">
                <a:ea typeface="ＭＳ Ｐゴシック" pitchFamily="34" charset="-128"/>
              </a:rPr>
              <a:t>C2: </a:t>
            </a:r>
            <a:r>
              <a:rPr lang="en-US" sz="3600" dirty="0"/>
              <a:t>Describe a master budget and the process of preparing it.</a:t>
            </a:r>
          </a:p>
        </p:txBody>
      </p:sp>
    </p:spTree>
    <p:extLst>
      <p:ext uri="{BB962C8B-B14F-4D97-AF65-F5344CB8AC3E}">
        <p14:creationId xmlns:p14="http://schemas.microsoft.com/office/powerpoint/2010/main" val="46452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sz="3600" dirty="0"/>
              <a:t>Master Budget Components</a:t>
            </a:r>
            <a:endParaRPr lang="en-US" sz="3600" dirty="0"/>
          </a:p>
        </p:txBody>
      </p:sp>
      <p:sp>
        <p:nvSpPr>
          <p:cNvPr id="4" name="Text Placeholder 3"/>
          <p:cNvSpPr>
            <a:spLocks noGrp="1"/>
          </p:cNvSpPr>
          <p:nvPr>
            <p:ph type="body" sz="quarter" idx="14"/>
          </p:nvPr>
        </p:nvSpPr>
        <p:spPr>
          <a:xfrm>
            <a:off x="304800" y="1295400"/>
            <a:ext cx="8534400" cy="614040"/>
          </a:xfrm>
        </p:spPr>
        <p:txBody>
          <a:bodyPr/>
          <a:lstStyle/>
          <a:p>
            <a:r>
              <a:rPr lang="en-US" altLang="en-US" sz="1800" b="1" kern="0" dirty="0">
                <a:solidFill>
                  <a:prstClr val="black"/>
                </a:solidFill>
              </a:rPr>
              <a:t>Learning Objective C2: </a:t>
            </a:r>
            <a:r>
              <a:rPr lang="en-US" sz="1800" dirty="0"/>
              <a:t>Describe a master budget and the process of preparing it.</a:t>
            </a:r>
          </a:p>
        </p:txBody>
      </p:sp>
      <p:sp>
        <p:nvSpPr>
          <p:cNvPr id="5" name="Content Placeholder 4"/>
          <p:cNvSpPr>
            <a:spLocks noGrp="1"/>
          </p:cNvSpPr>
          <p:nvPr>
            <p:ph type="body" sz="quarter" idx="15"/>
          </p:nvPr>
        </p:nvSpPr>
        <p:spPr>
          <a:xfrm>
            <a:off x="457201" y="2170698"/>
            <a:ext cx="8229599" cy="420102"/>
          </a:xfrm>
        </p:spPr>
        <p:txBody>
          <a:bodyPr/>
          <a:lstStyle/>
          <a:p>
            <a:r>
              <a:rPr lang="en-US" kern="0" dirty="0"/>
              <a:t>Exhibit 20.2</a:t>
            </a:r>
          </a:p>
        </p:txBody>
      </p:sp>
      <p:pic>
        <p:nvPicPr>
          <p:cNvPr id="6" name="Picture 5" descr="A budget sequence is given for a manufacturer. The legend shows that budgets set in yellow are Operating budgets, budgets set in orange are Investing budgets, and budgets set in purple are Financing budgets. At the top is the Sales budget (yellow). Below Sales is Production (yellow) and below Production is Direct labor (yellow). To the left of Direct labor is Direct materials (yellow) and to the right of Direct labor is Factory overhead (yellow). Below Direct labor is Cash (purple). To the left of Cash is Capital expenditures (orange), to the right of Cash is Selling expenses General &amp; admin expenses (yellow), and below Cash is Budgeted financial statements (set in green). Arrows point from Sales to Production, Capital expenditures, and Selling expenses General &amp; admin expenses. An arrow points from Production to Direct materials, Direct labor, and Factory overhead. An arrow points from Direct labor to Cash. An arrow points from Capital expenditures to Cash. An arrow points from Selling expenses General &amp; admin expenses to Cash."/>
          <p:cNvPicPr>
            <a:picLocks noChangeAspect="1"/>
          </p:cNvPicPr>
          <p:nvPr/>
        </p:nvPicPr>
        <p:blipFill>
          <a:blip r:embed="rId3"/>
          <a:stretch>
            <a:fillRect/>
          </a:stretch>
        </p:blipFill>
        <p:spPr>
          <a:xfrm>
            <a:off x="399741" y="2669610"/>
            <a:ext cx="8363259" cy="3669380"/>
          </a:xfrm>
          <a:prstGeom prst="rect">
            <a:avLst/>
          </a:prstGeom>
        </p:spPr>
      </p:pic>
    </p:spTree>
    <p:extLst>
      <p:ext uri="{BB962C8B-B14F-4D97-AF65-F5344CB8AC3E}">
        <p14:creationId xmlns:p14="http://schemas.microsoft.com/office/powerpoint/2010/main" val="111678245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 y="2286000"/>
            <a:ext cx="8549640" cy="2590800"/>
          </a:xfrm>
        </p:spPr>
        <p:txBody>
          <a:bodyPr/>
          <a:lstStyle/>
          <a:p>
            <a:r>
              <a:rPr lang="en-US" altLang="en-US" b="1" dirty="0"/>
              <a:t>Learning Objective</a:t>
            </a:r>
            <a:r>
              <a:rPr lang="en-US" altLang="en-US" dirty="0"/>
              <a:t> </a:t>
            </a:r>
            <a:r>
              <a:rPr lang="en-US" altLang="en-US" sz="3600" b="1" dirty="0">
                <a:ea typeface="ＭＳ Ｐゴシック" pitchFamily="34" charset="-128"/>
              </a:rPr>
              <a:t>P1:</a:t>
            </a:r>
            <a:r>
              <a:rPr lang="en-US" altLang="en-US" sz="3600" dirty="0">
                <a:ea typeface="ＭＳ Ｐゴシック" pitchFamily="34" charset="-128"/>
              </a:rPr>
              <a:t> </a:t>
            </a:r>
            <a:r>
              <a:rPr lang="en-US" sz="3600" dirty="0"/>
              <a:t>Prepare the operating budget components of a master budget -- for a manufacturing company.</a:t>
            </a:r>
          </a:p>
        </p:txBody>
      </p:sp>
    </p:spTree>
    <p:extLst>
      <p:ext uri="{BB962C8B-B14F-4D97-AF65-F5344CB8AC3E}">
        <p14:creationId xmlns:p14="http://schemas.microsoft.com/office/powerpoint/2010/main" val="93711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sz="3600" dirty="0"/>
              <a:t>Sales Budget (1 of 3)</a:t>
            </a:r>
            <a:endParaRPr lang="en-US" sz="3600" dirty="0"/>
          </a:p>
        </p:txBody>
      </p:sp>
      <p:sp>
        <p:nvSpPr>
          <p:cNvPr id="4" name="Text Placeholder 3"/>
          <p:cNvSpPr>
            <a:spLocks noGrp="1"/>
          </p:cNvSpPr>
          <p:nvPr>
            <p:ph type="body" sz="quarter" idx="13"/>
          </p:nvPr>
        </p:nvSpPr>
        <p:spPr>
          <a:xfrm>
            <a:off x="304800" y="1295400"/>
            <a:ext cx="8506682" cy="6858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48207" y="2191673"/>
            <a:ext cx="8238593" cy="4209127"/>
          </a:xfrm>
        </p:spPr>
        <p:txBody>
          <a:bodyPr/>
          <a:lstStyle/>
          <a:p>
            <a:pPr marL="0" indent="0">
              <a:buNone/>
            </a:pPr>
            <a:r>
              <a:rPr lang="en-US" sz="2600" dirty="0"/>
              <a:t>The first step in preparing the master budget is the sales budget, which shows the planned sales units and the expected dollars from these sales.</a:t>
            </a:r>
          </a:p>
          <a:p>
            <a:r>
              <a:rPr lang="en-US" altLang="en-US" sz="2600" dirty="0"/>
              <a:t>Analysis of economic and market conditions +</a:t>
            </a:r>
            <a:r>
              <a:rPr lang="en-US" altLang="en-US" sz="2600" baseline="0" dirty="0"/>
              <a:t> </a:t>
            </a:r>
            <a:r>
              <a:rPr lang="en-US" altLang="en-US" sz="2600" dirty="0"/>
              <a:t>Business capacity and advertising plans</a:t>
            </a:r>
          </a:p>
          <a:p>
            <a:pPr marL="800100" lvl="1" indent="-457200"/>
            <a:r>
              <a:rPr lang="en-US" altLang="en-US" sz="2400" dirty="0"/>
              <a:t>Estimated Unit Sales</a:t>
            </a:r>
          </a:p>
          <a:p>
            <a:pPr marL="800100" lvl="1" indent="-457200"/>
            <a:r>
              <a:rPr lang="en-US" altLang="en-US" sz="2400" dirty="0"/>
              <a:t>Estimated Unit Price</a:t>
            </a:r>
          </a:p>
          <a:p>
            <a:pPr marL="1257300" lvl="2" indent="-457200"/>
            <a:r>
              <a:rPr lang="en-US" altLang="en-US" sz="2200" dirty="0"/>
              <a:t>Sales Budget</a:t>
            </a:r>
          </a:p>
        </p:txBody>
      </p:sp>
    </p:spTree>
    <p:extLst>
      <p:ext uri="{BB962C8B-B14F-4D97-AF65-F5344CB8AC3E}">
        <p14:creationId xmlns:p14="http://schemas.microsoft.com/office/powerpoint/2010/main" val="86554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sz="3600" dirty="0"/>
              <a:t>Sales Budget (2 of 3)</a:t>
            </a:r>
            <a:endParaRPr lang="en-US" sz="3600" dirty="0"/>
          </a:p>
        </p:txBody>
      </p:sp>
      <p:sp>
        <p:nvSpPr>
          <p:cNvPr id="4" name="Text Placeholder 3"/>
          <p:cNvSpPr>
            <a:spLocks noGrp="1"/>
          </p:cNvSpPr>
          <p:nvPr>
            <p:ph type="body" sz="quarter" idx="13"/>
          </p:nvPr>
        </p:nvSpPr>
        <p:spPr>
          <a:xfrm>
            <a:off x="304800" y="1295400"/>
            <a:ext cx="8494339" cy="6858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381000" y="2105339"/>
            <a:ext cx="8382000" cy="1628461"/>
          </a:xfrm>
        </p:spPr>
        <p:txBody>
          <a:bodyPr/>
          <a:lstStyle/>
          <a:p>
            <a:pPr marL="0" indent="0">
              <a:buNone/>
            </a:pPr>
            <a:r>
              <a:rPr lang="en-US" altLang="en-US" dirty="0"/>
              <a:t>Example: In September 2017, </a:t>
            </a:r>
            <a:r>
              <a:rPr lang="en-US" altLang="en-US" i="1" dirty="0"/>
              <a:t>Toronto Sticks Company</a:t>
            </a:r>
            <a:r>
              <a:rPr lang="en-US" altLang="en-US" dirty="0"/>
              <a:t> sold 700 hockey sticks at $60 each.  Toronto Sticks prepared the following sales budget for the next three months: </a:t>
            </a:r>
          </a:p>
        </p:txBody>
      </p:sp>
    </p:spTree>
    <p:extLst>
      <p:ext uri="{BB962C8B-B14F-4D97-AF65-F5344CB8AC3E}">
        <p14:creationId xmlns:p14="http://schemas.microsoft.com/office/powerpoint/2010/main" val="187033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sz="3600" dirty="0"/>
              <a:t>Sales Budget (3 of 3)</a:t>
            </a:r>
            <a:endParaRPr lang="en-US" sz="3600" dirty="0"/>
          </a:p>
        </p:txBody>
      </p:sp>
      <p:sp>
        <p:nvSpPr>
          <p:cNvPr id="4" name="Text Placeholder 3"/>
          <p:cNvSpPr>
            <a:spLocks noGrp="1"/>
          </p:cNvSpPr>
          <p:nvPr>
            <p:ph type="body" sz="quarter" idx="13"/>
          </p:nvPr>
        </p:nvSpPr>
        <p:spPr>
          <a:xfrm>
            <a:off x="357234" y="1371600"/>
            <a:ext cx="8481966" cy="6096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5" name="Content Placeholder 4"/>
          <p:cNvSpPr>
            <a:spLocks noGrp="1"/>
          </p:cNvSpPr>
          <p:nvPr>
            <p:ph idx="1"/>
          </p:nvPr>
        </p:nvSpPr>
        <p:spPr>
          <a:xfrm>
            <a:off x="461122" y="2133601"/>
            <a:ext cx="8225678" cy="1981199"/>
          </a:xfrm>
        </p:spPr>
        <p:txBody>
          <a:bodyPr/>
          <a:lstStyle/>
          <a:p>
            <a:pPr marL="0" indent="0">
              <a:buNone/>
            </a:pPr>
            <a:r>
              <a:rPr lang="en-US" b="1" dirty="0"/>
              <a:t>Example: </a:t>
            </a:r>
            <a:r>
              <a:rPr lang="en-US" dirty="0"/>
              <a:t>TSC sold 700 hockey sticks at $60 per unit. After considering sales predictions and market conditions, TSC prepares its sales budget for the next three months.</a:t>
            </a:r>
          </a:p>
          <a:p>
            <a:pPr marL="0" indent="0">
              <a:buNone/>
            </a:pPr>
            <a:r>
              <a:rPr lang="en-US" kern="0" dirty="0"/>
              <a:t>Exhibit 20.4</a:t>
            </a:r>
          </a:p>
        </p:txBody>
      </p:sp>
      <p:pic>
        <p:nvPicPr>
          <p:cNvPr id="2" name="Picture 1" descr="A sales budget is shown for Toronto Sticks Company, The title of the budget is Toronto Sticks Company, Sales Budget, October 2017-December 2017. The budget has five columns. The first column has no heading and the other four column headings are October, November, December, and Totals. The line entries are as follows: &#10;&#10;Budgeted sales (units): 1,000, 800, 1,400, 3,200&#10;Selling price per unit: × $60, × $60, × $60, × $60&#10;Total budgeted sales (dollars): $60,000, $48,000, $84,000, $192,000"/>
          <p:cNvPicPr>
            <a:picLocks noChangeAspect="1"/>
          </p:cNvPicPr>
          <p:nvPr/>
        </p:nvPicPr>
        <p:blipFill>
          <a:blip r:embed="rId3"/>
          <a:stretch>
            <a:fillRect/>
          </a:stretch>
        </p:blipFill>
        <p:spPr>
          <a:xfrm>
            <a:off x="171450" y="4267200"/>
            <a:ext cx="8801100" cy="1914525"/>
          </a:xfrm>
          <a:prstGeom prst="rect">
            <a:avLst/>
          </a:prstGeom>
        </p:spPr>
      </p:pic>
    </p:spTree>
    <p:extLst>
      <p:ext uri="{BB962C8B-B14F-4D97-AF65-F5344CB8AC3E}">
        <p14:creationId xmlns:p14="http://schemas.microsoft.com/office/powerpoint/2010/main" val="231160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sz="3600" dirty="0"/>
              <a:t>Production Budget (1 of </a:t>
            </a:r>
            <a:r>
              <a:rPr lang="en-US" dirty="0"/>
              <a:t>3</a:t>
            </a:r>
            <a:r>
              <a:rPr lang="en-US" sz="3600" dirty="0"/>
              <a:t>)</a:t>
            </a:r>
          </a:p>
        </p:txBody>
      </p:sp>
      <p:sp>
        <p:nvSpPr>
          <p:cNvPr id="4" name="Text Placeholder 3"/>
          <p:cNvSpPr>
            <a:spLocks noGrp="1"/>
          </p:cNvSpPr>
          <p:nvPr>
            <p:ph type="body" sz="quarter" idx="13"/>
          </p:nvPr>
        </p:nvSpPr>
        <p:spPr>
          <a:xfrm>
            <a:off x="304800" y="1295400"/>
            <a:ext cx="8534400" cy="6858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384922" y="2133600"/>
            <a:ext cx="8378078" cy="4343400"/>
          </a:xfrm>
        </p:spPr>
        <p:txBody>
          <a:bodyPr/>
          <a:lstStyle/>
          <a:p>
            <a:pPr marL="0" indent="0">
              <a:buNone/>
            </a:pPr>
            <a:r>
              <a:rPr lang="en-US" sz="2200" dirty="0"/>
              <a:t>A manufacturer prepares a production budget, which shows the number of units to be produced in a period.</a:t>
            </a:r>
          </a:p>
          <a:p>
            <a:pPr marL="0" indent="0">
              <a:buNone/>
            </a:pPr>
            <a:r>
              <a:rPr lang="en-US" sz="2200" kern="0" dirty="0"/>
              <a:t>Exhibit 20.5</a:t>
            </a:r>
            <a:endParaRPr lang="en-US" sz="2200" dirty="0"/>
          </a:p>
          <a:p>
            <a:pPr marL="0" indent="0">
              <a:buNone/>
            </a:pPr>
            <a:r>
              <a:rPr lang="en-US" sz="2200" dirty="0"/>
              <a:t>The production budget is based on the unit sales projected in the sales budget, along with inventory considerations.</a:t>
            </a:r>
          </a:p>
          <a:p>
            <a:pPr marL="0" indent="0">
              <a:buNone/>
            </a:pPr>
            <a:r>
              <a:rPr lang="en-US" sz="2200" dirty="0"/>
              <a:t>Total units to be produced in the period = Budgeted ending inventory (units of safety stock) + Budgeted sales units for the period (from the sales budget) − Number of units In beginning inventory</a:t>
            </a:r>
          </a:p>
        </p:txBody>
      </p:sp>
    </p:spTree>
    <p:extLst>
      <p:ext uri="{BB962C8B-B14F-4D97-AF65-F5344CB8AC3E}">
        <p14:creationId xmlns:p14="http://schemas.microsoft.com/office/powerpoint/2010/main" val="321199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sz="3600" dirty="0"/>
              <a:t>Production Budget (2 of </a:t>
            </a:r>
            <a:r>
              <a:rPr lang="en-US" dirty="0"/>
              <a:t>3</a:t>
            </a:r>
            <a:r>
              <a:rPr lang="en-US" sz="3600" dirty="0"/>
              <a:t>)</a:t>
            </a:r>
          </a:p>
        </p:txBody>
      </p:sp>
      <p:sp>
        <p:nvSpPr>
          <p:cNvPr id="4" name="Text Placeholder 3"/>
          <p:cNvSpPr>
            <a:spLocks noGrp="1"/>
          </p:cNvSpPr>
          <p:nvPr>
            <p:ph type="body" sz="quarter" idx="13"/>
          </p:nvPr>
        </p:nvSpPr>
        <p:spPr>
          <a:xfrm>
            <a:off x="381000" y="1295400"/>
            <a:ext cx="8458200" cy="6858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384922" y="2133600"/>
            <a:ext cx="8378078" cy="4343400"/>
          </a:xfrm>
        </p:spPr>
        <p:txBody>
          <a:bodyPr/>
          <a:lstStyle/>
          <a:p>
            <a:pPr marL="0" indent="0">
              <a:buNone/>
            </a:pPr>
            <a:r>
              <a:rPr lang="en-US" dirty="0"/>
              <a:t>Budgeted ending inventory (units of safety stock) + Budgeted sales units for the period (from the sales budget) are the Required units for the period</a:t>
            </a:r>
          </a:p>
          <a:p>
            <a:pPr marL="0" indent="0">
              <a:buNone/>
            </a:pPr>
            <a:r>
              <a:rPr lang="en-US" altLang="en-US" dirty="0"/>
              <a:t>Note: A production budget does not show costs; it is always expressed in </a:t>
            </a:r>
            <a:r>
              <a:rPr lang="en-US" altLang="en-US" u="sng" dirty="0"/>
              <a:t>units</a:t>
            </a:r>
            <a:r>
              <a:rPr lang="en-US" altLang="en-US" dirty="0"/>
              <a:t> of product.</a:t>
            </a:r>
            <a:endParaRPr lang="en-US" dirty="0"/>
          </a:p>
        </p:txBody>
      </p:sp>
    </p:spTree>
    <p:extLst>
      <p:ext uri="{BB962C8B-B14F-4D97-AF65-F5344CB8AC3E}">
        <p14:creationId xmlns:p14="http://schemas.microsoft.com/office/powerpoint/2010/main" val="347348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0" y="533400"/>
            <a:ext cx="9144000" cy="914400"/>
          </a:xfrm>
        </p:spPr>
        <p:txBody>
          <a:bodyPr/>
          <a:lstStyle/>
          <a:p>
            <a:r>
              <a:rPr lang="en-US" altLang="en-US" sz="3600" dirty="0"/>
              <a:t>Learning Objectives (1 of 2)</a:t>
            </a:r>
            <a:endParaRPr lang="en-US" sz="3600" dirty="0"/>
          </a:p>
        </p:txBody>
      </p:sp>
      <p:sp>
        <p:nvSpPr>
          <p:cNvPr id="19" name="Content Placeholder 18"/>
          <p:cNvSpPr>
            <a:spLocks noGrp="1"/>
          </p:cNvSpPr>
          <p:nvPr>
            <p:ph idx="1"/>
          </p:nvPr>
        </p:nvSpPr>
        <p:spPr>
          <a:xfrm>
            <a:off x="473154" y="1568660"/>
            <a:ext cx="8213646" cy="4832140"/>
          </a:xfrm>
        </p:spPr>
        <p:txBody>
          <a:bodyPr/>
          <a:lstStyle/>
          <a:p>
            <a:pPr marL="914400" indent="-914400">
              <a:buNone/>
            </a:pPr>
            <a:r>
              <a:rPr lang="en-US" sz="2600" b="1" dirty="0">
                <a:solidFill>
                  <a:prstClr val="black"/>
                </a:solidFill>
              </a:rPr>
              <a:t>CONCEPTUAL</a:t>
            </a:r>
          </a:p>
          <a:p>
            <a:pPr marL="914400" indent="-914400">
              <a:buNone/>
            </a:pPr>
            <a:r>
              <a:rPr lang="en-US" sz="2600" b="1" dirty="0">
                <a:solidFill>
                  <a:prstClr val="black"/>
                </a:solidFill>
              </a:rPr>
              <a:t>C1	</a:t>
            </a:r>
            <a:r>
              <a:rPr lang="en-US" sz="2600" dirty="0">
                <a:solidFill>
                  <a:prstClr val="black"/>
                </a:solidFill>
              </a:rPr>
              <a:t>Describe the benefits of budgeting and the process of budget administration.</a:t>
            </a:r>
          </a:p>
          <a:p>
            <a:pPr marL="914400" indent="-914400">
              <a:buNone/>
            </a:pPr>
            <a:r>
              <a:rPr lang="en-US" sz="2600" b="1" dirty="0">
                <a:solidFill>
                  <a:prstClr val="black"/>
                </a:solidFill>
              </a:rPr>
              <a:t>C2	</a:t>
            </a:r>
            <a:r>
              <a:rPr lang="en-US" sz="2600" dirty="0">
                <a:solidFill>
                  <a:prstClr val="black"/>
                </a:solidFill>
              </a:rPr>
              <a:t>Describe a master budget and the process of preparing it.</a:t>
            </a:r>
          </a:p>
          <a:p>
            <a:pPr marL="914400" indent="-914400">
              <a:buNone/>
            </a:pPr>
            <a:r>
              <a:rPr lang="en-US" sz="2600" b="1" dirty="0">
                <a:solidFill>
                  <a:prstClr val="black"/>
                </a:solidFill>
              </a:rPr>
              <a:t>ANALYTICAL</a:t>
            </a:r>
          </a:p>
          <a:p>
            <a:pPr marL="914400" indent="-914400">
              <a:buNone/>
            </a:pPr>
            <a:r>
              <a:rPr lang="en-US" sz="2600" b="1" dirty="0">
                <a:solidFill>
                  <a:prstClr val="black"/>
                </a:solidFill>
              </a:rPr>
              <a:t>A1	</a:t>
            </a:r>
            <a:r>
              <a:rPr lang="en-US" sz="2600" dirty="0">
                <a:solidFill>
                  <a:prstClr val="black"/>
                </a:solidFill>
              </a:rPr>
              <a:t>Analyze expense planning using activity-based budgeting.</a:t>
            </a:r>
          </a:p>
        </p:txBody>
      </p:sp>
    </p:spTree>
    <p:extLst>
      <p:ext uri="{BB962C8B-B14F-4D97-AF65-F5344CB8AC3E}">
        <p14:creationId xmlns:p14="http://schemas.microsoft.com/office/powerpoint/2010/main" val="1865293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600" dirty="0"/>
              <a:t>Production Budget (3 of </a:t>
            </a:r>
            <a:r>
              <a:rPr lang="en-US" dirty="0"/>
              <a:t>3</a:t>
            </a:r>
            <a:r>
              <a:rPr lang="en-US" sz="3600" dirty="0"/>
              <a:t>)</a:t>
            </a:r>
          </a:p>
        </p:txBody>
      </p:sp>
      <p:sp>
        <p:nvSpPr>
          <p:cNvPr id="10" name="Text Placeholder 3"/>
          <p:cNvSpPr>
            <a:spLocks noGrp="1"/>
          </p:cNvSpPr>
          <p:nvPr>
            <p:ph type="body" sz="quarter" idx="13"/>
          </p:nvPr>
        </p:nvSpPr>
        <p:spPr>
          <a:xfrm>
            <a:off x="457200" y="1295400"/>
            <a:ext cx="8395494"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5" name="Content Placeholder 4"/>
          <p:cNvSpPr>
            <a:spLocks noGrp="1"/>
          </p:cNvSpPr>
          <p:nvPr>
            <p:ph type="body" sz="quarter" idx="14"/>
          </p:nvPr>
        </p:nvSpPr>
        <p:spPr>
          <a:xfrm>
            <a:off x="381000" y="2057400"/>
            <a:ext cx="8458200" cy="1600200"/>
          </a:xfrm>
        </p:spPr>
        <p:txBody>
          <a:bodyPr/>
          <a:lstStyle/>
          <a:p>
            <a:pPr algn="l"/>
            <a:r>
              <a:rPr lang="en-US" sz="2400" dirty="0"/>
              <a:t>The production budget is based on the unit sales projected in the sales budget, along with inventory considerations.</a:t>
            </a:r>
          </a:p>
          <a:p>
            <a:pPr algn="l"/>
            <a:r>
              <a:rPr lang="en-US" sz="2400" kern="0" dirty="0"/>
              <a:t>Exhibit 20.6</a:t>
            </a:r>
          </a:p>
        </p:txBody>
      </p:sp>
      <p:pic>
        <p:nvPicPr>
          <p:cNvPr id="2" name="Picture 1" descr="A production budget is shown for Toronto Sticks Company, The title of the budget is Toronto Sticks Company, Production Budget, October 2017-December 2017. The budget has four columns. The first column has no heading and the other three column headings are October, November, and December. The line entries are as follows: &#10;&#10;Next month's budgeted sales (units) from sales budget*: 800, 1,400, 900&#10;Ratio of inventory to future sales: × 90%, × 90%, × 90%&#10;Budgeted ending inventory (units): 720 (arrow connects this to same number in next column), 1,260 (arrow connects this to same number in next column), 810&#10;Add: Budgeted sales (units): 1,000, 800, 1,400&#10;Required units of available production: 1,720, 2,060, 2,210&#10;Deduct: Beginning inventory (units): 1,010**, 720, 1,260&#10;Units to be produced: 710, 1,340, 950&#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733800"/>
            <a:ext cx="8389941" cy="2438400"/>
          </a:xfrm>
          <a:prstGeom prst="rect">
            <a:avLst/>
          </a:prstGeom>
        </p:spPr>
      </p:pic>
    </p:spTree>
    <p:extLst>
      <p:ext uri="{BB962C8B-B14F-4D97-AF65-F5344CB8AC3E}">
        <p14:creationId xmlns:p14="http://schemas.microsoft.com/office/powerpoint/2010/main" val="28159834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565574" cy="628419"/>
          </a:xfrm>
        </p:spPr>
        <p:txBody>
          <a:bodyPr/>
          <a:lstStyle/>
          <a:p>
            <a:r>
              <a:rPr lang="en-US" dirty="0"/>
              <a:t>NEED-TO-KNOW 20-2</a:t>
            </a:r>
          </a:p>
        </p:txBody>
      </p:sp>
      <p:sp>
        <p:nvSpPr>
          <p:cNvPr id="4" name="Text Placeholder 3"/>
          <p:cNvSpPr>
            <a:spLocks noGrp="1"/>
          </p:cNvSpPr>
          <p:nvPr>
            <p:ph type="body" sz="quarter" idx="13"/>
          </p:nvPr>
        </p:nvSpPr>
        <p:spPr>
          <a:xfrm>
            <a:off x="304800" y="1219200"/>
            <a:ext cx="8534400"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5" name="Content Placeholder 4"/>
          <p:cNvSpPr>
            <a:spLocks noGrp="1"/>
          </p:cNvSpPr>
          <p:nvPr>
            <p:ph type="body" sz="quarter" idx="14"/>
          </p:nvPr>
        </p:nvSpPr>
        <p:spPr>
          <a:xfrm>
            <a:off x="266700" y="1941896"/>
            <a:ext cx="8572500" cy="1715704"/>
          </a:xfrm>
        </p:spPr>
        <p:txBody>
          <a:bodyPr/>
          <a:lstStyle/>
          <a:p>
            <a:pPr lvl="0" algn="l"/>
            <a:r>
              <a:rPr lang="en-US" altLang="en-US" sz="2000" dirty="0">
                <a:solidFill>
                  <a:srgbClr val="000000"/>
                </a:solidFill>
              </a:rPr>
              <a:t>A manufacturing company predicts sales of 220 units for May and 250 units for June. The company wants</a:t>
            </a:r>
            <a:r>
              <a:rPr lang="en-US" altLang="en-US" sz="2000" dirty="0"/>
              <a:t> </a:t>
            </a:r>
            <a:r>
              <a:rPr lang="en-US" altLang="en-US" sz="2000" dirty="0">
                <a:solidFill>
                  <a:srgbClr val="000000"/>
                </a:solidFill>
              </a:rPr>
              <a:t>each month’s ending inventory to equal 30% of next month’s predicted unit sales. Beginning inventory for</a:t>
            </a:r>
            <a:r>
              <a:rPr lang="en-US" altLang="en-US" sz="2000" dirty="0"/>
              <a:t> </a:t>
            </a:r>
            <a:r>
              <a:rPr lang="en-US" altLang="en-US" sz="2000" dirty="0">
                <a:solidFill>
                  <a:srgbClr val="000000"/>
                </a:solidFill>
              </a:rPr>
              <a:t>May is 66 units.</a:t>
            </a:r>
            <a:r>
              <a:rPr lang="en-US" altLang="en-US" sz="2000" dirty="0"/>
              <a:t> </a:t>
            </a:r>
          </a:p>
          <a:p>
            <a:pPr algn="l"/>
            <a:r>
              <a:rPr lang="en-US" altLang="en-US" sz="2000" dirty="0">
                <a:solidFill>
                  <a:srgbClr val="000000"/>
                </a:solidFill>
              </a:rPr>
              <a:t>Compute the company’s budgeted production in units for May.</a:t>
            </a:r>
            <a:endParaRPr lang="en-US" alt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78915338"/>
              </p:ext>
            </p:extLst>
          </p:nvPr>
        </p:nvGraphicFramePr>
        <p:xfrm>
          <a:off x="609600" y="3886200"/>
          <a:ext cx="7391400" cy="173736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632143">
                  <a:extLst>
                    <a:ext uri="{9D8B030D-6E8A-4147-A177-3AD203B41FA5}">
                      <a16:colId xmlns:a16="http://schemas.microsoft.com/office/drawing/2014/main" val="20001"/>
                    </a:ext>
                  </a:extLst>
                </a:gridCol>
                <a:gridCol w="2339657">
                  <a:extLst>
                    <a:ext uri="{9D8B030D-6E8A-4147-A177-3AD203B41FA5}">
                      <a16:colId xmlns:a16="http://schemas.microsoft.com/office/drawing/2014/main" val="20002"/>
                    </a:ext>
                  </a:extLst>
                </a:gridCol>
              </a:tblGrid>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Budgeted ending inventory for May </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75</a:t>
                      </a:r>
                      <a:endParaRPr lang="en-US" alt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30% of 250 (June’s expected sales)</a:t>
                      </a:r>
                      <a:endParaRPr lang="en-US" alt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244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Plus: Budgeted sales for May</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220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244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Required units of available production</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295</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244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Less: Beginning inventory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(66)</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244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units to be produced during May</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229</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626464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1"/>
            <a:ext cx="9144000" cy="762000"/>
          </a:xfrm>
        </p:spPr>
        <p:txBody>
          <a:bodyPr/>
          <a:lstStyle/>
          <a:p>
            <a:r>
              <a:rPr lang="en-US" dirty="0"/>
              <a:t>Direct Materials Budget</a:t>
            </a:r>
          </a:p>
        </p:txBody>
      </p:sp>
      <p:sp>
        <p:nvSpPr>
          <p:cNvPr id="4" name="Text Placeholder 3"/>
          <p:cNvSpPr>
            <a:spLocks noGrp="1"/>
          </p:cNvSpPr>
          <p:nvPr>
            <p:ph type="body" sz="quarter" idx="13"/>
          </p:nvPr>
        </p:nvSpPr>
        <p:spPr>
          <a:xfrm>
            <a:off x="381000" y="1295400"/>
            <a:ext cx="8395494"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type="body" sz="quarter" idx="14"/>
          </p:nvPr>
        </p:nvSpPr>
        <p:spPr>
          <a:xfrm>
            <a:off x="304800" y="1981200"/>
            <a:ext cx="8382000" cy="1524000"/>
          </a:xfrm>
        </p:spPr>
        <p:txBody>
          <a:bodyPr/>
          <a:lstStyle/>
          <a:p>
            <a:pPr marL="0" indent="0" algn="l">
              <a:buNone/>
            </a:pPr>
            <a:r>
              <a:rPr lang="en-US" sz="2200" dirty="0"/>
              <a:t>The </a:t>
            </a:r>
            <a:r>
              <a:rPr lang="en-US" sz="2200" b="1" dirty="0"/>
              <a:t>direct materials budget </a:t>
            </a:r>
            <a:r>
              <a:rPr lang="en-US" sz="2200" dirty="0"/>
              <a:t>shows the budgeted costs for the direct materials that will need to be purchased to satisfy the estimated production for the period</a:t>
            </a:r>
          </a:p>
          <a:p>
            <a:pPr marL="0" indent="0" algn="l">
              <a:buNone/>
            </a:pPr>
            <a:r>
              <a:rPr lang="en-US" sz="2200" kern="0" dirty="0"/>
              <a:t>Exhibit 20.7</a:t>
            </a:r>
          </a:p>
        </p:txBody>
      </p:sp>
      <p:pic>
        <p:nvPicPr>
          <p:cNvPr id="5" name="Picture 4" descr="A direct materials budget is shown for Toronto Sticks Company, The title of the budget is Toronto Sticks Company, Direct Materials Budget, October 2017-December 2017. The budget has four columns. The first column has no heading and the other three column headings are October, November, and December. The line entries are as follows: &#10;&#10;Budgeted production units*: 710, 1,340, 950&#10;Materials requirements per unit: × 0.5, × 0.5, × 0.5&#10;Materials needed for production (pounds): 355, 670 (arrow labeled ×50% points to 2nd 335 in previous column), 475 (arrow labeled ×50% points to 237.5 in previous column)&#10;Add: Budgeted ending inventory (pounds): 335 (arrow connects this to same number in next column),&#10; 237.5 (arrow connects this to same number in next column), 247.5**&#10;Total materials requirements (pounds): 690, 907.5, 722.5&#10;Deduct: Beginning inventory (pounds): (178), (335), (237.5)&#10;Materials to be purchased (pounds): 512, 572.5, 485.0&#10;&#10;Material price per pound: $20, $20, $20&#10;Total cost of direct materials purchases: $10,240, $11,450, $9,700&#10;&#10;*From production budget (Exhibit 22.6).&#10;**Computed from January 2018 production requirements, assumed to be 990 units. 990 units × 0.5 lbs. per unit × 50% safety stock = 247.5 lb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505200"/>
            <a:ext cx="8316773" cy="2895600"/>
          </a:xfrm>
          <a:prstGeom prst="rect">
            <a:avLst/>
          </a:prstGeom>
        </p:spPr>
      </p:pic>
    </p:spTree>
    <p:extLst>
      <p:ext uri="{BB962C8B-B14F-4D97-AF65-F5344CB8AC3E}">
        <p14:creationId xmlns:p14="http://schemas.microsoft.com/office/powerpoint/2010/main" val="125140325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 Labor Budget</a:t>
            </a:r>
          </a:p>
        </p:txBody>
      </p:sp>
      <p:sp>
        <p:nvSpPr>
          <p:cNvPr id="6" name="Text Placeholder 5"/>
          <p:cNvSpPr>
            <a:spLocks noGrp="1"/>
          </p:cNvSpPr>
          <p:nvPr>
            <p:ph type="body" sz="quarter" idx="15"/>
          </p:nvPr>
        </p:nvSpPr>
        <p:spPr>
          <a:xfrm>
            <a:off x="457200" y="1371600"/>
            <a:ext cx="8153400"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5" name="Content  Placeholder 4"/>
          <p:cNvSpPr>
            <a:spLocks noGrp="1"/>
          </p:cNvSpPr>
          <p:nvPr>
            <p:ph type="body" sz="quarter" idx="14"/>
          </p:nvPr>
        </p:nvSpPr>
        <p:spPr>
          <a:xfrm>
            <a:off x="247650" y="2133600"/>
            <a:ext cx="8591550" cy="1334704"/>
          </a:xfrm>
        </p:spPr>
        <p:txBody>
          <a:bodyPr/>
          <a:lstStyle/>
          <a:p>
            <a:pPr marL="0" indent="0" algn="l">
              <a:buNone/>
            </a:pPr>
            <a:r>
              <a:rPr lang="en-US" sz="2000" dirty="0"/>
              <a:t>The </a:t>
            </a:r>
            <a:r>
              <a:rPr lang="en-US" sz="2000" b="1" dirty="0"/>
              <a:t>direct labor budget </a:t>
            </a:r>
            <a:r>
              <a:rPr lang="en-US" sz="2000" dirty="0"/>
              <a:t>shows the budgeted costs for the direct labor that will be needed to satisfy the estimated production for the period.</a:t>
            </a:r>
          </a:p>
          <a:p>
            <a:pPr marL="0" indent="0" algn="l">
              <a:buNone/>
            </a:pPr>
            <a:r>
              <a:rPr lang="en-US" sz="2000" kern="0" dirty="0"/>
              <a:t>Exhibit 20.8</a:t>
            </a:r>
          </a:p>
        </p:txBody>
      </p:sp>
      <p:pic>
        <p:nvPicPr>
          <p:cNvPr id="2" name="Picture 1" descr="A direct labor budget is shown for Toronto Sticks Company. The budget title is Toronto Sticks Company, Direct Labor Budget, October 2017-December 2017. The budget has four columns. The first column has no heading and the other three column headings are October, November, and December. The line entries are as follows:&#10;&#10;Budgeted production (units)*: 710, 1,340, 950&#10;Direct labor requirements per unit (hours): × 0.25, × 0.25, × 0.25&#10;Total direct labor hours needed: 177.5, 335, 237.5&#10;&#10;Direct labor rate (per hour): $12, $12, $12&#10;Total cost of direct labor: $2,130, $4,020, $2,850&#10;&#10;*From production budget (Exhibit 2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16087"/>
            <a:ext cx="8522114" cy="2782594"/>
          </a:xfrm>
          <a:prstGeom prst="rect">
            <a:avLst/>
          </a:prstGeom>
        </p:spPr>
      </p:pic>
    </p:spTree>
    <p:extLst>
      <p:ext uri="{BB962C8B-B14F-4D97-AF65-F5344CB8AC3E}">
        <p14:creationId xmlns:p14="http://schemas.microsoft.com/office/powerpoint/2010/main" val="165165016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dirty="0"/>
              <a:t>NEED-TO-KNOW 20-3 (1 of 3)</a:t>
            </a:r>
          </a:p>
        </p:txBody>
      </p:sp>
      <p:sp>
        <p:nvSpPr>
          <p:cNvPr id="4" name="Text Placeholder 3"/>
          <p:cNvSpPr>
            <a:spLocks noGrp="1"/>
          </p:cNvSpPr>
          <p:nvPr>
            <p:ph type="body" sz="quarter" idx="13"/>
          </p:nvPr>
        </p:nvSpPr>
        <p:spPr>
          <a:xfrm>
            <a:off x="228600" y="1371600"/>
            <a:ext cx="8686800" cy="6096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381000" y="2209800"/>
            <a:ext cx="8382000" cy="4191000"/>
          </a:xfrm>
        </p:spPr>
        <p:txBody>
          <a:bodyPr/>
          <a:lstStyle/>
          <a:p>
            <a:pPr marL="0" lvl="0" indent="0">
              <a:buNone/>
            </a:pPr>
            <a:r>
              <a:rPr lang="en-US" altLang="en-US" dirty="0">
                <a:solidFill>
                  <a:srgbClr val="000000"/>
                </a:solidFill>
              </a:rPr>
              <a:t>A manufacturing company budgets production of 800 units during June and 900 units during July. Each</a:t>
            </a:r>
            <a:r>
              <a:rPr lang="en-US" altLang="en-US" dirty="0"/>
              <a:t> </a:t>
            </a:r>
            <a:r>
              <a:rPr lang="en-US" altLang="en-US" dirty="0">
                <a:solidFill>
                  <a:srgbClr val="000000"/>
                </a:solidFill>
              </a:rPr>
              <a:t>unit of finished goods requires 2 pounds of direct materials, at a cost of $8 per pound. The company maintains</a:t>
            </a:r>
            <a:r>
              <a:rPr lang="en-US" altLang="en-US" dirty="0"/>
              <a:t> </a:t>
            </a:r>
            <a:r>
              <a:rPr lang="en-US" altLang="en-US" dirty="0">
                <a:solidFill>
                  <a:srgbClr val="000000"/>
                </a:solidFill>
              </a:rPr>
              <a:t>an inventory of direct materials equal to 10% of next month’s budgeted production. Beginning direct</a:t>
            </a:r>
            <a:r>
              <a:rPr lang="en-US" altLang="en-US" dirty="0"/>
              <a:t> </a:t>
            </a:r>
            <a:r>
              <a:rPr lang="en-US" altLang="en-US" dirty="0">
                <a:solidFill>
                  <a:srgbClr val="000000"/>
                </a:solidFill>
              </a:rPr>
              <a:t>materials inventory for June is 160 pounds. Each finished unit requires 1 hour of direct labor at the rate of</a:t>
            </a:r>
            <a:r>
              <a:rPr lang="en-US" altLang="en-US" dirty="0"/>
              <a:t> </a:t>
            </a:r>
            <a:r>
              <a:rPr lang="en-US" altLang="en-US" dirty="0">
                <a:solidFill>
                  <a:srgbClr val="000000"/>
                </a:solidFill>
              </a:rPr>
              <a:t>$14 per hour.</a:t>
            </a:r>
          </a:p>
        </p:txBody>
      </p:sp>
    </p:spTree>
    <p:extLst>
      <p:ext uri="{BB962C8B-B14F-4D97-AF65-F5344CB8AC3E}">
        <p14:creationId xmlns:p14="http://schemas.microsoft.com/office/powerpoint/2010/main" val="4248135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NEED-TO-KNOW 20-3 (2 of 3)</a:t>
            </a:r>
          </a:p>
        </p:txBody>
      </p:sp>
      <p:sp>
        <p:nvSpPr>
          <p:cNvPr id="7" name="Text Placeholder 3"/>
          <p:cNvSpPr>
            <a:spLocks noGrp="1"/>
          </p:cNvSpPr>
          <p:nvPr>
            <p:ph type="body" sz="quarter" idx="13"/>
          </p:nvPr>
        </p:nvSpPr>
        <p:spPr>
          <a:xfrm>
            <a:off x="381000" y="1219200"/>
            <a:ext cx="8395494"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5" name="Content Placeholder 4"/>
          <p:cNvSpPr>
            <a:spLocks noGrp="1"/>
          </p:cNvSpPr>
          <p:nvPr>
            <p:ph type="body" sz="quarter" idx="14"/>
          </p:nvPr>
        </p:nvSpPr>
        <p:spPr>
          <a:xfrm>
            <a:off x="228600" y="1905000"/>
            <a:ext cx="8572500" cy="725104"/>
          </a:xfrm>
        </p:spPr>
        <p:txBody>
          <a:bodyPr/>
          <a:lstStyle/>
          <a:p>
            <a:pPr lvl="0" algn="l"/>
            <a:r>
              <a:rPr lang="en-US" altLang="en-US" sz="2000" dirty="0">
                <a:solidFill>
                  <a:srgbClr val="000000"/>
                </a:solidFill>
              </a:rPr>
              <a:t>Compute the budgeted (a) cost of direct materials purchases for June and (b) direct labor cost for June.</a:t>
            </a:r>
            <a:endParaRPr lang="en-US" alt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274650018"/>
              </p:ext>
            </p:extLst>
          </p:nvPr>
        </p:nvGraphicFramePr>
        <p:xfrm>
          <a:off x="762000" y="2819400"/>
          <a:ext cx="8001000" cy="297180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Budgeted production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Materials requirements per unit (lbs.)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2</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Materials needed for production (lbs.)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1,600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Add: Budgeted ending inventory (lbs.)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180</a:t>
                      </a: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 </a:t>
                      </a:r>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(July production of 900 units ×</a:t>
                      </a:r>
                      <a:r>
                        <a:rPr lang="en-US" altLang="en-US" sz="1400" baseline="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2 lbs. per unit × 10%)</a:t>
                      </a:r>
                      <a:endParaRPr lang="en-US" alt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materials requirements (lbs.)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1,780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Less: Beginning inventory (lbs.)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(160)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Materials to be purchased (lbs.)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1,620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Material price per pound</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$ 8</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7"/>
                  </a:ext>
                </a:extLst>
              </a:tr>
              <a:tr h="29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cost of direct materials purchases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$ 12,960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74612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533400"/>
            <a:ext cx="9144000" cy="838200"/>
          </a:xfrm>
        </p:spPr>
        <p:txBody>
          <a:bodyPr/>
          <a:lstStyle/>
          <a:p>
            <a:r>
              <a:rPr lang="en-US" dirty="0"/>
              <a:t>NEED-TO-KNOW 20-3 (3 of 3)</a:t>
            </a:r>
          </a:p>
        </p:txBody>
      </p:sp>
      <p:sp>
        <p:nvSpPr>
          <p:cNvPr id="10" name="Text Placeholder 9"/>
          <p:cNvSpPr>
            <a:spLocks noGrp="1"/>
          </p:cNvSpPr>
          <p:nvPr>
            <p:ph type="body" sz="quarter" idx="14"/>
          </p:nvPr>
        </p:nvSpPr>
        <p:spPr>
          <a:xfrm>
            <a:off x="170761" y="1345276"/>
            <a:ext cx="8820839" cy="635924"/>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graphicFrame>
        <p:nvGraphicFramePr>
          <p:cNvPr id="9" name="Table 8"/>
          <p:cNvGraphicFramePr>
            <a:graphicFrameLocks noGrp="1"/>
          </p:cNvGraphicFramePr>
          <p:nvPr>
            <p:extLst>
              <p:ext uri="{D42A27DB-BD31-4B8C-83A1-F6EECF244321}">
                <p14:modId xmlns:p14="http://schemas.microsoft.com/office/powerpoint/2010/main" val="2613045817"/>
              </p:ext>
            </p:extLst>
          </p:nvPr>
        </p:nvGraphicFramePr>
        <p:xfrm>
          <a:off x="1600200" y="2514600"/>
          <a:ext cx="5486400" cy="2463800"/>
        </p:xfrm>
        <a:graphic>
          <a:graphicData uri="http://schemas.openxmlformats.org/drawingml/2006/table">
            <a:tbl>
              <a:tblPr firstRow="1" bandRow="1">
                <a:tableStyleId>{5940675A-B579-460E-94D1-54222C63F5DA}</a:tableStyleId>
              </a:tblPr>
              <a:tblGrid>
                <a:gridCol w="4249757">
                  <a:extLst>
                    <a:ext uri="{9D8B030D-6E8A-4147-A177-3AD203B41FA5}">
                      <a16:colId xmlns:a16="http://schemas.microsoft.com/office/drawing/2014/main" val="20000"/>
                    </a:ext>
                  </a:extLst>
                </a:gridCol>
                <a:gridCol w="1236643">
                  <a:extLst>
                    <a:ext uri="{9D8B030D-6E8A-4147-A177-3AD203B41FA5}">
                      <a16:colId xmlns:a16="http://schemas.microsoft.com/office/drawing/2014/main" val="20001"/>
                    </a:ext>
                  </a:extLst>
                </a:gridCol>
              </a:tblGrid>
              <a:tr h="492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Budgeted production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92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Labor requirements per unit (hrs.)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1</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492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direct labor hours needed</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492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Labor rate (per hour)</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$14</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492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cost of direct labor</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$11,200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788687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Factory Overhead Budget (1 of 2)</a:t>
            </a:r>
          </a:p>
        </p:txBody>
      </p:sp>
      <p:sp>
        <p:nvSpPr>
          <p:cNvPr id="4" name="Text Placeholder 3"/>
          <p:cNvSpPr>
            <a:spLocks noGrp="1"/>
          </p:cNvSpPr>
          <p:nvPr>
            <p:ph type="body" sz="quarter" idx="13"/>
          </p:nvPr>
        </p:nvSpPr>
        <p:spPr>
          <a:xfrm>
            <a:off x="457200" y="1295400"/>
            <a:ext cx="8395494"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type="body" sz="quarter" idx="14"/>
          </p:nvPr>
        </p:nvSpPr>
        <p:spPr>
          <a:xfrm>
            <a:off x="381000" y="2057400"/>
            <a:ext cx="8458200" cy="1447800"/>
          </a:xfrm>
        </p:spPr>
        <p:txBody>
          <a:bodyPr/>
          <a:lstStyle/>
          <a:p>
            <a:pPr marL="0" indent="0" algn="l">
              <a:buNone/>
            </a:pPr>
            <a:r>
              <a:rPr lang="en-US" sz="2000" dirty="0"/>
              <a:t>The factory overhead budget shows the budgeted costs for factory overhead that are needed to complete the estimated production for the period.</a:t>
            </a:r>
          </a:p>
          <a:p>
            <a:pPr marL="0" indent="0" algn="l">
              <a:buNone/>
            </a:pPr>
            <a:r>
              <a:rPr lang="en-US" sz="2000" kern="0" dirty="0"/>
              <a:t>Exhibit 20.9</a:t>
            </a:r>
          </a:p>
        </p:txBody>
      </p:sp>
      <p:pic>
        <p:nvPicPr>
          <p:cNvPr id="5" name="Picture 4" descr="A factory overhead budget is shown for Toronto Sticks Company. The budget title is Toronto Sticks Company, Factory Overhead Budget, October 2017-December 2017. There are four columns in the budget. The first column has no heading and the other three column headings are October, November, and December. The line entries are as follows:&#10;&#10;Budgeted production (units)*: 710, 1,340, 950&#10;Variable factory overhead rate: × $250, × $250, × $250&#10;Budgeted variable overhead: 1,775, 3,350, 2,375&#10;Budgeted fixed overhead: 1,500, 1,500, 1,500&#10;Budgeted total overhead: $3,275, $4,850, $3,875&#10;&#10;*From production budget (Exhibit 22.6).&#10;&#10;The second through fourth lines of the budget are circled in b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71218"/>
            <a:ext cx="8294142" cy="2500982"/>
          </a:xfrm>
          <a:prstGeom prst="rect">
            <a:avLst/>
          </a:prstGeom>
        </p:spPr>
      </p:pic>
    </p:spTree>
    <p:extLst>
      <p:ext uri="{BB962C8B-B14F-4D97-AF65-F5344CB8AC3E}">
        <p14:creationId xmlns:p14="http://schemas.microsoft.com/office/powerpoint/2010/main" val="333677437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dirty="0"/>
              <a:t>Factory Overhead Budget (2 of 2)</a:t>
            </a:r>
          </a:p>
        </p:txBody>
      </p:sp>
      <p:sp>
        <p:nvSpPr>
          <p:cNvPr id="4" name="Text Placeholder 3"/>
          <p:cNvSpPr>
            <a:spLocks noGrp="1"/>
          </p:cNvSpPr>
          <p:nvPr>
            <p:ph type="body" sz="quarter" idx="13"/>
          </p:nvPr>
        </p:nvSpPr>
        <p:spPr>
          <a:xfrm>
            <a:off x="131349" y="1371600"/>
            <a:ext cx="8823246" cy="58291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61122" y="2209801"/>
            <a:ext cx="8225678" cy="4190999"/>
          </a:xfrm>
        </p:spPr>
        <p:txBody>
          <a:bodyPr/>
          <a:lstStyle/>
          <a:p>
            <a:pPr marL="0" indent="0">
              <a:buNone/>
            </a:pPr>
            <a:r>
              <a:rPr lang="en-US" altLang="en-US" sz="2600" dirty="0"/>
              <a:t>The variable portion of factory overhead is assigned at the rate of $2.50 per unit of production. The fixed overhead is $1,500 per month.</a:t>
            </a:r>
          </a:p>
        </p:txBody>
      </p:sp>
    </p:spTree>
    <p:extLst>
      <p:ext uri="{BB962C8B-B14F-4D97-AF65-F5344CB8AC3E}">
        <p14:creationId xmlns:p14="http://schemas.microsoft.com/office/powerpoint/2010/main" val="359092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dirty="0"/>
              <a:t>Product Cost Per Unit (1 of 2)</a:t>
            </a:r>
          </a:p>
        </p:txBody>
      </p:sp>
      <p:sp>
        <p:nvSpPr>
          <p:cNvPr id="4" name="Text Placeholder 3"/>
          <p:cNvSpPr>
            <a:spLocks noGrp="1"/>
          </p:cNvSpPr>
          <p:nvPr>
            <p:ph type="body" sz="quarter" idx="13"/>
          </p:nvPr>
        </p:nvSpPr>
        <p:spPr>
          <a:xfrm>
            <a:off x="160377" y="1295400"/>
            <a:ext cx="8823246" cy="604041"/>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61122" y="2133600"/>
            <a:ext cx="8225678" cy="4267200"/>
          </a:xfrm>
        </p:spPr>
        <p:txBody>
          <a:bodyPr/>
          <a:lstStyle/>
          <a:p>
            <a:pPr marL="0" indent="0">
              <a:buNone/>
            </a:pPr>
            <a:r>
              <a:rPr lang="en-US" sz="2600" dirty="0"/>
              <a:t>TSC’s can compute product cost per unit from the three manufacturing budgets (direct materials, direct labor, and factory overhead).</a:t>
            </a:r>
          </a:p>
          <a:p>
            <a:pPr marL="0" indent="0">
              <a:buNone/>
            </a:pPr>
            <a:r>
              <a:rPr lang="en-US" sz="2600" dirty="0"/>
              <a:t>For budgeting purposes, TSC assumes it will normally produce 3,000 units of product each quarter, yielding fixed overhead of $1.50 per unit. TSC’s other product costs are all variable.</a:t>
            </a:r>
          </a:p>
        </p:txBody>
      </p:sp>
    </p:spTree>
    <p:extLst>
      <p:ext uri="{BB962C8B-B14F-4D97-AF65-F5344CB8AC3E}">
        <p14:creationId xmlns:p14="http://schemas.microsoft.com/office/powerpoint/2010/main" val="217181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altLang="en-US" sz="3600" dirty="0"/>
              <a:t>Learning Objectives (2 of 2)</a:t>
            </a:r>
            <a:endParaRPr lang="en-US" sz="3600" dirty="0"/>
          </a:p>
        </p:txBody>
      </p:sp>
      <p:sp>
        <p:nvSpPr>
          <p:cNvPr id="4" name="Content Placeholder 3"/>
          <p:cNvSpPr>
            <a:spLocks noGrp="1"/>
          </p:cNvSpPr>
          <p:nvPr>
            <p:ph idx="1"/>
          </p:nvPr>
        </p:nvSpPr>
        <p:spPr>
          <a:xfrm>
            <a:off x="457200" y="1614865"/>
            <a:ext cx="8229600" cy="4785935"/>
          </a:xfrm>
        </p:spPr>
        <p:txBody>
          <a:bodyPr/>
          <a:lstStyle/>
          <a:p>
            <a:pPr marL="914400" indent="-914400">
              <a:buNone/>
            </a:pPr>
            <a:r>
              <a:rPr lang="en-US" sz="2600" b="1" dirty="0">
                <a:solidFill>
                  <a:prstClr val="black"/>
                </a:solidFill>
              </a:rPr>
              <a:t>PROCEDURAL</a:t>
            </a:r>
          </a:p>
          <a:p>
            <a:pPr marL="914400" indent="-914400">
              <a:buNone/>
            </a:pPr>
            <a:r>
              <a:rPr lang="en-US" sz="2600" b="1" dirty="0">
                <a:solidFill>
                  <a:prstClr val="black"/>
                </a:solidFill>
              </a:rPr>
              <a:t>P1	</a:t>
            </a:r>
            <a:r>
              <a:rPr lang="en-US" sz="2600" dirty="0">
                <a:solidFill>
                  <a:prstClr val="black"/>
                </a:solidFill>
              </a:rPr>
              <a:t>Prepare the operating budget components of a master budget -- for a manufacturing company.</a:t>
            </a:r>
          </a:p>
          <a:p>
            <a:pPr marL="914400" indent="-914400">
              <a:buNone/>
            </a:pPr>
            <a:r>
              <a:rPr lang="en-US" sz="2600" b="1" dirty="0">
                <a:solidFill>
                  <a:prstClr val="black"/>
                </a:solidFill>
              </a:rPr>
              <a:t>P2	</a:t>
            </a:r>
            <a:r>
              <a:rPr lang="en-US" sz="2600" dirty="0">
                <a:solidFill>
                  <a:prstClr val="black"/>
                </a:solidFill>
              </a:rPr>
              <a:t>Prepare a cash budget.</a:t>
            </a:r>
          </a:p>
          <a:p>
            <a:pPr marL="914400" indent="-914400">
              <a:buNone/>
            </a:pPr>
            <a:r>
              <a:rPr lang="en-US" sz="2600" b="1" dirty="0">
                <a:solidFill>
                  <a:prstClr val="black"/>
                </a:solidFill>
              </a:rPr>
              <a:t>P3	</a:t>
            </a:r>
            <a:r>
              <a:rPr lang="en-US" sz="2600" dirty="0">
                <a:solidFill>
                  <a:prstClr val="black"/>
                </a:solidFill>
              </a:rPr>
              <a:t>Prepare budgeted financial statements.</a:t>
            </a:r>
          </a:p>
          <a:p>
            <a:pPr marL="914400" indent="-914400">
              <a:buNone/>
            </a:pPr>
            <a:r>
              <a:rPr lang="en-US" sz="2600" b="1" dirty="0">
                <a:solidFill>
                  <a:prstClr val="black"/>
                </a:solidFill>
              </a:rPr>
              <a:t>P4	</a:t>
            </a:r>
            <a:r>
              <a:rPr lang="en-US" sz="2600" dirty="0">
                <a:solidFill>
                  <a:prstClr val="black"/>
                </a:solidFill>
              </a:rPr>
              <a:t>Prepare each component of a master budget and link each to the budgeting process—for a merchandising company.  (Appendix 20A)</a:t>
            </a:r>
          </a:p>
        </p:txBody>
      </p:sp>
    </p:spTree>
    <p:extLst>
      <p:ext uri="{BB962C8B-B14F-4D97-AF65-F5344CB8AC3E}">
        <p14:creationId xmlns:p14="http://schemas.microsoft.com/office/powerpoint/2010/main" val="105595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533400"/>
            <a:ext cx="9144000" cy="838200"/>
          </a:xfrm>
        </p:spPr>
        <p:txBody>
          <a:bodyPr/>
          <a:lstStyle/>
          <a:p>
            <a:r>
              <a:rPr lang="en-US" dirty="0"/>
              <a:t>Product Cost Per Unit (2 of 2)</a:t>
            </a:r>
          </a:p>
        </p:txBody>
      </p:sp>
      <p:sp>
        <p:nvSpPr>
          <p:cNvPr id="12" name="Text Placeholder 3"/>
          <p:cNvSpPr>
            <a:spLocks noGrp="1"/>
          </p:cNvSpPr>
          <p:nvPr>
            <p:ph type="body" sz="quarter" idx="13"/>
          </p:nvPr>
        </p:nvSpPr>
        <p:spPr>
          <a:xfrm>
            <a:off x="152400" y="1295400"/>
            <a:ext cx="8823246" cy="604041"/>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9" name="Content Placeholder 8"/>
          <p:cNvSpPr>
            <a:spLocks noGrp="1"/>
          </p:cNvSpPr>
          <p:nvPr>
            <p:ph type="body" sz="quarter" idx="15"/>
          </p:nvPr>
        </p:nvSpPr>
        <p:spPr>
          <a:xfrm>
            <a:off x="463266" y="2133600"/>
            <a:ext cx="8223534" cy="457200"/>
          </a:xfrm>
        </p:spPr>
        <p:txBody>
          <a:bodyPr/>
          <a:lstStyle/>
          <a:p>
            <a:r>
              <a:rPr lang="en-US" sz="2200" kern="0" dirty="0"/>
              <a:t>Exhibit 20.10</a:t>
            </a:r>
          </a:p>
        </p:txBody>
      </p:sp>
      <p:graphicFrame>
        <p:nvGraphicFramePr>
          <p:cNvPr id="8" name="Table 7"/>
          <p:cNvGraphicFramePr>
            <a:graphicFrameLocks noGrp="1"/>
          </p:cNvGraphicFramePr>
          <p:nvPr>
            <p:extLst>
              <p:ext uri="{D42A27DB-BD31-4B8C-83A1-F6EECF244321}">
                <p14:modId xmlns:p14="http://schemas.microsoft.com/office/powerpoint/2010/main" val="1607082707"/>
              </p:ext>
            </p:extLst>
          </p:nvPr>
        </p:nvGraphicFramePr>
        <p:xfrm>
          <a:off x="593408" y="2667000"/>
          <a:ext cx="7940992" cy="2666998"/>
        </p:xfrm>
        <a:graphic>
          <a:graphicData uri="http://schemas.openxmlformats.org/drawingml/2006/table">
            <a:tbl>
              <a:tblPr firstRow="1" bandRow="1">
                <a:tableStyleId>{5940675A-B579-460E-94D1-54222C63F5DA}</a:tableStyleId>
              </a:tblPr>
              <a:tblGrid>
                <a:gridCol w="6877768">
                  <a:extLst>
                    <a:ext uri="{9D8B030D-6E8A-4147-A177-3AD203B41FA5}">
                      <a16:colId xmlns:a16="http://schemas.microsoft.com/office/drawing/2014/main" val="20000"/>
                    </a:ext>
                  </a:extLst>
                </a:gridCol>
                <a:gridCol w="1063224">
                  <a:extLst>
                    <a:ext uri="{9D8B030D-6E8A-4147-A177-3AD203B41FA5}">
                      <a16:colId xmlns:a16="http://schemas.microsoft.com/office/drawing/2014/main" val="20001"/>
                    </a:ext>
                  </a:extLst>
                </a:gridCol>
              </a:tblGrid>
              <a:tr h="427892">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Product Cost</a:t>
                      </a:r>
                      <a:endParaRPr lang="en-US" sz="1200" b="1" dirty="0">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Per Unit</a:t>
                      </a:r>
                    </a:p>
                  </a:txBody>
                  <a:tcPr anchor="ctr"/>
                </a:tc>
                <a:extLst>
                  <a:ext uri="{0D108BD9-81ED-4DB2-BD59-A6C34878D82A}">
                    <a16:rowId xmlns:a16="http://schemas.microsoft.com/office/drawing/2014/main" val="10000"/>
                  </a:ext>
                </a:extLst>
              </a:tr>
              <a:tr h="427892">
                <a:tc>
                  <a:txBody>
                    <a:bodyPr/>
                    <a:lstStyle/>
                    <a:p>
                      <a:r>
                        <a:rPr lang="en-US" sz="1200" kern="1200" dirty="0">
                          <a:solidFill>
                            <a:schemeClr val="tx1"/>
                          </a:solidFill>
                          <a:effectLst/>
                          <a:latin typeface="Verdana" pitchFamily="34" charset="0"/>
                          <a:ea typeface="Verdana" pitchFamily="34" charset="0"/>
                          <a:cs typeface="Verdana" pitchFamily="34" charset="0"/>
                        </a:rPr>
                        <a:t>Direct materials: 1/2 pound of materials ×</a:t>
                      </a:r>
                      <a:r>
                        <a:rPr lang="en-US" sz="1200" kern="1200" baseline="0" dirty="0">
                          <a:solidFill>
                            <a:schemeClr val="tx1"/>
                          </a:solidFill>
                          <a:effectLst/>
                          <a:latin typeface="Verdana" pitchFamily="34" charset="0"/>
                          <a:ea typeface="Verdana" pitchFamily="34" charset="0"/>
                          <a:cs typeface="Verdana" pitchFamily="34" charset="0"/>
                        </a:rPr>
                        <a:t> </a:t>
                      </a:r>
                      <a:r>
                        <a:rPr lang="en-US" sz="1200" kern="1200" dirty="0">
                          <a:solidFill>
                            <a:schemeClr val="tx1"/>
                          </a:solidFill>
                          <a:effectLst/>
                          <a:latin typeface="Verdana" pitchFamily="34" charset="0"/>
                          <a:ea typeface="Verdana" pitchFamily="34" charset="0"/>
                          <a:cs typeface="Verdana" pitchFamily="34" charset="0"/>
                        </a:rPr>
                        <a:t>$20 per pound of materials……………………….. </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kern="1200" dirty="0">
                          <a:solidFill>
                            <a:schemeClr val="tx1"/>
                          </a:solidFill>
                          <a:effectLst/>
                          <a:latin typeface="Verdana" pitchFamily="34" charset="0"/>
                          <a:ea typeface="Verdana" pitchFamily="34" charset="0"/>
                          <a:cs typeface="Verdana" pitchFamily="34" charset="0"/>
                        </a:rPr>
                        <a:t>$10.00 </a:t>
                      </a:r>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427892">
                <a:tc>
                  <a:txBody>
                    <a:bodyPr/>
                    <a:lstStyle/>
                    <a:p>
                      <a:r>
                        <a:rPr lang="en-US" sz="1200" kern="1200" dirty="0">
                          <a:solidFill>
                            <a:schemeClr val="tx1"/>
                          </a:solidFill>
                          <a:effectLst/>
                          <a:latin typeface="Verdana" pitchFamily="34" charset="0"/>
                          <a:ea typeface="Verdana" pitchFamily="34" charset="0"/>
                          <a:cs typeface="Verdana" pitchFamily="34" charset="0"/>
                        </a:rPr>
                        <a:t>Direct labor: 0.25 hours of direct labor × $12 per hour of direct labor……………………….….</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kern="1200" dirty="0">
                          <a:solidFill>
                            <a:schemeClr val="tx1"/>
                          </a:solidFill>
                          <a:effectLst/>
                          <a:latin typeface="Verdana" pitchFamily="34" charset="0"/>
                          <a:ea typeface="Verdana" pitchFamily="34" charset="0"/>
                          <a:cs typeface="Verdana" pitchFamily="34" charset="0"/>
                        </a:rPr>
                        <a:t>3.00 </a:t>
                      </a:r>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427892">
                <a:tc>
                  <a:txBody>
                    <a:bodyPr/>
                    <a:lstStyle/>
                    <a:p>
                      <a:r>
                        <a:rPr lang="en-US" sz="1200" kern="1200" dirty="0">
                          <a:solidFill>
                            <a:schemeClr val="tx1"/>
                          </a:solidFill>
                          <a:effectLst/>
                          <a:latin typeface="Verdana" pitchFamily="34" charset="0"/>
                          <a:ea typeface="Verdana" pitchFamily="34" charset="0"/>
                          <a:cs typeface="Verdana" pitchFamily="34" charset="0"/>
                        </a:rPr>
                        <a:t>Variable overhead (from predetermined overhead rate)…………………………………………….……</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2.50</a:t>
                      </a:r>
                    </a:p>
                  </a:txBody>
                  <a:tcPr anchor="ctr"/>
                </a:tc>
                <a:extLst>
                  <a:ext uri="{0D108BD9-81ED-4DB2-BD59-A6C34878D82A}">
                    <a16:rowId xmlns:a16="http://schemas.microsoft.com/office/drawing/2014/main" val="10003"/>
                  </a:ext>
                </a:extLst>
              </a:tr>
              <a:tr h="527538">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Fixed overhead ($4,500 total fixed overhead per quarter/3,000 units of expected production per quarter)……………………………………………………………………………………………….</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u="sng" dirty="0">
                          <a:latin typeface="Verdana" pitchFamily="34" charset="0"/>
                          <a:ea typeface="Verdana" pitchFamily="34" charset="0"/>
                          <a:cs typeface="Verdana" pitchFamily="34" charset="0"/>
                        </a:rPr>
                        <a:t>1.50</a:t>
                      </a:r>
                    </a:p>
                  </a:txBody>
                  <a:tcPr anchor="ctr"/>
                </a:tc>
                <a:extLst>
                  <a:ext uri="{0D108BD9-81ED-4DB2-BD59-A6C34878D82A}">
                    <a16:rowId xmlns:a16="http://schemas.microsoft.com/office/drawing/2014/main" val="10004"/>
                  </a:ext>
                </a:extLst>
              </a:tr>
              <a:tr h="427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Total product cost per unit*……………………………………………………………………………………….………</a:t>
                      </a:r>
                    </a:p>
                  </a:txBody>
                  <a:tcPr anchor="ctr"/>
                </a:tc>
                <a:tc>
                  <a:txBody>
                    <a:bodyPr/>
                    <a:lstStyle/>
                    <a:p>
                      <a:pPr marL="0" marR="0" algn="r">
                        <a:spcBef>
                          <a:spcPts val="540"/>
                        </a:spcBef>
                        <a:spcAft>
                          <a:spcPts val="0"/>
                        </a:spcAft>
                      </a:pPr>
                      <a:r>
                        <a:rPr lang="en-US" sz="1200" u="sng" spc="-30" dirty="0">
                          <a:solidFill>
                            <a:srgbClr val="000000"/>
                          </a:solidFill>
                          <a:effectLst/>
                          <a:latin typeface="Verdana" pitchFamily="34" charset="0"/>
                          <a:ea typeface="Verdana" pitchFamily="34" charset="0"/>
                          <a:cs typeface="Verdana" pitchFamily="34" charset="0"/>
                        </a:rPr>
                        <a:t>$17.00</a:t>
                      </a:r>
                      <a:endParaRPr lang="en-US" sz="1200" u="sng"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bl>
          </a:graphicData>
        </a:graphic>
      </p:graphicFrame>
      <p:sp>
        <p:nvSpPr>
          <p:cNvPr id="7" name="Content Placeholder 3"/>
          <p:cNvSpPr>
            <a:spLocks noGrp="1"/>
          </p:cNvSpPr>
          <p:nvPr>
            <p:ph type="body" sz="quarter" idx="13"/>
          </p:nvPr>
        </p:nvSpPr>
        <p:spPr>
          <a:xfrm>
            <a:off x="586274" y="5500914"/>
            <a:ext cx="7948126" cy="899886"/>
          </a:xfrm>
        </p:spPr>
        <p:txBody>
          <a:bodyPr anchor="t"/>
          <a:lstStyle/>
          <a:p>
            <a:r>
              <a:rPr lang="en-US" sz="2000" dirty="0"/>
              <a:t>*At the normal production level of 3,000 units per quarter</a:t>
            </a:r>
          </a:p>
        </p:txBody>
      </p:sp>
    </p:spTree>
    <p:extLst>
      <p:ext uri="{BB962C8B-B14F-4D97-AF65-F5344CB8AC3E}">
        <p14:creationId xmlns:p14="http://schemas.microsoft.com/office/powerpoint/2010/main" val="423341207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Selling Expense Budget (1 of 3)</a:t>
            </a:r>
            <a:endParaRPr lang="en-US" dirty="0"/>
          </a:p>
        </p:txBody>
      </p:sp>
      <p:sp>
        <p:nvSpPr>
          <p:cNvPr id="4" name="Text Placeholder 3"/>
          <p:cNvSpPr>
            <a:spLocks noGrp="1"/>
          </p:cNvSpPr>
          <p:nvPr>
            <p:ph type="body" sz="quarter" idx="13"/>
          </p:nvPr>
        </p:nvSpPr>
        <p:spPr>
          <a:xfrm>
            <a:off x="290123" y="1415433"/>
            <a:ext cx="8563755" cy="565767"/>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61122" y="2133600"/>
            <a:ext cx="8225678" cy="4267200"/>
          </a:xfrm>
        </p:spPr>
        <p:txBody>
          <a:bodyPr/>
          <a:lstStyle/>
          <a:p>
            <a:pPr marL="0" indent="0">
              <a:spcBef>
                <a:spcPts val="600"/>
              </a:spcBef>
              <a:buNone/>
            </a:pPr>
            <a:r>
              <a:rPr lang="en-US" sz="2600" dirty="0"/>
              <a:t>The </a:t>
            </a:r>
            <a:r>
              <a:rPr lang="en-US" sz="2600" b="1" dirty="0"/>
              <a:t>selling expense budget </a:t>
            </a:r>
            <a:r>
              <a:rPr lang="en-US" sz="2600" dirty="0"/>
              <a:t>is an estimate of the types and amounts of selling expenses expected during the budget period.</a:t>
            </a:r>
          </a:p>
          <a:p>
            <a:pPr eaLnBrk="1" hangingPunct="1">
              <a:spcBef>
                <a:spcPts val="600"/>
              </a:spcBef>
              <a:buSzPct val="100000"/>
            </a:pPr>
            <a:r>
              <a:rPr lang="en-US" altLang="en-US" sz="2600" dirty="0"/>
              <a:t>TSC pays sales commissions equal to 10% of total sales.</a:t>
            </a:r>
          </a:p>
          <a:p>
            <a:pPr eaLnBrk="1" hangingPunct="1">
              <a:spcBef>
                <a:spcPts val="600"/>
              </a:spcBef>
              <a:buSzPct val="100000"/>
            </a:pPr>
            <a:r>
              <a:rPr lang="en-US" altLang="en-US" sz="2600" dirty="0"/>
              <a:t>TSC pays a monthly salary of $ 2,000 to its sales manager.</a:t>
            </a:r>
          </a:p>
          <a:p>
            <a:pPr marL="0" indent="0" eaLnBrk="1" hangingPunct="1">
              <a:spcBef>
                <a:spcPts val="600"/>
              </a:spcBef>
              <a:buSzPct val="100000"/>
              <a:buNone/>
            </a:pPr>
            <a:r>
              <a:rPr lang="en-US" altLang="en-US" sz="2600" dirty="0"/>
              <a:t>Let’s prepare the selling expense budget for</a:t>
            </a:r>
            <a:r>
              <a:rPr lang="en-US" altLang="en-US" sz="2600" baseline="0" dirty="0"/>
              <a:t> </a:t>
            </a:r>
            <a:r>
              <a:rPr lang="en-US" altLang="en-US" sz="2600" i="1" dirty="0"/>
              <a:t>Toronto Sticks Company</a:t>
            </a:r>
            <a:r>
              <a:rPr lang="en-US" altLang="en-US" sz="2600" dirty="0"/>
              <a:t>.</a:t>
            </a:r>
          </a:p>
        </p:txBody>
      </p:sp>
    </p:spTree>
    <p:extLst>
      <p:ext uri="{BB962C8B-B14F-4D97-AF65-F5344CB8AC3E}">
        <p14:creationId xmlns:p14="http://schemas.microsoft.com/office/powerpoint/2010/main" val="4102524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Selling Expense Budget (2 of 3)</a:t>
            </a:r>
            <a:endParaRPr lang="en-US" dirty="0"/>
          </a:p>
        </p:txBody>
      </p:sp>
      <p:sp>
        <p:nvSpPr>
          <p:cNvPr id="11" name="Text Placeholder 3"/>
          <p:cNvSpPr>
            <a:spLocks noGrp="1"/>
          </p:cNvSpPr>
          <p:nvPr>
            <p:ph type="body" sz="quarter" idx="13"/>
          </p:nvPr>
        </p:nvSpPr>
        <p:spPr>
          <a:xfrm>
            <a:off x="374253" y="1371600"/>
            <a:ext cx="8395494" cy="685800"/>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4" name="Content Placeholder 3"/>
          <p:cNvSpPr>
            <a:spLocks noGrp="1"/>
          </p:cNvSpPr>
          <p:nvPr>
            <p:ph type="body" sz="quarter" idx="13"/>
          </p:nvPr>
        </p:nvSpPr>
        <p:spPr>
          <a:xfrm>
            <a:off x="381000" y="2209800"/>
            <a:ext cx="8312547" cy="381000"/>
          </a:xfrm>
        </p:spPr>
        <p:txBody>
          <a:bodyPr/>
          <a:lstStyle/>
          <a:p>
            <a:r>
              <a:rPr lang="en-US" kern="0" dirty="0"/>
              <a:t>Exhibit 20.11</a:t>
            </a:r>
          </a:p>
        </p:txBody>
      </p:sp>
      <p:pic>
        <p:nvPicPr>
          <p:cNvPr id="5" name="Picture 4" descr="A selling expense budget is shown for Toronto Sticks Company. The budget title is Toronto Sticks Company, Selling Expense Budget, October 2017-December 2017. There are five columns in the budget. The first column has no heading and the other four column headings are October, November, December, and Totals. The line entries are as follows:&#10;&#10;Budgeted sales*: $60,000, $48,000, $84,000, $192,000&#10;Sales commission %: × 10%, × 10%, ×10%, ×10%&#10;Sales commissions: 6,000, 4,800, 8,400, 19,200&#10;Salary for sales manager: 2,000, 2,000, 2,000, 6,000&#10;Total selling expenses: $8,000, $6,800, $10,400, $25,200&#10;&#10;*From sales budget (Exhibit 22.4).&#10;&#10;A blue box is drawn around the three 2,000's in the October, November, and December colum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81" y="3200400"/>
            <a:ext cx="8637319" cy="2389435"/>
          </a:xfrm>
          <a:prstGeom prst="rect">
            <a:avLst/>
          </a:prstGeom>
        </p:spPr>
      </p:pic>
    </p:spTree>
    <p:extLst>
      <p:ext uri="{BB962C8B-B14F-4D97-AF65-F5344CB8AC3E}">
        <p14:creationId xmlns:p14="http://schemas.microsoft.com/office/powerpoint/2010/main" val="344558756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0" y="533400"/>
            <a:ext cx="9144000" cy="838200"/>
          </a:xfrm>
        </p:spPr>
        <p:txBody>
          <a:bodyPr/>
          <a:lstStyle/>
          <a:p>
            <a:r>
              <a:rPr lang="en-US" altLang="en-US" dirty="0"/>
              <a:t>Selling Expense Budget (3 of 3)</a:t>
            </a:r>
            <a:endParaRPr lang="en-US" dirty="0"/>
          </a:p>
        </p:txBody>
      </p:sp>
      <p:sp>
        <p:nvSpPr>
          <p:cNvPr id="8" name="Text Placeholder 3"/>
          <p:cNvSpPr>
            <a:spLocks noGrp="1"/>
          </p:cNvSpPr>
          <p:nvPr>
            <p:ph type="body" sz="quarter" idx="13"/>
          </p:nvPr>
        </p:nvSpPr>
        <p:spPr>
          <a:xfrm>
            <a:off x="332518" y="1371600"/>
            <a:ext cx="8478965" cy="529919"/>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9" name="Content Placeholder 8"/>
          <p:cNvSpPr>
            <a:spLocks noGrp="1"/>
          </p:cNvSpPr>
          <p:nvPr>
            <p:ph idx="1"/>
          </p:nvPr>
        </p:nvSpPr>
        <p:spPr>
          <a:xfrm>
            <a:off x="457200" y="2110133"/>
            <a:ext cx="8229600" cy="4290667"/>
          </a:xfrm>
        </p:spPr>
        <p:txBody>
          <a:bodyPr/>
          <a:lstStyle/>
          <a:p>
            <a:pPr marL="0" indent="0">
              <a:buNone/>
            </a:pPr>
            <a:r>
              <a:rPr lang="en-US" altLang="en-US" b="1" dirty="0"/>
              <a:t>From TSC’s sales budget</a:t>
            </a:r>
          </a:p>
          <a:p>
            <a:pPr eaLnBrk="1" hangingPunct="1">
              <a:lnSpc>
                <a:spcPct val="95000"/>
              </a:lnSpc>
              <a:spcBef>
                <a:spcPct val="40000"/>
              </a:spcBef>
              <a:buSzPct val="100000"/>
            </a:pPr>
            <a:r>
              <a:rPr lang="en-US" altLang="en-US" dirty="0"/>
              <a:t>TSC pays sales commissions equal to 10 percent of total sales.</a:t>
            </a:r>
          </a:p>
          <a:p>
            <a:pPr eaLnBrk="1" fontAlgn="ctr" hangingPunct="1"/>
            <a:r>
              <a:rPr lang="en-US" altLang="en-US" dirty="0"/>
              <a:t>TSC pays a monthly salary of $2,000 to its sales manager: </a:t>
            </a:r>
            <a:r>
              <a:rPr lang="en-US" dirty="0"/>
              <a:t>Salary for sales manager is 2,000 for October, November, December.</a:t>
            </a:r>
          </a:p>
        </p:txBody>
      </p:sp>
    </p:spTree>
    <p:extLst>
      <p:ext uri="{BB962C8B-B14F-4D97-AF65-F5344CB8AC3E}">
        <p14:creationId xmlns:p14="http://schemas.microsoft.com/office/powerpoint/2010/main" val="1352588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lstStyle/>
          <a:p>
            <a:r>
              <a:rPr lang="en-US" altLang="en-US" dirty="0"/>
              <a:t>General and Administrative Expense Budget (1 of 3)</a:t>
            </a:r>
            <a:endParaRPr lang="en-US" dirty="0"/>
          </a:p>
        </p:txBody>
      </p:sp>
      <p:sp>
        <p:nvSpPr>
          <p:cNvPr id="4" name="Text Placeholder 3"/>
          <p:cNvSpPr>
            <a:spLocks noGrp="1"/>
          </p:cNvSpPr>
          <p:nvPr>
            <p:ph type="body" sz="quarter" idx="13"/>
          </p:nvPr>
        </p:nvSpPr>
        <p:spPr>
          <a:xfrm>
            <a:off x="331207" y="1720233"/>
            <a:ext cx="8478965" cy="565767"/>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61122" y="2514600"/>
            <a:ext cx="8225678" cy="3810000"/>
          </a:xfrm>
        </p:spPr>
        <p:txBody>
          <a:bodyPr/>
          <a:lstStyle/>
          <a:p>
            <a:pPr marL="0" indent="0">
              <a:buNone/>
            </a:pPr>
            <a:r>
              <a:rPr lang="en-US" sz="2600" dirty="0"/>
              <a:t>The </a:t>
            </a:r>
            <a:r>
              <a:rPr lang="en-US" sz="2600" b="1" dirty="0"/>
              <a:t>general and administrative expense budget </a:t>
            </a:r>
            <a:r>
              <a:rPr lang="en-US" sz="2600" dirty="0"/>
              <a:t>plans the predicted operating expenses not included in the selling expenses or manufacturing budgets.</a:t>
            </a:r>
          </a:p>
          <a:p>
            <a:r>
              <a:rPr lang="en-US" altLang="en-US" sz="2600" dirty="0"/>
              <a:t>Toronto Sticks Company has general and administrative salaries of $54,000 per year or $4,500 per month.</a:t>
            </a:r>
          </a:p>
        </p:txBody>
      </p:sp>
    </p:spTree>
    <p:extLst>
      <p:ext uri="{BB962C8B-B14F-4D97-AF65-F5344CB8AC3E}">
        <p14:creationId xmlns:p14="http://schemas.microsoft.com/office/powerpoint/2010/main" val="345933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590781"/>
            <a:ext cx="8686800" cy="1009419"/>
          </a:xfrm>
        </p:spPr>
        <p:txBody>
          <a:bodyPr/>
          <a:lstStyle/>
          <a:p>
            <a:r>
              <a:rPr lang="en-US" altLang="en-US" dirty="0"/>
              <a:t>General and Administrative Expense Budget (2 of 3)</a:t>
            </a:r>
            <a:endParaRPr lang="en-US" dirty="0"/>
          </a:p>
        </p:txBody>
      </p:sp>
      <p:sp>
        <p:nvSpPr>
          <p:cNvPr id="7" name="Text Placeholder 3"/>
          <p:cNvSpPr>
            <a:spLocks noGrp="1"/>
          </p:cNvSpPr>
          <p:nvPr>
            <p:ph type="body" sz="quarter" idx="13"/>
          </p:nvPr>
        </p:nvSpPr>
        <p:spPr>
          <a:xfrm>
            <a:off x="533400" y="1600200"/>
            <a:ext cx="8395494"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pic>
        <p:nvPicPr>
          <p:cNvPr id="3" name="Picture 2" descr="Photo of a a man and two women all dressed in business attire tal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042" y="2474126"/>
            <a:ext cx="3684143" cy="2566820"/>
          </a:xfrm>
          <a:prstGeom prst="rect">
            <a:avLst/>
          </a:prstGeom>
        </p:spPr>
      </p:pic>
      <p:sp>
        <p:nvSpPr>
          <p:cNvPr id="5" name="Content Placeholder 4"/>
          <p:cNvSpPr>
            <a:spLocks noGrp="1"/>
          </p:cNvSpPr>
          <p:nvPr>
            <p:ph type="body" sz="quarter" idx="14"/>
          </p:nvPr>
        </p:nvSpPr>
        <p:spPr>
          <a:xfrm>
            <a:off x="506186" y="5318166"/>
            <a:ext cx="8180614" cy="1158834"/>
          </a:xfrm>
        </p:spPr>
        <p:txBody>
          <a:bodyPr/>
          <a:lstStyle/>
          <a:p>
            <a:pPr algn="l"/>
            <a:r>
              <a:rPr lang="en-US" altLang="en-US" sz="2400" dirty="0"/>
              <a:t>Let’s prepare the general and administrative expense budget for TSC.</a:t>
            </a:r>
          </a:p>
        </p:txBody>
      </p:sp>
    </p:spTree>
    <p:extLst>
      <p:ext uri="{BB962C8B-B14F-4D97-AF65-F5344CB8AC3E}">
        <p14:creationId xmlns:p14="http://schemas.microsoft.com/office/powerpoint/2010/main" val="84771093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590781"/>
            <a:ext cx="8686800" cy="1009419"/>
          </a:xfrm>
        </p:spPr>
        <p:txBody>
          <a:bodyPr/>
          <a:lstStyle/>
          <a:p>
            <a:r>
              <a:rPr lang="en-US" altLang="en-US" dirty="0"/>
              <a:t>General and Administrative Expense Budget (3 of 3)</a:t>
            </a:r>
            <a:endParaRPr lang="en-US" dirty="0"/>
          </a:p>
        </p:txBody>
      </p:sp>
      <p:sp>
        <p:nvSpPr>
          <p:cNvPr id="7" name="Text Placeholder 3"/>
          <p:cNvSpPr>
            <a:spLocks noGrp="1"/>
          </p:cNvSpPr>
          <p:nvPr>
            <p:ph type="body" sz="quarter" idx="13"/>
          </p:nvPr>
        </p:nvSpPr>
        <p:spPr>
          <a:xfrm>
            <a:off x="533400" y="1676400"/>
            <a:ext cx="8395494" cy="6858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5" name="Content Placeholder 4"/>
          <p:cNvSpPr>
            <a:spLocks noGrp="1"/>
          </p:cNvSpPr>
          <p:nvPr>
            <p:ph type="body" sz="quarter" idx="14"/>
          </p:nvPr>
        </p:nvSpPr>
        <p:spPr>
          <a:xfrm>
            <a:off x="457200" y="2438400"/>
            <a:ext cx="8375809" cy="1600200"/>
          </a:xfrm>
        </p:spPr>
        <p:txBody>
          <a:bodyPr/>
          <a:lstStyle/>
          <a:p>
            <a:pPr marL="0" indent="0" algn="l">
              <a:buNone/>
            </a:pPr>
            <a:r>
              <a:rPr lang="en-US" altLang="en-US" sz="2400" dirty="0"/>
              <a:t>Toronto Sticks Company has general and administrative salaries of $54,000 per year or $4,500 per month.</a:t>
            </a:r>
          </a:p>
          <a:p>
            <a:pPr marL="0" indent="0" algn="l">
              <a:buNone/>
            </a:pPr>
            <a:r>
              <a:rPr lang="en-US" sz="2400" kern="0" dirty="0"/>
              <a:t>Exhibit 20.12</a:t>
            </a:r>
          </a:p>
        </p:txBody>
      </p:sp>
      <p:pic>
        <p:nvPicPr>
          <p:cNvPr id="3" name="Picture 2" descr="A general and administrative expense budget is shown for Toronto Sticks Company. The budget title is Toronto Sticks Company, General and Administrative Expense Budget, October 2015-December 2015. There are five columns in the budget. The first column has no heading and the other four headings are October, November, December, and Totals. The line entries are as follows:&#10;&#10;Administrative salaries: $4,500, $4,500, $4,500, $13,500&#10;Total general and administrative expenses: $4,500, $4,500, $4,500, $13,500"/>
          <p:cNvPicPr>
            <a:picLocks noChangeAspect="1"/>
          </p:cNvPicPr>
          <p:nvPr/>
        </p:nvPicPr>
        <p:blipFill>
          <a:blip r:embed="rId3"/>
          <a:stretch>
            <a:fillRect/>
          </a:stretch>
        </p:blipFill>
        <p:spPr>
          <a:xfrm>
            <a:off x="257175" y="4143375"/>
            <a:ext cx="8734425" cy="1752600"/>
          </a:xfrm>
          <a:prstGeom prst="rect">
            <a:avLst/>
          </a:prstGeom>
        </p:spPr>
      </p:pic>
    </p:spTree>
    <p:extLst>
      <p:ext uri="{BB962C8B-B14F-4D97-AF65-F5344CB8AC3E}">
        <p14:creationId xmlns:p14="http://schemas.microsoft.com/office/powerpoint/2010/main" val="82537774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dirty="0"/>
              <a:t>NEED-TO-KNOW</a:t>
            </a:r>
            <a:r>
              <a:rPr lang="en-US" baseline="0" dirty="0"/>
              <a:t> </a:t>
            </a:r>
            <a:r>
              <a:rPr lang="en-US" dirty="0"/>
              <a:t>20-4 (1 of 2)</a:t>
            </a:r>
          </a:p>
        </p:txBody>
      </p:sp>
      <p:sp>
        <p:nvSpPr>
          <p:cNvPr id="4" name="Text Placeholder 3"/>
          <p:cNvSpPr>
            <a:spLocks noGrp="1"/>
          </p:cNvSpPr>
          <p:nvPr>
            <p:ph type="body" sz="quarter" idx="13"/>
          </p:nvPr>
        </p:nvSpPr>
        <p:spPr>
          <a:xfrm>
            <a:off x="192461" y="1353564"/>
            <a:ext cx="8722939" cy="551436"/>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48207" y="1981200"/>
            <a:ext cx="8238593" cy="4495800"/>
          </a:xfrm>
        </p:spPr>
        <p:txBody>
          <a:bodyPr/>
          <a:lstStyle/>
          <a:p>
            <a:pPr marL="0" lvl="0" indent="0">
              <a:buNone/>
            </a:pPr>
            <a:r>
              <a:rPr lang="en-US" altLang="en-US" sz="2600" dirty="0">
                <a:solidFill>
                  <a:srgbClr val="000000"/>
                </a:solidFill>
              </a:rPr>
              <a:t>A manufacturing company budgets sales of $70,000 during July. It pays sales commissions of 5% of sales</a:t>
            </a:r>
            <a:r>
              <a:rPr lang="en-US" altLang="en-US" sz="2600" dirty="0"/>
              <a:t> </a:t>
            </a:r>
            <a:r>
              <a:rPr lang="en-US" altLang="en-US" sz="2600" dirty="0">
                <a:solidFill>
                  <a:srgbClr val="000000"/>
                </a:solidFill>
              </a:rPr>
              <a:t>and also pays a sales manager a salary of $3,000 per month. Other monthly costs include depreciation on office equipment ($500), insurance expense ($200), advertising ($1,000), and an office manager salary of $2,500 per month. For the month of July, compute the total (a) budgeted selling expense and (b) budgeted</a:t>
            </a:r>
            <a:r>
              <a:rPr lang="en-US" altLang="en-US" sz="2600" dirty="0"/>
              <a:t> </a:t>
            </a:r>
            <a:r>
              <a:rPr lang="en-US" altLang="en-US" sz="2600" dirty="0">
                <a:solidFill>
                  <a:srgbClr val="000000"/>
                </a:solidFill>
              </a:rPr>
              <a:t>general and administrative expense.</a:t>
            </a:r>
            <a:endParaRPr lang="en-US" altLang="en-US" sz="2600" dirty="0"/>
          </a:p>
        </p:txBody>
      </p:sp>
    </p:spTree>
    <p:extLst>
      <p:ext uri="{BB962C8B-B14F-4D97-AF65-F5344CB8AC3E}">
        <p14:creationId xmlns:p14="http://schemas.microsoft.com/office/powerpoint/2010/main" val="1600914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33400"/>
            <a:ext cx="9144000" cy="838200"/>
          </a:xfrm>
        </p:spPr>
        <p:txBody>
          <a:bodyPr/>
          <a:lstStyle/>
          <a:p>
            <a:r>
              <a:rPr lang="en-US" dirty="0"/>
              <a:t>NEED-TO-KNOW 20-4 (2 of 2)</a:t>
            </a:r>
          </a:p>
        </p:txBody>
      </p:sp>
      <p:sp>
        <p:nvSpPr>
          <p:cNvPr id="7" name="Text Placeholder 3"/>
          <p:cNvSpPr>
            <a:spLocks noGrp="1"/>
          </p:cNvSpPr>
          <p:nvPr>
            <p:ph type="body" sz="quarter" idx="13"/>
          </p:nvPr>
        </p:nvSpPr>
        <p:spPr>
          <a:xfrm>
            <a:off x="116261" y="1295400"/>
            <a:ext cx="8875339" cy="609600"/>
          </a:xfrm>
        </p:spPr>
        <p:txBody>
          <a:bodyPr/>
          <a:lstStyle/>
          <a:p>
            <a:pPr algn="ctr"/>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3089139277"/>
              </p:ext>
            </p:extLst>
          </p:nvPr>
        </p:nvGraphicFramePr>
        <p:xfrm>
          <a:off x="1066800" y="2209800"/>
          <a:ext cx="6986905" cy="185420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2567305">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Budgeted selling expense</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Total</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Sales commissions</a:t>
                      </a:r>
                      <a:r>
                        <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($70,000 × 5%)</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$3,500</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Verdana" pitchFamily="34" charset="0"/>
                          <a:ea typeface="Verdana" pitchFamily="34" charset="0"/>
                          <a:cs typeface="Verdana" pitchFamily="34" charset="0"/>
                        </a:rPr>
                        <a:t>Sales manager's salary</a:t>
                      </a:r>
                      <a:endParaRPr lang="en-US" altLang="en-US" sz="16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Verdana" pitchFamily="34" charset="0"/>
                          <a:ea typeface="Verdana" pitchFamily="34" charset="0"/>
                          <a:cs typeface="Verdana" pitchFamily="34" charset="0"/>
                        </a:rPr>
                        <a:t>3</a:t>
                      </a: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,000</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Advertising expense</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rgbClr val="000000"/>
                          </a:solidFill>
                          <a:latin typeface="Verdana" pitchFamily="34" charset="0"/>
                          <a:ea typeface="Verdana" pitchFamily="34" charset="0"/>
                          <a:cs typeface="Verdana" pitchFamily="34" charset="0"/>
                        </a:rPr>
                        <a:t>1</a:t>
                      </a: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,000</a:t>
                      </a:r>
                      <a:endParaRPr kumimoji="0" lang="en-US" altLang="en-US" sz="20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70840">
                <a:tc>
                  <a:txBody>
                    <a:bodyPr/>
                    <a:lstStyle/>
                    <a:p>
                      <a:pPr marL="34290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budgeted selling expense</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$7,500</a:t>
                      </a:r>
                      <a:endParaRPr kumimoji="0" lang="en-US" altLang="en-US" sz="20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65668473"/>
              </p:ext>
            </p:extLst>
          </p:nvPr>
        </p:nvGraphicFramePr>
        <p:xfrm>
          <a:off x="1143000" y="4495800"/>
          <a:ext cx="6934200" cy="1828800"/>
        </p:xfrm>
        <a:graphic>
          <a:graphicData uri="http://schemas.openxmlformats.org/drawingml/2006/table">
            <a:tbl>
              <a:tblPr firstRow="1" bandRow="1">
                <a:tableStyleId>{5940675A-B579-460E-94D1-54222C63F5DA}</a:tableStyleId>
              </a:tblPr>
              <a:tblGrid>
                <a:gridCol w="5896121">
                  <a:extLst>
                    <a:ext uri="{9D8B030D-6E8A-4147-A177-3AD203B41FA5}">
                      <a16:colId xmlns:a16="http://schemas.microsoft.com/office/drawing/2014/main" val="20000"/>
                    </a:ext>
                  </a:extLst>
                </a:gridCol>
                <a:gridCol w="1038079">
                  <a:extLst>
                    <a:ext uri="{9D8B030D-6E8A-4147-A177-3AD203B41FA5}">
                      <a16:colId xmlns:a16="http://schemas.microsoft.com/office/drawing/2014/main" val="20001"/>
                    </a:ext>
                  </a:extLst>
                </a:gridCol>
              </a:tblGrid>
              <a:tr h="3657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Budgeted general and administrative expense</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Total</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65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Depreciation on office equipment</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$500</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65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Insurance expense</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200</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65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Office manager's salary</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2,500</a:t>
                      </a:r>
                      <a:endParaRPr kumimoji="0" lang="en-US" altLang="en-US" sz="20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65760">
                <a:tc>
                  <a:txBody>
                    <a:bodyPr/>
                    <a:lstStyle/>
                    <a:p>
                      <a:pPr marL="22860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budgeted</a:t>
                      </a:r>
                      <a:r>
                        <a:rPr kumimoji="0" lang="en-US" altLang="en-US" sz="1600" b="0" i="0" u="none" strike="noStrike" cap="none" normalizeH="0" dirty="0">
                          <a:ln>
                            <a:noFill/>
                          </a:ln>
                          <a:solidFill>
                            <a:srgbClr val="000000"/>
                          </a:solidFill>
                          <a:effectLst/>
                          <a:latin typeface="Verdana" pitchFamily="34" charset="0"/>
                          <a:ea typeface="Verdana" pitchFamily="34" charset="0"/>
                          <a:cs typeface="Verdana" pitchFamily="34" charset="0"/>
                        </a:rPr>
                        <a:t> and administrative expense</a:t>
                      </a:r>
                      <a:endParaRPr kumimoji="0" lang="en-US" altLang="en-US"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$3,200</a:t>
                      </a:r>
                      <a:endParaRPr kumimoji="0" lang="en-US" altLang="en-US" sz="20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287553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altLang="en-US" dirty="0"/>
              <a:t>Capital Expenditures Budget</a:t>
            </a:r>
            <a:endParaRPr lang="en-US" dirty="0"/>
          </a:p>
        </p:txBody>
      </p:sp>
      <p:sp>
        <p:nvSpPr>
          <p:cNvPr id="4" name="Text Placeholder 3"/>
          <p:cNvSpPr>
            <a:spLocks noGrp="1"/>
          </p:cNvSpPr>
          <p:nvPr>
            <p:ph type="body" sz="quarter" idx="13"/>
          </p:nvPr>
        </p:nvSpPr>
        <p:spPr>
          <a:xfrm>
            <a:off x="332518" y="1371600"/>
            <a:ext cx="8478965" cy="565767"/>
          </a:xfrm>
        </p:spPr>
        <p:txBody>
          <a:bodyPr/>
          <a:lstStyle/>
          <a:p>
            <a:r>
              <a:rPr lang="en-US" altLang="en-US" sz="1800" b="1" kern="0" dirty="0">
                <a:solidFill>
                  <a:prstClr val="black"/>
                </a:solidFill>
              </a:rPr>
              <a:t>Learning Objective P1: </a:t>
            </a:r>
            <a:r>
              <a:rPr lang="en-US" sz="1800" dirty="0"/>
              <a:t>Prepare the operating budget components of a master budget -- for a manufacturing company</a:t>
            </a:r>
            <a:r>
              <a:rPr lang="en-US" sz="1800" dirty="0">
                <a:solidFill>
                  <a:prstClr val="black"/>
                </a:solidFill>
              </a:rPr>
              <a:t>.</a:t>
            </a:r>
            <a:endParaRPr lang="en-US" sz="1800" dirty="0"/>
          </a:p>
        </p:txBody>
      </p:sp>
      <p:sp>
        <p:nvSpPr>
          <p:cNvPr id="3" name="Content Placeholder 2"/>
          <p:cNvSpPr>
            <a:spLocks noGrp="1"/>
          </p:cNvSpPr>
          <p:nvPr>
            <p:ph idx="1"/>
          </p:nvPr>
        </p:nvSpPr>
        <p:spPr>
          <a:xfrm>
            <a:off x="448207" y="2133600"/>
            <a:ext cx="8238593" cy="4267200"/>
          </a:xfrm>
        </p:spPr>
        <p:txBody>
          <a:bodyPr/>
          <a:lstStyle/>
          <a:p>
            <a:r>
              <a:rPr lang="en-US" sz="2200" dirty="0"/>
              <a:t>The </a:t>
            </a:r>
            <a:r>
              <a:rPr lang="en-US" sz="2200" b="1" dirty="0"/>
              <a:t>capital expenditures budget </a:t>
            </a:r>
            <a:r>
              <a:rPr lang="en-US" sz="2200" dirty="0"/>
              <a:t>shows dollar amounts estimated to be spent to purchase additional plant assets and amounts to be received from plant asset disposals. </a:t>
            </a:r>
          </a:p>
          <a:p>
            <a:r>
              <a:rPr lang="en-US" altLang="en-US" sz="2200" dirty="0"/>
              <a:t>TSC does not anticipate disposal of any plant assets through December 2017, but management is planning to acquire additional equipment for $25,000 cash in December 2017.</a:t>
            </a:r>
          </a:p>
          <a:p>
            <a:r>
              <a:rPr lang="en-US" altLang="en-US" sz="2200" dirty="0"/>
              <a:t>*Since this is the only budgeted capital expenditure for the quarter, no separate capital expenditures budget is shown.</a:t>
            </a:r>
          </a:p>
        </p:txBody>
      </p:sp>
    </p:spTree>
    <p:extLst>
      <p:ext uri="{BB962C8B-B14F-4D97-AF65-F5344CB8AC3E}">
        <p14:creationId xmlns:p14="http://schemas.microsoft.com/office/powerpoint/2010/main" val="429347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2286000"/>
            <a:ext cx="8534400" cy="2514600"/>
          </a:xfrm>
        </p:spPr>
        <p:txBody>
          <a:bodyPr/>
          <a:lstStyle/>
          <a:p>
            <a:r>
              <a:rPr lang="en-US" altLang="en-US" sz="3600" dirty="0">
                <a:ea typeface="ＭＳ Ｐゴシック" pitchFamily="34" charset="-128"/>
              </a:rPr>
              <a:t> </a:t>
            </a:r>
            <a:r>
              <a:rPr lang="en-US" altLang="en-US" b="1" dirty="0"/>
              <a:t>Learning Objective</a:t>
            </a:r>
            <a:r>
              <a:rPr lang="en-US" altLang="en-US" dirty="0"/>
              <a:t> </a:t>
            </a:r>
            <a:r>
              <a:rPr lang="en-US" altLang="en-US" sz="3600" b="1" dirty="0">
                <a:ea typeface="ＭＳ Ｐゴシック" pitchFamily="34" charset="-128"/>
              </a:rPr>
              <a:t>C1: </a:t>
            </a:r>
            <a:r>
              <a:rPr lang="en-US" sz="3600" dirty="0"/>
              <a:t>Describe the benefits of budgeting and the process of budget administration.</a:t>
            </a:r>
          </a:p>
        </p:txBody>
      </p:sp>
    </p:spTree>
    <p:extLst>
      <p:ext uri="{BB962C8B-B14F-4D97-AF65-F5344CB8AC3E}">
        <p14:creationId xmlns:p14="http://schemas.microsoft.com/office/powerpoint/2010/main" val="2886689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514600"/>
          </a:xfrm>
        </p:spPr>
        <p:txBody>
          <a:bodyPr/>
          <a:lstStyle/>
          <a:p>
            <a:r>
              <a:rPr lang="en-US" altLang="en-US" b="1" dirty="0"/>
              <a:t>Learning Objective </a:t>
            </a:r>
            <a:r>
              <a:rPr lang="en-US" altLang="en-US" b="1" dirty="0">
                <a:ea typeface="ＭＳ Ｐゴシック" pitchFamily="34" charset="-128"/>
              </a:rPr>
              <a:t>P2</a:t>
            </a:r>
            <a:r>
              <a:rPr lang="en-US" altLang="en-US" dirty="0">
                <a:ea typeface="ＭＳ Ｐゴシック" pitchFamily="34" charset="-128"/>
              </a:rPr>
              <a:t>: Prepare a cash budget.</a:t>
            </a:r>
            <a:endParaRPr lang="en-US" dirty="0"/>
          </a:p>
        </p:txBody>
      </p:sp>
    </p:spTree>
    <p:extLst>
      <p:ext uri="{BB962C8B-B14F-4D97-AF65-F5344CB8AC3E}">
        <p14:creationId xmlns:p14="http://schemas.microsoft.com/office/powerpoint/2010/main" val="2699460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Cash Budgets</a:t>
            </a:r>
            <a:endParaRPr lang="en-US" dirty="0"/>
          </a:p>
        </p:txBody>
      </p:sp>
      <p:sp>
        <p:nvSpPr>
          <p:cNvPr id="3" name="Text Placeholder 2"/>
          <p:cNvSpPr>
            <a:spLocks noGrp="1"/>
          </p:cNvSpPr>
          <p:nvPr>
            <p:ph type="body" sz="quarter" idx="13"/>
          </p:nvPr>
        </p:nvSpPr>
        <p:spPr/>
        <p:txBody>
          <a:bodyPr anchor="ctr"/>
          <a:lstStyle/>
          <a:p>
            <a:r>
              <a:rPr lang="en-US" altLang="en-US" sz="1800" b="1" kern="0" dirty="0">
                <a:solidFill>
                  <a:prstClr val="black"/>
                </a:solidFill>
              </a:rPr>
              <a:t>Learning Objective P2: </a:t>
            </a:r>
            <a:r>
              <a:rPr lang="en-US" sz="1800" dirty="0"/>
              <a:t>Prepare a cash budget.</a:t>
            </a:r>
          </a:p>
        </p:txBody>
      </p:sp>
      <p:sp>
        <p:nvSpPr>
          <p:cNvPr id="5" name="Content Placeholder 4"/>
          <p:cNvSpPr>
            <a:spLocks noGrp="1"/>
          </p:cNvSpPr>
          <p:nvPr>
            <p:ph idx="1"/>
          </p:nvPr>
        </p:nvSpPr>
        <p:spPr>
          <a:xfrm>
            <a:off x="116260" y="1981200"/>
            <a:ext cx="8951539" cy="4419600"/>
          </a:xfrm>
        </p:spPr>
        <p:txBody>
          <a:bodyPr/>
          <a:lstStyle/>
          <a:p>
            <a:r>
              <a:rPr lang="en-US" dirty="0"/>
              <a:t>The next step is to prepare the </a:t>
            </a:r>
            <a:r>
              <a:rPr lang="en-US" b="1" dirty="0"/>
              <a:t>cash budget</a:t>
            </a:r>
            <a:r>
              <a:rPr lang="en-US" dirty="0"/>
              <a:t>, which shows expected cash inflows and outflows during the budget period. </a:t>
            </a:r>
          </a:p>
          <a:p>
            <a:pPr marL="0" indent="0">
              <a:buNone/>
            </a:pPr>
            <a:r>
              <a:rPr lang="en-US" kern="0" dirty="0"/>
              <a:t>Exhibit 20.13</a:t>
            </a:r>
            <a:endParaRPr lang="en-US" dirty="0"/>
          </a:p>
          <a:p>
            <a:r>
              <a:rPr lang="en-US" dirty="0"/>
              <a:t>The general formula for a cash budget is:</a:t>
            </a:r>
          </a:p>
          <a:p>
            <a:pPr marL="342900" indent="-342900">
              <a:buFont typeface="Arial" pitchFamily="34" charset="0"/>
              <a:buChar char="•"/>
            </a:pPr>
            <a:r>
              <a:rPr lang="en-US" dirty="0"/>
              <a:t>Beginning cash balance + Budgeted cash receipts − Budgeted cash payments = Preliminary cash balance</a:t>
            </a:r>
          </a:p>
          <a:p>
            <a:pPr marL="793750" lvl="1" indent="-449263">
              <a:buFont typeface="Verdana" pitchFamily="34" charset="0"/>
              <a:buChar char="–"/>
            </a:pPr>
            <a:r>
              <a:rPr lang="en-US" sz="2200" dirty="0"/>
              <a:t>Adequate</a:t>
            </a:r>
          </a:p>
          <a:p>
            <a:pPr marL="1257300" lvl="2" indent="-461963"/>
            <a:r>
              <a:rPr lang="en-US" dirty="0"/>
              <a:t>Loan activity: Repay loans, buy securities </a:t>
            </a:r>
          </a:p>
          <a:p>
            <a:pPr marL="793750" lvl="1" indent="-449263">
              <a:buFont typeface="Verdana" pitchFamily="34" charset="0"/>
              <a:buChar char="–"/>
            </a:pPr>
            <a:r>
              <a:rPr lang="en-US" sz="2200" dirty="0"/>
              <a:t>Too low</a:t>
            </a:r>
          </a:p>
          <a:p>
            <a:pPr marL="1257300" lvl="2" indent="-461963"/>
            <a:r>
              <a:rPr lang="en-US" dirty="0"/>
              <a:t>Loan activity: Increase short-term loans</a:t>
            </a:r>
          </a:p>
        </p:txBody>
      </p:sp>
    </p:spTree>
    <p:extLst>
      <p:ext uri="{BB962C8B-B14F-4D97-AF65-F5344CB8AC3E}">
        <p14:creationId xmlns:p14="http://schemas.microsoft.com/office/powerpoint/2010/main" val="1577481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Cash Receipts from Sales</a:t>
            </a:r>
            <a:endParaRPr lang="en-US" dirty="0"/>
          </a:p>
        </p:txBody>
      </p:sp>
      <p:sp>
        <p:nvSpPr>
          <p:cNvPr id="4" name="Text Placeholder 3"/>
          <p:cNvSpPr>
            <a:spLocks noGrp="1"/>
          </p:cNvSpPr>
          <p:nvPr>
            <p:ph type="body" sz="quarter" idx="14"/>
          </p:nvPr>
        </p:nvSpPr>
        <p:spPr>
          <a:xfrm>
            <a:off x="495300" y="1408496"/>
            <a:ext cx="8115300" cy="344104"/>
          </a:xfrm>
        </p:spPr>
        <p:txBody>
          <a:bodyPr/>
          <a:lstStyle/>
          <a:p>
            <a:r>
              <a:rPr lang="en-US" altLang="en-US" sz="1800" b="1" kern="0" dirty="0">
                <a:solidFill>
                  <a:prstClr val="black"/>
                </a:solidFill>
              </a:rPr>
              <a:t>Learning Objective P2: </a:t>
            </a:r>
            <a:r>
              <a:rPr lang="en-US" sz="1800" dirty="0"/>
              <a:t>Prepare a cash budget.</a:t>
            </a:r>
          </a:p>
        </p:txBody>
      </p:sp>
      <p:sp>
        <p:nvSpPr>
          <p:cNvPr id="5" name="Content Placeholder 4"/>
          <p:cNvSpPr>
            <a:spLocks noGrp="1"/>
          </p:cNvSpPr>
          <p:nvPr>
            <p:ph type="body" sz="quarter" idx="15"/>
          </p:nvPr>
        </p:nvSpPr>
        <p:spPr>
          <a:xfrm>
            <a:off x="457200" y="1905000"/>
            <a:ext cx="8229600" cy="4495800"/>
          </a:xfrm>
        </p:spPr>
        <p:txBody>
          <a:bodyPr/>
          <a:lstStyle/>
          <a:p>
            <a:pPr marL="342900" indent="-342900">
              <a:spcBef>
                <a:spcPts val="600"/>
              </a:spcBef>
              <a:buClr>
                <a:schemeClr val="tx1"/>
              </a:buClr>
              <a:buFont typeface="Arial" pitchFamily="34" charset="0"/>
              <a:buChar char="•"/>
            </a:pPr>
            <a:r>
              <a:rPr lang="en-US" altLang="en-US" sz="2600" dirty="0"/>
              <a:t>40% of TSC’s sales are for cash.</a:t>
            </a:r>
          </a:p>
          <a:p>
            <a:pPr marL="342900" indent="-342900">
              <a:spcBef>
                <a:spcPts val="600"/>
              </a:spcBef>
              <a:buClr>
                <a:schemeClr val="tx1"/>
              </a:buClr>
              <a:buFont typeface="Arial" pitchFamily="34" charset="0"/>
              <a:buChar char="•"/>
            </a:pPr>
            <a:r>
              <a:rPr lang="en-US" altLang="en-US" sz="2600" dirty="0"/>
              <a:t>The remaining 60% are credit sales that are collected in full in the month following the sale.</a:t>
            </a:r>
          </a:p>
          <a:p>
            <a:pPr>
              <a:spcBef>
                <a:spcPts val="600"/>
              </a:spcBef>
              <a:buClr>
                <a:schemeClr val="tx1"/>
              </a:buClr>
            </a:pPr>
            <a:r>
              <a:rPr lang="en-US" altLang="en-US" sz="2600" dirty="0"/>
              <a:t>Let’s prepare the cash receipts budget for TSC. </a:t>
            </a:r>
          </a:p>
        </p:txBody>
      </p:sp>
    </p:spTree>
    <p:extLst>
      <p:ext uri="{BB962C8B-B14F-4D97-AF65-F5344CB8AC3E}">
        <p14:creationId xmlns:p14="http://schemas.microsoft.com/office/powerpoint/2010/main" val="316218620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228600" y="590781"/>
            <a:ext cx="8763000" cy="1009419"/>
          </a:xfrm>
        </p:spPr>
        <p:txBody>
          <a:bodyPr/>
          <a:lstStyle/>
          <a:p>
            <a:r>
              <a:rPr lang="en-US" altLang="en-US" dirty="0"/>
              <a:t>Budgeted Cash Receipts from Sales (1 of 2)</a:t>
            </a:r>
            <a:endParaRPr lang="en-US" dirty="0"/>
          </a:p>
        </p:txBody>
      </p:sp>
      <p:sp>
        <p:nvSpPr>
          <p:cNvPr id="12" name="Text Placeholder 4"/>
          <p:cNvSpPr>
            <a:spLocks noGrp="1"/>
          </p:cNvSpPr>
          <p:nvPr>
            <p:ph type="body" sz="quarter" idx="13"/>
          </p:nvPr>
        </p:nvSpPr>
        <p:spPr>
          <a:xfrm>
            <a:off x="389023" y="1676400"/>
            <a:ext cx="8555918" cy="398616"/>
          </a:xfrm>
          <a:prstGeom prst="rect">
            <a:avLst/>
          </a:prstGeom>
        </p:spPr>
        <p:txBody>
          <a:bodyPr/>
          <a:lstStyle/>
          <a:p>
            <a:pPr marL="0" indent="0" algn="ctr">
              <a:buNone/>
            </a:pPr>
            <a:r>
              <a:rPr lang="en-US" altLang="en-US" sz="1800" b="1" kern="0" dirty="0">
                <a:solidFill>
                  <a:prstClr val="black"/>
                </a:solidFill>
              </a:rPr>
              <a:t>Learning Objective P2: </a:t>
            </a:r>
            <a:r>
              <a:rPr lang="en-US" sz="1800" dirty="0"/>
              <a:t>Prepare a cash budget.</a:t>
            </a:r>
          </a:p>
        </p:txBody>
      </p:sp>
      <p:sp>
        <p:nvSpPr>
          <p:cNvPr id="2" name="Content Placeholder 1"/>
          <p:cNvSpPr>
            <a:spLocks noGrp="1"/>
          </p:cNvSpPr>
          <p:nvPr>
            <p:ph type="body" sz="quarter" idx="14"/>
          </p:nvPr>
        </p:nvSpPr>
        <p:spPr>
          <a:xfrm>
            <a:off x="338620" y="2133600"/>
            <a:ext cx="8496300" cy="344104"/>
          </a:xfrm>
        </p:spPr>
        <p:txBody>
          <a:bodyPr/>
          <a:lstStyle/>
          <a:p>
            <a:pPr algn="l"/>
            <a:r>
              <a:rPr lang="en-US" sz="2400" kern="0" dirty="0"/>
              <a:t>Exhibit 20.14</a:t>
            </a:r>
          </a:p>
        </p:txBody>
      </p:sp>
      <p:pic>
        <p:nvPicPr>
          <p:cNvPr id="3" name="Picture 2" descr="A schedule of cash receipts from sales is shown for Toronto Sticks Company. The schedule title is Toronto Sticks Company, Schedule of Cash Receipts from Sales, October 2017-December 2017. The schedule has five columns. The first column has no heading and the headings for the other columns are September, October, November, and December. The line entries are as follows:&#10;&#10;Sales*: $42,000, $60,000, $48,000, $84,000&#10;Less: Ending accounts receivable (60%): 25,200**((arrow connects this to same number in next column), 36,000 (arrow connects this to same number in next column), 28,800 (arrow connects this to same number in next column), 50,400&#10;Cash receipts from&#10;Cash sales (40% of sales): blank, 24,000, 19,200, 33,600&#10;Collections of prior month's receivables: blank, 25,200, 36,000, 28,800&#10;Total cash receipts: blank, $49,200, $55,200, $62,400&#10;&#10;*From sales budget (Exhibit 22.4).&#10;**Accounts receivable balance from September 30 balance sheet (Exhibit 2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92" y="2876320"/>
            <a:ext cx="8381308" cy="2762480"/>
          </a:xfrm>
          <a:prstGeom prst="rect">
            <a:avLst/>
          </a:prstGeom>
        </p:spPr>
      </p:pic>
    </p:spTree>
    <p:extLst>
      <p:ext uri="{BB962C8B-B14F-4D97-AF65-F5344CB8AC3E}">
        <p14:creationId xmlns:p14="http://schemas.microsoft.com/office/powerpoint/2010/main" val="318811523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4800" y="533400"/>
            <a:ext cx="8534400" cy="1143000"/>
          </a:xfrm>
        </p:spPr>
        <p:txBody>
          <a:bodyPr/>
          <a:lstStyle/>
          <a:p>
            <a:r>
              <a:rPr lang="en-US" altLang="en-US" dirty="0"/>
              <a:t>Budgeted Cash Receipts from Sales (2 of 2)</a:t>
            </a:r>
            <a:endParaRPr lang="en-US" dirty="0"/>
          </a:p>
        </p:txBody>
      </p:sp>
      <p:sp>
        <p:nvSpPr>
          <p:cNvPr id="6" name="Text Placeholder 4"/>
          <p:cNvSpPr>
            <a:spLocks noGrp="1"/>
          </p:cNvSpPr>
          <p:nvPr>
            <p:ph type="body" sz="quarter" idx="4294967295"/>
          </p:nvPr>
        </p:nvSpPr>
        <p:spPr>
          <a:xfrm>
            <a:off x="370814" y="1676400"/>
            <a:ext cx="8392186" cy="381000"/>
          </a:xfrm>
          <a:prstGeom prst="rect">
            <a:avLst/>
          </a:prstGeom>
        </p:spPr>
        <p:txBody>
          <a:bodyPr/>
          <a:lstStyle/>
          <a:p>
            <a:pPr marL="0" indent="0" algn="ctr">
              <a:buNone/>
            </a:pPr>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57200" y="2362200"/>
            <a:ext cx="8305799" cy="4038600"/>
          </a:xfrm>
        </p:spPr>
        <p:txBody>
          <a:bodyPr/>
          <a:lstStyle/>
          <a:p>
            <a:r>
              <a:rPr lang="en-US" altLang="en-US" dirty="0"/>
              <a:t>From TSC’ sales budget </a:t>
            </a:r>
            <a:r>
              <a:rPr lang="en-US" altLang="en-US" dirty="0">
                <a:sym typeface="Wingdings" pitchFamily="2" charset="2"/>
              </a:rPr>
              <a:t> </a:t>
            </a:r>
            <a:r>
              <a:rPr lang="en-US" altLang="en-US" dirty="0"/>
              <a:t>Sales* </a:t>
            </a:r>
            <a:r>
              <a:rPr lang="en-US" dirty="0"/>
              <a:t>September ($ 42,000) </a:t>
            </a:r>
          </a:p>
          <a:p>
            <a:r>
              <a:rPr lang="en-US" altLang="en-US" dirty="0"/>
              <a:t>Accounts receivable balance at the end of each month is 60% of that month’s budgeted sales. </a:t>
            </a:r>
            <a:r>
              <a:rPr lang="en-US" altLang="en-US" dirty="0">
                <a:sym typeface="Wingdings" pitchFamily="2" charset="2"/>
              </a:rPr>
              <a:t> Less: Ending accounts receivable (60%) </a:t>
            </a:r>
            <a:r>
              <a:rPr lang="en-US" dirty="0"/>
              <a:t>September (25,200**)</a:t>
            </a:r>
          </a:p>
          <a:p>
            <a:r>
              <a:rPr lang="en-US" altLang="en-US" dirty="0"/>
              <a:t>Cash sales are 40% of each month’s sales </a:t>
            </a:r>
            <a:r>
              <a:rPr lang="en-US" altLang="en-US" dirty="0">
                <a:sym typeface="Wingdings" pitchFamily="2" charset="2"/>
              </a:rPr>
              <a:t> Cash sales (40% of sales) October (</a:t>
            </a:r>
            <a:r>
              <a:rPr lang="en-US" altLang="en-US" dirty="0"/>
              <a:t>24,000)</a:t>
            </a:r>
          </a:p>
        </p:txBody>
      </p:sp>
    </p:spTree>
    <p:extLst>
      <p:ext uri="{BB962C8B-B14F-4D97-AF65-F5344CB8AC3E}">
        <p14:creationId xmlns:p14="http://schemas.microsoft.com/office/powerpoint/2010/main" val="1183872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altLang="en-US" dirty="0"/>
              <a:t>Cash Payments for Materials (1 of 3)</a:t>
            </a:r>
            <a:endParaRPr lang="en-US" dirty="0"/>
          </a:p>
        </p:txBody>
      </p:sp>
      <p:sp>
        <p:nvSpPr>
          <p:cNvPr id="4" name="Text Placeholder 3"/>
          <p:cNvSpPr>
            <a:spLocks noGrp="1"/>
          </p:cNvSpPr>
          <p:nvPr>
            <p:ph type="body" sz="quarter" idx="13"/>
          </p:nvPr>
        </p:nvSpPr>
        <p:spPr>
          <a:xfrm>
            <a:off x="374493" y="1342572"/>
            <a:ext cx="8388507" cy="333828"/>
          </a:xfrm>
        </p:spPr>
        <p:txBody>
          <a:bodyPr/>
          <a:lstStyle/>
          <a:p>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61122" y="1957733"/>
            <a:ext cx="8225678" cy="4443067"/>
          </a:xfrm>
        </p:spPr>
        <p:txBody>
          <a:bodyPr/>
          <a:lstStyle/>
          <a:p>
            <a:pPr marL="0" indent="0">
              <a:spcBef>
                <a:spcPts val="600"/>
              </a:spcBef>
              <a:buNone/>
            </a:pPr>
            <a:r>
              <a:rPr lang="en-US" dirty="0"/>
              <a:t>Managers use the beginning balance sheet  and the direct materials budget prepared earlier, to help prepare a schedule of cash payments for materials. </a:t>
            </a:r>
          </a:p>
          <a:p>
            <a:pPr eaLnBrk="1" hangingPunct="1">
              <a:spcBef>
                <a:spcPts val="600"/>
              </a:spcBef>
              <a:buClr>
                <a:schemeClr val="tx1"/>
              </a:buClr>
              <a:buSzPct val="100000"/>
            </a:pPr>
            <a:r>
              <a:rPr lang="en-US" altLang="en-US" dirty="0"/>
              <a:t>TSC’s purchases of materials are entirely on account.</a:t>
            </a:r>
          </a:p>
          <a:p>
            <a:pPr eaLnBrk="1" hangingPunct="1">
              <a:spcBef>
                <a:spcPts val="600"/>
              </a:spcBef>
              <a:buClr>
                <a:schemeClr val="tx1"/>
              </a:buClr>
              <a:buSzPct val="100000"/>
            </a:pPr>
            <a:r>
              <a:rPr lang="en-US" altLang="en-US" dirty="0"/>
              <a:t>Full payment is made in the month following the purchase.</a:t>
            </a:r>
          </a:p>
          <a:p>
            <a:pPr marL="0" indent="0" eaLnBrk="1" hangingPunct="1">
              <a:spcBef>
                <a:spcPts val="600"/>
              </a:spcBef>
              <a:buClr>
                <a:schemeClr val="tx1"/>
              </a:buClr>
              <a:buSzPct val="100000"/>
              <a:buNone/>
            </a:pPr>
            <a:r>
              <a:rPr lang="en-US" altLang="en-US" dirty="0"/>
              <a:t>Let’s look at the schedule of cash payments for materials for TSC.</a:t>
            </a:r>
          </a:p>
        </p:txBody>
      </p:sp>
    </p:spTree>
    <p:extLst>
      <p:ext uri="{BB962C8B-B14F-4D97-AF65-F5344CB8AC3E}">
        <p14:creationId xmlns:p14="http://schemas.microsoft.com/office/powerpoint/2010/main" val="420035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Cash Payments for Materials (2 of 3)</a:t>
            </a:r>
            <a:endParaRPr lang="en-US" dirty="0"/>
          </a:p>
        </p:txBody>
      </p:sp>
      <p:sp>
        <p:nvSpPr>
          <p:cNvPr id="4" name="Text Placeholder 3"/>
          <p:cNvSpPr>
            <a:spLocks noGrp="1"/>
          </p:cNvSpPr>
          <p:nvPr>
            <p:ph type="body" sz="quarter" idx="14"/>
          </p:nvPr>
        </p:nvSpPr>
        <p:spPr>
          <a:xfrm>
            <a:off x="304800" y="1295400"/>
            <a:ext cx="8534400" cy="381000"/>
          </a:xfrm>
        </p:spPr>
        <p:txBody>
          <a:bodyPr/>
          <a:lstStyle/>
          <a:p>
            <a:r>
              <a:rPr lang="en-US" altLang="en-US" sz="1800" b="1" kern="0" dirty="0">
                <a:solidFill>
                  <a:prstClr val="black"/>
                </a:solidFill>
              </a:rPr>
              <a:t>Learning Objective P2: </a:t>
            </a:r>
            <a:r>
              <a:rPr lang="en-US" sz="1800" dirty="0"/>
              <a:t>Prepare a cash budget.</a:t>
            </a:r>
          </a:p>
        </p:txBody>
      </p:sp>
      <p:sp>
        <p:nvSpPr>
          <p:cNvPr id="5" name="Content Placeholder 4"/>
          <p:cNvSpPr>
            <a:spLocks noGrp="1"/>
          </p:cNvSpPr>
          <p:nvPr>
            <p:ph type="body" sz="quarter" idx="15"/>
          </p:nvPr>
        </p:nvSpPr>
        <p:spPr>
          <a:xfrm>
            <a:off x="457200" y="1869221"/>
            <a:ext cx="8229600" cy="416779"/>
          </a:xfrm>
        </p:spPr>
        <p:txBody>
          <a:bodyPr/>
          <a:lstStyle/>
          <a:p>
            <a:r>
              <a:rPr lang="en-US" sz="2200" kern="0" dirty="0"/>
              <a:t>Exhibit 20.15</a:t>
            </a:r>
          </a:p>
        </p:txBody>
      </p:sp>
      <p:pic>
        <p:nvPicPr>
          <p:cNvPr id="2" name="Picture 1" descr="A schedule of cash payments for direct materials is shown for Toronto Sticks Company. The schedule title is Toronto Sticks Company, Schedule of Cash Payments for Direct Materials, October 2017-December 2017. The schedule has four columns. The first column has no heading and the other three column headings are October, November, and December. The line entries are as follows:&#10;&#10;Materials purchases*: $10,240 (arrow connects this to same number in next column), $11,450 (arrow connects this to same number in next column), $9,700&#10;Cash payments for&#10;Current month purchases (0%): 0, 0, 0 &#10;Prior month purchases (100%): 7,060**, 10,240, 11,450&#10;Total cash payments for direct materials: $7,060, $10,240, $11,450&#10;&#10;*From direct materials budget (Exhibit 22.7).&#10;**Accounts Payable balance from September 30 balance sheet (Exhibit 22.3).&#10;&#10;A red box is drawn around both the 11,450's in December column."/>
          <p:cNvPicPr>
            <a:picLocks noChangeAspect="1"/>
          </p:cNvPicPr>
          <p:nvPr/>
        </p:nvPicPr>
        <p:blipFill>
          <a:blip r:embed="rId3"/>
          <a:stretch>
            <a:fillRect/>
          </a:stretch>
        </p:blipFill>
        <p:spPr>
          <a:xfrm>
            <a:off x="304800" y="2409371"/>
            <a:ext cx="8582025" cy="2819400"/>
          </a:xfrm>
          <a:prstGeom prst="rect">
            <a:avLst/>
          </a:prstGeom>
        </p:spPr>
      </p:pic>
      <p:sp>
        <p:nvSpPr>
          <p:cNvPr id="8" name="Content Placeholder 1"/>
          <p:cNvSpPr>
            <a:spLocks noGrp="1"/>
          </p:cNvSpPr>
          <p:nvPr>
            <p:ph type="body" sz="quarter" idx="15"/>
          </p:nvPr>
        </p:nvSpPr>
        <p:spPr>
          <a:xfrm>
            <a:off x="506412" y="5562600"/>
            <a:ext cx="8104188" cy="838200"/>
          </a:xfrm>
        </p:spPr>
        <p:txBody>
          <a:bodyPr/>
          <a:lstStyle/>
          <a:p>
            <a:r>
              <a:rPr lang="en-US" altLang="en-US" sz="2200" dirty="0"/>
              <a:t>From direct materials budget </a:t>
            </a:r>
            <a:r>
              <a:rPr lang="en-US" altLang="en-US" sz="2200" dirty="0">
                <a:sym typeface="Wingdings" pitchFamily="2" charset="2"/>
              </a:rPr>
              <a:t> $10,240</a:t>
            </a:r>
            <a:endParaRPr lang="en-US" altLang="en-US" sz="2200" dirty="0"/>
          </a:p>
        </p:txBody>
      </p:sp>
    </p:spTree>
    <p:extLst>
      <p:ext uri="{BB962C8B-B14F-4D97-AF65-F5344CB8AC3E}">
        <p14:creationId xmlns:p14="http://schemas.microsoft.com/office/powerpoint/2010/main" val="104391249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533400"/>
            <a:ext cx="9144000" cy="838200"/>
          </a:xfrm>
        </p:spPr>
        <p:txBody>
          <a:bodyPr/>
          <a:lstStyle/>
          <a:p>
            <a:r>
              <a:rPr lang="en-US" altLang="en-US" dirty="0"/>
              <a:t>Cash Payments for Materials (3 of 3)</a:t>
            </a:r>
            <a:endParaRPr lang="en-US" dirty="0"/>
          </a:p>
        </p:txBody>
      </p:sp>
      <p:sp>
        <p:nvSpPr>
          <p:cNvPr id="6" name="Text Placeholder 3"/>
          <p:cNvSpPr>
            <a:spLocks noGrp="1"/>
          </p:cNvSpPr>
          <p:nvPr>
            <p:ph type="body" sz="quarter" idx="4294967295"/>
          </p:nvPr>
        </p:nvSpPr>
        <p:spPr>
          <a:xfrm>
            <a:off x="342900" y="1295400"/>
            <a:ext cx="8496300" cy="344104"/>
          </a:xfrm>
          <a:prstGeom prst="rect">
            <a:avLst/>
          </a:prstGeom>
        </p:spPr>
        <p:txBody>
          <a:bodyPr/>
          <a:lstStyle/>
          <a:p>
            <a:pPr marL="0" indent="0" algn="ctr">
              <a:buNone/>
            </a:pPr>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61122" y="1939373"/>
            <a:ext cx="8225678" cy="4461427"/>
          </a:xfrm>
        </p:spPr>
        <p:txBody>
          <a:bodyPr/>
          <a:lstStyle/>
          <a:p>
            <a:pPr eaLnBrk="1" hangingPunct="1">
              <a:spcBef>
                <a:spcPts val="600"/>
              </a:spcBef>
              <a:buClr>
                <a:schemeClr val="tx1"/>
              </a:buClr>
              <a:buSzPct val="100000"/>
            </a:pPr>
            <a:r>
              <a:rPr lang="en-US" altLang="en-US" sz="2600" dirty="0"/>
              <a:t>TSC’s purchases of materials are entirely on account.</a:t>
            </a:r>
          </a:p>
          <a:p>
            <a:pPr eaLnBrk="1" hangingPunct="1">
              <a:spcBef>
                <a:spcPts val="600"/>
              </a:spcBef>
              <a:buClr>
                <a:schemeClr val="tx1"/>
              </a:buClr>
              <a:buSzPct val="100000"/>
            </a:pPr>
            <a:r>
              <a:rPr lang="en-US" altLang="en-US" sz="2600" dirty="0"/>
              <a:t>Full payment is made in the month following the purchase.</a:t>
            </a:r>
          </a:p>
        </p:txBody>
      </p:sp>
    </p:spTree>
    <p:extLst>
      <p:ext uri="{BB962C8B-B14F-4D97-AF65-F5344CB8AC3E}">
        <p14:creationId xmlns:p14="http://schemas.microsoft.com/office/powerpoint/2010/main" val="3488368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Preparing the Cash Budget</a:t>
            </a:r>
            <a:endParaRPr lang="en-US" dirty="0"/>
          </a:p>
        </p:txBody>
      </p:sp>
      <p:sp>
        <p:nvSpPr>
          <p:cNvPr id="4" name="Text Placeholder 3"/>
          <p:cNvSpPr>
            <a:spLocks noGrp="1"/>
          </p:cNvSpPr>
          <p:nvPr>
            <p:ph type="body" sz="quarter" idx="13"/>
          </p:nvPr>
        </p:nvSpPr>
        <p:spPr>
          <a:xfrm>
            <a:off x="685800" y="1295400"/>
            <a:ext cx="7778907" cy="410028"/>
          </a:xfrm>
        </p:spPr>
        <p:txBody>
          <a:bodyPr/>
          <a:lstStyle/>
          <a:p>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381000" y="1905000"/>
            <a:ext cx="8382000" cy="4495800"/>
          </a:xfrm>
        </p:spPr>
        <p:txBody>
          <a:bodyPr/>
          <a:lstStyle/>
          <a:p>
            <a:pPr marL="0" indent="0">
              <a:spcBef>
                <a:spcPts val="600"/>
              </a:spcBef>
              <a:buNone/>
            </a:pPr>
            <a:r>
              <a:rPr lang="en-US" dirty="0"/>
              <a:t>Beginning Cash Balance + Budgeted Cash Receipts − Budgeted Cash Payments = Preliminary Cash Balance</a:t>
            </a:r>
          </a:p>
          <a:p>
            <a:pPr>
              <a:spcBef>
                <a:spcPts val="600"/>
              </a:spcBef>
              <a:defRPr/>
            </a:pPr>
            <a:r>
              <a:rPr lang="en-US" dirty="0"/>
              <a:t>Preliminary Cash Balance</a:t>
            </a:r>
          </a:p>
          <a:p>
            <a:pPr marL="800100" lvl="1" indent="-455613">
              <a:spcBef>
                <a:spcPts val="600"/>
              </a:spcBef>
              <a:defRPr/>
            </a:pPr>
            <a:r>
              <a:rPr lang="en-US" sz="2200" dirty="0"/>
              <a:t>If adequate, repay loans or buy securities.</a:t>
            </a:r>
          </a:p>
          <a:p>
            <a:pPr marL="800100" lvl="1" indent="-455613">
              <a:spcBef>
                <a:spcPts val="600"/>
              </a:spcBef>
              <a:defRPr/>
            </a:pPr>
            <a:r>
              <a:rPr lang="en-US" sz="2200" dirty="0"/>
              <a:t>If inadequate, increase short-term loans.</a:t>
            </a:r>
          </a:p>
          <a:p>
            <a:pPr>
              <a:spcBef>
                <a:spcPts val="600"/>
              </a:spcBef>
            </a:pPr>
            <a:r>
              <a:rPr lang="en-US" altLang="en-US" b="1" u="sng" dirty="0"/>
              <a:t>Additional information for TSC’s cash budget:</a:t>
            </a:r>
          </a:p>
          <a:p>
            <a:pPr marL="800100" lvl="1" indent="-455613">
              <a:spcBef>
                <a:spcPts val="600"/>
              </a:spcBef>
              <a:buClr>
                <a:schemeClr val="tx1"/>
              </a:buClr>
            </a:pPr>
            <a:r>
              <a:rPr lang="en-US" altLang="en-US" sz="2200" dirty="0"/>
              <a:t>Has a September 30 cash balance of $20,000.</a:t>
            </a:r>
          </a:p>
          <a:p>
            <a:pPr marL="800100" lvl="1" indent="-455613">
              <a:spcBef>
                <a:spcPts val="600"/>
              </a:spcBef>
              <a:buClr>
                <a:schemeClr val="tx1"/>
              </a:buClr>
            </a:pPr>
            <a:r>
              <a:rPr lang="en-US" altLang="en-US" sz="2200" dirty="0"/>
              <a:t>Will pay a cash dividend of $3,000 in November.</a:t>
            </a:r>
          </a:p>
        </p:txBody>
      </p:sp>
    </p:spTree>
    <p:extLst>
      <p:ext uri="{BB962C8B-B14F-4D97-AF65-F5344CB8AC3E}">
        <p14:creationId xmlns:p14="http://schemas.microsoft.com/office/powerpoint/2010/main" val="2523066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Cash Budget (1 of 2)</a:t>
            </a:r>
            <a:endParaRPr lang="en-US" dirty="0"/>
          </a:p>
        </p:txBody>
      </p:sp>
      <p:sp>
        <p:nvSpPr>
          <p:cNvPr id="4" name="Text Placeholder 3"/>
          <p:cNvSpPr>
            <a:spLocks noGrp="1"/>
          </p:cNvSpPr>
          <p:nvPr>
            <p:ph type="body" sz="quarter" idx="13"/>
          </p:nvPr>
        </p:nvSpPr>
        <p:spPr>
          <a:xfrm>
            <a:off x="762000" y="1295400"/>
            <a:ext cx="7620000" cy="457200"/>
          </a:xfrm>
        </p:spPr>
        <p:txBody>
          <a:bodyPr/>
          <a:lstStyle/>
          <a:p>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57201" y="1981200"/>
            <a:ext cx="8229599" cy="4343400"/>
          </a:xfrm>
        </p:spPr>
        <p:txBody>
          <a:bodyPr/>
          <a:lstStyle/>
          <a:p>
            <a:pPr>
              <a:spcBef>
                <a:spcPts val="600"/>
              </a:spcBef>
            </a:pPr>
            <a:r>
              <a:rPr lang="en-US" altLang="en-US" b="1" dirty="0"/>
              <a:t>Toronto Sticks Company:</a:t>
            </a:r>
          </a:p>
          <a:p>
            <a:pPr marL="800100" lvl="1" indent="-455613">
              <a:spcBef>
                <a:spcPts val="600"/>
              </a:spcBef>
            </a:pPr>
            <a:r>
              <a:rPr lang="en-US" altLang="en-US" sz="2200" dirty="0"/>
              <a:t>Has an income tax liability of $20,000 from the previous quarter that will be paid in October.</a:t>
            </a:r>
          </a:p>
          <a:p>
            <a:pPr marL="800100" lvl="1" indent="-455613">
              <a:spcBef>
                <a:spcPts val="600"/>
              </a:spcBef>
            </a:pPr>
            <a:r>
              <a:rPr lang="en-US" altLang="en-US" sz="2200" dirty="0"/>
              <a:t>Will purchase $25,000 of equipment in December.</a:t>
            </a:r>
          </a:p>
          <a:p>
            <a:pPr marL="800100" lvl="1" indent="-455613">
              <a:spcBef>
                <a:spcPts val="600"/>
              </a:spcBef>
            </a:pPr>
            <a:r>
              <a:rPr lang="en-US" altLang="en-US" sz="2200" dirty="0"/>
              <a:t>Has an agreement with its bank for loans at the end of each month to enable a minimum cash balance of $20,000.</a:t>
            </a:r>
          </a:p>
          <a:p>
            <a:pPr marL="800100" lvl="1" indent="-455613">
              <a:spcBef>
                <a:spcPts val="600"/>
              </a:spcBef>
            </a:pPr>
            <a:r>
              <a:rPr lang="en-US" altLang="en-US" sz="2200" dirty="0"/>
              <a:t>Pays interest each month equal to one percent of the prior month’s ending loan balance.</a:t>
            </a:r>
          </a:p>
        </p:txBody>
      </p:sp>
    </p:spTree>
    <p:extLst>
      <p:ext uri="{BB962C8B-B14F-4D97-AF65-F5344CB8AC3E}">
        <p14:creationId xmlns:p14="http://schemas.microsoft.com/office/powerpoint/2010/main" val="51024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1"/>
            <a:ext cx="9144000" cy="914399"/>
          </a:xfrm>
        </p:spPr>
        <p:txBody>
          <a:bodyPr/>
          <a:lstStyle/>
          <a:p>
            <a:r>
              <a:rPr lang="en-US" sz="3600" dirty="0"/>
              <a:t>Benefits of Budgeting</a:t>
            </a:r>
          </a:p>
        </p:txBody>
      </p:sp>
      <p:sp>
        <p:nvSpPr>
          <p:cNvPr id="4" name="Text Placeholder 3"/>
          <p:cNvSpPr>
            <a:spLocks noGrp="1"/>
          </p:cNvSpPr>
          <p:nvPr>
            <p:ph type="body" sz="quarter" idx="13"/>
          </p:nvPr>
        </p:nvSpPr>
        <p:spPr>
          <a:xfrm>
            <a:off x="448207" y="1371600"/>
            <a:ext cx="8238593" cy="609600"/>
          </a:xfrm>
        </p:spPr>
        <p:txBody>
          <a:bodyPr/>
          <a:lstStyle/>
          <a:p>
            <a:r>
              <a:rPr lang="en-US" altLang="en-US" sz="1800" b="1" kern="0" dirty="0">
                <a:solidFill>
                  <a:prstClr val="black"/>
                </a:solidFill>
              </a:rPr>
              <a:t>Learning Objective C1: </a:t>
            </a:r>
            <a:r>
              <a:rPr lang="en-US" sz="1800" dirty="0"/>
              <a:t>Describe the benefits of budgeting and the process of budget administration.</a:t>
            </a:r>
          </a:p>
        </p:txBody>
      </p:sp>
      <p:sp>
        <p:nvSpPr>
          <p:cNvPr id="3" name="Content Placeholder 2"/>
          <p:cNvSpPr>
            <a:spLocks noGrp="1"/>
          </p:cNvSpPr>
          <p:nvPr>
            <p:ph idx="1"/>
          </p:nvPr>
        </p:nvSpPr>
        <p:spPr>
          <a:xfrm>
            <a:off x="457200" y="2148659"/>
            <a:ext cx="8229600" cy="4252141"/>
          </a:xfrm>
        </p:spPr>
        <p:txBody>
          <a:bodyPr/>
          <a:lstStyle/>
          <a:p>
            <a:pPr marL="0" indent="0">
              <a:buNone/>
            </a:pPr>
            <a:r>
              <a:rPr lang="en-US" b="1" dirty="0"/>
              <a:t>Benefits of Budgeting</a:t>
            </a:r>
          </a:p>
          <a:p>
            <a:pPr marL="0" indent="0">
              <a:buNone/>
            </a:pPr>
            <a:r>
              <a:rPr lang="en-US" b="1" dirty="0"/>
              <a:t>Coordination: </a:t>
            </a:r>
            <a:r>
              <a:rPr lang="en-US" dirty="0"/>
              <a:t>activities of all units contribute to meeting the company’s overall goals.</a:t>
            </a:r>
          </a:p>
          <a:p>
            <a:pPr marL="0" indent="0">
              <a:buNone/>
            </a:pPr>
            <a:r>
              <a:rPr lang="en-US" altLang="en-US" b="1" dirty="0"/>
              <a:t>Communication: </a:t>
            </a:r>
            <a:r>
              <a:rPr lang="en-US" altLang="en-US" dirty="0"/>
              <a:t>management plans throughout the organization.</a:t>
            </a:r>
          </a:p>
          <a:p>
            <a:pPr marL="0" indent="0">
              <a:buNone/>
            </a:pPr>
            <a:r>
              <a:rPr lang="en-US" altLang="en-US" b="1" dirty="0"/>
              <a:t>Motivation: </a:t>
            </a:r>
            <a:r>
              <a:rPr lang="en-US" altLang="en-US" dirty="0"/>
              <a:t>through participation in the budgeting process and establishment of attainable goals.</a:t>
            </a:r>
          </a:p>
          <a:p>
            <a:pPr marL="0" indent="0">
              <a:buNone/>
            </a:pPr>
            <a:r>
              <a:rPr lang="en-US" altLang="en-US" b="1" dirty="0"/>
              <a:t>Planning: </a:t>
            </a:r>
            <a:r>
              <a:rPr lang="en-US" altLang="en-US" dirty="0"/>
              <a:t>focuses on future opportunities.</a:t>
            </a:r>
          </a:p>
          <a:p>
            <a:pPr marL="0" indent="0">
              <a:buNone/>
            </a:pPr>
            <a:r>
              <a:rPr lang="en-US" altLang="en-US" b="1" dirty="0"/>
              <a:t>Control: </a:t>
            </a:r>
            <a:r>
              <a:rPr lang="en-US" altLang="en-US" dirty="0"/>
              <a:t>provides a benchmark for evaluating performance.</a:t>
            </a:r>
          </a:p>
        </p:txBody>
      </p:sp>
    </p:spTree>
    <p:extLst>
      <p:ext uri="{BB962C8B-B14F-4D97-AF65-F5344CB8AC3E}">
        <p14:creationId xmlns:p14="http://schemas.microsoft.com/office/powerpoint/2010/main" val="552541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Cash Budget (2 of 2)</a:t>
            </a:r>
            <a:endParaRPr lang="en-US" dirty="0"/>
          </a:p>
        </p:txBody>
      </p:sp>
      <p:sp>
        <p:nvSpPr>
          <p:cNvPr id="4" name="Text Placeholder 3"/>
          <p:cNvSpPr>
            <a:spLocks noGrp="1"/>
          </p:cNvSpPr>
          <p:nvPr>
            <p:ph type="body" sz="quarter" idx="13"/>
          </p:nvPr>
        </p:nvSpPr>
        <p:spPr>
          <a:xfrm>
            <a:off x="762000" y="1295400"/>
            <a:ext cx="7620000" cy="457200"/>
          </a:xfrm>
        </p:spPr>
        <p:txBody>
          <a:bodyPr/>
          <a:lstStyle/>
          <a:p>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57201" y="1981200"/>
            <a:ext cx="8229599" cy="4343400"/>
          </a:xfrm>
        </p:spPr>
        <p:txBody>
          <a:bodyPr/>
          <a:lstStyle/>
          <a:p>
            <a:pPr marL="800100" lvl="1" indent="-342900">
              <a:spcBef>
                <a:spcPts val="600"/>
              </a:spcBef>
            </a:pPr>
            <a:r>
              <a:rPr lang="en-US" altLang="en-US" sz="2400" dirty="0"/>
              <a:t>Repays loans when the ending cash balance exceeds $20,000.</a:t>
            </a:r>
          </a:p>
          <a:p>
            <a:pPr marL="800100" lvl="1" indent="-342900">
              <a:spcBef>
                <a:spcPts val="600"/>
              </a:spcBef>
            </a:pPr>
            <a:r>
              <a:rPr lang="en-US" altLang="en-US" sz="2400" dirty="0"/>
              <a:t>Owes $10,000 on this loan arrangement on September 30.</a:t>
            </a:r>
          </a:p>
          <a:p>
            <a:pPr marL="800100" lvl="1" indent="-342900">
              <a:spcBef>
                <a:spcPts val="600"/>
              </a:spcBef>
            </a:pPr>
            <a:r>
              <a:rPr lang="en-US" altLang="en-US" sz="2400" dirty="0"/>
              <a:t>Has 40 percent income tax rate.</a:t>
            </a:r>
          </a:p>
          <a:p>
            <a:pPr marL="800100" lvl="1" indent="-342900">
              <a:spcBef>
                <a:spcPts val="600"/>
              </a:spcBef>
            </a:pPr>
            <a:r>
              <a:rPr lang="en-US" altLang="en-US" sz="2400" dirty="0"/>
              <a:t>Will pay taxes for current quarter next year.</a:t>
            </a:r>
          </a:p>
        </p:txBody>
      </p:sp>
    </p:spTree>
    <p:extLst>
      <p:ext uri="{BB962C8B-B14F-4D97-AF65-F5344CB8AC3E}">
        <p14:creationId xmlns:p14="http://schemas.microsoft.com/office/powerpoint/2010/main" val="3784456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533400"/>
            <a:ext cx="9144000" cy="838200"/>
          </a:xfrm>
        </p:spPr>
        <p:txBody>
          <a:bodyPr/>
          <a:lstStyle/>
          <a:p>
            <a:r>
              <a:rPr lang="en-US" kern="0" dirty="0"/>
              <a:t>Exhibit 20.16 (1 of 4)</a:t>
            </a:r>
            <a:endParaRPr lang="en-US" dirty="0"/>
          </a:p>
        </p:txBody>
      </p:sp>
      <p:sp>
        <p:nvSpPr>
          <p:cNvPr id="9" name="Text Placeholder 3"/>
          <p:cNvSpPr>
            <a:spLocks noGrp="1"/>
          </p:cNvSpPr>
          <p:nvPr>
            <p:ph type="body" sz="quarter" idx="13"/>
          </p:nvPr>
        </p:nvSpPr>
        <p:spPr>
          <a:xfrm>
            <a:off x="762000" y="1295400"/>
            <a:ext cx="7620000" cy="457200"/>
          </a:xfrm>
        </p:spPr>
        <p:txBody>
          <a:bodyPr/>
          <a:lstStyle/>
          <a:p>
            <a:pPr algn="ctr"/>
            <a:r>
              <a:rPr lang="en-US" altLang="en-US" sz="1800" b="1" kern="0" dirty="0">
                <a:solidFill>
                  <a:prstClr val="black"/>
                </a:solidFill>
              </a:rPr>
              <a:t>Learning Objective P2: </a:t>
            </a:r>
            <a:r>
              <a:rPr lang="en-US" sz="1800" dirty="0"/>
              <a:t>Prepare a cash budget.</a:t>
            </a:r>
          </a:p>
        </p:txBody>
      </p:sp>
      <p:pic>
        <p:nvPicPr>
          <p:cNvPr id="2" name="Picture 1" descr="A cash budget is shown for Toronto Sticks Company. The budget title is Toronto Sticks Company, Cash Budget, October 2017-December 2017. The budget has four columns. The first column has no heading and the other three column headings are October, November, and December. The line entries are as follows:&#10;&#10;Beginning cash balance: $20,000, $20,000, $38,881&#10;Add: Cash receipts from customers (Exhibit 22.14): 49,200, 55,200, 62,400&#10;Total cash available: 69,200, 75,200, 101,281&#10;Less: Cash payments for&#10;Direct materials (Exhibit 22.15): 7,060, 10,240, 11,450&#10;Direct labor (Exhibit 22.8): 2,130, 4,020, 2,850&#10;Variable overhead (Exhibit 22.9): 1,775, 3,350, 2,375&#10;Sales commissions (Exhibit 22.11): 6,000, 4,800, 8,400&#10;Sales salaries (Exhibit 22.11): 2,000, 2,000, 2,000&#10;General and administrative expenses (Exhibit 22.12): 4,500, 4,500, 4,500&#10;Income taxes payable (Exhibit 22.3): 20,000, blank, blank&#10;Dividends: blank, 3,000, blank&#10;Interest on bank loan&#10;October ($10,000 × 1%)*: 100, blank, blank&#10;November ($4,365 × 1%)**: blank, 44, blank&#10;Purchase of equipment: blank, blank, 25,000&#10;Total cash payments: 43,565, 31,954, 56,575&#10;Preliminary cash balance: $25,635, $43,246, $44,706&#10;Loan activity&#10;Additional loan from bank&#10;Repayment of loan to bank: 5,635, 4,365, blank&#10;Ending cash balance: $20,000, $38,881, $44,706&#10;Loan balance, end of month†: $4,365, $0, $0&#10;&#10;*Beginning loan balance (note payable) from Exhibit 22.3.&#10;**Rounded to the nearest dollar.&#10;†Beginning loan balance + New loans – Loan repayments. For October: $10,000 – $5,635 = $4,365.&#10;&#10;"/>
          <p:cNvPicPr>
            <a:picLocks noChangeAspect="1"/>
          </p:cNvPicPr>
          <p:nvPr/>
        </p:nvPicPr>
        <p:blipFill>
          <a:blip r:embed="rId3"/>
          <a:stretch>
            <a:fillRect/>
          </a:stretch>
        </p:blipFill>
        <p:spPr>
          <a:xfrm>
            <a:off x="1295400" y="1676400"/>
            <a:ext cx="6477000" cy="4849613"/>
          </a:xfrm>
          <a:prstGeom prst="rect">
            <a:avLst/>
          </a:prstGeom>
        </p:spPr>
      </p:pic>
    </p:spTree>
    <p:extLst>
      <p:ext uri="{BB962C8B-B14F-4D97-AF65-F5344CB8AC3E}">
        <p14:creationId xmlns:p14="http://schemas.microsoft.com/office/powerpoint/2010/main" val="349533161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533400"/>
            <a:ext cx="9144000" cy="838200"/>
          </a:xfrm>
        </p:spPr>
        <p:txBody>
          <a:bodyPr/>
          <a:lstStyle/>
          <a:p>
            <a:r>
              <a:rPr lang="en-US" kern="0" dirty="0"/>
              <a:t>Exhibit 20.16 (2 of 4)</a:t>
            </a:r>
            <a:endParaRPr lang="en-US" dirty="0"/>
          </a:p>
        </p:txBody>
      </p:sp>
      <p:sp>
        <p:nvSpPr>
          <p:cNvPr id="6" name="Text Placeholder 3"/>
          <p:cNvSpPr>
            <a:spLocks noGrp="1"/>
          </p:cNvSpPr>
          <p:nvPr>
            <p:ph type="body" sz="quarter" idx="4294967295"/>
          </p:nvPr>
        </p:nvSpPr>
        <p:spPr>
          <a:xfrm>
            <a:off x="342900" y="1318441"/>
            <a:ext cx="8496300" cy="344104"/>
          </a:xfrm>
          <a:prstGeom prst="rect">
            <a:avLst/>
          </a:prstGeom>
        </p:spPr>
        <p:txBody>
          <a:bodyPr/>
          <a:lstStyle/>
          <a:p>
            <a:pPr marL="0" indent="0" algn="ctr">
              <a:buNone/>
            </a:pPr>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57201" y="1899670"/>
            <a:ext cx="8229599" cy="4501130"/>
          </a:xfrm>
        </p:spPr>
        <p:txBody>
          <a:bodyPr/>
          <a:lstStyle/>
          <a:p>
            <a:pPr marL="342900" lvl="1" indent="-342900">
              <a:buFont typeface="Arial" pitchFamily="34" charset="0"/>
              <a:buChar char="•"/>
            </a:pPr>
            <a:r>
              <a:rPr lang="en-US" sz="2400" dirty="0"/>
              <a:t>Add: Cash receipts from customers (Exhibit 22.14) (55,200) </a:t>
            </a:r>
            <a:r>
              <a:rPr lang="en-US" sz="2400" dirty="0">
                <a:sym typeface="Wingdings" pitchFamily="2" charset="2"/>
              </a:rPr>
              <a:t> </a:t>
            </a:r>
            <a:r>
              <a:rPr lang="en-US" altLang="en-US" sz="2400" dirty="0"/>
              <a:t>From Cash Receipts Budget</a:t>
            </a:r>
            <a:endParaRPr lang="en-US" sz="2400" dirty="0"/>
          </a:p>
          <a:p>
            <a:pPr marL="342900" lvl="1" indent="-342900">
              <a:buFont typeface="Arial" pitchFamily="34" charset="0"/>
              <a:buChar char="•"/>
            </a:pPr>
            <a:r>
              <a:rPr lang="en-US" sz="2400" dirty="0"/>
              <a:t>Add: Cash receipts from customers (Exhibit 22.14) (49,200) </a:t>
            </a:r>
            <a:r>
              <a:rPr lang="en-US" sz="2400" dirty="0">
                <a:sym typeface="Wingdings" pitchFamily="2" charset="2"/>
              </a:rPr>
              <a:t> </a:t>
            </a:r>
            <a:r>
              <a:rPr lang="en-US" sz="2400" dirty="0"/>
              <a:t>TSC’s cash balance at the beginning of October is $20,000.  Budgeted cash receipts for October are $49,200, resulting in a total of $69,200 available for the month.</a:t>
            </a:r>
          </a:p>
          <a:p>
            <a:pPr marL="0" lvl="1" indent="0">
              <a:buNone/>
            </a:pPr>
            <a:r>
              <a:rPr lang="en-US" sz="2400" dirty="0"/>
              <a:t>Now we are ready to look at TSC’s cash payments</a:t>
            </a:r>
          </a:p>
        </p:txBody>
      </p:sp>
    </p:spTree>
    <p:extLst>
      <p:ext uri="{BB962C8B-B14F-4D97-AF65-F5344CB8AC3E}">
        <p14:creationId xmlns:p14="http://schemas.microsoft.com/office/powerpoint/2010/main" val="2911051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533400"/>
            <a:ext cx="9144000" cy="838200"/>
          </a:xfrm>
        </p:spPr>
        <p:txBody>
          <a:bodyPr/>
          <a:lstStyle/>
          <a:p>
            <a:r>
              <a:rPr lang="en-US" kern="0" dirty="0"/>
              <a:t>Exhibit 20.16 (3 of 4)</a:t>
            </a:r>
            <a:endParaRPr lang="en-US" dirty="0"/>
          </a:p>
        </p:txBody>
      </p:sp>
      <p:sp>
        <p:nvSpPr>
          <p:cNvPr id="6" name="Text Placeholder 3"/>
          <p:cNvSpPr>
            <a:spLocks noGrp="1"/>
          </p:cNvSpPr>
          <p:nvPr>
            <p:ph type="body" sz="quarter" idx="4294967295"/>
          </p:nvPr>
        </p:nvSpPr>
        <p:spPr>
          <a:xfrm>
            <a:off x="342900" y="1318441"/>
            <a:ext cx="8496300" cy="344104"/>
          </a:xfrm>
          <a:prstGeom prst="rect">
            <a:avLst/>
          </a:prstGeom>
        </p:spPr>
        <p:txBody>
          <a:bodyPr/>
          <a:lstStyle/>
          <a:p>
            <a:pPr marL="0" indent="0" algn="ctr">
              <a:buNone/>
            </a:pPr>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48207" y="1899670"/>
            <a:ext cx="8238593" cy="4501130"/>
          </a:xfrm>
        </p:spPr>
        <p:txBody>
          <a:bodyPr/>
          <a:lstStyle/>
          <a:p>
            <a:r>
              <a:rPr lang="en-US" dirty="0"/>
              <a:t>Income taxes of $20,000 were due as of the end of September 30, and payable in October.</a:t>
            </a:r>
          </a:p>
          <a:p>
            <a:r>
              <a:rPr lang="en-US" dirty="0"/>
              <a:t>We next subtract expected cash payments for direct materials, direct labor, overhead, selling expenses, and general and administrative expenses.</a:t>
            </a:r>
          </a:p>
          <a:p>
            <a:r>
              <a:rPr lang="en-US" dirty="0"/>
              <a:t>TSC has a $10,000 loan and pays interest at the rate of one percent per month. October’s interest is $100.</a:t>
            </a:r>
          </a:p>
          <a:p>
            <a:r>
              <a:rPr lang="en-US" dirty="0"/>
              <a:t>TSC has a dividend payment of $3,000 that it plans to pay in November. </a:t>
            </a:r>
          </a:p>
        </p:txBody>
      </p:sp>
    </p:spTree>
    <p:extLst>
      <p:ext uri="{BB962C8B-B14F-4D97-AF65-F5344CB8AC3E}">
        <p14:creationId xmlns:p14="http://schemas.microsoft.com/office/powerpoint/2010/main" val="325615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533400"/>
            <a:ext cx="9144000" cy="838200"/>
          </a:xfrm>
        </p:spPr>
        <p:txBody>
          <a:bodyPr/>
          <a:lstStyle/>
          <a:p>
            <a:r>
              <a:rPr lang="en-US" kern="0" dirty="0"/>
              <a:t>Exhibit 20.16 (4 of 4)</a:t>
            </a:r>
            <a:endParaRPr lang="en-US" dirty="0"/>
          </a:p>
        </p:txBody>
      </p:sp>
      <p:sp>
        <p:nvSpPr>
          <p:cNvPr id="6" name="Text Placeholder 3"/>
          <p:cNvSpPr>
            <a:spLocks noGrp="1"/>
          </p:cNvSpPr>
          <p:nvPr>
            <p:ph type="body" sz="quarter" idx="4294967295"/>
          </p:nvPr>
        </p:nvSpPr>
        <p:spPr>
          <a:xfrm>
            <a:off x="342900" y="1318441"/>
            <a:ext cx="8496300" cy="344104"/>
          </a:xfrm>
          <a:prstGeom prst="rect">
            <a:avLst/>
          </a:prstGeom>
        </p:spPr>
        <p:txBody>
          <a:bodyPr/>
          <a:lstStyle/>
          <a:p>
            <a:pPr marL="0" indent="0" algn="ctr">
              <a:buNone/>
            </a:pPr>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48207" y="1828800"/>
            <a:ext cx="8238593" cy="4648200"/>
          </a:xfrm>
        </p:spPr>
        <p:txBody>
          <a:bodyPr/>
          <a:lstStyle/>
          <a:p>
            <a:r>
              <a:rPr lang="en-US" sz="2200" dirty="0"/>
              <a:t>Repayment for loan to bank (5,635) </a:t>
            </a:r>
            <a:r>
              <a:rPr lang="en-US" sz="2200" dirty="0">
                <a:sym typeface="Wingdings" pitchFamily="2" charset="2"/>
              </a:rPr>
              <a:t></a:t>
            </a:r>
            <a:r>
              <a:rPr lang="en-US" sz="2200" dirty="0"/>
              <a:t> TSC has an agreement with its bank for loans at the end of each month to provide a minimum cash balance of $20,000. If the cash balance exceeds $20,000 at a month-end, as it does here, TSC uses the excess to repay loans.</a:t>
            </a:r>
          </a:p>
          <a:p>
            <a:pPr eaLnBrk="1" hangingPunct="1"/>
            <a:r>
              <a:rPr lang="en-US" altLang="en-US" sz="2200" dirty="0"/>
              <a:t>Ending cash balance for October is the beginning November balance.</a:t>
            </a:r>
          </a:p>
          <a:p>
            <a:pPr eaLnBrk="1" hangingPunct="1"/>
            <a:r>
              <a:rPr lang="en-US" sz="2200" dirty="0"/>
              <a:t>TSC interest on it’s outstanding loan amount in November is $44.</a:t>
            </a:r>
          </a:p>
          <a:p>
            <a:pPr eaLnBrk="1" hangingPunct="1"/>
            <a:r>
              <a:rPr lang="en-US" altLang="en-US" sz="2200" dirty="0"/>
              <a:t>One last item, before our cash budget is complete…TSC plans to pay $25,000 in December to purchase new equipment.</a:t>
            </a:r>
            <a:endParaRPr lang="en-US" sz="2200" dirty="0"/>
          </a:p>
        </p:txBody>
      </p:sp>
    </p:spTree>
    <p:extLst>
      <p:ext uri="{BB962C8B-B14F-4D97-AF65-F5344CB8AC3E}">
        <p14:creationId xmlns:p14="http://schemas.microsoft.com/office/powerpoint/2010/main" val="2502930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20-5 (1 of 5)</a:t>
            </a:r>
          </a:p>
        </p:txBody>
      </p:sp>
      <p:sp>
        <p:nvSpPr>
          <p:cNvPr id="4" name="Text Placeholder 3"/>
          <p:cNvSpPr>
            <a:spLocks noGrp="1"/>
          </p:cNvSpPr>
          <p:nvPr>
            <p:ph type="body" sz="quarter" idx="13"/>
          </p:nvPr>
        </p:nvSpPr>
        <p:spPr>
          <a:xfrm>
            <a:off x="679293" y="1295400"/>
            <a:ext cx="7778907" cy="381000"/>
          </a:xfrm>
        </p:spPr>
        <p:txBody>
          <a:bodyPr/>
          <a:lstStyle/>
          <a:p>
            <a:r>
              <a:rPr lang="en-US" altLang="en-US" sz="1800" b="1" kern="0" dirty="0">
                <a:solidFill>
                  <a:prstClr val="black"/>
                </a:solidFill>
              </a:rPr>
              <a:t>Learning Objective P2: </a:t>
            </a:r>
            <a:r>
              <a:rPr lang="en-US" sz="1800" dirty="0"/>
              <a:t>Prepare a cash budget.</a:t>
            </a:r>
          </a:p>
        </p:txBody>
      </p:sp>
      <p:sp>
        <p:nvSpPr>
          <p:cNvPr id="5" name="Content Placeholder 4"/>
          <p:cNvSpPr>
            <a:spLocks noGrp="1"/>
          </p:cNvSpPr>
          <p:nvPr>
            <p:ph idx="1"/>
          </p:nvPr>
        </p:nvSpPr>
        <p:spPr>
          <a:xfrm>
            <a:off x="457200" y="1881533"/>
            <a:ext cx="8229600" cy="4519267"/>
          </a:xfrm>
        </p:spPr>
        <p:txBody>
          <a:bodyPr/>
          <a:lstStyle/>
          <a:p>
            <a:pPr marL="0" indent="0">
              <a:buNone/>
            </a:pPr>
            <a:r>
              <a:rPr lang="en-US" altLang="en-US" dirty="0">
                <a:solidFill>
                  <a:srgbClr val="000000"/>
                </a:solidFill>
              </a:rPr>
              <a:t>Diaz Co. predicts sales of $80,000 for January and $90,000 for February. Seventy percent of Diaz’s sales</a:t>
            </a:r>
            <a:r>
              <a:rPr lang="en-US" altLang="en-US" dirty="0"/>
              <a:t> </a:t>
            </a:r>
            <a:r>
              <a:rPr lang="en-US" altLang="en-US" dirty="0">
                <a:solidFill>
                  <a:srgbClr val="000000"/>
                </a:solidFill>
              </a:rPr>
              <a:t>are for cash, and the remaining 30% are credit sales. All credit sales are collected in the month after sale. January’s beginning accounts receivable balance is $20,000. Compute budgeted cash receipts for January and February.</a:t>
            </a:r>
            <a:endParaRPr lang="en-US" altLang="en-US" dirty="0"/>
          </a:p>
        </p:txBody>
      </p:sp>
    </p:spTree>
    <p:extLst>
      <p:ext uri="{BB962C8B-B14F-4D97-AF65-F5344CB8AC3E}">
        <p14:creationId xmlns:p14="http://schemas.microsoft.com/office/powerpoint/2010/main" val="1976797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20-5 (2 of 5)</a:t>
            </a:r>
          </a:p>
        </p:txBody>
      </p:sp>
      <p:sp>
        <p:nvSpPr>
          <p:cNvPr id="4" name="Text Placeholder 3"/>
          <p:cNvSpPr>
            <a:spLocks noGrp="1"/>
          </p:cNvSpPr>
          <p:nvPr>
            <p:ph type="body" sz="quarter" idx="14"/>
          </p:nvPr>
        </p:nvSpPr>
        <p:spPr>
          <a:xfrm>
            <a:off x="304800" y="1332296"/>
            <a:ext cx="8458200" cy="344104"/>
          </a:xfrm>
        </p:spPr>
        <p:txBody>
          <a:bodyPr anchor="ctr"/>
          <a:lstStyle/>
          <a:p>
            <a:r>
              <a:rPr lang="en-US" altLang="en-US" sz="1800" b="1" kern="0" dirty="0">
                <a:solidFill>
                  <a:prstClr val="black"/>
                </a:solidFill>
              </a:rPr>
              <a:t>Learning Objective P2: </a:t>
            </a:r>
            <a:r>
              <a:rPr lang="en-US" sz="1800" dirty="0"/>
              <a:t>Prepare a cash budget.</a:t>
            </a:r>
          </a:p>
        </p:txBody>
      </p:sp>
      <p:graphicFrame>
        <p:nvGraphicFramePr>
          <p:cNvPr id="6" name="Table 5"/>
          <p:cNvGraphicFramePr>
            <a:graphicFrameLocks noGrp="1"/>
          </p:cNvGraphicFramePr>
          <p:nvPr>
            <p:extLst>
              <p:ext uri="{D42A27DB-BD31-4B8C-83A1-F6EECF244321}">
                <p14:modId xmlns:p14="http://schemas.microsoft.com/office/powerpoint/2010/main" val="3407750212"/>
              </p:ext>
            </p:extLst>
          </p:nvPr>
        </p:nvGraphicFramePr>
        <p:xfrm>
          <a:off x="741235" y="2026918"/>
          <a:ext cx="7640765" cy="3154682"/>
        </p:xfrm>
        <a:graphic>
          <a:graphicData uri="http://schemas.openxmlformats.org/drawingml/2006/table">
            <a:tbl>
              <a:tblPr firstRow="1" bandRow="1">
                <a:tableStyleId>{5940675A-B579-460E-94D1-54222C63F5DA}</a:tableStyleId>
              </a:tblPr>
              <a:tblGrid>
                <a:gridCol w="4931544">
                  <a:extLst>
                    <a:ext uri="{9D8B030D-6E8A-4147-A177-3AD203B41FA5}">
                      <a16:colId xmlns:a16="http://schemas.microsoft.com/office/drawing/2014/main" val="20000"/>
                    </a:ext>
                  </a:extLst>
                </a:gridCol>
                <a:gridCol w="1289366">
                  <a:extLst>
                    <a:ext uri="{9D8B030D-6E8A-4147-A177-3AD203B41FA5}">
                      <a16:colId xmlns:a16="http://schemas.microsoft.com/office/drawing/2014/main" val="20001"/>
                    </a:ext>
                  </a:extLst>
                </a:gridCol>
                <a:gridCol w="1419855">
                  <a:extLst>
                    <a:ext uri="{9D8B030D-6E8A-4147-A177-3AD203B41FA5}">
                      <a16:colId xmlns:a16="http://schemas.microsoft.com/office/drawing/2014/main" val="20002"/>
                    </a:ext>
                  </a:extLst>
                </a:gridCol>
              </a:tblGrid>
              <a:tr h="446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Budgeted Cash Receipts</a:t>
                      </a:r>
                      <a:endParaRPr kumimoji="0" lang="en-US" altLang="en-US" sz="16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January</a:t>
                      </a:r>
                      <a:endParaRPr kumimoji="0" lang="en-US" altLang="en-US" sz="16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Verdana" pitchFamily="34" charset="0"/>
                          <a:ea typeface="Verdana" pitchFamily="34" charset="0"/>
                          <a:cs typeface="Verdana" pitchFamily="34" charset="0"/>
                        </a:rPr>
                        <a:t>February</a:t>
                      </a:r>
                      <a:endParaRPr kumimoji="0" lang="en-US" altLang="en-US" sz="16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46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Sales</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$80,000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$90,000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446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Less:  Ending accounts receivable (30%)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24,000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27,000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446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Cash receipts from:</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endParaRPr lang="en-US" sz="1600">
                        <a:latin typeface="Verdana" pitchFamily="34" charset="0"/>
                        <a:ea typeface="Verdana" pitchFamily="34" charset="0"/>
                        <a:cs typeface="Verdana" pitchFamily="34" charset="0"/>
                      </a:endParaRPr>
                    </a:p>
                  </a:txBody>
                  <a:tcPr anchor="ctr"/>
                </a:tc>
                <a:tc>
                  <a:txBody>
                    <a:bodyPr/>
                    <a:lstStyle/>
                    <a:p>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446302">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Cash sales (70% of sales)</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56,000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63,000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446302">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Collections of prior month's receivables</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20,000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24,000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476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cash receipts</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$76,000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$87,000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5556694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dirty="0"/>
              <a:t>NEED-TO-KNOW 20-5 (3 of 5)</a:t>
            </a:r>
          </a:p>
        </p:txBody>
      </p:sp>
      <p:sp>
        <p:nvSpPr>
          <p:cNvPr id="4" name="Text Placeholder 3"/>
          <p:cNvSpPr>
            <a:spLocks noGrp="1"/>
          </p:cNvSpPr>
          <p:nvPr>
            <p:ph type="body" sz="quarter" idx="13"/>
          </p:nvPr>
        </p:nvSpPr>
        <p:spPr>
          <a:xfrm>
            <a:off x="374493" y="1314466"/>
            <a:ext cx="8388507" cy="361934"/>
          </a:xfrm>
        </p:spPr>
        <p:txBody>
          <a:bodyPr/>
          <a:lstStyle/>
          <a:p>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461122" y="1905000"/>
            <a:ext cx="8225678" cy="4419600"/>
          </a:xfrm>
        </p:spPr>
        <p:txBody>
          <a:bodyPr/>
          <a:lstStyle/>
          <a:p>
            <a:pPr marL="0" indent="0">
              <a:spcBef>
                <a:spcPts val="600"/>
              </a:spcBef>
              <a:buNone/>
            </a:pPr>
            <a:r>
              <a:rPr lang="en-US" altLang="en-US" dirty="0">
                <a:solidFill>
                  <a:srgbClr val="000000"/>
                </a:solidFill>
              </a:rPr>
              <a:t>Use the following information to prepare a cash budget for the month ended January 31 for Garcia</a:t>
            </a:r>
            <a:r>
              <a:rPr lang="en-US" altLang="en-US" dirty="0"/>
              <a:t> </a:t>
            </a:r>
            <a:r>
              <a:rPr lang="en-US" altLang="en-US" dirty="0">
                <a:solidFill>
                  <a:srgbClr val="000000"/>
                </a:solidFill>
              </a:rPr>
              <a:t>Company. The company requires a minimum $30,000 cash balance at the end of each month. Any</a:t>
            </a:r>
            <a:r>
              <a:rPr lang="en-US" altLang="en-US" dirty="0"/>
              <a:t> </a:t>
            </a:r>
            <a:r>
              <a:rPr lang="en-US" altLang="en-US" dirty="0">
                <a:solidFill>
                  <a:srgbClr val="000000"/>
                </a:solidFill>
              </a:rPr>
              <a:t>preliminary cash balance above $30,000 is used to repay loans (if any). Garcia has a $2,000 loan outstanding at the beginning of January.</a:t>
            </a:r>
            <a:endParaRPr lang="en-US" altLang="en-US" dirty="0"/>
          </a:p>
        </p:txBody>
      </p:sp>
    </p:spTree>
    <p:extLst>
      <p:ext uri="{BB962C8B-B14F-4D97-AF65-F5344CB8AC3E}">
        <p14:creationId xmlns:p14="http://schemas.microsoft.com/office/powerpoint/2010/main" val="2285114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dirty="0"/>
              <a:t>NEED-TO-KNOW 20-5 (4 of 5)</a:t>
            </a:r>
          </a:p>
        </p:txBody>
      </p:sp>
      <p:sp>
        <p:nvSpPr>
          <p:cNvPr id="4" name="Text Placeholder 3"/>
          <p:cNvSpPr>
            <a:spLocks noGrp="1"/>
          </p:cNvSpPr>
          <p:nvPr>
            <p:ph type="body" sz="quarter" idx="13"/>
          </p:nvPr>
        </p:nvSpPr>
        <p:spPr>
          <a:xfrm>
            <a:off x="457200" y="1295400"/>
            <a:ext cx="8229600" cy="381000"/>
          </a:xfrm>
        </p:spPr>
        <p:txBody>
          <a:bodyPr/>
          <a:lstStyle/>
          <a:p>
            <a:r>
              <a:rPr lang="en-US" altLang="en-US" sz="1800" b="1" kern="0" dirty="0">
                <a:solidFill>
                  <a:prstClr val="black"/>
                </a:solidFill>
              </a:rPr>
              <a:t>Learning Objective P2: </a:t>
            </a:r>
            <a:r>
              <a:rPr lang="en-US" sz="1800" dirty="0"/>
              <a:t>Prepare a cash budget.</a:t>
            </a:r>
          </a:p>
        </p:txBody>
      </p:sp>
      <p:sp>
        <p:nvSpPr>
          <p:cNvPr id="3" name="Content Placeholder 2"/>
          <p:cNvSpPr>
            <a:spLocks noGrp="1"/>
          </p:cNvSpPr>
          <p:nvPr>
            <p:ph idx="1"/>
          </p:nvPr>
        </p:nvSpPr>
        <p:spPr>
          <a:xfrm>
            <a:off x="537322" y="1905000"/>
            <a:ext cx="8073278" cy="4495800"/>
          </a:xfrm>
        </p:spPr>
        <p:txBody>
          <a:bodyPr/>
          <a:lstStyle/>
          <a:p>
            <a:pPr marL="457200" lvl="0" indent="-457200">
              <a:spcBef>
                <a:spcPts val="600"/>
              </a:spcBef>
              <a:buFont typeface="+mj-lt"/>
              <a:buAutoNum type="alphaLcPeriod"/>
            </a:pPr>
            <a:r>
              <a:rPr lang="en-US" altLang="en-US" dirty="0">
                <a:solidFill>
                  <a:srgbClr val="000000"/>
                </a:solidFill>
              </a:rPr>
              <a:t>January 1 cash balance, $30,000 </a:t>
            </a:r>
            <a:endParaRPr lang="en-US" altLang="en-US" dirty="0"/>
          </a:p>
          <a:p>
            <a:pPr marL="457200" lvl="0" indent="-457200">
              <a:spcBef>
                <a:spcPts val="600"/>
              </a:spcBef>
              <a:buFont typeface="+mj-lt"/>
              <a:buAutoNum type="alphaLcPeriod"/>
            </a:pPr>
            <a:r>
              <a:rPr lang="en-US" altLang="en-US" dirty="0">
                <a:solidFill>
                  <a:srgbClr val="000000"/>
                </a:solidFill>
              </a:rPr>
              <a:t>Cash receipts from sales, $132,000 </a:t>
            </a:r>
            <a:endParaRPr lang="en-US" altLang="en-US" dirty="0"/>
          </a:p>
          <a:p>
            <a:pPr marL="457200" lvl="0" indent="-457200">
              <a:buFont typeface="+mj-lt"/>
              <a:buAutoNum type="alphaLcPeriod" startAt="3"/>
            </a:pPr>
            <a:r>
              <a:rPr lang="en-US" altLang="en-US" dirty="0">
                <a:solidFill>
                  <a:srgbClr val="000000"/>
                </a:solidFill>
              </a:rPr>
              <a:t>Budgeted cash payments for materials, $63,500 </a:t>
            </a:r>
            <a:endParaRPr lang="en-US" altLang="en-US" dirty="0"/>
          </a:p>
          <a:p>
            <a:pPr marL="457200" lvl="0" indent="-457200">
              <a:buFont typeface="+mj-lt"/>
              <a:buAutoNum type="alphaLcPeriod" startAt="3"/>
            </a:pPr>
            <a:r>
              <a:rPr lang="en-US" altLang="en-US" dirty="0">
                <a:solidFill>
                  <a:srgbClr val="000000"/>
                </a:solidFill>
              </a:rPr>
              <a:t>Budgeted cash payments for labor, $33,400</a:t>
            </a:r>
            <a:endParaRPr lang="en-US" altLang="en-US" dirty="0"/>
          </a:p>
          <a:p>
            <a:pPr marL="457200" lvl="0" indent="-457200">
              <a:buFont typeface="+mj-lt"/>
              <a:buAutoNum type="alphaLcPeriod" startAt="3"/>
            </a:pPr>
            <a:r>
              <a:rPr lang="en-US" altLang="en-US" dirty="0">
                <a:solidFill>
                  <a:srgbClr val="000000"/>
                </a:solidFill>
              </a:rPr>
              <a:t>Other budgeted cash expenses,* $8,200</a:t>
            </a:r>
            <a:endParaRPr lang="en-US" altLang="en-US" dirty="0"/>
          </a:p>
          <a:p>
            <a:pPr marL="457200" indent="-457200">
              <a:buFont typeface="+mj-lt"/>
              <a:buAutoNum type="alphaLcPeriod" startAt="3"/>
            </a:pPr>
            <a:r>
              <a:rPr lang="en-US" altLang="en-US" dirty="0">
                <a:solidFill>
                  <a:srgbClr val="000000"/>
                </a:solidFill>
              </a:rPr>
              <a:t>Cash repayment of bank loan, $2,000</a:t>
            </a:r>
            <a:endParaRPr lang="en-US" altLang="en-US" dirty="0"/>
          </a:p>
          <a:p>
            <a:pPr marL="0" indent="0">
              <a:buNone/>
            </a:pPr>
            <a:r>
              <a:rPr lang="en-US" altLang="en-US" dirty="0">
                <a:solidFill>
                  <a:srgbClr val="000000"/>
                </a:solidFill>
              </a:rPr>
              <a:t>*Including loan interest for January.</a:t>
            </a:r>
            <a:endParaRPr lang="en-US" altLang="en-US" dirty="0"/>
          </a:p>
        </p:txBody>
      </p:sp>
    </p:spTree>
    <p:extLst>
      <p:ext uri="{BB962C8B-B14F-4D97-AF65-F5344CB8AC3E}">
        <p14:creationId xmlns:p14="http://schemas.microsoft.com/office/powerpoint/2010/main" val="1307473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dirty="0"/>
              <a:t>NEED-TO-KNOW 20-5 (5 of 5)</a:t>
            </a:r>
          </a:p>
        </p:txBody>
      </p:sp>
      <p:sp>
        <p:nvSpPr>
          <p:cNvPr id="4" name="Text Placeholder 3"/>
          <p:cNvSpPr>
            <a:spLocks noGrp="1"/>
          </p:cNvSpPr>
          <p:nvPr>
            <p:ph type="body" sz="quarter" idx="14"/>
          </p:nvPr>
        </p:nvSpPr>
        <p:spPr>
          <a:xfrm>
            <a:off x="304800" y="1290731"/>
            <a:ext cx="8496300" cy="344104"/>
          </a:xfrm>
        </p:spPr>
        <p:txBody>
          <a:bodyPr/>
          <a:lstStyle/>
          <a:p>
            <a:r>
              <a:rPr lang="en-US" altLang="en-US" sz="1800" b="1" kern="0" dirty="0">
                <a:solidFill>
                  <a:prstClr val="black"/>
                </a:solidFill>
              </a:rPr>
              <a:t>Learning Objective P2: </a:t>
            </a:r>
            <a:r>
              <a:rPr lang="en-US" sz="1800" dirty="0"/>
              <a:t>Prepare a cash budget.</a:t>
            </a:r>
          </a:p>
        </p:txBody>
      </p:sp>
      <p:pic>
        <p:nvPicPr>
          <p:cNvPr id="2" name="Picture 1" descr="A cash budget is shown for Garcia Company. The budget title is Garcia Company, Cash Budget, For Month Ended January 31. The line entries are as follows:&#10;&#10;Beginning cash balance $30,000&#10;Add: Cash receipts from sales 132,000&#10;Total cash available $162,000&#10;Less Cash payments for: &#10;Direct materials 63,500&#10;Direct labor 33,400&#10;Other cash expenses 8,200&#10;Total cash payments 105,100&#10;Preliminary cash balance 56,900&#10;Loan activity:&#10;Repayment of loan to bank 2,000&#10;Ending cash balance $54,900&#10;Loan balance, end of month $0"/>
          <p:cNvPicPr>
            <a:picLocks noChangeAspect="1"/>
          </p:cNvPicPr>
          <p:nvPr/>
        </p:nvPicPr>
        <p:blipFill>
          <a:blip r:embed="rId2"/>
          <a:stretch>
            <a:fillRect/>
          </a:stretch>
        </p:blipFill>
        <p:spPr>
          <a:xfrm>
            <a:off x="609600" y="1828800"/>
            <a:ext cx="8188817" cy="4572000"/>
          </a:xfrm>
          <a:prstGeom prst="rect">
            <a:avLst/>
          </a:prstGeom>
        </p:spPr>
      </p:pic>
    </p:spTree>
    <p:extLst>
      <p:ext uri="{BB962C8B-B14F-4D97-AF65-F5344CB8AC3E}">
        <p14:creationId xmlns:p14="http://schemas.microsoft.com/office/powerpoint/2010/main" val="319685826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altLang="en-US" sz="3600" dirty="0"/>
              <a:t>Negative Outcomes of Budgeting (1 of 2)</a:t>
            </a:r>
            <a:endParaRPr lang="en-US" sz="3600" dirty="0"/>
          </a:p>
        </p:txBody>
      </p:sp>
      <p:sp>
        <p:nvSpPr>
          <p:cNvPr id="4" name="Text Placeholder 3"/>
          <p:cNvSpPr>
            <a:spLocks noGrp="1"/>
          </p:cNvSpPr>
          <p:nvPr>
            <p:ph type="body" sz="quarter" idx="13"/>
          </p:nvPr>
        </p:nvSpPr>
        <p:spPr>
          <a:xfrm>
            <a:off x="228600" y="1770615"/>
            <a:ext cx="8705151" cy="591585"/>
          </a:xfrm>
        </p:spPr>
        <p:txBody>
          <a:bodyPr/>
          <a:lstStyle/>
          <a:p>
            <a:r>
              <a:rPr lang="en-US" altLang="en-US" sz="1800" b="1" kern="0" dirty="0">
                <a:solidFill>
                  <a:prstClr val="black"/>
                </a:solidFill>
              </a:rPr>
              <a:t>Learning Objective C1: </a:t>
            </a:r>
            <a:r>
              <a:rPr lang="en-US" sz="1800" dirty="0"/>
              <a:t>Describe the benefits of budgeting and the process of budget administration.</a:t>
            </a:r>
          </a:p>
        </p:txBody>
      </p:sp>
      <p:sp>
        <p:nvSpPr>
          <p:cNvPr id="3" name="Content Placeholder 2"/>
          <p:cNvSpPr>
            <a:spLocks noGrp="1"/>
          </p:cNvSpPr>
          <p:nvPr>
            <p:ph idx="1"/>
          </p:nvPr>
        </p:nvSpPr>
        <p:spPr>
          <a:xfrm>
            <a:off x="461122" y="2523545"/>
            <a:ext cx="8225678" cy="3877255"/>
          </a:xfrm>
        </p:spPr>
        <p:txBody>
          <a:bodyPr/>
          <a:lstStyle/>
          <a:p>
            <a:r>
              <a:rPr lang="en-US" sz="2600" dirty="0"/>
              <a:t>Budgets can be a positive motivating force when:</a:t>
            </a:r>
          </a:p>
          <a:p>
            <a:pPr marL="800100" lvl="1" indent="-342900">
              <a:buFont typeface="+mj-lt"/>
              <a:buAutoNum type="arabicPeriod"/>
            </a:pPr>
            <a:r>
              <a:rPr lang="en-US" sz="2400" dirty="0"/>
              <a:t>Affected employees are consulted</a:t>
            </a:r>
          </a:p>
          <a:p>
            <a:pPr marL="800100" lvl="1" indent="-342900">
              <a:buFont typeface="+mj-lt"/>
              <a:buAutoNum type="arabicPeriod"/>
            </a:pPr>
            <a:r>
              <a:rPr lang="en-US" sz="2400" dirty="0"/>
              <a:t>Goals are challenging but attainable</a:t>
            </a:r>
          </a:p>
          <a:p>
            <a:pPr marL="800100" lvl="1" indent="-342900">
              <a:buFont typeface="+mj-lt"/>
              <a:buAutoNum type="arabicPeriod"/>
            </a:pPr>
            <a:r>
              <a:rPr lang="en-US" sz="2400" dirty="0"/>
              <a:t>Actual and budgeted differences carefully analyzed.</a:t>
            </a:r>
          </a:p>
        </p:txBody>
      </p:sp>
    </p:spTree>
    <p:extLst>
      <p:ext uri="{BB962C8B-B14F-4D97-AF65-F5344CB8AC3E}">
        <p14:creationId xmlns:p14="http://schemas.microsoft.com/office/powerpoint/2010/main" val="4227383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8077200" cy="2590800"/>
          </a:xfrm>
        </p:spPr>
        <p:txBody>
          <a:bodyPr/>
          <a:lstStyle/>
          <a:p>
            <a:r>
              <a:rPr lang="en-US" altLang="en-US" b="1" dirty="0"/>
              <a:t>Learning Objective</a:t>
            </a:r>
            <a:r>
              <a:rPr lang="en-US" altLang="en-US" dirty="0"/>
              <a:t> </a:t>
            </a:r>
            <a:r>
              <a:rPr lang="en-US" altLang="en-US" b="1" dirty="0">
                <a:ea typeface="ＭＳ Ｐゴシック" pitchFamily="34" charset="-128"/>
              </a:rPr>
              <a:t>P3:</a:t>
            </a:r>
            <a:r>
              <a:rPr lang="en-US" altLang="en-US" dirty="0">
                <a:ea typeface="ＭＳ Ｐゴシック" pitchFamily="34" charset="-128"/>
              </a:rPr>
              <a:t> Prepare budgeted financial statements.</a:t>
            </a:r>
            <a:endParaRPr lang="en-US" dirty="0"/>
          </a:p>
        </p:txBody>
      </p:sp>
    </p:spTree>
    <p:extLst>
      <p:ext uri="{BB962C8B-B14F-4D97-AF65-F5344CB8AC3E}">
        <p14:creationId xmlns:p14="http://schemas.microsoft.com/office/powerpoint/2010/main" val="1653654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Budgeted Income Statement (1 of 3)</a:t>
            </a:r>
            <a:endParaRPr lang="en-US" dirty="0"/>
          </a:p>
        </p:txBody>
      </p:sp>
      <p:sp>
        <p:nvSpPr>
          <p:cNvPr id="4" name="Text Placeholder 3"/>
          <p:cNvSpPr>
            <a:spLocks noGrp="1"/>
          </p:cNvSpPr>
          <p:nvPr>
            <p:ph type="body" sz="quarter" idx="13"/>
          </p:nvPr>
        </p:nvSpPr>
        <p:spPr>
          <a:xfrm>
            <a:off x="603093" y="1295400"/>
            <a:ext cx="7931307" cy="410028"/>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3" name="Content Placeholder 2"/>
          <p:cNvSpPr>
            <a:spLocks noGrp="1"/>
          </p:cNvSpPr>
          <p:nvPr>
            <p:ph idx="1"/>
          </p:nvPr>
        </p:nvSpPr>
        <p:spPr>
          <a:xfrm>
            <a:off x="461122" y="1957733"/>
            <a:ext cx="8225678" cy="4519267"/>
          </a:xfrm>
        </p:spPr>
        <p:txBody>
          <a:bodyPr/>
          <a:lstStyle/>
          <a:p>
            <a:r>
              <a:rPr lang="en-US" dirty="0"/>
              <a:t>The </a:t>
            </a:r>
            <a:r>
              <a:rPr lang="en-US" b="1" dirty="0"/>
              <a:t>budgeted income statement </a:t>
            </a:r>
            <a:r>
              <a:rPr lang="en-US" dirty="0"/>
              <a:t>is a managerial accounting report showing predicted amounts of sales and expenses for the budget period.</a:t>
            </a:r>
          </a:p>
          <a:p>
            <a:pPr eaLnBrk="1" hangingPunct="1"/>
            <a:r>
              <a:rPr lang="en-US" altLang="en-US" dirty="0"/>
              <a:t>Cash Budget: Completed </a:t>
            </a:r>
            <a:r>
              <a:rPr lang="en-US" altLang="en-US" dirty="0">
                <a:sym typeface="Wingdings" pitchFamily="2" charset="2"/>
              </a:rPr>
              <a:t> </a:t>
            </a:r>
            <a:r>
              <a:rPr lang="en-US" altLang="en-US" dirty="0">
                <a:solidFill>
                  <a:schemeClr val="tx2"/>
                </a:solidFill>
              </a:rPr>
              <a:t>Budgeted Income Statement</a:t>
            </a:r>
          </a:p>
          <a:p>
            <a:pPr eaLnBrk="1" hangingPunct="1"/>
            <a:r>
              <a:rPr lang="en-US" altLang="en-US" dirty="0"/>
              <a:t>Let’s prepare the budgeted income statement for Toronto Sticks Company.</a:t>
            </a:r>
          </a:p>
        </p:txBody>
      </p:sp>
    </p:spTree>
    <p:extLst>
      <p:ext uri="{BB962C8B-B14F-4D97-AF65-F5344CB8AC3E}">
        <p14:creationId xmlns:p14="http://schemas.microsoft.com/office/powerpoint/2010/main" val="3786477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838200"/>
          </a:xfrm>
        </p:spPr>
        <p:txBody>
          <a:bodyPr/>
          <a:lstStyle/>
          <a:p>
            <a:r>
              <a:rPr lang="en-US" altLang="en-US" dirty="0"/>
              <a:t>Budgeted Income Statement (2 of 3)</a:t>
            </a:r>
            <a:endParaRPr lang="en-US" dirty="0"/>
          </a:p>
        </p:txBody>
      </p:sp>
      <p:sp>
        <p:nvSpPr>
          <p:cNvPr id="7" name="Text Placeholder 6"/>
          <p:cNvSpPr>
            <a:spLocks noGrp="1"/>
          </p:cNvSpPr>
          <p:nvPr>
            <p:ph type="body" sz="quarter" idx="14"/>
          </p:nvPr>
        </p:nvSpPr>
        <p:spPr>
          <a:xfrm>
            <a:off x="342900" y="1295400"/>
            <a:ext cx="8420100" cy="381000"/>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8" name="Content Placeholder 7"/>
          <p:cNvSpPr>
            <a:spLocks noGrp="1"/>
          </p:cNvSpPr>
          <p:nvPr>
            <p:ph type="body" sz="quarter" idx="15"/>
          </p:nvPr>
        </p:nvSpPr>
        <p:spPr>
          <a:xfrm>
            <a:off x="470130" y="1813973"/>
            <a:ext cx="8147712" cy="395827"/>
          </a:xfrm>
        </p:spPr>
        <p:txBody>
          <a:bodyPr/>
          <a:lstStyle/>
          <a:p>
            <a:r>
              <a:rPr lang="en-US" kern="0" dirty="0"/>
              <a:t>Exhibit 20.17</a:t>
            </a:r>
          </a:p>
        </p:txBody>
      </p:sp>
      <p:pic>
        <p:nvPicPr>
          <p:cNvPr id="2" name="Picture 1" descr="A budgeted income statement is shown for Toronto Sticks Company. The statement title is Toronto Sticks Company, Budgeted Income Statement, For Three Months Ended December 31, 2017. The line entries in the statement are as follows:&#10;&#10;Sales (Exhibit 22.4, 3,200 units @ $60) $192,000&#10;Cost of goods sold (3,200 units @ $17)* 54,400&#10;Gross profit 137,600&#10;Operating expenses&#10;Sales commissions (Exhibit 22.11) $19,200&#10;Sales salaries (Exhibit 22.11) 6,000&#10;Administrative salaries (Exhibit 22.12) 13,500&#10;Interest expense (Exhibit 22.16) 144 38,844&#10;Income before income taxes 98,756&#10;Income tax expense ($98,756 × 40%)** 39,502&#10;Net income $59,254&#10;&#10;*$17 product cost per unit from Exhibit 22.10.&#10;**Rounded to the nearest dollar.&#10;&#10;A box is drawn around the Net income line.&#10;&#10;"/>
          <p:cNvPicPr>
            <a:picLocks noChangeAspect="1"/>
          </p:cNvPicPr>
          <p:nvPr/>
        </p:nvPicPr>
        <p:blipFill>
          <a:blip r:embed="rId3"/>
          <a:stretch>
            <a:fillRect/>
          </a:stretch>
        </p:blipFill>
        <p:spPr>
          <a:xfrm>
            <a:off x="470129" y="2438400"/>
            <a:ext cx="8227979" cy="3810000"/>
          </a:xfrm>
          <a:prstGeom prst="rect">
            <a:avLst/>
          </a:prstGeom>
        </p:spPr>
      </p:pic>
    </p:spTree>
    <p:extLst>
      <p:ext uri="{BB962C8B-B14F-4D97-AF65-F5344CB8AC3E}">
        <p14:creationId xmlns:p14="http://schemas.microsoft.com/office/powerpoint/2010/main" val="2582672588"/>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Budgeted Income Statement (3 of 3)</a:t>
            </a:r>
            <a:endParaRPr lang="en-US" dirty="0"/>
          </a:p>
        </p:txBody>
      </p:sp>
      <p:sp>
        <p:nvSpPr>
          <p:cNvPr id="4" name="Text Placeholder 3"/>
          <p:cNvSpPr>
            <a:spLocks noGrp="1"/>
          </p:cNvSpPr>
          <p:nvPr>
            <p:ph type="body" sz="quarter" idx="13"/>
          </p:nvPr>
        </p:nvSpPr>
        <p:spPr>
          <a:xfrm>
            <a:off x="450693" y="1295400"/>
            <a:ext cx="8236107" cy="410028"/>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3" name="Content Placeholder 2"/>
          <p:cNvSpPr>
            <a:spLocks noGrp="1"/>
          </p:cNvSpPr>
          <p:nvPr>
            <p:ph idx="1"/>
          </p:nvPr>
        </p:nvSpPr>
        <p:spPr>
          <a:xfrm>
            <a:off x="461122" y="1905000"/>
            <a:ext cx="8225678" cy="4495800"/>
          </a:xfrm>
        </p:spPr>
        <p:txBody>
          <a:bodyPr/>
          <a:lstStyle/>
          <a:p>
            <a:r>
              <a:rPr lang="en-US" dirty="0"/>
              <a:t>All information in this budgeted income statement is taken from the component budgets we’ve examined on previous slides.</a:t>
            </a:r>
          </a:p>
          <a:p>
            <a:r>
              <a:rPr lang="en-US" dirty="0"/>
              <a:t>The predicted amount of income tax expense for the quarter, computed as 40% of the budgeted pretax income, is included.</a:t>
            </a:r>
          </a:p>
        </p:txBody>
      </p:sp>
    </p:spTree>
    <p:extLst>
      <p:ext uri="{BB962C8B-B14F-4D97-AF65-F5344CB8AC3E}">
        <p14:creationId xmlns:p14="http://schemas.microsoft.com/office/powerpoint/2010/main" val="2727969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Budgeted Balance Sheet (1 of 3)</a:t>
            </a:r>
            <a:endParaRPr lang="en-US" dirty="0"/>
          </a:p>
        </p:txBody>
      </p:sp>
      <p:sp>
        <p:nvSpPr>
          <p:cNvPr id="4" name="Text Placeholder 3"/>
          <p:cNvSpPr>
            <a:spLocks noGrp="1"/>
          </p:cNvSpPr>
          <p:nvPr>
            <p:ph type="body" sz="quarter" idx="13"/>
          </p:nvPr>
        </p:nvSpPr>
        <p:spPr>
          <a:xfrm>
            <a:off x="609600" y="1295400"/>
            <a:ext cx="7855107" cy="410028"/>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3" name="Content Placeholder 2"/>
          <p:cNvSpPr>
            <a:spLocks noGrp="1"/>
          </p:cNvSpPr>
          <p:nvPr>
            <p:ph idx="1"/>
          </p:nvPr>
        </p:nvSpPr>
        <p:spPr>
          <a:xfrm>
            <a:off x="457200" y="1957733"/>
            <a:ext cx="8229600" cy="4443067"/>
          </a:xfrm>
        </p:spPr>
        <p:txBody>
          <a:bodyPr/>
          <a:lstStyle/>
          <a:p>
            <a:r>
              <a:rPr lang="en-US" sz="2600" dirty="0"/>
              <a:t>The </a:t>
            </a:r>
            <a:r>
              <a:rPr lang="en-US" sz="2600" b="1" dirty="0"/>
              <a:t>budgeted balance sheet</a:t>
            </a:r>
            <a:r>
              <a:rPr lang="en-US" sz="2600" dirty="0"/>
              <a:t> shows predicted amounts for the company’s assets, liabilities, and equity as of the end of the budget period.</a:t>
            </a:r>
          </a:p>
          <a:p>
            <a:pPr eaLnBrk="1" hangingPunct="1"/>
            <a:r>
              <a:rPr lang="en-US" altLang="en-US" sz="2600" dirty="0"/>
              <a:t>Budgeted Income Statement: Completed </a:t>
            </a:r>
            <a:r>
              <a:rPr lang="en-US" altLang="en-US" sz="2600" dirty="0">
                <a:sym typeface="Wingdings" pitchFamily="2" charset="2"/>
              </a:rPr>
              <a:t> B</a:t>
            </a:r>
            <a:r>
              <a:rPr lang="en-US" altLang="en-US" sz="2600" dirty="0">
                <a:solidFill>
                  <a:schemeClr val="tx2"/>
                </a:solidFill>
              </a:rPr>
              <a:t>udgeted Balance Sheet</a:t>
            </a:r>
          </a:p>
          <a:p>
            <a:pPr eaLnBrk="1" hangingPunct="1"/>
            <a:r>
              <a:rPr lang="en-US" altLang="en-US" sz="2600" dirty="0"/>
              <a:t>Let’s prepare the budgeted balance sheet for Toronto Sticks Company.</a:t>
            </a:r>
          </a:p>
        </p:txBody>
      </p:sp>
    </p:spTree>
    <p:extLst>
      <p:ext uri="{BB962C8B-B14F-4D97-AF65-F5344CB8AC3E}">
        <p14:creationId xmlns:p14="http://schemas.microsoft.com/office/powerpoint/2010/main" val="2069031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Budgeted Balance Sheet (2 of </a:t>
            </a:r>
            <a:r>
              <a:rPr lang="en-US" altLang="en-US" dirty="0"/>
              <a:t>3</a:t>
            </a:r>
            <a:r>
              <a:rPr lang="en-US" dirty="0"/>
              <a:t>)</a:t>
            </a:r>
          </a:p>
        </p:txBody>
      </p:sp>
      <p:sp>
        <p:nvSpPr>
          <p:cNvPr id="4" name="Text Placeholder 3"/>
          <p:cNvSpPr>
            <a:spLocks noGrp="1"/>
          </p:cNvSpPr>
          <p:nvPr>
            <p:ph type="body" sz="quarter" idx="14"/>
          </p:nvPr>
        </p:nvSpPr>
        <p:spPr>
          <a:xfrm>
            <a:off x="342900" y="1332296"/>
            <a:ext cx="8496300" cy="344104"/>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5" name="Content Placeholder 4"/>
          <p:cNvSpPr>
            <a:spLocks noGrp="1"/>
          </p:cNvSpPr>
          <p:nvPr>
            <p:ph type="body" sz="quarter" idx="15"/>
          </p:nvPr>
        </p:nvSpPr>
        <p:spPr>
          <a:xfrm>
            <a:off x="450373" y="1828800"/>
            <a:ext cx="8236427" cy="347931"/>
          </a:xfrm>
        </p:spPr>
        <p:txBody>
          <a:bodyPr/>
          <a:lstStyle/>
          <a:p>
            <a:r>
              <a:rPr lang="en-US" kern="0" dirty="0"/>
              <a:t>Exhibit 20.18</a:t>
            </a:r>
            <a:endParaRPr lang="en-US" dirty="0"/>
          </a:p>
        </p:txBody>
      </p:sp>
      <p:pic>
        <p:nvPicPr>
          <p:cNvPr id="2" name="Picture 1" descr="A budgeted balance sheet is shown for Toronto Sticks Company. The statement title is Toronto Sticks Company, Budgeted Balance Sheet, December 31, 2017. &#10;&#10;The entries in the Assets section are as follows:&#10;Cash $44,706&#10;Accounts receivable 50,400&#10;Raw materials inventory 4,950&#10;Finished goods inventory 13,770&#10;Equipment $225,000&#10;Less: Accumulated depreciation 40,500 184,500&#10;Total assets $298,326&#10;&#10;The entries in the Liabilities and Equity section are as follows:&#10;&#10;Liabilities&#10;Accounts payable $9,700&#10;Income taxes payable 39,502 $49,202&#10;Stockholders' equity&#10;Common stock 150,000&#10;Retained earnings 99,124 249,124&#10;Total liabilities and equity $298,326"/>
          <p:cNvPicPr>
            <a:picLocks noChangeAspect="1"/>
          </p:cNvPicPr>
          <p:nvPr/>
        </p:nvPicPr>
        <p:blipFill>
          <a:blip r:embed="rId3"/>
          <a:stretch>
            <a:fillRect/>
          </a:stretch>
        </p:blipFill>
        <p:spPr>
          <a:xfrm>
            <a:off x="1628775" y="2266950"/>
            <a:ext cx="5991225" cy="4210050"/>
          </a:xfrm>
          <a:prstGeom prst="rect">
            <a:avLst/>
          </a:prstGeom>
        </p:spPr>
      </p:pic>
    </p:spTree>
    <p:extLst>
      <p:ext uri="{BB962C8B-B14F-4D97-AF65-F5344CB8AC3E}">
        <p14:creationId xmlns:p14="http://schemas.microsoft.com/office/powerpoint/2010/main" val="1096692819"/>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Budgeted Balance Sheet (3 of 3)</a:t>
            </a:r>
          </a:p>
        </p:txBody>
      </p:sp>
      <p:sp>
        <p:nvSpPr>
          <p:cNvPr id="5" name="Text Placeholder 4"/>
          <p:cNvSpPr>
            <a:spLocks noGrp="1"/>
          </p:cNvSpPr>
          <p:nvPr>
            <p:ph type="body" sz="quarter" idx="14"/>
          </p:nvPr>
        </p:nvSpPr>
        <p:spPr>
          <a:xfrm>
            <a:off x="342900" y="1295400"/>
            <a:ext cx="8496300" cy="344104"/>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4" name="Content Placeholder 3"/>
          <p:cNvSpPr>
            <a:spLocks noGrp="1"/>
          </p:cNvSpPr>
          <p:nvPr>
            <p:ph type="body" sz="quarter" idx="13"/>
          </p:nvPr>
        </p:nvSpPr>
        <p:spPr>
          <a:xfrm>
            <a:off x="460615" y="1981200"/>
            <a:ext cx="8226185" cy="4419600"/>
          </a:xfrm>
        </p:spPr>
        <p:txBody>
          <a:bodyPr/>
          <a:lstStyle/>
          <a:p>
            <a:r>
              <a:rPr lang="en-US" altLang="en-US" dirty="0"/>
              <a:t>The budgeted balance sheet for TSC is </a:t>
            </a:r>
            <a:r>
              <a:rPr lang="en-US" dirty="0"/>
              <a:t>prepared using information from the other budgets.</a:t>
            </a:r>
            <a:endParaRPr lang="en-US" altLang="en-US" dirty="0"/>
          </a:p>
        </p:txBody>
      </p:sp>
    </p:spTree>
    <p:extLst>
      <p:ext uri="{BB962C8B-B14F-4D97-AF65-F5344CB8AC3E}">
        <p14:creationId xmlns:p14="http://schemas.microsoft.com/office/powerpoint/2010/main" val="3674104497"/>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Budgeting for Service Companies</a:t>
            </a:r>
            <a:endParaRPr lang="en-US" dirty="0"/>
          </a:p>
        </p:txBody>
      </p:sp>
      <p:sp>
        <p:nvSpPr>
          <p:cNvPr id="6" name="Text Placeholder 5"/>
          <p:cNvSpPr>
            <a:spLocks noGrp="1"/>
          </p:cNvSpPr>
          <p:nvPr>
            <p:ph type="body" sz="quarter" idx="14"/>
          </p:nvPr>
        </p:nvSpPr>
        <p:spPr>
          <a:xfrm>
            <a:off x="315190" y="1330035"/>
            <a:ext cx="8496300" cy="344104"/>
          </a:xfrm>
        </p:spPr>
        <p:txBody>
          <a:bodyPr/>
          <a:lstStyle/>
          <a:p>
            <a:r>
              <a:rPr lang="en-US" altLang="en-US" sz="1800" b="1" kern="0" dirty="0">
                <a:solidFill>
                  <a:prstClr val="black"/>
                </a:solidFill>
              </a:rPr>
              <a:t>Learning Objective P3: </a:t>
            </a:r>
            <a:r>
              <a:rPr lang="en-US" sz="1800" dirty="0"/>
              <a:t>Prepare budgeted financial statements.</a:t>
            </a:r>
          </a:p>
        </p:txBody>
      </p:sp>
      <p:sp>
        <p:nvSpPr>
          <p:cNvPr id="7" name="Content Placeholder 6"/>
          <p:cNvSpPr>
            <a:spLocks noGrp="1"/>
          </p:cNvSpPr>
          <p:nvPr>
            <p:ph type="body" sz="quarter" idx="15"/>
          </p:nvPr>
        </p:nvSpPr>
        <p:spPr>
          <a:xfrm>
            <a:off x="457200" y="1854629"/>
            <a:ext cx="8229600" cy="1574371"/>
          </a:xfrm>
        </p:spPr>
        <p:txBody>
          <a:bodyPr/>
          <a:lstStyle/>
          <a:p>
            <a:r>
              <a:rPr lang="en-US" sz="2200" dirty="0"/>
              <a:t>Service providers also use master budgets but typically need fewer operating budgets than manufacturers. </a:t>
            </a:r>
          </a:p>
          <a:p>
            <a:r>
              <a:rPr lang="en-US" sz="2200" dirty="0"/>
              <a:t>Important budgets for a service companies include:</a:t>
            </a:r>
          </a:p>
          <a:p>
            <a:r>
              <a:rPr lang="en-US" sz="2200" kern="0" dirty="0"/>
              <a:t>Exhibit 20.19</a:t>
            </a:r>
          </a:p>
        </p:txBody>
      </p:sp>
      <p:pic>
        <p:nvPicPr>
          <p:cNvPr id="9" name="Picture 8" descr="A budget sequence is given for a service company. The legend shows that budgets set in yellow are Operating budgets, budgets set in orange are Investing budgets, and budgets set in purple are Financing budgets. At the top is the Sales budget (yellow). Below Sales is Direct labor (yellow) and below Direct labor is Cash (purple). To the left of Cash is Capital expenditures (orange), to the right of Cash is Selling expenses General &amp; admin expenses (yellow), and below Cash is Budgeted financial statements (set in green). Arrows point from Sales to Direct labor, Capital expenditures, and Selling expenses General &amp; admin expenses. An arrow points from Direct labor to Cash. An arrow points from Capital expenditures to Cash. An arrow points from Selling expenses General &amp; admin expenses to Cash."/>
          <p:cNvPicPr>
            <a:picLocks noChangeAspect="1"/>
          </p:cNvPicPr>
          <p:nvPr/>
        </p:nvPicPr>
        <p:blipFill>
          <a:blip r:embed="rId3"/>
          <a:stretch>
            <a:fillRect/>
          </a:stretch>
        </p:blipFill>
        <p:spPr>
          <a:xfrm>
            <a:off x="685800" y="3546830"/>
            <a:ext cx="7723937" cy="2853970"/>
          </a:xfrm>
          <a:prstGeom prst="rect">
            <a:avLst/>
          </a:prstGeom>
        </p:spPr>
      </p:pic>
    </p:spTree>
    <p:extLst>
      <p:ext uri="{BB962C8B-B14F-4D97-AF65-F5344CB8AC3E}">
        <p14:creationId xmlns:p14="http://schemas.microsoft.com/office/powerpoint/2010/main" val="351644975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0"/>
            <a:ext cx="8534400" cy="2514600"/>
          </a:xfrm>
        </p:spPr>
        <p:txBody>
          <a:bodyPr/>
          <a:lstStyle/>
          <a:p>
            <a:r>
              <a:rPr lang="en-US" altLang="en-US" dirty="0">
                <a:ea typeface="ＭＳ Ｐゴシック" pitchFamily="34" charset="-128"/>
              </a:rPr>
              <a:t> </a:t>
            </a:r>
            <a:r>
              <a:rPr lang="en-US" altLang="en-US" b="1" dirty="0"/>
              <a:t>Learning Objective </a:t>
            </a:r>
            <a:r>
              <a:rPr lang="en-US" altLang="en-US" b="1" dirty="0">
                <a:ea typeface="ＭＳ Ｐゴシック" pitchFamily="34" charset="-128"/>
              </a:rPr>
              <a:t>A1:</a:t>
            </a:r>
            <a:r>
              <a:rPr lang="en-US" altLang="en-US" dirty="0">
                <a:ea typeface="ＭＳ Ｐゴシック" pitchFamily="34" charset="-128"/>
              </a:rPr>
              <a:t> </a:t>
            </a:r>
            <a:r>
              <a:rPr lang="en-US" dirty="0"/>
              <a:t>Analyze expense planning using activity-based budgeting.</a:t>
            </a:r>
          </a:p>
        </p:txBody>
      </p:sp>
    </p:spTree>
    <p:extLst>
      <p:ext uri="{BB962C8B-B14F-4D97-AF65-F5344CB8AC3E}">
        <p14:creationId xmlns:p14="http://schemas.microsoft.com/office/powerpoint/2010/main" val="1857333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Activity-Based Budgeting (1 of 2)</a:t>
            </a:r>
            <a:endParaRPr lang="en-US" dirty="0"/>
          </a:p>
        </p:txBody>
      </p:sp>
      <p:sp>
        <p:nvSpPr>
          <p:cNvPr id="4" name="Text Placeholder 3"/>
          <p:cNvSpPr>
            <a:spLocks noGrp="1"/>
          </p:cNvSpPr>
          <p:nvPr>
            <p:ph type="body" sz="quarter" idx="13"/>
          </p:nvPr>
        </p:nvSpPr>
        <p:spPr>
          <a:xfrm>
            <a:off x="304800" y="1219200"/>
            <a:ext cx="8395494" cy="685800"/>
          </a:xfrm>
        </p:spPr>
        <p:txBody>
          <a:bodyPr/>
          <a:lstStyle/>
          <a:p>
            <a:r>
              <a:rPr lang="en-US" altLang="en-US" sz="1800" b="1" kern="0" dirty="0">
                <a:solidFill>
                  <a:prstClr val="black"/>
                </a:solidFill>
              </a:rPr>
              <a:t>Learning Objective A1: </a:t>
            </a:r>
            <a:r>
              <a:rPr lang="en-US" sz="1800" dirty="0"/>
              <a:t>Analyze expense planning using activity-based budgeting.</a:t>
            </a:r>
          </a:p>
        </p:txBody>
      </p:sp>
      <p:sp>
        <p:nvSpPr>
          <p:cNvPr id="5" name="Content Placeholder 4"/>
          <p:cNvSpPr>
            <a:spLocks noGrp="1"/>
          </p:cNvSpPr>
          <p:nvPr>
            <p:ph type="body" sz="quarter" idx="14"/>
          </p:nvPr>
        </p:nvSpPr>
        <p:spPr>
          <a:xfrm>
            <a:off x="305295" y="1941896"/>
            <a:ext cx="8801100" cy="2401504"/>
          </a:xfrm>
        </p:spPr>
        <p:txBody>
          <a:bodyPr/>
          <a:lstStyle/>
          <a:p>
            <a:pPr marL="0" indent="0" algn="l">
              <a:buNone/>
            </a:pPr>
            <a:r>
              <a:rPr lang="en-US" altLang="en-US" sz="2200" dirty="0"/>
              <a:t>Activity-based budgeting is based on </a:t>
            </a:r>
            <a:r>
              <a:rPr lang="en-US" altLang="en-US" sz="2200" b="1" dirty="0"/>
              <a:t>activities</a:t>
            </a:r>
            <a:r>
              <a:rPr lang="en-US" altLang="en-US" sz="2200" dirty="0"/>
              <a:t> rather than traditional items such as salaries, supplies, depreciation, and utilities.</a:t>
            </a:r>
          </a:p>
          <a:p>
            <a:pPr marL="0" indent="0" algn="l">
              <a:buNone/>
            </a:pPr>
            <a:r>
              <a:rPr lang="en-US" sz="2200" kern="0" dirty="0"/>
              <a:t>Exhibit 20.21</a:t>
            </a:r>
            <a:endParaRPr lang="en-US" sz="2200" dirty="0"/>
          </a:p>
          <a:p>
            <a:pPr marL="0" indent="0" algn="ctr">
              <a:buNone/>
            </a:pPr>
            <a:r>
              <a:rPr lang="en-US" sz="2200" dirty="0"/>
              <a:t>Accounting Department Comparison of Activity-Based Budget with Traditional Budget</a:t>
            </a:r>
          </a:p>
        </p:txBody>
      </p:sp>
      <p:graphicFrame>
        <p:nvGraphicFramePr>
          <p:cNvPr id="6" name="Table 5"/>
          <p:cNvGraphicFramePr>
            <a:graphicFrameLocks noGrp="1"/>
          </p:cNvGraphicFramePr>
          <p:nvPr>
            <p:extLst>
              <p:ext uri="{D42A27DB-BD31-4B8C-83A1-F6EECF244321}">
                <p14:modId xmlns:p14="http://schemas.microsoft.com/office/powerpoint/2010/main" val="184411643"/>
              </p:ext>
            </p:extLst>
          </p:nvPr>
        </p:nvGraphicFramePr>
        <p:xfrm>
          <a:off x="990600" y="4526280"/>
          <a:ext cx="3250248" cy="1828800"/>
        </p:xfrm>
        <a:graphic>
          <a:graphicData uri="http://schemas.openxmlformats.org/drawingml/2006/table">
            <a:tbl>
              <a:tblPr firstRow="1" bandRow="1">
                <a:tableStyleId>{5940675A-B579-460E-94D1-54222C63F5DA}</a:tableStyleId>
              </a:tblPr>
              <a:tblGrid>
                <a:gridCol w="2151380">
                  <a:extLst>
                    <a:ext uri="{9D8B030D-6E8A-4147-A177-3AD203B41FA5}">
                      <a16:colId xmlns:a16="http://schemas.microsoft.com/office/drawing/2014/main" val="20000"/>
                    </a:ext>
                  </a:extLst>
                </a:gridCol>
                <a:gridCol w="1098868">
                  <a:extLst>
                    <a:ext uri="{9D8B030D-6E8A-4147-A177-3AD203B41FA5}">
                      <a16:colId xmlns:a16="http://schemas.microsoft.com/office/drawing/2014/main" val="20001"/>
                    </a:ext>
                  </a:extLst>
                </a:gridCol>
              </a:tblGrid>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Verdana" pitchFamily="34" charset="0"/>
                          <a:ea typeface="Verdana" pitchFamily="34" charset="0"/>
                          <a:cs typeface="Verdana" pitchFamily="34" charset="0"/>
                        </a:rPr>
                        <a:t>Traditional Budget</a:t>
                      </a:r>
                    </a:p>
                  </a:txBody>
                  <a:tcPr anchor="ctr"/>
                </a:tc>
                <a:tc>
                  <a:txBody>
                    <a:bodyPr/>
                    <a:lstStyle/>
                    <a:p>
                      <a:pPr algn="r"/>
                      <a:endParaRPr lang="en-US" sz="14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0">
                <a:tc>
                  <a:txBody>
                    <a:bodyPr/>
                    <a:lstStyle/>
                    <a:p>
                      <a:r>
                        <a:rPr lang="en-US" sz="1400" b="0" kern="1200" dirty="0">
                          <a:solidFill>
                            <a:schemeClr val="tx1"/>
                          </a:solidFill>
                          <a:effectLst/>
                          <a:latin typeface="Verdana" pitchFamily="34" charset="0"/>
                          <a:ea typeface="Verdana" pitchFamily="34" charset="0"/>
                          <a:cs typeface="Verdana" pitchFamily="34" charset="0"/>
                        </a:rPr>
                        <a:t>Salaries……………………</a:t>
                      </a:r>
                      <a:endParaRPr lang="en-US" sz="1400" b="0" dirty="0">
                        <a:latin typeface="Verdana" pitchFamily="34" charset="0"/>
                        <a:ea typeface="Verdana" pitchFamily="34" charset="0"/>
                        <a:cs typeface="Verdana" pitchFamily="34" charset="0"/>
                      </a:endParaRPr>
                    </a:p>
                  </a:txBody>
                  <a:tcPr anchor="ctr"/>
                </a:tc>
                <a:tc>
                  <a:txBody>
                    <a:bodyPr/>
                    <a:lstStyle/>
                    <a:p>
                      <a:pPr algn="r"/>
                      <a:r>
                        <a:rPr lang="en-US" sz="1400" b="0" kern="1200">
                          <a:solidFill>
                            <a:schemeClr val="tx1"/>
                          </a:solidFill>
                          <a:effectLst/>
                          <a:latin typeface="Verdana" pitchFamily="34" charset="0"/>
                          <a:ea typeface="Verdana" pitchFamily="34" charset="0"/>
                          <a:cs typeface="Verdana" pitchFamily="34" charset="0"/>
                        </a:rPr>
                        <a:t>$152,000</a:t>
                      </a:r>
                      <a:endParaRPr lang="en-US" sz="14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137160">
                <a:tc>
                  <a:txBody>
                    <a:bodyPr/>
                    <a:lstStyle/>
                    <a:p>
                      <a:r>
                        <a:rPr lang="en-US" sz="1400" b="0" kern="1200" dirty="0">
                          <a:solidFill>
                            <a:schemeClr val="tx1"/>
                          </a:solidFill>
                          <a:effectLst/>
                          <a:latin typeface="Verdana" pitchFamily="34" charset="0"/>
                          <a:ea typeface="Verdana" pitchFamily="34" charset="0"/>
                          <a:cs typeface="Verdana" pitchFamily="34" charset="0"/>
                        </a:rPr>
                        <a:t>Supplies…………………..</a:t>
                      </a:r>
                      <a:endParaRPr lang="en-US" sz="1400" b="0" dirty="0">
                        <a:latin typeface="Verdana" pitchFamily="34" charset="0"/>
                        <a:ea typeface="Verdana" pitchFamily="34" charset="0"/>
                        <a:cs typeface="Verdana" pitchFamily="34" charset="0"/>
                      </a:endParaRPr>
                    </a:p>
                  </a:txBody>
                  <a:tcPr anchor="ctr"/>
                </a:tc>
                <a:tc>
                  <a:txBody>
                    <a:bodyPr/>
                    <a:lstStyle/>
                    <a:p>
                      <a:pPr algn="r"/>
                      <a:r>
                        <a:rPr lang="en-US" sz="1400" b="0" kern="1200" dirty="0">
                          <a:solidFill>
                            <a:schemeClr val="tx1"/>
                          </a:solidFill>
                          <a:effectLst/>
                          <a:latin typeface="Verdana" pitchFamily="34" charset="0"/>
                          <a:ea typeface="Verdana" pitchFamily="34" charset="0"/>
                          <a:cs typeface="Verdana" pitchFamily="34" charset="0"/>
                        </a:rPr>
                        <a:t>22,000</a:t>
                      </a:r>
                      <a:endParaRPr lang="en-US" sz="14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0">
                <a:tc>
                  <a:txBody>
                    <a:bodyPr/>
                    <a:lstStyle/>
                    <a:p>
                      <a:r>
                        <a:rPr lang="en-US" sz="1400" b="0" kern="1200" dirty="0">
                          <a:solidFill>
                            <a:schemeClr val="tx1"/>
                          </a:solidFill>
                          <a:effectLst/>
                          <a:latin typeface="Verdana" pitchFamily="34" charset="0"/>
                          <a:ea typeface="Verdana" pitchFamily="34" charset="0"/>
                          <a:cs typeface="Verdana" pitchFamily="34" charset="0"/>
                        </a:rPr>
                        <a:t>Depreciation……………</a:t>
                      </a:r>
                      <a:endParaRPr lang="en-US" sz="1400" b="0" dirty="0">
                        <a:latin typeface="Verdana" pitchFamily="34" charset="0"/>
                        <a:ea typeface="Verdana" pitchFamily="34" charset="0"/>
                        <a:cs typeface="Verdana" pitchFamily="34" charset="0"/>
                      </a:endParaRPr>
                    </a:p>
                  </a:txBody>
                  <a:tcPr anchor="ctr"/>
                </a:tc>
                <a:tc>
                  <a:txBody>
                    <a:bodyPr/>
                    <a:lstStyle/>
                    <a:p>
                      <a:pPr algn="r"/>
                      <a:r>
                        <a:rPr lang="en-US" sz="1400" b="0" kern="1200" dirty="0">
                          <a:solidFill>
                            <a:schemeClr val="tx1"/>
                          </a:solidFill>
                          <a:effectLst/>
                          <a:latin typeface="Verdana" pitchFamily="34" charset="0"/>
                          <a:ea typeface="Verdana" pitchFamily="34" charset="0"/>
                          <a:cs typeface="Verdana" pitchFamily="34" charset="0"/>
                        </a:rPr>
                        <a:t>36,000</a:t>
                      </a:r>
                      <a:endParaRPr lang="en-US" sz="14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121920">
                <a:tc>
                  <a:txBody>
                    <a:bodyPr/>
                    <a:lstStyle/>
                    <a:p>
                      <a:r>
                        <a:rPr lang="en-US" sz="1400" b="0" kern="1200" dirty="0">
                          <a:solidFill>
                            <a:schemeClr val="tx1"/>
                          </a:solidFill>
                          <a:effectLst/>
                          <a:latin typeface="Verdana" pitchFamily="34" charset="0"/>
                          <a:ea typeface="Verdana" pitchFamily="34" charset="0"/>
                          <a:cs typeface="Verdana" pitchFamily="34" charset="0"/>
                        </a:rPr>
                        <a:t>Utilities…………………….</a:t>
                      </a:r>
                      <a:endParaRPr lang="en-US" sz="1400" b="0" dirty="0">
                        <a:latin typeface="Verdana" pitchFamily="34" charset="0"/>
                        <a:ea typeface="Verdana" pitchFamily="34" charset="0"/>
                        <a:cs typeface="Verdana" pitchFamily="34" charset="0"/>
                      </a:endParaRPr>
                    </a:p>
                  </a:txBody>
                  <a:tcPr anchor="ctr"/>
                </a:tc>
                <a:tc>
                  <a:txBody>
                    <a:bodyPr/>
                    <a:lstStyle/>
                    <a:p>
                      <a:pPr algn="r"/>
                      <a:r>
                        <a:rPr lang="en-US" sz="1400" b="0" u="sng" kern="1200">
                          <a:solidFill>
                            <a:schemeClr val="tx1"/>
                          </a:solidFill>
                          <a:effectLst/>
                          <a:latin typeface="Verdana" pitchFamily="34" charset="0"/>
                          <a:ea typeface="Verdana" pitchFamily="34" charset="0"/>
                          <a:cs typeface="Verdana" pitchFamily="34" charset="0"/>
                        </a:rPr>
                        <a:t>14,000</a:t>
                      </a:r>
                      <a:endParaRPr lang="en-US" sz="1400" b="0" u="sng"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152400">
                <a:tc>
                  <a:txBody>
                    <a:bodyPr/>
                    <a:lstStyle/>
                    <a:p>
                      <a:r>
                        <a:rPr lang="en-US" sz="1400" kern="1200" dirty="0">
                          <a:solidFill>
                            <a:schemeClr val="tx1"/>
                          </a:solidFill>
                          <a:effectLst/>
                          <a:latin typeface="Verdana" pitchFamily="34" charset="0"/>
                          <a:ea typeface="Verdana" pitchFamily="34" charset="0"/>
                          <a:cs typeface="Verdana" pitchFamily="34" charset="0"/>
                        </a:rPr>
                        <a:t>Total…………………….….</a:t>
                      </a:r>
                      <a:endParaRPr lang="en-US" sz="1400" b="0" dirty="0">
                        <a:latin typeface="Verdana" pitchFamily="34" charset="0"/>
                        <a:ea typeface="Verdana" pitchFamily="34" charset="0"/>
                        <a:cs typeface="Verdana" pitchFamily="34" charset="0"/>
                      </a:endParaRPr>
                    </a:p>
                  </a:txBody>
                  <a:tcPr anchor="ctr"/>
                </a:tc>
                <a:tc>
                  <a:txBody>
                    <a:bodyPr/>
                    <a:lstStyle/>
                    <a:p>
                      <a:pPr algn="r"/>
                      <a:r>
                        <a:rPr lang="en-US" sz="1400" u="sng" kern="1200" dirty="0">
                          <a:solidFill>
                            <a:schemeClr val="tx1"/>
                          </a:solidFill>
                          <a:effectLst/>
                          <a:latin typeface="Verdana" pitchFamily="34" charset="0"/>
                          <a:ea typeface="Verdana" pitchFamily="34" charset="0"/>
                          <a:cs typeface="Verdana" pitchFamily="34" charset="0"/>
                        </a:rPr>
                        <a:t>$224,000</a:t>
                      </a:r>
                      <a:endParaRPr lang="en-US" sz="1400" b="0" u="sng"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75673669"/>
              </p:ext>
            </p:extLst>
          </p:nvPr>
        </p:nvGraphicFramePr>
        <p:xfrm>
          <a:off x="4523739" y="4526280"/>
          <a:ext cx="3553461" cy="1828800"/>
        </p:xfrm>
        <a:graphic>
          <a:graphicData uri="http://schemas.openxmlformats.org/drawingml/2006/table">
            <a:tbl>
              <a:tblPr firstRow="1" bandRow="1">
                <a:tableStyleId>{5940675A-B579-460E-94D1-54222C63F5DA}</a:tableStyleId>
              </a:tblPr>
              <a:tblGrid>
                <a:gridCol w="2454593">
                  <a:extLst>
                    <a:ext uri="{9D8B030D-6E8A-4147-A177-3AD203B41FA5}">
                      <a16:colId xmlns:a16="http://schemas.microsoft.com/office/drawing/2014/main" val="20000"/>
                    </a:ext>
                  </a:extLst>
                </a:gridCol>
                <a:gridCol w="1098868">
                  <a:extLst>
                    <a:ext uri="{9D8B030D-6E8A-4147-A177-3AD203B41FA5}">
                      <a16:colId xmlns:a16="http://schemas.microsoft.com/office/drawing/2014/main" val="20001"/>
                    </a:ext>
                  </a:extLst>
                </a:gridCol>
              </a:tblGrid>
              <a:tr h="152400">
                <a:tc>
                  <a:txBody>
                    <a:bodyPr/>
                    <a:lstStyle/>
                    <a:p>
                      <a:pPr algn="ctr"/>
                      <a:r>
                        <a:rPr lang="en-US" sz="1400" b="1" dirty="0">
                          <a:latin typeface="Verdana" pitchFamily="34" charset="0"/>
                          <a:ea typeface="Verdana" pitchFamily="34" charset="0"/>
                          <a:cs typeface="Verdana" pitchFamily="34" charset="0"/>
                        </a:rPr>
                        <a:t>Activity-Based Budget</a:t>
                      </a:r>
                    </a:p>
                  </a:txBody>
                  <a:tcPr anchor="ctr"/>
                </a:tc>
                <a:tc>
                  <a:txBody>
                    <a:bodyPr/>
                    <a:lstStyle/>
                    <a:p>
                      <a:pPr algn="r"/>
                      <a:endParaRPr lang="en-US" sz="14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0">
                <a:tc>
                  <a:txBody>
                    <a:bodyPr/>
                    <a:lstStyle/>
                    <a:p>
                      <a:r>
                        <a:rPr lang="en-US" sz="1400" kern="1200" dirty="0">
                          <a:solidFill>
                            <a:schemeClr val="tx1"/>
                          </a:solidFill>
                          <a:effectLst/>
                          <a:latin typeface="Verdana" pitchFamily="34" charset="0"/>
                          <a:ea typeface="Verdana" pitchFamily="34" charset="0"/>
                          <a:cs typeface="Verdana" pitchFamily="34" charset="0"/>
                        </a:rPr>
                        <a:t>Auditing</a:t>
                      </a:r>
                      <a:r>
                        <a:rPr lang="en-US" sz="1400" b="0" kern="1200" dirty="0">
                          <a:solidFill>
                            <a:schemeClr val="tx1"/>
                          </a:solidFill>
                          <a:effectLst/>
                          <a:latin typeface="Verdana" pitchFamily="34" charset="0"/>
                          <a:ea typeface="Verdana" pitchFamily="34" charset="0"/>
                          <a:cs typeface="Verdana" pitchFamily="34" charset="0"/>
                        </a:rPr>
                        <a:t>……………………</a:t>
                      </a:r>
                      <a:endParaRPr lang="en-US" sz="1400" b="0" dirty="0">
                        <a:latin typeface="Verdana" pitchFamily="34" charset="0"/>
                        <a:ea typeface="Verdana" pitchFamily="34" charset="0"/>
                        <a:cs typeface="Verdana" pitchFamily="34" charset="0"/>
                      </a:endParaRPr>
                    </a:p>
                  </a:txBody>
                  <a:tcPr anchor="ctr"/>
                </a:tc>
                <a:tc>
                  <a:txBody>
                    <a:bodyPr/>
                    <a:lstStyle/>
                    <a:p>
                      <a:pPr marL="0" marR="0" algn="r">
                        <a:spcBef>
                          <a:spcPts val="0"/>
                        </a:spcBef>
                        <a:spcAft>
                          <a:spcPts val="0"/>
                        </a:spcAft>
                        <a:tabLst>
                          <a:tab pos="351790" algn="dec"/>
                        </a:tabLst>
                      </a:pPr>
                      <a:r>
                        <a:rPr lang="en-US" sz="1400" spc="20" dirty="0">
                          <a:solidFill>
                            <a:schemeClr val="tx1"/>
                          </a:solidFill>
                          <a:effectLst/>
                          <a:latin typeface="Verdana" pitchFamily="34" charset="0"/>
                          <a:ea typeface="Verdana" pitchFamily="34" charset="0"/>
                          <a:cs typeface="Verdana" pitchFamily="34" charset="0"/>
                        </a:rPr>
                        <a:t>$ 58,000</a:t>
                      </a:r>
                      <a:endParaRPr lang="en-US" sz="140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137160">
                <a:tc>
                  <a:txBody>
                    <a:bodyPr/>
                    <a:lstStyle/>
                    <a:p>
                      <a:r>
                        <a:rPr lang="en-US" sz="1400" kern="1200" dirty="0">
                          <a:solidFill>
                            <a:schemeClr val="tx1"/>
                          </a:solidFill>
                          <a:effectLst/>
                          <a:latin typeface="Verdana" pitchFamily="34" charset="0"/>
                          <a:ea typeface="Verdana" pitchFamily="34" charset="0"/>
                          <a:cs typeface="Verdana" pitchFamily="34" charset="0"/>
                        </a:rPr>
                        <a:t>Tax reporting</a:t>
                      </a:r>
                      <a:r>
                        <a:rPr lang="en-US" sz="1400" b="0" kern="1200" dirty="0">
                          <a:solidFill>
                            <a:schemeClr val="tx1"/>
                          </a:solidFill>
                          <a:effectLst/>
                          <a:latin typeface="Verdana" pitchFamily="34" charset="0"/>
                          <a:ea typeface="Verdana" pitchFamily="34" charset="0"/>
                          <a:cs typeface="Verdana" pitchFamily="34" charset="0"/>
                        </a:rPr>
                        <a:t>……….…..</a:t>
                      </a:r>
                      <a:endParaRPr lang="en-US" sz="1400" b="0" dirty="0">
                        <a:latin typeface="Verdana" pitchFamily="34" charset="0"/>
                        <a:ea typeface="Verdana" pitchFamily="34" charset="0"/>
                        <a:cs typeface="Verdana" pitchFamily="34" charset="0"/>
                      </a:endParaRPr>
                    </a:p>
                  </a:txBody>
                  <a:tcPr anchor="ctr"/>
                </a:tc>
                <a:tc>
                  <a:txBody>
                    <a:bodyPr/>
                    <a:lstStyle/>
                    <a:p>
                      <a:pPr marL="0" marR="0" algn="r">
                        <a:spcBef>
                          <a:spcPts val="0"/>
                        </a:spcBef>
                        <a:spcAft>
                          <a:spcPts val="0"/>
                        </a:spcAft>
                        <a:tabLst>
                          <a:tab pos="351790" algn="dec"/>
                        </a:tabLst>
                      </a:pPr>
                      <a:r>
                        <a:rPr lang="en-US" sz="1400" spc="-50" dirty="0">
                          <a:solidFill>
                            <a:schemeClr val="tx1"/>
                          </a:solidFill>
                          <a:effectLst/>
                          <a:latin typeface="Verdana" pitchFamily="34" charset="0"/>
                          <a:ea typeface="Verdana" pitchFamily="34" charset="0"/>
                          <a:cs typeface="Verdana" pitchFamily="34" charset="0"/>
                        </a:rPr>
                        <a:t>71,000</a:t>
                      </a:r>
                      <a:endParaRPr lang="en-US" sz="140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0">
                <a:tc>
                  <a:txBody>
                    <a:bodyPr/>
                    <a:lstStyle/>
                    <a:p>
                      <a:r>
                        <a:rPr lang="en-US" sz="1400" kern="1200" dirty="0">
                          <a:solidFill>
                            <a:schemeClr val="tx1"/>
                          </a:solidFill>
                          <a:effectLst/>
                          <a:latin typeface="Verdana" pitchFamily="34" charset="0"/>
                          <a:ea typeface="Verdana" pitchFamily="34" charset="0"/>
                          <a:cs typeface="Verdana" pitchFamily="34" charset="0"/>
                        </a:rPr>
                        <a:t>Financial reporting</a:t>
                      </a:r>
                      <a:r>
                        <a:rPr lang="en-US" sz="1400" b="0" kern="1200" dirty="0">
                          <a:solidFill>
                            <a:schemeClr val="tx1"/>
                          </a:solidFill>
                          <a:effectLst/>
                          <a:latin typeface="Verdana" pitchFamily="34" charset="0"/>
                          <a:ea typeface="Verdana" pitchFamily="34" charset="0"/>
                          <a:cs typeface="Verdana" pitchFamily="34" charset="0"/>
                        </a:rPr>
                        <a:t>……</a:t>
                      </a:r>
                      <a:endParaRPr lang="en-US" sz="1400" b="0" dirty="0">
                        <a:latin typeface="Verdana" pitchFamily="34" charset="0"/>
                        <a:ea typeface="Verdana" pitchFamily="34" charset="0"/>
                        <a:cs typeface="Verdana" pitchFamily="34" charset="0"/>
                      </a:endParaRPr>
                    </a:p>
                  </a:txBody>
                  <a:tcPr anchor="ctr"/>
                </a:tc>
                <a:tc>
                  <a:txBody>
                    <a:bodyPr/>
                    <a:lstStyle/>
                    <a:p>
                      <a:pPr marL="0" marR="0" algn="r">
                        <a:spcBef>
                          <a:spcPts val="0"/>
                        </a:spcBef>
                        <a:spcAft>
                          <a:spcPts val="0"/>
                        </a:spcAft>
                        <a:tabLst>
                          <a:tab pos="351790" algn="dec"/>
                        </a:tabLst>
                      </a:pPr>
                      <a:r>
                        <a:rPr lang="en-US" sz="1400" spc="-50" dirty="0">
                          <a:solidFill>
                            <a:schemeClr val="tx1"/>
                          </a:solidFill>
                          <a:effectLst/>
                          <a:latin typeface="Verdana" pitchFamily="34" charset="0"/>
                          <a:ea typeface="Verdana" pitchFamily="34" charset="0"/>
                          <a:cs typeface="Verdana" pitchFamily="34" charset="0"/>
                        </a:rPr>
                        <a:t>63,000</a:t>
                      </a:r>
                      <a:endParaRPr lang="en-US" sz="140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121920">
                <a:tc>
                  <a:txBody>
                    <a:bodyPr/>
                    <a:lstStyle/>
                    <a:p>
                      <a:r>
                        <a:rPr lang="en-US" sz="1400" kern="1200" dirty="0">
                          <a:solidFill>
                            <a:schemeClr val="tx1"/>
                          </a:solidFill>
                          <a:effectLst/>
                          <a:latin typeface="Verdana" pitchFamily="34" charset="0"/>
                          <a:ea typeface="Verdana" pitchFamily="34" charset="0"/>
                          <a:cs typeface="Verdana" pitchFamily="34" charset="0"/>
                        </a:rPr>
                        <a:t>Cost accounting</a:t>
                      </a:r>
                      <a:r>
                        <a:rPr lang="en-US" sz="1400" b="0" kern="1200" dirty="0">
                          <a:solidFill>
                            <a:schemeClr val="tx1"/>
                          </a:solidFill>
                          <a:effectLst/>
                          <a:latin typeface="Verdana" pitchFamily="34" charset="0"/>
                          <a:ea typeface="Verdana" pitchFamily="34" charset="0"/>
                          <a:cs typeface="Verdana" pitchFamily="34" charset="0"/>
                        </a:rPr>
                        <a:t>……….</a:t>
                      </a:r>
                      <a:endParaRPr lang="en-US" sz="1400" b="0" dirty="0">
                        <a:latin typeface="Verdana" pitchFamily="34" charset="0"/>
                        <a:ea typeface="Verdana" pitchFamily="34" charset="0"/>
                        <a:cs typeface="Verdana" pitchFamily="34" charset="0"/>
                      </a:endParaRPr>
                    </a:p>
                  </a:txBody>
                  <a:tcPr anchor="ctr"/>
                </a:tc>
                <a:tc>
                  <a:txBody>
                    <a:bodyPr/>
                    <a:lstStyle/>
                    <a:p>
                      <a:pPr algn="r"/>
                      <a:r>
                        <a:rPr lang="en-US" sz="1400" u="sng" kern="1200" dirty="0">
                          <a:solidFill>
                            <a:schemeClr val="tx1"/>
                          </a:solidFill>
                          <a:effectLst/>
                          <a:latin typeface="Verdana" pitchFamily="34" charset="0"/>
                          <a:ea typeface="Verdana" pitchFamily="34" charset="0"/>
                          <a:cs typeface="Verdana" pitchFamily="34" charset="0"/>
                        </a:rPr>
                        <a:t>32,000</a:t>
                      </a:r>
                      <a:endParaRPr lang="en-US" sz="1400" u="sng"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152400">
                <a:tc>
                  <a:txBody>
                    <a:bodyPr/>
                    <a:lstStyle/>
                    <a:p>
                      <a:r>
                        <a:rPr lang="en-US" sz="1400" kern="1200" dirty="0">
                          <a:solidFill>
                            <a:schemeClr val="tx1"/>
                          </a:solidFill>
                          <a:effectLst/>
                          <a:latin typeface="Verdana" pitchFamily="34" charset="0"/>
                          <a:ea typeface="Verdana" pitchFamily="34" charset="0"/>
                          <a:cs typeface="Verdana" pitchFamily="34" charset="0"/>
                        </a:rPr>
                        <a:t>Total…………………….….</a:t>
                      </a:r>
                      <a:endParaRPr lang="en-US" sz="1400" b="0" dirty="0">
                        <a:latin typeface="Verdana" pitchFamily="34" charset="0"/>
                        <a:ea typeface="Verdana" pitchFamily="34" charset="0"/>
                        <a:cs typeface="Verdana" pitchFamily="34" charset="0"/>
                      </a:endParaRPr>
                    </a:p>
                  </a:txBody>
                  <a:tcPr anchor="ctr"/>
                </a:tc>
                <a:tc>
                  <a:txBody>
                    <a:bodyPr/>
                    <a:lstStyle/>
                    <a:p>
                      <a:pPr marL="0" marR="0" algn="r">
                        <a:spcBef>
                          <a:spcPts val="0"/>
                        </a:spcBef>
                        <a:spcAft>
                          <a:spcPts val="0"/>
                        </a:spcAft>
                        <a:tabLst>
                          <a:tab pos="351790" algn="dec"/>
                        </a:tabLst>
                      </a:pPr>
                      <a:r>
                        <a:rPr lang="en-US" sz="1400" u="sng" dirty="0">
                          <a:solidFill>
                            <a:schemeClr val="tx1"/>
                          </a:solidFill>
                          <a:effectLst/>
                          <a:latin typeface="Verdana" pitchFamily="34" charset="0"/>
                          <a:ea typeface="Verdana" pitchFamily="34" charset="0"/>
                          <a:cs typeface="Verdana" pitchFamily="34" charset="0"/>
                        </a:rPr>
                        <a:t>$224,000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66657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33400"/>
            <a:ext cx="8229600" cy="1066800"/>
          </a:xfrm>
        </p:spPr>
        <p:txBody>
          <a:bodyPr/>
          <a:lstStyle/>
          <a:p>
            <a:r>
              <a:rPr lang="en-US" altLang="en-US" sz="3600" dirty="0"/>
              <a:t>Negative Outcomes of Budgeting (2 of 2)</a:t>
            </a:r>
            <a:endParaRPr lang="en-US" sz="3600" dirty="0"/>
          </a:p>
        </p:txBody>
      </p:sp>
      <p:sp>
        <p:nvSpPr>
          <p:cNvPr id="10" name="Text Placeholder 3"/>
          <p:cNvSpPr>
            <a:spLocks noGrp="1"/>
          </p:cNvSpPr>
          <p:nvPr>
            <p:ph type="body" sz="quarter" idx="13"/>
          </p:nvPr>
        </p:nvSpPr>
        <p:spPr>
          <a:xfrm>
            <a:off x="228600" y="1676400"/>
            <a:ext cx="8686800" cy="609600"/>
          </a:xfrm>
        </p:spPr>
        <p:txBody>
          <a:bodyPr/>
          <a:lstStyle/>
          <a:p>
            <a:r>
              <a:rPr lang="en-US" altLang="en-US" sz="1800" b="1" kern="0" dirty="0">
                <a:solidFill>
                  <a:prstClr val="black"/>
                </a:solidFill>
              </a:rPr>
              <a:t>Learning Objective C1: </a:t>
            </a:r>
            <a:r>
              <a:rPr lang="en-US" sz="1800" dirty="0"/>
              <a:t>Describe the benefits of budgeting and the process of budget administration.</a:t>
            </a:r>
          </a:p>
        </p:txBody>
      </p:sp>
      <p:sp>
        <p:nvSpPr>
          <p:cNvPr id="3" name="Content Placeholder 2"/>
          <p:cNvSpPr>
            <a:spLocks noGrp="1"/>
          </p:cNvSpPr>
          <p:nvPr>
            <p:ph idx="1"/>
          </p:nvPr>
        </p:nvSpPr>
        <p:spPr>
          <a:xfrm>
            <a:off x="461122" y="2523587"/>
            <a:ext cx="8225678" cy="3877213"/>
          </a:xfrm>
        </p:spPr>
        <p:txBody>
          <a:bodyPr/>
          <a:lstStyle/>
          <a:p>
            <a:r>
              <a:rPr lang="en-US" sz="2600" dirty="0"/>
              <a:t>Potential negative outcomes of budgeted include:</a:t>
            </a:r>
          </a:p>
          <a:p>
            <a:pPr marL="800100" lvl="1" indent="-342900">
              <a:buFont typeface="+mj-lt"/>
              <a:buAutoNum type="arabicPeriod"/>
            </a:pPr>
            <a:r>
              <a:rPr lang="en-US" sz="2400" dirty="0"/>
              <a:t>Employees may understate sales and overstate expenses to allow cushion.</a:t>
            </a:r>
          </a:p>
          <a:p>
            <a:pPr marL="800100" lvl="1" indent="-342900">
              <a:buFont typeface="+mj-lt"/>
              <a:buAutoNum type="arabicPeriod"/>
            </a:pPr>
            <a:r>
              <a:rPr lang="en-US" sz="2400" dirty="0"/>
              <a:t>Pressure to meet results may lead to unethical behavior or fraud.</a:t>
            </a:r>
          </a:p>
          <a:p>
            <a:pPr marL="800100" lvl="1" indent="-342900">
              <a:buFont typeface="+mj-lt"/>
              <a:buAutoNum type="arabicPeriod"/>
            </a:pPr>
            <a:r>
              <a:rPr lang="en-US" sz="2400" dirty="0"/>
              <a:t>Employees may purchase unnecessary items to ensure budget is not reduced next period.</a:t>
            </a:r>
            <a:endParaRPr lang="en-US" sz="2400" b="1" dirty="0"/>
          </a:p>
        </p:txBody>
      </p:sp>
    </p:spTree>
    <p:extLst>
      <p:ext uri="{BB962C8B-B14F-4D97-AF65-F5344CB8AC3E}">
        <p14:creationId xmlns:p14="http://schemas.microsoft.com/office/powerpoint/2010/main" val="1449425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Activity-Based Budgeting (2 of 2)</a:t>
            </a:r>
            <a:endParaRPr lang="en-US" dirty="0"/>
          </a:p>
        </p:txBody>
      </p:sp>
      <p:sp>
        <p:nvSpPr>
          <p:cNvPr id="4" name="Text Placeholder 3"/>
          <p:cNvSpPr>
            <a:spLocks noGrp="1"/>
          </p:cNvSpPr>
          <p:nvPr>
            <p:ph type="body" sz="quarter" idx="13"/>
          </p:nvPr>
        </p:nvSpPr>
        <p:spPr/>
        <p:txBody>
          <a:bodyPr/>
          <a:lstStyle/>
          <a:p>
            <a:r>
              <a:rPr lang="en-US" altLang="en-US" sz="1800" b="1" kern="0" dirty="0">
                <a:solidFill>
                  <a:prstClr val="black"/>
                </a:solidFill>
              </a:rPr>
              <a:t>Learning Objective A1: </a:t>
            </a:r>
            <a:r>
              <a:rPr lang="en-US" sz="1800" dirty="0"/>
              <a:t>Analyze expense planning using activity-based budgeting.</a:t>
            </a:r>
          </a:p>
        </p:txBody>
      </p:sp>
      <p:sp>
        <p:nvSpPr>
          <p:cNvPr id="5" name="Content Placeholder 4"/>
          <p:cNvSpPr>
            <a:spLocks noGrp="1"/>
          </p:cNvSpPr>
          <p:nvPr>
            <p:ph idx="1"/>
          </p:nvPr>
        </p:nvSpPr>
        <p:spPr>
          <a:xfrm>
            <a:off x="461122" y="2262533"/>
            <a:ext cx="8308386" cy="4062067"/>
          </a:xfrm>
        </p:spPr>
        <p:txBody>
          <a:bodyPr/>
          <a:lstStyle/>
          <a:p>
            <a:pPr marL="0" indent="0">
              <a:buNone/>
            </a:pPr>
            <a:r>
              <a:rPr lang="en-US" sz="2600" dirty="0"/>
              <a:t>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p>
        </p:txBody>
      </p:sp>
    </p:spTree>
    <p:extLst>
      <p:ext uri="{BB962C8B-B14F-4D97-AF65-F5344CB8AC3E}">
        <p14:creationId xmlns:p14="http://schemas.microsoft.com/office/powerpoint/2010/main" val="1732830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74" y="2264746"/>
            <a:ext cx="8667726" cy="2535854"/>
          </a:xfrm>
        </p:spPr>
        <p:txBody>
          <a:bodyPr/>
          <a:lstStyle/>
          <a:p>
            <a:r>
              <a:rPr lang="en-US" altLang="en-US" b="1" dirty="0"/>
              <a:t>Learning Objective</a:t>
            </a:r>
            <a:r>
              <a:rPr lang="en-US" altLang="en-US" dirty="0"/>
              <a:t> </a:t>
            </a:r>
            <a:r>
              <a:rPr lang="en-US" altLang="en-US" b="1" dirty="0">
                <a:ea typeface="ＭＳ Ｐゴシック" pitchFamily="34" charset="-128"/>
              </a:rPr>
              <a:t>P4</a:t>
            </a:r>
            <a:r>
              <a:rPr lang="en-US" altLang="en-US" dirty="0">
                <a:ea typeface="ＭＳ Ｐゴシック" pitchFamily="34" charset="-128"/>
              </a:rPr>
              <a:t> </a:t>
            </a:r>
            <a:r>
              <a:rPr lang="en-US" altLang="en-US" b="1" dirty="0">
                <a:ea typeface="ＭＳ Ｐゴシック" pitchFamily="34" charset="-128"/>
              </a:rPr>
              <a:t>(Appendix A): </a:t>
            </a:r>
            <a:r>
              <a:rPr lang="en-US" dirty="0"/>
              <a:t>Prepare each component of a master budget and link each to the budgeting process—for a merchandising company.</a:t>
            </a:r>
          </a:p>
        </p:txBody>
      </p:sp>
    </p:spTree>
    <p:extLst>
      <p:ext uri="{BB962C8B-B14F-4D97-AF65-F5344CB8AC3E}">
        <p14:creationId xmlns:p14="http://schemas.microsoft.com/office/powerpoint/2010/main" val="2894443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772400" cy="1066800"/>
          </a:xfrm>
        </p:spPr>
        <p:txBody>
          <a:bodyPr/>
          <a:lstStyle/>
          <a:p>
            <a:r>
              <a:rPr lang="en-US" altLang="en-US" dirty="0"/>
              <a:t>Merchandise Purchases Budget (1 of 6)</a:t>
            </a:r>
            <a:endParaRPr lang="en-US" dirty="0"/>
          </a:p>
        </p:txBody>
      </p:sp>
      <p:sp>
        <p:nvSpPr>
          <p:cNvPr id="7" name="Text Placeholder 6"/>
          <p:cNvSpPr>
            <a:spLocks noGrp="1"/>
          </p:cNvSpPr>
          <p:nvPr>
            <p:ph type="body" sz="quarter" idx="14"/>
          </p:nvPr>
        </p:nvSpPr>
        <p:spPr>
          <a:xfrm>
            <a:off x="381000" y="1676400"/>
            <a:ext cx="8382000" cy="533400"/>
          </a:xfrm>
        </p:spPr>
        <p:txBody>
          <a:bodyPr anchor="ctr"/>
          <a:lstStyle/>
          <a:p>
            <a:r>
              <a:rPr lang="en-US" altLang="en-US" sz="1800" b="1" kern="0" dirty="0">
                <a:solidFill>
                  <a:prstClr val="black"/>
                </a:solidFill>
              </a:rPr>
              <a:t>Learning Objective P4: </a:t>
            </a:r>
            <a:r>
              <a:rPr lang="en-US" sz="1800" dirty="0"/>
              <a:t>Prepare each component of a master budget and link each to the budgeting process—for a merchandising company.</a:t>
            </a:r>
          </a:p>
        </p:txBody>
      </p:sp>
      <p:sp>
        <p:nvSpPr>
          <p:cNvPr id="8" name="Content Placeholder 7"/>
          <p:cNvSpPr>
            <a:spLocks noGrp="1"/>
          </p:cNvSpPr>
          <p:nvPr>
            <p:ph type="body" sz="quarter" idx="15"/>
          </p:nvPr>
        </p:nvSpPr>
        <p:spPr>
          <a:xfrm>
            <a:off x="457200" y="2438400"/>
            <a:ext cx="8229600" cy="1600200"/>
          </a:xfrm>
        </p:spPr>
        <p:txBody>
          <a:bodyPr/>
          <a:lstStyle/>
          <a:p>
            <a:r>
              <a:rPr lang="en-US" dirty="0"/>
              <a:t>Unlike a manufacturing company, a merchandiser must prepare a merchandise purchases budget rather than a production budget.</a:t>
            </a:r>
            <a:endParaRPr lang="en-US" kern="0" dirty="0"/>
          </a:p>
          <a:p>
            <a:r>
              <a:rPr lang="en-US" kern="0" dirty="0"/>
              <a:t>Exhibit 20A.1</a:t>
            </a:r>
          </a:p>
        </p:txBody>
      </p:sp>
      <p:pic>
        <p:nvPicPr>
          <p:cNvPr id="6" name="Picture 5" descr="A budget sequence is given for a merchandiser. The legend shows that budgets set in yellow are Operating budgets, budgets set in orange are Investing budgets, and budgets set in purple are Financing budgets. At the top is the Sales budget (yellow). Below Sales is Purchases (yellow) and below Purchases is Cash (purple). To the left of Cash is Capital expenditures (orange), to the right of Cash is Selling expenses General &amp; admin expenses (yellow), and below Cash is Budgeted financial statements (set in green). Arrows point from Sales to Purchases, Capital expenditures, and Selling expenses General &amp; admin expenses. An arrow points from Purchases to Cash. An arrow points from Capital expenditures to Cash. An arrow points from Selling expenses General &amp; admin expenses to Cash."/>
          <p:cNvPicPr>
            <a:picLocks noChangeAspect="1"/>
          </p:cNvPicPr>
          <p:nvPr/>
        </p:nvPicPr>
        <p:blipFill>
          <a:blip r:embed="rId3"/>
          <a:stretch>
            <a:fillRect/>
          </a:stretch>
        </p:blipFill>
        <p:spPr>
          <a:xfrm>
            <a:off x="1221619" y="4114800"/>
            <a:ext cx="6652381" cy="2325715"/>
          </a:xfrm>
          <a:prstGeom prst="rect">
            <a:avLst/>
          </a:prstGeom>
        </p:spPr>
      </p:pic>
    </p:spTree>
    <p:extLst>
      <p:ext uri="{BB962C8B-B14F-4D97-AF65-F5344CB8AC3E}">
        <p14:creationId xmlns:p14="http://schemas.microsoft.com/office/powerpoint/2010/main" val="4107984755"/>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748546" y="533400"/>
            <a:ext cx="7633454" cy="1066800"/>
          </a:xfrm>
        </p:spPr>
        <p:txBody>
          <a:bodyPr/>
          <a:lstStyle/>
          <a:p>
            <a:r>
              <a:rPr lang="en-US" altLang="en-US" dirty="0"/>
              <a:t>Merchandise Purchases Budget (2 of 6)</a:t>
            </a:r>
            <a:endParaRPr lang="en-US" dirty="0"/>
          </a:p>
        </p:txBody>
      </p:sp>
      <p:sp>
        <p:nvSpPr>
          <p:cNvPr id="4" name="Text Placeholder 3"/>
          <p:cNvSpPr>
            <a:spLocks noGrp="1"/>
          </p:cNvSpPr>
          <p:nvPr>
            <p:ph type="body" sz="quarter" idx="13"/>
          </p:nvPr>
        </p:nvSpPr>
        <p:spPr>
          <a:xfrm>
            <a:off x="374493" y="1676400"/>
            <a:ext cx="8395015" cy="529919"/>
          </a:xfrm>
        </p:spPr>
        <p:txBody>
          <a:bodyPr/>
          <a:lstStyle/>
          <a:p>
            <a:r>
              <a:rPr lang="en-US" altLang="en-US" sz="1800" b="1" kern="0" dirty="0">
                <a:solidFill>
                  <a:prstClr val="black"/>
                </a:solidFill>
              </a:rPr>
              <a:t>Learning Objective P4: </a:t>
            </a:r>
            <a:r>
              <a:rPr lang="en-US" sz="1800" dirty="0"/>
              <a:t>Prepare each component of a master budget and link each to the budgeting process—for a merchandising company.</a:t>
            </a:r>
          </a:p>
        </p:txBody>
      </p:sp>
      <p:sp>
        <p:nvSpPr>
          <p:cNvPr id="3" name="Content Placeholder 2"/>
          <p:cNvSpPr>
            <a:spLocks noGrp="1"/>
          </p:cNvSpPr>
          <p:nvPr>
            <p:ph idx="1"/>
          </p:nvPr>
        </p:nvSpPr>
        <p:spPr>
          <a:xfrm>
            <a:off x="461122" y="2438400"/>
            <a:ext cx="8225678" cy="3962400"/>
          </a:xfrm>
        </p:spPr>
        <p:txBody>
          <a:bodyPr/>
          <a:lstStyle/>
          <a:p>
            <a:pPr marL="0" indent="0">
              <a:buNone/>
            </a:pPr>
            <a:r>
              <a:rPr lang="en-US" dirty="0"/>
              <a:t>Example: Let’s look at the merchandise purchases budget for Hockey Den (HD), a retailer of hockey sticks…</a:t>
            </a:r>
          </a:p>
        </p:txBody>
      </p:sp>
    </p:spTree>
    <p:extLst>
      <p:ext uri="{BB962C8B-B14F-4D97-AF65-F5344CB8AC3E}">
        <p14:creationId xmlns:p14="http://schemas.microsoft.com/office/powerpoint/2010/main" val="587553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727048" y="533400"/>
            <a:ext cx="7633454" cy="1066800"/>
          </a:xfrm>
        </p:spPr>
        <p:txBody>
          <a:bodyPr/>
          <a:lstStyle/>
          <a:p>
            <a:r>
              <a:rPr lang="en-US" altLang="en-US" dirty="0"/>
              <a:t>Merchandise Purchases Budget (3 of 6)</a:t>
            </a:r>
            <a:endParaRPr lang="en-US" dirty="0"/>
          </a:p>
        </p:txBody>
      </p:sp>
      <p:sp>
        <p:nvSpPr>
          <p:cNvPr id="4" name="Text Placeholder 3"/>
          <p:cNvSpPr>
            <a:spLocks noGrp="1"/>
          </p:cNvSpPr>
          <p:nvPr>
            <p:ph type="body" sz="quarter" idx="13"/>
          </p:nvPr>
        </p:nvSpPr>
        <p:spPr>
          <a:xfrm>
            <a:off x="388348" y="1676400"/>
            <a:ext cx="8395015" cy="514334"/>
          </a:xfrm>
        </p:spPr>
        <p:txBody>
          <a:bodyPr/>
          <a:lstStyle/>
          <a:p>
            <a:r>
              <a:rPr lang="en-US" altLang="en-US" sz="1800" b="1" kern="0" dirty="0">
                <a:solidFill>
                  <a:prstClr val="black"/>
                </a:solidFill>
              </a:rPr>
              <a:t>Learning Objective P4: </a:t>
            </a:r>
            <a:r>
              <a:rPr lang="en-US" sz="1800" dirty="0"/>
              <a:t>Prepare each component of a master budget and link each to the budgeting process—for a merchandising company.</a:t>
            </a:r>
          </a:p>
        </p:txBody>
      </p:sp>
      <p:sp>
        <p:nvSpPr>
          <p:cNvPr id="3" name="Content Placeholder 2"/>
          <p:cNvSpPr>
            <a:spLocks noGrp="1"/>
          </p:cNvSpPr>
          <p:nvPr>
            <p:ph idx="1"/>
          </p:nvPr>
        </p:nvSpPr>
        <p:spPr>
          <a:xfrm>
            <a:off x="381000" y="2364130"/>
            <a:ext cx="8378078" cy="4036670"/>
          </a:xfrm>
        </p:spPr>
        <p:txBody>
          <a:bodyPr/>
          <a:lstStyle/>
          <a:p>
            <a:pPr marL="0" indent="0">
              <a:buNone/>
            </a:pPr>
            <a:r>
              <a:rPr lang="en-US" sz="2200" dirty="0"/>
              <a:t>Example: Hockey Den buys hockey sticks for $60 each and maintains an ending inventory equal to 90 percent of the next month’s budgeted sales.  On September 30, 1,010 hockey sticks are on hand.</a:t>
            </a:r>
          </a:p>
          <a:p>
            <a:pPr marL="0" indent="0">
              <a:buNone/>
            </a:pPr>
            <a:r>
              <a:rPr lang="en-US" sz="2200" kern="0" dirty="0"/>
              <a:t>Exhibit 20A.2</a:t>
            </a:r>
            <a:endParaRPr lang="en-US" sz="2200" dirty="0"/>
          </a:p>
          <a:p>
            <a:pPr marL="0" indent="0">
              <a:buNone/>
            </a:pPr>
            <a:r>
              <a:rPr lang="en-US" sz="2200" dirty="0"/>
              <a:t>The general layout for the purchases  budget in equation form is:</a:t>
            </a:r>
          </a:p>
          <a:p>
            <a:pPr marL="0" indent="0">
              <a:buNone/>
            </a:pPr>
            <a:r>
              <a:rPr lang="en-US" sz="2200" dirty="0"/>
              <a:t>Merchandise  Inventory to be purchased = Budgeted ending merchandise Inventory + Budgeted sales for the period − Budgeted beginning merchandise Inventory</a:t>
            </a:r>
          </a:p>
          <a:p>
            <a:pPr marL="0" indent="0">
              <a:buNone/>
            </a:pPr>
            <a:r>
              <a:rPr lang="en-US" altLang="en-US" sz="2200" b="1" dirty="0"/>
              <a:t>Let’s prepare the purchases budget for Hockey Den.</a:t>
            </a:r>
          </a:p>
        </p:txBody>
      </p:sp>
    </p:spTree>
    <p:extLst>
      <p:ext uri="{BB962C8B-B14F-4D97-AF65-F5344CB8AC3E}">
        <p14:creationId xmlns:p14="http://schemas.microsoft.com/office/powerpoint/2010/main" val="3126843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2910" y="559752"/>
            <a:ext cx="7440085" cy="1040448"/>
          </a:xfrm>
        </p:spPr>
        <p:txBody>
          <a:bodyPr/>
          <a:lstStyle/>
          <a:p>
            <a:r>
              <a:rPr lang="en-US" altLang="en-US" dirty="0"/>
              <a:t>Merchandise Purchases Budget (4 of 6)</a:t>
            </a:r>
            <a:endParaRPr lang="en-US" dirty="0"/>
          </a:p>
        </p:txBody>
      </p:sp>
      <p:sp>
        <p:nvSpPr>
          <p:cNvPr id="4" name="Text Placeholder 3"/>
          <p:cNvSpPr>
            <a:spLocks noGrp="1"/>
          </p:cNvSpPr>
          <p:nvPr>
            <p:ph type="body" sz="quarter" idx="14"/>
          </p:nvPr>
        </p:nvSpPr>
        <p:spPr>
          <a:xfrm>
            <a:off x="257937" y="1676400"/>
            <a:ext cx="8581263" cy="574270"/>
          </a:xfrm>
        </p:spPr>
        <p:txBody>
          <a:bodyPr anchor="ctr"/>
          <a:lstStyle/>
          <a:p>
            <a:r>
              <a:rPr lang="en-US" altLang="en-US" sz="1800" b="1" kern="0" dirty="0">
                <a:solidFill>
                  <a:prstClr val="black"/>
                </a:solidFill>
              </a:rPr>
              <a:t>Learning Objective P4: </a:t>
            </a:r>
            <a:r>
              <a:rPr lang="en-US" sz="1800" dirty="0"/>
              <a:t>Prepare each component of a master budget and link each to the budgeting process—for a merchandising company.</a:t>
            </a:r>
          </a:p>
        </p:txBody>
      </p:sp>
      <p:sp>
        <p:nvSpPr>
          <p:cNvPr id="5" name="Content Placeholder 4"/>
          <p:cNvSpPr>
            <a:spLocks noGrp="1"/>
          </p:cNvSpPr>
          <p:nvPr>
            <p:ph type="body" sz="quarter" idx="15"/>
          </p:nvPr>
        </p:nvSpPr>
        <p:spPr>
          <a:xfrm>
            <a:off x="473861" y="2489605"/>
            <a:ext cx="8212939" cy="558395"/>
          </a:xfrm>
        </p:spPr>
        <p:txBody>
          <a:bodyPr/>
          <a:lstStyle/>
          <a:p>
            <a:r>
              <a:rPr lang="en-US" sz="2200" kern="0" dirty="0"/>
              <a:t>Exhibit 20A.3</a:t>
            </a:r>
          </a:p>
        </p:txBody>
      </p:sp>
      <p:pic>
        <p:nvPicPr>
          <p:cNvPr id="8" name="Picture 7" descr="A merchandise purchases budget is shown for Hockey Den. The budget title is Hockey Den, Merchandise Purchases Budget, October 2017-December 2017. The budget has four columns. The first column has no heading and the other three column headings are October, November, and December. The line entries of the budget are as follows:&#10;&#10;Next month's budgeted sales (units): 800, 1,400, 900&#10;Ratio of inventory to future sales: × 90%, × 90%, × 90%&#10;Budgeted ending inventory (units): 720 (an arrow connects this to 720 in next column) , 1,260 (an arrow connects this to 1,260 in next column), 810&#10;Add: Budgeted sales (units): 1,000, 800, 1,400&#10;Required units of available merchandise: 1,720, 2,060, 2,210&#10;Deduct: Beginning inventory (units): 1,010*, 720, 1,260&#10;Total units to be purchased: 710, 1,340, 950&#10;&#10;Budgeted cost per unit: $60, $60, $60&#10;Budgeted cost of merchandise purchases: $42,600, $80,400, $57,000&#10;&#10;*Does not comply with company policy."/>
          <p:cNvPicPr>
            <a:picLocks noChangeAspect="1"/>
          </p:cNvPicPr>
          <p:nvPr/>
        </p:nvPicPr>
        <p:blipFill>
          <a:blip r:embed="rId3"/>
          <a:stretch>
            <a:fillRect/>
          </a:stretch>
        </p:blipFill>
        <p:spPr>
          <a:xfrm>
            <a:off x="501882" y="3048000"/>
            <a:ext cx="8184918" cy="3276600"/>
          </a:xfrm>
          <a:prstGeom prst="rect">
            <a:avLst/>
          </a:prstGeom>
        </p:spPr>
      </p:pic>
    </p:spTree>
    <p:extLst>
      <p:ext uri="{BB962C8B-B14F-4D97-AF65-F5344CB8AC3E}">
        <p14:creationId xmlns:p14="http://schemas.microsoft.com/office/powerpoint/2010/main" val="2313541984"/>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748546" y="533400"/>
            <a:ext cx="7633454" cy="1066800"/>
          </a:xfrm>
        </p:spPr>
        <p:txBody>
          <a:bodyPr/>
          <a:lstStyle/>
          <a:p>
            <a:r>
              <a:rPr lang="en-US" altLang="en-US" dirty="0"/>
              <a:t>Merchandise Purchases Budget (5 of 6)</a:t>
            </a:r>
            <a:endParaRPr lang="en-US" dirty="0"/>
          </a:p>
        </p:txBody>
      </p:sp>
      <p:sp>
        <p:nvSpPr>
          <p:cNvPr id="4" name="Text Placeholder 3"/>
          <p:cNvSpPr>
            <a:spLocks noGrp="1"/>
          </p:cNvSpPr>
          <p:nvPr>
            <p:ph type="body" sz="quarter" idx="13"/>
          </p:nvPr>
        </p:nvSpPr>
        <p:spPr>
          <a:xfrm>
            <a:off x="374493" y="1676400"/>
            <a:ext cx="8395015" cy="514334"/>
          </a:xfrm>
        </p:spPr>
        <p:txBody>
          <a:bodyPr/>
          <a:lstStyle/>
          <a:p>
            <a:r>
              <a:rPr lang="en-US" altLang="en-US" sz="1800" b="1" kern="0" dirty="0">
                <a:solidFill>
                  <a:prstClr val="black"/>
                </a:solidFill>
              </a:rPr>
              <a:t>Learning Objective P4: </a:t>
            </a:r>
            <a:r>
              <a:rPr lang="en-US" sz="1800" dirty="0"/>
              <a:t>Prepare each component of a master budget and link each to the budgeting process—for a merchandising company.</a:t>
            </a:r>
          </a:p>
        </p:txBody>
      </p:sp>
      <p:sp>
        <p:nvSpPr>
          <p:cNvPr id="3" name="Content Placeholder 2"/>
          <p:cNvSpPr>
            <a:spLocks noGrp="1"/>
          </p:cNvSpPr>
          <p:nvPr>
            <p:ph idx="1"/>
          </p:nvPr>
        </p:nvSpPr>
        <p:spPr>
          <a:xfrm>
            <a:off x="448207" y="2384239"/>
            <a:ext cx="8238593" cy="4016561"/>
          </a:xfrm>
        </p:spPr>
        <p:txBody>
          <a:bodyPr/>
          <a:lstStyle/>
          <a:p>
            <a:r>
              <a:rPr lang="en-US" dirty="0"/>
              <a:t>Next month budget sales (units) (800) </a:t>
            </a:r>
            <a:r>
              <a:rPr lang="en-US" dirty="0">
                <a:sym typeface="Wingdings" pitchFamily="2" charset="2"/>
              </a:rPr>
              <a:t> </a:t>
            </a:r>
            <a:r>
              <a:rPr lang="en-US" altLang="en-US" dirty="0"/>
              <a:t>From the sales budget.</a:t>
            </a:r>
            <a:endParaRPr lang="en-US" dirty="0"/>
          </a:p>
          <a:p>
            <a:r>
              <a:rPr lang="en-US" dirty="0"/>
              <a:t>Budgeted ending inventory (units) (720) </a:t>
            </a:r>
            <a:r>
              <a:rPr lang="en-US" dirty="0">
                <a:sym typeface="Wingdings" pitchFamily="2" charset="2"/>
              </a:rPr>
              <a:t> </a:t>
            </a:r>
            <a:r>
              <a:rPr lang="en-US" altLang="en-US" dirty="0"/>
              <a:t>Ending inventory for a month in units, should equal  90% of  next month’s unit sales.</a:t>
            </a:r>
            <a:endParaRPr lang="en-US" dirty="0"/>
          </a:p>
          <a:p>
            <a:r>
              <a:rPr lang="en-US" dirty="0"/>
              <a:t>Add: Budgeted sales units (1000) </a:t>
            </a:r>
            <a:r>
              <a:rPr lang="en-US" dirty="0">
                <a:sym typeface="Wingdings" pitchFamily="2" charset="2"/>
              </a:rPr>
              <a:t> </a:t>
            </a:r>
            <a:r>
              <a:rPr lang="en-US" altLang="en-US" dirty="0">
                <a:cs typeface="Times New Roman" pitchFamily="18" charset="0"/>
              </a:rPr>
              <a:t>Next we add the unit sales for each month to the desired ending inventory to get the total needs for each month.</a:t>
            </a:r>
            <a:endParaRPr lang="en-US" dirty="0"/>
          </a:p>
        </p:txBody>
      </p:sp>
    </p:spTree>
    <p:extLst>
      <p:ext uri="{BB962C8B-B14F-4D97-AF65-F5344CB8AC3E}">
        <p14:creationId xmlns:p14="http://schemas.microsoft.com/office/powerpoint/2010/main" val="4075955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748546" y="533400"/>
            <a:ext cx="7633454" cy="1066800"/>
          </a:xfrm>
        </p:spPr>
        <p:txBody>
          <a:bodyPr/>
          <a:lstStyle/>
          <a:p>
            <a:r>
              <a:rPr lang="en-US" altLang="en-US" dirty="0"/>
              <a:t>Merchandise Purchases Budget (6 of 6)</a:t>
            </a:r>
            <a:endParaRPr lang="en-US" dirty="0"/>
          </a:p>
        </p:txBody>
      </p:sp>
      <p:sp>
        <p:nvSpPr>
          <p:cNvPr id="4" name="Text Placeholder 3"/>
          <p:cNvSpPr>
            <a:spLocks noGrp="1"/>
          </p:cNvSpPr>
          <p:nvPr>
            <p:ph type="body" sz="quarter" idx="13"/>
          </p:nvPr>
        </p:nvSpPr>
        <p:spPr>
          <a:xfrm>
            <a:off x="374493" y="1676400"/>
            <a:ext cx="8395015" cy="514334"/>
          </a:xfrm>
        </p:spPr>
        <p:txBody>
          <a:bodyPr/>
          <a:lstStyle/>
          <a:p>
            <a:r>
              <a:rPr lang="en-US" altLang="en-US" sz="1800" b="1" kern="0" dirty="0">
                <a:solidFill>
                  <a:prstClr val="black"/>
                </a:solidFill>
              </a:rPr>
              <a:t>Learning Objective P4: </a:t>
            </a:r>
            <a:r>
              <a:rPr lang="en-US" sz="1800" dirty="0"/>
              <a:t>Prepare each component of a master budget and link each to the budgeting process—for a merchandising company.</a:t>
            </a:r>
          </a:p>
        </p:txBody>
      </p:sp>
      <p:sp>
        <p:nvSpPr>
          <p:cNvPr id="3" name="Content Placeholder 2"/>
          <p:cNvSpPr>
            <a:spLocks noGrp="1"/>
          </p:cNvSpPr>
          <p:nvPr>
            <p:ph idx="1"/>
          </p:nvPr>
        </p:nvSpPr>
        <p:spPr>
          <a:xfrm>
            <a:off x="448207" y="2384239"/>
            <a:ext cx="8238593" cy="4016561"/>
          </a:xfrm>
        </p:spPr>
        <p:txBody>
          <a:bodyPr/>
          <a:lstStyle/>
          <a:p>
            <a:r>
              <a:rPr lang="en-US" altLang="en-US" dirty="0"/>
              <a:t>Required units of available merchandise. </a:t>
            </a:r>
            <a:r>
              <a:rPr lang="en-US" altLang="en-US" dirty="0">
                <a:sym typeface="Wingdings" pitchFamily="2" charset="2"/>
              </a:rPr>
              <a:t> </a:t>
            </a:r>
            <a:r>
              <a:rPr lang="en-US" altLang="en-US" dirty="0"/>
              <a:t>1,720</a:t>
            </a:r>
          </a:p>
          <a:p>
            <a:r>
              <a:rPr lang="en-US" dirty="0"/>
              <a:t>Deduct: beginning inventory (units) (1,010*) </a:t>
            </a:r>
            <a:r>
              <a:rPr lang="en-US" dirty="0">
                <a:sym typeface="Wingdings" pitchFamily="2" charset="2"/>
              </a:rPr>
              <a:t> </a:t>
            </a:r>
            <a:r>
              <a:rPr lang="en-US" dirty="0"/>
              <a:t>Subtract beginning inventory to determine the budgeted number of units to be purchased.</a:t>
            </a:r>
          </a:p>
          <a:p>
            <a:pPr>
              <a:lnSpc>
                <a:spcPct val="90000"/>
              </a:lnSpc>
            </a:pPr>
            <a:r>
              <a:rPr lang="en-US" dirty="0"/>
              <a:t>Budgeted cost of the purchases, computed as: number of units × cost per unit.</a:t>
            </a:r>
          </a:p>
        </p:txBody>
      </p:sp>
    </p:spTree>
    <p:extLst>
      <p:ext uri="{BB962C8B-B14F-4D97-AF65-F5344CB8AC3E}">
        <p14:creationId xmlns:p14="http://schemas.microsoft.com/office/powerpoint/2010/main" val="182272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dirty="0"/>
              <a:t>NEED-TO-KNOW 20-8</a:t>
            </a:r>
          </a:p>
        </p:txBody>
      </p:sp>
      <p:sp>
        <p:nvSpPr>
          <p:cNvPr id="5" name="Text Placeholder 4"/>
          <p:cNvSpPr>
            <a:spLocks noGrp="1"/>
          </p:cNvSpPr>
          <p:nvPr>
            <p:ph type="body" sz="quarter" idx="13"/>
          </p:nvPr>
        </p:nvSpPr>
        <p:spPr>
          <a:xfrm>
            <a:off x="304800" y="1295400"/>
            <a:ext cx="8534400" cy="609600"/>
          </a:xfrm>
        </p:spPr>
        <p:txBody>
          <a:bodyPr/>
          <a:lstStyle/>
          <a:p>
            <a:r>
              <a:rPr lang="en-US" altLang="en-US" sz="1800" b="1" kern="0" dirty="0">
                <a:solidFill>
                  <a:prstClr val="black"/>
                </a:solidFill>
              </a:rPr>
              <a:t>Learning Objective P4: </a:t>
            </a:r>
            <a:r>
              <a:rPr lang="en-US" sz="1800" dirty="0"/>
              <a:t>Prepare each component of a master budget and link each to the budgeting process— for a merchandising company.</a:t>
            </a:r>
          </a:p>
        </p:txBody>
      </p:sp>
      <p:sp>
        <p:nvSpPr>
          <p:cNvPr id="6" name="Content Placeholder 5"/>
          <p:cNvSpPr>
            <a:spLocks noGrp="1"/>
          </p:cNvSpPr>
          <p:nvPr>
            <p:ph idx="1"/>
          </p:nvPr>
        </p:nvSpPr>
        <p:spPr>
          <a:xfrm>
            <a:off x="457200" y="1981201"/>
            <a:ext cx="8229600" cy="1981200"/>
          </a:xfrm>
        </p:spPr>
        <p:txBody>
          <a:bodyPr/>
          <a:lstStyle/>
          <a:p>
            <a:pPr marL="0" indent="0">
              <a:buNone/>
            </a:pPr>
            <a:r>
              <a:rPr lang="en-US" altLang="en-US" sz="2000" dirty="0">
                <a:solidFill>
                  <a:srgbClr val="000000"/>
                </a:solidFill>
              </a:rPr>
              <a:t>In preparing monthly budgets for the third quarter, a company budgeted sales of 120 units for July and 140</a:t>
            </a:r>
            <a:r>
              <a:rPr lang="en-US" altLang="en-US" sz="2000" dirty="0"/>
              <a:t> </a:t>
            </a:r>
            <a:r>
              <a:rPr lang="en-US" altLang="en-US" sz="2000" dirty="0">
                <a:solidFill>
                  <a:srgbClr val="000000"/>
                </a:solidFill>
              </a:rPr>
              <a:t>units for August. Management wants each month’s ending inventory to be 60% of next month’s sales. The</a:t>
            </a:r>
            <a:r>
              <a:rPr lang="en-US" altLang="en-US" sz="2000" dirty="0"/>
              <a:t> </a:t>
            </a:r>
            <a:r>
              <a:rPr lang="en-US" altLang="en-US" sz="2000" dirty="0">
                <a:solidFill>
                  <a:srgbClr val="000000"/>
                </a:solidFill>
              </a:rPr>
              <a:t>June 30 inventory consists of 50 units, which does not comply with the company's inventory policy. How many units should be purchased in July?</a:t>
            </a:r>
            <a:endParaRPr lang="en-US" alt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865101355"/>
              </p:ext>
            </p:extLst>
          </p:nvPr>
        </p:nvGraphicFramePr>
        <p:xfrm>
          <a:off x="1752600" y="4267200"/>
          <a:ext cx="5638800" cy="2133600"/>
        </p:xfrm>
        <a:graphic>
          <a:graphicData uri="http://schemas.openxmlformats.org/drawingml/2006/table">
            <a:tbl>
              <a:tblPr firstRow="1" bandRow="1">
                <a:tableStyleId>{5940675A-B579-460E-94D1-54222C63F5DA}</a:tableStyleId>
              </a:tblPr>
              <a:tblGrid>
                <a:gridCol w="4310380">
                  <a:extLst>
                    <a:ext uri="{9D8B030D-6E8A-4147-A177-3AD203B41FA5}">
                      <a16:colId xmlns:a16="http://schemas.microsoft.com/office/drawing/2014/main" val="20000"/>
                    </a:ext>
                  </a:extLst>
                </a:gridCol>
                <a:gridCol w="1328420">
                  <a:extLst>
                    <a:ext uri="{9D8B030D-6E8A-4147-A177-3AD203B41FA5}">
                      <a16:colId xmlns:a16="http://schemas.microsoft.com/office/drawing/2014/main" val="20001"/>
                    </a:ext>
                  </a:extLst>
                </a:gridCol>
              </a:tblGrid>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Next month's budgeted sales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140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Ratio of inventory to future sales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60%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1"/>
                  </a:ext>
                </a:extLst>
              </a:tr>
              <a:tr h="13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Budgeted ending inventory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84</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Add:  Budgeted sales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120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Required units of available merchandise</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204</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Deduct:  Beginning inventory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a:t>
                      </a:r>
                      <a:r>
                        <a:rPr lang="en-US" altLang="en-US" sz="1400" u="sng" dirty="0">
                          <a:solidFill>
                            <a:srgbClr val="000000"/>
                          </a:solidFill>
                          <a:latin typeface="Verdana" pitchFamily="34" charset="0"/>
                          <a:ea typeface="Verdana" pitchFamily="34" charset="0"/>
                          <a:cs typeface="Verdana" pitchFamily="34" charset="0"/>
                        </a:rPr>
                        <a:t>72</a:t>
                      </a: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Units to be purchased</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400" u="sng" dirty="0">
                          <a:solidFill>
                            <a:srgbClr val="000000"/>
                          </a:solidFill>
                          <a:latin typeface="Verdana" pitchFamily="34" charset="0"/>
                          <a:ea typeface="Verdana" pitchFamily="34" charset="0"/>
                          <a:cs typeface="Verdana" pitchFamily="34" charset="0"/>
                        </a:rPr>
                        <a:t>132</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7002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424971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sz="3600" dirty="0"/>
              <a:t>Budget Reporting and Timing (1 of 2)</a:t>
            </a:r>
            <a:endParaRPr lang="en-US" sz="3600" dirty="0"/>
          </a:p>
        </p:txBody>
      </p:sp>
      <p:sp>
        <p:nvSpPr>
          <p:cNvPr id="6" name="Text Placeholder 5"/>
          <p:cNvSpPr>
            <a:spLocks noGrp="1"/>
          </p:cNvSpPr>
          <p:nvPr>
            <p:ph type="body" sz="quarter" idx="14"/>
          </p:nvPr>
        </p:nvSpPr>
        <p:spPr>
          <a:xfrm>
            <a:off x="322120" y="1339679"/>
            <a:ext cx="8496300" cy="565321"/>
          </a:xfrm>
        </p:spPr>
        <p:txBody>
          <a:bodyPr/>
          <a:lstStyle/>
          <a:p>
            <a:r>
              <a:rPr lang="en-US" altLang="en-US" sz="1800" b="1" kern="0" dirty="0">
                <a:solidFill>
                  <a:prstClr val="black"/>
                </a:solidFill>
              </a:rPr>
              <a:t>Learning Objective C1: </a:t>
            </a:r>
            <a:r>
              <a:rPr lang="en-US" sz="1800" dirty="0"/>
              <a:t>Describe the benefits of budgeting and the process of budget administration.</a:t>
            </a:r>
          </a:p>
        </p:txBody>
      </p:sp>
      <p:pic>
        <p:nvPicPr>
          <p:cNvPr id="1026" name="Picture 2" descr="A timeline is shown with the years 2017, 2018, 2019, and 2020. An arrow labeled Annual Budget connects the years 2017 and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95" y="2225592"/>
            <a:ext cx="7753205" cy="158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type="body" sz="quarter" idx="15"/>
          </p:nvPr>
        </p:nvSpPr>
        <p:spPr>
          <a:xfrm>
            <a:off x="457200" y="4187795"/>
            <a:ext cx="8229600" cy="2213005"/>
          </a:xfrm>
        </p:spPr>
        <p:txBody>
          <a:bodyPr/>
          <a:lstStyle/>
          <a:p>
            <a:r>
              <a:rPr lang="en-US" altLang="en-US" dirty="0"/>
              <a:t>Continuous budgeting applied by preparing rolling budgets over a twelve-month  period that rolls forward one month as the current month is completed.</a:t>
            </a:r>
          </a:p>
        </p:txBody>
      </p:sp>
    </p:spTree>
    <p:extLst>
      <p:ext uri="{BB962C8B-B14F-4D97-AF65-F5344CB8AC3E}">
        <p14:creationId xmlns:p14="http://schemas.microsoft.com/office/powerpoint/2010/main" val="306970407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04" y="533400"/>
            <a:ext cx="9154904" cy="838200"/>
          </a:xfrm>
        </p:spPr>
        <p:txBody>
          <a:bodyPr/>
          <a:lstStyle/>
          <a:p>
            <a:r>
              <a:rPr lang="en-US" altLang="en-US" sz="3600" dirty="0"/>
              <a:t>Budget Reporting and Timing (2 of 2)</a:t>
            </a:r>
            <a:endParaRPr lang="en-US" sz="3600" dirty="0"/>
          </a:p>
        </p:txBody>
      </p:sp>
      <p:sp>
        <p:nvSpPr>
          <p:cNvPr id="7" name="Text Placeholder 5"/>
          <p:cNvSpPr>
            <a:spLocks noGrp="1"/>
          </p:cNvSpPr>
          <p:nvPr>
            <p:ph type="body" sz="quarter" idx="14"/>
          </p:nvPr>
        </p:nvSpPr>
        <p:spPr>
          <a:xfrm>
            <a:off x="322120" y="1339679"/>
            <a:ext cx="8496300" cy="565321"/>
          </a:xfrm>
        </p:spPr>
        <p:txBody>
          <a:bodyPr anchor="ctr"/>
          <a:lstStyle/>
          <a:p>
            <a:r>
              <a:rPr lang="en-US" altLang="en-US" sz="1800" b="1" kern="0" dirty="0">
                <a:solidFill>
                  <a:prstClr val="black"/>
                </a:solidFill>
              </a:rPr>
              <a:t>Learning Objective C1: </a:t>
            </a:r>
            <a:r>
              <a:rPr lang="en-US" sz="1800" dirty="0"/>
              <a:t>Describe the benefits of budgeting and the process of budget administration.</a:t>
            </a:r>
          </a:p>
        </p:txBody>
      </p:sp>
      <p:sp>
        <p:nvSpPr>
          <p:cNvPr id="9" name="Content Placeholder 2"/>
          <p:cNvSpPr>
            <a:spLocks noGrp="1"/>
          </p:cNvSpPr>
          <p:nvPr>
            <p:ph type="body" sz="quarter" idx="15"/>
          </p:nvPr>
        </p:nvSpPr>
        <p:spPr>
          <a:xfrm>
            <a:off x="533400" y="2133600"/>
            <a:ext cx="8077200" cy="457200"/>
          </a:xfrm>
        </p:spPr>
        <p:txBody>
          <a:bodyPr/>
          <a:lstStyle/>
          <a:p>
            <a:r>
              <a:rPr lang="en-US" b="1" dirty="0"/>
              <a:t>Companies Using Rolling Budgets</a:t>
            </a:r>
          </a:p>
        </p:txBody>
      </p:sp>
      <p:pic>
        <p:nvPicPr>
          <p:cNvPr id="1026" name="Picture 2" descr="A pie graph labeled Companies Using Rolling Budgets is shown. The pie graph shows No at 55% and Yes at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16377"/>
            <a:ext cx="2960641" cy="26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14517"/>
      </p:ext>
    </p:extLst>
  </p:cSld>
  <p:clrMapOvr>
    <a:masterClrMapping/>
  </p:clrMapOvr>
  <p:transition spd="slow"/>
</p:sld>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18447</TotalTime>
  <Words>10685</Words>
  <Application>Microsoft Office PowerPoint</Application>
  <PresentationFormat>On-screen Show (4:3)</PresentationFormat>
  <Paragraphs>715</Paragraphs>
  <Slides>79</Slides>
  <Notes>57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79</vt:i4>
      </vt:variant>
    </vt:vector>
  </HeadingPairs>
  <TitlesOfParts>
    <vt:vector size="93" baseType="lpstr">
      <vt:lpstr>ＭＳ Ｐゴシック</vt:lpstr>
      <vt:lpstr>ＭＳ Ｐゴシック</vt:lpstr>
      <vt:lpstr>Arial</vt:lpstr>
      <vt:lpstr>Calibri</vt:lpstr>
      <vt:lpstr>Courier New</vt:lpstr>
      <vt:lpstr>Palatino Linotype</vt:lpstr>
      <vt:lpstr>Times New Roman</vt:lpstr>
      <vt:lpstr>Verdana</vt:lpstr>
      <vt:lpstr>Wingdings</vt:lpstr>
      <vt:lpstr>Office Theme</vt:lpstr>
      <vt:lpstr>1_Custom Design</vt:lpstr>
      <vt:lpstr>1_Office Theme</vt:lpstr>
      <vt:lpstr>Custom Design</vt:lpstr>
      <vt:lpstr>2_Custom Design</vt:lpstr>
      <vt:lpstr>Financial &amp; Managerial Accounting Information for Decisions</vt:lpstr>
      <vt:lpstr>Learning Objectives (1 of 2)</vt:lpstr>
      <vt:lpstr>Learning Objectives (2 of 2)</vt:lpstr>
      <vt:lpstr> Learning Objective C1: Describe the benefits of budgeting and the process of budget administration.</vt:lpstr>
      <vt:lpstr>Benefits of Budgeting</vt:lpstr>
      <vt:lpstr>Negative Outcomes of Budgeting (1 of 2)</vt:lpstr>
      <vt:lpstr>Negative Outcomes of Budgeting (2 of 2)</vt:lpstr>
      <vt:lpstr>Budget Reporting and Timing (1 of 2)</vt:lpstr>
      <vt:lpstr>Budget Reporting and Timing (2 of 2)</vt:lpstr>
      <vt:lpstr>NEED-TO-KNOW 20-1 (1 of 2)</vt:lpstr>
      <vt:lpstr>NEED-TO-KNOW 20-1 (2 of 2)</vt:lpstr>
      <vt:lpstr>Learning Objective C2: Describe a master budget and the process of preparing it.</vt:lpstr>
      <vt:lpstr>Master Budget Components</vt:lpstr>
      <vt:lpstr>Learning Objective P1: Prepare the operating budget components of a master budget -- for a manufacturing company.</vt:lpstr>
      <vt:lpstr>Sales Budget (1 of 3)</vt:lpstr>
      <vt:lpstr>Sales Budget (2 of 3)</vt:lpstr>
      <vt:lpstr>Sales Budget (3 of 3)</vt:lpstr>
      <vt:lpstr>Production Budget (1 of 3)</vt:lpstr>
      <vt:lpstr>Production Budget (2 of 3)</vt:lpstr>
      <vt:lpstr>Production Budget (3 of 3)</vt:lpstr>
      <vt:lpstr>NEED-TO-KNOW 20-2</vt:lpstr>
      <vt:lpstr>Direct Materials Budget</vt:lpstr>
      <vt:lpstr>Direct Labor Budget</vt:lpstr>
      <vt:lpstr>NEED-TO-KNOW 20-3 (1 of 3)</vt:lpstr>
      <vt:lpstr>NEED-TO-KNOW 20-3 (2 of 3)</vt:lpstr>
      <vt:lpstr>NEED-TO-KNOW 20-3 (3 of 3)</vt:lpstr>
      <vt:lpstr>Factory Overhead Budget (1 of 2)</vt:lpstr>
      <vt:lpstr>Factory Overhead Budget (2 of 2)</vt:lpstr>
      <vt:lpstr>Product Cost Per Unit (1 of 2)</vt:lpstr>
      <vt:lpstr>Product Cost Per Unit (2 of 2)</vt:lpstr>
      <vt:lpstr>Selling Expense Budget (1 of 3)</vt:lpstr>
      <vt:lpstr>Selling Expense Budget (2 of 3)</vt:lpstr>
      <vt:lpstr>Selling Expense Budget (3 of 3)</vt:lpstr>
      <vt:lpstr>General and Administrative Expense Budget (1 of 3)</vt:lpstr>
      <vt:lpstr>General and Administrative Expense Budget (2 of 3)</vt:lpstr>
      <vt:lpstr>General and Administrative Expense Budget (3 of 3)</vt:lpstr>
      <vt:lpstr>NEED-TO-KNOW 20-4 (1 of 2)</vt:lpstr>
      <vt:lpstr>NEED-TO-KNOW 20-4 (2 of 2)</vt:lpstr>
      <vt:lpstr>Capital Expenditures Budget</vt:lpstr>
      <vt:lpstr>Learning Objective P2: Prepare a cash budget.</vt:lpstr>
      <vt:lpstr>Cash Budgets</vt:lpstr>
      <vt:lpstr>Cash Receipts from Sales</vt:lpstr>
      <vt:lpstr>Budgeted Cash Receipts from Sales (1 of 2)</vt:lpstr>
      <vt:lpstr>Budgeted Cash Receipts from Sales (2 of 2)</vt:lpstr>
      <vt:lpstr>Cash Payments for Materials (1 of 3)</vt:lpstr>
      <vt:lpstr>Cash Payments for Materials (2 of 3)</vt:lpstr>
      <vt:lpstr>Cash Payments for Materials (3 of 3)</vt:lpstr>
      <vt:lpstr>Preparing the Cash Budget</vt:lpstr>
      <vt:lpstr>Cash Budget (1 of 2)</vt:lpstr>
      <vt:lpstr>Cash Budget (2 of 2)</vt:lpstr>
      <vt:lpstr>Exhibit 20.16 (1 of 4)</vt:lpstr>
      <vt:lpstr>Exhibit 20.16 (2 of 4)</vt:lpstr>
      <vt:lpstr>Exhibit 20.16 (3 of 4)</vt:lpstr>
      <vt:lpstr>Exhibit 20.16 (4 of 4)</vt:lpstr>
      <vt:lpstr>NEED-TO-KNOW 20-5 (1 of 5)</vt:lpstr>
      <vt:lpstr>NEED-TO-KNOW 20-5 (2 of 5)</vt:lpstr>
      <vt:lpstr>NEED-TO-KNOW 20-5 (3 of 5)</vt:lpstr>
      <vt:lpstr>NEED-TO-KNOW 20-5 (4 of 5)</vt:lpstr>
      <vt:lpstr>NEED-TO-KNOW 20-5 (5 of 5)</vt:lpstr>
      <vt:lpstr>Learning Objective P3: Prepare budgeted financial statements.</vt:lpstr>
      <vt:lpstr>Budgeted Income Statement (1 of 3)</vt:lpstr>
      <vt:lpstr>Budgeted Income Statement (2 of 3)</vt:lpstr>
      <vt:lpstr>Budgeted Income Statement (3 of 3)</vt:lpstr>
      <vt:lpstr>Budgeted Balance Sheet (1 of 3)</vt:lpstr>
      <vt:lpstr>Budgeted Balance Sheet (2 of 3)</vt:lpstr>
      <vt:lpstr>Budgeted Balance Sheet (3 of 3)</vt:lpstr>
      <vt:lpstr>Budgeting for Service Companies</vt:lpstr>
      <vt:lpstr> Learning Objective A1: Analyze expense planning using activity-based budgeting.</vt:lpstr>
      <vt:lpstr>Activity-Based Budgeting (1 of 2)</vt:lpstr>
      <vt:lpstr>Activity-Based Budgeting (2 of 2)</vt:lpstr>
      <vt:lpstr>Learning Objective P4 (Appendix A): Prepare each component of a master budget and link each to the budgeting process—for a merchandising company.</vt:lpstr>
      <vt:lpstr>Merchandise Purchases Budget (1 of 6)</vt:lpstr>
      <vt:lpstr>Merchandise Purchases Budget (2 of 6)</vt:lpstr>
      <vt:lpstr>Merchandise Purchases Budget (3 of 6)</vt:lpstr>
      <vt:lpstr>Merchandise Purchases Budget (4 of 6)</vt:lpstr>
      <vt:lpstr>Merchandise Purchases Budget (5 of 6)</vt:lpstr>
      <vt:lpstr>Merchandise Purchases Budget (6 of 6)</vt:lpstr>
      <vt:lpstr>NEED-TO-KNOW 20-8</vt:lpstr>
      <vt:lpstr>End of Presentation</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Master Budgets and Performance Planning</dc:title>
  <dc:creator>Wild</dc:creator>
  <cp:keywords>Financial &amp; Managerial Accounting</cp:keywords>
  <cp:lastModifiedBy>Johnson, Debra L.</cp:lastModifiedBy>
  <cp:revision>1527</cp:revision>
  <dcterms:created xsi:type="dcterms:W3CDTF">2012-08-01T21:08:21Z</dcterms:created>
  <dcterms:modified xsi:type="dcterms:W3CDTF">2018-06-07T14:14:41Z</dcterms:modified>
  <cp:category>Seventh Edition</cp:category>
</cp:coreProperties>
</file>