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469" r:id="rId1"/>
    <p:sldMasterId id="2147486486" r:id="rId2"/>
  </p:sldMasterIdLst>
  <p:notesMasterIdLst>
    <p:notesMasterId r:id="rId80"/>
  </p:notesMasterIdLst>
  <p:handoutMasterIdLst>
    <p:handoutMasterId r:id="rId81"/>
  </p:handoutMasterIdLst>
  <p:sldIdLst>
    <p:sldId id="484" r:id="rId3"/>
    <p:sldId id="402" r:id="rId4"/>
    <p:sldId id="403" r:id="rId5"/>
    <p:sldId id="404" r:id="rId6"/>
    <p:sldId id="406" r:id="rId7"/>
    <p:sldId id="407" r:id="rId8"/>
    <p:sldId id="408" r:id="rId9"/>
    <p:sldId id="481" r:id="rId10"/>
    <p:sldId id="482" r:id="rId11"/>
    <p:sldId id="410" r:id="rId12"/>
    <p:sldId id="411" r:id="rId13"/>
    <p:sldId id="412" r:id="rId14"/>
    <p:sldId id="413" r:id="rId15"/>
    <p:sldId id="414" r:id="rId16"/>
    <p:sldId id="415" r:id="rId17"/>
    <p:sldId id="416" r:id="rId18"/>
    <p:sldId id="475" r:id="rId19"/>
    <p:sldId id="476" r:id="rId20"/>
    <p:sldId id="417" r:id="rId21"/>
    <p:sldId id="418" r:id="rId22"/>
    <p:sldId id="420" r:id="rId23"/>
    <p:sldId id="421" r:id="rId24"/>
    <p:sldId id="422" r:id="rId25"/>
    <p:sldId id="423" r:id="rId26"/>
    <p:sldId id="424" r:id="rId27"/>
    <p:sldId id="425" r:id="rId28"/>
    <p:sldId id="426" r:id="rId29"/>
    <p:sldId id="427" r:id="rId30"/>
    <p:sldId id="428" r:id="rId31"/>
    <p:sldId id="429" r:id="rId32"/>
    <p:sldId id="430" r:id="rId33"/>
    <p:sldId id="477" r:id="rId34"/>
    <p:sldId id="431" r:id="rId35"/>
    <p:sldId id="432" r:id="rId36"/>
    <p:sldId id="433" r:id="rId37"/>
    <p:sldId id="471" r:id="rId38"/>
    <p:sldId id="480" r:id="rId39"/>
    <p:sldId id="435" r:id="rId40"/>
    <p:sldId id="436" r:id="rId41"/>
    <p:sldId id="437" r:id="rId42"/>
    <p:sldId id="438" r:id="rId43"/>
    <p:sldId id="472" r:id="rId44"/>
    <p:sldId id="439" r:id="rId45"/>
    <p:sldId id="440" r:id="rId46"/>
    <p:sldId id="441" r:id="rId47"/>
    <p:sldId id="442" r:id="rId48"/>
    <p:sldId id="443" r:id="rId49"/>
    <p:sldId id="444" r:id="rId50"/>
    <p:sldId id="445" r:id="rId51"/>
    <p:sldId id="469" r:id="rId52"/>
    <p:sldId id="473" r:id="rId53"/>
    <p:sldId id="446" r:id="rId54"/>
    <p:sldId id="447" r:id="rId55"/>
    <p:sldId id="448" r:id="rId56"/>
    <p:sldId id="449" r:id="rId57"/>
    <p:sldId id="450" r:id="rId58"/>
    <p:sldId id="451" r:id="rId59"/>
    <p:sldId id="452" r:id="rId60"/>
    <p:sldId id="474" r:id="rId61"/>
    <p:sldId id="453" r:id="rId62"/>
    <p:sldId id="454" r:id="rId63"/>
    <p:sldId id="455" r:id="rId64"/>
    <p:sldId id="456" r:id="rId65"/>
    <p:sldId id="457" r:id="rId66"/>
    <p:sldId id="458" r:id="rId67"/>
    <p:sldId id="459" r:id="rId68"/>
    <p:sldId id="460" r:id="rId69"/>
    <p:sldId id="461" r:id="rId70"/>
    <p:sldId id="462" r:id="rId71"/>
    <p:sldId id="463" r:id="rId72"/>
    <p:sldId id="479" r:id="rId73"/>
    <p:sldId id="464" r:id="rId74"/>
    <p:sldId id="465" r:id="rId75"/>
    <p:sldId id="466" r:id="rId76"/>
    <p:sldId id="467" r:id="rId77"/>
    <p:sldId id="468" r:id="rId78"/>
    <p:sldId id="478" r:id="rId79"/>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2" clrIdx="0"/>
  <p:cmAuthor id="1" name="Helen" initials="H" lastIdx="24" clrIdx="1"/>
  <p:cmAuthor id="2" name="CD" initials="CD"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737373"/>
    <a:srgbClr val="FFFFCC"/>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0664" autoAdjust="0"/>
  </p:normalViewPr>
  <p:slideViewPr>
    <p:cSldViewPr>
      <p:cViewPr varScale="1">
        <p:scale>
          <a:sx n="104" d="100"/>
          <a:sy n="104" d="100"/>
        </p:scale>
        <p:origin x="1446" y="114"/>
      </p:cViewPr>
      <p:guideLst>
        <p:guide orient="horz" pos="2160"/>
        <p:guide pos="2880"/>
      </p:guideLst>
    </p:cSldViewPr>
  </p:slideViewPr>
  <p:outlineViewPr>
    <p:cViewPr>
      <p:scale>
        <a:sx n="33" d="100"/>
        <a:sy n="33" d="100"/>
      </p:scale>
      <p:origin x="0" y="-39420"/>
    </p:cViewPr>
  </p:outlineViewPr>
  <p:notesTextViewPr>
    <p:cViewPr>
      <p:scale>
        <a:sx n="100" d="100"/>
        <a:sy n="100" d="100"/>
      </p:scale>
      <p:origin x="0" y="0"/>
    </p:cViewPr>
  </p:notesTextViewPr>
  <p:sorterViewPr>
    <p:cViewPr>
      <p:scale>
        <a:sx n="100" d="100"/>
        <a:sy n="100" d="100"/>
      </p:scale>
      <p:origin x="0" y="3906"/>
    </p:cViewPr>
  </p:sorterViewPr>
  <p:notesViewPr>
    <p:cSldViewPr>
      <p:cViewPr varScale="1">
        <p:scale>
          <a:sx n="79" d="100"/>
          <a:sy n="79" d="100"/>
        </p:scale>
        <p:origin x="-2028" y="-90"/>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ommentAuthors" Target="commentAuthor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1888" y="0"/>
            <a:ext cx="863600" cy="28098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dirty="0">
                <a:latin typeface="Verdana" panose="020B0604030504040204" pitchFamily="34" charset="0"/>
                <a:cs typeface="Verdana" panose="020B0604030504040204" pitchFamily="34" charset="0"/>
              </a:rPr>
              <a:t>2-</a:t>
            </a:r>
            <a:fld id="{F13F6B82-E95F-4EC2-AD2B-C39E4CF89952}" type="slidenum">
              <a:rPr lang="en-US">
                <a:latin typeface="Verdana" panose="020B0604030504040204" pitchFamily="34" charset="0"/>
                <a:cs typeface="Verdana" panose="020B0604030504040204" pitchFamily="34" charset="0"/>
              </a:rPr>
              <a:pPr>
                <a:defRPr/>
              </a:pPr>
              <a:t>‹#›</a:t>
            </a:fld>
            <a:endParaRPr lang="en-US"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018211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8025" y="4448175"/>
            <a:ext cx="5661025" cy="4213225"/>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3863" y="0"/>
            <a:ext cx="1573212" cy="312738"/>
          </a:xfrm>
          <a:prstGeom prst="rect">
            <a:avLst/>
          </a:prstGeom>
        </p:spPr>
        <p:txBody>
          <a:bodyPr lIns="93936" tIns="46968" rIns="93936" bIns="46968"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sz="1200" dirty="0">
                <a:latin typeface="Calibri" pitchFamily="-107" charset="0"/>
                <a:cs typeface="Verdana" panose="020B0604030504040204" pitchFamily="34" charset="0"/>
              </a:rPr>
              <a:t>2 - </a:t>
            </a:r>
            <a:fld id="{922AEAB4-8BC5-462D-B530-61F5BFAF1D19}" type="slidenum">
              <a:rPr lang="en-US" sz="1200" smtClean="0">
                <a:latin typeface="Calibri" pitchFamily="-107" charset="0"/>
                <a:cs typeface="Verdana" panose="020B0604030504040204" pitchFamily="34" charset="0"/>
              </a:rPr>
              <a:pPr algn="r" eaLnBrk="1" hangingPunct="1">
                <a:defRPr/>
              </a:pPr>
              <a:t>‹#›</a:t>
            </a:fld>
            <a:endParaRPr lang="en-US" sz="1200" dirty="0">
              <a:latin typeface="Calibri" pitchFamily="-107" charset="0"/>
              <a:cs typeface="Verdana" panose="020B0604030504040204" pitchFamily="34" charset="0"/>
            </a:endParaRPr>
          </a:p>
        </p:txBody>
      </p:sp>
    </p:spTree>
    <p:extLst>
      <p:ext uri="{BB962C8B-B14F-4D97-AF65-F5344CB8AC3E}">
        <p14:creationId xmlns:p14="http://schemas.microsoft.com/office/powerpoint/2010/main" val="16778382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1470837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Need-to-Know</a:t>
            </a:r>
            <a:r>
              <a:rPr lang="en-US" baseline="0" dirty="0"/>
              <a:t> 22.1</a:t>
            </a:r>
          </a:p>
        </p:txBody>
      </p:sp>
    </p:spTree>
    <p:extLst>
      <p:ext uri="{BB962C8B-B14F-4D97-AF65-F5344CB8AC3E}">
        <p14:creationId xmlns:p14="http://schemas.microsoft.com/office/powerpoint/2010/main" val="196980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S PGothic" pitchFamily="34" charset="-128"/>
                <a:cs typeface="MS PGothic" pitchFamily="34" charset="-128"/>
              </a:rPr>
              <a:t>Departmental income statements are a common way t</a:t>
            </a:r>
            <a:r>
              <a:rPr lang="en-US" sz="1200" kern="1200" baseline="0" dirty="0">
                <a:solidFill>
                  <a:schemeClr val="tx1"/>
                </a:solidFill>
                <a:effectLst/>
                <a:latin typeface="+mn-lt"/>
                <a:ea typeface="MS PGothic" pitchFamily="34" charset="-128"/>
                <a:cs typeface="MS PGothic" pitchFamily="34" charset="-128"/>
              </a:rPr>
              <a:t>o report profit center performance.  When a company computes departmental profits, it confronts </a:t>
            </a:r>
            <a:r>
              <a:rPr lang="en-US" sz="1200" kern="1200" dirty="0">
                <a:solidFill>
                  <a:schemeClr val="tx1"/>
                </a:solidFill>
                <a:effectLst/>
                <a:latin typeface="+mn-lt"/>
                <a:ea typeface="MS PGothic" pitchFamily="34" charset="-128"/>
                <a:cs typeface="MS PGothic" pitchFamily="34" charset="-128"/>
              </a:rPr>
              <a:t>two key accounting challenges that involve allocating expenses:  </a:t>
            </a:r>
          </a:p>
          <a:p>
            <a:r>
              <a:rPr lang="en-US" sz="1200" kern="1200" dirty="0">
                <a:solidFill>
                  <a:schemeClr val="tx1"/>
                </a:solidFill>
                <a:effectLst/>
                <a:latin typeface="+mn-lt"/>
                <a:ea typeface="MS PGothic" pitchFamily="34" charset="-128"/>
                <a:cs typeface="MS PGothic" pitchFamily="34" charset="-128"/>
              </a:rPr>
              <a:t>1.  How to allocate </a:t>
            </a:r>
            <a:r>
              <a:rPr lang="en-US" sz="1200" i="1" kern="1200" dirty="0">
                <a:solidFill>
                  <a:schemeClr val="tx1"/>
                </a:solidFill>
                <a:effectLst/>
                <a:latin typeface="+mn-lt"/>
                <a:ea typeface="MS PGothic" pitchFamily="34" charset="-128"/>
                <a:cs typeface="MS PGothic" pitchFamily="34" charset="-128"/>
              </a:rPr>
              <a:t>indirect expenses</a:t>
            </a:r>
            <a:r>
              <a:rPr lang="en-US" sz="1200" kern="1200" dirty="0">
                <a:solidFill>
                  <a:schemeClr val="tx1"/>
                </a:solidFill>
                <a:effectLst/>
                <a:latin typeface="+mn-lt"/>
                <a:ea typeface="MS PGothic" pitchFamily="34" charset="-128"/>
                <a:cs typeface="MS PGothic" pitchFamily="34" charset="-128"/>
              </a:rPr>
              <a:t>, such as rent and utilities, which benefit several departments.</a:t>
            </a:r>
          </a:p>
          <a:p>
            <a:pPr marL="228600" indent="-228600">
              <a:buAutoNum type="arabicPeriod" startAt="2"/>
            </a:pPr>
            <a:r>
              <a:rPr lang="en-US" sz="1200" kern="1200" dirty="0">
                <a:solidFill>
                  <a:schemeClr val="tx1"/>
                </a:solidFill>
                <a:effectLst/>
                <a:latin typeface="+mn-lt"/>
                <a:ea typeface="MS PGothic" pitchFamily="34" charset="-128"/>
                <a:cs typeface="MS PGothic" pitchFamily="34" charset="-128"/>
              </a:rPr>
              <a:t>How to allocate </a:t>
            </a:r>
            <a:r>
              <a:rPr lang="en-US" sz="1200" i="1" kern="1200" dirty="0">
                <a:solidFill>
                  <a:schemeClr val="tx1"/>
                </a:solidFill>
                <a:effectLst/>
                <a:latin typeface="+mn-lt"/>
                <a:ea typeface="MS PGothic" pitchFamily="34" charset="-128"/>
                <a:cs typeface="MS PGothic" pitchFamily="34" charset="-128"/>
              </a:rPr>
              <a:t>service department expenses</a:t>
            </a:r>
            <a:r>
              <a:rPr lang="en-US" sz="1200" kern="1200" dirty="0">
                <a:solidFill>
                  <a:schemeClr val="tx1"/>
                </a:solidFill>
                <a:effectLst/>
                <a:latin typeface="+mn-lt"/>
                <a:ea typeface="MS PGothic" pitchFamily="34" charset="-128"/>
                <a:cs typeface="MS PGothic" pitchFamily="34" charset="-128"/>
              </a:rPr>
              <a:t>, such as payroll or purchasing, that perform services that benefit several departments.  </a:t>
            </a:r>
          </a:p>
          <a:p>
            <a:pPr marL="228600" indent="-228600">
              <a:buAutoNum type="arabicPeriod" startAt="2"/>
            </a:pPr>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General Model for Cost Allocation:</a:t>
            </a:r>
          </a:p>
          <a:p>
            <a:r>
              <a:rPr lang="en-US" sz="1200" b="1" kern="1200" dirty="0">
                <a:solidFill>
                  <a:schemeClr val="tx1"/>
                </a:solidFill>
                <a:effectLst/>
                <a:latin typeface="+mn-lt"/>
                <a:ea typeface="MS PGothic" pitchFamily="34" charset="-128"/>
                <a:cs typeface="MS PGothic" pitchFamily="34" charset="-128"/>
              </a:rPr>
              <a:t>Allocated Cost = Total Cost to Allocate  x  Percentage of Allocation Base Used</a:t>
            </a:r>
          </a:p>
          <a:p>
            <a:endParaRPr lang="en-US" sz="1200" b="1" kern="1200" dirty="0">
              <a:solidFill>
                <a:schemeClr val="tx1"/>
              </a:solidFill>
              <a:effectLst/>
              <a:latin typeface="+mn-lt"/>
              <a:ea typeface="MS PGothic" pitchFamily="34" charset="-128"/>
              <a:cs typeface="MS PGothic" pitchFamily="34" charset="-128"/>
            </a:endParaRPr>
          </a:p>
          <a:p>
            <a:r>
              <a:rPr lang="en-US" sz="1200" b="0" kern="1200" dirty="0">
                <a:solidFill>
                  <a:schemeClr val="tx1"/>
                </a:solidFill>
                <a:effectLst/>
                <a:latin typeface="+mn-lt"/>
                <a:ea typeface="MS PGothic" pitchFamily="34" charset="-128"/>
                <a:cs typeface="MS PGothic" pitchFamily="34" charset="-128"/>
              </a:rPr>
              <a:t>This slide shows common bases for allocating indirect expenses.</a:t>
            </a:r>
          </a:p>
          <a:p>
            <a:pPr marL="0" indent="0">
              <a:buNone/>
            </a:pPr>
            <a:endParaRPr lang="en-US" sz="1200" kern="1200" dirty="0">
              <a:solidFill>
                <a:schemeClr val="tx1"/>
              </a:solidFill>
              <a:effectLst/>
              <a:latin typeface="+mn-lt"/>
              <a:ea typeface="MS PGothic" pitchFamily="34" charset="-128"/>
              <a:cs typeface="MS PGothic" pitchFamily="34" charset="-128"/>
            </a:endParaRPr>
          </a:p>
          <a:p>
            <a:r>
              <a:rPr lang="en-US" altLang="en-US" b="1" dirty="0"/>
              <a:t>Direct</a:t>
            </a:r>
            <a:r>
              <a:rPr lang="en-US" altLang="en-US" dirty="0"/>
              <a:t> expenses can be readily traced to one department.  They are incurred for the sole benefit of one department. A good example of a direct expense is the salary of an employee who works in only one department.  </a:t>
            </a:r>
            <a:r>
              <a:rPr lang="en-US" altLang="en-US" b="1" dirty="0"/>
              <a:t>Indirect</a:t>
            </a:r>
            <a:r>
              <a:rPr lang="en-US" altLang="en-US" dirty="0"/>
              <a:t> expenses cannot be traced to one department because they are incurred for the benefit of two or more departments.  For example, if two or more departments share a single building, all enjoy the benefits of the expenses for rent, heat, and light.   Since we cannot trace indirect expenses to individual departments, we must allocate them to departments on the basis of the relative benefits each department receives from the shared indirect expenses. Ideally, we allocate indirect expenses by using a cause-effect relation.</a:t>
            </a:r>
          </a:p>
          <a:p>
            <a:endParaRPr lang="en-US" altLang="en-US" dirty="0"/>
          </a:p>
          <a:p>
            <a:endParaRPr lang="en-US" dirty="0"/>
          </a:p>
        </p:txBody>
      </p:sp>
    </p:spTree>
    <p:extLst>
      <p:ext uri="{BB962C8B-B14F-4D97-AF65-F5344CB8AC3E}">
        <p14:creationId xmlns:p14="http://schemas.microsoft.com/office/powerpoint/2010/main" val="385033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To generate revenues, operating departments require support services provided by departments such as personnel, payroll, and purchasing. Such service departments are typically evaluated as cost centers because they do not produce revenues.  A departmental accounting system can accumulate and report costs incurred by each service department for this purpose. The system then allocates a service department’s expenses to operating departments benefiting from them. This slide shows some commonly used bases for allocating service department’s expenses to operating departments.  </a:t>
            </a:r>
          </a:p>
          <a:p>
            <a:endParaRPr lang="en-US" altLang="en-US" dirty="0"/>
          </a:p>
          <a:p>
            <a:r>
              <a:rPr lang="en-US" sz="1200" b="0" i="0" u="none" strike="noStrike" kern="1200" baseline="0" dirty="0">
                <a:solidFill>
                  <a:schemeClr val="tx1"/>
                </a:solidFill>
                <a:latin typeface="+mn-lt"/>
                <a:ea typeface="MS PGothic" pitchFamily="34" charset="-128"/>
                <a:cs typeface="MS PGothic" pitchFamily="34" charset="-128"/>
              </a:rPr>
              <a:t>Exhibit 22.5 shows some commonly used bases for allocating service department expenses to operating departments.</a:t>
            </a:r>
            <a:endParaRPr lang="en-US" altLang="en-US" dirty="0"/>
          </a:p>
          <a:p>
            <a:endParaRPr lang="en-US" dirty="0"/>
          </a:p>
        </p:txBody>
      </p:sp>
    </p:spTree>
    <p:extLst>
      <p:ext uri="{BB962C8B-B14F-4D97-AF65-F5344CB8AC3E}">
        <p14:creationId xmlns:p14="http://schemas.microsoft.com/office/powerpoint/2010/main" val="35706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pitchFamily="34" charset="-128"/>
              </a:rPr>
              <a:t>We illustrate the general approach to allocating costs with an indirect cost—cleaning services for a retail store.  An outside company cleans the retail store for a total cost of $800 per month.  Management allocates this cost across the store’s three departments based on the floor space (in square feet) that each department occupies.  Exhibit 22.6 shows this allocation.</a:t>
            </a:r>
          </a:p>
          <a:p>
            <a:endParaRPr lang="en-US" sz="1200" kern="1200" dirty="0">
              <a:solidFill>
                <a:schemeClr val="tx1"/>
              </a:solidFill>
              <a:effectLst/>
              <a:latin typeface="+mn-lt"/>
              <a:ea typeface="MS PGothic" pitchFamily="34" charset="-128"/>
              <a:cs typeface="MS PGothic"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S PGothic" pitchFamily="34" charset="-128"/>
              </a:rPr>
              <a:t>The total cost to allocate is $800. Since the jewelry department occupies 60% of the store’s total floor space (2,400 square feet/4,000 square feet) it is allocated 60% of the total cleaning cost.  This allocated cost of $480 is computed as $800 x 60%.  When the allocation process is complete, these and other allocated costs are deducted in computing the net income for each department.  The calculations are similar for other allocation bases and for service department costs.  </a:t>
            </a:r>
          </a:p>
          <a:p>
            <a:endParaRPr lang="en-US" sz="1200" kern="1200" dirty="0">
              <a:solidFill>
                <a:schemeClr val="tx1"/>
              </a:solidFill>
              <a:effectLst/>
              <a:latin typeface="+mn-lt"/>
              <a:ea typeface="MS PGothic" pitchFamily="34" charset="-128"/>
              <a:cs typeface="MS PGothic"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Review what you have learned in the following NEED-TO-KNOW Slides.</a:t>
            </a:r>
            <a:endParaRPr lang="en-US" altLang="en-US" dirty="0"/>
          </a:p>
          <a:p>
            <a:endParaRPr lang="en-US" sz="1200" kern="1200" dirty="0">
              <a:solidFill>
                <a:schemeClr val="tx1"/>
              </a:solidFill>
              <a:effectLst/>
              <a:latin typeface="+mn-lt"/>
              <a:ea typeface="MS PGothic" pitchFamily="34" charset="-128"/>
              <a:cs typeface="MS PGothic" pitchFamily="34" charset="-128"/>
            </a:endParaRPr>
          </a:p>
          <a:p>
            <a:endParaRPr lang="en-US" dirty="0"/>
          </a:p>
        </p:txBody>
      </p:sp>
    </p:spTree>
    <p:extLst>
      <p:ext uri="{BB962C8B-B14F-4D97-AF65-F5344CB8AC3E}">
        <p14:creationId xmlns:p14="http://schemas.microsoft.com/office/powerpoint/2010/main" val="3314593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Need-to-Know</a:t>
            </a:r>
            <a:r>
              <a:rPr lang="en-US" baseline="0" dirty="0"/>
              <a:t> 22.2</a:t>
            </a:r>
          </a:p>
        </p:txBody>
      </p:sp>
    </p:spTree>
    <p:extLst>
      <p:ext uri="{BB962C8B-B14F-4D97-AF65-F5344CB8AC3E}">
        <p14:creationId xmlns:p14="http://schemas.microsoft.com/office/powerpoint/2010/main" val="1883385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4780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Now that we have discussed direct expenses and the allocation of indirect expenses, we are ready to put our knowledge to work by preparing departmental income statements.  These statements are the primary tool for evaluating departmental performance.  Before we prepare the departmental income statements, we must determine the expenses for each department using the first three steps of the four-step process that you see on your screen.</a:t>
            </a:r>
          </a:p>
          <a:p>
            <a:r>
              <a:rPr lang="en-US" altLang="en-US" dirty="0"/>
              <a:t>Step 1: Accumulating revenues and direct expenses by department and total indirect expenses.</a:t>
            </a:r>
          </a:p>
          <a:p>
            <a:r>
              <a:rPr lang="en-US" altLang="en-US" dirty="0"/>
              <a:t>Step 2: Allocating indirect expenses across both service and operating departments.</a:t>
            </a:r>
          </a:p>
          <a:p>
            <a:r>
              <a:rPr lang="en-US" altLang="en-US" dirty="0"/>
              <a:t>Step 3: Allocating service department expenses to operating departments.</a:t>
            </a:r>
          </a:p>
          <a:p>
            <a:r>
              <a:rPr lang="en-US" altLang="en-US" dirty="0"/>
              <a:t>Step 4: Preparing departmental income statements. </a:t>
            </a:r>
          </a:p>
          <a:p>
            <a:endParaRPr lang="en-US" altLang="en-US" dirty="0"/>
          </a:p>
          <a:p>
            <a:r>
              <a:rPr lang="en-US" sz="1200" kern="1200" dirty="0">
                <a:solidFill>
                  <a:schemeClr val="tx1"/>
                </a:solidFill>
                <a:effectLst/>
                <a:latin typeface="+mn-lt"/>
                <a:ea typeface="MS PGothic" pitchFamily="34" charset="-128"/>
                <a:cs typeface="MS PGothic" pitchFamily="34" charset="-128"/>
              </a:rPr>
              <a:t>We show how to prepare departmental income statements using A-1 Hardware and its five departments.  Two of them (general office and purchasing) are service departments and the other three (hardware, housewares, and appliances) are operating departments.  Since the service departments do not generate sales, we do not compute departmental income statements for them.  Instead, we allocate their expenses to operating departments.  </a:t>
            </a:r>
          </a:p>
          <a:p>
            <a:r>
              <a:rPr lang="en-US" sz="1200" kern="1200" dirty="0">
                <a:solidFill>
                  <a:schemeClr val="tx1"/>
                </a:solidFill>
                <a:effectLst/>
                <a:latin typeface="+mn-lt"/>
                <a:ea typeface="MS PGothic" pitchFamily="34" charset="-128"/>
                <a:cs typeface="MS PGothic" pitchFamily="34" charset="-128"/>
              </a:rPr>
              <a:t>Preparing departmental income statements involves four steps.</a:t>
            </a:r>
          </a:p>
          <a:p>
            <a:endParaRPr lang="en-US" altLang="en-US" dirty="0"/>
          </a:p>
          <a:p>
            <a:endParaRPr lang="en-US" dirty="0"/>
          </a:p>
        </p:txBody>
      </p:sp>
    </p:spTree>
    <p:extLst>
      <p:ext uri="{BB962C8B-B14F-4D97-AF65-F5344CB8AC3E}">
        <p14:creationId xmlns:p14="http://schemas.microsoft.com/office/powerpoint/2010/main" val="3862298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S PGothic" pitchFamily="34" charset="-128"/>
                <a:cs typeface="MS PGothic" pitchFamily="34" charset="-128"/>
              </a:rPr>
              <a:t>Apply Step 1: </a:t>
            </a:r>
            <a:r>
              <a:rPr lang="en-US" sz="1200" b="0" i="0" u="none" strike="noStrike" kern="1200" baseline="0" dirty="0">
                <a:solidFill>
                  <a:schemeClr val="tx1"/>
                </a:solidFill>
                <a:latin typeface="+mn-lt"/>
                <a:ea typeface="MS PGothic" pitchFamily="34" charset="-128"/>
                <a:cs typeface="MS PGothic" pitchFamily="34" charset="-128"/>
              </a:rPr>
              <a:t>We first collect the necessary data from general company and departmental</a:t>
            </a:r>
          </a:p>
          <a:p>
            <a:r>
              <a:rPr lang="en-US" sz="1200" b="0" i="0" u="none" strike="noStrike" kern="1200" baseline="0" dirty="0">
                <a:solidFill>
                  <a:schemeClr val="tx1"/>
                </a:solidFill>
                <a:latin typeface="+mn-lt"/>
                <a:ea typeface="MS PGothic" pitchFamily="34" charset="-128"/>
                <a:cs typeface="MS PGothic" pitchFamily="34" charset="-128"/>
              </a:rPr>
              <a:t>accounts.  Exhibit 22.9 shows these data. Exhibit 22.9 shows the direct and indirect expenses by department. Each department uses payroll records, fixed asset and depreciation records, and supplies requisitions to determine the amounts of its expenses for salaries, depreciation, and supplies. The total amount for each of these direct expenses is entered in the Expense Account Balance column. That column also lists the amount of each indirect expense.</a:t>
            </a:r>
            <a:endParaRPr lang="en-US" altLang="en-US" dirty="0"/>
          </a:p>
        </p:txBody>
      </p:sp>
    </p:spTree>
    <p:extLst>
      <p:ext uri="{BB962C8B-B14F-4D97-AF65-F5344CB8AC3E}">
        <p14:creationId xmlns:p14="http://schemas.microsoft.com/office/powerpoint/2010/main" val="3624729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Apply Step 2: </a:t>
            </a:r>
            <a:r>
              <a:rPr lang="en-US" sz="1200" b="0" i="0" u="none" strike="noStrike" kern="1200" baseline="0" dirty="0">
                <a:solidFill>
                  <a:schemeClr val="tx1"/>
                </a:solidFill>
                <a:latin typeface="+mn-lt"/>
                <a:ea typeface="MS PGothic" pitchFamily="34" charset="-128"/>
                <a:cs typeface="MS PGothic" pitchFamily="34" charset="-128"/>
              </a:rPr>
              <a:t>Using the general model, A-1 Hardware allocates indirect costs. We show this</a:t>
            </a:r>
          </a:p>
          <a:p>
            <a:r>
              <a:rPr lang="en-US" sz="1200" b="0" i="0" u="none" strike="noStrike" kern="1200" baseline="0" dirty="0">
                <a:solidFill>
                  <a:schemeClr val="tx1"/>
                </a:solidFill>
                <a:latin typeface="+mn-lt"/>
                <a:ea typeface="MS PGothic" pitchFamily="34" charset="-128"/>
                <a:cs typeface="MS PGothic" pitchFamily="34" charset="-128"/>
              </a:rPr>
              <a:t>with the </a:t>
            </a:r>
            <a:r>
              <a:rPr lang="en-US" sz="1200" b="0" i="1" u="none" strike="noStrike" kern="1200" baseline="0" dirty="0">
                <a:solidFill>
                  <a:schemeClr val="tx1"/>
                </a:solidFill>
                <a:latin typeface="+mn-lt"/>
                <a:ea typeface="MS PGothic" pitchFamily="34" charset="-128"/>
                <a:cs typeface="MS PGothic" pitchFamily="34" charset="-128"/>
              </a:rPr>
              <a:t>departmental expense allocation spreadsheet </a:t>
            </a:r>
            <a:r>
              <a:rPr lang="en-US" sz="1200" b="0" i="0" u="none" strike="noStrike" kern="1200" baseline="0" dirty="0">
                <a:solidFill>
                  <a:schemeClr val="tx1"/>
                </a:solidFill>
                <a:latin typeface="+mn-lt"/>
                <a:ea typeface="MS PGothic" pitchFamily="34" charset="-128"/>
                <a:cs typeface="MS PGothic" pitchFamily="34" charset="-128"/>
              </a:rPr>
              <a:t>in Exhibit 22.10. After selecting allocation bases, indirect expenses are recorded in company accounts and allocated to both operating and service departments. </a:t>
            </a:r>
          </a:p>
          <a:p>
            <a:endParaRPr lang="en-US" sz="1200" b="1" i="0" u="none" strike="noStrike" kern="1200" baseline="0" dirty="0">
              <a:solidFill>
                <a:schemeClr val="tx1"/>
              </a:solidFill>
              <a:latin typeface="+mn-lt"/>
              <a:ea typeface="MS PGothic" pitchFamily="34" charset="-128"/>
              <a:cs typeface="MS PGothic" pitchFamily="34" charset="-128"/>
            </a:endParaRPr>
          </a:p>
          <a:p>
            <a:r>
              <a:rPr lang="en-US" sz="1200" b="1" i="0" u="none" strike="noStrike" kern="1200" baseline="0" dirty="0">
                <a:solidFill>
                  <a:schemeClr val="tx1"/>
                </a:solidFill>
                <a:latin typeface="+mn-lt"/>
                <a:ea typeface="MS PGothic" pitchFamily="34" charset="-128"/>
                <a:cs typeface="MS PGothic" pitchFamily="34" charset="-128"/>
              </a:rPr>
              <a:t>Apply Step 3: </a:t>
            </a:r>
            <a:r>
              <a:rPr lang="en-US" sz="1200" b="0" i="0" u="none" strike="noStrike" kern="1200" baseline="0" dirty="0">
                <a:solidFill>
                  <a:schemeClr val="tx1"/>
                </a:solidFill>
                <a:latin typeface="+mn-lt"/>
                <a:ea typeface="MS PGothic" pitchFamily="34" charset="-128"/>
                <a:cs typeface="MS PGothic" pitchFamily="34" charset="-128"/>
              </a:rPr>
              <a:t>We then allocate service department expenses to operating departments. Service department expenses typically are not allocated to other service departments. After service department costs are allocated, no expenses remain in the service departments, as shown in row 21 of Exhibit 22.10. </a:t>
            </a:r>
          </a:p>
          <a:p>
            <a:endParaRPr lang="en-US" sz="1200" b="0" i="0" u="none" strike="noStrike" kern="1200" baseline="0" dirty="0">
              <a:solidFill>
                <a:schemeClr val="tx1"/>
              </a:solidFill>
              <a:latin typeface="+mn-lt"/>
              <a:ea typeface="MS PGothic" pitchFamily="34" charset="-128"/>
              <a:cs typeface="MS PGothic" pitchFamily="34" charset="-128"/>
            </a:endParaRPr>
          </a:p>
          <a:p>
            <a:r>
              <a:rPr lang="en-US" sz="1200" b="1" i="0" u="none" strike="noStrike" kern="1200" baseline="0" dirty="0">
                <a:solidFill>
                  <a:schemeClr val="tx1"/>
                </a:solidFill>
                <a:latin typeface="+mn-lt"/>
                <a:ea typeface="MS PGothic" pitchFamily="34" charset="-128"/>
                <a:cs typeface="MS PGothic" pitchFamily="34" charset="-128"/>
              </a:rPr>
              <a:t>Detailed calculations for indirect expense allocations and service department expense allocations, which follow the general model of cost allocation, are in Appendix 22A.</a:t>
            </a:r>
            <a:endParaRPr lang="en-US" altLang="en-US" dirty="0"/>
          </a:p>
          <a:p>
            <a:endParaRPr lang="en-US" dirty="0"/>
          </a:p>
        </p:txBody>
      </p:sp>
    </p:spTree>
    <p:extLst>
      <p:ext uri="{BB962C8B-B14F-4D97-AF65-F5344CB8AC3E}">
        <p14:creationId xmlns:p14="http://schemas.microsoft.com/office/powerpoint/2010/main" val="3062797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S PGothic" pitchFamily="34" charset="-128"/>
                <a:cs typeface="MS PGothic" pitchFamily="34" charset="-128"/>
              </a:rPr>
              <a:t>Step 4: </a:t>
            </a:r>
            <a:r>
              <a:rPr lang="en-US" sz="1200" b="0" i="0" u="none" strike="noStrike" kern="1200" baseline="0" dirty="0">
                <a:solidFill>
                  <a:schemeClr val="tx1"/>
                </a:solidFill>
                <a:latin typeface="+mn-lt"/>
                <a:ea typeface="MS PGothic" pitchFamily="34" charset="-128"/>
                <a:cs typeface="MS PGothic" pitchFamily="34" charset="-128"/>
              </a:rPr>
              <a:t>The departmental expense allocation spreadsheet can now be used to prepare departmental performance reports. The general office and purchasing departments are cost centers, and their managers will be evaluated on their control of costs, as we showed in Exhibit 22.2.</a:t>
            </a:r>
          </a:p>
          <a:p>
            <a:endParaRPr lang="en-US" altLang="en-US" sz="1200" b="0" i="0" u="none" strike="noStrike" kern="1200" baseline="0" dirty="0">
              <a:solidFill>
                <a:schemeClr val="tx1"/>
              </a:solidFill>
              <a:latin typeface="+mn-lt"/>
              <a:ea typeface="MS PGothic" pitchFamily="34" charset="-128"/>
              <a:cs typeface="MS PGothic" pitchFamily="34" charset="-128"/>
            </a:endParaRPr>
          </a:p>
          <a:p>
            <a:r>
              <a:rPr lang="en-US" sz="1200" b="0" i="0" u="none" strike="noStrike" kern="1200" baseline="0" dirty="0">
                <a:solidFill>
                  <a:schemeClr val="tx1"/>
                </a:solidFill>
                <a:latin typeface="+mn-lt"/>
                <a:ea typeface="MS PGothic" pitchFamily="34" charset="-128"/>
                <a:cs typeface="MS PGothic" pitchFamily="34" charset="-128"/>
              </a:rPr>
              <a:t>Exhibit 22.11 shows income statements for A-1 Hardware’s three operating departments. This exhibit uses the spreadsheet (in Exhibit 22.10) for its operating expenses; information on sales and cost of goods sold comes from departmental records.</a:t>
            </a:r>
            <a:endParaRPr lang="en-US" altLang="en-US" dirty="0"/>
          </a:p>
          <a:p>
            <a:endParaRPr lang="en-US" dirty="0"/>
          </a:p>
        </p:txBody>
      </p:sp>
    </p:spTree>
    <p:extLst>
      <p:ext uri="{BB962C8B-B14F-4D97-AF65-F5344CB8AC3E}">
        <p14:creationId xmlns:p14="http://schemas.microsoft.com/office/powerpoint/2010/main" val="89605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S PGothic" pitchFamily="34" charset="-128"/>
                <a:cs typeface="MS PGothic" pitchFamily="34" charset="-128"/>
              </a:rPr>
              <a:t>Many large companies are easier to manage if they are divided into smaller units, called </a:t>
            </a:r>
            <a:r>
              <a:rPr lang="en-US" sz="1200" i="1" kern="1200" dirty="0">
                <a:solidFill>
                  <a:schemeClr val="tx1"/>
                </a:solidFill>
                <a:effectLst/>
                <a:latin typeface="+mn-lt"/>
                <a:ea typeface="MS PGothic" pitchFamily="34" charset="-128"/>
                <a:cs typeface="MS PGothic" pitchFamily="34" charset="-128"/>
              </a:rPr>
              <a:t>divisions, segments, </a:t>
            </a:r>
            <a:r>
              <a:rPr lang="en-US" sz="1200" kern="1200" dirty="0">
                <a:solidFill>
                  <a:schemeClr val="tx1"/>
                </a:solidFill>
                <a:effectLst/>
                <a:latin typeface="+mn-lt"/>
                <a:ea typeface="MS PGothic" pitchFamily="34" charset="-128"/>
                <a:cs typeface="MS PGothic" pitchFamily="34" charset="-128"/>
              </a:rPr>
              <a:t>or </a:t>
            </a:r>
            <a:r>
              <a:rPr lang="en-US" sz="1200" i="1" kern="1200" dirty="0">
                <a:solidFill>
                  <a:schemeClr val="tx1"/>
                </a:solidFill>
                <a:effectLst/>
                <a:latin typeface="+mn-lt"/>
                <a:ea typeface="MS PGothic" pitchFamily="34" charset="-128"/>
                <a:cs typeface="MS PGothic" pitchFamily="34" charset="-128"/>
              </a:rPr>
              <a:t>departments</a:t>
            </a:r>
            <a:r>
              <a:rPr lang="en-US" sz="1200" kern="1200" dirty="0">
                <a:solidFill>
                  <a:schemeClr val="tx1"/>
                </a:solidFill>
                <a:effectLst/>
                <a:latin typeface="+mn-lt"/>
                <a:ea typeface="MS PGothic" pitchFamily="34" charset="-128"/>
                <a:cs typeface="MS PGothic" pitchFamily="34" charset="-128"/>
              </a:rPr>
              <a:t>.  For example, LinkedIn organizes its operations around three geographic segments: North America, Europe, and Asia-Pacific.  Callaway Golf organizes its operations around two product lines, golf balls and golf clubs, while Kraft Heinz organizes its operations both geographically and around several product lines.  In these </a:t>
            </a:r>
            <a:r>
              <a:rPr lang="en-US" sz="1200" b="1" kern="1200" dirty="0">
                <a:solidFill>
                  <a:schemeClr val="tx1"/>
                </a:solidFill>
                <a:effectLst/>
                <a:latin typeface="+mn-lt"/>
                <a:ea typeface="MS PGothic" pitchFamily="34" charset="-128"/>
                <a:cs typeface="MS PGothic" pitchFamily="34" charset="-128"/>
              </a:rPr>
              <a:t>decentralized organizations</a:t>
            </a:r>
            <a:r>
              <a:rPr lang="en-US" sz="1200" kern="1200" dirty="0">
                <a:solidFill>
                  <a:schemeClr val="tx1"/>
                </a:solidFill>
                <a:effectLst/>
                <a:latin typeface="+mn-lt"/>
                <a:ea typeface="MS PGothic" pitchFamily="34" charset="-128"/>
                <a:cs typeface="MS PGothic" pitchFamily="34" charset="-128"/>
              </a:rPr>
              <a:t>, decisions are made by unit managers rather than by top management.  Top management then evaluates the performance of each of these unit managers.  </a:t>
            </a:r>
          </a:p>
          <a:p>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In </a:t>
            </a:r>
            <a:r>
              <a:rPr lang="en-US" sz="1200" b="1" kern="1200" dirty="0">
                <a:solidFill>
                  <a:schemeClr val="tx1"/>
                </a:solidFill>
                <a:effectLst/>
                <a:latin typeface="+mn-lt"/>
                <a:ea typeface="MS PGothic" pitchFamily="34" charset="-128"/>
                <a:cs typeface="MS PGothic" pitchFamily="34" charset="-128"/>
              </a:rPr>
              <a:t>responsibility accounting</a:t>
            </a:r>
            <a:r>
              <a:rPr lang="en-US" sz="1200" kern="1200" dirty="0">
                <a:solidFill>
                  <a:schemeClr val="tx1"/>
                </a:solidFill>
                <a:effectLst/>
                <a:latin typeface="+mn-lt"/>
                <a:ea typeface="MS PGothic" pitchFamily="34" charset="-128"/>
                <a:cs typeface="MS PGothic" pitchFamily="34" charset="-128"/>
              </a:rPr>
              <a:t>, unit managers are evaluated only on what they are responsible for. The methods of performance evaluation vary for cost centers, profit centers, and investment centers.</a:t>
            </a:r>
          </a:p>
          <a:p>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Cost</a:t>
            </a:r>
            <a:r>
              <a:rPr lang="en-US" sz="1200" kern="1200" baseline="0" dirty="0">
                <a:solidFill>
                  <a:schemeClr val="tx1"/>
                </a:solidFill>
                <a:effectLst/>
                <a:latin typeface="+mn-lt"/>
                <a:ea typeface="MS PGothic" pitchFamily="34" charset="-128"/>
                <a:cs typeface="MS PGothic" pitchFamily="34" charset="-128"/>
              </a:rPr>
              <a:t> center managers are evaluated on their success in controlling costs, compared to budgeted costs.</a:t>
            </a:r>
          </a:p>
          <a:p>
            <a:endParaRPr lang="en-US" sz="1200" kern="1200" baseline="0" dirty="0">
              <a:solidFill>
                <a:schemeClr val="tx1"/>
              </a:solidFill>
              <a:effectLst/>
              <a:latin typeface="+mn-lt"/>
              <a:ea typeface="MS PGothic" pitchFamily="34" charset="-128"/>
              <a:cs typeface="MS PGothic" pitchFamily="34" charset="-128"/>
            </a:endParaRPr>
          </a:p>
          <a:p>
            <a:r>
              <a:rPr lang="en-US" sz="1200" kern="1200" baseline="0" dirty="0">
                <a:solidFill>
                  <a:schemeClr val="tx1"/>
                </a:solidFill>
                <a:effectLst/>
                <a:latin typeface="+mn-lt"/>
                <a:ea typeface="MS PGothic" pitchFamily="34" charset="-128"/>
                <a:cs typeface="MS PGothic" pitchFamily="34" charset="-128"/>
              </a:rPr>
              <a:t>Profit center generates revenues and incurs costs. Profit center managers are evaluated on their success in generating income.</a:t>
            </a:r>
            <a:endParaRPr lang="en-US" sz="1200" kern="1200" dirty="0">
              <a:solidFill>
                <a:schemeClr val="tx1"/>
              </a:solidFill>
              <a:effectLst/>
              <a:latin typeface="+mn-lt"/>
              <a:ea typeface="MS PGothic" pitchFamily="34" charset="-128"/>
              <a:cs typeface="MS PGothic" pitchFamily="34" charset="-128"/>
            </a:endParaRPr>
          </a:p>
          <a:p>
            <a:endParaRPr lang="en-US" altLang="en-US" dirty="0"/>
          </a:p>
          <a:p>
            <a:r>
              <a:rPr lang="en-US" altLang="en-US" dirty="0"/>
              <a:t>Investment center generate revenues and</a:t>
            </a:r>
            <a:r>
              <a:rPr lang="en-US" altLang="en-US" baseline="0" dirty="0"/>
              <a:t> incurs costs.  Managers are also responsible for the investments made in operating assets.  Investment center managers are evaluated on their use of investment center assets to generate income.</a:t>
            </a:r>
            <a:endParaRPr lang="en-US" altLang="en-US" dirty="0"/>
          </a:p>
          <a:p>
            <a:endParaRPr lang="en-US" dirty="0"/>
          </a:p>
        </p:txBody>
      </p:sp>
    </p:spTree>
    <p:extLst>
      <p:ext uri="{BB962C8B-B14F-4D97-AF65-F5344CB8AC3E}">
        <p14:creationId xmlns:p14="http://schemas.microsoft.com/office/powerpoint/2010/main" val="2784424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pitchFamily="34" charset="-128"/>
              </a:rPr>
              <a:t>Exhibit 22.12 shows a $9,500 positive contribution to overhead for the appliances department.  If this department were eliminated, the company would be worse off.  Further, the appliance department’s manager is better evaluated on this $9,500, because it excludes all allocated costs, than the department’s operating loss of $(500).  A-1 Hardware can compare each department’s contribution to overhead to budgeted amounts to assess each department’s performance.  </a:t>
            </a:r>
          </a:p>
          <a:p>
            <a:endParaRPr lang="en-US" altLang="en-US" dirty="0"/>
          </a:p>
          <a:p>
            <a:endParaRPr lang="en-US" altLang="en-US" dirty="0"/>
          </a:p>
          <a:p>
            <a:endParaRPr lang="en-US" altLang="en-US" dirty="0"/>
          </a:p>
          <a:p>
            <a:endParaRPr lang="en-US" dirty="0"/>
          </a:p>
        </p:txBody>
      </p:sp>
    </p:spTree>
    <p:extLst>
      <p:ext uri="{BB962C8B-B14F-4D97-AF65-F5344CB8AC3E}">
        <p14:creationId xmlns:p14="http://schemas.microsoft.com/office/powerpoint/2010/main" val="1323398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6948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Investment center managers are responsible for generating profit and for the investment of assets.  They will be evaluated based on their ability to generate enough operating income to justify the investment in assets used to generate the operating income.  Typically, investment center managers are evaluated using performance measures that combine income and assets.  </a:t>
            </a:r>
          </a:p>
          <a:p>
            <a:r>
              <a:rPr lang="en-US" altLang="en-US" dirty="0"/>
              <a:t>Several of those measures will be described on the slides that follow including: </a:t>
            </a:r>
          </a:p>
          <a:p>
            <a:r>
              <a:rPr lang="en-US" altLang="en-US" dirty="0"/>
              <a:t>Return on assets</a:t>
            </a:r>
          </a:p>
          <a:p>
            <a:r>
              <a:rPr lang="en-US" altLang="en-US" dirty="0"/>
              <a:t>Residual income</a:t>
            </a:r>
          </a:p>
          <a:p>
            <a:r>
              <a:rPr lang="en-US" altLang="en-US" dirty="0"/>
              <a:t>Profit</a:t>
            </a:r>
            <a:r>
              <a:rPr lang="en-US" altLang="en-US" baseline="0" dirty="0"/>
              <a:t> margin</a:t>
            </a:r>
          </a:p>
          <a:p>
            <a:r>
              <a:rPr lang="en-US" altLang="en-US" baseline="0" dirty="0"/>
              <a:t>Investment turnover</a:t>
            </a:r>
            <a:endParaRPr lang="en-US" altLang="en-US" dirty="0"/>
          </a:p>
          <a:p>
            <a:endParaRPr lang="en-US" dirty="0"/>
          </a:p>
        </p:txBody>
      </p:sp>
    </p:spTree>
    <p:extLst>
      <p:ext uri="{BB962C8B-B14F-4D97-AF65-F5344CB8AC3E}">
        <p14:creationId xmlns:p14="http://schemas.microsoft.com/office/powerpoint/2010/main" val="3553534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Times New Roman" pitchFamily="18" charset="0"/>
              </a:rPr>
              <a:t>An investment center’s performance is often evaluated using a measure called return on investment (ROI).  ROI is defined as operating income divided by average invested assets. </a:t>
            </a:r>
          </a:p>
          <a:p>
            <a:endParaRPr lang="en-US" altLang="en-US" dirty="0">
              <a:cs typeface="Times New Roman" pitchFamily="18" charset="0"/>
            </a:endParaRPr>
          </a:p>
          <a:p>
            <a:r>
              <a:rPr lang="en-US" altLang="en-US" dirty="0">
                <a:cs typeface="Times New Roman" pitchFamily="18" charset="0"/>
              </a:rPr>
              <a:t>Consider the following data for </a:t>
            </a:r>
            <a:r>
              <a:rPr lang="en-US" altLang="en-US" i="1" dirty="0" err="1">
                <a:cs typeface="Times New Roman" pitchFamily="18" charset="0"/>
              </a:rPr>
              <a:t>Ztel</a:t>
            </a:r>
            <a:r>
              <a:rPr lang="en-US" altLang="en-US" dirty="0">
                <a:cs typeface="Times New Roman" pitchFamily="18" charset="0"/>
              </a:rPr>
              <a:t>, a company that operates two divisions: LCD and S-Phone. The LCD Division manufactures liquid crystal display (LCD) monitors and sells them for use in computers, cellular phones, and other products. The S-Phone division sells smartphones. Exhibit 22.13 shows current year income and assets for those divisions. Based on this information, we can determine the ROI or return on investment for each.  The ROI for LCD is 21 percent, while the ROI for S-Phone is 23 percent.</a:t>
            </a:r>
          </a:p>
          <a:p>
            <a:endParaRPr lang="en-US" altLang="en-US" dirty="0">
              <a:cs typeface="Times New Roman" pitchFamily="18" charset="0"/>
            </a:endParaRPr>
          </a:p>
          <a:p>
            <a:r>
              <a:rPr lang="en-US" altLang="en-US" dirty="0"/>
              <a:t>LCD Division earned more dollars of income, but it was less efficient in using its assets to generate income compared to S-Phone Division.</a:t>
            </a:r>
          </a:p>
          <a:p>
            <a:endParaRPr lang="en-US" altLang="en-US" dirty="0">
              <a:cs typeface="Times New Roman" pitchFamily="18" charset="0"/>
            </a:endParaRPr>
          </a:p>
          <a:p>
            <a:endParaRPr lang="en-US" altLang="en-US" dirty="0">
              <a:cs typeface="Times New Roman" pitchFamily="18" charset="0"/>
            </a:endParaRPr>
          </a:p>
          <a:p>
            <a:endParaRPr lang="en-US" altLang="en-US" dirty="0"/>
          </a:p>
          <a:p>
            <a:endParaRPr lang="en-US" altLang="en-US" dirty="0"/>
          </a:p>
          <a:p>
            <a:endParaRPr lang="en-US" dirty="0"/>
          </a:p>
        </p:txBody>
      </p:sp>
    </p:spTree>
    <p:extLst>
      <p:ext uri="{BB962C8B-B14F-4D97-AF65-F5344CB8AC3E}">
        <p14:creationId xmlns:p14="http://schemas.microsoft.com/office/powerpoint/2010/main" val="3069639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dirty="0"/>
              <a:t>Another way to evaluate division performance is to compute investment center residual income. Residual income is the difference between the investment center net income and target investment center net income.  The target investment center net income is the minimum rate of return on investment center invested assets.</a:t>
            </a:r>
          </a:p>
          <a:p>
            <a:endParaRPr lang="en-US" altLang="en-US" dirty="0"/>
          </a:p>
          <a:p>
            <a:r>
              <a:rPr lang="en-US" altLang="en-US" dirty="0"/>
              <a:t>Let’s assume that the target net income for the LCD and S-Phone Divisions is 8 percent.  When we compute the target investment center net income for each division and subtract it from net income, we see that the LCD division has a higher residual income.</a:t>
            </a:r>
          </a:p>
          <a:p>
            <a:endParaRPr lang="en-US" altLang="en-US" dirty="0"/>
          </a:p>
          <a:p>
            <a:r>
              <a:rPr lang="en-US" altLang="en-US" dirty="0"/>
              <a:t>One of the real advantages of residual income is that it encourages managers to make profitable investments that might be rejected by managers whose performance is evaluated on the basis of ROI.  </a:t>
            </a:r>
            <a:r>
              <a:rPr lang="en-US" altLang="en-US" dirty="0">
                <a:cs typeface="Times New Roman" pitchFamily="18" charset="0"/>
              </a:rPr>
              <a:t>This occurs when the ROI associated with an investment opportunity exceeds the company’s minimum required return, but is less than the ROI being earned by the division manager contemplating the investment. </a:t>
            </a:r>
            <a:r>
              <a:rPr lang="en-US" altLang="en-US" dirty="0"/>
              <a:t>Regardless of the division’s current return on investment, its residual income will increase as long as the manager invests only in projects that exceed the company’s minimum required return.</a:t>
            </a:r>
          </a:p>
          <a:p>
            <a:endParaRPr lang="en-US" altLang="en-US" dirty="0"/>
          </a:p>
          <a:p>
            <a:r>
              <a:rPr lang="en-US" sz="1200" b="0" i="0" u="none" strike="noStrike" kern="1200" baseline="0" dirty="0">
                <a:solidFill>
                  <a:schemeClr val="tx1"/>
                </a:solidFill>
                <a:latin typeface="+mn-lt"/>
                <a:ea typeface="MS PGothic" pitchFamily="34" charset="-128"/>
                <a:cs typeface="MS PGothic" pitchFamily="34" charset="-128"/>
              </a:rPr>
              <a:t>Residual income is expressed in dollars, not as a percentage. The LCD division produced more dollars of residual income than the S-Phone division. </a:t>
            </a:r>
            <a:r>
              <a:rPr lang="en-US" sz="1200" b="0" i="0" u="none" strike="noStrike" kern="1200" baseline="0" dirty="0" err="1">
                <a:solidFill>
                  <a:schemeClr val="tx1"/>
                </a:solidFill>
                <a:latin typeface="+mn-lt"/>
                <a:ea typeface="MS PGothic" pitchFamily="34" charset="-128"/>
                <a:cs typeface="MS PGothic" pitchFamily="34" charset="-128"/>
              </a:rPr>
              <a:t>Ztel’s</a:t>
            </a:r>
            <a:r>
              <a:rPr lang="en-US" sz="1200" b="0" i="0" u="none" strike="noStrike" kern="1200" baseline="0" dirty="0">
                <a:solidFill>
                  <a:schemeClr val="tx1"/>
                </a:solidFill>
                <a:latin typeface="+mn-lt"/>
                <a:ea typeface="MS PGothic" pitchFamily="34" charset="-128"/>
                <a:cs typeface="MS PGothic" pitchFamily="34" charset="-128"/>
              </a:rPr>
              <a:t> management can use residual income, along with ROI, to evaluate investment center manager performance.</a:t>
            </a:r>
          </a:p>
          <a:p>
            <a:endParaRPr lang="en-US" altLang="en-US" dirty="0"/>
          </a:p>
          <a:p>
            <a:pPr defTabSz="939363">
              <a:defRPr/>
            </a:pPr>
            <a:r>
              <a:rPr lang="en-US" altLang="en-US" b="1" dirty="0"/>
              <a:t>Let’s </a:t>
            </a:r>
            <a:r>
              <a:rPr lang="en-US" b="1" dirty="0">
                <a:ea typeface="ＭＳ Ｐゴシック" pitchFamily="-84" charset="-128"/>
              </a:rPr>
              <a:t>review what you have learned in the following NEED-TO-KNOW Slide.</a:t>
            </a:r>
          </a:p>
          <a:p>
            <a:endParaRPr lang="en-US" altLang="en-US" dirty="0"/>
          </a:p>
          <a:p>
            <a:endParaRPr lang="en-US" dirty="0"/>
          </a:p>
        </p:txBody>
      </p:sp>
    </p:spTree>
    <p:extLst>
      <p:ext uri="{BB962C8B-B14F-4D97-AF65-F5344CB8AC3E}">
        <p14:creationId xmlns:p14="http://schemas.microsoft.com/office/powerpoint/2010/main" val="28011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media division of a company reports income of $600,000, average invested assets of $7,500,000,</a:t>
            </a:r>
            <a:r>
              <a:rPr lang="en-US" altLang="en-US" baseline="0" dirty="0"/>
              <a:t> </a:t>
            </a:r>
            <a:r>
              <a:rPr lang="en-US" altLang="en-US" dirty="0"/>
              <a:t>and a target income of 6% of invested assets. </a:t>
            </a:r>
          </a:p>
          <a:p>
            <a:endParaRPr lang="en-US" altLang="en-US" dirty="0"/>
          </a:p>
          <a:p>
            <a:r>
              <a:rPr lang="en-US" altLang="en-US" dirty="0"/>
              <a:t>Compute the division’s return on investment and residual income.</a:t>
            </a:r>
          </a:p>
          <a:p>
            <a:endParaRPr lang="en-US" altLang="en-US" dirty="0"/>
          </a:p>
          <a:p>
            <a:r>
              <a:rPr lang="en-US" altLang="en-US" dirty="0"/>
              <a:t>Return on Investment (ROI) represents the earnings power of invested assets.</a:t>
            </a:r>
          </a:p>
          <a:p>
            <a:endParaRPr lang="en-US" altLang="en-US" dirty="0"/>
          </a:p>
          <a:p>
            <a:r>
              <a:rPr lang="en-US" altLang="en-US" dirty="0"/>
              <a:t>It's calculated by taking net income and dividing by average invested assets. $600,000 </a:t>
            </a:r>
          </a:p>
          <a:p>
            <a:r>
              <a:rPr lang="en-US" altLang="en-US" dirty="0"/>
              <a:t>divided by $7,500,000 is 8%.</a:t>
            </a:r>
          </a:p>
          <a:p>
            <a:endParaRPr lang="en-US" altLang="en-US" dirty="0"/>
          </a:p>
          <a:p>
            <a:r>
              <a:rPr lang="en-US" altLang="en-US" dirty="0"/>
              <a:t>Every $1.00 of invested assets yields $.08 in net income.</a:t>
            </a:r>
          </a:p>
          <a:p>
            <a:endParaRPr lang="en-US" altLang="en-US" dirty="0"/>
          </a:p>
          <a:p>
            <a:endParaRPr lang="en-US" dirty="0"/>
          </a:p>
        </p:txBody>
      </p:sp>
    </p:spTree>
    <p:extLst>
      <p:ext uri="{BB962C8B-B14F-4D97-AF65-F5344CB8AC3E}">
        <p14:creationId xmlns:p14="http://schemas.microsoft.com/office/powerpoint/2010/main" val="3429039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Residual income is the amount earned above a targeted amount.</a:t>
            </a:r>
          </a:p>
          <a:p>
            <a:endParaRPr lang="en-US" altLang="en-US" dirty="0"/>
          </a:p>
          <a:p>
            <a:r>
              <a:rPr lang="en-US" altLang="en-US" dirty="0"/>
              <a:t>Net income is $600,000.</a:t>
            </a:r>
          </a:p>
          <a:p>
            <a:endParaRPr lang="en-US" altLang="en-US" dirty="0"/>
          </a:p>
          <a:p>
            <a:r>
              <a:rPr lang="en-US" altLang="en-US" dirty="0"/>
              <a:t>Targeted income is calculated as 6% of the average invested assets of $7,500,000, </a:t>
            </a:r>
          </a:p>
          <a:p>
            <a:r>
              <a:rPr lang="en-US" altLang="en-US" dirty="0"/>
              <a:t>$450,000.</a:t>
            </a:r>
          </a:p>
          <a:p>
            <a:endParaRPr lang="en-US" altLang="en-US" dirty="0"/>
          </a:p>
          <a:p>
            <a:r>
              <a:rPr lang="en-US" altLang="en-US" dirty="0"/>
              <a:t>Residual income is the amount earned above 6%, $150,000.</a:t>
            </a:r>
          </a:p>
          <a:p>
            <a:endParaRPr lang="en-US" altLang="en-US" dirty="0"/>
          </a:p>
          <a:p>
            <a:endParaRPr lang="en-US" dirty="0"/>
          </a:p>
        </p:txBody>
      </p:sp>
    </p:spTree>
    <p:extLst>
      <p:ext uri="{BB962C8B-B14F-4D97-AF65-F5344CB8AC3E}">
        <p14:creationId xmlns:p14="http://schemas.microsoft.com/office/powerpoint/2010/main" val="3091611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90000"/>
              </a:lnSpc>
            </a:pPr>
            <a:r>
              <a:rPr lang="en-US" altLang="en-US" sz="1200" dirty="0">
                <a:ea typeface="ＭＳ Ｐゴシック" pitchFamily="34" charset="-128"/>
                <a:cs typeface="Times New Roman" pitchFamily="18" charset="0"/>
              </a:rPr>
              <a:t>We can further examine investment center (division) performance by splitting return on investment into two measures: profit margin and investment turnover.    </a:t>
            </a:r>
          </a:p>
          <a:p>
            <a:pPr>
              <a:lnSpc>
                <a:spcPct val="90000"/>
              </a:lnSpc>
            </a:pPr>
            <a:endParaRPr lang="en-US" altLang="en-US" sz="1200" dirty="0">
              <a:ea typeface="ＭＳ Ｐゴシック" pitchFamily="34" charset="-128"/>
              <a:cs typeface="Times New Roman" pitchFamily="18" charset="0"/>
            </a:endParaRPr>
          </a:p>
          <a:p>
            <a:pPr>
              <a:lnSpc>
                <a:spcPct val="90000"/>
              </a:lnSpc>
            </a:pPr>
            <a:r>
              <a:rPr lang="en-US" altLang="en-US" sz="1200" dirty="0">
                <a:ea typeface="ＭＳ Ｐゴシック" pitchFamily="34" charset="-128"/>
                <a:cs typeface="Times New Roman" pitchFamily="18" charset="0"/>
              </a:rPr>
              <a:t>Profit margin measures the income earned per dollar of sales. It is computed as investment center income divided by investment center sales.</a:t>
            </a:r>
          </a:p>
          <a:p>
            <a:pPr>
              <a:lnSpc>
                <a:spcPct val="90000"/>
              </a:lnSpc>
            </a:pPr>
            <a:endParaRPr lang="en-US" altLang="en-US" sz="1200" dirty="0">
              <a:ea typeface="ＭＳ Ｐゴシック" pitchFamily="34" charset="-128"/>
              <a:cs typeface="Times New Roman" pitchFamily="18" charset="0"/>
            </a:endParaRPr>
          </a:p>
          <a:p>
            <a:pPr>
              <a:lnSpc>
                <a:spcPct val="90000"/>
              </a:lnSpc>
            </a:pPr>
            <a:r>
              <a:rPr lang="en-US" altLang="en-US" sz="1200" dirty="0">
                <a:ea typeface="ＭＳ Ｐゴシック" pitchFamily="34" charset="-128"/>
                <a:cs typeface="Times New Roman" pitchFamily="18" charset="0"/>
              </a:rPr>
              <a:t>Investment turnover measures how efficiently an investment center generates sales from its invested assets. It is calculated as investment center sales divided by investment center average assets. Profit margin is expressed as a percentage, while investment turnover is interpreted as the number of times assets were converted into sales. Higher profit margin and higher investment turnover indicate better performance. To illustrate, consider Walt Disney Co., which reports results for two of its operating segments: </a:t>
            </a:r>
            <a:r>
              <a:rPr lang="en-US" altLang="en-US" dirty="0">
                <a:ea typeface="ＭＳ Ｐゴシック" pitchFamily="34" charset="-128"/>
                <a:cs typeface="Times New Roman" pitchFamily="18" charset="0"/>
              </a:rPr>
              <a:t>Media Networks and Parks and Resorts</a:t>
            </a:r>
            <a:r>
              <a:rPr lang="en-US" altLang="en-US" sz="1200" dirty="0">
                <a:ea typeface="ＭＳ Ｐゴシック" pitchFamily="34" charset="-128"/>
                <a:cs typeface="Times New Roman" pitchFamily="18" charset="0"/>
              </a:rPr>
              <a:t>.</a:t>
            </a:r>
          </a:p>
          <a:p>
            <a:pPr>
              <a:lnSpc>
                <a:spcPct val="90000"/>
              </a:lnSpc>
            </a:pPr>
            <a:endParaRPr lang="en-US" altLang="en-US" sz="1200" dirty="0">
              <a:ea typeface="ＭＳ Ｐゴシック" pitchFamily="34" charset="-128"/>
              <a:cs typeface="Times New Roman" pitchFamily="18" charset="0"/>
            </a:endParaRPr>
          </a:p>
          <a:p>
            <a:r>
              <a:rPr lang="en-US" altLang="en-US" dirty="0">
                <a:ea typeface="ＭＳ Ｐゴシック" pitchFamily="34" charset="-128"/>
                <a:cs typeface="Times New Roman" pitchFamily="18" charset="0"/>
              </a:rPr>
              <a:t>Disney's Media Networks division generates 33.50 cents of profit for every dollar of sales, while its Parks and Resorts division generates 18.75 cents of profit per dollar of sales. The Media Networks division (0.77 investment turnover) is slightly more efficient than the Parks and Resorts division (0.69 investment turnover) in using assets. </a:t>
            </a:r>
            <a:r>
              <a:rPr lang="en-US" altLang="en-US" sz="1200" dirty="0">
                <a:ea typeface="ＭＳ Ｐゴシック" pitchFamily="34" charset="-128"/>
                <a:cs typeface="Times New Roman" pitchFamily="18" charset="0"/>
              </a:rPr>
              <a:t>Top management can use profit margin and investment turnover to evaluate the performance of division managers. The measures can also aid management when considering further investment in its divisions. </a:t>
            </a:r>
            <a:r>
              <a:rPr lang="en-US" sz="1400" b="0" i="0" u="none" strike="noStrike" kern="1200" baseline="0" dirty="0">
                <a:solidFill>
                  <a:schemeClr val="tx1"/>
                </a:solidFill>
                <a:latin typeface="+mn-lt"/>
                <a:ea typeface="MS PGothic" pitchFamily="34" charset="-128"/>
                <a:cs typeface="MS PGothic" pitchFamily="34" charset="-128"/>
              </a:rPr>
              <a:t>Because of both a much higher profit margin and higher investment turnover, the Media Networks division’s return on investment (25.80%) is much greater than that of the Parks and Resorts division (12.94%).</a:t>
            </a:r>
            <a:endParaRPr lang="en-US" altLang="en-US" sz="1200" dirty="0">
              <a:ea typeface="ＭＳ Ｐゴシック" pitchFamily="34" charset="-128"/>
              <a:cs typeface="Times New Roman" pitchFamily="18" charset="0"/>
            </a:endParaRPr>
          </a:p>
          <a:p>
            <a:pPr>
              <a:lnSpc>
                <a:spcPct val="90000"/>
              </a:lnSpc>
            </a:pPr>
            <a:endParaRPr lang="en-US" altLang="en-US" sz="1200" dirty="0">
              <a:ea typeface="ＭＳ Ｐゴシック" pitchFamily="34" charset="-128"/>
              <a:cs typeface="Times New Roman" pitchFamily="18" charset="0"/>
            </a:endParaRPr>
          </a:p>
          <a:p>
            <a:pPr defTabSz="939363">
              <a:lnSpc>
                <a:spcPct val="90000"/>
              </a:lnSpc>
              <a:defRPr/>
            </a:pPr>
            <a:r>
              <a:rPr lang="en-US" altLang="en-US" sz="1200" b="1" dirty="0"/>
              <a:t>Let’s </a:t>
            </a:r>
            <a:r>
              <a:rPr lang="en-US" sz="1200" b="1" dirty="0">
                <a:ea typeface="ＭＳ Ｐゴシック" pitchFamily="-84" charset="-128"/>
              </a:rPr>
              <a:t>review what you have learned in the following NEED-TO-KNOW Slide.</a:t>
            </a:r>
          </a:p>
          <a:p>
            <a:pPr>
              <a:lnSpc>
                <a:spcPct val="90000"/>
              </a:lnSpc>
            </a:pPr>
            <a:endParaRPr lang="en-US" altLang="en-US" sz="1200" dirty="0">
              <a:ea typeface="ＭＳ Ｐゴシック" pitchFamily="34" charset="-128"/>
              <a:cs typeface="Times New Roman" pitchFamily="18" charset="0"/>
            </a:endParaRPr>
          </a:p>
          <a:p>
            <a:pPr>
              <a:lnSpc>
                <a:spcPct val="90000"/>
              </a:lnSpc>
            </a:pPr>
            <a:r>
              <a:rPr lang="en-US" altLang="en-US" sz="1200" dirty="0">
                <a:ea typeface="ＭＳ Ｐゴシック" pitchFamily="34" charset="-128"/>
                <a:cs typeface="Times New Roman" pitchFamily="18" charset="0"/>
              </a:rPr>
              <a:t> </a:t>
            </a:r>
          </a:p>
          <a:p>
            <a:pPr>
              <a:lnSpc>
                <a:spcPct val="90000"/>
              </a:lnSpc>
            </a:pPr>
            <a:endParaRPr lang="en-US" altLang="en-US" sz="1200" dirty="0">
              <a:ea typeface="ＭＳ Ｐゴシック" pitchFamily="34" charset="-128"/>
              <a:cs typeface="Times New Roman" pitchFamily="18" charset="0"/>
            </a:endParaRPr>
          </a:p>
          <a:p>
            <a:endParaRPr lang="en-US" dirty="0"/>
          </a:p>
        </p:txBody>
      </p:sp>
    </p:spTree>
    <p:extLst>
      <p:ext uri="{BB962C8B-B14F-4D97-AF65-F5344CB8AC3E}">
        <p14:creationId xmlns:p14="http://schemas.microsoft.com/office/powerpoint/2010/main" val="3980028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 division reports sales of $50,000, income of $2,000, and average invested assets of $10,000.</a:t>
            </a:r>
          </a:p>
          <a:p>
            <a:endParaRPr lang="en-US" altLang="en-US" dirty="0"/>
          </a:p>
          <a:p>
            <a:r>
              <a:rPr lang="en-US" altLang="en-US" dirty="0"/>
              <a:t>Compute the division’s (a) profit margin, (b) investment turnover, and (c) return on investment.</a:t>
            </a:r>
          </a:p>
          <a:p>
            <a:endParaRPr lang="en-US" altLang="en-US" dirty="0"/>
          </a:p>
          <a:p>
            <a:r>
              <a:rPr lang="en-US" altLang="en-US" dirty="0"/>
              <a:t>Profit margin measures the income earned per dollar of sales. It's calculated by taking net income and dividing by </a:t>
            </a:r>
          </a:p>
          <a:p>
            <a:r>
              <a:rPr lang="en-US" altLang="en-US" dirty="0"/>
              <a:t>sales.</a:t>
            </a:r>
          </a:p>
          <a:p>
            <a:endParaRPr lang="en-US" altLang="en-US" dirty="0"/>
          </a:p>
          <a:p>
            <a:r>
              <a:rPr lang="en-US" altLang="en-US" dirty="0"/>
              <a:t>Net income of $2,000 divided by $50,000 in sales is 4%.</a:t>
            </a:r>
          </a:p>
          <a:p>
            <a:endParaRPr lang="en-US" altLang="en-US" dirty="0"/>
          </a:p>
          <a:p>
            <a:r>
              <a:rPr lang="en-US" altLang="en-US" dirty="0"/>
              <a:t>$0.04 of every $1.00 of sales is profit.</a:t>
            </a:r>
          </a:p>
          <a:p>
            <a:endParaRPr lang="en-US" altLang="en-US" dirty="0"/>
          </a:p>
          <a:p>
            <a:endParaRPr lang="en-US" altLang="en-US" dirty="0"/>
          </a:p>
        </p:txBody>
      </p:sp>
    </p:spTree>
    <p:extLst>
      <p:ext uri="{BB962C8B-B14F-4D97-AF65-F5344CB8AC3E}">
        <p14:creationId xmlns:p14="http://schemas.microsoft.com/office/powerpoint/2010/main" val="245804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Investment turnover measures how efficiently an investment center generate sales from its invested assets.  It's calculated by taking sales and dividing by average invested assets.</a:t>
            </a:r>
          </a:p>
          <a:p>
            <a:endParaRPr lang="en-US" altLang="en-US" dirty="0"/>
          </a:p>
          <a:p>
            <a:r>
              <a:rPr lang="en-US" altLang="en-US" dirty="0"/>
              <a:t>$50,000 in sales divided by average invested assets of $10,000 is an investment turnover of 5.</a:t>
            </a:r>
          </a:p>
          <a:p>
            <a:endParaRPr lang="en-US" altLang="en-US" dirty="0"/>
          </a:p>
          <a:p>
            <a:r>
              <a:rPr lang="en-US" altLang="en-US" dirty="0"/>
              <a:t>Every $1.00 of invested assets yields $5.00 in sales.</a:t>
            </a:r>
          </a:p>
          <a:p>
            <a:endParaRPr lang="en-US" altLang="en-US" dirty="0"/>
          </a:p>
          <a:p>
            <a:endParaRPr lang="en-US" dirty="0"/>
          </a:p>
        </p:txBody>
      </p:sp>
    </p:spTree>
    <p:extLst>
      <p:ext uri="{BB962C8B-B14F-4D97-AF65-F5344CB8AC3E}">
        <p14:creationId xmlns:p14="http://schemas.microsoft.com/office/powerpoint/2010/main" val="4137182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 manager’s performance using responsibility accounting reports should be evaluated using costs that the manager can control. A cost is </a:t>
            </a:r>
            <a:r>
              <a:rPr lang="en-US" altLang="en-US" b="1" dirty="0"/>
              <a:t>controllable</a:t>
            </a:r>
            <a:r>
              <a:rPr lang="en-US" altLang="en-US" dirty="0"/>
              <a:t> if a manager has the power to determine or at least significantly affect the amount incurred. </a:t>
            </a:r>
            <a:r>
              <a:rPr lang="en-US" altLang="en-US" b="1" dirty="0"/>
              <a:t>Uncontrollable</a:t>
            </a:r>
            <a:r>
              <a:rPr lang="en-US" altLang="en-US" dirty="0"/>
              <a:t> costs are not within the manager’s control or influence. For example, department managers rarely control their own salaries.  However, they can control or influence items such as the cost of supplies used in their department. </a:t>
            </a:r>
          </a:p>
          <a:p>
            <a:endParaRPr lang="en-US" altLang="en-US" dirty="0"/>
          </a:p>
          <a:p>
            <a:endParaRPr lang="en-US" dirty="0"/>
          </a:p>
        </p:txBody>
      </p:sp>
    </p:spTree>
    <p:extLst>
      <p:ext uri="{BB962C8B-B14F-4D97-AF65-F5344CB8AC3E}">
        <p14:creationId xmlns:p14="http://schemas.microsoft.com/office/powerpoint/2010/main" val="3726069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Investment turnover measures how efficiently an investment center generate sales from its invested assets.  It's calculated by taking sales and dividing by average invested assets.</a:t>
            </a:r>
          </a:p>
          <a:p>
            <a:endParaRPr lang="en-US" altLang="en-US" dirty="0"/>
          </a:p>
          <a:p>
            <a:r>
              <a:rPr lang="en-US" altLang="en-US" dirty="0"/>
              <a:t>$50,000 in sales divided by average invested assets of $10,000 is an investment turnover of 5.</a:t>
            </a:r>
          </a:p>
          <a:p>
            <a:endParaRPr lang="en-US" altLang="en-US" dirty="0"/>
          </a:p>
          <a:p>
            <a:r>
              <a:rPr lang="en-US" altLang="en-US" dirty="0"/>
              <a:t>Every $1.00 of invested assets yields $5.00 in sales.</a:t>
            </a:r>
          </a:p>
          <a:p>
            <a:endParaRPr lang="en-US" altLang="en-US" dirty="0"/>
          </a:p>
          <a:p>
            <a:endParaRPr lang="en-US" dirty="0"/>
          </a:p>
        </p:txBody>
      </p:sp>
    </p:spTree>
    <p:extLst>
      <p:ext uri="{BB962C8B-B14F-4D97-AF65-F5344CB8AC3E}">
        <p14:creationId xmlns:p14="http://schemas.microsoft.com/office/powerpoint/2010/main" val="3219869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An alternative way to calculate return on investment is to take the profit margin and multiply by the investment turnover.</a:t>
            </a:r>
          </a:p>
          <a:p>
            <a:endParaRPr lang="en-US" altLang="en-US" dirty="0"/>
          </a:p>
          <a:p>
            <a:r>
              <a:rPr lang="en-US" altLang="en-US" dirty="0"/>
              <a:t>Because if we divide by sales in the profit margin and multiply by sales in the investment turnover, we're left with net income divided by average invested assets.</a:t>
            </a:r>
          </a:p>
          <a:p>
            <a:endParaRPr lang="en-US" altLang="en-US" dirty="0"/>
          </a:p>
          <a:p>
            <a:r>
              <a:rPr lang="en-US" altLang="en-US" dirty="0"/>
              <a:t>The 20% return on investment is equal to the 4% profit margin multiplied by the investment turnover of 5.</a:t>
            </a:r>
          </a:p>
          <a:p>
            <a:endParaRPr lang="en-US" altLang="en-US" dirty="0"/>
          </a:p>
          <a:p>
            <a:endParaRPr lang="en-US" dirty="0"/>
          </a:p>
        </p:txBody>
      </p:sp>
    </p:spTree>
    <p:extLst>
      <p:ext uri="{BB962C8B-B14F-4D97-AF65-F5344CB8AC3E}">
        <p14:creationId xmlns:p14="http://schemas.microsoft.com/office/powerpoint/2010/main" val="3093631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dirty="0"/>
              <a:t>A balanced scorecard consists of an integrated set of performance measures that are derived from and support a company’s vision and strategy.  The balanced scorecard is used to assess company and division manager performance. The balanced scorecard requires managers to think of their company from four perspectives:</a:t>
            </a:r>
          </a:p>
          <a:p>
            <a:r>
              <a:rPr lang="en-US" altLang="en-US" dirty="0"/>
              <a:t>1. Customer: What do customers think of us?</a:t>
            </a:r>
          </a:p>
          <a:p>
            <a:r>
              <a:rPr lang="en-US" altLang="en-US" dirty="0"/>
              <a:t>2. Internal processes: Which of our operations are critical to meeting customer needs?</a:t>
            </a:r>
          </a:p>
          <a:p>
            <a:r>
              <a:rPr lang="en-US" altLang="en-US" dirty="0"/>
              <a:t>3. Innovation and learning: How can we improve?</a:t>
            </a:r>
          </a:p>
          <a:p>
            <a:r>
              <a:rPr lang="en-US" altLang="en-US" dirty="0"/>
              <a:t>4. Financial: What do our owners think of us?</a:t>
            </a:r>
          </a:p>
          <a:p>
            <a:endParaRPr lang="en-US" altLang="en-US" dirty="0"/>
          </a:p>
          <a:p>
            <a:r>
              <a:rPr lang="en-US" altLang="en-US" dirty="0">
                <a:solidFill>
                  <a:srgbClr val="040000"/>
                </a:solidFill>
              </a:rPr>
              <a:t>In the balanced scorecard approach, we continually develop indicators that help us analyze or answer questions such as: how do we appear to our owners; how do we appear to our customers; what kind of continual innovation and learning is taking place;  and which processes within the organization are excellent and which need improvement?</a:t>
            </a:r>
          </a:p>
          <a:p>
            <a:r>
              <a:rPr lang="en-US" altLang="en-US" dirty="0">
                <a:solidFill>
                  <a:srgbClr val="040000"/>
                </a:solidFill>
              </a:rPr>
              <a:t>The key sequence of events in the balanced scorecard approach is that learning improves business processes. Improved business processes translate to improved customer satisfaction. When we have a high degree of customer satisfaction, we have improved financial results.</a:t>
            </a:r>
          </a:p>
          <a:p>
            <a:endParaRPr lang="en-US" altLang="en-US" dirty="0">
              <a:solidFill>
                <a:srgbClr val="04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Let’s </a:t>
            </a:r>
            <a:r>
              <a:rPr lang="en-US" sz="1200" b="1" dirty="0">
                <a:ea typeface="ＭＳ Ｐゴシック" pitchFamily="-84" charset="-128"/>
              </a:rPr>
              <a:t>review what you have learned in the following NEED-TO-KNOW Slide.</a:t>
            </a:r>
          </a:p>
          <a:p>
            <a:endParaRPr lang="en-US" altLang="en-US" dirty="0">
              <a:solidFill>
                <a:srgbClr val="040000"/>
              </a:solidFill>
            </a:endParaRPr>
          </a:p>
        </p:txBody>
      </p:sp>
    </p:spTree>
    <p:extLst>
      <p:ext uri="{BB962C8B-B14F-4D97-AF65-F5344CB8AC3E}">
        <p14:creationId xmlns:p14="http://schemas.microsoft.com/office/powerpoint/2010/main" val="3774428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Need-to-Know</a:t>
            </a:r>
            <a:r>
              <a:rPr lang="en-US" baseline="0" dirty="0"/>
              <a:t> 22.5</a:t>
            </a:r>
          </a:p>
        </p:txBody>
      </p:sp>
    </p:spTree>
    <p:extLst>
      <p:ext uri="{BB962C8B-B14F-4D97-AF65-F5344CB8AC3E}">
        <p14:creationId xmlns:p14="http://schemas.microsoft.com/office/powerpoint/2010/main" val="1749822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pitchFamily="34" charset="-128"/>
              </a:rPr>
              <a:t>Transfer prices are set using one of three approaches:</a:t>
            </a:r>
          </a:p>
          <a:p>
            <a:r>
              <a:rPr lang="en-US" sz="1200" kern="1200" dirty="0">
                <a:solidFill>
                  <a:schemeClr val="tx1"/>
                </a:solidFill>
                <a:effectLst/>
                <a:latin typeface="+mn-lt"/>
                <a:ea typeface="MS PGothic" pitchFamily="34" charset="-128"/>
                <a:cs typeface="MS PGothic" pitchFamily="34" charset="-128"/>
              </a:rPr>
              <a:t>1.  Cost (for example, variable manufacturing cost per unit)</a:t>
            </a:r>
          </a:p>
          <a:p>
            <a:r>
              <a:rPr lang="en-US" sz="1200" kern="1200" dirty="0">
                <a:solidFill>
                  <a:schemeClr val="tx1"/>
                </a:solidFill>
                <a:effectLst/>
                <a:latin typeface="+mn-lt"/>
                <a:ea typeface="MS PGothic" pitchFamily="34" charset="-128"/>
                <a:cs typeface="MS PGothic" pitchFamily="34" charset="-128"/>
              </a:rPr>
              <a:t>2.  Market price</a:t>
            </a:r>
          </a:p>
          <a:p>
            <a:r>
              <a:rPr lang="en-US" sz="1200" kern="1200" dirty="0">
                <a:solidFill>
                  <a:schemeClr val="tx1"/>
                </a:solidFill>
                <a:effectLst/>
                <a:latin typeface="+mn-lt"/>
                <a:ea typeface="MS PGothic" pitchFamily="34" charset="-128"/>
                <a:cs typeface="MS PGothic" pitchFamily="34" charset="-128"/>
              </a:rPr>
              <a:t>3.  Negotiated price </a:t>
            </a:r>
          </a:p>
          <a:p>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To illustrate the impact of alternative transfer prices on divisional profits, consider </a:t>
            </a:r>
            <a:r>
              <a:rPr lang="en-US" sz="1200" kern="1200" dirty="0" err="1">
                <a:solidFill>
                  <a:schemeClr val="tx1"/>
                </a:solidFill>
                <a:effectLst/>
                <a:latin typeface="+mn-lt"/>
                <a:ea typeface="MS PGothic" pitchFamily="34" charset="-128"/>
                <a:cs typeface="MS PGothic" pitchFamily="34" charset="-128"/>
              </a:rPr>
              <a:t>ZTel</a:t>
            </a:r>
            <a:r>
              <a:rPr lang="en-US" sz="1200" kern="1200" dirty="0">
                <a:solidFill>
                  <a:schemeClr val="tx1"/>
                </a:solidFill>
                <a:effectLst/>
                <a:latin typeface="+mn-lt"/>
                <a:ea typeface="MS PGothic" pitchFamily="34" charset="-128"/>
                <a:cs typeface="MS PGothic" pitchFamily="34" charset="-128"/>
              </a:rPr>
              <a:t>, a maker of smartphones.  </a:t>
            </a:r>
            <a:r>
              <a:rPr lang="en-US" sz="1200" kern="1200" dirty="0" err="1">
                <a:solidFill>
                  <a:schemeClr val="tx1"/>
                </a:solidFill>
                <a:effectLst/>
                <a:latin typeface="+mn-lt"/>
                <a:ea typeface="MS PGothic" pitchFamily="34" charset="-128"/>
                <a:cs typeface="MS PGothic" pitchFamily="34" charset="-128"/>
              </a:rPr>
              <a:t>ZTel’s</a:t>
            </a:r>
            <a:r>
              <a:rPr lang="en-US" sz="1200" kern="1200" dirty="0">
                <a:solidFill>
                  <a:schemeClr val="tx1"/>
                </a:solidFill>
                <a:effectLst/>
                <a:latin typeface="+mn-lt"/>
                <a:ea typeface="MS PGothic" pitchFamily="34" charset="-128"/>
                <a:cs typeface="MS PGothic" pitchFamily="34" charset="-128"/>
              </a:rPr>
              <a:t> LCD division manufactures touch-screen monitors that can be used in </a:t>
            </a:r>
            <a:r>
              <a:rPr lang="en-US" sz="1200" kern="1200" dirty="0" err="1">
                <a:solidFill>
                  <a:schemeClr val="tx1"/>
                </a:solidFill>
                <a:effectLst/>
                <a:latin typeface="+mn-lt"/>
                <a:ea typeface="MS PGothic" pitchFamily="34" charset="-128"/>
                <a:cs typeface="MS PGothic" pitchFamily="34" charset="-128"/>
              </a:rPr>
              <a:t>ZTel’s</a:t>
            </a:r>
            <a:r>
              <a:rPr lang="en-US" sz="1200" kern="1200" dirty="0">
                <a:solidFill>
                  <a:schemeClr val="tx1"/>
                </a:solidFill>
                <a:effectLst/>
                <a:latin typeface="+mn-lt"/>
                <a:ea typeface="MS PGothic" pitchFamily="34" charset="-128"/>
                <a:cs typeface="MS PGothic" pitchFamily="34" charset="-128"/>
              </a:rPr>
              <a:t> products or sold to outside customers.  Assume LCD’s variable manufacturing cost per monitor is $40 and the market price is $80 per monitor.  If the LCD division is organized as a profit or investment center, its manager will object to a transfer price of $40 per monitor, because her division will show a loss equal to its fixed costs at this price.  Setting the transfer price at $80 per monitor would make </a:t>
            </a:r>
            <a:r>
              <a:rPr lang="en-US" sz="1200" kern="1200" dirty="0" err="1">
                <a:solidFill>
                  <a:schemeClr val="tx1"/>
                </a:solidFill>
                <a:effectLst/>
                <a:latin typeface="+mn-lt"/>
                <a:ea typeface="MS PGothic" pitchFamily="34" charset="-128"/>
                <a:cs typeface="MS PGothic" pitchFamily="34" charset="-128"/>
              </a:rPr>
              <a:t>ZTel</a:t>
            </a:r>
            <a:r>
              <a:rPr lang="en-US" sz="1200" kern="1200" dirty="0">
                <a:solidFill>
                  <a:schemeClr val="tx1"/>
                </a:solidFill>
                <a:effectLst/>
                <a:latin typeface="+mn-lt"/>
                <a:ea typeface="MS PGothic" pitchFamily="34" charset="-128"/>
                <a:cs typeface="MS PGothic" pitchFamily="34" charset="-128"/>
              </a:rPr>
              <a:t> indifferent to buying from the LCD division or from an outside supplier; buying from an outside supplier might not be best for </a:t>
            </a:r>
            <a:r>
              <a:rPr lang="en-US" sz="1200" kern="1200" dirty="0" err="1">
                <a:solidFill>
                  <a:schemeClr val="tx1"/>
                </a:solidFill>
                <a:effectLst/>
                <a:latin typeface="+mn-lt"/>
                <a:ea typeface="MS PGothic" pitchFamily="34" charset="-128"/>
                <a:cs typeface="MS PGothic" pitchFamily="34" charset="-128"/>
              </a:rPr>
              <a:t>ZTel</a:t>
            </a:r>
            <a:r>
              <a:rPr lang="en-US" sz="1200" kern="1200" dirty="0">
                <a:solidFill>
                  <a:schemeClr val="tx1"/>
                </a:solidFill>
                <a:effectLst/>
                <a:latin typeface="+mn-lt"/>
                <a:ea typeface="MS PGothic" pitchFamily="34" charset="-128"/>
                <a:cs typeface="MS PGothic" pitchFamily="34" charset="-128"/>
              </a:rPr>
              <a:t> as it would have less control over production and might not be a good use of its productive capacity.  Thus, a negotiated price somewhere between $40 and $80 per unit might be best.  In Appendix 22B we discuss how to determine the transfer price using these three approaches.</a:t>
            </a:r>
          </a:p>
          <a:p>
            <a:pPr>
              <a:defRPr/>
            </a:pPr>
            <a:endParaRPr lang="en-US" dirty="0"/>
          </a:p>
          <a:p>
            <a:endParaRPr lang="en-US" dirty="0"/>
          </a:p>
        </p:txBody>
      </p:sp>
    </p:spTree>
    <p:extLst>
      <p:ext uri="{BB962C8B-B14F-4D97-AF65-F5344CB8AC3E}">
        <p14:creationId xmlns:p14="http://schemas.microsoft.com/office/powerpoint/2010/main" val="1676186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Total time is the elapsed time from when a customer order is received to when the completed order is shipped.   The manufacturing cycle time is the amount of time required to turn raw materials into completed products. This includes process time, inspection time, move time, and wait time. Process time is the time spent producing the product and it is the </a:t>
            </a:r>
            <a:r>
              <a:rPr lang="en-US" altLang="en-US" u="sng" dirty="0"/>
              <a:t>only</a:t>
            </a:r>
            <a:r>
              <a:rPr lang="en-US" altLang="en-US" dirty="0"/>
              <a:t> value-added activity of the four components of cycle time because it is the only activity in cycle time that adds value to the product form the customer’s perspective. </a:t>
            </a:r>
          </a:p>
        </p:txBody>
      </p:sp>
    </p:spTree>
    <p:extLst>
      <p:ext uri="{BB962C8B-B14F-4D97-AF65-F5344CB8AC3E}">
        <p14:creationId xmlns:p14="http://schemas.microsoft.com/office/powerpoint/2010/main" val="3117735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Companies strive to reduce non-value-added time to improve cycle efficiency (CE), which is a measure of production efficiency. Cycle efficiency (CE) is computed by dividing value-added time by cycle (throughput) time. A CE less than one indicates that non-value-added time is present in the production process and they need to evaluate it to identify ways to reduce non-value-added activities.</a:t>
            </a:r>
          </a:p>
          <a:p>
            <a:endParaRPr lang="en-US" altLang="en-US" dirty="0"/>
          </a:p>
          <a:p>
            <a:endParaRPr lang="en-US" dirty="0"/>
          </a:p>
        </p:txBody>
      </p:sp>
    </p:spTree>
    <p:extLst>
      <p:ext uri="{BB962C8B-B14F-4D97-AF65-F5344CB8AC3E}">
        <p14:creationId xmlns:p14="http://schemas.microsoft.com/office/powerpoint/2010/main" val="468475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Appendix 22A will use the general model of cost allocation shown in Exhibit 22.3 to show hot the cost allocations in Exhibits 22.10 and 22.11 are computed</a:t>
            </a:r>
            <a:r>
              <a:rPr lang="en-US" baseline="0" dirty="0"/>
              <a:t> for</a:t>
            </a:r>
            <a:r>
              <a:rPr lang="en-US" dirty="0"/>
              <a:t> A-1 Hardware.</a:t>
            </a:r>
            <a:r>
              <a:rPr lang="en-US" baseline="0"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General formula of </a:t>
            </a:r>
            <a:r>
              <a:rPr lang="en-US" sz="1200" dirty="0"/>
              <a:t>Allocated cost = Total Cost to Allocate x percentage of Allocation Base Used.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The company will allocate the following four indirect costs: rent expense, utilities expense, advertising expense, and insurance expense.</a:t>
            </a:r>
          </a:p>
          <a:p>
            <a:endParaRPr lang="en-US" dirty="0"/>
          </a:p>
          <a:p>
            <a:endParaRPr lang="en-US" dirty="0"/>
          </a:p>
        </p:txBody>
      </p:sp>
    </p:spTree>
    <p:extLst>
      <p:ext uri="{BB962C8B-B14F-4D97-AF65-F5344CB8AC3E}">
        <p14:creationId xmlns:p14="http://schemas.microsoft.com/office/powerpoint/2010/main" val="3118482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this appendix we use our general model of cost allocation (see Exhibit 22.3) to show how the cost allocations in Exhibits 22.10 and 22.11 are computed. A-1 Hardware’s departments use the allocation bases in Exhibit 22A.1: square feet of floor space, dollar value of insured assets, sales dollars, and number of purchase orders.</a:t>
            </a:r>
          </a:p>
          <a:p>
            <a:endParaRPr lang="en-US" dirty="0"/>
          </a:p>
        </p:txBody>
      </p:sp>
    </p:spTree>
    <p:extLst>
      <p:ext uri="{BB962C8B-B14F-4D97-AF65-F5344CB8AC3E}">
        <p14:creationId xmlns:p14="http://schemas.microsoft.com/office/powerpoint/2010/main" val="2147769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this appendix we use our general model of cost allocation (see Exhibit 24.3) to show how the cost allocations in Exhibits 24.10 and 24.11 are computed. A-1 Hardware’s departments use the allocation bases in Exhibit 24A.1: square feet of floor space, dollar value of insured assets, sales dollars, and number of purchase orders.</a:t>
            </a:r>
          </a:p>
          <a:p>
            <a:endParaRPr lang="en-US" dirty="0"/>
          </a:p>
        </p:txBody>
      </p:sp>
    </p:spTree>
    <p:extLst>
      <p:ext uri="{BB962C8B-B14F-4D97-AF65-F5344CB8AC3E}">
        <p14:creationId xmlns:p14="http://schemas.microsoft.com/office/powerpoint/2010/main" val="240514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A responsibility accounting system uses the concept of controllable costs to evaluate a manager’s performance.  Responsibility for controllable costs is clearly defined and performance is evaluated based on the ability to manage and control those costs. Prior to each reporting period, a company prepares plans that identify costs and expenses under each manager’s control. These responsibility accounting budgets are typically based on the flexible budgeting approach covered in chapter 23.</a:t>
            </a:r>
          </a:p>
          <a:p>
            <a:endParaRPr lang="en-US" dirty="0"/>
          </a:p>
        </p:txBody>
      </p:sp>
    </p:spTree>
    <p:extLst>
      <p:ext uri="{BB962C8B-B14F-4D97-AF65-F5344CB8AC3E}">
        <p14:creationId xmlns:p14="http://schemas.microsoft.com/office/powerpoint/2010/main" val="3422579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S PGothic" pitchFamily="34" charset="-128"/>
                <a:cs typeface="MS PGothic" pitchFamily="34" charset="-128"/>
              </a:rPr>
              <a:t>The two service departments (office and purchasing) occupy 25% of the total space (3,000 sq. feet/12,000 sq. feet). However, they are located near the back of the building, which is of lower value than space near the front that is occupied by operating departments. Management estimates that space near the back accounts for $1,200 (10%) of the total rent expense of $12,000. </a:t>
            </a:r>
            <a:endParaRPr lang="en-US" dirty="0"/>
          </a:p>
          <a:p>
            <a:endParaRPr lang="en-US" sz="1200" b="0" i="0" u="none" strike="noStrike" kern="1200" baseline="0" dirty="0">
              <a:solidFill>
                <a:schemeClr val="tx1"/>
              </a:solidFill>
              <a:latin typeface="+mn-lt"/>
              <a:ea typeface="MS PGothic" pitchFamily="34" charset="-128"/>
              <a:cs typeface="MS PGothic" pitchFamily="34" charset="-128"/>
            </a:endParaRPr>
          </a:p>
          <a:p>
            <a:r>
              <a:rPr lang="en-US" sz="1200" b="0" i="0" u="none" strike="noStrike" kern="1200" baseline="0" dirty="0">
                <a:solidFill>
                  <a:schemeClr val="tx1"/>
                </a:solidFill>
                <a:latin typeface="+mn-lt"/>
                <a:ea typeface="MS PGothic" pitchFamily="34" charset="-128"/>
                <a:cs typeface="MS PGothic" pitchFamily="34" charset="-128"/>
              </a:rPr>
              <a:t>Exhibit 22A.2 shows how we allocate the $1,200 rent expense between these two service departments in proportion to their square footage.  We then have the remaining amount of $10,800 ($12,000 - $1,200) of rent expense to allocate to the three operating departments which is shown in Exhibit 22A.3.</a:t>
            </a:r>
            <a:endParaRPr lang="en-US" dirty="0"/>
          </a:p>
          <a:p>
            <a:endParaRPr lang="en-US" dirty="0"/>
          </a:p>
        </p:txBody>
      </p:sp>
    </p:spTree>
    <p:extLst>
      <p:ext uri="{BB962C8B-B14F-4D97-AF65-F5344CB8AC3E}">
        <p14:creationId xmlns:p14="http://schemas.microsoft.com/office/powerpoint/2010/main" val="2113972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S PGothic" pitchFamily="34" charset="-128"/>
                <a:cs typeface="MS PGothic" pitchFamily="34" charset="-128"/>
              </a:rPr>
              <a:t>We continue step 2 by allocating the $2,400 of utilities expense to all departments based on the square footage occupied, as shown in Exhibit 22A.4.</a:t>
            </a:r>
            <a:endParaRPr lang="en-US" dirty="0"/>
          </a:p>
          <a:p>
            <a:endParaRPr lang="en-US" dirty="0"/>
          </a:p>
        </p:txBody>
      </p:sp>
    </p:spTree>
    <p:extLst>
      <p:ext uri="{BB962C8B-B14F-4D97-AF65-F5344CB8AC3E}">
        <p14:creationId xmlns:p14="http://schemas.microsoft.com/office/powerpoint/2010/main" val="486895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S PGothic" pitchFamily="34" charset="-128"/>
                <a:cs typeface="MS PGothic" pitchFamily="34" charset="-128"/>
              </a:rPr>
              <a:t>Exhibit 22A.5 shows the allocation of $1,000 of advertising expense to the three operating departments on the basis of sales dollars. We exclude the service department from this allocation because they do not generate sales.</a:t>
            </a:r>
            <a:endParaRPr lang="en-US" dirty="0"/>
          </a:p>
          <a:p>
            <a:endParaRPr lang="en-US" dirty="0"/>
          </a:p>
        </p:txBody>
      </p:sp>
    </p:spTree>
    <p:extLst>
      <p:ext uri="{BB962C8B-B14F-4D97-AF65-F5344CB8AC3E}">
        <p14:creationId xmlns:p14="http://schemas.microsoft.com/office/powerpoint/2010/main" val="3750691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To complete step</a:t>
            </a:r>
            <a:r>
              <a:rPr lang="en-US" baseline="0" dirty="0"/>
              <a:t> 2, we allocate insurance expense to each service and operating department as shown in Exhibit 22A.6.</a:t>
            </a:r>
            <a:endParaRPr lang="en-US" dirty="0"/>
          </a:p>
          <a:p>
            <a:endParaRPr lang="en-US" dirty="0"/>
          </a:p>
        </p:txBody>
      </p:sp>
    </p:spTree>
    <p:extLst>
      <p:ext uri="{BB962C8B-B14F-4D97-AF65-F5344CB8AC3E}">
        <p14:creationId xmlns:p14="http://schemas.microsoft.com/office/powerpoint/2010/main" val="3987566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S PGothic" pitchFamily="34" charset="-128"/>
                <a:cs typeface="MS PGothic" pitchFamily="34" charset="-128"/>
              </a:rPr>
              <a:t>Third (step 3), total expenses of the two service departments are allocated to the three operating departments. Exhibit 22A.7 shows the allocation of total general office expenses ($15,300) to operating departments.  This amount of $15,300 includes the $14,000 of direct service department expenses, plus $1,300 of indirect expenses that were allocated to the service department.</a:t>
            </a:r>
            <a:endParaRPr lang="en-US" dirty="0"/>
          </a:p>
          <a:p>
            <a:endParaRPr lang="en-US" dirty="0"/>
          </a:p>
        </p:txBody>
      </p:sp>
    </p:spTree>
    <p:extLst>
      <p:ext uri="{BB962C8B-B14F-4D97-AF65-F5344CB8AC3E}">
        <p14:creationId xmlns:p14="http://schemas.microsoft.com/office/powerpoint/2010/main" val="519283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S PGothic" pitchFamily="34" charset="-128"/>
                <a:cs typeface="MS PGothic" pitchFamily="34" charset="-128"/>
              </a:rPr>
              <a:t>Exhibit 22A.8 shows the allocation of total purchasing department expenses ($9,700) to operating departments based on number of purchases orders in each operating department.</a:t>
            </a:r>
            <a:endParaRPr lang="en-US" dirty="0"/>
          </a:p>
        </p:txBody>
      </p:sp>
    </p:spTree>
    <p:extLst>
      <p:ext uri="{BB962C8B-B14F-4D97-AF65-F5344CB8AC3E}">
        <p14:creationId xmlns:p14="http://schemas.microsoft.com/office/powerpoint/2010/main" val="31202911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a:solidFill>
                  <a:schemeClr val="tx1"/>
                </a:solidFill>
                <a:latin typeface="+mn-lt"/>
                <a:ea typeface="MS PGothic" pitchFamily="34" charset="-128"/>
                <a:cs typeface="MS PGothic" pitchFamily="34" charset="-128"/>
              </a:rPr>
              <a:t>The top portion of Exhibit 22B.1 reports data on the LCD division of </a:t>
            </a:r>
            <a:r>
              <a:rPr lang="en-US" sz="1200" b="0" i="0" u="none" strike="noStrike" kern="1200" baseline="0" dirty="0" err="1">
                <a:solidFill>
                  <a:schemeClr val="tx1"/>
                </a:solidFill>
                <a:latin typeface="+mn-lt"/>
                <a:ea typeface="MS PGothic" pitchFamily="34" charset="-128"/>
                <a:cs typeface="MS PGothic" pitchFamily="34" charset="-128"/>
              </a:rPr>
              <a:t>ZTel</a:t>
            </a:r>
            <a:r>
              <a:rPr lang="en-US" sz="1200" b="0" i="0" u="none" strike="noStrike" kern="1200" baseline="0" dirty="0">
                <a:solidFill>
                  <a:schemeClr val="tx1"/>
                </a:solidFill>
                <a:latin typeface="+mn-lt"/>
                <a:ea typeface="MS PGothic" pitchFamily="34" charset="-128"/>
                <a:cs typeface="MS PGothic" pitchFamily="34" charset="-128"/>
              </a:rPr>
              <a:t>. That division manufactures liquid crystal display (LCD) touch-screen monitors for use in </a:t>
            </a:r>
            <a:r>
              <a:rPr lang="en-US" sz="1200" b="0" i="0" u="none" strike="noStrike" kern="1200" baseline="0" dirty="0" err="1">
                <a:solidFill>
                  <a:schemeClr val="tx1"/>
                </a:solidFill>
                <a:latin typeface="+mn-lt"/>
                <a:ea typeface="MS PGothic" pitchFamily="34" charset="-128"/>
                <a:cs typeface="MS PGothic" pitchFamily="34" charset="-128"/>
              </a:rPr>
              <a:t>ZTel’s</a:t>
            </a:r>
            <a:r>
              <a:rPr lang="en-US" sz="1200" b="0" i="0" u="none" strike="noStrike" kern="1200" baseline="0" dirty="0">
                <a:solidFill>
                  <a:schemeClr val="tx1"/>
                </a:solidFill>
                <a:latin typeface="+mn-lt"/>
                <a:ea typeface="MS PGothic" pitchFamily="34" charset="-128"/>
                <a:cs typeface="MS PGothic" pitchFamily="34" charset="-128"/>
              </a:rPr>
              <a:t> S-Phone division’s smartphones. The monitors can also be used in other products. The LCD division can sell its monitors to the S-Phone division as well as to buyers other than S-Phone. Likewise, the S-Phone division can purchase monitors from suppliers other than LCD. </a:t>
            </a:r>
          </a:p>
          <a:p>
            <a:endParaRPr lang="en-US" sz="1200" b="0" i="0" u="none" strike="noStrike" kern="1200" baseline="0" dirty="0">
              <a:solidFill>
                <a:schemeClr val="tx1"/>
              </a:solidFill>
              <a:latin typeface="+mn-lt"/>
              <a:ea typeface="MS PGothic" pitchFamily="34" charset="-128"/>
              <a:cs typeface="MS PGothic" pitchFamily="34" charset="-128"/>
            </a:endParaRPr>
          </a:p>
          <a:p>
            <a:r>
              <a:rPr lang="en-US" sz="1200" b="0" i="0" u="none" strike="noStrike" kern="1200" baseline="0" dirty="0">
                <a:solidFill>
                  <a:schemeClr val="tx1"/>
                </a:solidFill>
                <a:latin typeface="+mn-lt"/>
                <a:ea typeface="MS PGothic" pitchFamily="34" charset="-128"/>
                <a:cs typeface="MS PGothic" pitchFamily="34" charset="-128"/>
              </a:rPr>
              <a:t>The bottom portion of Exhibit 22B.1 reveals the range of transfer prices for transfers of monitors from LCD to S-Phone. As you can see, the transfer price can reasonably range from $40 (the variable manufacturing cost per unit) to $80 (the cost of buying the monitor from an outside supplier). The manager of LCD wants to report a divisional profit. Thus, this manager will not accept a transfer price less than $40; a price less than $40 would cause the division to lose money on each monitor transferred. The LCD manager will consider transfer prices of only $40 or more. On the other hand, the S-Phone division manager also wants to report a divisional profit. Thus, this manager will not pay more than $80 per monitor because similar monitors can be bought from outside suppliers at that price. The S-Phone manager will consider transfer prices of only $80 or less. </a:t>
            </a:r>
          </a:p>
          <a:p>
            <a:endParaRPr lang="en-US" sz="1200" b="0" i="0" u="none" strike="noStrike" kern="1200" baseline="0" dirty="0">
              <a:solidFill>
                <a:schemeClr val="tx1"/>
              </a:solidFill>
              <a:latin typeface="+mn-lt"/>
              <a:ea typeface="MS PGothic" pitchFamily="34" charset="-128"/>
              <a:cs typeface="MS PGothic" pitchFamily="34" charset="-128"/>
            </a:endParaRPr>
          </a:p>
          <a:p>
            <a:r>
              <a:rPr lang="en-US" sz="1200" b="0" i="0" u="none" strike="noStrike" kern="1200" baseline="0" dirty="0">
                <a:solidFill>
                  <a:schemeClr val="tx1"/>
                </a:solidFill>
                <a:latin typeface="+mn-lt"/>
                <a:ea typeface="MS PGothic" pitchFamily="34" charset="-128"/>
                <a:cs typeface="MS PGothic" pitchFamily="34" charset="-128"/>
              </a:rPr>
              <a:t>As any transfer price between $40 and $80 per monitor is possible, how does </a:t>
            </a:r>
            <a:r>
              <a:rPr lang="en-US" sz="1200" b="0" i="0" u="none" strike="noStrike" kern="1200" baseline="0" dirty="0" err="1">
                <a:solidFill>
                  <a:schemeClr val="tx1"/>
                </a:solidFill>
                <a:latin typeface="+mn-lt"/>
                <a:ea typeface="MS PGothic" pitchFamily="34" charset="-128"/>
                <a:cs typeface="MS PGothic" pitchFamily="34" charset="-128"/>
              </a:rPr>
              <a:t>ZTel</a:t>
            </a:r>
            <a:r>
              <a:rPr lang="en-US" sz="1200" b="0" i="0" u="none" strike="noStrike" kern="1200" baseline="0" dirty="0">
                <a:solidFill>
                  <a:schemeClr val="tx1"/>
                </a:solidFill>
                <a:latin typeface="+mn-lt"/>
                <a:ea typeface="MS PGothic" pitchFamily="34" charset="-128"/>
                <a:cs typeface="MS PGothic" pitchFamily="34" charset="-128"/>
              </a:rPr>
              <a:t> determine the transfer price? The answer depends in part on whether the LCD division has excess capacity to manufacture monitors.</a:t>
            </a:r>
            <a:endParaRPr lang="en-US" dirty="0"/>
          </a:p>
          <a:p>
            <a:endParaRPr lang="en-US" dirty="0"/>
          </a:p>
        </p:txBody>
      </p:sp>
    </p:spTree>
    <p:extLst>
      <p:ext uri="{BB962C8B-B14F-4D97-AF65-F5344CB8AC3E}">
        <p14:creationId xmlns:p14="http://schemas.microsoft.com/office/powerpoint/2010/main" val="7809352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If the LCD division can sell every monitor it produces, a market-based transfer price of $80 per monitor is preferred. At that price, the LCD division manager is willing to either transfer monitors to S-Phone or sell to outside customers. The S-Phone division manager cannot buy monitors for less than $80 from outside suppliers, so the $80 price is acceptable. Further, with a transfer price of $80 per monitor, top management of </a:t>
            </a:r>
            <a:r>
              <a:rPr lang="en-US" altLang="en-US" dirty="0" err="1"/>
              <a:t>Ztel</a:t>
            </a:r>
            <a:r>
              <a:rPr lang="en-US" altLang="en-US" dirty="0"/>
              <a:t> is indifferent to the S-Phone division buying from the LCD division or buying similar-quality monitors from outside suppliers. With no excess capacity, the LCD manager will not accept a transfer price less than $80 per monitor. For example, suppose the S-Phone division manager suggests a transfer price of $70 per monitor. At that price, the LCD manager incurs an unnecessary opportunity cost of $10 per monitor (computed as $80 market price minus $70 transfer price). This would lower the LCD division’s income and hurt its performance evaluation.</a:t>
            </a:r>
          </a:p>
        </p:txBody>
      </p:sp>
    </p:spTree>
    <p:extLst>
      <p:ext uri="{BB962C8B-B14F-4D97-AF65-F5344CB8AC3E}">
        <p14:creationId xmlns:p14="http://schemas.microsoft.com/office/powerpoint/2010/main" val="9032004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Assume that the LCD division has excess capacity. For example, the LCD division might currently be producing only 80,000 units. Consequently, with excess capacity, the LCD division should accept any transfer price of $40 per unit or greater and the S-Phone division should purchase monitors from the LCD division.  For example, if a transfer price of $50 per monitor is used, the S-Phone manager is pleased to buy from the LCD division, since that price is below the market price of $80. For each monitor transferred from the LCD division to the S-Phone division at $50, the LCD division receives a contribution margin of $10 (computed as $50 transfer price less $40 variable cost) to contribute towards its fixed costs and increase </a:t>
            </a:r>
            <a:r>
              <a:rPr lang="en-US" altLang="en-US" dirty="0" err="1"/>
              <a:t>ZTel’s</a:t>
            </a:r>
            <a:r>
              <a:rPr lang="en-US" altLang="en-US" dirty="0"/>
              <a:t> overall profits. This form of transfer pricing is called cost-based transfer pricing. Under this approach, the transfer price might be based on variable costs, total costs, or variable costs plus a markup. </a:t>
            </a:r>
          </a:p>
        </p:txBody>
      </p:sp>
    </p:spTree>
    <p:extLst>
      <p:ext uri="{BB962C8B-B14F-4D97-AF65-F5344CB8AC3E}">
        <p14:creationId xmlns:p14="http://schemas.microsoft.com/office/powerpoint/2010/main" val="904441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Joint costs are costs incurred to produce or purchase two or more products at the same time. For example, a sawmill company incurs a joint cost when it buys logs that it cuts into lumber. The joint cost includes the logs (raw material) and its cutting (conversion) into boards classified as Clear, Select, No. 1 Common, No. 2 Common, No. 3 Common, and other types of lumber and by-products. </a:t>
            </a:r>
          </a:p>
          <a:p>
            <a:endParaRPr lang="en-US" altLang="en-US" dirty="0"/>
          </a:p>
          <a:p>
            <a:r>
              <a:rPr lang="en-US" altLang="en-US" dirty="0"/>
              <a:t>Financial statements prepared according to GAAP must assign joint costs to products. To do this, management must decide how to allocate joint costs across products benefiting from these costs. If some products are sold and others remain in inventory, allocating joint costs involves assigning costs to both cost of goods sold and ending inventory. The two usual methods to allocate joint costs are: (1) the physical basis and (2) the value basis.</a:t>
            </a:r>
          </a:p>
        </p:txBody>
      </p:sp>
    </p:spTree>
    <p:extLst>
      <p:ext uri="{BB962C8B-B14F-4D97-AF65-F5344CB8AC3E}">
        <p14:creationId xmlns:p14="http://schemas.microsoft.com/office/powerpoint/2010/main" val="112547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S PGothic" pitchFamily="34" charset="-128"/>
                <a:cs typeface="MS PGothic" pitchFamily="34" charset="-128"/>
              </a:rPr>
              <a:t>A responsibility accounting system recognizes that control over costs and expenses belongs to several levels of management. We illustrate this in the organization chart in Exhibit 22.1. The lines in this chart connecting the managerial positions reflect channels of authority. For example, the three department managers (beverage, food, and service) in this company are responsible for controllable costs incurred in their departments. These department managers report to the vice president (VP) of the Southeast region, and thus these same costs are subject to the overall control of this VP. Similarly, the costs of the Southeast region are reported to and subject to the control of the executive vice president (EVP) of operations, the president, and, ultimately, the board of directors.</a:t>
            </a:r>
            <a:endParaRPr lang="en-US" altLang="en-US" dirty="0"/>
          </a:p>
          <a:p>
            <a:endParaRPr lang="en-US" dirty="0"/>
          </a:p>
        </p:txBody>
      </p:sp>
    </p:spTree>
    <p:extLst>
      <p:ext uri="{BB962C8B-B14F-4D97-AF65-F5344CB8AC3E}">
        <p14:creationId xmlns:p14="http://schemas.microsoft.com/office/powerpoint/2010/main" val="3046280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5473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The physical basis allocation of joint costs typically involves allocating joint cost using physical characteristics such as the ratio of pounds, cubic feet, or gallons of each joint product to the total pounds, cubic feet, or gallons of all joint products flowing from the cost.  Consider a sawmill that bought logs for $30,000. When cut, these logs produce 100,000 board feet of lumber in the grades and amounts shown. The logs produce 20,000 board feet of No. 3 Common lumber, which is 20% of the total. With physical allocation, the No. 3 Common lumber is assigned 20% of the $30,000 cost of the logs, or $6,000 ($30,000 × 20%). Because this low-grade lumber sells for $4,000, this allocation gives a $2,000 loss from its production and sale. The physical basis for allocating joint costs does not reflect the extra value flowing into some products or the inferior value flowing into others. That is, the portion of a log that produces Clear and Select grade lumber is worth more than the portion used to produce the three grades of common lumber, but the physical basis fails to reflect this.  Consequently, this method is not preferred because the resulting cost allocations do not reflect the relative market values the joint cost generates. The preferred approach is the value basis, which allocates joint cost in proportion to the sales value of the output produced by the process at the “split-off point.”  </a:t>
            </a:r>
          </a:p>
        </p:txBody>
      </p:sp>
    </p:spTree>
    <p:extLst>
      <p:ext uri="{BB962C8B-B14F-4D97-AF65-F5344CB8AC3E}">
        <p14:creationId xmlns:p14="http://schemas.microsoft.com/office/powerpoint/2010/main" val="9371542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The value basis method of joint cost allocation determines the percentage of the total costs allocated to each grade by the ratio of each grade’s sales value to the total sales value, at the split-off point, to the total sales value of $50,000 (sales value is the unit selling price multiplied by the number of units produced). The Clear and Select lumber grades receive 24% of the total cost ($12,000 ÷ $50,000) instead of the 10% portion using a physical basis. The No. 3 Common lumber receives only 8% of the total cost, or $2,400, which is much less than the $6,000 assigned to it using the physical basis.  An outcome of value basis allocation is that each grade produces exactly the same 40% gross profit at the split-off point. This 40% rate equals the gross profit rate from selling all the lumber made from the $30,000 logs for a combined price of $50,000.</a:t>
            </a:r>
          </a:p>
        </p:txBody>
      </p:sp>
    </p:spTree>
    <p:extLst>
      <p:ext uri="{BB962C8B-B14F-4D97-AF65-F5344CB8AC3E}">
        <p14:creationId xmlns:p14="http://schemas.microsoft.com/office/powerpoint/2010/main" val="316995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628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MS PGothic" pitchFamily="34" charset="-128"/>
                <a:cs typeface="MS PGothic" pitchFamily="34" charset="-128"/>
              </a:rPr>
              <a:t>Responsibility accounting performance report </a:t>
            </a:r>
            <a:r>
              <a:rPr lang="en-US" sz="1200" b="0" i="0" u="none" strike="noStrike" kern="1200" baseline="0" dirty="0">
                <a:solidFill>
                  <a:schemeClr val="tx1"/>
                </a:solidFill>
                <a:latin typeface="+mn-lt"/>
                <a:ea typeface="MS PGothic" pitchFamily="34" charset="-128"/>
                <a:cs typeface="MS PGothic" pitchFamily="34" charset="-128"/>
              </a:rPr>
              <a:t>lists actual expenses that a manager is responsible for and their budgeted amounts. Management’s analysis of differences between budgeted and actual amounts often results in corrective or strategic managerial actions. Upper-level management uses performance reports to evaluate the effectiveness of lower-level managers in keeping costs within budgeted amounts. </a:t>
            </a:r>
            <a:endParaRPr lang="en-US" altLang="en-US" dirty="0"/>
          </a:p>
          <a:p>
            <a:endParaRPr lang="en-US" dirty="0"/>
          </a:p>
        </p:txBody>
      </p:sp>
    </p:spTree>
    <p:extLst>
      <p:ext uri="{BB962C8B-B14F-4D97-AF65-F5344CB8AC3E}">
        <p14:creationId xmlns:p14="http://schemas.microsoft.com/office/powerpoint/2010/main" val="2924757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Exhibit 22.2 shows summarized performance reports for three management levels. The beverage department is a cost center, and its manager is responsible for controlling costs. This exhibit shows that costs under the control of the beverage department plant manager are totaled and included among the controllable costs of the VP of the West region. Costs under the control of the VP are totaled and included among the controllable costs of the EVP of operations. In this way, responsibility accounting reports provide relevant information for each U.S. management level. A good responsibility accounting system makes every effort to provide relevant information to the right person (the one who controls the cost) at the right time (before a cost is out of control). </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Review what you have learned in the following NEED-TO-KNOW Slides.</a:t>
            </a:r>
            <a:endParaRPr lang="en-US" altLang="en-US" dirty="0"/>
          </a:p>
        </p:txBody>
      </p:sp>
    </p:spTree>
    <p:extLst>
      <p:ext uri="{BB962C8B-B14F-4D97-AF65-F5344CB8AC3E}">
        <p14:creationId xmlns:p14="http://schemas.microsoft.com/office/powerpoint/2010/main" val="264112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Need-to-Know</a:t>
            </a:r>
            <a:r>
              <a:rPr lang="en-US" baseline="0" dirty="0"/>
              <a:t> 22.1</a:t>
            </a:r>
          </a:p>
          <a:p>
            <a:endParaRPr lang="en-US" sz="1200" dirty="0"/>
          </a:p>
        </p:txBody>
      </p:sp>
    </p:spTree>
    <p:extLst>
      <p:ext uri="{BB962C8B-B14F-4D97-AF65-F5344CB8AC3E}">
        <p14:creationId xmlns:p14="http://schemas.microsoft.com/office/powerpoint/2010/main" val="3882657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563562"/>
          </a:xfrm>
        </p:spPr>
        <p:txBody>
          <a:bodyPr/>
          <a:lstStyle/>
          <a:p>
            <a:r>
              <a:rPr lang="en-US" dirty="0"/>
              <a:t>Click to edit Master title style</a:t>
            </a:r>
          </a:p>
        </p:txBody>
      </p:sp>
      <p:sp>
        <p:nvSpPr>
          <p:cNvPr id="3" name="Content Placeholder 2"/>
          <p:cNvSpPr>
            <a:spLocks noGrp="1"/>
          </p:cNvSpPr>
          <p:nvPr>
            <p:ph idx="1"/>
          </p:nvPr>
        </p:nvSpPr>
        <p:spPr>
          <a:xfrm>
            <a:off x="457200" y="2027237"/>
            <a:ext cx="5334000" cy="3535363"/>
          </a:xfrm>
        </p:spPr>
        <p:txBody>
          <a:bodyPr/>
          <a:lstStyle>
            <a:lvl3pPr marL="1143000" indent="-228600">
              <a:buFont typeface="Wingdings" panose="05000000000000000000" pitchFamily="2" charset="2"/>
              <a:buChar char="§"/>
              <a:defRPr/>
            </a:lvl3pPr>
            <a:lvl4pPr marL="1600200" indent="-228600">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533400" y="1443990"/>
            <a:ext cx="8153400" cy="461010"/>
          </a:xfrm>
        </p:spPr>
        <p:txBody>
          <a:bodyPr/>
          <a:lstStyle>
            <a:lvl1pPr marL="0" indent="0">
              <a:buNone/>
              <a:defRPr/>
            </a:lvl1pPr>
          </a:lstStyle>
          <a:p>
            <a:pPr lvl="0"/>
            <a:endParaRPr lang="en-US" dirty="0"/>
          </a:p>
        </p:txBody>
      </p:sp>
      <p:sp>
        <p:nvSpPr>
          <p:cNvPr id="5" name="Content Placeholder 4"/>
          <p:cNvSpPr>
            <a:spLocks noGrp="1"/>
          </p:cNvSpPr>
          <p:nvPr>
            <p:ph sz="quarter" idx="14"/>
          </p:nvPr>
        </p:nvSpPr>
        <p:spPr>
          <a:xfrm>
            <a:off x="5181600" y="2209800"/>
            <a:ext cx="34290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22-</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330769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21336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48656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85800" y="685801"/>
            <a:ext cx="7772400" cy="1219200"/>
          </a:xfrm>
        </p:spPr>
        <p:txBody>
          <a:bodyPr/>
          <a:lstStyle/>
          <a:p>
            <a:r>
              <a:rPr lang="en-US" dirty="0"/>
              <a:t>Click to edit Master title style</a:t>
            </a:r>
          </a:p>
        </p:txBody>
      </p:sp>
      <p:sp>
        <p:nvSpPr>
          <p:cNvPr id="7" name="Subtitle 2"/>
          <p:cNvSpPr>
            <a:spLocks noGrp="1"/>
          </p:cNvSpPr>
          <p:nvPr>
            <p:ph type="subTitle" idx="1"/>
          </p:nvPr>
        </p:nvSpPr>
        <p:spPr>
          <a:xfrm>
            <a:off x="1371600" y="28956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22-</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318844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Text Placeholder 7"/>
          <p:cNvSpPr>
            <a:spLocks noGrp="1"/>
          </p:cNvSpPr>
          <p:nvPr>
            <p:ph type="body" sz="quarter" idx="15"/>
          </p:nvPr>
        </p:nvSpPr>
        <p:spPr>
          <a:xfrm>
            <a:off x="519906" y="1752600"/>
            <a:ext cx="8180388" cy="762000"/>
          </a:xfrm>
        </p:spPr>
        <p:txBody>
          <a:bodyPr/>
          <a:lstStyle>
            <a:lvl1pPr marL="0" indent="0">
              <a:buNone/>
              <a:defRPr/>
            </a:lvl1pPr>
          </a:lstStyle>
          <a:p>
            <a:pPr lvl="0"/>
            <a:endParaRPr lang="en-US" dirty="0"/>
          </a:p>
        </p:txBody>
      </p:sp>
      <p:sp>
        <p:nvSpPr>
          <p:cNvPr id="4" name="Content Placeholder 3"/>
          <p:cNvSpPr>
            <a:spLocks noGrp="1"/>
          </p:cNvSpPr>
          <p:nvPr>
            <p:ph sz="quarter" idx="16"/>
          </p:nvPr>
        </p:nvSpPr>
        <p:spPr>
          <a:xfrm>
            <a:off x="590550" y="3276600"/>
            <a:ext cx="184785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7"/>
          </p:nvPr>
        </p:nvSpPr>
        <p:spPr>
          <a:xfrm>
            <a:off x="3124200" y="3048000"/>
            <a:ext cx="2438400"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8"/>
          </p:nvPr>
        </p:nvSpPr>
        <p:spPr>
          <a:xfrm>
            <a:off x="6858000" y="3124200"/>
            <a:ext cx="1676400" cy="2209800"/>
          </a:xfrm>
        </p:spPr>
        <p:txBody>
          <a:bodyPr/>
          <a:lstStyle/>
          <a:p>
            <a:endParaRPr lang="en-US"/>
          </a:p>
        </p:txBody>
      </p:sp>
      <p:sp>
        <p:nvSpPr>
          <p:cNvPr id="14"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22-</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228233114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itle 1"/>
          <p:cNvSpPr>
            <a:spLocks noGrp="1"/>
          </p:cNvSpPr>
          <p:nvPr>
            <p:ph type="ctrTitle"/>
          </p:nvPr>
        </p:nvSpPr>
        <p:spPr>
          <a:xfrm>
            <a:off x="689941" y="2846387"/>
            <a:ext cx="7772400" cy="1219200"/>
          </a:xfrm>
        </p:spPr>
        <p:txBody>
          <a:bodyPr/>
          <a:lstStyle/>
          <a:p>
            <a:r>
              <a:rPr lang="en-US" dirty="0"/>
              <a:t>Click to edit Master title style</a:t>
            </a:r>
          </a:p>
        </p:txBody>
      </p:sp>
      <p:sp>
        <p:nvSpPr>
          <p:cNvPr id="9" name="Slide Number Placeholder 5"/>
          <p:cNvSpPr txBox="1">
            <a:spLocks/>
          </p:cNvSpPr>
          <p:nvPr userDrawn="1"/>
        </p:nvSpPr>
        <p:spPr>
          <a:xfrm>
            <a:off x="-18728" y="6400800"/>
            <a:ext cx="8481069"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latin typeface="Verdana" panose="020B0604030504040204" pitchFamily="34" charset="0"/>
                <a:ea typeface="Verdana" panose="020B0604030504040204" pitchFamily="34" charset="0"/>
                <a:cs typeface="Verdana" panose="020B0604030504040204" pitchFamily="34" charset="0"/>
              </a:rPr>
              <a:t>© McGraw-Hill Education. All rights reserved. Authorized only for instructor use in the classroom. No reproduction or further distribution permitted without the prior written consent of McGraw-Hill Education.</a:t>
            </a:r>
          </a:p>
        </p:txBody>
      </p:sp>
      <p:sp>
        <p:nvSpPr>
          <p:cNvPr id="5"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22-</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1897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 y="538162"/>
            <a:ext cx="8267700" cy="490537"/>
          </a:xfrm>
        </p:spPr>
        <p:txBody>
          <a:bodyPr/>
          <a:lstStyle/>
          <a:p>
            <a:r>
              <a:rPr lang="en-US" dirty="0"/>
              <a:t>Click to edit Master title style</a:t>
            </a:r>
          </a:p>
        </p:txBody>
      </p:sp>
      <p:sp>
        <p:nvSpPr>
          <p:cNvPr id="3" name="Subtitle 2"/>
          <p:cNvSpPr>
            <a:spLocks noGrp="1"/>
          </p:cNvSpPr>
          <p:nvPr>
            <p:ph type="subTitle" idx="1"/>
          </p:nvPr>
        </p:nvSpPr>
        <p:spPr>
          <a:xfrm>
            <a:off x="3886200" y="33528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Picture Placeholder 5"/>
          <p:cNvSpPr>
            <a:spLocks noGrp="1"/>
          </p:cNvSpPr>
          <p:nvPr>
            <p:ph type="pic" sz="quarter" idx="10"/>
          </p:nvPr>
        </p:nvSpPr>
        <p:spPr>
          <a:xfrm>
            <a:off x="457200" y="1600200"/>
            <a:ext cx="2819400" cy="4495800"/>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3429000" y="6248400"/>
            <a:ext cx="4038600" cy="304800"/>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152400" y="1143000"/>
            <a:ext cx="883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4035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5- </a:t>
            </a:r>
            <a:fld id="{7BD0480D-8423-4787-91CC-B4D39D98E125}"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
        <p:nvSpPr>
          <p:cNvPr id="8" name="Rectangle 7"/>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Tree>
    <p:extLst>
      <p:ext uri="{BB962C8B-B14F-4D97-AF65-F5344CB8AC3E}">
        <p14:creationId xmlns:p14="http://schemas.microsoft.com/office/powerpoint/2010/main" val="1446147771"/>
      </p:ext>
    </p:extLst>
  </p:cSld>
  <p:clrMap bg1="lt1" tx1="dk1" bg2="lt2" tx2="dk2" accent1="accent1" accent2="accent2" accent3="accent3" accent4="accent4" accent5="accent5" accent6="accent6" hlink="hlink" folHlink="folHlink"/>
  <p:sldLayoutIdLst>
    <p:sldLayoutId id="2147486470" r:id="rId1"/>
    <p:sldLayoutId id="2147486480" r:id="rId2"/>
    <p:sldLayoutId id="2147486481" r:id="rId3"/>
    <p:sldLayoutId id="2147486484" r:id="rId4"/>
  </p:sldLayoutIdLst>
  <p:hf hdr="0" ftr="0" dt="0"/>
  <p:txStyles>
    <p:titleStyle>
      <a:lvl1pPr algn="ctr" rtl="0" eaLnBrk="0" fontAlgn="base" hangingPunct="0">
        <a:spcBef>
          <a:spcPct val="0"/>
        </a:spcBef>
        <a:spcAft>
          <a:spcPct val="0"/>
        </a:spcAft>
        <a:defRPr sz="3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3489371"/>
      </p:ext>
    </p:extLst>
  </p:cSld>
  <p:clrMap bg1="lt1" tx1="dk1" bg2="lt2" tx2="dk2" accent1="accent1" accent2="accent2" accent3="accent3" accent4="accent4" accent5="accent5" accent6="accent6" hlink="hlink" folHlink="folHlink"/>
  <p:sldLayoutIdLst>
    <p:sldLayoutId id="2147486491" r:id="rId1"/>
  </p:sldLayoutIdLst>
  <p:txStyles>
    <p:titleStyle>
      <a:lvl1pPr algn="ctr"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Verdana" pitchFamily="34" charset="0"/>
          <a:ea typeface="Verdana" pitchFamily="34" charset="0"/>
          <a:cs typeface="Verdana" pitchFamily="34" charset="0"/>
        </a:defRPr>
      </a:lvl1pPr>
      <a:lvl2pPr marL="800100" indent="-342900" algn="l" defTabSz="914400" rtl="0" eaLnBrk="1" latinLnBrk="0" hangingPunct="1">
        <a:spcBef>
          <a:spcPct val="20000"/>
        </a:spcBef>
        <a:buFont typeface="Arial" pitchFamily="34" charset="0"/>
        <a:buChar char="–"/>
        <a:tabLst>
          <a:tab pos="749300" algn="l"/>
        </a:tabLst>
        <a:defRPr sz="2400" kern="1200">
          <a:solidFill>
            <a:schemeClr val="tx1"/>
          </a:solidFill>
          <a:latin typeface="Verdana" pitchFamily="34" charset="0"/>
          <a:ea typeface="Verdana" pitchFamily="34" charset="0"/>
          <a:cs typeface="Verdana" pitchFamily="34" charset="0"/>
        </a:defRPr>
      </a:lvl2pPr>
      <a:lvl3pPr marL="1257300" indent="-342900" algn="l" defTabSz="914400" rtl="0" eaLnBrk="1" latinLnBrk="0" hangingPunct="1">
        <a:spcBef>
          <a:spcPct val="20000"/>
        </a:spcBef>
        <a:buFont typeface="Wingdings" pitchFamily="2" charset="2"/>
        <a:buChar char="§"/>
        <a:defRPr sz="2200" kern="1200">
          <a:solidFill>
            <a:schemeClr val="tx1"/>
          </a:solidFill>
          <a:latin typeface="Verdana" pitchFamily="34" charset="0"/>
          <a:ea typeface="Verdana" pitchFamily="34" charset="0"/>
          <a:cs typeface="Verdana" pitchFamily="34" charset="0"/>
        </a:defRPr>
      </a:lvl3pPr>
      <a:lvl4pPr marL="1714500" indent="-342900" algn="l" defTabSz="914400" rtl="0" eaLnBrk="1" latinLnBrk="0" hangingPunct="1">
        <a:spcBef>
          <a:spcPct val="20000"/>
        </a:spcBef>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171700" indent="-342900" algn="l" defTabSz="914400" rtl="0" eaLnBrk="1" latinLnBrk="0" hangingPunct="1">
        <a:spcBef>
          <a:spcPct val="20000"/>
        </a:spcBef>
        <a:buFont typeface="Wingdings" pitchFamily="2" charset="2"/>
        <a:buChar char="Ø"/>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7.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15.wmf"/><Relationship Id="rId4" Type="http://schemas.openxmlformats.org/officeDocument/2006/relationships/oleObject" Target="../embeddings/oleObject8.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9.wmf"/><Relationship Id="rId4" Type="http://schemas.openxmlformats.org/officeDocument/2006/relationships/oleObject" Target="../embeddings/oleObject9.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4734" y="609600"/>
            <a:ext cx="8973066" cy="1143000"/>
          </a:xfrm>
        </p:spPr>
        <p:txBody>
          <a:bodyPr anchor="t">
            <a:noAutofit/>
          </a:bodyPr>
          <a:lstStyle/>
          <a:p>
            <a:pPr algn="l"/>
            <a:r>
              <a:rPr lang="en-US" altLang="en-US" dirty="0"/>
              <a:t>Financial &amp; Managerial Accounting</a:t>
            </a:r>
            <a:br>
              <a:rPr lang="en-US" altLang="en-US" dirty="0"/>
            </a:br>
            <a:r>
              <a:rPr lang="en-US" altLang="en-US" sz="3200" dirty="0"/>
              <a:t>Information for Decisions</a:t>
            </a:r>
            <a:endParaRPr lang="en-US" sz="3200" dirty="0"/>
          </a:p>
        </p:txBody>
      </p:sp>
      <p:sp>
        <p:nvSpPr>
          <p:cNvPr id="2" name="Text Placeholder 1"/>
          <p:cNvSpPr>
            <a:spLocks noGrp="1"/>
          </p:cNvSpPr>
          <p:nvPr>
            <p:ph type="body" sz="quarter" idx="12"/>
          </p:nvPr>
        </p:nvSpPr>
        <p:spPr>
          <a:xfrm>
            <a:off x="76200" y="1752600"/>
            <a:ext cx="8991600" cy="457200"/>
          </a:xfrm>
        </p:spPr>
        <p:txBody>
          <a:bodyPr>
            <a:normAutofit fontScale="92500" lnSpcReduction="10000"/>
          </a:bodyPr>
          <a:lstStyle/>
          <a:p>
            <a:pPr marL="0" indent="0">
              <a:buNone/>
            </a:pPr>
            <a:r>
              <a:rPr lang="en-US" sz="2800" dirty="0">
                <a:solidFill>
                  <a:srgbClr val="000000"/>
                </a:solidFill>
              </a:rPr>
              <a:t>Seventh Edition</a:t>
            </a:r>
            <a:endParaRPr lang="en-US" sz="2800" dirty="0"/>
          </a:p>
        </p:txBody>
      </p:sp>
      <p:pic>
        <p:nvPicPr>
          <p:cNvPr id="10" name="Picture 9" descr="Image of textbook cover"/>
          <p:cNvPicPr>
            <a:picLocks noChangeAspect="1"/>
          </p:cNvPicPr>
          <p:nvPr/>
        </p:nvPicPr>
        <p:blipFill>
          <a:blip r:embed="rId3"/>
          <a:stretch>
            <a:fillRect/>
          </a:stretch>
        </p:blipFill>
        <p:spPr>
          <a:xfrm>
            <a:off x="152400" y="2209799"/>
            <a:ext cx="3048000" cy="4072889"/>
          </a:xfrm>
          <a:prstGeom prst="rect">
            <a:avLst/>
          </a:prstGeom>
        </p:spPr>
      </p:pic>
      <p:sp>
        <p:nvSpPr>
          <p:cNvPr id="6" name="Subtitle 5"/>
          <p:cNvSpPr>
            <a:spLocks noGrp="1"/>
          </p:cNvSpPr>
          <p:nvPr>
            <p:ph type="subTitle" idx="1"/>
          </p:nvPr>
        </p:nvSpPr>
        <p:spPr>
          <a:xfrm>
            <a:off x="3962400" y="2514600"/>
            <a:ext cx="4800600" cy="3429000"/>
          </a:xfrm>
        </p:spPr>
        <p:txBody>
          <a:bodyPr anchor="ctr">
            <a:noAutofit/>
          </a:bodyPr>
          <a:lstStyle/>
          <a:p>
            <a:r>
              <a:rPr lang="en-US" altLang="en-US" sz="4000" b="1" dirty="0">
                <a:solidFill>
                  <a:schemeClr val="tx1"/>
                </a:solidFill>
              </a:rPr>
              <a:t>Chapter 22</a:t>
            </a:r>
          </a:p>
          <a:p>
            <a:r>
              <a:rPr lang="en-US" altLang="en-US" sz="3600" dirty="0">
                <a:solidFill>
                  <a:schemeClr val="tx1"/>
                </a:solidFill>
              </a:rPr>
              <a:t>Performance Measurement and Responsibility Accounting</a:t>
            </a:r>
          </a:p>
        </p:txBody>
      </p:sp>
      <p:sp>
        <p:nvSpPr>
          <p:cNvPr id="9" name="Text Placeholder 8"/>
          <p:cNvSpPr>
            <a:spLocks noGrp="1"/>
          </p:cNvSpPr>
          <p:nvPr>
            <p:ph type="body" sz="quarter" idx="11"/>
          </p:nvPr>
        </p:nvSpPr>
        <p:spPr>
          <a:xfrm>
            <a:off x="457200" y="6324600"/>
            <a:ext cx="8305800" cy="533400"/>
          </a:xfrm>
        </p:spPr>
        <p:txBody>
          <a:bodyPr anchor="ctr">
            <a:noAutofit/>
          </a:bodyPr>
          <a:lstStyle/>
          <a:p>
            <a:pPr marL="0" indent="0" algn="ctr">
              <a:buNone/>
            </a:pPr>
            <a:r>
              <a:rPr lang="en-US" sz="1200" dirty="0"/>
              <a:t>©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968128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2" y="533400"/>
            <a:ext cx="9052560" cy="998384"/>
          </a:xfrm>
        </p:spPr>
        <p:txBody>
          <a:bodyPr/>
          <a:lstStyle/>
          <a:p>
            <a:r>
              <a:rPr lang="en-US" altLang="en-US" sz="3600" dirty="0"/>
              <a:t>Responsibility Accounting Performance Reports (1 of</a:t>
            </a:r>
            <a:r>
              <a:rPr lang="en-US" altLang="en-US" sz="3600" baseline="0" dirty="0"/>
              <a:t> 4)</a:t>
            </a:r>
            <a:endParaRPr lang="en-US" sz="3600" dirty="0"/>
          </a:p>
        </p:txBody>
      </p:sp>
      <p:sp>
        <p:nvSpPr>
          <p:cNvPr id="4" name="Text Placeholder 3"/>
          <p:cNvSpPr>
            <a:spLocks noGrp="1"/>
          </p:cNvSpPr>
          <p:nvPr>
            <p:ph type="body" sz="quarter" idx="13"/>
          </p:nvPr>
        </p:nvSpPr>
        <p:spPr>
          <a:xfrm>
            <a:off x="107732" y="1672493"/>
            <a:ext cx="8915400" cy="613507"/>
          </a:xfrm>
        </p:spPr>
        <p:txBody>
          <a:bodyPr/>
          <a:lstStyle/>
          <a:p>
            <a:pPr algn="ctr"/>
            <a:r>
              <a:rPr lang="en-US" altLang="en-US" sz="1800" b="1" kern="0" dirty="0">
                <a:solidFill>
                  <a:prstClr val="black"/>
                </a:solidFill>
              </a:rPr>
              <a:t>Learning Objective P1:</a:t>
            </a:r>
            <a:r>
              <a:rPr lang="en-US" sz="1800" dirty="0">
                <a:solidFill>
                  <a:prstClr val="black"/>
                </a:solidFill>
              </a:rPr>
              <a:t> Prepare a responsibility accounting report using controllable costs.</a:t>
            </a:r>
            <a:endParaRPr lang="en-US" sz="1800" dirty="0"/>
          </a:p>
        </p:txBody>
      </p:sp>
      <p:sp>
        <p:nvSpPr>
          <p:cNvPr id="3" name="Content Placeholder 2"/>
          <p:cNvSpPr>
            <a:spLocks noGrp="1"/>
          </p:cNvSpPr>
          <p:nvPr>
            <p:ph idx="1"/>
          </p:nvPr>
        </p:nvSpPr>
        <p:spPr>
          <a:xfrm>
            <a:off x="304800" y="2362201"/>
            <a:ext cx="8458200" cy="4038600"/>
          </a:xfrm>
        </p:spPr>
        <p:txBody>
          <a:bodyPr/>
          <a:lstStyle/>
          <a:p>
            <a:r>
              <a:rPr lang="en-US" altLang="en-US" sz="2600" dirty="0"/>
              <a:t>Amount of detail varies according to the level in the organization.</a:t>
            </a:r>
          </a:p>
          <a:p>
            <a:r>
              <a:rPr lang="en-US" altLang="en-US" sz="2600" dirty="0"/>
              <a:t>A department manager receives detailed reports.</a:t>
            </a:r>
          </a:p>
          <a:p>
            <a:r>
              <a:rPr lang="en-US" sz="2600" dirty="0"/>
              <a:t>A store manager receives summarized information from each department.</a:t>
            </a:r>
          </a:p>
        </p:txBody>
      </p:sp>
    </p:spTree>
    <p:extLst>
      <p:ext uri="{BB962C8B-B14F-4D97-AF65-F5344CB8AC3E}">
        <p14:creationId xmlns:p14="http://schemas.microsoft.com/office/powerpoint/2010/main" val="2796639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6" y="533400"/>
            <a:ext cx="9144000" cy="989342"/>
          </a:xfrm>
        </p:spPr>
        <p:txBody>
          <a:bodyPr/>
          <a:lstStyle/>
          <a:p>
            <a:r>
              <a:rPr lang="en-US" altLang="en-US" sz="3600" dirty="0"/>
              <a:t>Responsibility Accounting Performance Reports (2 of 4)</a:t>
            </a:r>
            <a:endParaRPr lang="en-US" sz="3600" dirty="0"/>
          </a:p>
        </p:txBody>
      </p:sp>
      <p:sp>
        <p:nvSpPr>
          <p:cNvPr id="3" name="Text Placeholder 2"/>
          <p:cNvSpPr>
            <a:spLocks noGrp="1"/>
          </p:cNvSpPr>
          <p:nvPr>
            <p:ph type="body" sz="quarter" idx="15"/>
          </p:nvPr>
        </p:nvSpPr>
        <p:spPr>
          <a:xfrm>
            <a:off x="63589" y="1600200"/>
            <a:ext cx="8998427" cy="572502"/>
          </a:xfrm>
        </p:spPr>
        <p:txBody>
          <a:bodyPr/>
          <a:lstStyle/>
          <a:p>
            <a:pPr algn="ctr"/>
            <a:r>
              <a:rPr lang="en-US" altLang="en-US" sz="1800" b="1" kern="0" dirty="0">
                <a:solidFill>
                  <a:prstClr val="black"/>
                </a:solidFill>
              </a:rPr>
              <a:t>Learning Objective P1:</a:t>
            </a:r>
            <a:r>
              <a:rPr lang="en-US" sz="1800" dirty="0">
                <a:solidFill>
                  <a:prstClr val="black"/>
                </a:solidFill>
              </a:rPr>
              <a:t> Prepare a responsibility accounting report using controllable costs.</a:t>
            </a:r>
            <a:endParaRPr lang="en-US" sz="1800" dirty="0"/>
          </a:p>
        </p:txBody>
      </p:sp>
      <p:sp>
        <p:nvSpPr>
          <p:cNvPr id="4" name="Content Placeholder 3"/>
          <p:cNvSpPr>
            <a:spLocks noGrp="1"/>
          </p:cNvSpPr>
          <p:nvPr>
            <p:ph sz="quarter" idx="16"/>
          </p:nvPr>
        </p:nvSpPr>
        <p:spPr>
          <a:xfrm>
            <a:off x="260132" y="2133600"/>
            <a:ext cx="8610600" cy="838200"/>
          </a:xfrm>
        </p:spPr>
        <p:txBody>
          <a:bodyPr/>
          <a:lstStyle/>
          <a:p>
            <a:pPr marL="0" indent="0">
              <a:buNone/>
            </a:pPr>
            <a:r>
              <a:rPr lang="en-US" sz="2200" kern="0" dirty="0"/>
              <a:t>Exhibit 22.2</a:t>
            </a:r>
          </a:p>
          <a:p>
            <a:pPr marL="0" indent="0">
              <a:buNone/>
            </a:pPr>
            <a:r>
              <a:rPr lang="en-US" sz="2200" b="1" dirty="0"/>
              <a:t>Executive Vice President, U.S. Operations </a:t>
            </a:r>
          </a:p>
        </p:txBody>
      </p:sp>
      <p:graphicFrame>
        <p:nvGraphicFramePr>
          <p:cNvPr id="8" name="Table 7"/>
          <p:cNvGraphicFramePr>
            <a:graphicFrameLocks noGrp="1"/>
          </p:cNvGraphicFramePr>
          <p:nvPr>
            <p:extLst>
              <p:ext uri="{D42A27DB-BD31-4B8C-83A1-F6EECF244321}">
                <p14:modId xmlns:p14="http://schemas.microsoft.com/office/powerpoint/2010/main" val="1489565792"/>
              </p:ext>
            </p:extLst>
          </p:nvPr>
        </p:nvGraphicFramePr>
        <p:xfrm>
          <a:off x="304800" y="3124201"/>
          <a:ext cx="8565932" cy="2463660"/>
        </p:xfrm>
        <a:graphic>
          <a:graphicData uri="http://schemas.openxmlformats.org/drawingml/2006/table">
            <a:tbl>
              <a:tblPr firstRow="1" bandRow="1">
                <a:tableStyleId>{5940675A-B579-460E-94D1-54222C63F5DA}</a:tableStyleId>
              </a:tblPr>
              <a:tblGrid>
                <a:gridCol w="2414035">
                  <a:extLst>
                    <a:ext uri="{9D8B030D-6E8A-4147-A177-3AD203B41FA5}">
                      <a16:colId xmlns:a16="http://schemas.microsoft.com/office/drawing/2014/main" val="20000"/>
                    </a:ext>
                  </a:extLst>
                </a:gridCol>
                <a:gridCol w="2102547">
                  <a:extLst>
                    <a:ext uri="{9D8B030D-6E8A-4147-A177-3AD203B41FA5}">
                      <a16:colId xmlns:a16="http://schemas.microsoft.com/office/drawing/2014/main" val="20001"/>
                    </a:ext>
                  </a:extLst>
                </a:gridCol>
                <a:gridCol w="2102547">
                  <a:extLst>
                    <a:ext uri="{9D8B030D-6E8A-4147-A177-3AD203B41FA5}">
                      <a16:colId xmlns:a16="http://schemas.microsoft.com/office/drawing/2014/main" val="20002"/>
                    </a:ext>
                  </a:extLst>
                </a:gridCol>
                <a:gridCol w="1946803">
                  <a:extLst>
                    <a:ext uri="{9D8B030D-6E8A-4147-A177-3AD203B41FA5}">
                      <a16:colId xmlns:a16="http://schemas.microsoft.com/office/drawing/2014/main" val="20003"/>
                    </a:ext>
                  </a:extLst>
                </a:gridCol>
              </a:tblGrid>
              <a:tr h="402332">
                <a:tc>
                  <a:txBody>
                    <a:bodyPr/>
                    <a:lstStyle/>
                    <a:p>
                      <a:pPr algn="ctr"/>
                      <a:r>
                        <a:rPr lang="en-US" sz="1200" b="1" dirty="0">
                          <a:latin typeface="Verdana" pitchFamily="34" charset="0"/>
                          <a:ea typeface="Verdana" pitchFamily="34" charset="0"/>
                          <a:cs typeface="Verdana" pitchFamily="34" charset="0"/>
                        </a:rPr>
                        <a:t>Controllable Costs</a:t>
                      </a:r>
                    </a:p>
                  </a:txBody>
                  <a:tcPr anchor="ctr"/>
                </a:tc>
                <a:tc>
                  <a:txBody>
                    <a:bodyPr/>
                    <a:lstStyle/>
                    <a:p>
                      <a:pPr algn="ctr"/>
                      <a:r>
                        <a:rPr lang="en-US" sz="1200" b="1" dirty="0">
                          <a:latin typeface="Verdana" pitchFamily="34" charset="0"/>
                          <a:ea typeface="Verdana" pitchFamily="34" charset="0"/>
                          <a:cs typeface="Verdana" pitchFamily="34" charset="0"/>
                        </a:rPr>
                        <a:t>For July: Budgeted Amount </a:t>
                      </a:r>
                    </a:p>
                  </a:txBody>
                  <a:tcPr anchor="ctr"/>
                </a:tc>
                <a:tc>
                  <a:txBody>
                    <a:bodyPr/>
                    <a:lstStyle/>
                    <a:p>
                      <a:pPr algn="ctr"/>
                      <a:r>
                        <a:rPr lang="en-US" sz="1200" b="1" dirty="0">
                          <a:latin typeface="Verdana" pitchFamily="34" charset="0"/>
                          <a:ea typeface="Verdana" pitchFamily="34" charset="0"/>
                          <a:cs typeface="Verdana" pitchFamily="34" charset="0"/>
                        </a:rPr>
                        <a:t>For July: Actual Amount</a:t>
                      </a:r>
                    </a:p>
                  </a:txBody>
                  <a:tcPr anchor="ctr"/>
                </a:tc>
                <a:tc>
                  <a:txBody>
                    <a:bodyPr/>
                    <a:lstStyle/>
                    <a:p>
                      <a:pPr algn="ctr"/>
                      <a:r>
                        <a:rPr lang="en-US" sz="1200" b="1" dirty="0">
                          <a:latin typeface="Verdana" pitchFamily="34" charset="0"/>
                          <a:ea typeface="Verdana" pitchFamily="34" charset="0"/>
                          <a:cs typeface="Verdana" pitchFamily="34" charset="0"/>
                        </a:rPr>
                        <a:t>For July: Over (Under Budget)</a:t>
                      </a:r>
                    </a:p>
                  </a:txBody>
                  <a:tcPr anchor="ctr"/>
                </a:tc>
                <a:extLst>
                  <a:ext uri="{0D108BD9-81ED-4DB2-BD59-A6C34878D82A}">
                    <a16:rowId xmlns:a16="http://schemas.microsoft.com/office/drawing/2014/main" val="10000"/>
                  </a:ext>
                </a:extLst>
              </a:tr>
              <a:tr h="334410">
                <a:tc>
                  <a:txBody>
                    <a:bodyPr/>
                    <a:lstStyle/>
                    <a:p>
                      <a:r>
                        <a:rPr lang="en-US" sz="1200" dirty="0">
                          <a:latin typeface="Verdana" pitchFamily="34" charset="0"/>
                          <a:ea typeface="Verdana" pitchFamily="34" charset="0"/>
                          <a:cs typeface="Verdana" pitchFamily="34" charset="0"/>
                        </a:rPr>
                        <a:t>Salaries, VPs………………………</a:t>
                      </a:r>
                    </a:p>
                  </a:txBody>
                  <a:tcPr/>
                </a:tc>
                <a:tc>
                  <a:txBody>
                    <a:bodyPr/>
                    <a:lstStyle/>
                    <a:p>
                      <a:pPr algn="r"/>
                      <a:r>
                        <a:rPr lang="en-US" sz="1200" dirty="0">
                          <a:latin typeface="Verdana" pitchFamily="34" charset="0"/>
                          <a:ea typeface="Verdana" pitchFamily="34" charset="0"/>
                          <a:cs typeface="Verdana" pitchFamily="34" charset="0"/>
                        </a:rPr>
                        <a:t>$80,000</a:t>
                      </a:r>
                    </a:p>
                  </a:txBody>
                  <a:tcPr/>
                </a:tc>
                <a:tc>
                  <a:txBody>
                    <a:bodyPr/>
                    <a:lstStyle/>
                    <a:p>
                      <a:pPr algn="r"/>
                      <a:r>
                        <a:rPr lang="en-US" sz="1200" dirty="0">
                          <a:latin typeface="Verdana" pitchFamily="34" charset="0"/>
                          <a:ea typeface="Verdana" pitchFamily="34" charset="0"/>
                          <a:cs typeface="Verdana" pitchFamily="34" charset="0"/>
                        </a:rPr>
                        <a:t>$80,000</a:t>
                      </a:r>
                    </a:p>
                  </a:txBody>
                  <a:tcPr/>
                </a:tc>
                <a:tc>
                  <a:txBody>
                    <a:bodyPr/>
                    <a:lstStyle/>
                    <a:p>
                      <a:pPr algn="r"/>
                      <a:r>
                        <a:rPr lang="en-US" sz="1200" dirty="0">
                          <a:latin typeface="Verdana" pitchFamily="34" charset="0"/>
                          <a:ea typeface="Verdana" pitchFamily="34" charset="0"/>
                          <a:cs typeface="Verdana" pitchFamily="34" charset="0"/>
                        </a:rPr>
                        <a:t>$ 0</a:t>
                      </a:r>
                    </a:p>
                  </a:txBody>
                  <a:tcPr/>
                </a:tc>
                <a:extLst>
                  <a:ext uri="{0D108BD9-81ED-4DB2-BD59-A6C34878D82A}">
                    <a16:rowId xmlns:a16="http://schemas.microsoft.com/office/drawing/2014/main" val="10001"/>
                  </a:ext>
                </a:extLst>
              </a:tr>
              <a:tr h="334410">
                <a:tc>
                  <a:txBody>
                    <a:bodyPr/>
                    <a:lstStyle/>
                    <a:p>
                      <a:r>
                        <a:rPr lang="en-US" sz="1200" dirty="0">
                          <a:latin typeface="Verdana" pitchFamily="34" charset="0"/>
                          <a:ea typeface="Verdana" pitchFamily="34" charset="0"/>
                          <a:cs typeface="Verdana" pitchFamily="34" charset="0"/>
                        </a:rPr>
                        <a:t>Quality control costs…………..</a:t>
                      </a:r>
                    </a:p>
                  </a:txBody>
                  <a:tcPr/>
                </a:tc>
                <a:tc>
                  <a:txBody>
                    <a:bodyPr/>
                    <a:lstStyle/>
                    <a:p>
                      <a:pPr algn="r"/>
                      <a:r>
                        <a:rPr lang="en-US" sz="1200" dirty="0">
                          <a:latin typeface="Verdana" pitchFamily="34" charset="0"/>
                          <a:ea typeface="Verdana" pitchFamily="34" charset="0"/>
                          <a:cs typeface="Verdana" pitchFamily="34" charset="0"/>
                        </a:rPr>
                        <a:t>21,000</a:t>
                      </a:r>
                    </a:p>
                  </a:txBody>
                  <a:tcPr/>
                </a:tc>
                <a:tc>
                  <a:txBody>
                    <a:bodyPr/>
                    <a:lstStyle/>
                    <a:p>
                      <a:pPr algn="r"/>
                      <a:r>
                        <a:rPr lang="en-US" sz="1200" dirty="0">
                          <a:latin typeface="Verdana" pitchFamily="34" charset="0"/>
                          <a:ea typeface="Verdana" pitchFamily="34" charset="0"/>
                          <a:cs typeface="Verdana" pitchFamily="34" charset="0"/>
                        </a:rPr>
                        <a:t>22,400</a:t>
                      </a:r>
                    </a:p>
                  </a:txBody>
                  <a:tcPr/>
                </a:tc>
                <a:tc>
                  <a:txBody>
                    <a:bodyPr/>
                    <a:lstStyle/>
                    <a:p>
                      <a:pPr algn="r"/>
                      <a:r>
                        <a:rPr lang="en-US" sz="1200" dirty="0">
                          <a:latin typeface="Verdana" pitchFamily="34" charset="0"/>
                          <a:ea typeface="Verdana" pitchFamily="34" charset="0"/>
                          <a:cs typeface="Verdana" pitchFamily="34" charset="0"/>
                        </a:rPr>
                        <a:t>1,400</a:t>
                      </a:r>
                    </a:p>
                  </a:txBody>
                  <a:tcPr/>
                </a:tc>
                <a:extLst>
                  <a:ext uri="{0D108BD9-81ED-4DB2-BD59-A6C34878D82A}">
                    <a16:rowId xmlns:a16="http://schemas.microsoft.com/office/drawing/2014/main" val="10002"/>
                  </a:ext>
                </a:extLst>
              </a:tr>
              <a:tr h="334410">
                <a:tc>
                  <a:txBody>
                    <a:bodyPr/>
                    <a:lstStyle/>
                    <a:p>
                      <a:r>
                        <a:rPr lang="en-US" sz="1200" dirty="0">
                          <a:latin typeface="Verdana" pitchFamily="34" charset="0"/>
                          <a:ea typeface="Verdana" pitchFamily="34" charset="0"/>
                          <a:cs typeface="Verdana" pitchFamily="34" charset="0"/>
                        </a:rPr>
                        <a:t>Office costs……………………….</a:t>
                      </a:r>
                    </a:p>
                  </a:txBody>
                  <a:tcPr/>
                </a:tc>
                <a:tc>
                  <a:txBody>
                    <a:bodyPr/>
                    <a:lstStyle/>
                    <a:p>
                      <a:pPr algn="r"/>
                      <a:r>
                        <a:rPr lang="en-US" sz="1200" dirty="0">
                          <a:latin typeface="Verdana" pitchFamily="34" charset="0"/>
                          <a:ea typeface="Verdana" pitchFamily="34" charset="0"/>
                          <a:cs typeface="Verdana" pitchFamily="34" charset="0"/>
                        </a:rPr>
                        <a:t>29,500</a:t>
                      </a:r>
                    </a:p>
                  </a:txBody>
                  <a:tcPr/>
                </a:tc>
                <a:tc>
                  <a:txBody>
                    <a:bodyPr/>
                    <a:lstStyle/>
                    <a:p>
                      <a:pPr algn="r"/>
                      <a:r>
                        <a:rPr lang="en-US" sz="1200" dirty="0">
                          <a:latin typeface="Verdana" pitchFamily="34" charset="0"/>
                          <a:ea typeface="Verdana" pitchFamily="34" charset="0"/>
                          <a:cs typeface="Verdana" pitchFamily="34" charset="0"/>
                        </a:rPr>
                        <a:t>28,800</a:t>
                      </a:r>
                    </a:p>
                  </a:txBody>
                  <a:tcPr/>
                </a:tc>
                <a:tc>
                  <a:txBody>
                    <a:bodyPr/>
                    <a:lstStyle/>
                    <a:p>
                      <a:pPr algn="r"/>
                      <a:r>
                        <a:rPr lang="en-US" sz="1200" dirty="0">
                          <a:latin typeface="Verdana" pitchFamily="34" charset="0"/>
                          <a:ea typeface="Verdana" pitchFamily="34" charset="0"/>
                          <a:cs typeface="Verdana" pitchFamily="34" charset="0"/>
                        </a:rPr>
                        <a:t>(700)</a:t>
                      </a:r>
                    </a:p>
                  </a:txBody>
                  <a:tcPr/>
                </a:tc>
                <a:extLst>
                  <a:ext uri="{0D108BD9-81ED-4DB2-BD59-A6C34878D82A}">
                    <a16:rowId xmlns:a16="http://schemas.microsoft.com/office/drawing/2014/main" val="10003"/>
                  </a:ext>
                </a:extLst>
              </a:tr>
              <a:tr h="334410">
                <a:tc>
                  <a:txBody>
                    <a:bodyPr/>
                    <a:lstStyle/>
                    <a:p>
                      <a:r>
                        <a:rPr lang="en-US" sz="1200" b="1" dirty="0">
                          <a:latin typeface="Verdana" pitchFamily="34" charset="0"/>
                          <a:ea typeface="Verdana" pitchFamily="34" charset="0"/>
                          <a:cs typeface="Verdana" pitchFamily="34" charset="0"/>
                        </a:rPr>
                        <a:t>West region……………….</a:t>
                      </a:r>
                    </a:p>
                  </a:txBody>
                  <a:tcPr/>
                </a:tc>
                <a:tc>
                  <a:txBody>
                    <a:bodyPr/>
                    <a:lstStyle/>
                    <a:p>
                      <a:pPr algn="r"/>
                      <a:r>
                        <a:rPr lang="en-US" sz="1200" b="1" dirty="0">
                          <a:latin typeface="Verdana" pitchFamily="34" charset="0"/>
                          <a:ea typeface="Verdana" pitchFamily="34" charset="0"/>
                          <a:cs typeface="Verdana" pitchFamily="34" charset="0"/>
                        </a:rPr>
                        <a:t>276,700</a:t>
                      </a:r>
                    </a:p>
                  </a:txBody>
                  <a:tcPr/>
                </a:tc>
                <a:tc>
                  <a:txBody>
                    <a:bodyPr/>
                    <a:lstStyle/>
                    <a:p>
                      <a:pPr algn="r"/>
                      <a:r>
                        <a:rPr lang="en-US" sz="1200" b="1" dirty="0">
                          <a:latin typeface="Verdana" pitchFamily="34" charset="0"/>
                          <a:ea typeface="Verdana" pitchFamily="34" charset="0"/>
                          <a:cs typeface="Verdana" pitchFamily="34" charset="0"/>
                        </a:rPr>
                        <a:t>279,500</a:t>
                      </a:r>
                    </a:p>
                  </a:txBody>
                  <a:tcPr/>
                </a:tc>
                <a:tc>
                  <a:txBody>
                    <a:bodyPr/>
                    <a:lstStyle/>
                    <a:p>
                      <a:pPr algn="r"/>
                      <a:r>
                        <a:rPr lang="en-US" sz="1200" b="1" dirty="0">
                          <a:latin typeface="Verdana" pitchFamily="34" charset="0"/>
                          <a:ea typeface="Verdana" pitchFamily="34" charset="0"/>
                          <a:cs typeface="Verdana" pitchFamily="34" charset="0"/>
                        </a:rPr>
                        <a:t>2,800</a:t>
                      </a:r>
                    </a:p>
                  </a:txBody>
                  <a:tcPr/>
                </a:tc>
                <a:extLst>
                  <a:ext uri="{0D108BD9-81ED-4DB2-BD59-A6C34878D82A}">
                    <a16:rowId xmlns:a16="http://schemas.microsoft.com/office/drawing/2014/main" val="10004"/>
                  </a:ext>
                </a:extLst>
              </a:tr>
              <a:tr h="334410">
                <a:tc>
                  <a:txBody>
                    <a:bodyPr/>
                    <a:lstStyle/>
                    <a:p>
                      <a:r>
                        <a:rPr lang="en-US" sz="1200" dirty="0">
                          <a:latin typeface="Verdana" pitchFamily="34" charset="0"/>
                          <a:ea typeface="Verdana" pitchFamily="34" charset="0"/>
                          <a:cs typeface="Verdana" pitchFamily="34" charset="0"/>
                        </a:rPr>
                        <a:t>East region……………………….</a:t>
                      </a:r>
                    </a:p>
                  </a:txBody>
                  <a:tcPr/>
                </a:tc>
                <a:tc>
                  <a:txBody>
                    <a:bodyPr/>
                    <a:lstStyle/>
                    <a:p>
                      <a:pPr algn="r"/>
                      <a:r>
                        <a:rPr lang="en-US" sz="1200" u="sng" dirty="0">
                          <a:latin typeface="Verdana" pitchFamily="34" charset="0"/>
                          <a:ea typeface="Verdana" pitchFamily="34" charset="0"/>
                          <a:cs typeface="Verdana" pitchFamily="34" charset="0"/>
                        </a:rPr>
                        <a:t>390,000</a:t>
                      </a:r>
                    </a:p>
                  </a:txBody>
                  <a:tcPr/>
                </a:tc>
                <a:tc>
                  <a:txBody>
                    <a:bodyPr/>
                    <a:lstStyle/>
                    <a:p>
                      <a:pPr algn="r"/>
                      <a:r>
                        <a:rPr lang="en-US" sz="1200" u="sng" dirty="0">
                          <a:latin typeface="Verdana" pitchFamily="34" charset="0"/>
                          <a:ea typeface="Verdana" pitchFamily="34" charset="0"/>
                          <a:cs typeface="Verdana" pitchFamily="34" charset="0"/>
                        </a:rPr>
                        <a:t>380,600</a:t>
                      </a:r>
                    </a:p>
                  </a:txBody>
                  <a:tcPr/>
                </a:tc>
                <a:tc>
                  <a:txBody>
                    <a:bodyPr/>
                    <a:lstStyle/>
                    <a:p>
                      <a:pPr algn="r"/>
                      <a:r>
                        <a:rPr lang="en-US" sz="1200" u="sng" dirty="0">
                          <a:latin typeface="Verdana" pitchFamily="34" charset="0"/>
                          <a:ea typeface="Verdana" pitchFamily="34" charset="0"/>
                          <a:cs typeface="Verdana" pitchFamily="34" charset="0"/>
                        </a:rPr>
                        <a:t>(9,400)</a:t>
                      </a:r>
                    </a:p>
                  </a:txBody>
                  <a:tcPr/>
                </a:tc>
                <a:extLst>
                  <a:ext uri="{0D108BD9-81ED-4DB2-BD59-A6C34878D82A}">
                    <a16:rowId xmlns:a16="http://schemas.microsoft.com/office/drawing/2014/main" val="10005"/>
                  </a:ext>
                </a:extLst>
              </a:tr>
              <a:tr h="334410">
                <a:tc>
                  <a:txBody>
                    <a:bodyPr/>
                    <a:lstStyle/>
                    <a:p>
                      <a:r>
                        <a:rPr lang="en-US" sz="1200" dirty="0">
                          <a:latin typeface="Verdana" pitchFamily="34" charset="0"/>
                          <a:ea typeface="Verdana" pitchFamily="34" charset="0"/>
                          <a:cs typeface="Verdana" pitchFamily="34" charset="0"/>
                        </a:rPr>
                        <a:t>Totals………………………………..</a:t>
                      </a:r>
                    </a:p>
                  </a:txBody>
                  <a:tcPr/>
                </a:tc>
                <a:tc>
                  <a:txBody>
                    <a:bodyPr/>
                    <a:lstStyle/>
                    <a:p>
                      <a:pPr algn="r"/>
                      <a:r>
                        <a:rPr lang="en-US" sz="1200" u="sng" dirty="0">
                          <a:latin typeface="Verdana" pitchFamily="34" charset="0"/>
                          <a:ea typeface="Verdana" pitchFamily="34" charset="0"/>
                          <a:cs typeface="Verdana" pitchFamily="34" charset="0"/>
                        </a:rPr>
                        <a:t>$797,200</a:t>
                      </a:r>
                    </a:p>
                  </a:txBody>
                  <a:tcPr/>
                </a:tc>
                <a:tc>
                  <a:txBody>
                    <a:bodyPr/>
                    <a:lstStyle/>
                    <a:p>
                      <a:pPr algn="r"/>
                      <a:r>
                        <a:rPr lang="en-US" sz="1200" u="sng" dirty="0">
                          <a:latin typeface="Verdana" pitchFamily="34" charset="0"/>
                          <a:ea typeface="Verdana" pitchFamily="34" charset="0"/>
                          <a:cs typeface="Verdana" pitchFamily="34" charset="0"/>
                        </a:rPr>
                        <a:t>$791,300</a:t>
                      </a:r>
                    </a:p>
                  </a:txBody>
                  <a:tcPr/>
                </a:tc>
                <a:tc>
                  <a:txBody>
                    <a:bodyPr/>
                    <a:lstStyle/>
                    <a:p>
                      <a:pPr algn="r"/>
                      <a:r>
                        <a:rPr lang="en-US" sz="1200" u="sng" dirty="0">
                          <a:latin typeface="Verdana" pitchFamily="34" charset="0"/>
                          <a:ea typeface="Verdana" pitchFamily="34" charset="0"/>
                          <a:cs typeface="Verdana" pitchFamily="34" charset="0"/>
                        </a:rPr>
                        <a:t>$(5,900)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0499206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9755"/>
            <a:ext cx="9144000" cy="931483"/>
          </a:xfrm>
        </p:spPr>
        <p:txBody>
          <a:bodyPr/>
          <a:lstStyle/>
          <a:p>
            <a:r>
              <a:rPr lang="en-US" altLang="en-US" sz="3600" dirty="0"/>
              <a:t>Responsibility Accounting Performance Reports (3 of 4)</a:t>
            </a:r>
            <a:endParaRPr lang="en-US" sz="3600" dirty="0"/>
          </a:p>
        </p:txBody>
      </p:sp>
      <p:sp>
        <p:nvSpPr>
          <p:cNvPr id="3" name="Text Placeholder 2"/>
          <p:cNvSpPr>
            <a:spLocks noGrp="1"/>
          </p:cNvSpPr>
          <p:nvPr>
            <p:ph type="body" sz="quarter" idx="15"/>
          </p:nvPr>
        </p:nvSpPr>
        <p:spPr>
          <a:xfrm>
            <a:off x="60434" y="1676400"/>
            <a:ext cx="8998427" cy="572502"/>
          </a:xfrm>
        </p:spPr>
        <p:txBody>
          <a:bodyPr/>
          <a:lstStyle/>
          <a:p>
            <a:pPr algn="ctr"/>
            <a:r>
              <a:rPr lang="en-US" altLang="en-US" sz="1800" b="1" kern="0" dirty="0">
                <a:solidFill>
                  <a:prstClr val="black"/>
                </a:solidFill>
              </a:rPr>
              <a:t>Learning Objective P1:</a:t>
            </a:r>
            <a:r>
              <a:rPr lang="en-US" sz="1800" dirty="0">
                <a:solidFill>
                  <a:prstClr val="black"/>
                </a:solidFill>
              </a:rPr>
              <a:t> Prepare a responsibility accounting report using controllable costs.</a:t>
            </a:r>
            <a:endParaRPr lang="en-US" sz="1800" dirty="0"/>
          </a:p>
        </p:txBody>
      </p:sp>
      <p:sp>
        <p:nvSpPr>
          <p:cNvPr id="4" name="Content Placeholder 3"/>
          <p:cNvSpPr>
            <a:spLocks noGrp="1"/>
          </p:cNvSpPr>
          <p:nvPr>
            <p:ph sz="quarter" idx="16"/>
          </p:nvPr>
        </p:nvSpPr>
        <p:spPr>
          <a:xfrm>
            <a:off x="236806" y="2464064"/>
            <a:ext cx="8822055" cy="400751"/>
          </a:xfrm>
        </p:spPr>
        <p:txBody>
          <a:bodyPr/>
          <a:lstStyle/>
          <a:p>
            <a:pPr marL="0" indent="0">
              <a:buNone/>
            </a:pPr>
            <a:r>
              <a:rPr lang="en-US" sz="2200" b="1" dirty="0"/>
              <a:t>Vice President, West Region</a:t>
            </a:r>
          </a:p>
        </p:txBody>
      </p:sp>
      <p:graphicFrame>
        <p:nvGraphicFramePr>
          <p:cNvPr id="7" name="Table 6"/>
          <p:cNvGraphicFramePr>
            <a:graphicFrameLocks noGrp="1"/>
          </p:cNvGraphicFramePr>
          <p:nvPr>
            <p:extLst>
              <p:ext uri="{D42A27DB-BD31-4B8C-83A1-F6EECF244321}">
                <p14:modId xmlns:p14="http://schemas.microsoft.com/office/powerpoint/2010/main" val="502944229"/>
              </p:ext>
            </p:extLst>
          </p:nvPr>
        </p:nvGraphicFramePr>
        <p:xfrm>
          <a:off x="243840" y="3014953"/>
          <a:ext cx="8595359" cy="2621935"/>
        </p:xfrm>
        <a:graphic>
          <a:graphicData uri="http://schemas.openxmlformats.org/drawingml/2006/table">
            <a:tbl>
              <a:tblPr firstRow="1" bandRow="1">
                <a:tableStyleId>{5940675A-B579-460E-94D1-54222C63F5DA}</a:tableStyleId>
              </a:tblPr>
              <a:tblGrid>
                <a:gridCol w="3655498">
                  <a:extLst>
                    <a:ext uri="{9D8B030D-6E8A-4147-A177-3AD203B41FA5}">
                      <a16:colId xmlns:a16="http://schemas.microsoft.com/office/drawing/2014/main" val="20000"/>
                    </a:ext>
                  </a:extLst>
                </a:gridCol>
                <a:gridCol w="1623097">
                  <a:extLst>
                    <a:ext uri="{9D8B030D-6E8A-4147-A177-3AD203B41FA5}">
                      <a16:colId xmlns:a16="http://schemas.microsoft.com/office/drawing/2014/main" val="20001"/>
                    </a:ext>
                  </a:extLst>
                </a:gridCol>
                <a:gridCol w="1623097">
                  <a:extLst>
                    <a:ext uri="{9D8B030D-6E8A-4147-A177-3AD203B41FA5}">
                      <a16:colId xmlns:a16="http://schemas.microsoft.com/office/drawing/2014/main" val="20002"/>
                    </a:ext>
                  </a:extLst>
                </a:gridCol>
                <a:gridCol w="1693667">
                  <a:extLst>
                    <a:ext uri="{9D8B030D-6E8A-4147-A177-3AD203B41FA5}">
                      <a16:colId xmlns:a16="http://schemas.microsoft.com/office/drawing/2014/main" val="20003"/>
                    </a:ext>
                  </a:extLst>
                </a:gridCol>
              </a:tblGrid>
              <a:tr h="446569">
                <a:tc>
                  <a:txBody>
                    <a:bodyPr/>
                    <a:lstStyle/>
                    <a:p>
                      <a:pPr algn="ctr"/>
                      <a:r>
                        <a:rPr lang="en-US" sz="1200" b="1" dirty="0">
                          <a:latin typeface="Verdana" pitchFamily="34" charset="0"/>
                          <a:ea typeface="Verdana" pitchFamily="34" charset="0"/>
                          <a:cs typeface="Verdana" pitchFamily="34" charset="0"/>
                        </a:rPr>
                        <a:t>Controllable</a:t>
                      </a:r>
                      <a:r>
                        <a:rPr lang="en-US" sz="1200" b="1" baseline="0" dirty="0">
                          <a:latin typeface="Verdana" pitchFamily="34" charset="0"/>
                          <a:ea typeface="Verdana" pitchFamily="34" charset="0"/>
                          <a:cs typeface="Verdana" pitchFamily="34" charset="0"/>
                        </a:rPr>
                        <a:t> Costs</a:t>
                      </a:r>
                      <a:endParaRPr lang="en-US" sz="1200" b="1" dirty="0">
                        <a:solidFill>
                          <a:schemeClr val="tx1"/>
                        </a:solidFill>
                        <a:latin typeface="Verdana" pitchFamily="34" charset="0"/>
                        <a:ea typeface="Verdana" pitchFamily="34" charset="0"/>
                        <a:cs typeface="Verdana" pitchFamily="34" charset="0"/>
                      </a:endParaRPr>
                    </a:p>
                  </a:txBody>
                  <a:tcPr anchor="ctr"/>
                </a:tc>
                <a:tc>
                  <a:txBody>
                    <a:bodyPr/>
                    <a:lstStyle/>
                    <a:p>
                      <a:pPr algn="ctr"/>
                      <a:r>
                        <a:rPr lang="en-US" sz="1200" b="1" dirty="0">
                          <a:latin typeface="Verdana" pitchFamily="34" charset="0"/>
                          <a:ea typeface="Verdana" pitchFamily="34" charset="0"/>
                          <a:cs typeface="Verdana" pitchFamily="34" charset="0"/>
                        </a:rPr>
                        <a:t>For July: Budgeted Amount</a:t>
                      </a:r>
                      <a:endParaRPr lang="en-US" sz="1200" b="1" dirty="0">
                        <a:solidFill>
                          <a:schemeClr val="tx1"/>
                        </a:solidFill>
                        <a:latin typeface="Verdana" pitchFamily="34" charset="0"/>
                        <a:ea typeface="Verdana" pitchFamily="34" charset="0"/>
                        <a:cs typeface="Verdana" pitchFamily="34" charset="0"/>
                      </a:endParaRPr>
                    </a:p>
                  </a:txBody>
                  <a:tcPr anchor="ctr"/>
                </a:tc>
                <a:tc>
                  <a:txBody>
                    <a:bodyPr/>
                    <a:lstStyle/>
                    <a:p>
                      <a:pPr algn="ctr"/>
                      <a:r>
                        <a:rPr lang="en-US" sz="1200" b="1" dirty="0">
                          <a:latin typeface="Verdana" pitchFamily="34" charset="0"/>
                          <a:ea typeface="Verdana" pitchFamily="34" charset="0"/>
                          <a:cs typeface="Verdana" pitchFamily="34" charset="0"/>
                        </a:rPr>
                        <a:t>For July: Actual</a:t>
                      </a:r>
                      <a:r>
                        <a:rPr lang="en-US" sz="1200" b="1" baseline="0" dirty="0">
                          <a:latin typeface="Verdana" pitchFamily="34" charset="0"/>
                          <a:ea typeface="Verdana" pitchFamily="34" charset="0"/>
                          <a:cs typeface="Verdana" pitchFamily="34" charset="0"/>
                        </a:rPr>
                        <a:t> Amount</a:t>
                      </a:r>
                      <a:endParaRPr lang="en-US" sz="1200" b="1" dirty="0">
                        <a:solidFill>
                          <a:schemeClr val="tx1"/>
                        </a:solidFill>
                        <a:latin typeface="Verdana" pitchFamily="34" charset="0"/>
                        <a:ea typeface="Verdana" pitchFamily="34" charset="0"/>
                        <a:cs typeface="Verdana" pitchFamily="34" charset="0"/>
                      </a:endParaRPr>
                    </a:p>
                  </a:txBody>
                  <a:tcPr anchor="ctr"/>
                </a:tc>
                <a:tc>
                  <a:txBody>
                    <a:bodyPr/>
                    <a:lstStyle/>
                    <a:p>
                      <a:pPr algn="ctr"/>
                      <a:r>
                        <a:rPr lang="en-US" sz="1200" b="1" dirty="0">
                          <a:latin typeface="Verdana" pitchFamily="34" charset="0"/>
                          <a:ea typeface="Verdana" pitchFamily="34" charset="0"/>
                          <a:cs typeface="Verdana" pitchFamily="34" charset="0"/>
                        </a:rPr>
                        <a:t>For July: Over (Under Budget)</a:t>
                      </a:r>
                      <a:endParaRPr lang="en-US" sz="1200" b="1" dirty="0">
                        <a:solidFill>
                          <a:schemeClr val="tx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293796">
                <a:tc>
                  <a:txBody>
                    <a:bodyPr/>
                    <a:lstStyle/>
                    <a:p>
                      <a:r>
                        <a:rPr lang="en-US" sz="1200" dirty="0">
                          <a:latin typeface="Verdana" pitchFamily="34" charset="0"/>
                          <a:ea typeface="Verdana" pitchFamily="34" charset="0"/>
                          <a:cs typeface="Verdana" pitchFamily="34" charset="0"/>
                        </a:rPr>
                        <a:t>Salaries,</a:t>
                      </a:r>
                      <a:r>
                        <a:rPr lang="en-US" sz="1200" baseline="0" dirty="0">
                          <a:latin typeface="Verdana" pitchFamily="34" charset="0"/>
                          <a:ea typeface="Verdana" pitchFamily="34" charset="0"/>
                          <a:cs typeface="Verdana" pitchFamily="34" charset="0"/>
                        </a:rPr>
                        <a:t> department managers…………………</a:t>
                      </a:r>
                      <a:endParaRPr lang="en-US" sz="1200" dirty="0">
                        <a:latin typeface="Verdana" pitchFamily="34" charset="0"/>
                        <a:ea typeface="Verdana" pitchFamily="34" charset="0"/>
                        <a:cs typeface="Verdana" pitchFamily="34" charset="0"/>
                      </a:endParaRPr>
                    </a:p>
                  </a:txBody>
                  <a:tcPr/>
                </a:tc>
                <a:tc>
                  <a:txBody>
                    <a:bodyPr/>
                    <a:lstStyle/>
                    <a:p>
                      <a:pPr algn="r"/>
                      <a:r>
                        <a:rPr lang="en-US" sz="1200" dirty="0">
                          <a:latin typeface="Verdana" pitchFamily="34" charset="0"/>
                          <a:ea typeface="Verdana" pitchFamily="34" charset="0"/>
                          <a:cs typeface="Verdana" pitchFamily="34" charset="0"/>
                        </a:rPr>
                        <a:t>$75,000</a:t>
                      </a:r>
                    </a:p>
                  </a:txBody>
                  <a:tcPr/>
                </a:tc>
                <a:tc>
                  <a:txBody>
                    <a:bodyPr/>
                    <a:lstStyle/>
                    <a:p>
                      <a:pPr algn="r"/>
                      <a:r>
                        <a:rPr lang="en-US" sz="1200" dirty="0">
                          <a:latin typeface="Verdana" pitchFamily="34" charset="0"/>
                          <a:ea typeface="Verdana" pitchFamily="34" charset="0"/>
                          <a:cs typeface="Verdana" pitchFamily="34" charset="0"/>
                        </a:rPr>
                        <a:t>$ 76,500</a:t>
                      </a:r>
                    </a:p>
                  </a:txBody>
                  <a:tcPr/>
                </a:tc>
                <a:tc>
                  <a:txBody>
                    <a:bodyPr/>
                    <a:lstStyle/>
                    <a:p>
                      <a:pPr algn="r"/>
                      <a:r>
                        <a:rPr lang="en-US" sz="1200" dirty="0">
                          <a:latin typeface="Verdana" pitchFamily="34" charset="0"/>
                          <a:ea typeface="Verdana" pitchFamily="34" charset="0"/>
                          <a:cs typeface="Verdana" pitchFamily="34" charset="0"/>
                        </a:rPr>
                        <a:t>$ 1,500</a:t>
                      </a:r>
                    </a:p>
                  </a:txBody>
                  <a:tcPr/>
                </a:tc>
                <a:extLst>
                  <a:ext uri="{0D108BD9-81ED-4DB2-BD59-A6C34878D82A}">
                    <a16:rowId xmlns:a16="http://schemas.microsoft.com/office/drawing/2014/main" val="10001"/>
                  </a:ext>
                </a:extLst>
              </a:tr>
              <a:tr h="258540">
                <a:tc>
                  <a:txBody>
                    <a:bodyPr/>
                    <a:lstStyle/>
                    <a:p>
                      <a:r>
                        <a:rPr lang="en-US" sz="1200" dirty="0">
                          <a:latin typeface="Verdana" pitchFamily="34" charset="0"/>
                          <a:ea typeface="Verdana" pitchFamily="34" charset="0"/>
                          <a:cs typeface="Verdana" pitchFamily="34" charset="0"/>
                        </a:rPr>
                        <a:t>Depreciation……………………………………………….</a:t>
                      </a:r>
                    </a:p>
                  </a:txBody>
                  <a:tcPr/>
                </a:tc>
                <a:tc>
                  <a:txBody>
                    <a:bodyPr/>
                    <a:lstStyle/>
                    <a:p>
                      <a:pPr algn="r"/>
                      <a:r>
                        <a:rPr lang="en-US" sz="1200" dirty="0">
                          <a:latin typeface="Verdana" pitchFamily="34" charset="0"/>
                          <a:ea typeface="Verdana" pitchFamily="34" charset="0"/>
                          <a:cs typeface="Verdana" pitchFamily="34" charset="0"/>
                        </a:rPr>
                        <a:t>10,600</a:t>
                      </a:r>
                    </a:p>
                  </a:txBody>
                  <a:tcPr/>
                </a:tc>
                <a:tc>
                  <a:txBody>
                    <a:bodyPr/>
                    <a:lstStyle/>
                    <a:p>
                      <a:pPr algn="r"/>
                      <a:r>
                        <a:rPr lang="en-US" sz="1200" dirty="0">
                          <a:latin typeface="Verdana" pitchFamily="34" charset="0"/>
                          <a:ea typeface="Verdana" pitchFamily="34" charset="0"/>
                          <a:cs typeface="Verdana" pitchFamily="34" charset="0"/>
                        </a:rPr>
                        <a:t>10,600</a:t>
                      </a:r>
                    </a:p>
                  </a:txBody>
                  <a:tcPr/>
                </a:tc>
                <a:tc>
                  <a:txBody>
                    <a:bodyPr/>
                    <a:lstStyle/>
                    <a:p>
                      <a:pPr algn="r"/>
                      <a:r>
                        <a:rPr lang="en-US" sz="1200" dirty="0">
                          <a:latin typeface="Verdana" pitchFamily="34" charset="0"/>
                          <a:ea typeface="Verdana" pitchFamily="34" charset="0"/>
                          <a:cs typeface="Verdana" pitchFamily="34" charset="0"/>
                        </a:rPr>
                        <a:t>0</a:t>
                      </a:r>
                    </a:p>
                  </a:txBody>
                  <a:tcPr/>
                </a:tc>
                <a:extLst>
                  <a:ext uri="{0D108BD9-81ED-4DB2-BD59-A6C34878D82A}">
                    <a16:rowId xmlns:a16="http://schemas.microsoft.com/office/drawing/2014/main" val="10002"/>
                  </a:ext>
                </a:extLst>
              </a:tr>
              <a:tr h="258540">
                <a:tc>
                  <a:txBody>
                    <a:bodyPr/>
                    <a:lstStyle/>
                    <a:p>
                      <a:r>
                        <a:rPr lang="en-US" sz="1200" dirty="0">
                          <a:latin typeface="Verdana" pitchFamily="34" charset="0"/>
                          <a:ea typeface="Verdana" pitchFamily="34" charset="0"/>
                          <a:cs typeface="Verdana" pitchFamily="34" charset="0"/>
                        </a:rPr>
                        <a:t>Insurance……………………………………………………</a:t>
                      </a:r>
                    </a:p>
                  </a:txBody>
                  <a:tcPr/>
                </a:tc>
                <a:tc>
                  <a:txBody>
                    <a:bodyPr/>
                    <a:lstStyle/>
                    <a:p>
                      <a:pPr algn="r"/>
                      <a:r>
                        <a:rPr lang="en-US" sz="1200" dirty="0">
                          <a:latin typeface="Verdana" pitchFamily="34" charset="0"/>
                          <a:ea typeface="Verdana" pitchFamily="34" charset="0"/>
                          <a:cs typeface="Verdana" pitchFamily="34" charset="0"/>
                        </a:rPr>
                        <a:t>6,800</a:t>
                      </a:r>
                    </a:p>
                  </a:txBody>
                  <a:tcPr/>
                </a:tc>
                <a:tc>
                  <a:txBody>
                    <a:bodyPr/>
                    <a:lstStyle/>
                    <a:p>
                      <a:pPr algn="r"/>
                      <a:r>
                        <a:rPr lang="en-US" sz="1200" dirty="0">
                          <a:latin typeface="Verdana" pitchFamily="34" charset="0"/>
                          <a:ea typeface="Verdana" pitchFamily="34" charset="0"/>
                          <a:cs typeface="Verdana" pitchFamily="34" charset="0"/>
                        </a:rPr>
                        <a:t>6,300</a:t>
                      </a:r>
                    </a:p>
                  </a:txBody>
                  <a:tcPr/>
                </a:tc>
                <a:tc>
                  <a:txBody>
                    <a:bodyPr/>
                    <a:lstStyle/>
                    <a:p>
                      <a:pPr algn="r"/>
                      <a:r>
                        <a:rPr lang="en-US" sz="1200" dirty="0">
                          <a:latin typeface="Verdana" pitchFamily="34" charset="0"/>
                          <a:ea typeface="Verdana" pitchFamily="34" charset="0"/>
                          <a:cs typeface="Verdana" pitchFamily="34" charset="0"/>
                        </a:rPr>
                        <a:t>(500)</a:t>
                      </a:r>
                    </a:p>
                  </a:txBody>
                  <a:tcPr/>
                </a:tc>
                <a:extLst>
                  <a:ext uri="{0D108BD9-81ED-4DB2-BD59-A6C34878D82A}">
                    <a16:rowId xmlns:a16="http://schemas.microsoft.com/office/drawing/2014/main" val="10003"/>
                  </a:ext>
                </a:extLst>
              </a:tr>
              <a:tr h="296393">
                <a:tc>
                  <a:txBody>
                    <a:bodyPr/>
                    <a:lstStyle/>
                    <a:p>
                      <a:r>
                        <a:rPr lang="en-US" sz="1200" b="1" dirty="0">
                          <a:latin typeface="Verdana" pitchFamily="34" charset="0"/>
                          <a:ea typeface="Verdana" pitchFamily="34" charset="0"/>
                          <a:cs typeface="Verdana" pitchFamily="34" charset="0"/>
                        </a:rPr>
                        <a:t>Beverage department……………………..</a:t>
                      </a:r>
                    </a:p>
                  </a:txBody>
                  <a:tcPr/>
                </a:tc>
                <a:tc>
                  <a:txBody>
                    <a:bodyPr/>
                    <a:lstStyle/>
                    <a:p>
                      <a:pPr algn="r"/>
                      <a:r>
                        <a:rPr lang="en-US" sz="1200" b="1" dirty="0">
                          <a:latin typeface="Verdana" pitchFamily="34" charset="0"/>
                          <a:ea typeface="Verdana" pitchFamily="34" charset="0"/>
                          <a:cs typeface="Verdana" pitchFamily="34" charset="0"/>
                        </a:rPr>
                        <a:t>79,600</a:t>
                      </a:r>
                    </a:p>
                  </a:txBody>
                  <a:tcPr/>
                </a:tc>
                <a:tc>
                  <a:txBody>
                    <a:bodyPr/>
                    <a:lstStyle/>
                    <a:p>
                      <a:pPr algn="r"/>
                      <a:r>
                        <a:rPr lang="en-US" sz="1200" b="1" dirty="0">
                          <a:latin typeface="Verdana" pitchFamily="34" charset="0"/>
                          <a:ea typeface="Verdana" pitchFamily="34" charset="0"/>
                          <a:cs typeface="Verdana" pitchFamily="34" charset="0"/>
                        </a:rPr>
                        <a:t>79,900</a:t>
                      </a:r>
                    </a:p>
                  </a:txBody>
                  <a:tcPr/>
                </a:tc>
                <a:tc>
                  <a:txBody>
                    <a:bodyPr/>
                    <a:lstStyle/>
                    <a:p>
                      <a:pPr algn="r"/>
                      <a:r>
                        <a:rPr lang="en-US" sz="1200" b="1" dirty="0">
                          <a:latin typeface="Verdana" pitchFamily="34" charset="0"/>
                          <a:ea typeface="Verdana" pitchFamily="34" charset="0"/>
                          <a:cs typeface="Verdana" pitchFamily="34" charset="0"/>
                        </a:rPr>
                        <a:t>300</a:t>
                      </a:r>
                    </a:p>
                  </a:txBody>
                  <a:tcPr/>
                </a:tc>
                <a:extLst>
                  <a:ext uri="{0D108BD9-81ED-4DB2-BD59-A6C34878D82A}">
                    <a16:rowId xmlns:a16="http://schemas.microsoft.com/office/drawing/2014/main" val="10004"/>
                  </a:ext>
                </a:extLst>
              </a:tr>
              <a:tr h="294386">
                <a:tc>
                  <a:txBody>
                    <a:bodyPr/>
                    <a:lstStyle/>
                    <a:p>
                      <a:r>
                        <a:rPr lang="en-US" sz="1200" dirty="0">
                          <a:latin typeface="Verdana" pitchFamily="34" charset="0"/>
                          <a:ea typeface="Verdana" pitchFamily="34" charset="0"/>
                          <a:cs typeface="Verdana" pitchFamily="34" charset="0"/>
                        </a:rPr>
                        <a:t>Food department……………………………………….</a:t>
                      </a:r>
                    </a:p>
                  </a:txBody>
                  <a:tcPr/>
                </a:tc>
                <a:tc>
                  <a:txBody>
                    <a:bodyPr/>
                    <a:lstStyle/>
                    <a:p>
                      <a:pPr algn="r"/>
                      <a:r>
                        <a:rPr lang="en-US" sz="1200" dirty="0">
                          <a:latin typeface="Verdana" pitchFamily="34" charset="0"/>
                          <a:ea typeface="Verdana" pitchFamily="34" charset="0"/>
                          <a:cs typeface="Verdana" pitchFamily="34" charset="0"/>
                        </a:rPr>
                        <a:t>61,500</a:t>
                      </a:r>
                    </a:p>
                  </a:txBody>
                  <a:tcPr/>
                </a:tc>
                <a:tc>
                  <a:txBody>
                    <a:bodyPr/>
                    <a:lstStyle/>
                    <a:p>
                      <a:pPr algn="r"/>
                      <a:r>
                        <a:rPr lang="en-US" sz="1200" dirty="0">
                          <a:latin typeface="Verdana" pitchFamily="34" charset="0"/>
                          <a:ea typeface="Verdana" pitchFamily="34" charset="0"/>
                          <a:cs typeface="Verdana" pitchFamily="34" charset="0"/>
                        </a:rPr>
                        <a:t>64,200</a:t>
                      </a:r>
                    </a:p>
                  </a:txBody>
                  <a:tcPr/>
                </a:tc>
                <a:tc>
                  <a:txBody>
                    <a:bodyPr/>
                    <a:lstStyle/>
                    <a:p>
                      <a:pPr algn="r"/>
                      <a:r>
                        <a:rPr lang="en-US" sz="1200" dirty="0">
                          <a:latin typeface="Verdana" pitchFamily="34" charset="0"/>
                          <a:ea typeface="Verdana" pitchFamily="34" charset="0"/>
                          <a:cs typeface="Verdana" pitchFamily="34" charset="0"/>
                        </a:rPr>
                        <a:t>2,700</a:t>
                      </a:r>
                    </a:p>
                  </a:txBody>
                  <a:tcPr/>
                </a:tc>
                <a:extLst>
                  <a:ext uri="{0D108BD9-81ED-4DB2-BD59-A6C34878D82A}">
                    <a16:rowId xmlns:a16="http://schemas.microsoft.com/office/drawing/2014/main" val="10005"/>
                  </a:ext>
                </a:extLst>
              </a:tr>
              <a:tr h="258540">
                <a:tc>
                  <a:txBody>
                    <a:bodyPr/>
                    <a:lstStyle/>
                    <a:p>
                      <a:r>
                        <a:rPr lang="en-US" sz="1200" dirty="0">
                          <a:latin typeface="Verdana" pitchFamily="34" charset="0"/>
                          <a:ea typeface="Verdana" pitchFamily="34" charset="0"/>
                          <a:cs typeface="Verdana" pitchFamily="34" charset="0"/>
                        </a:rPr>
                        <a:t>Service department…………………………………..</a:t>
                      </a:r>
                    </a:p>
                  </a:txBody>
                  <a:tcPr/>
                </a:tc>
                <a:tc>
                  <a:txBody>
                    <a:bodyPr/>
                    <a:lstStyle/>
                    <a:p>
                      <a:pPr algn="r"/>
                      <a:r>
                        <a:rPr lang="en-US" sz="1200" u="sng" dirty="0">
                          <a:latin typeface="Verdana" pitchFamily="34" charset="0"/>
                          <a:ea typeface="Verdana" pitchFamily="34" charset="0"/>
                          <a:cs typeface="Verdana" pitchFamily="34" charset="0"/>
                        </a:rPr>
                        <a:t>43,200</a:t>
                      </a:r>
                    </a:p>
                  </a:txBody>
                  <a:tcPr/>
                </a:tc>
                <a:tc>
                  <a:txBody>
                    <a:bodyPr/>
                    <a:lstStyle/>
                    <a:p>
                      <a:pPr algn="r"/>
                      <a:r>
                        <a:rPr lang="en-US" sz="1200" u="sng" dirty="0">
                          <a:latin typeface="Verdana" pitchFamily="34" charset="0"/>
                          <a:ea typeface="Verdana" pitchFamily="34" charset="0"/>
                          <a:cs typeface="Verdana" pitchFamily="34" charset="0"/>
                        </a:rPr>
                        <a:t>42,000</a:t>
                      </a:r>
                    </a:p>
                  </a:txBody>
                  <a:tcPr/>
                </a:tc>
                <a:tc>
                  <a:txBody>
                    <a:bodyPr/>
                    <a:lstStyle/>
                    <a:p>
                      <a:pPr algn="r"/>
                      <a:r>
                        <a:rPr lang="en-US" sz="1200" u="sng" dirty="0">
                          <a:latin typeface="Verdana" pitchFamily="34" charset="0"/>
                          <a:ea typeface="Verdana" pitchFamily="34" charset="0"/>
                          <a:cs typeface="Verdana" pitchFamily="34" charset="0"/>
                        </a:rPr>
                        <a:t>(1,200)</a:t>
                      </a:r>
                    </a:p>
                  </a:txBody>
                  <a:tcPr/>
                </a:tc>
                <a:extLst>
                  <a:ext uri="{0D108BD9-81ED-4DB2-BD59-A6C34878D82A}">
                    <a16:rowId xmlns:a16="http://schemas.microsoft.com/office/drawing/2014/main" val="10006"/>
                  </a:ext>
                </a:extLst>
              </a:tr>
              <a:tr h="258540">
                <a:tc>
                  <a:txBody>
                    <a:bodyPr/>
                    <a:lstStyle/>
                    <a:p>
                      <a:r>
                        <a:rPr lang="en-US" sz="1200" b="1" dirty="0">
                          <a:latin typeface="Verdana" pitchFamily="34" charset="0"/>
                          <a:ea typeface="Verdana" pitchFamily="34" charset="0"/>
                          <a:cs typeface="Verdana" pitchFamily="34" charset="0"/>
                        </a:rPr>
                        <a:t>Totals……………………………………………</a:t>
                      </a:r>
                    </a:p>
                  </a:txBody>
                  <a:tcPr/>
                </a:tc>
                <a:tc>
                  <a:txBody>
                    <a:bodyPr/>
                    <a:lstStyle/>
                    <a:p>
                      <a:pPr algn="r"/>
                      <a:r>
                        <a:rPr lang="en-US" sz="1200" b="1" u="sng" dirty="0">
                          <a:latin typeface="Verdana" pitchFamily="34" charset="0"/>
                          <a:ea typeface="Verdana" pitchFamily="34" charset="0"/>
                          <a:cs typeface="Verdana" pitchFamily="34" charset="0"/>
                        </a:rPr>
                        <a:t>$276,700</a:t>
                      </a:r>
                    </a:p>
                  </a:txBody>
                  <a:tcPr/>
                </a:tc>
                <a:tc>
                  <a:txBody>
                    <a:bodyPr/>
                    <a:lstStyle/>
                    <a:p>
                      <a:pPr algn="r"/>
                      <a:r>
                        <a:rPr lang="en-US" sz="1200" b="1" u="sng" dirty="0">
                          <a:latin typeface="Verdana" pitchFamily="34" charset="0"/>
                          <a:ea typeface="Verdana" pitchFamily="34" charset="0"/>
                          <a:cs typeface="Verdana" pitchFamily="34" charset="0"/>
                        </a:rPr>
                        <a:t>$279,500</a:t>
                      </a:r>
                    </a:p>
                  </a:txBody>
                  <a:tcPr/>
                </a:tc>
                <a:tc>
                  <a:txBody>
                    <a:bodyPr/>
                    <a:lstStyle/>
                    <a:p>
                      <a:pPr algn="r"/>
                      <a:r>
                        <a:rPr lang="en-US" sz="1200" b="1" u="sng" dirty="0">
                          <a:latin typeface="Verdana" pitchFamily="34" charset="0"/>
                          <a:ea typeface="Verdana" pitchFamily="34" charset="0"/>
                          <a:cs typeface="Verdana" pitchFamily="34" charset="0"/>
                        </a:rPr>
                        <a:t>$ 2,800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635476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0781"/>
            <a:ext cx="9112468" cy="857019"/>
          </a:xfrm>
        </p:spPr>
        <p:txBody>
          <a:bodyPr/>
          <a:lstStyle/>
          <a:p>
            <a:r>
              <a:rPr lang="en-US" altLang="en-US" sz="3600" dirty="0"/>
              <a:t>Responsibility Accounting Performance Reports (4 of 4)</a:t>
            </a:r>
            <a:endParaRPr lang="en-US" sz="3600" dirty="0"/>
          </a:p>
        </p:txBody>
      </p:sp>
      <p:sp>
        <p:nvSpPr>
          <p:cNvPr id="3" name="Text Placeholder 2"/>
          <p:cNvSpPr>
            <a:spLocks noGrp="1"/>
          </p:cNvSpPr>
          <p:nvPr>
            <p:ph type="body" sz="quarter" idx="15"/>
          </p:nvPr>
        </p:nvSpPr>
        <p:spPr>
          <a:xfrm>
            <a:off x="60434" y="1524000"/>
            <a:ext cx="8998427" cy="629752"/>
          </a:xfrm>
        </p:spPr>
        <p:txBody>
          <a:bodyPr/>
          <a:lstStyle/>
          <a:p>
            <a:pPr algn="ctr"/>
            <a:r>
              <a:rPr lang="en-US" altLang="en-US" sz="1800" b="1" kern="0" dirty="0">
                <a:solidFill>
                  <a:prstClr val="black"/>
                </a:solidFill>
              </a:rPr>
              <a:t>Learning Objective P1:</a:t>
            </a:r>
            <a:r>
              <a:rPr lang="en-US" sz="1800" dirty="0">
                <a:solidFill>
                  <a:prstClr val="black"/>
                </a:solidFill>
              </a:rPr>
              <a:t> Prepare a responsibility accounting report using controllable costs.</a:t>
            </a:r>
            <a:endParaRPr lang="en-US" sz="1800" dirty="0"/>
          </a:p>
        </p:txBody>
      </p:sp>
      <p:sp>
        <p:nvSpPr>
          <p:cNvPr id="4" name="Content Placeholder 3"/>
          <p:cNvSpPr>
            <a:spLocks noGrp="1"/>
          </p:cNvSpPr>
          <p:nvPr>
            <p:ph sz="quarter" idx="16"/>
          </p:nvPr>
        </p:nvSpPr>
        <p:spPr>
          <a:xfrm>
            <a:off x="260132" y="2362200"/>
            <a:ext cx="8610600" cy="416365"/>
          </a:xfrm>
        </p:spPr>
        <p:txBody>
          <a:bodyPr/>
          <a:lstStyle/>
          <a:p>
            <a:pPr marL="0" indent="0">
              <a:buNone/>
            </a:pPr>
            <a:r>
              <a:rPr lang="en-US" sz="2200" b="1" dirty="0"/>
              <a:t>Plant manager, Beverage Department</a:t>
            </a:r>
          </a:p>
        </p:txBody>
      </p:sp>
      <p:graphicFrame>
        <p:nvGraphicFramePr>
          <p:cNvPr id="7" name="Table 6"/>
          <p:cNvGraphicFramePr>
            <a:graphicFrameLocks noGrp="1"/>
          </p:cNvGraphicFramePr>
          <p:nvPr>
            <p:extLst>
              <p:ext uri="{D42A27DB-BD31-4B8C-83A1-F6EECF244321}">
                <p14:modId xmlns:p14="http://schemas.microsoft.com/office/powerpoint/2010/main" val="2303228235"/>
              </p:ext>
            </p:extLst>
          </p:nvPr>
        </p:nvGraphicFramePr>
        <p:xfrm>
          <a:off x="395536" y="3276600"/>
          <a:ext cx="8413532" cy="1693256"/>
        </p:xfrm>
        <a:graphic>
          <a:graphicData uri="http://schemas.openxmlformats.org/drawingml/2006/table">
            <a:tbl>
              <a:tblPr firstRow="1" bandRow="1">
                <a:tableStyleId>{5940675A-B579-460E-94D1-54222C63F5DA}</a:tableStyleId>
              </a:tblPr>
              <a:tblGrid>
                <a:gridCol w="2103383">
                  <a:extLst>
                    <a:ext uri="{9D8B030D-6E8A-4147-A177-3AD203B41FA5}">
                      <a16:colId xmlns:a16="http://schemas.microsoft.com/office/drawing/2014/main" val="20000"/>
                    </a:ext>
                  </a:extLst>
                </a:gridCol>
                <a:gridCol w="2103383">
                  <a:extLst>
                    <a:ext uri="{9D8B030D-6E8A-4147-A177-3AD203B41FA5}">
                      <a16:colId xmlns:a16="http://schemas.microsoft.com/office/drawing/2014/main" val="20001"/>
                    </a:ext>
                  </a:extLst>
                </a:gridCol>
                <a:gridCol w="2103383">
                  <a:extLst>
                    <a:ext uri="{9D8B030D-6E8A-4147-A177-3AD203B41FA5}">
                      <a16:colId xmlns:a16="http://schemas.microsoft.com/office/drawing/2014/main" val="20002"/>
                    </a:ext>
                  </a:extLst>
                </a:gridCol>
                <a:gridCol w="2103383">
                  <a:extLst>
                    <a:ext uri="{9D8B030D-6E8A-4147-A177-3AD203B41FA5}">
                      <a16:colId xmlns:a16="http://schemas.microsoft.com/office/drawing/2014/main" val="20003"/>
                    </a:ext>
                  </a:extLst>
                </a:gridCol>
              </a:tblGrid>
              <a:tr h="440345">
                <a:tc>
                  <a:txBody>
                    <a:bodyPr/>
                    <a:lstStyle/>
                    <a:p>
                      <a:pPr algn="ctr"/>
                      <a:r>
                        <a:rPr lang="en-US" sz="1200" b="1" dirty="0">
                          <a:latin typeface="Verdana" pitchFamily="34" charset="0"/>
                          <a:ea typeface="Verdana" pitchFamily="34" charset="0"/>
                          <a:cs typeface="Verdana" pitchFamily="34" charset="0"/>
                        </a:rPr>
                        <a:t>Controllable Costs</a:t>
                      </a:r>
                      <a:endParaRPr lang="en-US" sz="1200" b="1" dirty="0">
                        <a:solidFill>
                          <a:schemeClr val="tx1"/>
                        </a:solidFill>
                        <a:latin typeface="Verdana" pitchFamily="34" charset="0"/>
                        <a:ea typeface="Verdana" pitchFamily="34" charset="0"/>
                        <a:cs typeface="Verdana" pitchFamily="34" charset="0"/>
                      </a:endParaRPr>
                    </a:p>
                  </a:txBody>
                  <a:tcPr anchor="ctr"/>
                </a:tc>
                <a:tc>
                  <a:txBody>
                    <a:bodyPr/>
                    <a:lstStyle/>
                    <a:p>
                      <a:pPr algn="ctr"/>
                      <a:r>
                        <a:rPr lang="en-US" sz="1200" b="1" dirty="0">
                          <a:latin typeface="Verdana" pitchFamily="34" charset="0"/>
                          <a:ea typeface="Verdana" pitchFamily="34" charset="0"/>
                          <a:cs typeface="Verdana" pitchFamily="34" charset="0"/>
                        </a:rPr>
                        <a:t>For July: Budgeted Amount</a:t>
                      </a:r>
                      <a:endParaRPr lang="en-US" sz="1200" b="1" dirty="0">
                        <a:solidFill>
                          <a:schemeClr val="tx1"/>
                        </a:solidFill>
                        <a:latin typeface="Verdana" pitchFamily="34" charset="0"/>
                        <a:ea typeface="Verdana" pitchFamily="34" charset="0"/>
                        <a:cs typeface="Verdana" pitchFamily="34" charset="0"/>
                      </a:endParaRPr>
                    </a:p>
                  </a:txBody>
                  <a:tcPr anchor="ctr"/>
                </a:tc>
                <a:tc>
                  <a:txBody>
                    <a:bodyPr/>
                    <a:lstStyle/>
                    <a:p>
                      <a:pPr algn="ctr"/>
                      <a:r>
                        <a:rPr lang="en-US" sz="1200" b="1" dirty="0">
                          <a:latin typeface="Verdana" pitchFamily="34" charset="0"/>
                          <a:ea typeface="Verdana" pitchFamily="34" charset="0"/>
                          <a:cs typeface="Verdana" pitchFamily="34" charset="0"/>
                        </a:rPr>
                        <a:t>For July: Actual</a:t>
                      </a:r>
                      <a:r>
                        <a:rPr lang="en-US" sz="1200" b="1" baseline="0" dirty="0">
                          <a:latin typeface="Verdana" pitchFamily="34" charset="0"/>
                          <a:ea typeface="Verdana" pitchFamily="34" charset="0"/>
                          <a:cs typeface="Verdana" pitchFamily="34" charset="0"/>
                        </a:rPr>
                        <a:t> Amount</a:t>
                      </a:r>
                      <a:endParaRPr lang="en-US" sz="1200" b="1" dirty="0">
                        <a:solidFill>
                          <a:schemeClr val="tx1"/>
                        </a:solidFill>
                        <a:latin typeface="Verdana" pitchFamily="34" charset="0"/>
                        <a:ea typeface="Verdana" pitchFamily="34" charset="0"/>
                        <a:cs typeface="Verdana" pitchFamily="34" charset="0"/>
                      </a:endParaRPr>
                    </a:p>
                  </a:txBody>
                  <a:tcPr anchor="ctr"/>
                </a:tc>
                <a:tc>
                  <a:txBody>
                    <a:bodyPr/>
                    <a:lstStyle/>
                    <a:p>
                      <a:pPr algn="ctr"/>
                      <a:r>
                        <a:rPr lang="en-US" sz="1200" b="1" dirty="0">
                          <a:latin typeface="Verdana" pitchFamily="34" charset="0"/>
                          <a:ea typeface="Verdana" pitchFamily="34" charset="0"/>
                          <a:cs typeface="Verdana" pitchFamily="34" charset="0"/>
                        </a:rPr>
                        <a:t>For July: Over (Under Budget)</a:t>
                      </a:r>
                      <a:endParaRPr lang="en-US" sz="1200" b="1" dirty="0">
                        <a:solidFill>
                          <a:schemeClr val="tx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09014">
                <a:tc>
                  <a:txBody>
                    <a:bodyPr/>
                    <a:lstStyle/>
                    <a:p>
                      <a:r>
                        <a:rPr lang="en-US" sz="1200" dirty="0">
                          <a:latin typeface="Verdana" pitchFamily="34" charset="0"/>
                          <a:ea typeface="Verdana" pitchFamily="34" charset="0"/>
                          <a:cs typeface="Verdana" pitchFamily="34" charset="0"/>
                        </a:rPr>
                        <a:t>Direct</a:t>
                      </a:r>
                      <a:r>
                        <a:rPr lang="en-US" sz="1200" baseline="0" dirty="0">
                          <a:latin typeface="Verdana" pitchFamily="34" charset="0"/>
                          <a:ea typeface="Verdana" pitchFamily="34" charset="0"/>
                          <a:cs typeface="Verdana" pitchFamily="34" charset="0"/>
                        </a:rPr>
                        <a:t> materials……………</a:t>
                      </a:r>
                      <a:endParaRPr lang="en-US" sz="1200" dirty="0">
                        <a:latin typeface="Verdana" pitchFamily="34" charset="0"/>
                        <a:ea typeface="Verdana" pitchFamily="34" charset="0"/>
                        <a:cs typeface="Verdana" pitchFamily="34" charset="0"/>
                      </a:endParaRPr>
                    </a:p>
                  </a:txBody>
                  <a:tcPr/>
                </a:tc>
                <a:tc>
                  <a:txBody>
                    <a:bodyPr/>
                    <a:lstStyle/>
                    <a:p>
                      <a:pPr algn="r"/>
                      <a:r>
                        <a:rPr lang="en-US" sz="1200" dirty="0">
                          <a:latin typeface="Verdana" pitchFamily="34" charset="0"/>
                          <a:ea typeface="Verdana" pitchFamily="34" charset="0"/>
                          <a:cs typeface="Verdana" pitchFamily="34" charset="0"/>
                        </a:rPr>
                        <a:t>$ 51,600</a:t>
                      </a:r>
                    </a:p>
                  </a:txBody>
                  <a:tcPr/>
                </a:tc>
                <a:tc>
                  <a:txBody>
                    <a:bodyPr/>
                    <a:lstStyle/>
                    <a:p>
                      <a:pPr algn="r"/>
                      <a:r>
                        <a:rPr lang="en-US" sz="1200" dirty="0">
                          <a:latin typeface="Verdana" pitchFamily="34" charset="0"/>
                          <a:ea typeface="Verdana" pitchFamily="34" charset="0"/>
                          <a:cs typeface="Verdana" pitchFamily="34" charset="0"/>
                        </a:rPr>
                        <a:t>$ 52,500</a:t>
                      </a:r>
                    </a:p>
                  </a:txBody>
                  <a:tcPr/>
                </a:tc>
                <a:tc>
                  <a:txBody>
                    <a:bodyPr/>
                    <a:lstStyle/>
                    <a:p>
                      <a:pPr algn="r"/>
                      <a:r>
                        <a:rPr lang="en-US" sz="1200" dirty="0">
                          <a:latin typeface="Verdana" pitchFamily="34" charset="0"/>
                          <a:ea typeface="Verdana" pitchFamily="34" charset="0"/>
                          <a:cs typeface="Verdana" pitchFamily="34" charset="0"/>
                        </a:rPr>
                        <a:t>$ 900</a:t>
                      </a:r>
                    </a:p>
                  </a:txBody>
                  <a:tcPr/>
                </a:tc>
                <a:extLst>
                  <a:ext uri="{0D108BD9-81ED-4DB2-BD59-A6C34878D82A}">
                    <a16:rowId xmlns:a16="http://schemas.microsoft.com/office/drawing/2014/main" val="10001"/>
                  </a:ext>
                </a:extLst>
              </a:tr>
              <a:tr h="309014">
                <a:tc>
                  <a:txBody>
                    <a:bodyPr/>
                    <a:lstStyle/>
                    <a:p>
                      <a:r>
                        <a:rPr lang="en-US" sz="1200" dirty="0">
                          <a:latin typeface="Verdana" pitchFamily="34" charset="0"/>
                          <a:ea typeface="Verdana" pitchFamily="34" charset="0"/>
                          <a:cs typeface="Verdana" pitchFamily="34" charset="0"/>
                        </a:rPr>
                        <a:t>Direct labor…………………..</a:t>
                      </a:r>
                    </a:p>
                  </a:txBody>
                  <a:tcPr/>
                </a:tc>
                <a:tc>
                  <a:txBody>
                    <a:bodyPr/>
                    <a:lstStyle/>
                    <a:p>
                      <a:pPr algn="r"/>
                      <a:r>
                        <a:rPr lang="en-US" sz="1200" dirty="0">
                          <a:latin typeface="Verdana" pitchFamily="34" charset="0"/>
                          <a:ea typeface="Verdana" pitchFamily="34" charset="0"/>
                          <a:cs typeface="Verdana" pitchFamily="34" charset="0"/>
                        </a:rPr>
                        <a:t>20,000</a:t>
                      </a:r>
                    </a:p>
                  </a:txBody>
                  <a:tcPr/>
                </a:tc>
                <a:tc>
                  <a:txBody>
                    <a:bodyPr/>
                    <a:lstStyle/>
                    <a:p>
                      <a:pPr algn="r"/>
                      <a:r>
                        <a:rPr lang="en-US" sz="1200" dirty="0">
                          <a:latin typeface="Verdana" pitchFamily="34" charset="0"/>
                          <a:ea typeface="Verdana" pitchFamily="34" charset="0"/>
                          <a:cs typeface="Verdana" pitchFamily="34" charset="0"/>
                        </a:rPr>
                        <a:t>19,600</a:t>
                      </a:r>
                    </a:p>
                  </a:txBody>
                  <a:tcPr/>
                </a:tc>
                <a:tc>
                  <a:txBody>
                    <a:bodyPr/>
                    <a:lstStyle/>
                    <a:p>
                      <a:pPr algn="r"/>
                      <a:r>
                        <a:rPr lang="en-US" sz="1200" dirty="0">
                          <a:latin typeface="Verdana" pitchFamily="34" charset="0"/>
                          <a:ea typeface="Verdana" pitchFamily="34" charset="0"/>
                          <a:cs typeface="Verdana" pitchFamily="34" charset="0"/>
                        </a:rPr>
                        <a:t>(400)</a:t>
                      </a:r>
                    </a:p>
                  </a:txBody>
                  <a:tcPr/>
                </a:tc>
                <a:extLst>
                  <a:ext uri="{0D108BD9-81ED-4DB2-BD59-A6C34878D82A}">
                    <a16:rowId xmlns:a16="http://schemas.microsoft.com/office/drawing/2014/main" val="10002"/>
                  </a:ext>
                </a:extLst>
              </a:tr>
              <a:tr h="309014">
                <a:tc>
                  <a:txBody>
                    <a:bodyPr/>
                    <a:lstStyle/>
                    <a:p>
                      <a:r>
                        <a:rPr lang="en-US" sz="1200" dirty="0">
                          <a:latin typeface="Verdana" pitchFamily="34" charset="0"/>
                          <a:ea typeface="Verdana" pitchFamily="34" charset="0"/>
                          <a:cs typeface="Verdana" pitchFamily="34" charset="0"/>
                        </a:rPr>
                        <a:t>Overhead……………………..</a:t>
                      </a:r>
                    </a:p>
                  </a:txBody>
                  <a:tcPr/>
                </a:tc>
                <a:tc>
                  <a:txBody>
                    <a:bodyPr/>
                    <a:lstStyle/>
                    <a:p>
                      <a:pPr algn="r"/>
                      <a:r>
                        <a:rPr lang="en-US" sz="1200" u="sng" dirty="0">
                          <a:latin typeface="Verdana" pitchFamily="34" charset="0"/>
                          <a:ea typeface="Verdana" pitchFamily="34" charset="0"/>
                          <a:cs typeface="Verdana" pitchFamily="34" charset="0"/>
                        </a:rPr>
                        <a:t>8,000</a:t>
                      </a:r>
                    </a:p>
                  </a:txBody>
                  <a:tcPr/>
                </a:tc>
                <a:tc>
                  <a:txBody>
                    <a:bodyPr/>
                    <a:lstStyle/>
                    <a:p>
                      <a:pPr algn="r"/>
                      <a:r>
                        <a:rPr lang="en-US" sz="1200" u="sng" dirty="0">
                          <a:latin typeface="Verdana" pitchFamily="34" charset="0"/>
                          <a:ea typeface="Verdana" pitchFamily="34" charset="0"/>
                          <a:cs typeface="Verdana" pitchFamily="34" charset="0"/>
                        </a:rPr>
                        <a:t>7,800</a:t>
                      </a:r>
                    </a:p>
                  </a:txBody>
                  <a:tcPr/>
                </a:tc>
                <a:tc>
                  <a:txBody>
                    <a:bodyPr/>
                    <a:lstStyle/>
                    <a:p>
                      <a:pPr algn="r"/>
                      <a:r>
                        <a:rPr lang="en-US" sz="1200" u="sng" dirty="0">
                          <a:latin typeface="Verdana" pitchFamily="34" charset="0"/>
                          <a:ea typeface="Verdana" pitchFamily="34" charset="0"/>
                          <a:cs typeface="Verdana" pitchFamily="34" charset="0"/>
                        </a:rPr>
                        <a:t>(200)</a:t>
                      </a:r>
                    </a:p>
                  </a:txBody>
                  <a:tcPr/>
                </a:tc>
                <a:extLst>
                  <a:ext uri="{0D108BD9-81ED-4DB2-BD59-A6C34878D82A}">
                    <a16:rowId xmlns:a16="http://schemas.microsoft.com/office/drawing/2014/main" val="10003"/>
                  </a:ext>
                </a:extLst>
              </a:tr>
              <a:tr h="309014">
                <a:tc>
                  <a:txBody>
                    <a:bodyPr/>
                    <a:lstStyle/>
                    <a:p>
                      <a:r>
                        <a:rPr lang="en-US" sz="1200" b="1" dirty="0">
                          <a:latin typeface="Verdana" pitchFamily="34" charset="0"/>
                          <a:ea typeface="Verdana" pitchFamily="34" charset="0"/>
                          <a:cs typeface="Verdana" pitchFamily="34" charset="0"/>
                        </a:rPr>
                        <a:t>Totals…………………….</a:t>
                      </a:r>
                    </a:p>
                  </a:txBody>
                  <a:tcPr/>
                </a:tc>
                <a:tc>
                  <a:txBody>
                    <a:bodyPr/>
                    <a:lstStyle/>
                    <a:p>
                      <a:pPr algn="r"/>
                      <a:r>
                        <a:rPr lang="en-US" sz="1200" b="1" u="sng" dirty="0">
                          <a:latin typeface="Verdana" pitchFamily="34" charset="0"/>
                          <a:ea typeface="Verdana" pitchFamily="34" charset="0"/>
                          <a:cs typeface="Verdana" pitchFamily="34" charset="0"/>
                        </a:rPr>
                        <a:t>$ 79,600</a:t>
                      </a:r>
                    </a:p>
                  </a:txBody>
                  <a:tcPr/>
                </a:tc>
                <a:tc>
                  <a:txBody>
                    <a:bodyPr/>
                    <a:lstStyle/>
                    <a:p>
                      <a:pPr algn="r"/>
                      <a:r>
                        <a:rPr lang="en-US" sz="1200" b="1" u="sng" dirty="0">
                          <a:latin typeface="Verdana" pitchFamily="34" charset="0"/>
                          <a:ea typeface="Verdana" pitchFamily="34" charset="0"/>
                          <a:cs typeface="Verdana" pitchFamily="34" charset="0"/>
                        </a:rPr>
                        <a:t>$ 79,900</a:t>
                      </a:r>
                    </a:p>
                  </a:txBody>
                  <a:tcPr/>
                </a:tc>
                <a:tc>
                  <a:txBody>
                    <a:bodyPr/>
                    <a:lstStyle/>
                    <a:p>
                      <a:pPr algn="r"/>
                      <a:r>
                        <a:rPr lang="en-US" sz="1200" b="1" u="sng" dirty="0">
                          <a:latin typeface="Verdana" pitchFamily="34" charset="0"/>
                          <a:ea typeface="Verdana" pitchFamily="34" charset="0"/>
                          <a:cs typeface="Verdana" pitchFamily="34" charset="0"/>
                        </a:rPr>
                        <a:t>$ 300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47864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928" y="549166"/>
            <a:ext cx="8229600" cy="619918"/>
          </a:xfrm>
        </p:spPr>
        <p:txBody>
          <a:bodyPr/>
          <a:lstStyle/>
          <a:p>
            <a:r>
              <a:rPr lang="en-US" sz="3600" dirty="0"/>
              <a:t>NEED-TO-KNOW 22-1 (1 of 5)</a:t>
            </a:r>
          </a:p>
        </p:txBody>
      </p:sp>
      <p:sp>
        <p:nvSpPr>
          <p:cNvPr id="4" name="Text Placeholder 3"/>
          <p:cNvSpPr>
            <a:spLocks noGrp="1"/>
          </p:cNvSpPr>
          <p:nvPr>
            <p:ph type="body" sz="quarter" idx="13"/>
          </p:nvPr>
        </p:nvSpPr>
        <p:spPr>
          <a:xfrm>
            <a:off x="78432" y="1219200"/>
            <a:ext cx="8968740" cy="557822"/>
          </a:xfrm>
        </p:spPr>
        <p:txBody>
          <a:bodyPr/>
          <a:lstStyle/>
          <a:p>
            <a:pPr algn="ctr"/>
            <a:r>
              <a:rPr lang="en-US" altLang="en-US" sz="1800" b="1" kern="0" dirty="0">
                <a:solidFill>
                  <a:prstClr val="black"/>
                </a:solidFill>
              </a:rPr>
              <a:t>Learning Objective P1:</a:t>
            </a:r>
            <a:r>
              <a:rPr lang="en-US" sz="1800" dirty="0">
                <a:solidFill>
                  <a:prstClr val="black"/>
                </a:solidFill>
              </a:rPr>
              <a:t> Prepare a flexible budget and interpret a flexible budget performance report.</a:t>
            </a:r>
            <a:endParaRPr lang="en-US" sz="1800" dirty="0"/>
          </a:p>
        </p:txBody>
      </p:sp>
      <p:sp>
        <p:nvSpPr>
          <p:cNvPr id="3" name="Content Placeholder 2"/>
          <p:cNvSpPr>
            <a:spLocks noGrp="1"/>
          </p:cNvSpPr>
          <p:nvPr>
            <p:ph idx="1"/>
          </p:nvPr>
        </p:nvSpPr>
        <p:spPr>
          <a:xfrm>
            <a:off x="228600" y="1882521"/>
            <a:ext cx="8655268" cy="4540758"/>
          </a:xfrm>
        </p:spPr>
        <p:txBody>
          <a:bodyPr/>
          <a:lstStyle/>
          <a:p>
            <a:r>
              <a:rPr lang="en-US" altLang="en-US" sz="2400" dirty="0">
                <a:solidFill>
                  <a:srgbClr val="000000"/>
                </a:solidFill>
              </a:rPr>
              <a:t>Below are the annual budgeted and actual costs for the Western region’s manufacturing plant of Rios Co. The plant has two operating departments: motorcycle and ATV. The plant manager is responsible for all of the plant’s costs (other than her own salary). Each operating department has a manager who is responsible</a:t>
            </a:r>
            <a:r>
              <a:rPr lang="en-US" altLang="en-US" sz="2400" dirty="0"/>
              <a:t> </a:t>
            </a:r>
            <a:r>
              <a:rPr lang="en-US" altLang="en-US" sz="2400" dirty="0">
                <a:solidFill>
                  <a:srgbClr val="000000"/>
                </a:solidFill>
              </a:rPr>
              <a:t>for that department’s direct materials, direct labor, and overhead costs. Prepare responsibility accounting</a:t>
            </a:r>
            <a:r>
              <a:rPr lang="en-US" altLang="en-US" sz="2400" dirty="0"/>
              <a:t> </a:t>
            </a:r>
            <a:r>
              <a:rPr lang="en-US" altLang="en-US" sz="2400" dirty="0">
                <a:solidFill>
                  <a:srgbClr val="000000"/>
                </a:solidFill>
              </a:rPr>
              <a:t>reports for (1) the plant manager and (2) each operating department manager.</a:t>
            </a:r>
            <a:endParaRPr lang="en-US" altLang="en-US" sz="2400" dirty="0"/>
          </a:p>
        </p:txBody>
      </p:sp>
    </p:spTree>
    <p:extLst>
      <p:ext uri="{BB962C8B-B14F-4D97-AF65-F5344CB8AC3E}">
        <p14:creationId xmlns:p14="http://schemas.microsoft.com/office/powerpoint/2010/main" val="3829754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NEED-TO-KNOW 22-1 (2 of 5)</a:t>
            </a:r>
          </a:p>
        </p:txBody>
      </p:sp>
      <p:sp>
        <p:nvSpPr>
          <p:cNvPr id="3" name="Text Placeholder 2"/>
          <p:cNvSpPr>
            <a:spLocks noGrp="1"/>
          </p:cNvSpPr>
          <p:nvPr>
            <p:ph type="body" sz="quarter" idx="15"/>
          </p:nvPr>
        </p:nvSpPr>
        <p:spPr>
          <a:xfrm>
            <a:off x="63589" y="1219200"/>
            <a:ext cx="8998427" cy="629752"/>
          </a:xfrm>
        </p:spPr>
        <p:txBody>
          <a:bodyPr/>
          <a:lstStyle/>
          <a:p>
            <a:pPr algn="ctr"/>
            <a:r>
              <a:rPr lang="en-US" altLang="en-US" sz="1800" b="1" kern="0" dirty="0">
                <a:solidFill>
                  <a:prstClr val="black"/>
                </a:solidFill>
              </a:rPr>
              <a:t>Learning Objective P1:</a:t>
            </a:r>
            <a:r>
              <a:rPr lang="en-US" sz="1800" dirty="0">
                <a:solidFill>
                  <a:prstClr val="black"/>
                </a:solidFill>
              </a:rPr>
              <a:t> Prepare a flexible budget and interpret a flexible budget performance report.</a:t>
            </a:r>
            <a:endParaRPr lang="en-US" sz="1800" dirty="0"/>
          </a:p>
        </p:txBody>
      </p:sp>
      <p:graphicFrame>
        <p:nvGraphicFramePr>
          <p:cNvPr id="6" name="Table 5"/>
          <p:cNvGraphicFramePr>
            <a:graphicFrameLocks noGrp="1"/>
          </p:cNvGraphicFramePr>
          <p:nvPr>
            <p:extLst>
              <p:ext uri="{D42A27DB-BD31-4B8C-83A1-F6EECF244321}">
                <p14:modId xmlns:p14="http://schemas.microsoft.com/office/powerpoint/2010/main" val="2925562398"/>
              </p:ext>
            </p:extLst>
          </p:nvPr>
        </p:nvGraphicFramePr>
        <p:xfrm>
          <a:off x="323852" y="2514600"/>
          <a:ext cx="8470322" cy="2437477"/>
        </p:xfrm>
        <a:graphic>
          <a:graphicData uri="http://schemas.openxmlformats.org/drawingml/2006/table">
            <a:tbl>
              <a:tblPr firstRow="1" bandRow="1">
                <a:tableStyleId>{5940675A-B579-460E-94D1-54222C63F5DA}</a:tableStyleId>
              </a:tblPr>
              <a:tblGrid>
                <a:gridCol w="2020443">
                  <a:extLst>
                    <a:ext uri="{9D8B030D-6E8A-4147-A177-3AD203B41FA5}">
                      <a16:colId xmlns:a16="http://schemas.microsoft.com/office/drawing/2014/main" val="20000"/>
                    </a:ext>
                  </a:extLst>
                </a:gridCol>
                <a:gridCol w="1877404">
                  <a:extLst>
                    <a:ext uri="{9D8B030D-6E8A-4147-A177-3AD203B41FA5}">
                      <a16:colId xmlns:a16="http://schemas.microsoft.com/office/drawing/2014/main" val="20001"/>
                    </a:ext>
                  </a:extLst>
                </a:gridCol>
                <a:gridCol w="1499172">
                  <a:extLst>
                    <a:ext uri="{9D8B030D-6E8A-4147-A177-3AD203B41FA5}">
                      <a16:colId xmlns:a16="http://schemas.microsoft.com/office/drawing/2014/main" val="20002"/>
                    </a:ext>
                  </a:extLst>
                </a:gridCol>
                <a:gridCol w="1724048">
                  <a:extLst>
                    <a:ext uri="{9D8B030D-6E8A-4147-A177-3AD203B41FA5}">
                      <a16:colId xmlns:a16="http://schemas.microsoft.com/office/drawing/2014/main" val="20003"/>
                    </a:ext>
                  </a:extLst>
                </a:gridCol>
                <a:gridCol w="1349255">
                  <a:extLst>
                    <a:ext uri="{9D8B030D-6E8A-4147-A177-3AD203B41FA5}">
                      <a16:colId xmlns:a16="http://schemas.microsoft.com/office/drawing/2014/main" val="20004"/>
                    </a:ext>
                  </a:extLst>
                </a:gridCol>
              </a:tblGrid>
              <a:tr h="410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u="none" strike="noStrike" cap="none" normalizeH="0" baseline="0" dirty="0">
                          <a:ln>
                            <a:noFill/>
                          </a:ln>
                          <a:effectLst/>
                          <a:latin typeface="Verdana" pitchFamily="34" charset="0"/>
                          <a:ea typeface="Verdana" pitchFamily="34" charset="0"/>
                          <a:cs typeface="Verdana" pitchFamily="34" charset="0"/>
                        </a:rPr>
                        <a:t>Budgeted Amount</a:t>
                      </a:r>
                      <a:r>
                        <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rPr>
                        <a:t>: </a:t>
                      </a:r>
                      <a:r>
                        <a:rPr kumimoji="0" lang="en-US" altLang="en-US" sz="1200" b="1" u="none" strike="noStrike" cap="none" normalizeH="0" baseline="0" dirty="0">
                          <a:ln>
                            <a:noFill/>
                          </a:ln>
                          <a:effectLst/>
                          <a:latin typeface="Verdana" pitchFamily="34" charset="0"/>
                          <a:ea typeface="Verdana" pitchFamily="34" charset="0"/>
                          <a:cs typeface="Verdana" pitchFamily="34" charset="0"/>
                        </a:rPr>
                        <a:t>Motorcycle</a:t>
                      </a:r>
                      <a:endPar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u="none" strike="noStrike" cap="none" normalizeH="0" baseline="0" dirty="0">
                          <a:ln>
                            <a:noFill/>
                          </a:ln>
                          <a:effectLst/>
                          <a:latin typeface="Verdana" pitchFamily="34" charset="0"/>
                          <a:ea typeface="Verdana" pitchFamily="34" charset="0"/>
                          <a:cs typeface="Verdana" pitchFamily="34" charset="0"/>
                        </a:rPr>
                        <a:t>Budgeted Amount</a:t>
                      </a:r>
                      <a:r>
                        <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rPr>
                        <a:t>: </a:t>
                      </a:r>
                      <a:r>
                        <a:rPr kumimoji="0" lang="en-US" altLang="en-US" sz="1200" b="1" u="none" strike="noStrike" cap="none" normalizeH="0" baseline="0" dirty="0">
                          <a:ln>
                            <a:noFill/>
                          </a:ln>
                          <a:effectLst/>
                          <a:latin typeface="Verdana" pitchFamily="34" charset="0"/>
                          <a:ea typeface="Verdana" pitchFamily="34" charset="0"/>
                          <a:cs typeface="Verdana" pitchFamily="34" charset="0"/>
                        </a:rPr>
                        <a:t>ATV</a:t>
                      </a:r>
                      <a:endPar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u="none" strike="noStrike" cap="none" normalizeH="0" baseline="0" dirty="0">
                          <a:ln>
                            <a:noFill/>
                          </a:ln>
                          <a:effectLst/>
                          <a:latin typeface="Verdana" pitchFamily="34" charset="0"/>
                          <a:ea typeface="Verdana" pitchFamily="34" charset="0"/>
                          <a:cs typeface="Verdana" pitchFamily="34" charset="0"/>
                        </a:rPr>
                        <a:t>Actual Amount</a:t>
                      </a:r>
                      <a:r>
                        <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rPr>
                        <a:t>: </a:t>
                      </a:r>
                      <a:r>
                        <a:rPr kumimoji="0" lang="en-US" altLang="en-US" sz="1200" b="1" u="none" strike="noStrike" cap="none" normalizeH="0" baseline="0" dirty="0">
                          <a:ln>
                            <a:noFill/>
                          </a:ln>
                          <a:effectLst/>
                          <a:latin typeface="Verdana" pitchFamily="34" charset="0"/>
                          <a:ea typeface="Verdana" pitchFamily="34" charset="0"/>
                          <a:cs typeface="Verdana" pitchFamily="34" charset="0"/>
                        </a:rPr>
                        <a:t>Motorcycle</a:t>
                      </a:r>
                      <a:endPar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u="none" strike="noStrike" cap="none" normalizeH="0" baseline="0" dirty="0">
                          <a:ln>
                            <a:noFill/>
                          </a:ln>
                          <a:effectLst/>
                          <a:latin typeface="Verdana" pitchFamily="34" charset="0"/>
                          <a:ea typeface="Verdana" pitchFamily="34" charset="0"/>
                          <a:cs typeface="Verdana" pitchFamily="34" charset="0"/>
                        </a:rPr>
                        <a:t>Actual Amount</a:t>
                      </a:r>
                      <a:r>
                        <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rPr>
                        <a:t>: </a:t>
                      </a:r>
                      <a:r>
                        <a:rPr kumimoji="0" lang="en-US" altLang="en-US" sz="1200" b="1" u="none" strike="noStrike" cap="none" normalizeH="0" baseline="0" dirty="0">
                          <a:ln>
                            <a:noFill/>
                          </a:ln>
                          <a:effectLst/>
                          <a:latin typeface="Verdana" pitchFamily="34" charset="0"/>
                          <a:ea typeface="Verdana" pitchFamily="34" charset="0"/>
                          <a:cs typeface="Verdana" pitchFamily="34" charset="0"/>
                        </a:rPr>
                        <a:t>ATV</a:t>
                      </a:r>
                    </a:p>
                  </a:txBody>
                  <a:tcPr anchor="ctr"/>
                </a:tc>
                <a:extLst>
                  <a:ext uri="{0D108BD9-81ED-4DB2-BD59-A6C34878D82A}">
                    <a16:rowId xmlns:a16="http://schemas.microsoft.com/office/drawing/2014/main" val="10000"/>
                  </a:ext>
                </a:extLst>
              </a:tr>
              <a:tr h="333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Direct materials</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$97,000</a:t>
                      </a:r>
                      <a:endParaRPr kumimoji="0" lang="en-US" altLang="en-US" sz="12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$138,000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$98,500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$133,800</a:t>
                      </a:r>
                    </a:p>
                  </a:txBody>
                  <a:tcPr anchor="ctr"/>
                </a:tc>
                <a:extLst>
                  <a:ext uri="{0D108BD9-81ED-4DB2-BD59-A6C34878D82A}">
                    <a16:rowId xmlns:a16="http://schemas.microsoft.com/office/drawing/2014/main" val="10001"/>
                  </a:ext>
                </a:extLst>
              </a:tr>
              <a:tr h="410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Direct labor</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52,000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105,000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56,100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101,300</a:t>
                      </a:r>
                    </a:p>
                  </a:txBody>
                  <a:tcPr anchor="ctr"/>
                </a:tc>
                <a:extLst>
                  <a:ext uri="{0D108BD9-81ED-4DB2-BD59-A6C34878D82A}">
                    <a16:rowId xmlns:a16="http://schemas.microsoft.com/office/drawing/2014/main" val="10002"/>
                  </a:ext>
                </a:extLst>
              </a:tr>
              <a:tr h="410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Dept. mgr. salary</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60,000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56,000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60,000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56,000</a:t>
                      </a:r>
                    </a:p>
                  </a:txBody>
                  <a:tcPr anchor="ctr"/>
                </a:tc>
                <a:extLst>
                  <a:ext uri="{0D108BD9-81ED-4DB2-BD59-A6C34878D82A}">
                    <a16:rowId xmlns:a16="http://schemas.microsoft.com/office/drawing/2014/main" val="10003"/>
                  </a:ext>
                </a:extLst>
              </a:tr>
              <a:tr h="276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Rent and utilities</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9,000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12,000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8,400</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10,900</a:t>
                      </a:r>
                    </a:p>
                  </a:txBody>
                  <a:tcPr anchor="ctr"/>
                </a:tc>
                <a:extLst>
                  <a:ext uri="{0D108BD9-81ED-4DB2-BD59-A6C34878D82A}">
                    <a16:rowId xmlns:a16="http://schemas.microsoft.com/office/drawing/2014/main" val="10004"/>
                  </a:ext>
                </a:extLst>
              </a:tr>
              <a:tr h="276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Overhead</a:t>
                      </a:r>
                      <a:endParaRPr kumimoji="0" lang="en-US" altLang="en-US" sz="12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sng" strike="noStrike" cap="none" normalizeH="0" baseline="0" dirty="0">
                          <a:ln>
                            <a:noFill/>
                          </a:ln>
                          <a:effectLst/>
                          <a:latin typeface="Verdana" pitchFamily="34" charset="0"/>
                          <a:ea typeface="Verdana" pitchFamily="34" charset="0"/>
                          <a:cs typeface="Verdana" pitchFamily="34" charset="0"/>
                        </a:rPr>
                        <a:t>45,000</a:t>
                      </a:r>
                      <a:endParaRPr kumimoji="0" lang="en-US" altLang="en-US" sz="12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sng" strike="noStrike" cap="none" normalizeH="0" baseline="0" dirty="0">
                          <a:ln>
                            <a:noFill/>
                          </a:ln>
                          <a:effectLst/>
                          <a:latin typeface="Verdana" pitchFamily="34" charset="0"/>
                          <a:ea typeface="Verdana" pitchFamily="34" charset="0"/>
                          <a:cs typeface="Verdana" pitchFamily="34" charset="0"/>
                        </a:rPr>
                        <a:t>81,000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sng" strike="noStrike" cap="none" normalizeH="0" baseline="0" dirty="0">
                          <a:ln>
                            <a:noFill/>
                          </a:ln>
                          <a:effectLst/>
                          <a:latin typeface="Verdana" pitchFamily="34" charset="0"/>
                          <a:ea typeface="Verdana" pitchFamily="34" charset="0"/>
                          <a:cs typeface="Verdana" pitchFamily="34" charset="0"/>
                        </a:rPr>
                        <a:t>47,000</a:t>
                      </a:r>
                      <a:endParaRPr kumimoji="0" lang="en-US" altLang="en-US" sz="12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sng" strike="noStrike" cap="none" normalizeH="0" baseline="0" dirty="0">
                          <a:ln>
                            <a:noFill/>
                          </a:ln>
                          <a:effectLst/>
                          <a:latin typeface="Verdana" pitchFamily="34" charset="0"/>
                          <a:ea typeface="Verdana" pitchFamily="34" charset="0"/>
                          <a:cs typeface="Verdana" pitchFamily="34" charset="0"/>
                        </a:rPr>
                        <a:t>78,000</a:t>
                      </a:r>
                    </a:p>
                  </a:txBody>
                  <a:tcPr anchor="ctr"/>
                </a:tc>
                <a:extLst>
                  <a:ext uri="{0D108BD9-81ED-4DB2-BD59-A6C34878D82A}">
                    <a16:rowId xmlns:a16="http://schemas.microsoft.com/office/drawing/2014/main" val="10005"/>
                  </a:ext>
                </a:extLst>
              </a:tr>
              <a:tr h="246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u="none" strike="noStrike" cap="none" normalizeH="0" baseline="0" dirty="0">
                          <a:ln>
                            <a:noFill/>
                          </a:ln>
                          <a:effectLst/>
                          <a:latin typeface="Verdana" pitchFamily="34" charset="0"/>
                          <a:ea typeface="Verdana" pitchFamily="34" charset="0"/>
                          <a:cs typeface="Verdana" pitchFamily="34" charset="0"/>
                        </a:rPr>
                        <a:t>Totals</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sng" strike="noStrike" cap="none" normalizeH="0" baseline="0" dirty="0">
                          <a:ln>
                            <a:noFill/>
                          </a:ln>
                          <a:effectLst/>
                          <a:latin typeface="Verdana" pitchFamily="34" charset="0"/>
                          <a:ea typeface="Verdana" pitchFamily="34" charset="0"/>
                          <a:cs typeface="Verdana" pitchFamily="34" charset="0"/>
                        </a:rPr>
                        <a:t>$263,000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sng" strike="noStrike" cap="none" normalizeH="0" baseline="0" dirty="0">
                          <a:ln>
                            <a:noFill/>
                          </a:ln>
                          <a:effectLst/>
                          <a:latin typeface="Verdana" pitchFamily="34" charset="0"/>
                          <a:ea typeface="Verdana" pitchFamily="34" charset="0"/>
                          <a:cs typeface="Verdana" pitchFamily="34" charset="0"/>
                        </a:rPr>
                        <a:t>$392,000</a:t>
                      </a:r>
                      <a:endParaRPr kumimoji="0" lang="en-US" altLang="en-US" sz="12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sng" strike="noStrike" cap="none" normalizeH="0" baseline="0" dirty="0">
                          <a:ln>
                            <a:noFill/>
                          </a:ln>
                          <a:effectLst/>
                          <a:latin typeface="Verdana" pitchFamily="34" charset="0"/>
                          <a:ea typeface="Verdana" pitchFamily="34" charset="0"/>
                          <a:cs typeface="Verdana" pitchFamily="34" charset="0"/>
                        </a:rPr>
                        <a:t>$270,000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u="sng" strike="noStrike" cap="none" normalizeH="0" baseline="0" dirty="0">
                          <a:ln>
                            <a:noFill/>
                          </a:ln>
                          <a:effectLst/>
                          <a:latin typeface="Verdana" pitchFamily="34" charset="0"/>
                          <a:ea typeface="Verdana" pitchFamily="34" charset="0"/>
                          <a:cs typeface="Verdana" pitchFamily="34" charset="0"/>
                        </a:rPr>
                        <a:t>$380,000</a:t>
                      </a:r>
                      <a:endParaRPr kumimoji="0" lang="en-US" altLang="en-US" sz="1200" b="0" i="0" u="sng"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001998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NEED-TO-KNOW 22-1 (3 of 5)</a:t>
            </a:r>
          </a:p>
        </p:txBody>
      </p:sp>
      <p:sp>
        <p:nvSpPr>
          <p:cNvPr id="3" name="Text Placeholder 2"/>
          <p:cNvSpPr>
            <a:spLocks noGrp="1"/>
          </p:cNvSpPr>
          <p:nvPr>
            <p:ph type="body" sz="quarter" idx="15"/>
          </p:nvPr>
        </p:nvSpPr>
        <p:spPr>
          <a:xfrm>
            <a:off x="63589" y="1180098"/>
            <a:ext cx="8998427" cy="572502"/>
          </a:xfrm>
        </p:spPr>
        <p:txBody>
          <a:bodyPr/>
          <a:lstStyle/>
          <a:p>
            <a:pPr algn="ctr"/>
            <a:r>
              <a:rPr lang="en-US" altLang="en-US" sz="1800" b="1" kern="0" dirty="0">
                <a:solidFill>
                  <a:prstClr val="black"/>
                </a:solidFill>
              </a:rPr>
              <a:t>Learning Objective P1:</a:t>
            </a:r>
            <a:r>
              <a:rPr lang="en-US" sz="1800" dirty="0">
                <a:solidFill>
                  <a:prstClr val="black"/>
                </a:solidFill>
              </a:rPr>
              <a:t> Prepare a flexible budget and interpret a flexible budget performance report.</a:t>
            </a:r>
            <a:endParaRPr lang="en-US" sz="1800" dirty="0"/>
          </a:p>
        </p:txBody>
      </p:sp>
      <p:sp>
        <p:nvSpPr>
          <p:cNvPr id="4" name="Content Placeholder 3"/>
          <p:cNvSpPr>
            <a:spLocks noGrp="1"/>
          </p:cNvSpPr>
          <p:nvPr>
            <p:ph sz="quarter" idx="16"/>
          </p:nvPr>
        </p:nvSpPr>
        <p:spPr>
          <a:xfrm>
            <a:off x="546666" y="1832329"/>
            <a:ext cx="8534400" cy="780685"/>
          </a:xfrm>
        </p:spPr>
        <p:txBody>
          <a:bodyPr/>
          <a:lstStyle/>
          <a:p>
            <a:pPr marL="0" indent="0" algn="ctr">
              <a:buNone/>
            </a:pPr>
            <a:r>
              <a:rPr lang="en-US" altLang="en-US" sz="2200" b="1" dirty="0">
                <a:solidFill>
                  <a:srgbClr val="000000"/>
                </a:solidFill>
              </a:rPr>
              <a:t>Responsibility Accounting Performance Report</a:t>
            </a:r>
          </a:p>
          <a:p>
            <a:pPr marL="0" indent="0" algn="ctr">
              <a:buNone/>
            </a:pPr>
            <a:r>
              <a:rPr lang="en-US" altLang="en-US" sz="2200" b="1" dirty="0">
                <a:solidFill>
                  <a:srgbClr val="000000"/>
                </a:solidFill>
              </a:rPr>
              <a:t>Plant Manager, Western Region</a:t>
            </a:r>
            <a:endParaRPr lang="en-US" altLang="en-US" sz="2200" b="1"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92420924"/>
              </p:ext>
            </p:extLst>
          </p:nvPr>
        </p:nvGraphicFramePr>
        <p:xfrm>
          <a:off x="755576" y="2895600"/>
          <a:ext cx="7705398" cy="2791380"/>
        </p:xfrm>
        <a:graphic>
          <a:graphicData uri="http://schemas.openxmlformats.org/drawingml/2006/table">
            <a:tbl>
              <a:tblPr firstRow="1" bandRow="1">
                <a:tableStyleId>{5940675A-B579-460E-94D1-54222C63F5DA}</a:tableStyleId>
              </a:tblPr>
              <a:tblGrid>
                <a:gridCol w="2488201">
                  <a:extLst>
                    <a:ext uri="{9D8B030D-6E8A-4147-A177-3AD203B41FA5}">
                      <a16:colId xmlns:a16="http://schemas.microsoft.com/office/drawing/2014/main" val="20000"/>
                    </a:ext>
                  </a:extLst>
                </a:gridCol>
                <a:gridCol w="1926350">
                  <a:extLst>
                    <a:ext uri="{9D8B030D-6E8A-4147-A177-3AD203B41FA5}">
                      <a16:colId xmlns:a16="http://schemas.microsoft.com/office/drawing/2014/main" val="20001"/>
                    </a:ext>
                  </a:extLst>
                </a:gridCol>
                <a:gridCol w="1284233">
                  <a:extLst>
                    <a:ext uri="{9D8B030D-6E8A-4147-A177-3AD203B41FA5}">
                      <a16:colId xmlns:a16="http://schemas.microsoft.com/office/drawing/2014/main" val="20002"/>
                    </a:ext>
                  </a:extLst>
                </a:gridCol>
                <a:gridCol w="2006614">
                  <a:extLst>
                    <a:ext uri="{9D8B030D-6E8A-4147-A177-3AD203B41FA5}">
                      <a16:colId xmlns:a16="http://schemas.microsoft.com/office/drawing/2014/main" val="20003"/>
                    </a:ext>
                  </a:extLst>
                </a:gridCol>
              </a:tblGrid>
              <a:tr h="530942">
                <a:tc>
                  <a:txBody>
                    <a:bodyPr/>
                    <a:lstStyle/>
                    <a:p>
                      <a:endParaRPr lang="en-US" sz="1600" b="1" dirty="0">
                        <a:solidFill>
                          <a:schemeClr val="tx1"/>
                        </a:solidFill>
                        <a:latin typeface="Verdana" pitchFamily="34" charset="0"/>
                        <a:ea typeface="Verdana" pitchFamily="34" charset="0"/>
                        <a:cs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600" b="1" dirty="0">
                          <a:latin typeface="Verdana" pitchFamily="34" charset="0"/>
                          <a:ea typeface="Verdana" pitchFamily="34" charset="0"/>
                          <a:cs typeface="Verdana" pitchFamily="34" charset="0"/>
                        </a:rPr>
                        <a:t>Budgeted</a:t>
                      </a:r>
                      <a:endParaRPr lang="en-US" altLang="en-US" sz="1600" b="1" dirty="0">
                        <a:solidFill>
                          <a:schemeClr val="tx1"/>
                        </a:solidFill>
                        <a:latin typeface="Verdana" pitchFamily="34" charset="0"/>
                        <a:ea typeface="Verdana" pitchFamily="34" charset="0"/>
                        <a:cs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600" b="1" dirty="0">
                          <a:latin typeface="Verdana" pitchFamily="34" charset="0"/>
                          <a:ea typeface="Verdana" pitchFamily="34" charset="0"/>
                          <a:cs typeface="Verdana" pitchFamily="34" charset="0"/>
                        </a:rPr>
                        <a:t>Actual</a:t>
                      </a:r>
                      <a:endParaRPr lang="en-US" altLang="en-US" sz="1600" b="1" dirty="0">
                        <a:solidFill>
                          <a:schemeClr val="tx1"/>
                        </a:solidFill>
                        <a:latin typeface="Verdana" pitchFamily="34" charset="0"/>
                        <a:ea typeface="Verdana" pitchFamily="34" charset="0"/>
                        <a:cs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600" b="1" dirty="0">
                          <a:latin typeface="Verdana" pitchFamily="34" charset="0"/>
                          <a:ea typeface="Verdana" pitchFamily="34" charset="0"/>
                          <a:cs typeface="Verdana" pitchFamily="34" charset="0"/>
                        </a:rPr>
                        <a:t>Over (Under) Budget</a:t>
                      </a:r>
                      <a:endParaRPr lang="en-US" altLang="en-US" sz="1600" b="1" dirty="0">
                        <a:solidFill>
                          <a:schemeClr val="tx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442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Dept. mgr. salary</a:t>
                      </a:r>
                      <a:endParaRPr lang="en-US" altLang="en-US" sz="1600" dirty="0">
                        <a:solidFill>
                          <a:schemeClr val="tx1"/>
                        </a:solidFill>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$ 116,000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$116,000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$0</a:t>
                      </a:r>
                    </a:p>
                  </a:txBody>
                  <a:tcPr anchor="ctr"/>
                </a:tc>
                <a:extLst>
                  <a:ext uri="{0D108BD9-81ED-4DB2-BD59-A6C34878D82A}">
                    <a16:rowId xmlns:a16="http://schemas.microsoft.com/office/drawing/2014/main" val="10001"/>
                  </a:ext>
                </a:extLst>
              </a:tr>
              <a:tr h="442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Rent and utilities</a:t>
                      </a:r>
                      <a:endParaRPr lang="en-US" altLang="en-US" sz="1600" dirty="0">
                        <a:solidFill>
                          <a:schemeClr val="tx1"/>
                        </a:solidFill>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21,000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19,300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(1,700)</a:t>
                      </a:r>
                    </a:p>
                  </a:txBody>
                  <a:tcPr anchor="ctr"/>
                </a:tc>
                <a:extLst>
                  <a:ext uri="{0D108BD9-81ED-4DB2-BD59-A6C34878D82A}">
                    <a16:rowId xmlns:a16="http://schemas.microsoft.com/office/drawing/2014/main" val="10002"/>
                  </a:ext>
                </a:extLst>
              </a:tr>
              <a:tr h="442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1" dirty="0">
                          <a:latin typeface="Verdana" pitchFamily="34" charset="0"/>
                          <a:ea typeface="Verdana" pitchFamily="34" charset="0"/>
                          <a:cs typeface="Verdana" pitchFamily="34" charset="0"/>
                        </a:rPr>
                        <a:t>Motorcycle dept.</a:t>
                      </a:r>
                      <a:endParaRPr lang="en-US" altLang="en-US" sz="1600" b="1" dirty="0">
                        <a:solidFill>
                          <a:schemeClr val="tx1"/>
                        </a:solidFill>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b="1" dirty="0">
                          <a:latin typeface="Verdana" pitchFamily="34" charset="0"/>
                          <a:ea typeface="Verdana" pitchFamily="34" charset="0"/>
                          <a:cs typeface="Verdana" pitchFamily="34" charset="0"/>
                        </a:rPr>
                        <a:t>194,000</a:t>
                      </a:r>
                      <a:endParaRPr lang="en-US" altLang="en-US" sz="1600" b="1" dirty="0">
                        <a:solidFill>
                          <a:schemeClr val="tx1"/>
                        </a:solidFill>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b="1" dirty="0">
                          <a:latin typeface="Verdana" pitchFamily="34" charset="0"/>
                          <a:ea typeface="Verdana" pitchFamily="34" charset="0"/>
                          <a:cs typeface="Verdana" pitchFamily="34" charset="0"/>
                        </a:rPr>
                        <a:t>201,600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b="1" dirty="0">
                          <a:latin typeface="Verdana" pitchFamily="34" charset="0"/>
                          <a:ea typeface="Verdana" pitchFamily="34" charset="0"/>
                          <a:cs typeface="Verdana" pitchFamily="34" charset="0"/>
                        </a:rPr>
                        <a:t>7,600</a:t>
                      </a:r>
                    </a:p>
                  </a:txBody>
                  <a:tcPr anchor="ctr"/>
                </a:tc>
                <a:extLst>
                  <a:ext uri="{0D108BD9-81ED-4DB2-BD59-A6C34878D82A}">
                    <a16:rowId xmlns:a16="http://schemas.microsoft.com/office/drawing/2014/main" val="10003"/>
                  </a:ext>
                </a:extLst>
              </a:tr>
              <a:tr h="442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1" dirty="0">
                          <a:latin typeface="Verdana" pitchFamily="34" charset="0"/>
                          <a:ea typeface="Verdana" pitchFamily="34" charset="0"/>
                          <a:cs typeface="Verdana" pitchFamily="34" charset="0"/>
                        </a:rPr>
                        <a:t>ATV dept.</a:t>
                      </a:r>
                      <a:endParaRPr lang="en-US" altLang="en-US" sz="1600" b="1" dirty="0">
                        <a:solidFill>
                          <a:schemeClr val="tx1"/>
                        </a:solidFill>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b="1" u="sng" dirty="0">
                          <a:latin typeface="Verdana" pitchFamily="34" charset="0"/>
                          <a:ea typeface="Verdana" pitchFamily="34" charset="0"/>
                          <a:cs typeface="Verdana" pitchFamily="34" charset="0"/>
                        </a:rPr>
                        <a:t>324,000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b="1" u="sng" dirty="0">
                          <a:latin typeface="Verdana" pitchFamily="34" charset="0"/>
                          <a:ea typeface="Verdana" pitchFamily="34" charset="0"/>
                          <a:cs typeface="Verdana" pitchFamily="34" charset="0"/>
                        </a:rPr>
                        <a:t>313,100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b="1" u="sng" dirty="0">
                          <a:latin typeface="Verdana" pitchFamily="34" charset="0"/>
                          <a:ea typeface="Verdana" pitchFamily="34" charset="0"/>
                          <a:cs typeface="Verdana" pitchFamily="34" charset="0"/>
                        </a:rPr>
                        <a:t>(10,900)</a:t>
                      </a:r>
                    </a:p>
                  </a:txBody>
                  <a:tcPr anchor="ctr"/>
                </a:tc>
                <a:extLst>
                  <a:ext uri="{0D108BD9-81ED-4DB2-BD59-A6C34878D82A}">
                    <a16:rowId xmlns:a16="http://schemas.microsoft.com/office/drawing/2014/main" val="10004"/>
                  </a:ext>
                </a:extLst>
              </a:tr>
              <a:tr h="442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Totals</a:t>
                      </a:r>
                      <a:endParaRPr lang="en-US" altLang="en-US" sz="1600" dirty="0">
                        <a:solidFill>
                          <a:schemeClr val="tx1"/>
                        </a:solidFill>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u="sng" dirty="0">
                          <a:latin typeface="Verdana" pitchFamily="34" charset="0"/>
                          <a:ea typeface="Verdana" pitchFamily="34" charset="0"/>
                          <a:cs typeface="Verdana" pitchFamily="34" charset="0"/>
                        </a:rPr>
                        <a:t>$655,000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u="sng" dirty="0">
                          <a:latin typeface="Verdana" pitchFamily="34" charset="0"/>
                          <a:ea typeface="Verdana" pitchFamily="34" charset="0"/>
                          <a:cs typeface="Verdana" pitchFamily="34" charset="0"/>
                        </a:rPr>
                        <a:t>$650,000</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u="sng" dirty="0">
                          <a:latin typeface="Verdana" pitchFamily="34" charset="0"/>
                          <a:ea typeface="Verdana" pitchFamily="34" charset="0"/>
                          <a:cs typeface="Verdana" pitchFamily="34" charset="0"/>
                        </a:rPr>
                        <a:t>($5,000)</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5091991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NEED-TO-KNOW 22-1 (4 of 5)</a:t>
            </a:r>
            <a:endParaRPr lang="en-US" sz="3600" b="1" dirty="0"/>
          </a:p>
        </p:txBody>
      </p:sp>
      <p:sp>
        <p:nvSpPr>
          <p:cNvPr id="3" name="Text Placeholder 2"/>
          <p:cNvSpPr>
            <a:spLocks noGrp="1"/>
          </p:cNvSpPr>
          <p:nvPr>
            <p:ph type="body" sz="quarter" idx="15"/>
          </p:nvPr>
        </p:nvSpPr>
        <p:spPr>
          <a:xfrm>
            <a:off x="63589" y="1295400"/>
            <a:ext cx="8998427" cy="572502"/>
          </a:xfrm>
        </p:spPr>
        <p:txBody>
          <a:bodyPr/>
          <a:lstStyle/>
          <a:p>
            <a:pPr algn="ctr"/>
            <a:r>
              <a:rPr lang="en-US" altLang="en-US" sz="1800" b="1" kern="0" dirty="0">
                <a:solidFill>
                  <a:prstClr val="black"/>
                </a:solidFill>
              </a:rPr>
              <a:t>Learning Objective P1:</a:t>
            </a:r>
            <a:r>
              <a:rPr lang="en-US" sz="1800" dirty="0">
                <a:solidFill>
                  <a:prstClr val="black"/>
                </a:solidFill>
              </a:rPr>
              <a:t> Prepare a flexible budget and interpret a flexible budget performance report.</a:t>
            </a:r>
            <a:endParaRPr lang="en-US" sz="1800" dirty="0"/>
          </a:p>
        </p:txBody>
      </p:sp>
      <p:sp>
        <p:nvSpPr>
          <p:cNvPr id="4" name="Content Placeholder 3"/>
          <p:cNvSpPr>
            <a:spLocks noGrp="1"/>
          </p:cNvSpPr>
          <p:nvPr>
            <p:ph sz="quarter" idx="16"/>
          </p:nvPr>
        </p:nvSpPr>
        <p:spPr>
          <a:xfrm>
            <a:off x="304800" y="2057400"/>
            <a:ext cx="8534400" cy="818677"/>
          </a:xfrm>
        </p:spPr>
        <p:txBody>
          <a:bodyPr/>
          <a:lstStyle/>
          <a:p>
            <a:pPr marL="0" indent="0" algn="ctr">
              <a:buNone/>
            </a:pPr>
            <a:r>
              <a:rPr lang="en-US" altLang="en-US" sz="2200" b="1" dirty="0">
                <a:solidFill>
                  <a:srgbClr val="000000"/>
                </a:solidFill>
              </a:rPr>
              <a:t>Responsibility Accounting Performance Report</a:t>
            </a:r>
          </a:p>
          <a:p>
            <a:pPr marL="0" indent="0" algn="ctr">
              <a:buNone/>
            </a:pPr>
            <a:r>
              <a:rPr lang="en-US" altLang="en-US" sz="2200" b="1" dirty="0"/>
              <a:t> </a:t>
            </a:r>
            <a:r>
              <a:rPr lang="en-US" altLang="en-US" sz="2200" b="1" dirty="0">
                <a:solidFill>
                  <a:srgbClr val="000000"/>
                </a:solidFill>
              </a:rPr>
              <a:t>Department Manager, Motorcycle Department</a:t>
            </a:r>
            <a:endParaRPr lang="en-US" altLang="en-US" sz="2200" b="1"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902310299"/>
              </p:ext>
            </p:extLst>
          </p:nvPr>
        </p:nvGraphicFramePr>
        <p:xfrm>
          <a:off x="228600" y="3248575"/>
          <a:ext cx="8610600" cy="1920240"/>
        </p:xfrm>
        <a:graphic>
          <a:graphicData uri="http://schemas.openxmlformats.org/drawingml/2006/table">
            <a:tbl>
              <a:tblPr firstRow="1" bandRow="1">
                <a:tableStyleId>{5940675A-B579-460E-94D1-54222C63F5DA}</a:tableStyleId>
              </a:tblPr>
              <a:tblGrid>
                <a:gridCol w="2152650">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1871118">
                  <a:extLst>
                    <a:ext uri="{9D8B030D-6E8A-4147-A177-3AD203B41FA5}">
                      <a16:colId xmlns:a16="http://schemas.microsoft.com/office/drawing/2014/main" val="20002"/>
                    </a:ext>
                  </a:extLst>
                </a:gridCol>
                <a:gridCol w="2434182">
                  <a:extLst>
                    <a:ext uri="{9D8B030D-6E8A-4147-A177-3AD203B41FA5}">
                      <a16:colId xmlns:a16="http://schemas.microsoft.com/office/drawing/2014/main" val="20003"/>
                    </a:ext>
                  </a:extLst>
                </a:gridCol>
              </a:tblGrid>
              <a:tr h="466808">
                <a:tc>
                  <a:txBody>
                    <a:bodyPr/>
                    <a:lstStyle/>
                    <a:p>
                      <a:endParaRPr lang="en-US" sz="1600" dirty="0">
                        <a:solidFill>
                          <a:schemeClr val="tx1"/>
                        </a:solidFill>
                        <a:latin typeface="Verdana" pitchFamily="34" charset="0"/>
                        <a:ea typeface="Verdana" pitchFamily="34" charset="0"/>
                        <a:cs typeface="Verdana"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600" b="1" dirty="0">
                          <a:latin typeface="Verdana" pitchFamily="34" charset="0"/>
                          <a:ea typeface="Verdana" pitchFamily="34" charset="0"/>
                          <a:cs typeface="Verdana" pitchFamily="34" charset="0"/>
                        </a:rPr>
                        <a:t>Budgeted</a:t>
                      </a:r>
                      <a:endParaRPr lang="en-US" altLang="en-US" sz="1600" b="1" dirty="0">
                        <a:solidFill>
                          <a:schemeClr val="tx1"/>
                        </a:solidFill>
                        <a:latin typeface="Verdana" pitchFamily="34" charset="0"/>
                        <a:ea typeface="Verdana" pitchFamily="34" charset="0"/>
                        <a:cs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600" b="1" dirty="0">
                          <a:latin typeface="Verdana" pitchFamily="34" charset="0"/>
                          <a:ea typeface="Verdana" pitchFamily="34" charset="0"/>
                          <a:cs typeface="Verdana" pitchFamily="34" charset="0"/>
                        </a:rPr>
                        <a:t>Actual</a:t>
                      </a:r>
                      <a:endParaRPr lang="en-US" altLang="en-US" sz="1600" b="1" dirty="0">
                        <a:solidFill>
                          <a:schemeClr val="tx1"/>
                        </a:solidFill>
                        <a:latin typeface="Verdana" pitchFamily="34" charset="0"/>
                        <a:ea typeface="Verdana" pitchFamily="34" charset="0"/>
                        <a:cs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600" b="1" dirty="0">
                          <a:latin typeface="Verdana" pitchFamily="34" charset="0"/>
                          <a:ea typeface="Verdana" pitchFamily="34" charset="0"/>
                          <a:cs typeface="Verdana" pitchFamily="34" charset="0"/>
                        </a:rPr>
                        <a:t>Over (Under) Budget</a:t>
                      </a:r>
                      <a:endParaRPr lang="en-US" altLang="en-US" sz="1600" b="1" dirty="0">
                        <a:solidFill>
                          <a:schemeClr val="tx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347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Direct materials</a:t>
                      </a:r>
                      <a:endParaRPr lang="en-US" altLang="en-US" sz="1600" dirty="0">
                        <a:solidFill>
                          <a:schemeClr val="tx1"/>
                        </a:solidFill>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$97,000</a:t>
                      </a:r>
                      <a:endParaRPr lang="en-US" altLang="en-US" sz="1600" dirty="0">
                        <a:solidFill>
                          <a:schemeClr val="tx1"/>
                        </a:solidFill>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$98,500</a:t>
                      </a:r>
                      <a:endParaRPr lang="en-US" altLang="en-US" sz="1600" dirty="0">
                        <a:solidFill>
                          <a:schemeClr val="tx1"/>
                        </a:solidFill>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$1,500</a:t>
                      </a:r>
                    </a:p>
                  </a:txBody>
                  <a:tcPr/>
                </a:tc>
                <a:extLst>
                  <a:ext uri="{0D108BD9-81ED-4DB2-BD59-A6C34878D82A}">
                    <a16:rowId xmlns:a16="http://schemas.microsoft.com/office/drawing/2014/main" val="10001"/>
                  </a:ext>
                </a:extLst>
              </a:tr>
              <a:tr h="275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Direct labor</a:t>
                      </a:r>
                      <a:endParaRPr lang="en-US" altLang="en-US" sz="1600" dirty="0">
                        <a:solidFill>
                          <a:schemeClr val="tx1"/>
                        </a:solidFill>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52,000</a:t>
                      </a:r>
                      <a:endParaRPr lang="en-US" altLang="en-US" sz="1600" dirty="0">
                        <a:solidFill>
                          <a:schemeClr val="tx1"/>
                        </a:solidFill>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56,100</a:t>
                      </a:r>
                      <a:endParaRPr lang="en-US" altLang="en-US" sz="1600" dirty="0">
                        <a:solidFill>
                          <a:schemeClr val="tx1"/>
                        </a:solidFill>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4,100</a:t>
                      </a:r>
                      <a:endParaRPr lang="en-US" altLang="en-US" sz="1600" dirty="0">
                        <a:solidFill>
                          <a:schemeClr val="tx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2"/>
                  </a:ext>
                </a:extLst>
              </a:tr>
              <a:tr h="275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Overhead</a:t>
                      </a:r>
                      <a:endParaRPr lang="en-US" altLang="en-US" sz="1600" dirty="0">
                        <a:solidFill>
                          <a:schemeClr val="tx1"/>
                        </a:solidFill>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u="sng" dirty="0">
                          <a:latin typeface="Verdana" pitchFamily="34" charset="0"/>
                          <a:ea typeface="Verdana" pitchFamily="34" charset="0"/>
                          <a:cs typeface="Verdana" pitchFamily="34" charset="0"/>
                        </a:rPr>
                        <a:t>45,000</a:t>
                      </a:r>
                      <a:endParaRPr lang="en-US" altLang="en-US" sz="1600" u="sng" dirty="0">
                        <a:solidFill>
                          <a:schemeClr val="tx1"/>
                        </a:solidFill>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u="sng" dirty="0">
                          <a:latin typeface="Verdana" pitchFamily="34" charset="0"/>
                          <a:ea typeface="Verdana" pitchFamily="34" charset="0"/>
                          <a:cs typeface="Verdana" pitchFamily="34" charset="0"/>
                        </a:rPr>
                        <a:t>47,000</a:t>
                      </a:r>
                      <a:endParaRPr lang="en-US" altLang="en-US" sz="1600" u="sng" dirty="0">
                        <a:solidFill>
                          <a:schemeClr val="tx1"/>
                        </a:solidFill>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u="sng" dirty="0">
                          <a:latin typeface="Verdana" pitchFamily="34" charset="0"/>
                          <a:ea typeface="Verdana" pitchFamily="34" charset="0"/>
                          <a:cs typeface="Verdana" pitchFamily="34" charset="0"/>
                        </a:rPr>
                        <a:t>2,000</a:t>
                      </a:r>
                      <a:endParaRPr lang="en-US" altLang="en-US" sz="1600" u="sng" dirty="0">
                        <a:solidFill>
                          <a:schemeClr val="tx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3"/>
                  </a:ext>
                </a:extLst>
              </a:tr>
              <a:tr h="275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1" dirty="0">
                          <a:latin typeface="Verdana" pitchFamily="34" charset="0"/>
                          <a:ea typeface="Verdana" pitchFamily="34" charset="0"/>
                          <a:cs typeface="Verdana" pitchFamily="34" charset="0"/>
                        </a:rPr>
                        <a:t>Totals</a:t>
                      </a:r>
                      <a:endParaRPr lang="en-US" altLang="en-US" sz="1600" b="1" dirty="0">
                        <a:solidFill>
                          <a:schemeClr val="tx1"/>
                        </a:solidFill>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b="1" u="sng" dirty="0">
                          <a:latin typeface="Verdana" pitchFamily="34" charset="0"/>
                          <a:ea typeface="Verdana" pitchFamily="34" charset="0"/>
                          <a:cs typeface="Verdana" pitchFamily="34" charset="0"/>
                        </a:rPr>
                        <a:t>$194,000</a:t>
                      </a:r>
                      <a:endParaRPr lang="en-US" altLang="en-US" sz="1600" b="1" u="sng" dirty="0">
                        <a:solidFill>
                          <a:schemeClr val="tx1"/>
                        </a:solidFill>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b="1" u="sng" dirty="0">
                          <a:latin typeface="Verdana" pitchFamily="34" charset="0"/>
                          <a:ea typeface="Verdana" pitchFamily="34" charset="0"/>
                          <a:cs typeface="Verdana" pitchFamily="34" charset="0"/>
                        </a:rPr>
                        <a:t>$201,600</a:t>
                      </a:r>
                      <a:endParaRPr lang="en-US" altLang="en-US" sz="1600" b="1" u="sng" dirty="0">
                        <a:solidFill>
                          <a:schemeClr val="tx1"/>
                        </a:solidFill>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b="1" u="sng" dirty="0">
                          <a:latin typeface="Verdana" pitchFamily="34" charset="0"/>
                          <a:ea typeface="Verdana" pitchFamily="34" charset="0"/>
                          <a:cs typeface="Verdana" pitchFamily="34" charset="0"/>
                        </a:rPr>
                        <a:t>$7,600</a:t>
                      </a:r>
                      <a:endParaRPr lang="en-US" altLang="en-US" sz="1600" b="1" u="sng" dirty="0">
                        <a:solidFill>
                          <a:schemeClr val="tx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5901688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NEED-TO-KNOW 22-1 (5 of 5)</a:t>
            </a:r>
          </a:p>
        </p:txBody>
      </p:sp>
      <p:sp>
        <p:nvSpPr>
          <p:cNvPr id="3" name="Text Placeholder 2"/>
          <p:cNvSpPr>
            <a:spLocks noGrp="1"/>
          </p:cNvSpPr>
          <p:nvPr>
            <p:ph type="body" sz="quarter" idx="15"/>
          </p:nvPr>
        </p:nvSpPr>
        <p:spPr>
          <a:xfrm>
            <a:off x="63589" y="1219200"/>
            <a:ext cx="8998427" cy="629752"/>
          </a:xfrm>
        </p:spPr>
        <p:txBody>
          <a:bodyPr/>
          <a:lstStyle/>
          <a:p>
            <a:pPr algn="ctr"/>
            <a:r>
              <a:rPr lang="en-US" altLang="en-US" sz="1800" b="1" kern="0" dirty="0">
                <a:solidFill>
                  <a:prstClr val="black"/>
                </a:solidFill>
              </a:rPr>
              <a:t>Learning Objective P1:</a:t>
            </a:r>
            <a:r>
              <a:rPr lang="en-US" sz="1800" dirty="0">
                <a:solidFill>
                  <a:prstClr val="black"/>
                </a:solidFill>
              </a:rPr>
              <a:t> Prepare a flexible budget and interpret a flexible budget performance report.</a:t>
            </a:r>
            <a:endParaRPr lang="en-US" sz="1800" dirty="0"/>
          </a:p>
        </p:txBody>
      </p:sp>
      <p:sp>
        <p:nvSpPr>
          <p:cNvPr id="4" name="Content Placeholder 3"/>
          <p:cNvSpPr>
            <a:spLocks noGrp="1"/>
          </p:cNvSpPr>
          <p:nvPr>
            <p:ph sz="quarter" idx="16"/>
          </p:nvPr>
        </p:nvSpPr>
        <p:spPr>
          <a:xfrm>
            <a:off x="283586" y="2058271"/>
            <a:ext cx="8534400" cy="838200"/>
          </a:xfrm>
        </p:spPr>
        <p:txBody>
          <a:bodyPr/>
          <a:lstStyle/>
          <a:p>
            <a:pPr marL="0" indent="0" algn="ctr">
              <a:buNone/>
            </a:pPr>
            <a:r>
              <a:rPr lang="en-US" altLang="en-US" sz="2200" b="1" dirty="0">
                <a:solidFill>
                  <a:srgbClr val="000000"/>
                </a:solidFill>
              </a:rPr>
              <a:t>Responsibility Accounting Performance Report</a:t>
            </a:r>
            <a:endParaRPr lang="en-US" altLang="en-US" sz="2200" b="1" dirty="0"/>
          </a:p>
          <a:p>
            <a:pPr marL="0" indent="0" algn="ctr">
              <a:buNone/>
            </a:pPr>
            <a:r>
              <a:rPr lang="en-US" altLang="en-US" sz="2200" b="1" dirty="0">
                <a:solidFill>
                  <a:srgbClr val="000000"/>
                </a:solidFill>
              </a:rPr>
              <a:t>Department Manager, ATV Department</a:t>
            </a:r>
            <a:endParaRPr lang="en-US" altLang="en-US" sz="2200" b="1"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85610044"/>
              </p:ext>
            </p:extLst>
          </p:nvPr>
        </p:nvGraphicFramePr>
        <p:xfrm>
          <a:off x="134078" y="3105790"/>
          <a:ext cx="8833416" cy="1951007"/>
        </p:xfrm>
        <a:graphic>
          <a:graphicData uri="http://schemas.openxmlformats.org/drawingml/2006/table">
            <a:tbl>
              <a:tblPr firstRow="1" bandRow="1">
                <a:tableStyleId>{5940675A-B579-460E-94D1-54222C63F5DA}</a:tableStyleId>
              </a:tblPr>
              <a:tblGrid>
                <a:gridCol w="2208354">
                  <a:extLst>
                    <a:ext uri="{9D8B030D-6E8A-4147-A177-3AD203B41FA5}">
                      <a16:colId xmlns:a16="http://schemas.microsoft.com/office/drawing/2014/main" val="20000"/>
                    </a:ext>
                  </a:extLst>
                </a:gridCol>
                <a:gridCol w="2208354">
                  <a:extLst>
                    <a:ext uri="{9D8B030D-6E8A-4147-A177-3AD203B41FA5}">
                      <a16:colId xmlns:a16="http://schemas.microsoft.com/office/drawing/2014/main" val="20001"/>
                    </a:ext>
                  </a:extLst>
                </a:gridCol>
                <a:gridCol w="1919536">
                  <a:extLst>
                    <a:ext uri="{9D8B030D-6E8A-4147-A177-3AD203B41FA5}">
                      <a16:colId xmlns:a16="http://schemas.microsoft.com/office/drawing/2014/main" val="20002"/>
                    </a:ext>
                  </a:extLst>
                </a:gridCol>
                <a:gridCol w="2497172">
                  <a:extLst>
                    <a:ext uri="{9D8B030D-6E8A-4147-A177-3AD203B41FA5}">
                      <a16:colId xmlns:a16="http://schemas.microsoft.com/office/drawing/2014/main" val="20003"/>
                    </a:ext>
                  </a:extLst>
                </a:gridCol>
              </a:tblGrid>
              <a:tr h="510501">
                <a:tc>
                  <a:txBody>
                    <a:bodyPr/>
                    <a:lstStyle/>
                    <a:p>
                      <a:endParaRPr lang="en-US" sz="1600" dirty="0">
                        <a:solidFill>
                          <a:schemeClr val="tx1"/>
                        </a:solidFill>
                        <a:latin typeface="Verdana" pitchFamily="34" charset="0"/>
                        <a:ea typeface="Verdana" pitchFamily="34" charset="0"/>
                        <a:cs typeface="Verdana"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600" b="1" dirty="0">
                          <a:solidFill>
                            <a:schemeClr val="tx1"/>
                          </a:solidFill>
                          <a:latin typeface="Verdana" pitchFamily="34" charset="0"/>
                          <a:ea typeface="Verdana" pitchFamily="34" charset="0"/>
                          <a:cs typeface="Verdana" pitchFamily="34" charset="0"/>
                        </a:rPr>
                        <a:t>Budgeted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600" b="1" dirty="0">
                          <a:solidFill>
                            <a:schemeClr val="tx1"/>
                          </a:solidFill>
                          <a:latin typeface="Verdana" pitchFamily="34" charset="0"/>
                          <a:ea typeface="Verdana" pitchFamily="34" charset="0"/>
                          <a:cs typeface="Verdana" pitchFamily="34" charset="0"/>
                        </a:rPr>
                        <a:t>Actual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600" b="1" dirty="0">
                          <a:solidFill>
                            <a:schemeClr val="tx1"/>
                          </a:solidFill>
                          <a:latin typeface="Verdana" pitchFamily="34" charset="0"/>
                          <a:ea typeface="Verdana" pitchFamily="34" charset="0"/>
                          <a:cs typeface="Verdana" pitchFamily="34" charset="0"/>
                        </a:rPr>
                        <a:t>Over (Under) Budget</a:t>
                      </a:r>
                    </a:p>
                  </a:txBody>
                  <a:tcPr anchor="ctr"/>
                </a:tc>
                <a:extLst>
                  <a:ext uri="{0D108BD9-81ED-4DB2-BD59-A6C34878D82A}">
                    <a16:rowId xmlns:a16="http://schemas.microsoft.com/office/drawing/2014/main" val="10000"/>
                  </a:ext>
                </a:extLst>
              </a:tr>
              <a:tr h="366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schemeClr val="tx1"/>
                          </a:solidFill>
                          <a:latin typeface="Verdana" pitchFamily="34" charset="0"/>
                          <a:ea typeface="Verdana" pitchFamily="34" charset="0"/>
                          <a:cs typeface="Verdana" pitchFamily="34" charset="0"/>
                        </a:rPr>
                        <a:t>Direct materials</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solidFill>
                            <a:schemeClr val="tx1"/>
                          </a:solidFill>
                          <a:latin typeface="Verdana" pitchFamily="34" charset="0"/>
                          <a:ea typeface="Verdana" pitchFamily="34" charset="0"/>
                          <a:cs typeface="Verdana" pitchFamily="34" charset="0"/>
                        </a:rPr>
                        <a:t>$138,000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solidFill>
                            <a:schemeClr val="tx1"/>
                          </a:solidFill>
                          <a:latin typeface="Verdana" pitchFamily="34" charset="0"/>
                          <a:ea typeface="Verdana" pitchFamily="34" charset="0"/>
                          <a:cs typeface="Verdana" pitchFamily="34" charset="0"/>
                        </a:rPr>
                        <a:t>$133,800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solidFill>
                            <a:schemeClr val="tx1"/>
                          </a:solidFill>
                          <a:latin typeface="Verdana" pitchFamily="34" charset="0"/>
                          <a:ea typeface="Verdana" pitchFamily="34" charset="0"/>
                          <a:cs typeface="Verdana" pitchFamily="34" charset="0"/>
                        </a:rPr>
                        <a:t>($4,200)</a:t>
                      </a:r>
                    </a:p>
                  </a:txBody>
                  <a:tcPr/>
                </a:tc>
                <a:extLst>
                  <a:ext uri="{0D108BD9-81ED-4DB2-BD59-A6C34878D82A}">
                    <a16:rowId xmlns:a16="http://schemas.microsoft.com/office/drawing/2014/main" val="10001"/>
                  </a:ext>
                </a:extLst>
              </a:tr>
              <a:tr h="3013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schemeClr val="tx1"/>
                          </a:solidFill>
                          <a:latin typeface="Verdana" pitchFamily="34" charset="0"/>
                          <a:ea typeface="Verdana" pitchFamily="34" charset="0"/>
                          <a:cs typeface="Verdana" pitchFamily="34" charset="0"/>
                        </a:rPr>
                        <a:t>Direct labor</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solidFill>
                            <a:schemeClr val="tx1"/>
                          </a:solidFill>
                          <a:latin typeface="Verdana" pitchFamily="34" charset="0"/>
                          <a:ea typeface="Verdana" pitchFamily="34" charset="0"/>
                          <a:cs typeface="Verdana" pitchFamily="34" charset="0"/>
                        </a:rPr>
                        <a:t>105,000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solidFill>
                            <a:schemeClr val="tx1"/>
                          </a:solidFill>
                          <a:latin typeface="Verdana" pitchFamily="34" charset="0"/>
                          <a:ea typeface="Verdana" pitchFamily="34" charset="0"/>
                          <a:cs typeface="Verdana" pitchFamily="34" charset="0"/>
                        </a:rPr>
                        <a:t>101,300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solidFill>
                            <a:schemeClr val="tx1"/>
                          </a:solidFill>
                          <a:latin typeface="Verdana" pitchFamily="34" charset="0"/>
                          <a:ea typeface="Verdana" pitchFamily="34" charset="0"/>
                          <a:cs typeface="Verdana" pitchFamily="34" charset="0"/>
                        </a:rPr>
                        <a:t>(3,700)</a:t>
                      </a:r>
                    </a:p>
                  </a:txBody>
                  <a:tcPr/>
                </a:tc>
                <a:extLst>
                  <a:ext uri="{0D108BD9-81ED-4DB2-BD59-A6C34878D82A}">
                    <a16:rowId xmlns:a16="http://schemas.microsoft.com/office/drawing/2014/main" val="10002"/>
                  </a:ext>
                </a:extLst>
              </a:tr>
              <a:tr h="3013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schemeClr val="tx1"/>
                          </a:solidFill>
                          <a:latin typeface="Verdana" pitchFamily="34" charset="0"/>
                          <a:ea typeface="Verdana" pitchFamily="34" charset="0"/>
                          <a:cs typeface="Verdana" pitchFamily="34" charset="0"/>
                        </a:rPr>
                        <a:t>Overhead</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u="sng" dirty="0">
                          <a:solidFill>
                            <a:schemeClr val="tx1"/>
                          </a:solidFill>
                          <a:latin typeface="Verdana" pitchFamily="34" charset="0"/>
                          <a:ea typeface="Verdana" pitchFamily="34" charset="0"/>
                          <a:cs typeface="Verdana" pitchFamily="34" charset="0"/>
                        </a:rPr>
                        <a:t>81,000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u="sng" dirty="0">
                          <a:solidFill>
                            <a:schemeClr val="tx1"/>
                          </a:solidFill>
                          <a:latin typeface="Verdana" pitchFamily="34" charset="0"/>
                          <a:ea typeface="Verdana" pitchFamily="34" charset="0"/>
                          <a:cs typeface="Verdana" pitchFamily="34" charset="0"/>
                        </a:rPr>
                        <a:t>78,000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u="sng" dirty="0">
                          <a:solidFill>
                            <a:schemeClr val="tx1"/>
                          </a:solidFill>
                          <a:latin typeface="Verdana" pitchFamily="34" charset="0"/>
                          <a:ea typeface="Verdana" pitchFamily="34" charset="0"/>
                          <a:cs typeface="Verdana" pitchFamily="34" charset="0"/>
                        </a:rPr>
                        <a:t>(3,000)</a:t>
                      </a:r>
                    </a:p>
                  </a:txBody>
                  <a:tcPr/>
                </a:tc>
                <a:extLst>
                  <a:ext uri="{0D108BD9-81ED-4DB2-BD59-A6C34878D82A}">
                    <a16:rowId xmlns:a16="http://schemas.microsoft.com/office/drawing/2014/main" val="10003"/>
                  </a:ext>
                </a:extLst>
              </a:tr>
              <a:tr h="3013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1" dirty="0">
                          <a:solidFill>
                            <a:schemeClr val="tx1"/>
                          </a:solidFill>
                          <a:latin typeface="Verdana" pitchFamily="34" charset="0"/>
                          <a:ea typeface="Verdana" pitchFamily="34" charset="0"/>
                          <a:cs typeface="Verdana" pitchFamily="34" charset="0"/>
                        </a:rPr>
                        <a:t>Totals</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b="1" u="sng" dirty="0">
                          <a:solidFill>
                            <a:schemeClr val="tx1"/>
                          </a:solidFill>
                          <a:latin typeface="Verdana" pitchFamily="34" charset="0"/>
                          <a:ea typeface="Verdana" pitchFamily="34" charset="0"/>
                          <a:cs typeface="Verdana" pitchFamily="34" charset="0"/>
                        </a:rPr>
                        <a:t>$324,000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b="1" u="sng" dirty="0">
                          <a:solidFill>
                            <a:schemeClr val="tx1"/>
                          </a:solidFill>
                          <a:latin typeface="Verdana" pitchFamily="34" charset="0"/>
                          <a:ea typeface="Verdana" pitchFamily="34" charset="0"/>
                          <a:cs typeface="Verdana" pitchFamily="34" charset="0"/>
                        </a:rPr>
                        <a:t>$313,100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b="1" u="sng" dirty="0">
                          <a:solidFill>
                            <a:schemeClr val="tx1"/>
                          </a:solidFill>
                          <a:latin typeface="Verdana" pitchFamily="34" charset="0"/>
                          <a:ea typeface="Verdana" pitchFamily="34" charset="0"/>
                          <a:cs typeface="Verdana" pitchFamily="34" charset="0"/>
                        </a:rPr>
                        <a:t>($10,900)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7678794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634" y="2438400"/>
            <a:ext cx="8854440" cy="2264602"/>
          </a:xfrm>
        </p:spPr>
        <p:txBody>
          <a:bodyPr/>
          <a:lstStyle/>
          <a:p>
            <a:r>
              <a:rPr lang="en-US" altLang="en-US" sz="3600" b="1" dirty="0"/>
              <a:t>Learning Objective C1</a:t>
            </a:r>
            <a:r>
              <a:rPr lang="en-US" altLang="en-US" sz="3600" dirty="0"/>
              <a:t>: </a:t>
            </a:r>
            <a:r>
              <a:rPr lang="en-US" sz="3600" dirty="0">
                <a:solidFill>
                  <a:prstClr val="black"/>
                </a:solidFill>
              </a:rPr>
              <a:t>Distinguish between direct and indirect expenses and identify bases for allocating indirect  expenses to departments.</a:t>
            </a:r>
            <a:endParaRPr lang="en-US" sz="3600" dirty="0"/>
          </a:p>
        </p:txBody>
      </p:sp>
    </p:spTree>
    <p:extLst>
      <p:ext uri="{BB962C8B-B14F-4D97-AF65-F5344CB8AC3E}">
        <p14:creationId xmlns:p14="http://schemas.microsoft.com/office/powerpoint/2010/main" val="261196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064" y="550426"/>
            <a:ext cx="8229600" cy="681910"/>
          </a:xfrm>
        </p:spPr>
        <p:txBody>
          <a:bodyPr/>
          <a:lstStyle/>
          <a:p>
            <a:r>
              <a:rPr lang="en-US" altLang="en-US" sz="3600" dirty="0">
                <a:solidFill>
                  <a:prstClr val="black"/>
                </a:solidFill>
              </a:rPr>
              <a:t>Learning Objectives (1 of 2)</a:t>
            </a:r>
            <a:endParaRPr lang="en-US" sz="3600" dirty="0"/>
          </a:p>
        </p:txBody>
      </p:sp>
      <p:sp>
        <p:nvSpPr>
          <p:cNvPr id="3" name="Content Placeholder 2"/>
          <p:cNvSpPr>
            <a:spLocks noGrp="1"/>
          </p:cNvSpPr>
          <p:nvPr>
            <p:ph idx="1"/>
          </p:nvPr>
        </p:nvSpPr>
        <p:spPr>
          <a:xfrm>
            <a:off x="304800" y="1447800"/>
            <a:ext cx="8534400" cy="4876799"/>
          </a:xfrm>
        </p:spPr>
        <p:txBody>
          <a:bodyPr/>
          <a:lstStyle/>
          <a:p>
            <a:pPr marL="0" indent="0">
              <a:buNone/>
            </a:pPr>
            <a:r>
              <a:rPr lang="en-US" sz="2600" b="1" dirty="0">
                <a:solidFill>
                  <a:prstClr val="black"/>
                </a:solidFill>
              </a:rPr>
              <a:t>CONCEPTUAL</a:t>
            </a:r>
          </a:p>
          <a:p>
            <a:pPr marL="568325" indent="-568325">
              <a:buNone/>
            </a:pPr>
            <a:r>
              <a:rPr lang="en-US" sz="2600" b="1" dirty="0">
                <a:solidFill>
                  <a:prstClr val="black"/>
                </a:solidFill>
              </a:rPr>
              <a:t>C1 </a:t>
            </a:r>
            <a:r>
              <a:rPr lang="en-US" sz="2600" dirty="0">
                <a:solidFill>
                  <a:prstClr val="black"/>
                </a:solidFill>
              </a:rPr>
              <a:t>Distinguish between direct and indirect expenses and identify bases for allocating indirect expenses to departments.</a:t>
            </a:r>
          </a:p>
          <a:p>
            <a:pPr marL="568325" indent="-568325">
              <a:buNone/>
            </a:pPr>
            <a:r>
              <a:rPr lang="en-US" sz="2600" b="1" dirty="0">
                <a:solidFill>
                  <a:prstClr val="black"/>
                </a:solidFill>
              </a:rPr>
              <a:t>C2 </a:t>
            </a:r>
            <a:r>
              <a:rPr lang="en-US" sz="2600" dirty="0">
                <a:solidFill>
                  <a:prstClr val="black"/>
                </a:solidFill>
              </a:rPr>
              <a:t>Explain transfer pricing and methods to set transfer prices. </a:t>
            </a:r>
          </a:p>
          <a:p>
            <a:pPr marL="568325" indent="-568325">
              <a:buNone/>
            </a:pPr>
            <a:r>
              <a:rPr lang="en-US" sz="2600" b="1" dirty="0">
                <a:solidFill>
                  <a:prstClr val="black"/>
                </a:solidFill>
              </a:rPr>
              <a:t>C3 </a:t>
            </a:r>
            <a:r>
              <a:rPr lang="en-US" sz="2600" dirty="0">
                <a:solidFill>
                  <a:prstClr val="black"/>
                </a:solidFill>
              </a:rPr>
              <a:t>Describe allocation of joint costs across products. (Appendix 22C)</a:t>
            </a:r>
          </a:p>
          <a:p>
            <a:pPr marL="0" indent="0">
              <a:buNone/>
            </a:pPr>
            <a:r>
              <a:rPr lang="en-US" sz="2600" b="1" dirty="0">
                <a:solidFill>
                  <a:prstClr val="black"/>
                </a:solidFill>
              </a:rPr>
              <a:t>ANALYTICAL</a:t>
            </a:r>
          </a:p>
          <a:p>
            <a:pPr marL="568325" indent="-568325">
              <a:buNone/>
            </a:pPr>
            <a:r>
              <a:rPr lang="en-US" sz="2600" b="1" dirty="0">
                <a:solidFill>
                  <a:prstClr val="black"/>
                </a:solidFill>
              </a:rPr>
              <a:t>A1 </a:t>
            </a:r>
            <a:r>
              <a:rPr lang="en-US" sz="2600" dirty="0">
                <a:solidFill>
                  <a:prstClr val="black"/>
                </a:solidFill>
              </a:rPr>
              <a:t>Analyze investment centers using return on investment and residual income.</a:t>
            </a:r>
            <a:endParaRPr lang="en-US" sz="2600" b="1" dirty="0">
              <a:solidFill>
                <a:prstClr val="black"/>
              </a:solidFill>
            </a:endParaRPr>
          </a:p>
        </p:txBody>
      </p:sp>
    </p:spTree>
    <p:extLst>
      <p:ext uri="{BB962C8B-B14F-4D97-AF65-F5344CB8AC3E}">
        <p14:creationId xmlns:p14="http://schemas.microsoft.com/office/powerpoint/2010/main" val="2693118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34" y="562302"/>
            <a:ext cx="8839200" cy="762000"/>
          </a:xfrm>
        </p:spPr>
        <p:txBody>
          <a:bodyPr/>
          <a:lstStyle/>
          <a:p>
            <a:r>
              <a:rPr lang="en-US" altLang="en-US" sz="3600" dirty="0"/>
              <a:t>Direct and Indirect Expenses</a:t>
            </a:r>
            <a:endParaRPr lang="en-US" sz="3600" dirty="0"/>
          </a:p>
        </p:txBody>
      </p:sp>
      <p:sp>
        <p:nvSpPr>
          <p:cNvPr id="4" name="Text Placeholder 3"/>
          <p:cNvSpPr>
            <a:spLocks noGrp="1"/>
          </p:cNvSpPr>
          <p:nvPr>
            <p:ph type="body" sz="quarter" idx="13"/>
          </p:nvPr>
        </p:nvSpPr>
        <p:spPr>
          <a:xfrm>
            <a:off x="152400" y="1295400"/>
            <a:ext cx="8839200" cy="632902"/>
          </a:xfrm>
        </p:spPr>
        <p:txBody>
          <a:bodyPr/>
          <a:lstStyle/>
          <a:p>
            <a:pPr algn="ctr"/>
            <a:r>
              <a:rPr lang="en-US" altLang="en-US" sz="1800" b="1" kern="0" dirty="0">
                <a:solidFill>
                  <a:prstClr val="black"/>
                </a:solidFill>
              </a:rPr>
              <a:t>Learning Objective C1:</a:t>
            </a:r>
            <a:r>
              <a:rPr lang="en-US" sz="1800" dirty="0">
                <a:solidFill>
                  <a:prstClr val="black"/>
                </a:solidFill>
              </a:rPr>
              <a:t> Distinguish between direct and indirect expenses and identify bases for allocating indirect  expenses to departments.</a:t>
            </a:r>
            <a:endParaRPr lang="en-US" sz="1800" dirty="0"/>
          </a:p>
        </p:txBody>
      </p:sp>
      <p:sp>
        <p:nvSpPr>
          <p:cNvPr id="3" name="Content Placeholder 2"/>
          <p:cNvSpPr>
            <a:spLocks noGrp="1"/>
          </p:cNvSpPr>
          <p:nvPr>
            <p:ph idx="1"/>
          </p:nvPr>
        </p:nvSpPr>
        <p:spPr>
          <a:xfrm>
            <a:off x="381000" y="2057400"/>
            <a:ext cx="8458200" cy="2362200"/>
          </a:xfrm>
        </p:spPr>
        <p:txBody>
          <a:bodyPr/>
          <a:lstStyle/>
          <a:p>
            <a:pPr>
              <a:lnSpc>
                <a:spcPct val="95000"/>
              </a:lnSpc>
              <a:spcBef>
                <a:spcPct val="50000"/>
              </a:spcBef>
            </a:pPr>
            <a:r>
              <a:rPr lang="en-US" altLang="en-US" sz="2200" b="1" dirty="0"/>
              <a:t>Direct expenses</a:t>
            </a:r>
            <a:r>
              <a:rPr lang="en-US" altLang="en-US" sz="2200" dirty="0"/>
              <a:t> are costs traced directly to a department and incurred for that department’s sole benefit.</a:t>
            </a:r>
          </a:p>
          <a:p>
            <a:pPr>
              <a:lnSpc>
                <a:spcPct val="95000"/>
              </a:lnSpc>
              <a:spcBef>
                <a:spcPct val="50000"/>
              </a:spcBef>
            </a:pPr>
            <a:r>
              <a:rPr lang="en-US" sz="2200" b="1" dirty="0"/>
              <a:t>Indirect expenses</a:t>
            </a:r>
            <a:r>
              <a:rPr lang="en-US" sz="2200" dirty="0"/>
              <a:t> are costs incurred for the joint benefit; they cannot be traced to only one department.</a:t>
            </a:r>
          </a:p>
          <a:p>
            <a:pPr marL="0" indent="0">
              <a:lnSpc>
                <a:spcPct val="95000"/>
              </a:lnSpc>
              <a:spcBef>
                <a:spcPct val="50000"/>
              </a:spcBef>
              <a:buNone/>
            </a:pPr>
            <a:r>
              <a:rPr lang="en-US" sz="2200" kern="0" dirty="0"/>
              <a:t>Exhibit 22.4</a:t>
            </a:r>
          </a:p>
        </p:txBody>
      </p:sp>
      <p:graphicFrame>
        <p:nvGraphicFramePr>
          <p:cNvPr id="5" name="Table 4"/>
          <p:cNvGraphicFramePr>
            <a:graphicFrameLocks noGrp="1"/>
          </p:cNvGraphicFramePr>
          <p:nvPr>
            <p:extLst>
              <p:ext uri="{D42A27DB-BD31-4B8C-83A1-F6EECF244321}">
                <p14:modId xmlns:p14="http://schemas.microsoft.com/office/powerpoint/2010/main" val="343648916"/>
              </p:ext>
            </p:extLst>
          </p:nvPr>
        </p:nvGraphicFramePr>
        <p:xfrm>
          <a:off x="611560" y="4495800"/>
          <a:ext cx="8001000" cy="1901857"/>
        </p:xfrm>
        <a:graphic>
          <a:graphicData uri="http://schemas.openxmlformats.org/drawingml/2006/table">
            <a:tbl>
              <a:tblPr firstRow="1" bandRow="1">
                <a:tableStyleId>{5940675A-B579-460E-94D1-54222C63F5DA}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347377">
                <a:tc>
                  <a:txBody>
                    <a:bodyPr/>
                    <a:lstStyle/>
                    <a:p>
                      <a:pPr algn="ctr"/>
                      <a:r>
                        <a:rPr lang="en-US" sz="1200" b="1" dirty="0">
                          <a:latin typeface="Verdana" pitchFamily="34" charset="0"/>
                          <a:ea typeface="Verdana" pitchFamily="34" charset="0"/>
                          <a:cs typeface="Verdana" pitchFamily="34" charset="0"/>
                        </a:rPr>
                        <a:t>Indirect</a:t>
                      </a:r>
                      <a:r>
                        <a:rPr lang="en-US" sz="1200" b="1" baseline="0" dirty="0">
                          <a:latin typeface="Verdana" pitchFamily="34" charset="0"/>
                          <a:ea typeface="Verdana" pitchFamily="34" charset="0"/>
                          <a:cs typeface="Verdana" pitchFamily="34" charset="0"/>
                        </a:rPr>
                        <a:t> Expense</a:t>
                      </a:r>
                      <a:endParaRPr lang="en-US" sz="1200" b="1" dirty="0">
                        <a:solidFill>
                          <a:schemeClr val="tx1"/>
                        </a:solidFill>
                        <a:latin typeface="Verdana" pitchFamily="34" charset="0"/>
                        <a:ea typeface="Verdana" pitchFamily="34" charset="0"/>
                        <a:cs typeface="Verdana" pitchFamily="34" charset="0"/>
                      </a:endParaRPr>
                    </a:p>
                  </a:txBody>
                  <a:tcPr anchor="ctr"/>
                </a:tc>
                <a:tc>
                  <a:txBody>
                    <a:bodyPr/>
                    <a:lstStyle/>
                    <a:p>
                      <a:pPr algn="ctr"/>
                      <a:r>
                        <a:rPr lang="en-US" sz="1200" b="1" dirty="0">
                          <a:latin typeface="Verdana" pitchFamily="34" charset="0"/>
                          <a:ea typeface="Verdana" pitchFamily="34" charset="0"/>
                          <a:cs typeface="Verdana" pitchFamily="34" charset="0"/>
                        </a:rPr>
                        <a:t>Common Allocation Bases</a:t>
                      </a:r>
                      <a:endParaRPr lang="en-US" sz="1200" b="1" dirty="0">
                        <a:solidFill>
                          <a:schemeClr val="tx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43326">
                <a:tc>
                  <a:txBody>
                    <a:bodyPr/>
                    <a:lstStyle/>
                    <a:p>
                      <a:r>
                        <a:rPr lang="en-US" sz="1200" dirty="0">
                          <a:latin typeface="Verdana" pitchFamily="34" charset="0"/>
                          <a:ea typeface="Verdana" pitchFamily="34" charset="0"/>
                          <a:cs typeface="Verdana" pitchFamily="34" charset="0"/>
                        </a:rPr>
                        <a:t>Wages and salaries…………………………………………</a:t>
                      </a:r>
                    </a:p>
                  </a:txBody>
                  <a:tcPr/>
                </a:tc>
                <a:tc>
                  <a:txBody>
                    <a:bodyPr/>
                    <a:lstStyle/>
                    <a:p>
                      <a:r>
                        <a:rPr lang="en-US" sz="1200" dirty="0">
                          <a:latin typeface="Verdana" pitchFamily="34" charset="0"/>
                          <a:ea typeface="Verdana" pitchFamily="34" charset="0"/>
                          <a:cs typeface="Verdana" pitchFamily="34" charset="0"/>
                        </a:rPr>
                        <a:t>Relative amount of hours worked in each department</a:t>
                      </a:r>
                    </a:p>
                  </a:txBody>
                  <a:tcPr/>
                </a:tc>
                <a:extLst>
                  <a:ext uri="{0D108BD9-81ED-4DB2-BD59-A6C34878D82A}">
                    <a16:rowId xmlns:a16="http://schemas.microsoft.com/office/drawing/2014/main" val="10001"/>
                  </a:ext>
                </a:extLst>
              </a:tr>
              <a:tr h="235965">
                <a:tc>
                  <a:txBody>
                    <a:bodyPr/>
                    <a:lstStyle/>
                    <a:p>
                      <a:r>
                        <a:rPr lang="en-US" sz="1200" dirty="0">
                          <a:latin typeface="Verdana" pitchFamily="34" charset="0"/>
                          <a:ea typeface="Verdana" pitchFamily="34" charset="0"/>
                          <a:cs typeface="Verdana" pitchFamily="34" charset="0"/>
                        </a:rPr>
                        <a:t>Rent…………………………………………………………………</a:t>
                      </a:r>
                    </a:p>
                  </a:txBody>
                  <a:tcPr/>
                </a:tc>
                <a:tc>
                  <a:txBody>
                    <a:bodyPr/>
                    <a:lstStyle/>
                    <a:p>
                      <a:r>
                        <a:rPr lang="en-US" sz="1200" dirty="0">
                          <a:latin typeface="Verdana" pitchFamily="34" charset="0"/>
                          <a:ea typeface="Verdana" pitchFamily="34" charset="0"/>
                          <a:cs typeface="Verdana" pitchFamily="34" charset="0"/>
                        </a:rPr>
                        <a:t>Square</a:t>
                      </a:r>
                      <a:r>
                        <a:rPr lang="en-US" sz="1200" baseline="0" dirty="0">
                          <a:latin typeface="Verdana" pitchFamily="34" charset="0"/>
                          <a:ea typeface="Verdana" pitchFamily="34" charset="0"/>
                          <a:cs typeface="Verdana" pitchFamily="34" charset="0"/>
                        </a:rPr>
                        <a:t> feet of space occupied</a:t>
                      </a:r>
                      <a:endParaRPr lang="en-US" sz="120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2"/>
                  </a:ext>
                </a:extLst>
              </a:tr>
              <a:tr h="227369">
                <a:tc>
                  <a:txBody>
                    <a:bodyPr/>
                    <a:lstStyle/>
                    <a:p>
                      <a:r>
                        <a:rPr lang="en-US" sz="1200" dirty="0">
                          <a:latin typeface="Verdana" pitchFamily="34" charset="0"/>
                          <a:ea typeface="Verdana" pitchFamily="34" charset="0"/>
                          <a:cs typeface="Verdana" pitchFamily="34" charset="0"/>
                        </a:rPr>
                        <a:t>Utilities…………………………………………………………….</a:t>
                      </a:r>
                    </a:p>
                  </a:txBody>
                  <a:tcPr/>
                </a:tc>
                <a:tc>
                  <a:txBody>
                    <a:bodyPr/>
                    <a:lstStyle/>
                    <a:p>
                      <a:r>
                        <a:rPr lang="en-US" sz="1200" dirty="0">
                          <a:latin typeface="Verdana" pitchFamily="34" charset="0"/>
                          <a:ea typeface="Verdana" pitchFamily="34" charset="0"/>
                          <a:cs typeface="Verdana" pitchFamily="34" charset="0"/>
                        </a:rPr>
                        <a:t>Square</a:t>
                      </a:r>
                      <a:r>
                        <a:rPr lang="en-US" sz="1200" baseline="0" dirty="0">
                          <a:latin typeface="Verdana" pitchFamily="34" charset="0"/>
                          <a:ea typeface="Verdana" pitchFamily="34" charset="0"/>
                          <a:cs typeface="Verdana" pitchFamily="34" charset="0"/>
                        </a:rPr>
                        <a:t> feet of space occupied</a:t>
                      </a:r>
                      <a:endParaRPr lang="en-US" sz="120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3"/>
                  </a:ext>
                </a:extLst>
              </a:tr>
              <a:tr h="217776">
                <a:tc>
                  <a:txBody>
                    <a:bodyPr/>
                    <a:lstStyle/>
                    <a:p>
                      <a:r>
                        <a:rPr lang="en-US" sz="1200" dirty="0">
                          <a:latin typeface="Verdana" pitchFamily="34" charset="0"/>
                          <a:ea typeface="Verdana" pitchFamily="34" charset="0"/>
                          <a:cs typeface="Verdana" pitchFamily="34" charset="0"/>
                        </a:rPr>
                        <a:t>Advertising………………………………………………………</a:t>
                      </a:r>
                    </a:p>
                  </a:txBody>
                  <a:tcPr/>
                </a:tc>
                <a:tc>
                  <a:txBody>
                    <a:bodyPr/>
                    <a:lstStyle/>
                    <a:p>
                      <a:r>
                        <a:rPr lang="en-US" sz="1200" dirty="0">
                          <a:latin typeface="Verdana" pitchFamily="34" charset="0"/>
                          <a:ea typeface="Verdana" pitchFamily="34" charset="0"/>
                          <a:cs typeface="Verdana" pitchFamily="34" charset="0"/>
                        </a:rPr>
                        <a:t>Percentage of total</a:t>
                      </a:r>
                      <a:r>
                        <a:rPr lang="en-US" sz="1200" baseline="0" dirty="0">
                          <a:latin typeface="Verdana" pitchFamily="34" charset="0"/>
                          <a:ea typeface="Verdana" pitchFamily="34" charset="0"/>
                          <a:cs typeface="Verdana" pitchFamily="34" charset="0"/>
                        </a:rPr>
                        <a:t> sales</a:t>
                      </a:r>
                      <a:endParaRPr lang="en-US" sz="120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4"/>
                  </a:ext>
                </a:extLst>
              </a:tr>
              <a:tr h="199213">
                <a:tc>
                  <a:txBody>
                    <a:bodyPr/>
                    <a:lstStyle/>
                    <a:p>
                      <a:r>
                        <a:rPr lang="en-US" sz="1200" dirty="0">
                          <a:latin typeface="Verdana" pitchFamily="34" charset="0"/>
                          <a:ea typeface="Verdana" pitchFamily="34" charset="0"/>
                          <a:cs typeface="Verdana" pitchFamily="34" charset="0"/>
                        </a:rPr>
                        <a:t>Depreciation……………………………………………………</a:t>
                      </a:r>
                    </a:p>
                  </a:txBody>
                  <a:tcPr/>
                </a:tc>
                <a:tc>
                  <a:txBody>
                    <a:bodyPr/>
                    <a:lstStyle/>
                    <a:p>
                      <a:r>
                        <a:rPr lang="en-US" sz="1200" dirty="0">
                          <a:latin typeface="Verdana" pitchFamily="34" charset="0"/>
                          <a:ea typeface="Verdana" pitchFamily="34" charset="0"/>
                          <a:cs typeface="Verdana" pitchFamily="34" charset="0"/>
                        </a:rPr>
                        <a:t>Hours</a:t>
                      </a:r>
                      <a:r>
                        <a:rPr lang="en-US" sz="1200" baseline="0" dirty="0">
                          <a:latin typeface="Verdana" pitchFamily="34" charset="0"/>
                          <a:ea typeface="Verdana" pitchFamily="34" charset="0"/>
                          <a:cs typeface="Verdana" pitchFamily="34" charset="0"/>
                        </a:rPr>
                        <a:t> of depreciable asset used</a:t>
                      </a:r>
                      <a:endParaRPr lang="en-US" sz="120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06515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 y="2488313"/>
            <a:ext cx="8549640" cy="2159887"/>
          </a:xfrm>
        </p:spPr>
        <p:txBody>
          <a:bodyPr/>
          <a:lstStyle/>
          <a:p>
            <a:r>
              <a:rPr lang="en-US" altLang="en-US" sz="3600" b="1" dirty="0"/>
              <a:t>Learning Objective P2</a:t>
            </a:r>
            <a:r>
              <a:rPr lang="en-US" altLang="en-US" sz="3600" dirty="0"/>
              <a:t>: </a:t>
            </a:r>
            <a:r>
              <a:rPr lang="en-US" sz="3600" dirty="0">
                <a:solidFill>
                  <a:prstClr val="black"/>
                </a:solidFill>
              </a:rPr>
              <a:t>Allocate indirect expenses to departments.</a:t>
            </a:r>
            <a:endParaRPr lang="en-US" sz="3600" dirty="0"/>
          </a:p>
        </p:txBody>
      </p:sp>
    </p:spTree>
    <p:extLst>
      <p:ext uri="{BB962C8B-B14F-4D97-AF65-F5344CB8AC3E}">
        <p14:creationId xmlns:p14="http://schemas.microsoft.com/office/powerpoint/2010/main" val="3990505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32" y="609600"/>
            <a:ext cx="8915400" cy="914400"/>
          </a:xfrm>
        </p:spPr>
        <p:txBody>
          <a:bodyPr/>
          <a:lstStyle/>
          <a:p>
            <a:r>
              <a:rPr lang="en-US" altLang="en-US" sz="3600" dirty="0"/>
              <a:t>Allocating Service Department Expenses</a:t>
            </a:r>
            <a:endParaRPr lang="en-US" sz="3600" dirty="0"/>
          </a:p>
        </p:txBody>
      </p:sp>
      <p:sp>
        <p:nvSpPr>
          <p:cNvPr id="3" name="Text Placeholder 2"/>
          <p:cNvSpPr>
            <a:spLocks noGrp="1"/>
          </p:cNvSpPr>
          <p:nvPr>
            <p:ph type="body" sz="quarter" idx="15"/>
          </p:nvPr>
        </p:nvSpPr>
        <p:spPr>
          <a:xfrm>
            <a:off x="60434" y="1600200"/>
            <a:ext cx="8998427" cy="430129"/>
          </a:xfrm>
        </p:spPr>
        <p:txBody>
          <a:bodyPr anchor="ctr"/>
          <a:lstStyle/>
          <a:p>
            <a:pPr algn="ctr"/>
            <a:r>
              <a:rPr lang="en-US" altLang="en-US" sz="1800" b="1" kern="0" dirty="0">
                <a:solidFill>
                  <a:prstClr val="black"/>
                </a:solidFill>
              </a:rPr>
              <a:t>Learning Objective P2:</a:t>
            </a:r>
            <a:r>
              <a:rPr lang="en-US" sz="1800" dirty="0">
                <a:solidFill>
                  <a:prstClr val="black"/>
                </a:solidFill>
              </a:rPr>
              <a:t> Allocate indirect expenses to departments.</a:t>
            </a:r>
            <a:endParaRPr lang="en-US" sz="1800" dirty="0"/>
          </a:p>
        </p:txBody>
      </p:sp>
      <p:sp>
        <p:nvSpPr>
          <p:cNvPr id="4" name="Content Placeholder 3"/>
          <p:cNvSpPr>
            <a:spLocks noGrp="1"/>
          </p:cNvSpPr>
          <p:nvPr>
            <p:ph sz="quarter" idx="16"/>
          </p:nvPr>
        </p:nvSpPr>
        <p:spPr>
          <a:xfrm>
            <a:off x="317936" y="2030329"/>
            <a:ext cx="8705196" cy="1781066"/>
          </a:xfrm>
        </p:spPr>
        <p:txBody>
          <a:bodyPr/>
          <a:lstStyle/>
          <a:p>
            <a:pPr marL="0" indent="0">
              <a:buNone/>
            </a:pPr>
            <a:r>
              <a:rPr lang="en-US" sz="2400" dirty="0"/>
              <a:t>Service department costs are shared, indirect expenses that support the activities of two or more production departments.</a:t>
            </a:r>
          </a:p>
          <a:p>
            <a:pPr marL="0" indent="0">
              <a:buNone/>
            </a:pPr>
            <a:r>
              <a:rPr lang="en-US" sz="2400" kern="0" dirty="0"/>
              <a:t>Exhibit 22.5</a:t>
            </a:r>
          </a:p>
        </p:txBody>
      </p:sp>
      <p:graphicFrame>
        <p:nvGraphicFramePr>
          <p:cNvPr id="7" name="Table 6"/>
          <p:cNvGraphicFramePr>
            <a:graphicFrameLocks noGrp="1"/>
          </p:cNvGraphicFramePr>
          <p:nvPr>
            <p:extLst>
              <p:ext uri="{D42A27DB-BD31-4B8C-83A1-F6EECF244321}">
                <p14:modId xmlns:p14="http://schemas.microsoft.com/office/powerpoint/2010/main" val="3399387883"/>
              </p:ext>
            </p:extLst>
          </p:nvPr>
        </p:nvGraphicFramePr>
        <p:xfrm>
          <a:off x="381704" y="3917862"/>
          <a:ext cx="8366760" cy="2406738"/>
        </p:xfrm>
        <a:graphic>
          <a:graphicData uri="http://schemas.openxmlformats.org/drawingml/2006/table">
            <a:tbl>
              <a:tblPr firstRow="1" bandRow="1">
                <a:tableStyleId>{5940675A-B579-460E-94D1-54222C63F5DA}</a:tableStyleId>
              </a:tblPr>
              <a:tblGrid>
                <a:gridCol w="4183380">
                  <a:extLst>
                    <a:ext uri="{9D8B030D-6E8A-4147-A177-3AD203B41FA5}">
                      <a16:colId xmlns:a16="http://schemas.microsoft.com/office/drawing/2014/main" val="20000"/>
                    </a:ext>
                  </a:extLst>
                </a:gridCol>
                <a:gridCol w="4183380">
                  <a:extLst>
                    <a:ext uri="{9D8B030D-6E8A-4147-A177-3AD203B41FA5}">
                      <a16:colId xmlns:a16="http://schemas.microsoft.com/office/drawing/2014/main" val="20001"/>
                    </a:ext>
                  </a:extLst>
                </a:gridCol>
              </a:tblGrid>
              <a:tr h="401123">
                <a:tc>
                  <a:txBody>
                    <a:bodyPr/>
                    <a:lstStyle/>
                    <a:p>
                      <a:pPr algn="ctr"/>
                      <a:r>
                        <a:rPr lang="en-US" sz="1600" b="1" dirty="0">
                          <a:latin typeface="Verdana" pitchFamily="34" charset="0"/>
                          <a:ea typeface="Verdana" pitchFamily="34" charset="0"/>
                          <a:cs typeface="Verdana" pitchFamily="34" charset="0"/>
                        </a:rPr>
                        <a:t>Service</a:t>
                      </a:r>
                      <a:r>
                        <a:rPr lang="en-US" sz="1600" b="1" baseline="0" dirty="0">
                          <a:latin typeface="Verdana" pitchFamily="34" charset="0"/>
                          <a:ea typeface="Verdana" pitchFamily="34" charset="0"/>
                          <a:cs typeface="Verdana" pitchFamily="34" charset="0"/>
                        </a:rPr>
                        <a:t> Department</a:t>
                      </a:r>
                      <a:endParaRPr lang="en-US" sz="1600" b="1" dirty="0">
                        <a:latin typeface="Verdana" pitchFamily="34" charset="0"/>
                        <a:ea typeface="Verdana" pitchFamily="34" charset="0"/>
                        <a:cs typeface="Verdana" pitchFamily="34" charset="0"/>
                      </a:endParaRPr>
                    </a:p>
                  </a:txBody>
                  <a:tcPr anchor="ctr"/>
                </a:tc>
                <a:tc>
                  <a:txBody>
                    <a:bodyPr/>
                    <a:lstStyle/>
                    <a:p>
                      <a:pPr algn="ctr"/>
                      <a:r>
                        <a:rPr lang="en-US" sz="1600" b="1" dirty="0">
                          <a:latin typeface="Verdana" pitchFamily="34" charset="0"/>
                          <a:ea typeface="Verdana" pitchFamily="34" charset="0"/>
                          <a:cs typeface="Verdana" pitchFamily="34" charset="0"/>
                        </a:rPr>
                        <a:t>Common</a:t>
                      </a:r>
                      <a:r>
                        <a:rPr lang="en-US" sz="1600" b="1" baseline="0" dirty="0">
                          <a:latin typeface="Verdana" pitchFamily="34" charset="0"/>
                          <a:ea typeface="Verdana" pitchFamily="34" charset="0"/>
                          <a:cs typeface="Verdana" pitchFamily="34" charset="0"/>
                        </a:rPr>
                        <a:t> Allocation Bases</a:t>
                      </a:r>
                      <a:endParaRPr lang="en-US" sz="1600" b="1"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401123">
                <a:tc>
                  <a:txBody>
                    <a:bodyPr/>
                    <a:lstStyle/>
                    <a:p>
                      <a:r>
                        <a:rPr lang="en-US" sz="1600" dirty="0">
                          <a:latin typeface="Verdana" pitchFamily="34" charset="0"/>
                          <a:ea typeface="Verdana" pitchFamily="34" charset="0"/>
                          <a:cs typeface="Verdana" pitchFamily="34" charset="0"/>
                        </a:rPr>
                        <a:t>Office expenses</a:t>
                      </a:r>
                    </a:p>
                  </a:txBody>
                  <a:tcPr/>
                </a:tc>
                <a:tc>
                  <a:txBody>
                    <a:bodyPr/>
                    <a:lstStyle/>
                    <a:p>
                      <a:r>
                        <a:rPr lang="en-US" sz="1600" dirty="0">
                          <a:latin typeface="Verdana" pitchFamily="34" charset="0"/>
                          <a:ea typeface="Verdana" pitchFamily="34" charset="0"/>
                          <a:cs typeface="Verdana" pitchFamily="34" charset="0"/>
                        </a:rPr>
                        <a:t>Number of employees</a:t>
                      </a:r>
                    </a:p>
                  </a:txBody>
                  <a:tcPr/>
                </a:tc>
                <a:extLst>
                  <a:ext uri="{0D108BD9-81ED-4DB2-BD59-A6C34878D82A}">
                    <a16:rowId xmlns:a16="http://schemas.microsoft.com/office/drawing/2014/main" val="10001"/>
                  </a:ext>
                </a:extLst>
              </a:tr>
              <a:tr h="401123">
                <a:tc>
                  <a:txBody>
                    <a:bodyPr/>
                    <a:lstStyle/>
                    <a:p>
                      <a:r>
                        <a:rPr lang="en-US" sz="1600" dirty="0">
                          <a:latin typeface="Verdana" pitchFamily="34" charset="0"/>
                          <a:ea typeface="Verdana" pitchFamily="34" charset="0"/>
                          <a:cs typeface="Verdana" pitchFamily="34" charset="0"/>
                        </a:rPr>
                        <a:t>Personnel</a:t>
                      </a:r>
                      <a:r>
                        <a:rPr lang="en-US" sz="1600" baseline="0" dirty="0">
                          <a:latin typeface="Verdana" pitchFamily="34" charset="0"/>
                          <a:ea typeface="Verdana" pitchFamily="34" charset="0"/>
                          <a:cs typeface="Verdana" pitchFamily="34" charset="0"/>
                        </a:rPr>
                        <a:t> </a:t>
                      </a:r>
                      <a:r>
                        <a:rPr lang="en-US" sz="1600" dirty="0">
                          <a:latin typeface="Verdana" pitchFamily="34" charset="0"/>
                          <a:ea typeface="Verdana" pitchFamily="34" charset="0"/>
                          <a:cs typeface="Verdana" pitchFamily="34" charset="0"/>
                        </a:rPr>
                        <a:t>expenses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itchFamily="34" charset="0"/>
                          <a:ea typeface="Verdana" pitchFamily="34" charset="0"/>
                          <a:cs typeface="Verdana" pitchFamily="34" charset="0"/>
                        </a:rPr>
                        <a:t>Number of employees</a:t>
                      </a:r>
                    </a:p>
                  </a:txBody>
                  <a:tcPr/>
                </a:tc>
                <a:extLst>
                  <a:ext uri="{0D108BD9-81ED-4DB2-BD59-A6C34878D82A}">
                    <a16:rowId xmlns:a16="http://schemas.microsoft.com/office/drawing/2014/main" val="10002"/>
                  </a:ext>
                </a:extLst>
              </a:tr>
              <a:tr h="401123">
                <a:tc>
                  <a:txBody>
                    <a:bodyPr/>
                    <a:lstStyle/>
                    <a:p>
                      <a:r>
                        <a:rPr lang="en-US" sz="1600" dirty="0">
                          <a:latin typeface="Verdana" pitchFamily="34" charset="0"/>
                          <a:ea typeface="Verdana" pitchFamily="34" charset="0"/>
                          <a:cs typeface="Verdana" pitchFamily="34" charset="0"/>
                        </a:rPr>
                        <a:t>Payroll</a:t>
                      </a:r>
                      <a:r>
                        <a:rPr lang="en-US" sz="1600" baseline="0" dirty="0">
                          <a:latin typeface="Verdana" pitchFamily="34" charset="0"/>
                          <a:ea typeface="Verdana" pitchFamily="34" charset="0"/>
                          <a:cs typeface="Verdana" pitchFamily="34" charset="0"/>
                        </a:rPr>
                        <a:t> </a:t>
                      </a:r>
                      <a:r>
                        <a:rPr lang="en-US" sz="1600" dirty="0">
                          <a:latin typeface="Verdana" pitchFamily="34" charset="0"/>
                          <a:ea typeface="Verdana" pitchFamily="34" charset="0"/>
                          <a:cs typeface="Verdana" pitchFamily="34" charset="0"/>
                        </a:rPr>
                        <a:t>expenses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itchFamily="34" charset="0"/>
                          <a:ea typeface="Verdana" pitchFamily="34" charset="0"/>
                          <a:cs typeface="Verdana" pitchFamily="34" charset="0"/>
                        </a:rPr>
                        <a:t>Number of employees</a:t>
                      </a:r>
                    </a:p>
                  </a:txBody>
                  <a:tcPr/>
                </a:tc>
                <a:extLst>
                  <a:ext uri="{0D108BD9-81ED-4DB2-BD59-A6C34878D82A}">
                    <a16:rowId xmlns:a16="http://schemas.microsoft.com/office/drawing/2014/main" val="10003"/>
                  </a:ext>
                </a:extLst>
              </a:tr>
              <a:tr h="401123">
                <a:tc>
                  <a:txBody>
                    <a:bodyPr/>
                    <a:lstStyle/>
                    <a:p>
                      <a:r>
                        <a:rPr lang="en-US" sz="1600" dirty="0">
                          <a:latin typeface="Verdana" pitchFamily="34" charset="0"/>
                          <a:ea typeface="Verdana" pitchFamily="34" charset="0"/>
                          <a:cs typeface="Verdana" pitchFamily="34" charset="0"/>
                        </a:rPr>
                        <a:t>Purchasing costs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Verdana" pitchFamily="34" charset="0"/>
                          <a:ea typeface="Verdana" pitchFamily="34" charset="0"/>
                          <a:cs typeface="Verdana" pitchFamily="34" charset="0"/>
                        </a:rPr>
                        <a:t>Number of Purchase</a:t>
                      </a:r>
                      <a:r>
                        <a:rPr lang="en-US" sz="1600" baseline="0" dirty="0">
                          <a:latin typeface="Verdana" pitchFamily="34" charset="0"/>
                          <a:ea typeface="Verdana" pitchFamily="34" charset="0"/>
                          <a:cs typeface="Verdana" pitchFamily="34" charset="0"/>
                        </a:rPr>
                        <a:t> Orders</a:t>
                      </a:r>
                      <a:endParaRPr lang="en-US" sz="160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4"/>
                  </a:ext>
                </a:extLst>
              </a:tr>
              <a:tr h="401123">
                <a:tc>
                  <a:txBody>
                    <a:bodyPr/>
                    <a:lstStyle/>
                    <a:p>
                      <a:r>
                        <a:rPr lang="en-US" sz="1600" dirty="0">
                          <a:latin typeface="Verdana" pitchFamily="34" charset="0"/>
                          <a:ea typeface="Verdana" pitchFamily="34" charset="0"/>
                          <a:cs typeface="Verdana" pitchFamily="34" charset="0"/>
                        </a:rPr>
                        <a:t>Maintenance</a:t>
                      </a:r>
                      <a:r>
                        <a:rPr lang="en-US" sz="1600" baseline="0" dirty="0">
                          <a:latin typeface="Verdana" pitchFamily="34" charset="0"/>
                          <a:ea typeface="Verdana" pitchFamily="34" charset="0"/>
                          <a:cs typeface="Verdana" pitchFamily="34" charset="0"/>
                        </a:rPr>
                        <a:t> </a:t>
                      </a:r>
                      <a:r>
                        <a:rPr lang="en-US" sz="1600" dirty="0">
                          <a:latin typeface="Verdana" pitchFamily="34" charset="0"/>
                          <a:ea typeface="Verdana" pitchFamily="34" charset="0"/>
                          <a:cs typeface="Verdana" pitchFamily="34" charset="0"/>
                        </a:rPr>
                        <a:t>expenses</a:t>
                      </a:r>
                    </a:p>
                  </a:txBody>
                  <a:tcPr/>
                </a:tc>
                <a:tc>
                  <a:txBody>
                    <a:bodyPr/>
                    <a:lstStyle/>
                    <a:p>
                      <a:r>
                        <a:rPr lang="en-US" sz="1600" dirty="0">
                          <a:latin typeface="Verdana" pitchFamily="34" charset="0"/>
                          <a:ea typeface="Verdana" pitchFamily="34" charset="0"/>
                          <a:cs typeface="Verdana" pitchFamily="34" charset="0"/>
                        </a:rPr>
                        <a:t>Floor space</a:t>
                      </a:r>
                      <a:r>
                        <a:rPr lang="en-US" sz="1600" baseline="0" dirty="0">
                          <a:latin typeface="Verdana" pitchFamily="34" charset="0"/>
                          <a:ea typeface="Verdana" pitchFamily="34" charset="0"/>
                          <a:cs typeface="Verdana" pitchFamily="34" charset="0"/>
                        </a:rPr>
                        <a:t> Occupied</a:t>
                      </a:r>
                      <a:endParaRPr lang="en-US" sz="160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0873183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158" y="549166"/>
            <a:ext cx="8565574" cy="628419"/>
          </a:xfrm>
        </p:spPr>
        <p:txBody>
          <a:bodyPr/>
          <a:lstStyle/>
          <a:p>
            <a:r>
              <a:rPr lang="en-US" altLang="en-US" sz="3600" dirty="0"/>
              <a:t>Illustration of Cost Allocation</a:t>
            </a:r>
            <a:endParaRPr lang="en-US" sz="3600" dirty="0"/>
          </a:p>
        </p:txBody>
      </p:sp>
      <p:sp>
        <p:nvSpPr>
          <p:cNvPr id="3" name="Text Placeholder 2"/>
          <p:cNvSpPr>
            <a:spLocks noGrp="1"/>
          </p:cNvSpPr>
          <p:nvPr>
            <p:ph type="body" sz="quarter" idx="15"/>
          </p:nvPr>
        </p:nvSpPr>
        <p:spPr>
          <a:xfrm>
            <a:off x="63589" y="1219200"/>
            <a:ext cx="8998427" cy="430129"/>
          </a:xfrm>
        </p:spPr>
        <p:txBody>
          <a:bodyPr/>
          <a:lstStyle/>
          <a:p>
            <a:pPr algn="ctr"/>
            <a:r>
              <a:rPr lang="en-US" altLang="en-US" sz="1800" b="1" kern="0" dirty="0">
                <a:solidFill>
                  <a:prstClr val="black"/>
                </a:solidFill>
              </a:rPr>
              <a:t>Learning Objective P2:</a:t>
            </a:r>
            <a:r>
              <a:rPr lang="en-US" sz="1800" dirty="0">
                <a:solidFill>
                  <a:prstClr val="black"/>
                </a:solidFill>
              </a:rPr>
              <a:t> Allocate indirect expenses to departments.</a:t>
            </a:r>
            <a:endParaRPr lang="en-US" sz="1800" dirty="0"/>
          </a:p>
        </p:txBody>
      </p:sp>
      <p:sp>
        <p:nvSpPr>
          <p:cNvPr id="4" name="Content Placeholder 3"/>
          <p:cNvSpPr>
            <a:spLocks noGrp="1"/>
          </p:cNvSpPr>
          <p:nvPr>
            <p:ph sz="quarter" idx="16"/>
          </p:nvPr>
        </p:nvSpPr>
        <p:spPr>
          <a:xfrm>
            <a:off x="258996" y="1649329"/>
            <a:ext cx="8504004" cy="1855871"/>
          </a:xfrm>
        </p:spPr>
        <p:txBody>
          <a:bodyPr/>
          <a:lstStyle/>
          <a:p>
            <a:pPr marL="0" indent="0">
              <a:buNone/>
            </a:pPr>
            <a:r>
              <a:rPr lang="en-US" altLang="en-US" sz="2200" dirty="0"/>
              <a:t>Classic Jewelry pays its janitorial service $800 per month to clean its store. Management allocates this cost to its three departments according to the floor space each occupies.</a:t>
            </a:r>
          </a:p>
          <a:p>
            <a:pPr marL="0" indent="0">
              <a:buNone/>
            </a:pPr>
            <a:r>
              <a:rPr lang="en-US" sz="2200" kern="0" dirty="0"/>
              <a:t>Exhibit 22.6</a:t>
            </a:r>
          </a:p>
        </p:txBody>
      </p:sp>
      <p:graphicFrame>
        <p:nvGraphicFramePr>
          <p:cNvPr id="7" name="Table 6"/>
          <p:cNvGraphicFramePr>
            <a:graphicFrameLocks noGrp="1"/>
          </p:cNvGraphicFramePr>
          <p:nvPr>
            <p:extLst>
              <p:ext uri="{D42A27DB-BD31-4B8C-83A1-F6EECF244321}">
                <p14:modId xmlns:p14="http://schemas.microsoft.com/office/powerpoint/2010/main" val="2317006229"/>
              </p:ext>
            </p:extLst>
          </p:nvPr>
        </p:nvGraphicFramePr>
        <p:xfrm>
          <a:off x="381000" y="3733800"/>
          <a:ext cx="8489732" cy="1704540"/>
        </p:xfrm>
        <a:graphic>
          <a:graphicData uri="http://schemas.openxmlformats.org/drawingml/2006/table">
            <a:tbl>
              <a:tblPr firstRow="1" bandRow="1">
                <a:tableStyleId>{5940675A-B579-460E-94D1-54222C63F5DA}</a:tableStyleId>
              </a:tblPr>
              <a:tblGrid>
                <a:gridCol w="1645322">
                  <a:extLst>
                    <a:ext uri="{9D8B030D-6E8A-4147-A177-3AD203B41FA5}">
                      <a16:colId xmlns:a16="http://schemas.microsoft.com/office/drawing/2014/main" val="20000"/>
                    </a:ext>
                  </a:extLst>
                </a:gridCol>
                <a:gridCol w="1175230">
                  <a:extLst>
                    <a:ext uri="{9D8B030D-6E8A-4147-A177-3AD203B41FA5}">
                      <a16:colId xmlns:a16="http://schemas.microsoft.com/office/drawing/2014/main" val="20001"/>
                    </a:ext>
                  </a:extLst>
                </a:gridCol>
                <a:gridCol w="1253579">
                  <a:extLst>
                    <a:ext uri="{9D8B030D-6E8A-4147-A177-3AD203B41FA5}">
                      <a16:colId xmlns:a16="http://schemas.microsoft.com/office/drawing/2014/main" val="20002"/>
                    </a:ext>
                  </a:extLst>
                </a:gridCol>
                <a:gridCol w="705138">
                  <a:extLst>
                    <a:ext uri="{9D8B030D-6E8A-4147-A177-3AD203B41FA5}">
                      <a16:colId xmlns:a16="http://schemas.microsoft.com/office/drawing/2014/main" val="20003"/>
                    </a:ext>
                  </a:extLst>
                </a:gridCol>
                <a:gridCol w="1566974">
                  <a:extLst>
                    <a:ext uri="{9D8B030D-6E8A-4147-A177-3AD203B41FA5}">
                      <a16:colId xmlns:a16="http://schemas.microsoft.com/office/drawing/2014/main" val="20004"/>
                    </a:ext>
                  </a:extLst>
                </a:gridCol>
                <a:gridCol w="783487">
                  <a:extLst>
                    <a:ext uri="{9D8B030D-6E8A-4147-A177-3AD203B41FA5}">
                      <a16:colId xmlns:a16="http://schemas.microsoft.com/office/drawing/2014/main" val="20005"/>
                    </a:ext>
                  </a:extLst>
                </a:gridCol>
                <a:gridCol w="1360002">
                  <a:extLst>
                    <a:ext uri="{9D8B030D-6E8A-4147-A177-3AD203B41FA5}">
                      <a16:colId xmlns:a16="http://schemas.microsoft.com/office/drawing/2014/main" val="20006"/>
                    </a:ext>
                  </a:extLst>
                </a:gridCol>
              </a:tblGrid>
              <a:tr h="402516">
                <a:tc>
                  <a:txBody>
                    <a:bodyPr/>
                    <a:lstStyle/>
                    <a:p>
                      <a:pPr algn="ctr"/>
                      <a:r>
                        <a:rPr lang="en-US" sz="1200" b="1" dirty="0">
                          <a:latin typeface="Verdana" pitchFamily="34" charset="0"/>
                          <a:ea typeface="Verdana" pitchFamily="34" charset="0"/>
                          <a:cs typeface="Verdana" pitchFamily="34" charset="0"/>
                        </a:rPr>
                        <a:t>Department</a:t>
                      </a:r>
                    </a:p>
                  </a:txBody>
                  <a:tcPr anchor="ctr"/>
                </a:tc>
                <a:tc>
                  <a:txBody>
                    <a:bodyPr/>
                    <a:lstStyle/>
                    <a:p>
                      <a:pPr algn="ctr"/>
                      <a:r>
                        <a:rPr lang="en-US" sz="1200" b="1" dirty="0">
                          <a:latin typeface="Verdana" pitchFamily="34" charset="0"/>
                          <a:ea typeface="Verdana" pitchFamily="34" charset="0"/>
                          <a:cs typeface="Verdana" pitchFamily="34" charset="0"/>
                        </a:rPr>
                        <a:t>Dept. Sq. Feet</a:t>
                      </a:r>
                    </a:p>
                  </a:txBody>
                  <a:tcPr anchor="ctr"/>
                </a:tc>
                <a:tc>
                  <a:txBody>
                    <a:bodyPr/>
                    <a:lstStyle/>
                    <a:p>
                      <a:pPr algn="ctr"/>
                      <a:r>
                        <a:rPr lang="en-US" sz="1200" b="1" dirty="0">
                          <a:latin typeface="Verdana" pitchFamily="34" charset="0"/>
                          <a:ea typeface="Verdana" pitchFamily="34" charset="0"/>
                          <a:cs typeface="Verdana" pitchFamily="34" charset="0"/>
                        </a:rPr>
                        <a:t>% of Total Sq. Ft</a:t>
                      </a:r>
                    </a:p>
                  </a:txBody>
                  <a:tcPr anchor="ctr"/>
                </a:tc>
                <a:tc>
                  <a:txBody>
                    <a:bodyPr/>
                    <a:lstStyle/>
                    <a:p>
                      <a:pPr algn="ctr"/>
                      <a:endParaRPr lang="en-US" sz="1200" b="1" dirty="0">
                        <a:latin typeface="Verdana" pitchFamily="34" charset="0"/>
                        <a:ea typeface="Verdana" pitchFamily="34" charset="0"/>
                        <a:cs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Verdana" pitchFamily="34" charset="0"/>
                          <a:ea typeface="Verdana" pitchFamily="34" charset="0"/>
                          <a:cs typeface="Verdana" pitchFamily="34" charset="0"/>
                        </a:rPr>
                        <a:t>Total Cost</a:t>
                      </a:r>
                    </a:p>
                  </a:txBody>
                  <a:tcPr anchor="ctr"/>
                </a:tc>
                <a:tc>
                  <a:txBody>
                    <a:bodyPr/>
                    <a:lstStyle/>
                    <a:p>
                      <a:pPr algn="ctr"/>
                      <a:endParaRPr lang="en-US" sz="1200" b="1" dirty="0">
                        <a:latin typeface="Verdana" pitchFamily="34" charset="0"/>
                        <a:ea typeface="Verdana" pitchFamily="34" charset="0"/>
                        <a:cs typeface="Verdana" pitchFamily="34" charset="0"/>
                      </a:endParaRPr>
                    </a:p>
                  </a:txBody>
                  <a:tcPr anchor="ctr"/>
                </a:tc>
                <a:tc>
                  <a:txBody>
                    <a:bodyPr/>
                    <a:lstStyle/>
                    <a:p>
                      <a:pPr algn="ctr"/>
                      <a:r>
                        <a:rPr lang="en-US" sz="1200" b="1" dirty="0">
                          <a:latin typeface="Verdana" pitchFamily="34" charset="0"/>
                          <a:ea typeface="Verdana" pitchFamily="34" charset="0"/>
                          <a:cs typeface="Verdana" pitchFamily="34" charset="0"/>
                        </a:rPr>
                        <a:t>Allocated Cost</a:t>
                      </a:r>
                    </a:p>
                  </a:txBody>
                  <a:tcPr anchor="ctr"/>
                </a:tc>
                <a:extLst>
                  <a:ext uri="{0D108BD9-81ED-4DB2-BD59-A6C34878D82A}">
                    <a16:rowId xmlns:a16="http://schemas.microsoft.com/office/drawing/2014/main" val="10000"/>
                  </a:ext>
                </a:extLst>
              </a:tr>
              <a:tr h="233204">
                <a:tc>
                  <a:txBody>
                    <a:bodyPr/>
                    <a:lstStyle/>
                    <a:p>
                      <a:r>
                        <a:rPr lang="en-US" sz="1200" dirty="0">
                          <a:latin typeface="Verdana" pitchFamily="34" charset="0"/>
                          <a:ea typeface="Verdana" pitchFamily="34" charset="0"/>
                          <a:cs typeface="Verdana" pitchFamily="34" charset="0"/>
                        </a:rPr>
                        <a:t>Jewelry</a:t>
                      </a:r>
                    </a:p>
                  </a:txBody>
                  <a:tcPr anchor="ctr"/>
                </a:tc>
                <a:tc>
                  <a:txBody>
                    <a:bodyPr/>
                    <a:lstStyle/>
                    <a:p>
                      <a:pPr algn="r"/>
                      <a:r>
                        <a:rPr lang="en-US" sz="1200" dirty="0">
                          <a:latin typeface="Verdana" pitchFamily="34" charset="0"/>
                          <a:ea typeface="Verdana" pitchFamily="34" charset="0"/>
                          <a:cs typeface="Verdana" pitchFamily="34" charset="0"/>
                        </a:rPr>
                        <a:t>2,400</a:t>
                      </a:r>
                    </a:p>
                  </a:txBody>
                  <a:tcPr anchor="ctr"/>
                </a:tc>
                <a:tc>
                  <a:txBody>
                    <a:bodyPr/>
                    <a:lstStyle/>
                    <a:p>
                      <a:pPr algn="r"/>
                      <a:r>
                        <a:rPr lang="en-US" sz="1200" dirty="0">
                          <a:latin typeface="Verdana" pitchFamily="34" charset="0"/>
                          <a:ea typeface="Verdana" pitchFamily="34" charset="0"/>
                          <a:cs typeface="Verdana" pitchFamily="34" charset="0"/>
                        </a:rPr>
                        <a:t>60%</a:t>
                      </a:r>
                    </a:p>
                  </a:txBody>
                  <a:tcPr anchor="ctr"/>
                </a:tc>
                <a:tc>
                  <a:txBody>
                    <a:bodyPr/>
                    <a:lstStyle/>
                    <a:p>
                      <a:pPr algn="ctr"/>
                      <a:r>
                        <a:rPr lang="en-US" sz="1200" dirty="0">
                          <a:latin typeface="Verdana" pitchFamily="34" charset="0"/>
                          <a:ea typeface="Verdana" pitchFamily="34" charset="0"/>
                          <a:cs typeface="Verdana" pitchFamily="34" charset="0"/>
                        </a:rPr>
                        <a:t>×</a:t>
                      </a:r>
                    </a:p>
                  </a:txBody>
                  <a:tcPr anchor="ctr"/>
                </a:tc>
                <a:tc>
                  <a:txBody>
                    <a:bodyPr/>
                    <a:lstStyle/>
                    <a:p>
                      <a:pPr algn="r"/>
                      <a:r>
                        <a:rPr lang="en-US" sz="1200" dirty="0">
                          <a:latin typeface="Verdana" pitchFamily="34" charset="0"/>
                          <a:ea typeface="Verdana" pitchFamily="34" charset="0"/>
                          <a:cs typeface="Verdana" pitchFamily="34" charset="0"/>
                        </a:rPr>
                        <a:t>$ 800</a:t>
                      </a:r>
                    </a:p>
                  </a:txBody>
                  <a:tcPr anchor="ctr"/>
                </a:tc>
                <a:tc>
                  <a:txBody>
                    <a:bodyPr/>
                    <a:lstStyle/>
                    <a:p>
                      <a:pPr algn="ctr"/>
                      <a:r>
                        <a:rPr lang="en-US" sz="1200" dirty="0">
                          <a:latin typeface="Verdana" pitchFamily="34" charset="0"/>
                          <a:ea typeface="Verdana" pitchFamily="34" charset="0"/>
                          <a:cs typeface="Verdana" pitchFamily="34" charset="0"/>
                        </a:rPr>
                        <a:t>=</a:t>
                      </a:r>
                    </a:p>
                  </a:txBody>
                  <a:tcPr anchor="ctr"/>
                </a:tc>
                <a:tc>
                  <a:txBody>
                    <a:bodyPr/>
                    <a:lstStyle/>
                    <a:p>
                      <a:pPr algn="r"/>
                      <a:r>
                        <a:rPr lang="en-US" sz="1200" dirty="0">
                          <a:latin typeface="Verdana" pitchFamily="34" charset="0"/>
                          <a:ea typeface="Verdana" pitchFamily="34" charset="0"/>
                          <a:cs typeface="Verdana" pitchFamily="34" charset="0"/>
                        </a:rPr>
                        <a:t>$ 480</a:t>
                      </a:r>
                    </a:p>
                  </a:txBody>
                  <a:tcPr anchor="ctr"/>
                </a:tc>
                <a:extLst>
                  <a:ext uri="{0D108BD9-81ED-4DB2-BD59-A6C34878D82A}">
                    <a16:rowId xmlns:a16="http://schemas.microsoft.com/office/drawing/2014/main" val="10001"/>
                  </a:ext>
                </a:extLst>
              </a:tr>
              <a:tr h="349350">
                <a:tc>
                  <a:txBody>
                    <a:bodyPr/>
                    <a:lstStyle/>
                    <a:p>
                      <a:r>
                        <a:rPr lang="en-US" sz="1200" dirty="0">
                          <a:latin typeface="Verdana" pitchFamily="34" charset="0"/>
                          <a:ea typeface="Verdana" pitchFamily="34" charset="0"/>
                          <a:cs typeface="Verdana" pitchFamily="34" charset="0"/>
                        </a:rPr>
                        <a:t>Watch repair</a:t>
                      </a:r>
                    </a:p>
                  </a:txBody>
                  <a:tcPr anchor="ctr"/>
                </a:tc>
                <a:tc>
                  <a:txBody>
                    <a:bodyPr/>
                    <a:lstStyle/>
                    <a:p>
                      <a:pPr algn="r"/>
                      <a:r>
                        <a:rPr lang="en-US" sz="1200" dirty="0">
                          <a:latin typeface="Verdana" pitchFamily="34" charset="0"/>
                          <a:ea typeface="Verdana" pitchFamily="34" charset="0"/>
                          <a:cs typeface="Verdana" pitchFamily="34" charset="0"/>
                        </a:rPr>
                        <a:t>600</a:t>
                      </a:r>
                    </a:p>
                  </a:txBody>
                  <a:tcPr anchor="ctr"/>
                </a:tc>
                <a:tc>
                  <a:txBody>
                    <a:bodyPr/>
                    <a:lstStyle/>
                    <a:p>
                      <a:pPr algn="r"/>
                      <a:r>
                        <a:rPr lang="en-US" sz="1200" dirty="0">
                          <a:latin typeface="Verdana" pitchFamily="34" charset="0"/>
                          <a:ea typeface="Verdana" pitchFamily="34" charset="0"/>
                          <a:cs typeface="Verdana" pitchFamily="34" charset="0"/>
                        </a:rPr>
                        <a:t>15%</a:t>
                      </a:r>
                    </a:p>
                  </a:txBody>
                  <a:tcPr anchor="ctr"/>
                </a:tc>
                <a:tc>
                  <a:txBody>
                    <a:bodyPr/>
                    <a:lstStyle/>
                    <a:p>
                      <a:pPr algn="ctr"/>
                      <a:r>
                        <a:rPr lang="en-US" sz="1200" dirty="0">
                          <a:latin typeface="Verdana" pitchFamily="34" charset="0"/>
                          <a:ea typeface="Verdana" pitchFamily="34" charset="0"/>
                          <a:cs typeface="Verdana" pitchFamily="34" charset="0"/>
                        </a:rPr>
                        <a:t>× </a:t>
                      </a:r>
                    </a:p>
                  </a:txBody>
                  <a:tcPr anchor="ctr"/>
                </a:tc>
                <a:tc>
                  <a:txBody>
                    <a:bodyPr/>
                    <a:lstStyle/>
                    <a:p>
                      <a:pPr algn="r"/>
                      <a:r>
                        <a:rPr lang="en-US" sz="1200" dirty="0">
                          <a:latin typeface="Verdana" pitchFamily="34" charset="0"/>
                          <a:ea typeface="Verdana" pitchFamily="34" charset="0"/>
                          <a:cs typeface="Verdana" pitchFamily="34" charset="0"/>
                        </a:rPr>
                        <a:t>800</a:t>
                      </a:r>
                    </a:p>
                  </a:txBody>
                  <a:tcPr anchor="ctr"/>
                </a:tc>
                <a:tc>
                  <a:txBody>
                    <a:bodyPr/>
                    <a:lstStyle/>
                    <a:p>
                      <a:pPr algn="ctr"/>
                      <a:r>
                        <a:rPr lang="en-US" sz="1200" dirty="0">
                          <a:latin typeface="Verdana" pitchFamily="34" charset="0"/>
                          <a:ea typeface="Verdana" pitchFamily="34" charset="0"/>
                          <a:cs typeface="Verdana" pitchFamily="34" charset="0"/>
                        </a:rPr>
                        <a:t>=</a:t>
                      </a:r>
                    </a:p>
                  </a:txBody>
                  <a:tcPr anchor="ctr"/>
                </a:tc>
                <a:tc>
                  <a:txBody>
                    <a:bodyPr/>
                    <a:lstStyle/>
                    <a:p>
                      <a:pPr algn="r"/>
                      <a:r>
                        <a:rPr lang="en-US" sz="1200" dirty="0">
                          <a:latin typeface="Verdana" pitchFamily="34" charset="0"/>
                          <a:ea typeface="Verdana" pitchFamily="34" charset="0"/>
                          <a:cs typeface="Verdana" pitchFamily="34" charset="0"/>
                        </a:rPr>
                        <a:t>120</a:t>
                      </a:r>
                    </a:p>
                  </a:txBody>
                  <a:tcPr anchor="ctr"/>
                </a:tc>
                <a:extLst>
                  <a:ext uri="{0D108BD9-81ED-4DB2-BD59-A6C34878D82A}">
                    <a16:rowId xmlns:a16="http://schemas.microsoft.com/office/drawing/2014/main" val="10002"/>
                  </a:ext>
                </a:extLst>
              </a:tr>
              <a:tr h="349350">
                <a:tc>
                  <a:txBody>
                    <a:bodyPr/>
                    <a:lstStyle/>
                    <a:p>
                      <a:r>
                        <a:rPr lang="en-US" sz="1200" dirty="0">
                          <a:latin typeface="Verdana" pitchFamily="34" charset="0"/>
                          <a:ea typeface="Verdana" pitchFamily="34" charset="0"/>
                          <a:cs typeface="Verdana" pitchFamily="34" charset="0"/>
                        </a:rPr>
                        <a:t>China and silver</a:t>
                      </a:r>
                    </a:p>
                  </a:txBody>
                  <a:tcPr anchor="ctr"/>
                </a:tc>
                <a:tc>
                  <a:txBody>
                    <a:bodyPr/>
                    <a:lstStyle/>
                    <a:p>
                      <a:pPr algn="r"/>
                      <a:r>
                        <a:rPr lang="en-US" sz="1200" u="sng" dirty="0">
                          <a:latin typeface="Verdana" pitchFamily="34" charset="0"/>
                          <a:ea typeface="Verdana" pitchFamily="34" charset="0"/>
                          <a:cs typeface="Verdana" pitchFamily="34" charset="0"/>
                        </a:rPr>
                        <a:t>1,000</a:t>
                      </a:r>
                    </a:p>
                  </a:txBody>
                  <a:tcPr anchor="ctr"/>
                </a:tc>
                <a:tc>
                  <a:txBody>
                    <a:bodyPr/>
                    <a:lstStyle/>
                    <a:p>
                      <a:pPr algn="r"/>
                      <a:r>
                        <a:rPr lang="en-US" sz="1200" u="sng" dirty="0">
                          <a:latin typeface="Verdana" pitchFamily="34" charset="0"/>
                          <a:ea typeface="Verdana" pitchFamily="34" charset="0"/>
                          <a:cs typeface="Verdana" pitchFamily="34" charset="0"/>
                        </a:rPr>
                        <a:t>25%</a:t>
                      </a:r>
                    </a:p>
                  </a:txBody>
                  <a:tcPr anchor="ctr"/>
                </a:tc>
                <a:tc>
                  <a:txBody>
                    <a:bodyPr/>
                    <a:lstStyle/>
                    <a:p>
                      <a:pPr algn="ctr"/>
                      <a:r>
                        <a:rPr lang="en-US" sz="1200" dirty="0">
                          <a:latin typeface="Verdana" pitchFamily="34" charset="0"/>
                          <a:ea typeface="Verdana" pitchFamily="34" charset="0"/>
                          <a:cs typeface="Verdana" pitchFamily="34" charset="0"/>
                        </a:rPr>
                        <a:t>×</a:t>
                      </a:r>
                    </a:p>
                  </a:txBody>
                  <a:tcPr anchor="ctr"/>
                </a:tc>
                <a:tc>
                  <a:txBody>
                    <a:bodyPr/>
                    <a:lstStyle/>
                    <a:p>
                      <a:pPr algn="r"/>
                      <a:r>
                        <a:rPr lang="en-US" sz="1200" dirty="0">
                          <a:latin typeface="Verdana" pitchFamily="34" charset="0"/>
                          <a:ea typeface="Verdana" pitchFamily="34" charset="0"/>
                          <a:cs typeface="Verdana" pitchFamily="34" charset="0"/>
                        </a:rPr>
                        <a:t>800</a:t>
                      </a:r>
                    </a:p>
                  </a:txBody>
                  <a:tcPr anchor="ctr"/>
                </a:tc>
                <a:tc>
                  <a:txBody>
                    <a:bodyPr/>
                    <a:lstStyle/>
                    <a:p>
                      <a:pPr algn="ctr"/>
                      <a:r>
                        <a:rPr lang="en-US" sz="1200" dirty="0">
                          <a:latin typeface="Verdana" pitchFamily="34" charset="0"/>
                          <a:ea typeface="Verdana" pitchFamily="34" charset="0"/>
                          <a:cs typeface="Verdana" pitchFamily="34" charset="0"/>
                        </a:rPr>
                        <a:t>=</a:t>
                      </a:r>
                    </a:p>
                  </a:txBody>
                  <a:tcPr anchor="ctr"/>
                </a:tc>
                <a:tc>
                  <a:txBody>
                    <a:bodyPr/>
                    <a:lstStyle/>
                    <a:p>
                      <a:pPr algn="r"/>
                      <a:r>
                        <a:rPr lang="en-US" sz="1200" u="sng" dirty="0">
                          <a:latin typeface="Verdana" pitchFamily="34" charset="0"/>
                          <a:ea typeface="Verdana" pitchFamily="34" charset="0"/>
                          <a:cs typeface="Verdana" pitchFamily="34" charset="0"/>
                        </a:rPr>
                        <a:t>200</a:t>
                      </a:r>
                    </a:p>
                  </a:txBody>
                  <a:tcPr anchor="ctr"/>
                </a:tc>
                <a:extLst>
                  <a:ext uri="{0D108BD9-81ED-4DB2-BD59-A6C34878D82A}">
                    <a16:rowId xmlns:a16="http://schemas.microsoft.com/office/drawing/2014/main" val="10003"/>
                  </a:ext>
                </a:extLst>
              </a:tr>
              <a:tr h="233204">
                <a:tc>
                  <a:txBody>
                    <a:bodyPr/>
                    <a:lstStyle/>
                    <a:p>
                      <a:r>
                        <a:rPr lang="en-US" sz="1200" dirty="0">
                          <a:latin typeface="Verdana" pitchFamily="34" charset="0"/>
                          <a:ea typeface="Verdana" pitchFamily="34" charset="0"/>
                          <a:cs typeface="Verdana" pitchFamily="34" charset="0"/>
                        </a:rPr>
                        <a:t>Total</a:t>
                      </a:r>
                    </a:p>
                  </a:txBody>
                  <a:tcPr anchor="ctr"/>
                </a:tc>
                <a:tc>
                  <a:txBody>
                    <a:bodyPr/>
                    <a:lstStyle/>
                    <a:p>
                      <a:pPr algn="r"/>
                      <a:r>
                        <a:rPr lang="en-US" sz="1200" u="sng" dirty="0">
                          <a:latin typeface="Verdana" pitchFamily="34" charset="0"/>
                          <a:ea typeface="Verdana" pitchFamily="34" charset="0"/>
                          <a:cs typeface="Verdana" pitchFamily="34" charset="0"/>
                        </a:rPr>
                        <a:t>4,000</a:t>
                      </a:r>
                    </a:p>
                  </a:txBody>
                  <a:tcPr anchor="ctr"/>
                </a:tc>
                <a:tc>
                  <a:txBody>
                    <a:bodyPr/>
                    <a:lstStyle/>
                    <a:p>
                      <a:pPr algn="r"/>
                      <a:r>
                        <a:rPr lang="en-US" sz="1200" u="sng" dirty="0">
                          <a:latin typeface="Verdana" pitchFamily="34" charset="0"/>
                          <a:ea typeface="Verdana" pitchFamily="34" charset="0"/>
                          <a:cs typeface="Verdana" pitchFamily="34" charset="0"/>
                        </a:rPr>
                        <a:t>100%</a:t>
                      </a:r>
                    </a:p>
                  </a:txBody>
                  <a:tcPr anchor="ctr"/>
                </a:tc>
                <a:tc>
                  <a:txBody>
                    <a:bodyPr/>
                    <a:lstStyle/>
                    <a:p>
                      <a:pPr algn="ctr"/>
                      <a:endParaRPr lang="en-US" sz="1200" dirty="0">
                        <a:latin typeface="Verdana" pitchFamily="34" charset="0"/>
                        <a:ea typeface="Verdana" pitchFamily="34" charset="0"/>
                        <a:cs typeface="Verdana" pitchFamily="34" charset="0"/>
                      </a:endParaRPr>
                    </a:p>
                  </a:txBody>
                  <a:tcPr anchor="ctr"/>
                </a:tc>
                <a:tc>
                  <a:txBody>
                    <a:bodyPr/>
                    <a:lstStyle/>
                    <a:p>
                      <a:pPr algn="r"/>
                      <a:endParaRPr lang="en-US" sz="1200" dirty="0">
                        <a:latin typeface="Verdana" pitchFamily="34" charset="0"/>
                        <a:ea typeface="Verdana" pitchFamily="34" charset="0"/>
                        <a:cs typeface="Verdana" pitchFamily="34" charset="0"/>
                      </a:endParaRPr>
                    </a:p>
                  </a:txBody>
                  <a:tcPr anchor="ctr"/>
                </a:tc>
                <a:tc>
                  <a:txBody>
                    <a:bodyPr/>
                    <a:lstStyle/>
                    <a:p>
                      <a:pPr algn="ct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u="sng" dirty="0">
                          <a:latin typeface="Verdana" pitchFamily="34" charset="0"/>
                          <a:ea typeface="Verdana" pitchFamily="34" charset="0"/>
                          <a:cs typeface="Verdana" pitchFamily="34" charset="0"/>
                        </a:rPr>
                        <a:t> $ 800</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6636388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NEED-TO-KNOW 22-2</a:t>
            </a:r>
          </a:p>
        </p:txBody>
      </p:sp>
      <p:sp>
        <p:nvSpPr>
          <p:cNvPr id="5" name="Content Placeholder 4"/>
          <p:cNvSpPr>
            <a:spLocks noGrp="1"/>
          </p:cNvSpPr>
          <p:nvPr>
            <p:ph sz="quarter" idx="17"/>
          </p:nvPr>
        </p:nvSpPr>
        <p:spPr>
          <a:xfrm>
            <a:off x="304800" y="1447800"/>
            <a:ext cx="8534400" cy="1145005"/>
          </a:xfrm>
        </p:spPr>
        <p:txBody>
          <a:bodyPr/>
          <a:lstStyle/>
          <a:p>
            <a:pPr marL="0" indent="0">
              <a:buNone/>
            </a:pPr>
            <a:r>
              <a:rPr lang="en-US" altLang="en-US" sz="2400" dirty="0">
                <a:solidFill>
                  <a:srgbClr val="000000"/>
                </a:solidFill>
              </a:rPr>
              <a:t>Allocate a retailer’s purchasing department’s costs of $20,000 to its operating departments using each department’s percentage of total purchase orders.</a:t>
            </a:r>
            <a:endParaRPr lang="en-US" altLang="en-US" sz="2400"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295882908"/>
              </p:ext>
            </p:extLst>
          </p:nvPr>
        </p:nvGraphicFramePr>
        <p:xfrm>
          <a:off x="446460" y="2971800"/>
          <a:ext cx="8302004" cy="2423142"/>
        </p:xfrm>
        <a:graphic>
          <a:graphicData uri="http://schemas.openxmlformats.org/drawingml/2006/table">
            <a:tbl>
              <a:tblPr firstRow="1" bandRow="1">
                <a:tableStyleId>{5940675A-B579-460E-94D1-54222C63F5DA}</a:tableStyleId>
              </a:tblPr>
              <a:tblGrid>
                <a:gridCol w="1494263">
                  <a:extLst>
                    <a:ext uri="{9D8B030D-6E8A-4147-A177-3AD203B41FA5}">
                      <a16:colId xmlns:a16="http://schemas.microsoft.com/office/drawing/2014/main" val="20000"/>
                    </a:ext>
                  </a:extLst>
                </a:gridCol>
                <a:gridCol w="1415617">
                  <a:extLst>
                    <a:ext uri="{9D8B030D-6E8A-4147-A177-3AD203B41FA5}">
                      <a16:colId xmlns:a16="http://schemas.microsoft.com/office/drawing/2014/main" val="20001"/>
                    </a:ext>
                  </a:extLst>
                </a:gridCol>
                <a:gridCol w="1494263">
                  <a:extLst>
                    <a:ext uri="{9D8B030D-6E8A-4147-A177-3AD203B41FA5}">
                      <a16:colId xmlns:a16="http://schemas.microsoft.com/office/drawing/2014/main" val="20002"/>
                    </a:ext>
                  </a:extLst>
                </a:gridCol>
                <a:gridCol w="1336971">
                  <a:extLst>
                    <a:ext uri="{9D8B030D-6E8A-4147-A177-3AD203B41FA5}">
                      <a16:colId xmlns:a16="http://schemas.microsoft.com/office/drawing/2014/main" val="20003"/>
                    </a:ext>
                  </a:extLst>
                </a:gridCol>
                <a:gridCol w="126474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400" b="1" dirty="0">
                          <a:latin typeface="Verdana" pitchFamily="34" charset="0"/>
                          <a:ea typeface="Verdana" pitchFamily="34" charset="0"/>
                          <a:cs typeface="Verdana" pitchFamily="34" charset="0"/>
                        </a:rPr>
                        <a:t>Department</a:t>
                      </a:r>
                    </a:p>
                    <a:p>
                      <a:pPr algn="ctr"/>
                      <a:endParaRPr lang="en-US" sz="1400" b="1" dirty="0">
                        <a:latin typeface="Verdana" pitchFamily="34" charset="0"/>
                        <a:ea typeface="Verdana" pitchFamily="34" charset="0"/>
                        <a:cs typeface="Verdana" pitchFamily="34" charset="0"/>
                      </a:endParaRPr>
                    </a:p>
                  </a:txBody>
                  <a:tcPr anchor="ctr"/>
                </a:tc>
                <a:tc>
                  <a:txBody>
                    <a:bodyPr/>
                    <a:lstStyle/>
                    <a:p>
                      <a:pPr algn="ctr"/>
                      <a:r>
                        <a:rPr lang="en-US" altLang="en-US" sz="1400" b="1" dirty="0">
                          <a:latin typeface="Verdana" pitchFamily="34" charset="0"/>
                          <a:ea typeface="Verdana" pitchFamily="34" charset="0"/>
                          <a:cs typeface="Verdana" pitchFamily="34" charset="0"/>
                        </a:rPr>
                        <a:t>Number of</a:t>
                      </a:r>
                      <a:r>
                        <a:rPr lang="en-US" altLang="en-US" sz="1400" b="1" baseline="0" dirty="0">
                          <a:latin typeface="Verdana" pitchFamily="34" charset="0"/>
                          <a:ea typeface="Verdana" pitchFamily="34" charset="0"/>
                          <a:cs typeface="Verdana" pitchFamily="34" charset="0"/>
                        </a:rPr>
                        <a:t> </a:t>
                      </a:r>
                      <a:r>
                        <a:rPr lang="en-US" altLang="en-US" sz="1400" b="1" dirty="0">
                          <a:latin typeface="Verdana" pitchFamily="34" charset="0"/>
                          <a:ea typeface="Verdana" pitchFamily="34" charset="0"/>
                          <a:cs typeface="Verdana" pitchFamily="34" charset="0"/>
                        </a:rPr>
                        <a:t>Purchase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400" b="1" dirty="0">
                          <a:latin typeface="Verdana" pitchFamily="34" charset="0"/>
                          <a:ea typeface="Verdana" pitchFamily="34" charset="0"/>
                          <a:cs typeface="Verdana" pitchFamily="34" charset="0"/>
                        </a:rPr>
                        <a:t> Orders</a:t>
                      </a:r>
                    </a:p>
                  </a:txBody>
                  <a:tcPr anchor="ctr"/>
                </a:tc>
                <a:tc>
                  <a:txBody>
                    <a:bodyPr/>
                    <a:lstStyle/>
                    <a:p>
                      <a:pPr algn="ctr"/>
                      <a:r>
                        <a:rPr lang="en-US" sz="1400" b="1" dirty="0">
                          <a:latin typeface="Verdana" pitchFamily="34" charset="0"/>
                          <a:ea typeface="Verdana" pitchFamily="34" charset="0"/>
                          <a:cs typeface="Verdana" pitchFamily="34" charset="0"/>
                        </a:rPr>
                        <a:t>Fraction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400" b="1" dirty="0">
                          <a:latin typeface="Verdana" pitchFamily="34" charset="0"/>
                          <a:ea typeface="Verdana" pitchFamily="34" charset="0"/>
                          <a:cs typeface="Verdana" pitchFamily="34" charset="0"/>
                        </a:rPr>
                        <a:t>% of total</a:t>
                      </a:r>
                    </a:p>
                    <a:p>
                      <a:pPr algn="ctr"/>
                      <a:endParaRPr lang="en-US" sz="1400" b="1" dirty="0">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Cost to Allocate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400" b="1" dirty="0">
                          <a:latin typeface="Verdana" pitchFamily="34" charset="0"/>
                          <a:ea typeface="Verdana" pitchFamily="34" charset="0"/>
                          <a:cs typeface="Verdana" pitchFamily="34" charset="0"/>
                        </a:rPr>
                        <a:t>Allocated Amount</a:t>
                      </a:r>
                      <a:endParaRPr lang="en-US" altLang="en-US" sz="1400" b="1" dirty="0">
                        <a:solidFill>
                          <a:prstClr val="black"/>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27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latin typeface="Verdana" pitchFamily="34" charset="0"/>
                          <a:ea typeface="Verdana" pitchFamily="34" charset="0"/>
                          <a:cs typeface="Verdana" pitchFamily="34" charset="0"/>
                        </a:rPr>
                        <a:t>Clothing</a:t>
                      </a:r>
                    </a:p>
                    <a:p>
                      <a:endParaRPr lang="en-US" sz="1400" dirty="0">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dirty="0">
                          <a:latin typeface="Verdana" pitchFamily="34" charset="0"/>
                          <a:ea typeface="Verdana" pitchFamily="34" charset="0"/>
                          <a:cs typeface="Verdana" pitchFamily="34" charset="0"/>
                        </a:rPr>
                        <a:t>250</a:t>
                      </a:r>
                      <a:endParaRPr lang="en-US" altLang="en-US" sz="1400" dirty="0">
                        <a:solidFill>
                          <a:prstClr val="black"/>
                        </a:solidFill>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dirty="0">
                          <a:latin typeface="Verdana" pitchFamily="34" charset="0"/>
                          <a:ea typeface="Verdana" pitchFamily="34" charset="0"/>
                          <a:cs typeface="Verdana" pitchFamily="34" charset="0"/>
                        </a:rPr>
                        <a:t>250 / 1,000 = </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dirty="0">
                          <a:latin typeface="Verdana" pitchFamily="34" charset="0"/>
                          <a:ea typeface="Verdana" pitchFamily="34" charset="0"/>
                          <a:cs typeface="Verdana" pitchFamily="34" charset="0"/>
                        </a:rPr>
                        <a:t>25%</a:t>
                      </a:r>
                    </a:p>
                  </a:txBody>
                  <a:tcPr anchor="ctr"/>
                </a:tc>
                <a:tc>
                  <a:txBody>
                    <a:bodyPr/>
                    <a:lstStyle/>
                    <a:p>
                      <a:pPr algn="r"/>
                      <a:r>
                        <a:rPr lang="en-US" altLang="en-US" sz="1400" dirty="0">
                          <a:latin typeface="Verdana" pitchFamily="34" charset="0"/>
                          <a:ea typeface="Verdana" pitchFamily="34" charset="0"/>
                          <a:cs typeface="Verdana" pitchFamily="34" charset="0"/>
                        </a:rPr>
                        <a:t>× $20,000</a:t>
                      </a:r>
                      <a:endParaRPr lang="en-US" sz="1400" dirty="0">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dirty="0">
                          <a:latin typeface="Verdana" pitchFamily="34" charset="0"/>
                          <a:ea typeface="Verdana" pitchFamily="34" charset="0"/>
                          <a:cs typeface="Verdana" pitchFamily="34" charset="0"/>
                        </a:rPr>
                        <a:t>$5,000</a:t>
                      </a:r>
                    </a:p>
                  </a:txBody>
                  <a:tcPr anchor="ctr"/>
                </a:tc>
                <a:extLst>
                  <a:ext uri="{0D108BD9-81ED-4DB2-BD59-A6C34878D82A}">
                    <a16:rowId xmlns:a16="http://schemas.microsoft.com/office/drawing/2014/main" val="10001"/>
                  </a:ext>
                </a:extLst>
              </a:tr>
              <a:tr h="327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latin typeface="Verdana" pitchFamily="34" charset="0"/>
                          <a:ea typeface="Verdana" pitchFamily="34" charset="0"/>
                          <a:cs typeface="Verdana" pitchFamily="34" charset="0"/>
                        </a:rPr>
                        <a:t>Health care</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dirty="0">
                          <a:latin typeface="Verdana" pitchFamily="34" charset="0"/>
                          <a:ea typeface="Verdana" pitchFamily="34" charset="0"/>
                          <a:cs typeface="Verdana" pitchFamily="34" charset="0"/>
                        </a:rPr>
                        <a:t>450</a:t>
                      </a:r>
                    </a:p>
                  </a:txBody>
                  <a:tcPr anchor="ctr"/>
                </a:tc>
                <a:tc>
                  <a:txBody>
                    <a:bodyPr/>
                    <a:lstStyle/>
                    <a:p>
                      <a:pPr algn="r"/>
                      <a:r>
                        <a:rPr lang="en-US" altLang="en-US" sz="1400" dirty="0">
                          <a:latin typeface="Verdana" pitchFamily="34" charset="0"/>
                          <a:ea typeface="Verdana" pitchFamily="34" charset="0"/>
                          <a:cs typeface="Verdana" pitchFamily="34" charset="0"/>
                        </a:rPr>
                        <a:t>450 / 1,000 = </a:t>
                      </a:r>
                      <a:endParaRPr lang="en-US" sz="1400" dirty="0">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dirty="0">
                          <a:latin typeface="Verdana" pitchFamily="34" charset="0"/>
                          <a:ea typeface="Verdana" pitchFamily="34" charset="0"/>
                          <a:cs typeface="Verdana" pitchFamily="34" charset="0"/>
                        </a:rPr>
                        <a:t>45%</a:t>
                      </a:r>
                    </a:p>
                  </a:txBody>
                  <a:tcPr anchor="ctr"/>
                </a:tc>
                <a:tc>
                  <a:txBody>
                    <a:bodyPr/>
                    <a:lstStyle/>
                    <a:p>
                      <a:pPr algn="r"/>
                      <a:r>
                        <a:rPr lang="en-US" altLang="en-US" sz="1400" dirty="0">
                          <a:latin typeface="Verdana" pitchFamily="34" charset="0"/>
                          <a:ea typeface="Verdana" pitchFamily="34" charset="0"/>
                          <a:cs typeface="Verdana" pitchFamily="34" charset="0"/>
                        </a:rPr>
                        <a:t>× $20,000</a:t>
                      </a:r>
                      <a:endParaRPr lang="en-US" sz="1400" dirty="0">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dirty="0">
                          <a:latin typeface="Verdana" pitchFamily="34" charset="0"/>
                          <a:ea typeface="Verdana" pitchFamily="34" charset="0"/>
                          <a:cs typeface="Verdana" pitchFamily="34" charset="0"/>
                        </a:rPr>
                        <a:t>9,000</a:t>
                      </a:r>
                    </a:p>
                  </a:txBody>
                  <a:tcPr anchor="ctr"/>
                </a:tc>
                <a:extLst>
                  <a:ext uri="{0D108BD9-81ED-4DB2-BD59-A6C34878D82A}">
                    <a16:rowId xmlns:a16="http://schemas.microsoft.com/office/drawing/2014/main" val="10002"/>
                  </a:ext>
                </a:extLst>
              </a:tr>
              <a:tr h="327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latin typeface="Verdana" pitchFamily="34" charset="0"/>
                          <a:ea typeface="Verdana" pitchFamily="34" charset="0"/>
                          <a:cs typeface="Verdana" pitchFamily="34" charset="0"/>
                        </a:rPr>
                        <a:t>Sporting goods</a:t>
                      </a:r>
                      <a:endParaRPr lang="en-US" altLang="en-US" sz="1400" dirty="0">
                        <a:solidFill>
                          <a:prstClr val="black"/>
                        </a:solidFill>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u="sng" dirty="0">
                          <a:latin typeface="Verdana" pitchFamily="34" charset="0"/>
                          <a:ea typeface="Verdana" pitchFamily="34" charset="0"/>
                          <a:cs typeface="Verdana" pitchFamily="34" charset="0"/>
                        </a:rPr>
                        <a:t>300</a:t>
                      </a:r>
                    </a:p>
                  </a:txBody>
                  <a:tcPr anchor="ctr"/>
                </a:tc>
                <a:tc>
                  <a:txBody>
                    <a:bodyPr/>
                    <a:lstStyle/>
                    <a:p>
                      <a:pPr algn="r"/>
                      <a:r>
                        <a:rPr lang="en-US" altLang="en-US" sz="1400" dirty="0">
                          <a:latin typeface="Verdana" pitchFamily="34" charset="0"/>
                          <a:ea typeface="Verdana" pitchFamily="34" charset="0"/>
                          <a:cs typeface="Verdana" pitchFamily="34" charset="0"/>
                        </a:rPr>
                        <a:t>300 / 1,000 = </a:t>
                      </a:r>
                      <a:endParaRPr lang="en-US" sz="1400" dirty="0">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u="sng" dirty="0">
                          <a:latin typeface="Verdana" pitchFamily="34" charset="0"/>
                          <a:ea typeface="Verdana" pitchFamily="34" charset="0"/>
                          <a:cs typeface="Verdana" pitchFamily="34" charset="0"/>
                        </a:rPr>
                        <a:t>30%</a:t>
                      </a:r>
                    </a:p>
                  </a:txBody>
                  <a:tcPr anchor="ctr"/>
                </a:tc>
                <a:tc>
                  <a:txBody>
                    <a:bodyPr/>
                    <a:lstStyle/>
                    <a:p>
                      <a:pPr algn="r"/>
                      <a:r>
                        <a:rPr lang="en-US" altLang="en-US" sz="1400" dirty="0">
                          <a:latin typeface="Verdana" pitchFamily="34" charset="0"/>
                          <a:ea typeface="Verdana" pitchFamily="34" charset="0"/>
                          <a:cs typeface="Verdana" pitchFamily="34" charset="0"/>
                        </a:rPr>
                        <a:t>× $20,000</a:t>
                      </a:r>
                      <a:endParaRPr lang="en-US" sz="1400" dirty="0">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u="sng" dirty="0">
                          <a:latin typeface="Verdana" pitchFamily="34" charset="0"/>
                          <a:ea typeface="Verdana" pitchFamily="34" charset="0"/>
                          <a:cs typeface="Verdana" pitchFamily="34" charset="0"/>
                        </a:rPr>
                        <a:t>6,000</a:t>
                      </a:r>
                    </a:p>
                  </a:txBody>
                  <a:tcPr anchor="ctr"/>
                </a:tc>
                <a:extLst>
                  <a:ext uri="{0D108BD9-81ED-4DB2-BD59-A6C34878D82A}">
                    <a16:rowId xmlns:a16="http://schemas.microsoft.com/office/drawing/2014/main" val="10003"/>
                  </a:ext>
                </a:extLst>
              </a:tr>
              <a:tr h="327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400" dirty="0">
                        <a:solidFill>
                          <a:prstClr val="black"/>
                        </a:solidFill>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u="sng" dirty="0">
                          <a:latin typeface="Verdana" pitchFamily="34" charset="0"/>
                          <a:ea typeface="Verdana" pitchFamily="34" charset="0"/>
                          <a:cs typeface="Verdana" pitchFamily="34" charset="0"/>
                        </a:rPr>
                        <a:t>1,000</a:t>
                      </a:r>
                      <a:endParaRPr lang="en-US" altLang="en-US" sz="1400" u="sng" dirty="0">
                        <a:solidFill>
                          <a:prstClr val="black"/>
                        </a:solidFill>
                        <a:latin typeface="Verdana" pitchFamily="34" charset="0"/>
                        <a:ea typeface="Verdana" pitchFamily="34" charset="0"/>
                        <a:cs typeface="Verdana" pitchFamily="34" charset="0"/>
                      </a:endParaRPr>
                    </a:p>
                  </a:txBody>
                  <a:tcPr anchor="ctr"/>
                </a:tc>
                <a:tc>
                  <a:txBody>
                    <a:bodyPr/>
                    <a:lstStyle/>
                    <a:p>
                      <a:pPr algn="r"/>
                      <a:endParaRPr lang="en-US" sz="1400" dirty="0">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u="sng" dirty="0">
                          <a:latin typeface="Verdana" pitchFamily="34" charset="0"/>
                          <a:ea typeface="Verdana" pitchFamily="34" charset="0"/>
                          <a:cs typeface="Verdana" pitchFamily="34" charset="0"/>
                        </a:rPr>
                        <a:t>100%</a:t>
                      </a:r>
                      <a:endParaRPr lang="en-US" altLang="en-US" sz="1400" u="sng" dirty="0">
                        <a:solidFill>
                          <a:prstClr val="black"/>
                        </a:solidFill>
                        <a:latin typeface="Verdana" pitchFamily="34" charset="0"/>
                        <a:ea typeface="Verdana" pitchFamily="34" charset="0"/>
                        <a:cs typeface="Verdana" pitchFamily="34" charset="0"/>
                      </a:endParaRPr>
                    </a:p>
                  </a:txBody>
                  <a:tcPr anchor="ctr"/>
                </a:tc>
                <a:tc>
                  <a:txBody>
                    <a:bodyPr/>
                    <a:lstStyle/>
                    <a:p>
                      <a:pPr algn="r"/>
                      <a:endParaRPr lang="en-US" sz="1400" dirty="0">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400" u="sng" dirty="0">
                          <a:latin typeface="Verdana" pitchFamily="34" charset="0"/>
                          <a:ea typeface="Verdana" pitchFamily="34" charset="0"/>
                          <a:cs typeface="Verdana" pitchFamily="34" charset="0"/>
                        </a:rPr>
                        <a:t>$20,000</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0578376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 y="2393462"/>
            <a:ext cx="8549640" cy="2375876"/>
          </a:xfrm>
        </p:spPr>
        <p:txBody>
          <a:bodyPr/>
          <a:lstStyle/>
          <a:p>
            <a:r>
              <a:rPr lang="en-US" altLang="en-US" sz="3600" b="1" dirty="0"/>
              <a:t>Learning Objective P3</a:t>
            </a:r>
            <a:r>
              <a:rPr lang="en-US" altLang="en-US" sz="3600" dirty="0"/>
              <a:t>: </a:t>
            </a:r>
            <a:r>
              <a:rPr lang="en-US" sz="3600" dirty="0">
                <a:solidFill>
                  <a:prstClr val="black"/>
                </a:solidFill>
              </a:rPr>
              <a:t>Prepare departmental income statements and contribution reports.</a:t>
            </a:r>
            <a:endParaRPr lang="en-US" sz="3600" dirty="0"/>
          </a:p>
        </p:txBody>
      </p:sp>
    </p:spTree>
    <p:extLst>
      <p:ext uri="{BB962C8B-B14F-4D97-AF65-F5344CB8AC3E}">
        <p14:creationId xmlns:p14="http://schemas.microsoft.com/office/powerpoint/2010/main" val="404732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0426"/>
            <a:ext cx="8686800" cy="744974"/>
          </a:xfrm>
        </p:spPr>
        <p:txBody>
          <a:bodyPr/>
          <a:lstStyle/>
          <a:p>
            <a:r>
              <a:rPr lang="en-US" altLang="en-US" sz="3600" dirty="0"/>
              <a:t>Departmental Income Statements</a:t>
            </a:r>
            <a:endParaRPr lang="en-US" sz="3600" dirty="0"/>
          </a:p>
        </p:txBody>
      </p:sp>
      <p:sp>
        <p:nvSpPr>
          <p:cNvPr id="4" name="Text Placeholder 3"/>
          <p:cNvSpPr>
            <a:spLocks noGrp="1"/>
          </p:cNvSpPr>
          <p:nvPr>
            <p:ph type="body" sz="quarter" idx="13"/>
          </p:nvPr>
        </p:nvSpPr>
        <p:spPr>
          <a:xfrm>
            <a:off x="228600" y="1219200"/>
            <a:ext cx="8671034" cy="560260"/>
          </a:xfrm>
        </p:spPr>
        <p:txBody>
          <a:bodyPr/>
          <a:lstStyle/>
          <a:p>
            <a:pPr algn="ctr"/>
            <a:r>
              <a:rPr lang="en-US" altLang="en-US" sz="1600" b="1" kern="0" dirty="0">
                <a:solidFill>
                  <a:prstClr val="black"/>
                </a:solidFill>
              </a:rPr>
              <a:t>Learning Objective P3:</a:t>
            </a:r>
            <a:r>
              <a:rPr lang="en-US" sz="1600" dirty="0">
                <a:solidFill>
                  <a:prstClr val="black"/>
                </a:solidFill>
              </a:rPr>
              <a:t> Prepare departmental income statements and contribution reports.</a:t>
            </a:r>
            <a:endParaRPr lang="en-US" sz="1600" dirty="0"/>
          </a:p>
        </p:txBody>
      </p:sp>
      <p:sp>
        <p:nvSpPr>
          <p:cNvPr id="3" name="Content Placeholder 2"/>
          <p:cNvSpPr>
            <a:spLocks noGrp="1"/>
          </p:cNvSpPr>
          <p:nvPr>
            <p:ph idx="1"/>
          </p:nvPr>
        </p:nvSpPr>
        <p:spPr>
          <a:xfrm>
            <a:off x="381000" y="1905000"/>
            <a:ext cx="8305800" cy="4512826"/>
          </a:xfrm>
        </p:spPr>
        <p:txBody>
          <a:bodyPr/>
          <a:lstStyle/>
          <a:p>
            <a:pPr marL="0" indent="0" eaLnBrk="1" hangingPunct="1">
              <a:spcBef>
                <a:spcPct val="50000"/>
              </a:spcBef>
              <a:buFontTx/>
              <a:buNone/>
            </a:pPr>
            <a:r>
              <a:rPr lang="en-US" altLang="en-US" sz="2600" dirty="0"/>
              <a:t>Let’s prepare departmental income statements using the following steps:</a:t>
            </a:r>
          </a:p>
          <a:p>
            <a:pPr marL="514350" indent="-514350" eaLnBrk="1" hangingPunct="1">
              <a:spcBef>
                <a:spcPct val="50000"/>
              </a:spcBef>
              <a:buFont typeface="+mj-lt"/>
              <a:buAutoNum type="arabicPeriod"/>
            </a:pPr>
            <a:r>
              <a:rPr lang="en-US" altLang="en-US" sz="2600" dirty="0"/>
              <a:t>Accumulating revenues and direct expenses by department, and total indirect expenses.</a:t>
            </a:r>
          </a:p>
          <a:p>
            <a:pPr marL="514350" indent="-514350" eaLnBrk="1" hangingPunct="1">
              <a:spcBef>
                <a:spcPct val="50000"/>
              </a:spcBef>
              <a:buFont typeface="+mj-lt"/>
              <a:buAutoNum type="arabicPeriod"/>
            </a:pPr>
            <a:r>
              <a:rPr lang="en-US" altLang="en-US" sz="2600" dirty="0"/>
              <a:t>Allocating indirect expenses across both service and operating departments.</a:t>
            </a:r>
          </a:p>
          <a:p>
            <a:pPr marL="514350" indent="-514350" eaLnBrk="1" hangingPunct="1">
              <a:spcBef>
                <a:spcPct val="50000"/>
              </a:spcBef>
              <a:buFont typeface="+mj-lt"/>
              <a:buAutoNum type="arabicPeriod"/>
            </a:pPr>
            <a:r>
              <a:rPr lang="en-US" altLang="en-US" sz="2600" dirty="0"/>
              <a:t>Allocating service department expenses to operating departments.</a:t>
            </a:r>
          </a:p>
          <a:p>
            <a:pPr marL="514350" indent="-514350" eaLnBrk="1" hangingPunct="1">
              <a:spcBef>
                <a:spcPct val="50000"/>
              </a:spcBef>
              <a:buFont typeface="+mj-lt"/>
              <a:buAutoNum type="arabicPeriod"/>
            </a:pPr>
            <a:r>
              <a:rPr lang="en-US" altLang="en-US" sz="2600" dirty="0"/>
              <a:t>Preparing departmental income statements.</a:t>
            </a:r>
          </a:p>
        </p:txBody>
      </p:sp>
    </p:spTree>
    <p:extLst>
      <p:ext uri="{BB962C8B-B14F-4D97-AF65-F5344CB8AC3E}">
        <p14:creationId xmlns:p14="http://schemas.microsoft.com/office/powerpoint/2010/main" val="3351596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68" y="549166"/>
            <a:ext cx="8868102" cy="969818"/>
          </a:xfrm>
        </p:spPr>
        <p:txBody>
          <a:bodyPr/>
          <a:lstStyle/>
          <a:p>
            <a:r>
              <a:rPr lang="en-US" altLang="en-US" sz="3600" dirty="0"/>
              <a:t>Apply Step 1: Departmental Expense Allocation Spreadsheet</a:t>
            </a:r>
            <a:endParaRPr lang="en-US" sz="3600" dirty="0"/>
          </a:p>
        </p:txBody>
      </p:sp>
      <p:sp>
        <p:nvSpPr>
          <p:cNvPr id="3" name="Text Placeholder 2"/>
          <p:cNvSpPr>
            <a:spLocks noGrp="1"/>
          </p:cNvSpPr>
          <p:nvPr>
            <p:ph type="body" sz="quarter" idx="15"/>
          </p:nvPr>
        </p:nvSpPr>
        <p:spPr>
          <a:xfrm>
            <a:off x="120868" y="1524000"/>
            <a:ext cx="8886498" cy="543476"/>
          </a:xfrm>
        </p:spPr>
        <p:txBody>
          <a:bodyPr/>
          <a:lstStyle/>
          <a:p>
            <a:pPr algn="ctr"/>
            <a:r>
              <a:rPr lang="en-US" altLang="en-US" sz="1800" b="1" kern="0" dirty="0">
                <a:solidFill>
                  <a:prstClr val="black"/>
                </a:solidFill>
              </a:rPr>
              <a:t>Learning Objective P3:</a:t>
            </a:r>
            <a:r>
              <a:rPr lang="en-US" sz="1800" dirty="0">
                <a:solidFill>
                  <a:prstClr val="black"/>
                </a:solidFill>
              </a:rPr>
              <a:t> Prepare departmental income statements and contribution reports.</a:t>
            </a:r>
          </a:p>
        </p:txBody>
      </p:sp>
      <p:sp>
        <p:nvSpPr>
          <p:cNvPr id="4" name="Content Placeholder 3"/>
          <p:cNvSpPr>
            <a:spLocks noGrp="1"/>
          </p:cNvSpPr>
          <p:nvPr>
            <p:ph sz="quarter" idx="16"/>
          </p:nvPr>
        </p:nvSpPr>
        <p:spPr>
          <a:xfrm>
            <a:off x="357713" y="2128775"/>
            <a:ext cx="8654415" cy="430129"/>
          </a:xfrm>
        </p:spPr>
        <p:txBody>
          <a:bodyPr/>
          <a:lstStyle/>
          <a:p>
            <a:pPr marL="0" indent="0">
              <a:buNone/>
            </a:pPr>
            <a:r>
              <a:rPr lang="en-US" sz="2200" kern="0" dirty="0">
                <a:solidFill>
                  <a:prstClr val="black"/>
                </a:solidFill>
              </a:rPr>
              <a:t>Exhibit 22.9</a:t>
            </a:r>
          </a:p>
        </p:txBody>
      </p:sp>
      <p:pic>
        <p:nvPicPr>
          <p:cNvPr id="6" name="Picture 5" descr="A revenues and expenses statement is shown for A-1 Hardware in a spreadsheet. The statement title is A-1 Hardware, Revenues and Expenses, For Year Ended December 31, 2017. Column A has no heading. Column B is titled Expense Account Balance. Column C is titled General Office. Column D is titled Purchasing. Column E is titled Hardware. Column F is titled Housewares. Column G is titled Appliances. A spanner head above columns C and D is Service Departments. A spanner head above columns E through G is Operating Departments. The line entries are as follows:&#10;&#10;Sales: blank, $0, $0, $119,500, $71,700, $47,800&#10;Direct expenses&#10;Cost of goods sold: $147,800, 0, 0, 73,800, 43,800, 30,200&#10;Salaries: 51,900, 13,300, 8,200, 15,600, 7,000, 7,800&#10;Depreciation—Equip: 1,500, 500, 300, 400, 100, 200&#10;Supplies: 900, 200, 100, 300, 200, 100&#10;&#10;The rest of the lines only have a dollar amount in column B.&#10;&#10;Indirect expenses&#10;Rent: 12,000&#10;Utilities: 2,400&#10;Advertising: 1,000&#10;Insurance: 2,500&#10;Total expenses: $220,000"/>
          <p:cNvPicPr>
            <a:picLocks noChangeAspect="1"/>
          </p:cNvPicPr>
          <p:nvPr/>
        </p:nvPicPr>
        <p:blipFill>
          <a:blip r:embed="rId3"/>
          <a:stretch>
            <a:fillRect/>
          </a:stretch>
        </p:blipFill>
        <p:spPr>
          <a:xfrm>
            <a:off x="1451193" y="2692030"/>
            <a:ext cx="6217151" cy="3689298"/>
          </a:xfrm>
          <a:prstGeom prst="rect">
            <a:avLst/>
          </a:prstGeom>
        </p:spPr>
      </p:pic>
    </p:spTree>
    <p:extLst>
      <p:ext uri="{BB962C8B-B14F-4D97-AF65-F5344CB8AC3E}">
        <p14:creationId xmlns:p14="http://schemas.microsoft.com/office/powerpoint/2010/main" val="113545862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68" y="562302"/>
            <a:ext cx="8731468" cy="989342"/>
          </a:xfrm>
        </p:spPr>
        <p:txBody>
          <a:bodyPr/>
          <a:lstStyle/>
          <a:p>
            <a:r>
              <a:rPr lang="en-US" altLang="en-US" sz="3600" dirty="0"/>
              <a:t>Apply Steps 2 and 3: Departmental Expense Allocation Spreadsheet</a:t>
            </a:r>
            <a:endParaRPr lang="en-US" sz="3600" dirty="0"/>
          </a:p>
        </p:txBody>
      </p:sp>
      <p:sp>
        <p:nvSpPr>
          <p:cNvPr id="3" name="Text Placeholder 2"/>
          <p:cNvSpPr>
            <a:spLocks noGrp="1"/>
          </p:cNvSpPr>
          <p:nvPr>
            <p:ph type="body" sz="quarter" idx="15"/>
          </p:nvPr>
        </p:nvSpPr>
        <p:spPr>
          <a:xfrm>
            <a:off x="244366" y="1818724"/>
            <a:ext cx="8624094" cy="619676"/>
          </a:xfrm>
        </p:spPr>
        <p:txBody>
          <a:bodyPr/>
          <a:lstStyle/>
          <a:p>
            <a:pPr algn="ctr"/>
            <a:r>
              <a:rPr lang="en-US" altLang="en-US" sz="1800" b="1" kern="0" dirty="0">
                <a:solidFill>
                  <a:prstClr val="black"/>
                </a:solidFill>
              </a:rPr>
              <a:t>Learning Objective P3:</a:t>
            </a:r>
            <a:r>
              <a:rPr lang="en-US" sz="1800" dirty="0">
                <a:solidFill>
                  <a:prstClr val="black"/>
                </a:solidFill>
              </a:rPr>
              <a:t> Prepare departmental income statements and contribution reports.</a:t>
            </a:r>
          </a:p>
        </p:txBody>
      </p:sp>
      <p:sp>
        <p:nvSpPr>
          <p:cNvPr id="4" name="Content Placeholder 3"/>
          <p:cNvSpPr>
            <a:spLocks noGrp="1"/>
          </p:cNvSpPr>
          <p:nvPr>
            <p:ph sz="quarter" idx="16"/>
          </p:nvPr>
        </p:nvSpPr>
        <p:spPr>
          <a:xfrm>
            <a:off x="438476" y="2357115"/>
            <a:ext cx="8248651" cy="400752"/>
          </a:xfrm>
        </p:spPr>
        <p:txBody>
          <a:bodyPr/>
          <a:lstStyle/>
          <a:p>
            <a:pPr marL="0" indent="0">
              <a:buNone/>
            </a:pPr>
            <a:r>
              <a:rPr lang="en-US" sz="2400" kern="0" dirty="0">
                <a:solidFill>
                  <a:prstClr val="black"/>
                </a:solidFill>
              </a:rPr>
              <a:t>Exhibit 22.10</a:t>
            </a:r>
          </a:p>
        </p:txBody>
      </p:sp>
      <p:pic>
        <p:nvPicPr>
          <p:cNvPr id="7" name="Picture 6" descr="A spreadsheet with a departmental expense allocation for A-1 Hardware is shown. The statement title is A-1 Hardware, Departmental Expense Allocations, For Year Ended December 31, 2017. Column A is labeled Allocation Base. Column B is labeled Expense Account Balance. Column C is labeled General Office Dept. Column D is labeled Purchasing Dept. Column E is labeled Hardware Dept. Column F is labeled Housewares Dept. Column G is labeled Appliances Dept. A spanner head above columns D through G is Allocation of Expenses to Departments. The line entries are as follows:&#10;&#10;Direct expenses&#10;Salaries expense (see note a below): $51,900, $13,300, $8,200, $15,600, $7,000, $7,800&#10;Depreciaiton—Equipment (see note a below) 1,500, 500, 300, 400, 100, 200&#10;Supplies expense (see note a below): 900, 200, 100, 300, 200, 100&#10;Indirect expenses&#10;Rent expense: Amount and value of space: 12,000, 600, 600, 4,860, 3,240, 2,700&#10;Utilities expense: Floor space: 2,400, 300, 300, 810, 540, 450&#10;Advertising expense: Sales: 1,000, blank, blank, 500, 300, 200&#10;Insurance expense: Value of insured assets: 2,500, 400, 200, 900, 600, 400&#10;Total department expenses: 72,200, 15,300, 9,700, 23,370, 11,980, 11,850&#10;Service department expenses&#10;General office department: Sales: blank, (15,300), blank, 7,650, 4,590, 3,060 (arrows connect the 15,300 to the other three numbers on this row)&#10;Purchasing department: Purchasing orders: blank, blank, (9,700), 3,880, 2,630, 3,190 (arrow connects the 9,700 to the other three numbers on this row)&#10;Total expenses allocated to operating departments: $72,200, $0, $0, $34,900, $19,200, $18,100&#10;&#10;"/>
          <p:cNvPicPr>
            <a:picLocks noChangeAspect="1"/>
          </p:cNvPicPr>
          <p:nvPr/>
        </p:nvPicPr>
        <p:blipFill>
          <a:blip r:embed="rId3"/>
          <a:stretch>
            <a:fillRect/>
          </a:stretch>
        </p:blipFill>
        <p:spPr>
          <a:xfrm>
            <a:off x="971600" y="2921603"/>
            <a:ext cx="7199028" cy="3623607"/>
          </a:xfrm>
          <a:prstGeom prst="rect">
            <a:avLst/>
          </a:prstGeom>
        </p:spPr>
      </p:pic>
    </p:spTree>
    <p:extLst>
      <p:ext uri="{BB962C8B-B14F-4D97-AF65-F5344CB8AC3E}">
        <p14:creationId xmlns:p14="http://schemas.microsoft.com/office/powerpoint/2010/main" val="389526833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64" y="549166"/>
            <a:ext cx="8991600" cy="996269"/>
          </a:xfrm>
        </p:spPr>
        <p:txBody>
          <a:bodyPr/>
          <a:lstStyle/>
          <a:p>
            <a:r>
              <a:rPr lang="en-US" altLang="en-US" sz="3600" dirty="0"/>
              <a:t>Apply Step 4: Departmental Income Statements</a:t>
            </a:r>
            <a:endParaRPr lang="en-US" sz="3600" dirty="0"/>
          </a:p>
        </p:txBody>
      </p:sp>
      <p:sp>
        <p:nvSpPr>
          <p:cNvPr id="3" name="Text Placeholder 2"/>
          <p:cNvSpPr>
            <a:spLocks noGrp="1"/>
          </p:cNvSpPr>
          <p:nvPr>
            <p:ph type="body" sz="quarter" idx="15"/>
          </p:nvPr>
        </p:nvSpPr>
        <p:spPr>
          <a:xfrm>
            <a:off x="123498" y="1524000"/>
            <a:ext cx="8899634" cy="609600"/>
          </a:xfrm>
        </p:spPr>
        <p:txBody>
          <a:bodyPr/>
          <a:lstStyle/>
          <a:p>
            <a:pPr algn="ctr"/>
            <a:r>
              <a:rPr lang="en-US" altLang="en-US" sz="1800" b="1" kern="0" dirty="0">
                <a:solidFill>
                  <a:prstClr val="black"/>
                </a:solidFill>
              </a:rPr>
              <a:t>Learning Objective P3:</a:t>
            </a:r>
            <a:r>
              <a:rPr lang="en-US" sz="1800" dirty="0">
                <a:solidFill>
                  <a:prstClr val="black"/>
                </a:solidFill>
              </a:rPr>
              <a:t> Prepare departmental income statements and contribution reports.</a:t>
            </a:r>
          </a:p>
        </p:txBody>
      </p:sp>
      <p:sp>
        <p:nvSpPr>
          <p:cNvPr id="4" name="Content Placeholder 3"/>
          <p:cNvSpPr>
            <a:spLocks noGrp="1"/>
          </p:cNvSpPr>
          <p:nvPr>
            <p:ph sz="quarter" idx="16"/>
          </p:nvPr>
        </p:nvSpPr>
        <p:spPr>
          <a:xfrm>
            <a:off x="412532" y="2175817"/>
            <a:ext cx="8610600" cy="415636"/>
          </a:xfrm>
        </p:spPr>
        <p:txBody>
          <a:bodyPr/>
          <a:lstStyle/>
          <a:p>
            <a:pPr marL="0" indent="0">
              <a:buNone/>
            </a:pPr>
            <a:r>
              <a:rPr lang="en-US" sz="2400" kern="0" dirty="0">
                <a:solidFill>
                  <a:prstClr val="black"/>
                </a:solidFill>
              </a:rPr>
              <a:t>Exhibit 22.11</a:t>
            </a:r>
          </a:p>
        </p:txBody>
      </p:sp>
      <p:pic>
        <p:nvPicPr>
          <p:cNvPr id="7" name="Picture 108" descr="Departmental income statements are shown for A-1 Hardware. The statement title is A-1 Hardware, Departmental Income Statements, For Year Ended December 31, 2017. There are five columns in the statement. The first column has no heading and the other four column headings are Hardware Department, Housewares Department, Appliances Department, and Combined. The line entries are as follows:&#10;&#10;Sales: $119,500, $71,700, $47,800, $239,000&#10;Cost of goods sold: 73,800, 43,800, 30,200, 147,800&#10;Gross profit: 45,700, 27,900, 17,600, 91,200&#10;Operating expenses&#10;Salaries expense: 15,600, 7,000, 7,800, 30,400&#10;Depreciation expense—Equipment: 400, 100, 200, 700&#10;Supplies expense: 300, 200, 100, 600&#10;Rent expense: 4,860, 3,240, 2,700, 10,800&#10;Utilities expense: 810, 540, 450, 1,800&#10;Advertising expense: 500, 300, 200, 1,000&#10;Insurance expense: 900, 600, 400, 1,900&#10;Share of general office expenses: 7,650, 4,590, 3,060, 15,300&#10;Share of purchasing expenses: 3,880, 2,630, 3,190, 9,700&#10;Total operating expenses: 34,900, 19,200, 18,100, 72,200&#10;Operating income (loss): $10,800, $8,700, $(500), $19,000 (this line is set in red)&#10;&#10;The numbers 30,400, 700, and 600 in the Combined column are bracketed with a boxed callout label: Direct expenses&#10;The numbers 10,800, 1,800, 1,000, and 1,900 in the Combined column are bracketed with a boxed callout label Allocated indirect expenses&#10;The numbers 15,300 and 9,700 in the Combined column are bracketed with a boxed callout label: Allocated service department expen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633669"/>
            <a:ext cx="7696200" cy="390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65329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4" y="550426"/>
            <a:ext cx="8229600" cy="681910"/>
          </a:xfrm>
        </p:spPr>
        <p:txBody>
          <a:bodyPr/>
          <a:lstStyle/>
          <a:p>
            <a:r>
              <a:rPr lang="en-US" altLang="en-US" sz="3600" dirty="0">
                <a:solidFill>
                  <a:prstClr val="black"/>
                </a:solidFill>
              </a:rPr>
              <a:t>Learning Objectives (2 of 2)</a:t>
            </a:r>
            <a:endParaRPr lang="en-US" sz="3600" dirty="0"/>
          </a:p>
        </p:txBody>
      </p:sp>
      <p:sp>
        <p:nvSpPr>
          <p:cNvPr id="3" name="Content Placeholder 2"/>
          <p:cNvSpPr>
            <a:spLocks noGrp="1"/>
          </p:cNvSpPr>
          <p:nvPr>
            <p:ph idx="1"/>
          </p:nvPr>
        </p:nvSpPr>
        <p:spPr>
          <a:xfrm>
            <a:off x="381000" y="1219200"/>
            <a:ext cx="8382000" cy="5181600"/>
          </a:xfrm>
        </p:spPr>
        <p:txBody>
          <a:bodyPr/>
          <a:lstStyle/>
          <a:p>
            <a:pPr marL="568325" indent="-568325">
              <a:buNone/>
            </a:pPr>
            <a:r>
              <a:rPr lang="en-US" sz="2400" b="1" dirty="0">
                <a:solidFill>
                  <a:prstClr val="black"/>
                </a:solidFill>
              </a:rPr>
              <a:t>A2 </a:t>
            </a:r>
            <a:r>
              <a:rPr lang="en-US" sz="2400" dirty="0">
                <a:solidFill>
                  <a:prstClr val="black"/>
                </a:solidFill>
              </a:rPr>
              <a:t>Analyze investment centers using profit margin and investment turnover.</a:t>
            </a:r>
          </a:p>
          <a:p>
            <a:pPr marL="568325" indent="-568325">
              <a:buNone/>
            </a:pPr>
            <a:r>
              <a:rPr lang="en-US" sz="2400" b="1" dirty="0">
                <a:solidFill>
                  <a:prstClr val="black"/>
                </a:solidFill>
              </a:rPr>
              <a:t>A3 </a:t>
            </a:r>
            <a:r>
              <a:rPr lang="en-US" sz="2400" dirty="0">
                <a:solidFill>
                  <a:prstClr val="black"/>
                </a:solidFill>
              </a:rPr>
              <a:t>Analyze investment centers using balanced scorecard.</a:t>
            </a:r>
          </a:p>
          <a:p>
            <a:pPr marL="568325" indent="-568325">
              <a:buNone/>
            </a:pPr>
            <a:r>
              <a:rPr lang="en-US" sz="2400" b="1" dirty="0">
                <a:solidFill>
                  <a:prstClr val="black"/>
                </a:solidFill>
              </a:rPr>
              <a:t>A4 </a:t>
            </a:r>
            <a:r>
              <a:rPr lang="en-US" sz="2400" dirty="0">
                <a:solidFill>
                  <a:prstClr val="black"/>
                </a:solidFill>
              </a:rPr>
              <a:t>Compute cycle time and cycle efficiency, and explain their importance to production management.</a:t>
            </a:r>
          </a:p>
          <a:p>
            <a:pPr marL="0" indent="0">
              <a:buNone/>
            </a:pPr>
            <a:r>
              <a:rPr lang="en-US" sz="2400" b="1" dirty="0">
                <a:solidFill>
                  <a:prstClr val="black"/>
                </a:solidFill>
              </a:rPr>
              <a:t>PROCEDURAL</a:t>
            </a:r>
          </a:p>
          <a:p>
            <a:pPr marL="568325" indent="-568325">
              <a:buNone/>
            </a:pPr>
            <a:r>
              <a:rPr lang="en-US" sz="2400" b="1" dirty="0">
                <a:solidFill>
                  <a:prstClr val="black"/>
                </a:solidFill>
              </a:rPr>
              <a:t>P1 </a:t>
            </a:r>
            <a:r>
              <a:rPr lang="en-US" sz="2400" dirty="0">
                <a:solidFill>
                  <a:prstClr val="black"/>
                </a:solidFill>
              </a:rPr>
              <a:t>Prepare a responsibility accounting report using controllable costs.</a:t>
            </a:r>
          </a:p>
          <a:p>
            <a:pPr marL="0" indent="0">
              <a:buNone/>
            </a:pPr>
            <a:r>
              <a:rPr lang="en-US" sz="2400" b="1" dirty="0">
                <a:solidFill>
                  <a:prstClr val="black"/>
                </a:solidFill>
              </a:rPr>
              <a:t>P2 </a:t>
            </a:r>
            <a:r>
              <a:rPr lang="en-US" sz="2400" dirty="0">
                <a:solidFill>
                  <a:prstClr val="black"/>
                </a:solidFill>
              </a:rPr>
              <a:t>Allocate indirect expenses to departments.</a:t>
            </a:r>
          </a:p>
          <a:p>
            <a:pPr marL="520700" indent="-520700">
              <a:buNone/>
            </a:pPr>
            <a:r>
              <a:rPr lang="en-US" sz="2400" b="1" dirty="0">
                <a:solidFill>
                  <a:prstClr val="black"/>
                </a:solidFill>
              </a:rPr>
              <a:t>P3 </a:t>
            </a:r>
            <a:r>
              <a:rPr lang="en-US" sz="2400" dirty="0">
                <a:solidFill>
                  <a:prstClr val="black"/>
                </a:solidFill>
              </a:rPr>
              <a:t>Prepare departmental income statements and contribution reports.</a:t>
            </a:r>
            <a:endParaRPr lang="en-US" sz="2400" dirty="0"/>
          </a:p>
        </p:txBody>
      </p:sp>
    </p:spTree>
    <p:extLst>
      <p:ext uri="{BB962C8B-B14F-4D97-AF65-F5344CB8AC3E}">
        <p14:creationId xmlns:p14="http://schemas.microsoft.com/office/powerpoint/2010/main" val="2557092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30" y="589107"/>
            <a:ext cx="8839200" cy="890374"/>
          </a:xfrm>
        </p:spPr>
        <p:txBody>
          <a:bodyPr/>
          <a:lstStyle/>
          <a:p>
            <a:r>
              <a:rPr lang="en-US" altLang="en-US" sz="3600" dirty="0"/>
              <a:t>Departmental Contribution to Overhead (1 of 3)</a:t>
            </a:r>
            <a:endParaRPr lang="en-US" sz="3600" dirty="0"/>
          </a:p>
        </p:txBody>
      </p:sp>
      <p:sp>
        <p:nvSpPr>
          <p:cNvPr id="4" name="Text Placeholder 3"/>
          <p:cNvSpPr>
            <a:spLocks noGrp="1"/>
          </p:cNvSpPr>
          <p:nvPr>
            <p:ph type="body" sz="quarter" idx="13"/>
          </p:nvPr>
        </p:nvSpPr>
        <p:spPr>
          <a:xfrm>
            <a:off x="183932" y="1600200"/>
            <a:ext cx="8763000" cy="585616"/>
          </a:xfrm>
        </p:spPr>
        <p:txBody>
          <a:bodyPr/>
          <a:lstStyle/>
          <a:p>
            <a:pPr algn="ctr"/>
            <a:r>
              <a:rPr lang="en-US" altLang="en-US" sz="1800" b="1" kern="0" dirty="0">
                <a:solidFill>
                  <a:prstClr val="black"/>
                </a:solidFill>
              </a:rPr>
              <a:t>Learning Objective P3:</a:t>
            </a:r>
            <a:r>
              <a:rPr lang="en-US" sz="1800" dirty="0">
                <a:solidFill>
                  <a:prstClr val="black"/>
                </a:solidFill>
              </a:rPr>
              <a:t> Prepare departmental income statements and contribution reports.</a:t>
            </a:r>
            <a:endParaRPr lang="en-US" sz="1800" dirty="0"/>
          </a:p>
        </p:txBody>
      </p:sp>
      <p:sp>
        <p:nvSpPr>
          <p:cNvPr id="3" name="Content Placeholder 2"/>
          <p:cNvSpPr>
            <a:spLocks noGrp="1"/>
          </p:cNvSpPr>
          <p:nvPr>
            <p:ph idx="1"/>
          </p:nvPr>
        </p:nvSpPr>
        <p:spPr>
          <a:xfrm>
            <a:off x="381000" y="2362200"/>
            <a:ext cx="8377238" cy="4038600"/>
          </a:xfrm>
        </p:spPr>
        <p:txBody>
          <a:bodyPr/>
          <a:lstStyle/>
          <a:p>
            <a:pPr marL="0" indent="0">
              <a:buFont typeface="Wingdings" pitchFamily="2" charset="2"/>
              <a:buNone/>
            </a:pPr>
            <a:r>
              <a:rPr lang="en-US" altLang="en-US" sz="2600" dirty="0"/>
              <a:t>Departmental revenue – Direct expenses = Departmental contribution to overhead</a:t>
            </a:r>
          </a:p>
          <a:p>
            <a:r>
              <a:rPr lang="en-US" altLang="en-US" sz="2600" b="1" dirty="0"/>
              <a:t>Departmental contribution </a:t>
            </a:r>
            <a:r>
              <a:rPr lang="en-US" altLang="en-US" sz="2600" dirty="0"/>
              <a:t>. . . </a:t>
            </a:r>
          </a:p>
          <a:p>
            <a:pPr lvl="1"/>
            <a:r>
              <a:rPr lang="en-US" altLang="en-US" sz="2400" dirty="0"/>
              <a:t>Is used to evaluate departmental performance.</a:t>
            </a:r>
          </a:p>
          <a:p>
            <a:pPr lvl="1"/>
            <a:r>
              <a:rPr lang="en-US" altLang="en-US" sz="2400" dirty="0"/>
              <a:t>Is not a function of arbitrary allocations of indirect expenses.</a:t>
            </a:r>
          </a:p>
          <a:p>
            <a:pPr marL="0" lvl="1" indent="0">
              <a:buNone/>
            </a:pPr>
            <a:r>
              <a:rPr lang="en-US" sz="2600" dirty="0"/>
              <a:t>A department may be a candidate for elimination  when its departmental contribution is negative.</a:t>
            </a:r>
          </a:p>
        </p:txBody>
      </p:sp>
    </p:spTree>
    <p:extLst>
      <p:ext uri="{BB962C8B-B14F-4D97-AF65-F5344CB8AC3E}">
        <p14:creationId xmlns:p14="http://schemas.microsoft.com/office/powerpoint/2010/main" val="4012850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8" y="533400"/>
            <a:ext cx="9020502" cy="927716"/>
          </a:xfrm>
        </p:spPr>
        <p:txBody>
          <a:bodyPr/>
          <a:lstStyle/>
          <a:p>
            <a:r>
              <a:rPr lang="en-US" altLang="en-US" sz="3600" dirty="0"/>
              <a:t>Departmental Contribution to Overhead (2 of 3)</a:t>
            </a:r>
            <a:endParaRPr lang="en-US" sz="3600" dirty="0"/>
          </a:p>
        </p:txBody>
      </p:sp>
      <p:sp>
        <p:nvSpPr>
          <p:cNvPr id="3" name="Text Placeholder 2"/>
          <p:cNvSpPr>
            <a:spLocks noGrp="1"/>
          </p:cNvSpPr>
          <p:nvPr>
            <p:ph type="body" sz="quarter" idx="15"/>
          </p:nvPr>
        </p:nvSpPr>
        <p:spPr>
          <a:xfrm>
            <a:off x="63589" y="1524000"/>
            <a:ext cx="8998427" cy="355478"/>
          </a:xfrm>
        </p:spPr>
        <p:txBody>
          <a:bodyPr/>
          <a:lstStyle/>
          <a:p>
            <a:pPr algn="ctr"/>
            <a:r>
              <a:rPr lang="en-US" altLang="en-US" sz="1800" b="1" kern="0" dirty="0">
                <a:solidFill>
                  <a:prstClr val="black"/>
                </a:solidFill>
              </a:rPr>
              <a:t>Learning Objective P3:</a:t>
            </a:r>
            <a:r>
              <a:rPr lang="en-US" sz="1800" dirty="0">
                <a:solidFill>
                  <a:prstClr val="black"/>
                </a:solidFill>
              </a:rPr>
              <a:t> Prepare departmental income statements and contribution reports.</a:t>
            </a:r>
            <a:endParaRPr lang="en-US" sz="1800" dirty="0"/>
          </a:p>
        </p:txBody>
      </p:sp>
      <p:sp>
        <p:nvSpPr>
          <p:cNvPr id="5" name="Content Placeholder 4"/>
          <p:cNvSpPr>
            <a:spLocks noGrp="1"/>
          </p:cNvSpPr>
          <p:nvPr>
            <p:ph sz="quarter" idx="17"/>
          </p:nvPr>
        </p:nvSpPr>
        <p:spPr>
          <a:xfrm>
            <a:off x="317394" y="2057400"/>
            <a:ext cx="8490815" cy="533400"/>
          </a:xfrm>
        </p:spPr>
        <p:txBody>
          <a:bodyPr/>
          <a:lstStyle/>
          <a:p>
            <a:pPr marL="0" indent="0">
              <a:buNone/>
            </a:pPr>
            <a:r>
              <a:rPr lang="en-US" sz="2200" kern="0" dirty="0"/>
              <a:t>Exhibit 22.12</a:t>
            </a:r>
          </a:p>
        </p:txBody>
      </p:sp>
      <p:pic>
        <p:nvPicPr>
          <p:cNvPr id="7" name="Picture 6" descr="An income statement showing departmental contribution to overhead is shown for A-1 Hardware. The statement title is A-1 Hardware, Income Statement Showing Departmental Contribution to Overhead, For Year Ended December 31, 2017. The statement has five columns. The first column has no heading and the other four columns have the headings Hardware Department, Housewares Department, Appliances Department, and Combined. The line entries are as follows:&#10;&#10;Sales: $119,500, $71,700, $47,800, $239,000&#10;Cost of goods sold: 73,800, 43,800, 30,200, 147,800&#10;Gross profit: 45,700, 27,900, 17,600, 91,200&#10;Direct expenses&#10;Salaries expense: 15,600, 7,000, 7,800, 30,400&#10;Depreciation expense—Equipment: 400, 100, 200, 700&#10;Supplies expense: 300, 200, 100, 600&#10;Total direct expenses: 16,300, 7,300, 8,100, 31,700&#10;Departmental contributions to overhead: $29,400, $20,600, $9,500, $59,500 (this line is set in red font)&#10;&#10;The bottom lines of the table only have a dollar amount in the last column.&#10;&#10;Indirect expenses&#10;Rent expense: 10,800&#10;Utilities expense: 1,800&#10;Advertising expense: 1,000&#10;Insurance expense: 1,900&#10;General office department expense: 15,300&#10;Purchasing department expense: 9,700&#10;Total indirect expenses: 40,500&#10;Operating income: $19,000 (this line is set in red)&#10;"/>
          <p:cNvPicPr>
            <a:picLocks noChangeAspect="1"/>
          </p:cNvPicPr>
          <p:nvPr/>
        </p:nvPicPr>
        <p:blipFill>
          <a:blip r:embed="rId3"/>
          <a:stretch>
            <a:fillRect/>
          </a:stretch>
        </p:blipFill>
        <p:spPr>
          <a:xfrm>
            <a:off x="1979712" y="2628900"/>
            <a:ext cx="5128472" cy="3810000"/>
          </a:xfrm>
          <a:prstGeom prst="rect">
            <a:avLst/>
          </a:prstGeom>
        </p:spPr>
      </p:pic>
    </p:spTree>
    <p:extLst>
      <p:ext uri="{BB962C8B-B14F-4D97-AF65-F5344CB8AC3E}">
        <p14:creationId xmlns:p14="http://schemas.microsoft.com/office/powerpoint/2010/main" val="193405486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5008"/>
            <a:ext cx="8458200" cy="738981"/>
          </a:xfrm>
        </p:spPr>
        <p:txBody>
          <a:bodyPr/>
          <a:lstStyle/>
          <a:p>
            <a:r>
              <a:rPr lang="en-US" altLang="en-US" sz="3600" dirty="0"/>
              <a:t>Departmental Contribution to Overhead (3 of 3)</a:t>
            </a:r>
            <a:endParaRPr lang="en-US" sz="3600" dirty="0"/>
          </a:p>
        </p:txBody>
      </p:sp>
      <p:sp>
        <p:nvSpPr>
          <p:cNvPr id="3" name="Text Placeholder 2"/>
          <p:cNvSpPr>
            <a:spLocks noGrp="1"/>
          </p:cNvSpPr>
          <p:nvPr>
            <p:ph type="body" sz="quarter" idx="13"/>
          </p:nvPr>
        </p:nvSpPr>
        <p:spPr>
          <a:xfrm>
            <a:off x="509587" y="1672589"/>
            <a:ext cx="8153400" cy="461010"/>
          </a:xfrm>
        </p:spPr>
        <p:txBody>
          <a:bodyPr/>
          <a:lstStyle/>
          <a:p>
            <a:pPr algn="ctr"/>
            <a:r>
              <a:rPr lang="en-US" altLang="en-US" sz="1800" b="1" kern="0" dirty="0">
                <a:solidFill>
                  <a:prstClr val="black"/>
                </a:solidFill>
              </a:rPr>
              <a:t>Learning Objective P3:</a:t>
            </a:r>
            <a:r>
              <a:rPr lang="en-US" sz="1800" dirty="0">
                <a:solidFill>
                  <a:prstClr val="black"/>
                </a:solidFill>
              </a:rPr>
              <a:t> Prepare departmental income statements and contribution reports.</a:t>
            </a:r>
            <a:endParaRPr lang="en-US" sz="1800" dirty="0"/>
          </a:p>
        </p:txBody>
      </p:sp>
      <p:sp>
        <p:nvSpPr>
          <p:cNvPr id="5" name="Content Placeholder 4"/>
          <p:cNvSpPr>
            <a:spLocks noGrp="1"/>
          </p:cNvSpPr>
          <p:nvPr>
            <p:ph idx="1"/>
          </p:nvPr>
        </p:nvSpPr>
        <p:spPr>
          <a:xfrm>
            <a:off x="509586" y="2362200"/>
            <a:ext cx="8253413" cy="3962400"/>
          </a:xfrm>
        </p:spPr>
        <p:txBody>
          <a:bodyPr/>
          <a:lstStyle/>
          <a:p>
            <a:pPr marL="0" indent="0">
              <a:buNone/>
            </a:pPr>
            <a:r>
              <a:rPr lang="en-US" sz="2600" dirty="0"/>
              <a:t>Departmental contributions to indirect expenses (overhead) are emphasized. Departmental contributions are positive so neither department is a candidate for elimination.</a:t>
            </a:r>
            <a:endParaRPr lang="en-US" sz="2600" kern="0" dirty="0"/>
          </a:p>
        </p:txBody>
      </p:sp>
    </p:spTree>
    <p:extLst>
      <p:ext uri="{BB962C8B-B14F-4D97-AF65-F5344CB8AC3E}">
        <p14:creationId xmlns:p14="http://schemas.microsoft.com/office/powerpoint/2010/main" val="492191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834" y="2362200"/>
            <a:ext cx="8694420" cy="2362200"/>
          </a:xfrm>
        </p:spPr>
        <p:txBody>
          <a:bodyPr/>
          <a:lstStyle/>
          <a:p>
            <a:r>
              <a:rPr lang="en-US" altLang="en-US" sz="3600" b="1" dirty="0"/>
              <a:t>Learning Objective</a:t>
            </a:r>
            <a:r>
              <a:rPr lang="en-US" altLang="en-US" sz="3600" dirty="0"/>
              <a:t> </a:t>
            </a:r>
            <a:r>
              <a:rPr lang="en-US" altLang="en-US" sz="3600" b="1" dirty="0"/>
              <a:t>A1</a:t>
            </a:r>
            <a:r>
              <a:rPr lang="en-US" altLang="en-US" sz="3600" dirty="0"/>
              <a:t>: </a:t>
            </a:r>
            <a:r>
              <a:rPr lang="en-US" sz="3600" dirty="0">
                <a:solidFill>
                  <a:prstClr val="black"/>
                </a:solidFill>
              </a:rPr>
              <a:t>Analyze investment centers using return on investment and residual income.</a:t>
            </a:r>
            <a:endParaRPr lang="en-US" sz="3600" dirty="0"/>
          </a:p>
        </p:txBody>
      </p:sp>
    </p:spTree>
    <p:extLst>
      <p:ext uri="{BB962C8B-B14F-4D97-AF65-F5344CB8AC3E}">
        <p14:creationId xmlns:p14="http://schemas.microsoft.com/office/powerpoint/2010/main" val="1153744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426"/>
            <a:ext cx="8229600" cy="681910"/>
          </a:xfrm>
        </p:spPr>
        <p:txBody>
          <a:bodyPr/>
          <a:lstStyle/>
          <a:p>
            <a:r>
              <a:rPr lang="en-US" altLang="en-US" sz="3600" dirty="0"/>
              <a:t>Investment Centers</a:t>
            </a:r>
            <a:endParaRPr lang="en-US" sz="3600" dirty="0"/>
          </a:p>
        </p:txBody>
      </p:sp>
      <p:sp>
        <p:nvSpPr>
          <p:cNvPr id="4" name="Text Placeholder 3"/>
          <p:cNvSpPr>
            <a:spLocks noGrp="1"/>
          </p:cNvSpPr>
          <p:nvPr>
            <p:ph type="body" sz="quarter" idx="13"/>
          </p:nvPr>
        </p:nvSpPr>
        <p:spPr>
          <a:xfrm>
            <a:off x="260132" y="1219200"/>
            <a:ext cx="8610600" cy="616286"/>
          </a:xfrm>
        </p:spPr>
        <p:txBody>
          <a:bodyPr/>
          <a:lstStyle/>
          <a:p>
            <a:pPr algn="ctr"/>
            <a:r>
              <a:rPr lang="en-US" altLang="en-US" sz="1800" b="1" kern="0" dirty="0">
                <a:solidFill>
                  <a:prstClr val="black"/>
                </a:solidFill>
              </a:rPr>
              <a:t>Learning Objective A1:</a:t>
            </a:r>
            <a:r>
              <a:rPr lang="en-US" sz="1800" dirty="0">
                <a:solidFill>
                  <a:prstClr val="black"/>
                </a:solidFill>
              </a:rPr>
              <a:t> Analyze investment centers using return on investment and residual income.</a:t>
            </a:r>
          </a:p>
        </p:txBody>
      </p:sp>
      <p:sp>
        <p:nvSpPr>
          <p:cNvPr id="3" name="Content Placeholder 2"/>
          <p:cNvSpPr>
            <a:spLocks noGrp="1"/>
          </p:cNvSpPr>
          <p:nvPr>
            <p:ph idx="1"/>
          </p:nvPr>
        </p:nvSpPr>
        <p:spPr>
          <a:xfrm>
            <a:off x="336332" y="2133600"/>
            <a:ext cx="8458200" cy="4191000"/>
          </a:xfrm>
        </p:spPr>
        <p:txBody>
          <a:bodyPr/>
          <a:lstStyle/>
          <a:p>
            <a:pPr marL="0" indent="0">
              <a:buNone/>
            </a:pPr>
            <a:r>
              <a:rPr lang="en-US" altLang="en-US" sz="2600" dirty="0"/>
              <a:t>Investment center managers are evaluated using performance measures that combine income and assets. </a:t>
            </a:r>
          </a:p>
          <a:p>
            <a:pPr marL="0" indent="0">
              <a:buNone/>
              <a:defRPr/>
            </a:pPr>
            <a:r>
              <a:rPr lang="en-US" sz="2600" dirty="0"/>
              <a:t>Performance measures are:</a:t>
            </a:r>
          </a:p>
          <a:p>
            <a:pPr>
              <a:defRPr/>
            </a:pPr>
            <a:r>
              <a:rPr lang="en-US" sz="2600" dirty="0"/>
              <a:t>Return on investment</a:t>
            </a:r>
          </a:p>
          <a:p>
            <a:pPr>
              <a:defRPr/>
            </a:pPr>
            <a:r>
              <a:rPr lang="en-US" sz="2600" dirty="0"/>
              <a:t>Residual income</a:t>
            </a:r>
          </a:p>
          <a:p>
            <a:pPr>
              <a:defRPr/>
            </a:pPr>
            <a:r>
              <a:rPr lang="en-US" sz="2600" dirty="0"/>
              <a:t>Profit margin</a:t>
            </a:r>
          </a:p>
          <a:p>
            <a:pPr>
              <a:defRPr/>
            </a:pPr>
            <a:r>
              <a:rPr lang="en-US" sz="2600" dirty="0"/>
              <a:t>Investment turnover</a:t>
            </a:r>
          </a:p>
        </p:txBody>
      </p:sp>
    </p:spTree>
    <p:extLst>
      <p:ext uri="{BB962C8B-B14F-4D97-AF65-F5344CB8AC3E}">
        <p14:creationId xmlns:p14="http://schemas.microsoft.com/office/powerpoint/2010/main" val="3642492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32" y="565824"/>
            <a:ext cx="8915400" cy="1002844"/>
          </a:xfrm>
        </p:spPr>
        <p:txBody>
          <a:bodyPr/>
          <a:lstStyle/>
          <a:p>
            <a:r>
              <a:rPr lang="en-US" altLang="en-US" sz="3600" dirty="0"/>
              <a:t>Investment Center Return on Investment (ROI) (1 of 2)</a:t>
            </a:r>
            <a:endParaRPr lang="en-US" sz="3600" dirty="0"/>
          </a:p>
        </p:txBody>
      </p:sp>
      <p:sp>
        <p:nvSpPr>
          <p:cNvPr id="3" name="Text Placeholder 2"/>
          <p:cNvSpPr>
            <a:spLocks noGrp="1"/>
          </p:cNvSpPr>
          <p:nvPr>
            <p:ph type="body" sz="quarter" idx="15"/>
          </p:nvPr>
        </p:nvSpPr>
        <p:spPr>
          <a:xfrm>
            <a:off x="63589" y="1676400"/>
            <a:ext cx="8998427" cy="572502"/>
          </a:xfrm>
        </p:spPr>
        <p:txBody>
          <a:bodyPr/>
          <a:lstStyle/>
          <a:p>
            <a:pPr algn="ctr"/>
            <a:r>
              <a:rPr lang="en-US" altLang="en-US" sz="1800" b="1" kern="0" dirty="0">
                <a:solidFill>
                  <a:prstClr val="black"/>
                </a:solidFill>
              </a:rPr>
              <a:t>Learning Objective A1:</a:t>
            </a:r>
            <a:r>
              <a:rPr lang="en-US" sz="1800" dirty="0">
                <a:solidFill>
                  <a:prstClr val="black"/>
                </a:solidFill>
              </a:rPr>
              <a:t> Analyze investment centers using return on investment and residual income.</a:t>
            </a:r>
          </a:p>
        </p:txBody>
      </p:sp>
      <p:graphicFrame>
        <p:nvGraphicFramePr>
          <p:cNvPr id="7" name="Object 6"/>
          <p:cNvGraphicFramePr>
            <a:graphicFrameLocks noChangeAspect="1"/>
          </p:cNvGraphicFramePr>
          <p:nvPr>
            <p:extLst>
              <p:ext uri="{D42A27DB-BD31-4B8C-83A1-F6EECF244321}">
                <p14:modId xmlns:p14="http://schemas.microsoft.com/office/powerpoint/2010/main" val="3564606389"/>
              </p:ext>
            </p:extLst>
          </p:nvPr>
        </p:nvGraphicFramePr>
        <p:xfrm>
          <a:off x="704156" y="2438400"/>
          <a:ext cx="6839644" cy="764961"/>
        </p:xfrm>
        <a:graphic>
          <a:graphicData uri="http://schemas.openxmlformats.org/presentationml/2006/ole">
            <mc:AlternateContent xmlns:mc="http://schemas.openxmlformats.org/markup-compatibility/2006">
              <mc:Choice xmlns:v="urn:schemas-microsoft-com:vml" Requires="v">
                <p:oleObj spid="_x0000_s11471" name="Equation" r:id="rId4" imgW="3860800" imgH="431800" progId="Equation.3">
                  <p:embed/>
                </p:oleObj>
              </mc:Choice>
              <mc:Fallback>
                <p:oleObj name="Equation" r:id="rId4" imgW="3860800" imgH="431800" progId="Equation.3">
                  <p:embed/>
                  <p:pic>
                    <p:nvPicPr>
                      <p:cNvPr id="0" name="Picture 1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56" y="2438400"/>
                        <a:ext cx="6839644" cy="7649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sz="quarter" idx="16"/>
          </p:nvPr>
        </p:nvSpPr>
        <p:spPr>
          <a:xfrm>
            <a:off x="400377" y="3284984"/>
            <a:ext cx="8324850" cy="1249293"/>
          </a:xfrm>
        </p:spPr>
        <p:txBody>
          <a:bodyPr/>
          <a:lstStyle/>
          <a:p>
            <a:pPr marL="0" indent="0">
              <a:buNone/>
              <a:tabLst>
                <a:tab pos="6858000" algn="l"/>
              </a:tabLst>
            </a:pPr>
            <a:r>
              <a:rPr lang="en-US" sz="2400" kern="0" dirty="0"/>
              <a:t>Exhibit 22.13</a:t>
            </a:r>
            <a:endParaRPr lang="en-US" sz="2400" dirty="0"/>
          </a:p>
          <a:p>
            <a:pPr marL="0" indent="0" algn="ctr">
              <a:buNone/>
            </a:pPr>
            <a:r>
              <a:rPr lang="en-US" sz="2400" dirty="0"/>
              <a:t>Comparison of Return on Investment for LCD and S-Phone Divisions</a:t>
            </a:r>
          </a:p>
        </p:txBody>
      </p:sp>
      <p:graphicFrame>
        <p:nvGraphicFramePr>
          <p:cNvPr id="8" name="Table 7"/>
          <p:cNvGraphicFramePr>
            <a:graphicFrameLocks noGrp="1"/>
          </p:cNvGraphicFramePr>
          <p:nvPr>
            <p:extLst>
              <p:ext uri="{D42A27DB-BD31-4B8C-83A1-F6EECF244321}">
                <p14:modId xmlns:p14="http://schemas.microsoft.com/office/powerpoint/2010/main" val="1491739749"/>
              </p:ext>
            </p:extLst>
          </p:nvPr>
        </p:nvGraphicFramePr>
        <p:xfrm>
          <a:off x="539552" y="4628262"/>
          <a:ext cx="8115628" cy="1696338"/>
        </p:xfrm>
        <a:graphic>
          <a:graphicData uri="http://schemas.openxmlformats.org/drawingml/2006/table">
            <a:tbl>
              <a:tblPr firstRow="1" bandRow="1">
                <a:tableStyleId>{5940675A-B579-460E-94D1-54222C63F5DA}</a:tableStyleId>
              </a:tblPr>
              <a:tblGrid>
                <a:gridCol w="4247431">
                  <a:extLst>
                    <a:ext uri="{9D8B030D-6E8A-4147-A177-3AD203B41FA5}">
                      <a16:colId xmlns:a16="http://schemas.microsoft.com/office/drawing/2014/main" val="20000"/>
                    </a:ext>
                  </a:extLst>
                </a:gridCol>
                <a:gridCol w="1972022">
                  <a:extLst>
                    <a:ext uri="{9D8B030D-6E8A-4147-A177-3AD203B41FA5}">
                      <a16:colId xmlns:a16="http://schemas.microsoft.com/office/drawing/2014/main" val="20001"/>
                    </a:ext>
                  </a:extLst>
                </a:gridCol>
                <a:gridCol w="1896175">
                  <a:extLst>
                    <a:ext uri="{9D8B030D-6E8A-4147-A177-3AD203B41FA5}">
                      <a16:colId xmlns:a16="http://schemas.microsoft.com/office/drawing/2014/main" val="20002"/>
                    </a:ext>
                  </a:extLst>
                </a:gridCol>
              </a:tblGrid>
              <a:tr h="282262">
                <a:tc>
                  <a:txBody>
                    <a:bodyPr/>
                    <a:lstStyle/>
                    <a:p>
                      <a:endParaRPr lang="en-US" sz="1600" dirty="0">
                        <a:latin typeface="Verdana" pitchFamily="34" charset="0"/>
                        <a:ea typeface="Verdana" pitchFamily="34" charset="0"/>
                        <a:cs typeface="Verdana" pitchFamily="34" charset="0"/>
                      </a:endParaRPr>
                    </a:p>
                  </a:txBody>
                  <a:tcPr anchor="ctr"/>
                </a:tc>
                <a:tc>
                  <a:txBody>
                    <a:bodyPr/>
                    <a:lstStyle/>
                    <a:p>
                      <a:pPr algn="ctr"/>
                      <a:r>
                        <a:rPr lang="en-US" sz="1600" b="1" dirty="0">
                          <a:latin typeface="Verdana" pitchFamily="34" charset="0"/>
                          <a:ea typeface="Verdana" pitchFamily="34" charset="0"/>
                          <a:cs typeface="Verdana" pitchFamily="34" charset="0"/>
                        </a:rPr>
                        <a:t>LCD</a:t>
                      </a:r>
                    </a:p>
                  </a:txBody>
                  <a:tcPr anchor="ctr"/>
                </a:tc>
                <a:tc>
                  <a:txBody>
                    <a:bodyPr/>
                    <a:lstStyle/>
                    <a:p>
                      <a:pPr algn="ctr"/>
                      <a:r>
                        <a:rPr lang="en-US" sz="1600" b="1" dirty="0">
                          <a:latin typeface="Verdana" pitchFamily="34" charset="0"/>
                          <a:ea typeface="Verdana" pitchFamily="34" charset="0"/>
                          <a:cs typeface="Verdana" pitchFamily="34" charset="0"/>
                        </a:rPr>
                        <a:t>S-Phone</a:t>
                      </a:r>
                    </a:p>
                  </a:txBody>
                  <a:tcPr anchor="ctr"/>
                </a:tc>
                <a:extLst>
                  <a:ext uri="{0D108BD9-81ED-4DB2-BD59-A6C34878D82A}">
                    <a16:rowId xmlns:a16="http://schemas.microsoft.com/office/drawing/2014/main" val="10000"/>
                  </a:ext>
                </a:extLst>
              </a:tr>
              <a:tr h="390969">
                <a:tc>
                  <a:txBody>
                    <a:bodyPr/>
                    <a:lstStyle/>
                    <a:p>
                      <a:r>
                        <a:rPr lang="en-US" sz="1600" dirty="0">
                          <a:latin typeface="Verdana" pitchFamily="34" charset="0"/>
                          <a:ea typeface="Verdana" pitchFamily="34" charset="0"/>
                          <a:cs typeface="Verdana" pitchFamily="34" charset="0"/>
                        </a:rPr>
                        <a:t>Investment center net</a:t>
                      </a:r>
                      <a:r>
                        <a:rPr lang="en-US" sz="1600" baseline="0" dirty="0">
                          <a:latin typeface="Verdana" pitchFamily="34" charset="0"/>
                          <a:ea typeface="Verdana" pitchFamily="34" charset="0"/>
                          <a:cs typeface="Verdana" pitchFamily="34" charset="0"/>
                        </a:rPr>
                        <a:t> income</a:t>
                      </a:r>
                      <a:endParaRPr lang="en-US" sz="1600" dirty="0">
                        <a:latin typeface="Verdana" pitchFamily="34" charset="0"/>
                        <a:ea typeface="Verdana" pitchFamily="34" charset="0"/>
                        <a:cs typeface="Verdana" pitchFamily="34" charset="0"/>
                      </a:endParaRPr>
                    </a:p>
                  </a:txBody>
                  <a:tcPr anchor="ctr"/>
                </a:tc>
                <a:tc>
                  <a:txBody>
                    <a:bodyPr/>
                    <a:lstStyle/>
                    <a:p>
                      <a:pPr algn="r"/>
                      <a:r>
                        <a:rPr lang="en-US" sz="1600" dirty="0">
                          <a:latin typeface="Verdana" pitchFamily="34" charset="0"/>
                          <a:ea typeface="Verdana" pitchFamily="34" charset="0"/>
                          <a:cs typeface="Verdana" pitchFamily="34" charset="0"/>
                        </a:rPr>
                        <a:t>$ 526,500</a:t>
                      </a:r>
                    </a:p>
                  </a:txBody>
                  <a:tcPr anchor="ctr"/>
                </a:tc>
                <a:tc>
                  <a:txBody>
                    <a:bodyPr/>
                    <a:lstStyle/>
                    <a:p>
                      <a:pPr algn="r"/>
                      <a:r>
                        <a:rPr lang="en-US" sz="1600" dirty="0">
                          <a:latin typeface="Verdana" pitchFamily="34" charset="0"/>
                          <a:ea typeface="Verdana" pitchFamily="34" charset="0"/>
                          <a:cs typeface="Verdana" pitchFamily="34" charset="0"/>
                        </a:rPr>
                        <a:t>$ 417,600</a:t>
                      </a:r>
                    </a:p>
                  </a:txBody>
                  <a:tcPr anchor="ctr"/>
                </a:tc>
                <a:extLst>
                  <a:ext uri="{0D108BD9-81ED-4DB2-BD59-A6C34878D82A}">
                    <a16:rowId xmlns:a16="http://schemas.microsoft.com/office/drawing/2014/main" val="10001"/>
                  </a:ext>
                </a:extLst>
              </a:tr>
              <a:tr h="558527">
                <a:tc>
                  <a:txBody>
                    <a:bodyPr/>
                    <a:lstStyle/>
                    <a:p>
                      <a:r>
                        <a:rPr lang="en-US" sz="1600" dirty="0">
                          <a:latin typeface="Verdana" pitchFamily="34" charset="0"/>
                          <a:ea typeface="Verdana" pitchFamily="34" charset="0"/>
                          <a:cs typeface="Verdana" pitchFamily="34" charset="0"/>
                        </a:rPr>
                        <a:t>Investment center average invested assets</a:t>
                      </a:r>
                    </a:p>
                  </a:txBody>
                  <a:tcPr anchor="ctr"/>
                </a:tc>
                <a:tc>
                  <a:txBody>
                    <a:bodyPr/>
                    <a:lstStyle/>
                    <a:p>
                      <a:pPr algn="r"/>
                      <a:r>
                        <a:rPr lang="en-US" sz="1600" dirty="0">
                          <a:latin typeface="Verdana" pitchFamily="34" charset="0"/>
                          <a:ea typeface="Verdana" pitchFamily="34" charset="0"/>
                          <a:cs typeface="Verdana" pitchFamily="34" charset="0"/>
                        </a:rPr>
                        <a:t>2,500,000</a:t>
                      </a:r>
                    </a:p>
                  </a:txBody>
                  <a:tcPr anchor="ctr"/>
                </a:tc>
                <a:tc>
                  <a:txBody>
                    <a:bodyPr/>
                    <a:lstStyle/>
                    <a:p>
                      <a:pPr algn="r"/>
                      <a:r>
                        <a:rPr lang="en-US" sz="1600" dirty="0">
                          <a:latin typeface="Verdana" pitchFamily="34" charset="0"/>
                          <a:ea typeface="Verdana" pitchFamily="34" charset="0"/>
                          <a:cs typeface="Verdana" pitchFamily="34" charset="0"/>
                        </a:rPr>
                        <a:t>1,850,000</a:t>
                      </a:r>
                    </a:p>
                  </a:txBody>
                  <a:tcPr anchor="ctr"/>
                </a:tc>
                <a:extLst>
                  <a:ext uri="{0D108BD9-81ED-4DB2-BD59-A6C34878D82A}">
                    <a16:rowId xmlns:a16="http://schemas.microsoft.com/office/drawing/2014/main" val="10002"/>
                  </a:ext>
                </a:extLst>
              </a:tr>
              <a:tr h="390969">
                <a:tc>
                  <a:txBody>
                    <a:bodyPr/>
                    <a:lstStyle/>
                    <a:p>
                      <a:r>
                        <a:rPr lang="en-US" sz="1600" dirty="0">
                          <a:latin typeface="Verdana" pitchFamily="34" charset="0"/>
                          <a:ea typeface="Verdana" pitchFamily="34" charset="0"/>
                          <a:cs typeface="Verdana" pitchFamily="34" charset="0"/>
                        </a:rPr>
                        <a:t>Return on</a:t>
                      </a:r>
                      <a:r>
                        <a:rPr lang="en-US" sz="1600" baseline="0" dirty="0">
                          <a:latin typeface="Verdana" pitchFamily="34" charset="0"/>
                          <a:ea typeface="Verdana" pitchFamily="34" charset="0"/>
                          <a:cs typeface="Verdana" pitchFamily="34" charset="0"/>
                        </a:rPr>
                        <a:t> Investment</a:t>
                      </a:r>
                      <a:endParaRPr lang="en-US" sz="1600" dirty="0">
                        <a:latin typeface="Verdana" pitchFamily="34" charset="0"/>
                        <a:ea typeface="Verdana" pitchFamily="34" charset="0"/>
                        <a:cs typeface="Verdana" pitchFamily="34" charset="0"/>
                      </a:endParaRPr>
                    </a:p>
                  </a:txBody>
                  <a:tcPr anchor="ctr"/>
                </a:tc>
                <a:tc>
                  <a:txBody>
                    <a:bodyPr/>
                    <a:lstStyle/>
                    <a:p>
                      <a:pPr algn="r"/>
                      <a:r>
                        <a:rPr lang="en-US" sz="1600" b="1" dirty="0">
                          <a:latin typeface="Verdana" pitchFamily="34" charset="0"/>
                          <a:ea typeface="Verdana" pitchFamily="34" charset="0"/>
                          <a:cs typeface="Verdana" pitchFamily="34" charset="0"/>
                        </a:rPr>
                        <a:t>21%</a:t>
                      </a:r>
                    </a:p>
                  </a:txBody>
                  <a:tcPr anchor="ctr"/>
                </a:tc>
                <a:tc>
                  <a:txBody>
                    <a:bodyPr/>
                    <a:lstStyle/>
                    <a:p>
                      <a:pPr algn="r"/>
                      <a:r>
                        <a:rPr lang="en-US" sz="1600" b="1" dirty="0">
                          <a:latin typeface="Verdana" pitchFamily="34" charset="0"/>
                          <a:ea typeface="Verdana" pitchFamily="34" charset="0"/>
                          <a:cs typeface="Verdana" pitchFamily="34" charset="0"/>
                        </a:rPr>
                        <a:t>23%</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7628546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549166"/>
            <a:ext cx="9052560" cy="998384"/>
          </a:xfrm>
        </p:spPr>
        <p:txBody>
          <a:bodyPr/>
          <a:lstStyle/>
          <a:p>
            <a:r>
              <a:rPr lang="en-US" altLang="en-US" sz="3600" dirty="0"/>
              <a:t>Investment Center Return on Investment (ROI) (2 of 2)</a:t>
            </a:r>
            <a:endParaRPr lang="en-US" sz="3600" dirty="0"/>
          </a:p>
        </p:txBody>
      </p:sp>
      <p:sp>
        <p:nvSpPr>
          <p:cNvPr id="4" name="Text Placeholder 3"/>
          <p:cNvSpPr>
            <a:spLocks noGrp="1"/>
          </p:cNvSpPr>
          <p:nvPr>
            <p:ph type="body" sz="quarter" idx="13"/>
          </p:nvPr>
        </p:nvSpPr>
        <p:spPr>
          <a:xfrm>
            <a:off x="260132" y="1732433"/>
            <a:ext cx="8610600" cy="569925"/>
          </a:xfrm>
        </p:spPr>
        <p:txBody>
          <a:bodyPr/>
          <a:lstStyle/>
          <a:p>
            <a:pPr algn="ctr"/>
            <a:r>
              <a:rPr lang="en-US" altLang="en-US" sz="1800" b="1" kern="0" dirty="0">
                <a:solidFill>
                  <a:prstClr val="black"/>
                </a:solidFill>
              </a:rPr>
              <a:t>Learning Objective A1:</a:t>
            </a:r>
            <a:r>
              <a:rPr lang="en-US" sz="1800" dirty="0">
                <a:solidFill>
                  <a:prstClr val="black"/>
                </a:solidFill>
              </a:rPr>
              <a:t> Analyze investment centers using return on investment and residual income.</a:t>
            </a:r>
          </a:p>
        </p:txBody>
      </p:sp>
      <p:sp>
        <p:nvSpPr>
          <p:cNvPr id="3" name="Content Placeholder 2"/>
          <p:cNvSpPr>
            <a:spLocks noGrp="1"/>
          </p:cNvSpPr>
          <p:nvPr>
            <p:ph idx="1"/>
          </p:nvPr>
        </p:nvSpPr>
        <p:spPr>
          <a:xfrm>
            <a:off x="412532" y="2487241"/>
            <a:ext cx="8426668" cy="3913559"/>
          </a:xfrm>
        </p:spPr>
        <p:txBody>
          <a:bodyPr/>
          <a:lstStyle/>
          <a:p>
            <a:pPr marL="0" indent="0">
              <a:buNone/>
            </a:pPr>
            <a:r>
              <a:rPr lang="en-US" altLang="en-US" sz="2600" dirty="0"/>
              <a:t>LCD Division earned more dollars of income, but it was less efficient in using its assets to generate income compared to S-Phone Division.</a:t>
            </a:r>
          </a:p>
        </p:txBody>
      </p:sp>
    </p:spTree>
    <p:extLst>
      <p:ext uri="{BB962C8B-B14F-4D97-AF65-F5344CB8AC3E}">
        <p14:creationId xmlns:p14="http://schemas.microsoft.com/office/powerpoint/2010/main" val="694187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36" y="544785"/>
            <a:ext cx="8915400" cy="579959"/>
          </a:xfrm>
        </p:spPr>
        <p:txBody>
          <a:bodyPr/>
          <a:lstStyle/>
          <a:p>
            <a:r>
              <a:rPr lang="en-US" altLang="en-US" sz="3600" dirty="0"/>
              <a:t>Investment Center Residual Income</a:t>
            </a:r>
            <a:endParaRPr lang="en-US" sz="3600" dirty="0"/>
          </a:p>
        </p:txBody>
      </p:sp>
      <p:sp>
        <p:nvSpPr>
          <p:cNvPr id="4" name="Text Placeholder 3"/>
          <p:cNvSpPr>
            <a:spLocks noGrp="1"/>
          </p:cNvSpPr>
          <p:nvPr>
            <p:ph type="body" sz="quarter" idx="13"/>
          </p:nvPr>
        </p:nvSpPr>
        <p:spPr>
          <a:xfrm>
            <a:off x="78432" y="1219200"/>
            <a:ext cx="8968740" cy="613604"/>
          </a:xfrm>
        </p:spPr>
        <p:txBody>
          <a:bodyPr/>
          <a:lstStyle/>
          <a:p>
            <a:pPr algn="ctr"/>
            <a:r>
              <a:rPr lang="en-US" altLang="en-US" sz="1800" b="1" kern="0" dirty="0">
                <a:solidFill>
                  <a:prstClr val="black"/>
                </a:solidFill>
              </a:rPr>
              <a:t>Learning Objective A1:</a:t>
            </a:r>
            <a:r>
              <a:rPr lang="en-US" sz="1800" dirty="0">
                <a:solidFill>
                  <a:prstClr val="black"/>
                </a:solidFill>
              </a:rPr>
              <a:t> Analyze investment centers using return on investment and residual income.</a:t>
            </a:r>
          </a:p>
        </p:txBody>
      </p:sp>
      <p:sp>
        <p:nvSpPr>
          <p:cNvPr id="3" name="Content Placeholder 2"/>
          <p:cNvSpPr>
            <a:spLocks noGrp="1"/>
          </p:cNvSpPr>
          <p:nvPr>
            <p:ph idx="1"/>
          </p:nvPr>
        </p:nvSpPr>
        <p:spPr>
          <a:xfrm>
            <a:off x="344606" y="2084926"/>
            <a:ext cx="8403858" cy="2280178"/>
          </a:xfrm>
        </p:spPr>
        <p:txBody>
          <a:bodyPr/>
          <a:lstStyle/>
          <a:p>
            <a:pPr marL="0" indent="0">
              <a:buNone/>
            </a:pPr>
            <a:r>
              <a:rPr lang="en-US" sz="2200" kern="0" dirty="0"/>
              <a:t>Exhibit 22.14</a:t>
            </a:r>
          </a:p>
          <a:p>
            <a:pPr marL="0" indent="0">
              <a:buNone/>
            </a:pPr>
            <a:r>
              <a:rPr lang="en-US" altLang="en-US" sz="2200" dirty="0"/>
              <a:t>Residual Income = Investment Center Net Income - </a:t>
            </a:r>
            <a:r>
              <a:rPr lang="en-US" altLang="en-US" sz="2200" b="1" dirty="0"/>
              <a:t>Target</a:t>
            </a:r>
            <a:r>
              <a:rPr lang="en-US" altLang="en-US" sz="2200" dirty="0"/>
              <a:t> Investment Center net Income</a:t>
            </a:r>
          </a:p>
          <a:p>
            <a:pPr marL="0" indent="0">
              <a:buNone/>
            </a:pPr>
            <a:r>
              <a:rPr lang="en-US" altLang="en-US" sz="2200" dirty="0"/>
              <a:t>Assume the target net income is 8% of divisional assets.</a:t>
            </a:r>
          </a:p>
          <a:p>
            <a:pPr marL="0" indent="0" algn="ctr">
              <a:buNone/>
            </a:pPr>
            <a:r>
              <a:rPr lang="en-US" altLang="en-US" sz="2200" kern="0" dirty="0"/>
              <a:t>Investment Center Residual Income (Comparison for LCD and S-Phone Division)</a:t>
            </a:r>
            <a:endParaRPr lang="en-US" altLang="en-US" sz="2200" dirty="0"/>
          </a:p>
        </p:txBody>
      </p:sp>
      <p:graphicFrame>
        <p:nvGraphicFramePr>
          <p:cNvPr id="6" name="Table 5"/>
          <p:cNvGraphicFramePr>
            <a:graphicFrameLocks noGrp="1"/>
          </p:cNvGraphicFramePr>
          <p:nvPr>
            <p:extLst>
              <p:ext uri="{D42A27DB-BD31-4B8C-83A1-F6EECF244321}">
                <p14:modId xmlns:p14="http://schemas.microsoft.com/office/powerpoint/2010/main" val="1542264449"/>
              </p:ext>
            </p:extLst>
          </p:nvPr>
        </p:nvGraphicFramePr>
        <p:xfrm>
          <a:off x="539552" y="4437112"/>
          <a:ext cx="7992889" cy="1944216"/>
        </p:xfrm>
        <a:graphic>
          <a:graphicData uri="http://schemas.openxmlformats.org/drawingml/2006/table">
            <a:tbl>
              <a:tblPr firstRow="1" bandRow="1">
                <a:tableStyleId>{5940675A-B579-460E-94D1-54222C63F5DA}</a:tableStyleId>
              </a:tblPr>
              <a:tblGrid>
                <a:gridCol w="4388966">
                  <a:extLst>
                    <a:ext uri="{9D8B030D-6E8A-4147-A177-3AD203B41FA5}">
                      <a16:colId xmlns:a16="http://schemas.microsoft.com/office/drawing/2014/main" val="20000"/>
                    </a:ext>
                  </a:extLst>
                </a:gridCol>
                <a:gridCol w="1566749">
                  <a:extLst>
                    <a:ext uri="{9D8B030D-6E8A-4147-A177-3AD203B41FA5}">
                      <a16:colId xmlns:a16="http://schemas.microsoft.com/office/drawing/2014/main" val="20001"/>
                    </a:ext>
                  </a:extLst>
                </a:gridCol>
                <a:gridCol w="2037174">
                  <a:extLst>
                    <a:ext uri="{9D8B030D-6E8A-4147-A177-3AD203B41FA5}">
                      <a16:colId xmlns:a16="http://schemas.microsoft.com/office/drawing/2014/main" val="20002"/>
                    </a:ext>
                  </a:extLst>
                </a:gridCol>
              </a:tblGrid>
              <a:tr h="324036">
                <a:tc>
                  <a:txBody>
                    <a:bodyPr/>
                    <a:lstStyle/>
                    <a:p>
                      <a:endParaRPr lang="en-US" sz="1400" dirty="0">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LCD Division</a:t>
                      </a:r>
                    </a:p>
                  </a:txBody>
                  <a:tcPr anchor="ctr"/>
                </a:tc>
                <a:tc>
                  <a:txBody>
                    <a:bodyPr/>
                    <a:lstStyle/>
                    <a:p>
                      <a:pPr algn="ctr"/>
                      <a:r>
                        <a:rPr lang="en-US" sz="1400" b="1" dirty="0">
                          <a:latin typeface="Verdana" pitchFamily="34" charset="0"/>
                          <a:ea typeface="Verdana" pitchFamily="34" charset="0"/>
                          <a:cs typeface="Verdana" pitchFamily="34" charset="0"/>
                        </a:rPr>
                        <a:t>S-Phone Division</a:t>
                      </a:r>
                    </a:p>
                  </a:txBody>
                  <a:tcPr anchor="ctr"/>
                </a:tc>
                <a:extLst>
                  <a:ext uri="{0D108BD9-81ED-4DB2-BD59-A6C34878D82A}">
                    <a16:rowId xmlns:a16="http://schemas.microsoft.com/office/drawing/2014/main" val="10000"/>
                  </a:ext>
                </a:extLst>
              </a:tr>
              <a:tr h="324036">
                <a:tc>
                  <a:txBody>
                    <a:bodyPr/>
                    <a:lstStyle/>
                    <a:p>
                      <a:r>
                        <a:rPr lang="en-US" sz="1400" dirty="0">
                          <a:latin typeface="Verdana" pitchFamily="34" charset="0"/>
                          <a:ea typeface="Verdana" pitchFamily="34" charset="0"/>
                          <a:cs typeface="Verdana" pitchFamily="34" charset="0"/>
                        </a:rPr>
                        <a:t>Investment center net</a:t>
                      </a:r>
                      <a:r>
                        <a:rPr lang="en-US" sz="1400" baseline="0" dirty="0">
                          <a:latin typeface="Verdana" pitchFamily="34" charset="0"/>
                          <a:ea typeface="Verdana" pitchFamily="34" charset="0"/>
                          <a:cs typeface="Verdana" pitchFamily="34" charset="0"/>
                        </a:rPr>
                        <a:t> income</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dirty="0">
                          <a:latin typeface="Verdana" pitchFamily="34" charset="0"/>
                          <a:ea typeface="Verdana" pitchFamily="34" charset="0"/>
                          <a:cs typeface="Verdana" pitchFamily="34" charset="0"/>
                        </a:rPr>
                        <a:t>$ 526,500</a:t>
                      </a:r>
                    </a:p>
                  </a:txBody>
                  <a:tcPr anchor="ctr"/>
                </a:tc>
                <a:tc>
                  <a:txBody>
                    <a:bodyPr/>
                    <a:lstStyle/>
                    <a:p>
                      <a:pPr algn="r"/>
                      <a:r>
                        <a:rPr lang="en-US" sz="1400" dirty="0">
                          <a:latin typeface="Verdana" pitchFamily="34" charset="0"/>
                          <a:ea typeface="Verdana" pitchFamily="34" charset="0"/>
                          <a:cs typeface="Verdana" pitchFamily="34" charset="0"/>
                        </a:rPr>
                        <a:t>$ 417,600</a:t>
                      </a:r>
                    </a:p>
                  </a:txBody>
                  <a:tcPr anchor="ctr"/>
                </a:tc>
                <a:extLst>
                  <a:ext uri="{0D108BD9-81ED-4DB2-BD59-A6C34878D82A}">
                    <a16:rowId xmlns:a16="http://schemas.microsoft.com/office/drawing/2014/main" val="10001"/>
                  </a:ext>
                </a:extLst>
              </a:tr>
              <a:tr h="324036">
                <a:tc>
                  <a:txBody>
                    <a:bodyPr/>
                    <a:lstStyle/>
                    <a:p>
                      <a:r>
                        <a:rPr lang="en-US" sz="1400" dirty="0">
                          <a:latin typeface="Verdana" pitchFamily="34" charset="0"/>
                          <a:ea typeface="Verdana" pitchFamily="34" charset="0"/>
                          <a:cs typeface="Verdana" pitchFamily="34" charset="0"/>
                        </a:rPr>
                        <a:t>Less: Target investment center net Income:</a:t>
                      </a:r>
                    </a:p>
                  </a:txBody>
                  <a:tcPr anchor="ctr"/>
                </a:tc>
                <a:tc>
                  <a:txBody>
                    <a:bodyPr/>
                    <a:lstStyle/>
                    <a:p>
                      <a:pPr algn="r"/>
                      <a:endParaRPr lang="en-US" sz="1400" dirty="0">
                        <a:latin typeface="Verdana" pitchFamily="34" charset="0"/>
                        <a:ea typeface="Verdana" pitchFamily="34" charset="0"/>
                        <a:cs typeface="Verdana" pitchFamily="34" charset="0"/>
                      </a:endParaRPr>
                    </a:p>
                  </a:txBody>
                  <a:tcPr anchor="ctr"/>
                </a:tc>
                <a:tc>
                  <a:txBody>
                    <a:bodyPr/>
                    <a:lstStyle/>
                    <a:p>
                      <a:pPr algn="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324036">
                <a:tc>
                  <a:txBody>
                    <a:bodyPr/>
                    <a:lstStyle/>
                    <a:p>
                      <a:r>
                        <a:rPr lang="en-US" sz="1400" b="1" dirty="0">
                          <a:latin typeface="Verdana" pitchFamily="34" charset="0"/>
                          <a:ea typeface="Verdana" pitchFamily="34" charset="0"/>
                          <a:cs typeface="Verdana" pitchFamily="34" charset="0"/>
                        </a:rPr>
                        <a:t>8% of $2,500,000</a:t>
                      </a:r>
                    </a:p>
                  </a:txBody>
                  <a:tcPr anchor="ctr"/>
                </a:tc>
                <a:tc>
                  <a:txBody>
                    <a:bodyPr/>
                    <a:lstStyle/>
                    <a:p>
                      <a:pPr algn="r"/>
                      <a:r>
                        <a:rPr lang="en-US" sz="1400" b="1" dirty="0">
                          <a:latin typeface="Verdana" pitchFamily="34" charset="0"/>
                          <a:ea typeface="Verdana" pitchFamily="34" charset="0"/>
                          <a:cs typeface="Verdana" pitchFamily="34" charset="0"/>
                        </a:rPr>
                        <a:t>200,000</a:t>
                      </a:r>
                    </a:p>
                  </a:txBody>
                  <a:tcPr anchor="ctr"/>
                </a:tc>
                <a:tc>
                  <a:txBody>
                    <a:bodyPr/>
                    <a:lstStyle/>
                    <a:p>
                      <a:pPr algn="r"/>
                      <a:endParaRPr lang="en-US" sz="1400" b="1"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324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Verdana" pitchFamily="34" charset="0"/>
                          <a:ea typeface="Verdana" pitchFamily="34" charset="0"/>
                          <a:cs typeface="Verdana" pitchFamily="34" charset="0"/>
                        </a:rPr>
                        <a:t>8% of $1,850,000</a:t>
                      </a:r>
                    </a:p>
                  </a:txBody>
                  <a:tcPr anchor="ctr"/>
                </a:tc>
                <a:tc>
                  <a:txBody>
                    <a:bodyPr/>
                    <a:lstStyle/>
                    <a:p>
                      <a:pPr algn="r"/>
                      <a:r>
                        <a:rPr lang="en-US" sz="1400" b="1" dirty="0">
                          <a:latin typeface="Verdana" pitchFamily="34" charset="0"/>
                          <a:ea typeface="Verdana" pitchFamily="34" charset="0"/>
                          <a:cs typeface="Verdana" pitchFamily="34" charset="0"/>
                        </a:rPr>
                        <a:t>________</a:t>
                      </a:r>
                    </a:p>
                  </a:txBody>
                  <a:tcPr anchor="ctr"/>
                </a:tc>
                <a:tc>
                  <a:txBody>
                    <a:bodyPr/>
                    <a:lstStyle/>
                    <a:p>
                      <a:pPr algn="r"/>
                      <a:r>
                        <a:rPr lang="en-US" sz="1400" b="1" u="sng" dirty="0">
                          <a:latin typeface="Verdana" pitchFamily="34" charset="0"/>
                          <a:ea typeface="Verdana" pitchFamily="34" charset="0"/>
                          <a:cs typeface="Verdana" pitchFamily="34" charset="0"/>
                        </a:rPr>
                        <a:t>148,000</a:t>
                      </a:r>
                    </a:p>
                  </a:txBody>
                  <a:tcPr anchor="ctr"/>
                </a:tc>
                <a:extLst>
                  <a:ext uri="{0D108BD9-81ED-4DB2-BD59-A6C34878D82A}">
                    <a16:rowId xmlns:a16="http://schemas.microsoft.com/office/drawing/2014/main" val="10004"/>
                  </a:ext>
                </a:extLst>
              </a:tr>
              <a:tr h="324036">
                <a:tc>
                  <a:txBody>
                    <a:bodyPr/>
                    <a:lstStyle/>
                    <a:p>
                      <a:r>
                        <a:rPr lang="en-US" sz="1400" baseline="0" dirty="0">
                          <a:latin typeface="Verdana" pitchFamily="34" charset="0"/>
                          <a:ea typeface="Verdana" pitchFamily="34" charset="0"/>
                          <a:cs typeface="Verdana" pitchFamily="34" charset="0"/>
                        </a:rPr>
                        <a:t>Investment center residual income</a:t>
                      </a:r>
                      <a:endParaRPr lang="en-US" sz="1400" dirty="0">
                        <a:latin typeface="Verdana" pitchFamily="34" charset="0"/>
                        <a:ea typeface="Verdana" pitchFamily="34" charset="0"/>
                        <a:cs typeface="Verdana" pitchFamily="34" charset="0"/>
                      </a:endParaRPr>
                    </a:p>
                  </a:txBody>
                  <a:tcPr anchor="ctr"/>
                </a:tc>
                <a:tc>
                  <a:txBody>
                    <a:bodyPr/>
                    <a:lstStyle/>
                    <a:p>
                      <a:pPr algn="r"/>
                      <a:r>
                        <a:rPr lang="en-US" sz="1400" b="1" u="sng" dirty="0">
                          <a:latin typeface="Verdana" pitchFamily="34" charset="0"/>
                          <a:ea typeface="Verdana" pitchFamily="34" charset="0"/>
                          <a:cs typeface="Verdana" pitchFamily="34" charset="0"/>
                        </a:rPr>
                        <a:t>$326,500</a:t>
                      </a:r>
                    </a:p>
                  </a:txBody>
                  <a:tcPr anchor="ctr"/>
                </a:tc>
                <a:tc>
                  <a:txBody>
                    <a:bodyPr/>
                    <a:lstStyle/>
                    <a:p>
                      <a:pPr algn="r"/>
                      <a:r>
                        <a:rPr lang="en-US" sz="1400" b="1" u="sng" dirty="0">
                          <a:latin typeface="Verdana" pitchFamily="34" charset="0"/>
                          <a:ea typeface="Verdana" pitchFamily="34" charset="0"/>
                          <a:cs typeface="Verdana" pitchFamily="34" charset="0"/>
                        </a:rPr>
                        <a:t>$269,600</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9261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9166"/>
            <a:ext cx="8839200" cy="566777"/>
          </a:xfrm>
        </p:spPr>
        <p:txBody>
          <a:bodyPr/>
          <a:lstStyle/>
          <a:p>
            <a:r>
              <a:rPr lang="en-US" sz="3600" dirty="0"/>
              <a:t>NEED-TO-KNOW 22-3 (1 of 2)</a:t>
            </a:r>
          </a:p>
        </p:txBody>
      </p:sp>
      <p:sp>
        <p:nvSpPr>
          <p:cNvPr id="4" name="Text Placeholder 3"/>
          <p:cNvSpPr>
            <a:spLocks noGrp="1"/>
          </p:cNvSpPr>
          <p:nvPr>
            <p:ph type="body" sz="quarter" idx="13"/>
          </p:nvPr>
        </p:nvSpPr>
        <p:spPr>
          <a:xfrm>
            <a:off x="78432" y="1118578"/>
            <a:ext cx="8968740" cy="557822"/>
          </a:xfrm>
        </p:spPr>
        <p:txBody>
          <a:bodyPr/>
          <a:lstStyle/>
          <a:p>
            <a:pPr algn="ctr"/>
            <a:r>
              <a:rPr lang="en-US" altLang="en-US" sz="1800" b="1" kern="0" dirty="0">
                <a:solidFill>
                  <a:prstClr val="black"/>
                </a:solidFill>
              </a:rPr>
              <a:t>Learning Objective A1:</a:t>
            </a:r>
            <a:r>
              <a:rPr lang="en-US" sz="1800" dirty="0">
                <a:solidFill>
                  <a:prstClr val="black"/>
                </a:solidFill>
              </a:rPr>
              <a:t> Analyze investment centers using return on investment and residual income.</a:t>
            </a:r>
          </a:p>
        </p:txBody>
      </p:sp>
      <p:sp>
        <p:nvSpPr>
          <p:cNvPr id="3" name="Content Placeholder 2"/>
          <p:cNvSpPr>
            <a:spLocks noGrp="1"/>
          </p:cNvSpPr>
          <p:nvPr>
            <p:ph idx="1"/>
          </p:nvPr>
        </p:nvSpPr>
        <p:spPr>
          <a:xfrm>
            <a:off x="314325" y="1884218"/>
            <a:ext cx="8524875" cy="2840182"/>
          </a:xfrm>
        </p:spPr>
        <p:txBody>
          <a:bodyPr/>
          <a:lstStyle/>
          <a:p>
            <a:r>
              <a:rPr lang="en-US" altLang="en-US" sz="2400" dirty="0">
                <a:solidFill>
                  <a:srgbClr val="000000"/>
                </a:solidFill>
              </a:rPr>
              <a:t>The media division of a company reports income of $600,000, average invested assets of $7,500,000, and a target income of 6% of invested assets. Compute the division’s (a) return on investment and (b) residual income.</a:t>
            </a:r>
          </a:p>
          <a:p>
            <a:r>
              <a:rPr lang="en-US" sz="2400" dirty="0"/>
              <a:t>Return on Investment (ROI) represents the earnings power of invested assets</a:t>
            </a:r>
            <a:r>
              <a:rPr lang="en-US"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1024412"/>
              </p:ext>
            </p:extLst>
          </p:nvPr>
        </p:nvGraphicFramePr>
        <p:xfrm>
          <a:off x="681038" y="4724399"/>
          <a:ext cx="7167562" cy="1584965"/>
        </p:xfrm>
        <a:graphic>
          <a:graphicData uri="http://schemas.openxmlformats.org/presentationml/2006/ole">
            <mc:AlternateContent xmlns:mc="http://schemas.openxmlformats.org/markup-compatibility/2006">
              <mc:Choice xmlns:v="urn:schemas-microsoft-com:vml" Requires="v">
                <p:oleObj spid="_x0000_s1358" name="Equation" r:id="rId4" imgW="3733560" imgH="863280" progId="Equation.3">
                  <p:embed/>
                </p:oleObj>
              </mc:Choice>
              <mc:Fallback>
                <p:oleObj name="Equation" r:id="rId4" imgW="3733560" imgH="863280" progId="Equation.3">
                  <p:embed/>
                  <p:pic>
                    <p:nvPicPr>
                      <p:cNvPr id="0" name="Picture 2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4724399"/>
                        <a:ext cx="7167562" cy="15849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91114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609600"/>
          </a:xfrm>
        </p:spPr>
        <p:txBody>
          <a:bodyPr/>
          <a:lstStyle/>
          <a:p>
            <a:r>
              <a:rPr lang="en-US" sz="3600" dirty="0"/>
              <a:t>NEED-TO-KNOW 22-3 (2 of 2)</a:t>
            </a:r>
          </a:p>
        </p:txBody>
      </p:sp>
      <p:sp>
        <p:nvSpPr>
          <p:cNvPr id="4" name="Text Placeholder 3"/>
          <p:cNvSpPr>
            <a:spLocks noGrp="1"/>
          </p:cNvSpPr>
          <p:nvPr>
            <p:ph type="body" sz="quarter" idx="13"/>
          </p:nvPr>
        </p:nvSpPr>
        <p:spPr>
          <a:xfrm>
            <a:off x="81062" y="1219200"/>
            <a:ext cx="8968740" cy="557822"/>
          </a:xfrm>
        </p:spPr>
        <p:txBody>
          <a:bodyPr/>
          <a:lstStyle/>
          <a:p>
            <a:pPr algn="ctr"/>
            <a:r>
              <a:rPr lang="en-US" altLang="en-US" sz="1800" b="1" kern="0" dirty="0">
                <a:solidFill>
                  <a:prstClr val="black"/>
                </a:solidFill>
              </a:rPr>
              <a:t>Learning Objective A1:</a:t>
            </a:r>
            <a:r>
              <a:rPr lang="en-US" sz="1800" dirty="0">
                <a:solidFill>
                  <a:prstClr val="black"/>
                </a:solidFill>
              </a:rPr>
              <a:t> Analyze investment centers using return on investment and residual income.</a:t>
            </a:r>
          </a:p>
        </p:txBody>
      </p:sp>
      <p:sp>
        <p:nvSpPr>
          <p:cNvPr id="3" name="Content Placeholder 2"/>
          <p:cNvSpPr>
            <a:spLocks noGrp="1"/>
          </p:cNvSpPr>
          <p:nvPr>
            <p:ph idx="1"/>
          </p:nvPr>
        </p:nvSpPr>
        <p:spPr>
          <a:xfrm>
            <a:off x="409902" y="1981200"/>
            <a:ext cx="8305800" cy="850211"/>
          </a:xfrm>
        </p:spPr>
        <p:txBody>
          <a:bodyPr/>
          <a:lstStyle/>
          <a:p>
            <a:pPr marL="0" indent="0">
              <a:buNone/>
              <a:defRPr/>
            </a:pPr>
            <a:r>
              <a:rPr lang="en-US" sz="2600" dirty="0"/>
              <a:t>Residual income is the amount earned above a targeted amount.</a:t>
            </a:r>
          </a:p>
        </p:txBody>
      </p:sp>
      <p:graphicFrame>
        <p:nvGraphicFramePr>
          <p:cNvPr id="5" name="Table 4"/>
          <p:cNvGraphicFramePr>
            <a:graphicFrameLocks noGrp="1"/>
          </p:cNvGraphicFramePr>
          <p:nvPr>
            <p:extLst>
              <p:ext uri="{D42A27DB-BD31-4B8C-83A1-F6EECF244321}">
                <p14:modId xmlns:p14="http://schemas.microsoft.com/office/powerpoint/2010/main" val="2042636290"/>
              </p:ext>
            </p:extLst>
          </p:nvPr>
        </p:nvGraphicFramePr>
        <p:xfrm>
          <a:off x="1371600" y="3124200"/>
          <a:ext cx="6248399" cy="1005840"/>
        </p:xfrm>
        <a:graphic>
          <a:graphicData uri="http://schemas.openxmlformats.org/drawingml/2006/table">
            <a:tbl>
              <a:tblPr firstRow="1" bandRow="1">
                <a:tableStyleId>{5940675A-B579-460E-94D1-54222C63F5DA}</a:tableStyleId>
              </a:tblPr>
              <a:tblGrid>
                <a:gridCol w="4771504">
                  <a:extLst>
                    <a:ext uri="{9D8B030D-6E8A-4147-A177-3AD203B41FA5}">
                      <a16:colId xmlns:a16="http://schemas.microsoft.com/office/drawing/2014/main" val="20000"/>
                    </a:ext>
                  </a:extLst>
                </a:gridCol>
                <a:gridCol w="1476895">
                  <a:extLst>
                    <a:ext uri="{9D8B030D-6E8A-4147-A177-3AD203B41FA5}">
                      <a16:colId xmlns:a16="http://schemas.microsoft.com/office/drawing/2014/main" val="20001"/>
                    </a:ext>
                  </a:extLst>
                </a:gridCol>
              </a:tblGrid>
              <a:tr h="284102">
                <a:tc>
                  <a:txBody>
                    <a:bodyPr/>
                    <a:lstStyle/>
                    <a:p>
                      <a:r>
                        <a:rPr lang="en-US" sz="1600" dirty="0">
                          <a:latin typeface="Verdana" pitchFamily="34" charset="0"/>
                          <a:ea typeface="Verdana" pitchFamily="34" charset="0"/>
                          <a:cs typeface="Verdana" pitchFamily="34" charset="0"/>
                        </a:rPr>
                        <a:t>Net income</a:t>
                      </a:r>
                    </a:p>
                  </a:txBody>
                  <a:tcPr/>
                </a:tc>
                <a:tc>
                  <a:txBody>
                    <a:bodyPr/>
                    <a:lstStyle/>
                    <a:p>
                      <a:pPr algn="r"/>
                      <a:r>
                        <a:rPr lang="en-US" sz="1600" dirty="0">
                          <a:latin typeface="Verdana" pitchFamily="34" charset="0"/>
                          <a:ea typeface="Verdana" pitchFamily="34" charset="0"/>
                          <a:cs typeface="Verdana" pitchFamily="34" charset="0"/>
                        </a:rPr>
                        <a:t>$600,000</a:t>
                      </a:r>
                    </a:p>
                  </a:txBody>
                  <a:tcPr/>
                </a:tc>
                <a:extLst>
                  <a:ext uri="{0D108BD9-81ED-4DB2-BD59-A6C34878D82A}">
                    <a16:rowId xmlns:a16="http://schemas.microsoft.com/office/drawing/2014/main" val="10000"/>
                  </a:ext>
                </a:extLst>
              </a:tr>
              <a:tr h="320796">
                <a:tc>
                  <a:txBody>
                    <a:bodyPr/>
                    <a:lstStyle/>
                    <a:p>
                      <a:r>
                        <a:rPr lang="en-US" sz="1600" dirty="0">
                          <a:latin typeface="Verdana" pitchFamily="34" charset="0"/>
                          <a:ea typeface="Verdana" pitchFamily="34" charset="0"/>
                          <a:cs typeface="Verdana" pitchFamily="34" charset="0"/>
                        </a:rPr>
                        <a:t>Target</a:t>
                      </a:r>
                      <a:r>
                        <a:rPr lang="en-US" sz="1600" baseline="0" dirty="0">
                          <a:latin typeface="Verdana" pitchFamily="34" charset="0"/>
                          <a:ea typeface="Verdana" pitchFamily="34" charset="0"/>
                          <a:cs typeface="Verdana" pitchFamily="34" charset="0"/>
                        </a:rPr>
                        <a:t> income ($7,500,000 × .06)</a:t>
                      </a:r>
                      <a:endParaRPr lang="en-US" sz="1600" dirty="0">
                        <a:latin typeface="Verdana" pitchFamily="34" charset="0"/>
                        <a:ea typeface="Verdana" pitchFamily="34" charset="0"/>
                        <a:cs typeface="Verdana" pitchFamily="34" charset="0"/>
                      </a:endParaRPr>
                    </a:p>
                  </a:txBody>
                  <a:tcPr/>
                </a:tc>
                <a:tc>
                  <a:txBody>
                    <a:bodyPr/>
                    <a:lstStyle/>
                    <a:p>
                      <a:pPr algn="r"/>
                      <a:r>
                        <a:rPr lang="en-US" sz="1600" u="sng" dirty="0">
                          <a:latin typeface="Verdana" pitchFamily="34" charset="0"/>
                          <a:ea typeface="Verdana" pitchFamily="34" charset="0"/>
                          <a:cs typeface="Verdana" pitchFamily="34" charset="0"/>
                        </a:rPr>
                        <a:t>450,000</a:t>
                      </a:r>
                    </a:p>
                  </a:txBody>
                  <a:tcPr/>
                </a:tc>
                <a:extLst>
                  <a:ext uri="{0D108BD9-81ED-4DB2-BD59-A6C34878D82A}">
                    <a16:rowId xmlns:a16="http://schemas.microsoft.com/office/drawing/2014/main" val="10001"/>
                  </a:ext>
                </a:extLst>
              </a:tr>
              <a:tr h="284102">
                <a:tc>
                  <a:txBody>
                    <a:bodyPr/>
                    <a:lstStyle/>
                    <a:p>
                      <a:r>
                        <a:rPr lang="en-US" sz="1600" dirty="0">
                          <a:latin typeface="Verdana" pitchFamily="34" charset="0"/>
                          <a:ea typeface="Verdana" pitchFamily="34" charset="0"/>
                          <a:cs typeface="Verdana" pitchFamily="34" charset="0"/>
                        </a:rPr>
                        <a:t>Residual income</a:t>
                      </a:r>
                    </a:p>
                  </a:txBody>
                  <a:tcPr/>
                </a:tc>
                <a:tc>
                  <a:txBody>
                    <a:bodyPr/>
                    <a:lstStyle/>
                    <a:p>
                      <a:pPr algn="r"/>
                      <a:r>
                        <a:rPr lang="en-US" sz="1600" dirty="0">
                          <a:latin typeface="Verdana" pitchFamily="34" charset="0"/>
                          <a:ea typeface="Verdana" pitchFamily="34" charset="0"/>
                          <a:cs typeface="Verdana" pitchFamily="34" charset="0"/>
                        </a:rPr>
                        <a:t>$ 150,000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9149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426"/>
            <a:ext cx="8229600" cy="681910"/>
          </a:xfrm>
        </p:spPr>
        <p:txBody>
          <a:bodyPr/>
          <a:lstStyle/>
          <a:p>
            <a:r>
              <a:rPr lang="en-US" altLang="en-US" sz="3600" dirty="0"/>
              <a:t>Performance Evaluation</a:t>
            </a:r>
            <a:endParaRPr lang="en-US" sz="3600" dirty="0"/>
          </a:p>
        </p:txBody>
      </p:sp>
      <p:sp>
        <p:nvSpPr>
          <p:cNvPr id="3" name="Content Placeholder 2"/>
          <p:cNvSpPr>
            <a:spLocks noGrp="1"/>
          </p:cNvSpPr>
          <p:nvPr>
            <p:ph idx="1"/>
          </p:nvPr>
        </p:nvSpPr>
        <p:spPr>
          <a:xfrm>
            <a:off x="381000" y="1308536"/>
            <a:ext cx="8305800" cy="5168464"/>
          </a:xfrm>
        </p:spPr>
        <p:txBody>
          <a:bodyPr/>
          <a:lstStyle/>
          <a:p>
            <a:pPr eaLnBrk="1" hangingPunct="1">
              <a:spcBef>
                <a:spcPct val="40000"/>
              </a:spcBef>
            </a:pPr>
            <a:r>
              <a:rPr lang="en-US" sz="2200" dirty="0"/>
              <a:t>Large companies are easier to manage if divided into smaller units, called </a:t>
            </a:r>
            <a:r>
              <a:rPr lang="en-US" sz="2200" i="1" dirty="0"/>
              <a:t>divisions, segments, </a:t>
            </a:r>
            <a:r>
              <a:rPr lang="en-US" sz="2200" dirty="0"/>
              <a:t>or </a:t>
            </a:r>
            <a:r>
              <a:rPr lang="en-US" sz="2200" i="1" dirty="0"/>
              <a:t>departments.</a:t>
            </a:r>
          </a:p>
          <a:p>
            <a:pPr eaLnBrk="1" hangingPunct="1">
              <a:spcBef>
                <a:spcPct val="40000"/>
              </a:spcBef>
            </a:pPr>
            <a:r>
              <a:rPr lang="en-US" altLang="en-US" sz="2200" dirty="0"/>
              <a:t>In decentralized organizations, decisions are made by unit managers instead of by top management.</a:t>
            </a:r>
          </a:p>
          <a:p>
            <a:pPr marL="0" indent="0" eaLnBrk="1" hangingPunct="1">
              <a:spcBef>
                <a:spcPct val="40000"/>
              </a:spcBef>
              <a:buNone/>
            </a:pPr>
            <a:r>
              <a:rPr lang="en-US" sz="2200" b="1" dirty="0"/>
              <a:t>Cost center</a:t>
            </a:r>
          </a:p>
          <a:p>
            <a:pPr eaLnBrk="1" hangingPunct="1">
              <a:spcBef>
                <a:spcPct val="40000"/>
              </a:spcBef>
            </a:pPr>
            <a:r>
              <a:rPr lang="en-US" sz="2200" dirty="0"/>
              <a:t>Evaluated on their success in controlling costs.</a:t>
            </a:r>
          </a:p>
          <a:p>
            <a:pPr marL="0" indent="0" eaLnBrk="1" hangingPunct="1">
              <a:spcBef>
                <a:spcPct val="40000"/>
              </a:spcBef>
              <a:buNone/>
            </a:pPr>
            <a:r>
              <a:rPr lang="en-US" sz="2200" b="1" dirty="0"/>
              <a:t>Profit center</a:t>
            </a:r>
          </a:p>
          <a:p>
            <a:pPr eaLnBrk="1" hangingPunct="1">
              <a:spcBef>
                <a:spcPct val="40000"/>
              </a:spcBef>
            </a:pPr>
            <a:r>
              <a:rPr lang="en-US" sz="2200" dirty="0"/>
              <a:t>Evaluated on their success in generating income.</a:t>
            </a:r>
            <a:endParaRPr lang="en-US" sz="2200" b="1" dirty="0"/>
          </a:p>
          <a:p>
            <a:pPr marL="0" indent="0">
              <a:buNone/>
            </a:pPr>
            <a:r>
              <a:rPr lang="en-US" sz="2200" b="1" dirty="0"/>
              <a:t>Investment center</a:t>
            </a:r>
          </a:p>
          <a:p>
            <a:r>
              <a:rPr lang="en-US" sz="2200" dirty="0"/>
              <a:t>Evaluated on use of investment center assets to generate income.</a:t>
            </a:r>
            <a:endParaRPr lang="en-US" sz="2200" b="1" dirty="0"/>
          </a:p>
        </p:txBody>
      </p:sp>
    </p:spTree>
    <p:extLst>
      <p:ext uri="{BB962C8B-B14F-4D97-AF65-F5344CB8AC3E}">
        <p14:creationId xmlns:p14="http://schemas.microsoft.com/office/powerpoint/2010/main" val="2285770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044" y="2348524"/>
            <a:ext cx="8549640" cy="2375876"/>
          </a:xfrm>
        </p:spPr>
        <p:txBody>
          <a:bodyPr/>
          <a:lstStyle/>
          <a:p>
            <a:r>
              <a:rPr lang="en-US" altLang="en-US" sz="3600" b="1" dirty="0"/>
              <a:t>Learning Objective A2</a:t>
            </a:r>
            <a:r>
              <a:rPr lang="en-US" altLang="en-US" sz="3600" dirty="0"/>
              <a:t>: </a:t>
            </a:r>
            <a:r>
              <a:rPr lang="en-US" sz="3600" dirty="0">
                <a:solidFill>
                  <a:prstClr val="black"/>
                </a:solidFill>
              </a:rPr>
              <a:t>Analyze investment centers using profit margin and investment turnover.</a:t>
            </a:r>
            <a:endParaRPr lang="en-US" sz="3600" dirty="0"/>
          </a:p>
        </p:txBody>
      </p:sp>
    </p:spTree>
    <p:extLst>
      <p:ext uri="{BB962C8B-B14F-4D97-AF65-F5344CB8AC3E}">
        <p14:creationId xmlns:p14="http://schemas.microsoft.com/office/powerpoint/2010/main" val="2556472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68" y="533400"/>
            <a:ext cx="8870374" cy="953498"/>
          </a:xfrm>
        </p:spPr>
        <p:txBody>
          <a:bodyPr/>
          <a:lstStyle/>
          <a:p>
            <a:r>
              <a:rPr lang="en-US" altLang="en-US" sz="3600" dirty="0"/>
              <a:t>Investment Center Profit Margin and Investment Turnover (1 of 2)</a:t>
            </a:r>
            <a:endParaRPr lang="en-US" sz="3600" dirty="0"/>
          </a:p>
        </p:txBody>
      </p:sp>
      <p:sp>
        <p:nvSpPr>
          <p:cNvPr id="3" name="Text Placeholder 2"/>
          <p:cNvSpPr>
            <a:spLocks noGrp="1"/>
          </p:cNvSpPr>
          <p:nvPr>
            <p:ph type="body" sz="quarter" idx="15"/>
          </p:nvPr>
        </p:nvSpPr>
        <p:spPr>
          <a:xfrm>
            <a:off x="107732" y="1600200"/>
            <a:ext cx="8915400" cy="566777"/>
          </a:xfrm>
        </p:spPr>
        <p:txBody>
          <a:bodyPr/>
          <a:lstStyle/>
          <a:p>
            <a:pPr algn="ctr"/>
            <a:r>
              <a:rPr lang="en-US" altLang="en-US" sz="1800" b="1" kern="0" dirty="0">
                <a:solidFill>
                  <a:prstClr val="black"/>
                </a:solidFill>
              </a:rPr>
              <a:t>Learning Objective A2:</a:t>
            </a:r>
            <a:r>
              <a:rPr lang="en-US" sz="1800" dirty="0">
                <a:solidFill>
                  <a:prstClr val="black"/>
                </a:solidFill>
              </a:rPr>
              <a:t> Analyze investment centers using profit margin and investment turnover.</a:t>
            </a:r>
          </a:p>
        </p:txBody>
      </p:sp>
      <p:graphicFrame>
        <p:nvGraphicFramePr>
          <p:cNvPr id="6" name="Object 5"/>
          <p:cNvGraphicFramePr>
            <a:graphicFrameLocks noChangeAspect="1"/>
          </p:cNvGraphicFramePr>
          <p:nvPr>
            <p:extLst>
              <p:ext uri="{D42A27DB-BD31-4B8C-83A1-F6EECF244321}">
                <p14:modId xmlns:p14="http://schemas.microsoft.com/office/powerpoint/2010/main" val="683756553"/>
              </p:ext>
            </p:extLst>
          </p:nvPr>
        </p:nvGraphicFramePr>
        <p:xfrm>
          <a:off x="683568" y="2268538"/>
          <a:ext cx="7770813" cy="2179637"/>
        </p:xfrm>
        <a:graphic>
          <a:graphicData uri="http://schemas.openxmlformats.org/presentationml/2006/ole">
            <mc:AlternateContent xmlns:mc="http://schemas.openxmlformats.org/markup-compatibility/2006">
              <mc:Choice xmlns:v="urn:schemas-microsoft-com:vml" Requires="v">
                <p:oleObj spid="_x0000_s13501" name="Equation" r:id="rId4" imgW="4546440" imgH="1307880" progId="Equation.3">
                  <p:embed/>
                </p:oleObj>
              </mc:Choice>
              <mc:Fallback>
                <p:oleObj name="Equation" r:id="rId4" imgW="4546440" imgH="1307880" progId="Equation.3">
                  <p:embed/>
                  <p:pic>
                    <p:nvPicPr>
                      <p:cNvPr id="0" name="Picture 120"/>
                      <p:cNvPicPr>
                        <a:picLocks noChangeAspect="1" noChangeArrowheads="1"/>
                      </p:cNvPicPr>
                      <p:nvPr/>
                    </p:nvPicPr>
                    <p:blipFill>
                      <a:blip r:embed="rId5"/>
                      <a:srcRect/>
                      <a:stretch>
                        <a:fillRect/>
                      </a:stretch>
                    </p:blipFill>
                    <p:spPr bwMode="auto">
                      <a:xfrm>
                        <a:off x="683568" y="2268538"/>
                        <a:ext cx="7770813" cy="217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sz="quarter" idx="16"/>
          </p:nvPr>
        </p:nvSpPr>
        <p:spPr>
          <a:xfrm>
            <a:off x="326628" y="4493493"/>
            <a:ext cx="8664614" cy="447675"/>
          </a:xfrm>
        </p:spPr>
        <p:txBody>
          <a:bodyPr/>
          <a:lstStyle/>
          <a:p>
            <a:pPr marL="0" indent="0">
              <a:buNone/>
            </a:pPr>
            <a:r>
              <a:rPr lang="en-US" sz="2200" kern="0" dirty="0"/>
              <a:t>Exhibit 22.15</a:t>
            </a:r>
          </a:p>
        </p:txBody>
      </p:sp>
      <p:graphicFrame>
        <p:nvGraphicFramePr>
          <p:cNvPr id="7" name="Table 6"/>
          <p:cNvGraphicFramePr>
            <a:graphicFrameLocks noGrp="1"/>
          </p:cNvGraphicFramePr>
          <p:nvPr>
            <p:extLst>
              <p:ext uri="{D42A27DB-BD31-4B8C-83A1-F6EECF244321}">
                <p14:modId xmlns:p14="http://schemas.microsoft.com/office/powerpoint/2010/main" val="3292529059"/>
              </p:ext>
            </p:extLst>
          </p:nvPr>
        </p:nvGraphicFramePr>
        <p:xfrm>
          <a:off x="470476" y="5081736"/>
          <a:ext cx="8077200" cy="1371600"/>
        </p:xfrm>
        <a:graphic>
          <a:graphicData uri="http://schemas.openxmlformats.org/drawingml/2006/table">
            <a:tbl>
              <a:tblPr firstRow="1" bandRow="1">
                <a:tableStyleId>{5940675A-B579-460E-94D1-54222C63F5DA}</a:tableStyleId>
              </a:tblPr>
              <a:tblGrid>
                <a:gridCol w="2884597">
                  <a:extLst>
                    <a:ext uri="{9D8B030D-6E8A-4147-A177-3AD203B41FA5}">
                      <a16:colId xmlns:a16="http://schemas.microsoft.com/office/drawing/2014/main" val="20000"/>
                    </a:ext>
                  </a:extLst>
                </a:gridCol>
                <a:gridCol w="2637346">
                  <a:extLst>
                    <a:ext uri="{9D8B030D-6E8A-4147-A177-3AD203B41FA5}">
                      <a16:colId xmlns:a16="http://schemas.microsoft.com/office/drawing/2014/main" val="20001"/>
                    </a:ext>
                  </a:extLst>
                </a:gridCol>
                <a:gridCol w="2555257">
                  <a:extLst>
                    <a:ext uri="{9D8B030D-6E8A-4147-A177-3AD203B41FA5}">
                      <a16:colId xmlns:a16="http://schemas.microsoft.com/office/drawing/2014/main" val="20002"/>
                    </a:ext>
                  </a:extLst>
                </a:gridCol>
              </a:tblGrid>
              <a:tr h="342900">
                <a:tc>
                  <a:txBody>
                    <a:bodyPr/>
                    <a:lstStyle/>
                    <a:p>
                      <a:pPr algn="ctr"/>
                      <a:r>
                        <a:rPr lang="en-US" sz="1200" b="1" dirty="0">
                          <a:latin typeface="Verdana" pitchFamily="34" charset="0"/>
                          <a:ea typeface="Verdana" pitchFamily="34" charset="0"/>
                          <a:cs typeface="Verdana" pitchFamily="34" charset="0"/>
                        </a:rPr>
                        <a:t>$ millions</a:t>
                      </a:r>
                    </a:p>
                  </a:txBody>
                  <a:tcPr/>
                </a:tc>
                <a:tc>
                  <a:txBody>
                    <a:bodyPr/>
                    <a:lstStyle/>
                    <a:p>
                      <a:pPr algn="ctr"/>
                      <a:r>
                        <a:rPr lang="en-US" sz="1200" b="1" dirty="0">
                          <a:latin typeface="Verdana" pitchFamily="34" charset="0"/>
                          <a:ea typeface="Verdana" pitchFamily="34" charset="0"/>
                          <a:cs typeface="Verdana" pitchFamily="34" charset="0"/>
                        </a:rPr>
                        <a:t>Media Networks</a:t>
                      </a:r>
                    </a:p>
                  </a:txBody>
                  <a:tcPr/>
                </a:tc>
                <a:tc>
                  <a:txBody>
                    <a:bodyPr/>
                    <a:lstStyle/>
                    <a:p>
                      <a:pPr algn="ctr"/>
                      <a:r>
                        <a:rPr lang="en-US" sz="1200" b="1" dirty="0">
                          <a:latin typeface="Verdana" pitchFamily="34" charset="0"/>
                          <a:ea typeface="Verdana" pitchFamily="34" charset="0"/>
                          <a:cs typeface="Verdana" pitchFamily="34" charset="0"/>
                        </a:rPr>
                        <a:t>Park</a:t>
                      </a:r>
                      <a:r>
                        <a:rPr lang="en-US" sz="1200" b="1" baseline="0" dirty="0">
                          <a:latin typeface="Verdana" pitchFamily="34" charset="0"/>
                          <a:ea typeface="Verdana" pitchFamily="34" charset="0"/>
                          <a:cs typeface="Verdana" pitchFamily="34" charset="0"/>
                        </a:rPr>
                        <a:t>s and Resorts</a:t>
                      </a:r>
                      <a:endParaRPr lang="en-US" sz="1200" b="1"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0"/>
                  </a:ext>
                </a:extLst>
              </a:tr>
              <a:tr h="342900">
                <a:tc>
                  <a:txBody>
                    <a:bodyPr/>
                    <a:lstStyle/>
                    <a:p>
                      <a:r>
                        <a:rPr lang="en-US" sz="1200" dirty="0">
                          <a:latin typeface="Verdana" pitchFamily="34" charset="0"/>
                          <a:ea typeface="Verdana" pitchFamily="34" charset="0"/>
                          <a:cs typeface="Verdana" pitchFamily="34" charset="0"/>
                        </a:rPr>
                        <a:t>Sales…………………………………………</a:t>
                      </a:r>
                    </a:p>
                  </a:txBody>
                  <a:tcPr/>
                </a:tc>
                <a:tc>
                  <a:txBody>
                    <a:bodyPr/>
                    <a:lstStyle/>
                    <a:p>
                      <a:pPr algn="r"/>
                      <a:r>
                        <a:rPr lang="en-US" sz="1200" dirty="0">
                          <a:latin typeface="Verdana" pitchFamily="34" charset="0"/>
                          <a:ea typeface="Verdana" pitchFamily="34" charset="0"/>
                          <a:cs typeface="Verdana" pitchFamily="34" charset="0"/>
                        </a:rPr>
                        <a:t>$ 23,264</a:t>
                      </a:r>
                    </a:p>
                  </a:txBody>
                  <a:tcPr/>
                </a:tc>
                <a:tc>
                  <a:txBody>
                    <a:bodyPr/>
                    <a:lstStyle/>
                    <a:p>
                      <a:pPr algn="r"/>
                      <a:r>
                        <a:rPr lang="en-US" sz="1200" dirty="0">
                          <a:latin typeface="Verdana" pitchFamily="34" charset="0"/>
                          <a:ea typeface="Verdana" pitchFamily="34" charset="0"/>
                          <a:cs typeface="Verdana" pitchFamily="34" charset="0"/>
                        </a:rPr>
                        <a:t>$ 16,162</a:t>
                      </a:r>
                    </a:p>
                  </a:txBody>
                  <a:tcPr/>
                </a:tc>
                <a:extLst>
                  <a:ext uri="{0D108BD9-81ED-4DB2-BD59-A6C34878D82A}">
                    <a16:rowId xmlns:a16="http://schemas.microsoft.com/office/drawing/2014/main" val="10001"/>
                  </a:ext>
                </a:extLst>
              </a:tr>
              <a:tr h="342900">
                <a:tc>
                  <a:txBody>
                    <a:bodyPr/>
                    <a:lstStyle/>
                    <a:p>
                      <a:r>
                        <a:rPr lang="en-US" sz="1200" dirty="0">
                          <a:latin typeface="Verdana" pitchFamily="34" charset="0"/>
                          <a:ea typeface="Verdana" pitchFamily="34" charset="0"/>
                          <a:cs typeface="Verdana" pitchFamily="34" charset="0"/>
                        </a:rPr>
                        <a:t>Income………………………………………</a:t>
                      </a:r>
                    </a:p>
                  </a:txBody>
                  <a:tcPr/>
                </a:tc>
                <a:tc>
                  <a:txBody>
                    <a:bodyPr/>
                    <a:lstStyle/>
                    <a:p>
                      <a:pPr algn="r"/>
                      <a:r>
                        <a:rPr lang="en-US" sz="1200" dirty="0">
                          <a:latin typeface="Verdana" pitchFamily="34" charset="0"/>
                          <a:ea typeface="Verdana" pitchFamily="34" charset="0"/>
                          <a:cs typeface="Verdana" pitchFamily="34" charset="0"/>
                        </a:rPr>
                        <a:t>7,793</a:t>
                      </a:r>
                    </a:p>
                  </a:txBody>
                  <a:tcPr/>
                </a:tc>
                <a:tc>
                  <a:txBody>
                    <a:bodyPr/>
                    <a:lstStyle/>
                    <a:p>
                      <a:pPr algn="r"/>
                      <a:r>
                        <a:rPr lang="en-US" sz="1200" dirty="0">
                          <a:latin typeface="Verdana" pitchFamily="34" charset="0"/>
                          <a:ea typeface="Verdana" pitchFamily="34" charset="0"/>
                          <a:cs typeface="Verdana" pitchFamily="34" charset="0"/>
                        </a:rPr>
                        <a:t>3,031</a:t>
                      </a:r>
                    </a:p>
                  </a:txBody>
                  <a:tcPr/>
                </a:tc>
                <a:extLst>
                  <a:ext uri="{0D108BD9-81ED-4DB2-BD59-A6C34878D82A}">
                    <a16:rowId xmlns:a16="http://schemas.microsoft.com/office/drawing/2014/main" val="10002"/>
                  </a:ext>
                </a:extLst>
              </a:tr>
              <a:tr h="342900">
                <a:tc>
                  <a:txBody>
                    <a:bodyPr/>
                    <a:lstStyle/>
                    <a:p>
                      <a:r>
                        <a:rPr lang="en-US" sz="1200" dirty="0">
                          <a:latin typeface="Verdana" pitchFamily="34" charset="0"/>
                          <a:ea typeface="Verdana" pitchFamily="34" charset="0"/>
                          <a:cs typeface="Verdana" pitchFamily="34" charset="0"/>
                        </a:rPr>
                        <a:t>Average invested</a:t>
                      </a:r>
                      <a:r>
                        <a:rPr lang="en-US" sz="1200" baseline="0" dirty="0">
                          <a:latin typeface="Verdana" pitchFamily="34" charset="0"/>
                          <a:ea typeface="Verdana" pitchFamily="34" charset="0"/>
                          <a:cs typeface="Verdana" pitchFamily="34" charset="0"/>
                        </a:rPr>
                        <a:t> assets………..…</a:t>
                      </a:r>
                      <a:endParaRPr lang="en-US" sz="1200" dirty="0">
                        <a:latin typeface="Verdana" pitchFamily="34" charset="0"/>
                        <a:ea typeface="Verdana" pitchFamily="34" charset="0"/>
                        <a:cs typeface="Verdana" pitchFamily="34" charset="0"/>
                      </a:endParaRPr>
                    </a:p>
                  </a:txBody>
                  <a:tcPr/>
                </a:tc>
                <a:tc>
                  <a:txBody>
                    <a:bodyPr/>
                    <a:lstStyle/>
                    <a:p>
                      <a:pPr algn="r"/>
                      <a:r>
                        <a:rPr lang="en-US" sz="1200" dirty="0">
                          <a:latin typeface="Verdana" pitchFamily="34" charset="0"/>
                          <a:ea typeface="Verdana" pitchFamily="34" charset="0"/>
                          <a:cs typeface="Verdana" pitchFamily="34" charset="0"/>
                        </a:rPr>
                        <a:t>30,262</a:t>
                      </a:r>
                    </a:p>
                  </a:txBody>
                  <a:tcPr/>
                </a:tc>
                <a:tc>
                  <a:txBody>
                    <a:bodyPr/>
                    <a:lstStyle/>
                    <a:p>
                      <a:pPr algn="r"/>
                      <a:r>
                        <a:rPr lang="en-US" sz="1200" dirty="0">
                          <a:latin typeface="Verdana" pitchFamily="34" charset="0"/>
                          <a:ea typeface="Verdana" pitchFamily="34" charset="0"/>
                          <a:cs typeface="Verdana" pitchFamily="34" charset="0"/>
                        </a:rPr>
                        <a:t>23,335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009859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34" y="549166"/>
            <a:ext cx="8870732" cy="974834"/>
          </a:xfrm>
        </p:spPr>
        <p:txBody>
          <a:bodyPr/>
          <a:lstStyle/>
          <a:p>
            <a:r>
              <a:rPr lang="en-US" altLang="en-US" sz="3600" dirty="0"/>
              <a:t>Investment Center Profit Margin and Investment Turnover (2 of 2)</a:t>
            </a:r>
            <a:endParaRPr lang="en-US" sz="3600" dirty="0"/>
          </a:p>
        </p:txBody>
      </p:sp>
      <p:sp>
        <p:nvSpPr>
          <p:cNvPr id="3" name="Text Placeholder 2"/>
          <p:cNvSpPr>
            <a:spLocks noGrp="1"/>
          </p:cNvSpPr>
          <p:nvPr>
            <p:ph type="body" sz="quarter" idx="15"/>
          </p:nvPr>
        </p:nvSpPr>
        <p:spPr>
          <a:xfrm>
            <a:off x="66218" y="1676400"/>
            <a:ext cx="8998427" cy="572502"/>
          </a:xfrm>
        </p:spPr>
        <p:txBody>
          <a:bodyPr/>
          <a:lstStyle/>
          <a:p>
            <a:pPr algn="ctr"/>
            <a:r>
              <a:rPr lang="en-US" altLang="en-US" sz="1800" b="1" kern="0" dirty="0">
                <a:solidFill>
                  <a:prstClr val="black"/>
                </a:solidFill>
              </a:rPr>
              <a:t>Learning Objective A2:</a:t>
            </a:r>
            <a:r>
              <a:rPr lang="en-US" sz="1800" dirty="0">
                <a:solidFill>
                  <a:prstClr val="black"/>
                </a:solidFill>
              </a:rPr>
              <a:t> Analyze investment centers using profit margin and investment turnover.</a:t>
            </a:r>
          </a:p>
        </p:txBody>
      </p:sp>
      <p:sp>
        <p:nvSpPr>
          <p:cNvPr id="4" name="Content Placeholder 3"/>
          <p:cNvSpPr>
            <a:spLocks noGrp="1"/>
          </p:cNvSpPr>
          <p:nvPr>
            <p:ph sz="quarter" idx="16"/>
          </p:nvPr>
        </p:nvSpPr>
        <p:spPr>
          <a:xfrm>
            <a:off x="549166" y="2283241"/>
            <a:ext cx="8458200" cy="425953"/>
          </a:xfrm>
        </p:spPr>
        <p:txBody>
          <a:bodyPr/>
          <a:lstStyle/>
          <a:p>
            <a:pPr marL="0" indent="0">
              <a:buNone/>
            </a:pPr>
            <a:r>
              <a:rPr lang="en-US" sz="2400" kern="0" dirty="0"/>
              <a:t>Exhibit 22.16</a:t>
            </a:r>
          </a:p>
        </p:txBody>
      </p:sp>
      <p:graphicFrame>
        <p:nvGraphicFramePr>
          <p:cNvPr id="8" name="Table 7"/>
          <p:cNvGraphicFramePr>
            <a:graphicFrameLocks noGrp="1"/>
          </p:cNvGraphicFramePr>
          <p:nvPr>
            <p:extLst>
              <p:ext uri="{D42A27DB-BD31-4B8C-83A1-F6EECF244321}">
                <p14:modId xmlns:p14="http://schemas.microsoft.com/office/powerpoint/2010/main" val="842655642"/>
              </p:ext>
            </p:extLst>
          </p:nvPr>
        </p:nvGraphicFramePr>
        <p:xfrm>
          <a:off x="467544" y="2895600"/>
          <a:ext cx="8237486" cy="3352800"/>
        </p:xfrm>
        <a:graphic>
          <a:graphicData uri="http://schemas.openxmlformats.org/drawingml/2006/table">
            <a:tbl>
              <a:tblPr firstRow="1" bandRow="1">
                <a:tableStyleId>{5940675A-B579-460E-94D1-54222C63F5DA}</a:tableStyleId>
              </a:tblPr>
              <a:tblGrid>
                <a:gridCol w="3894083">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gridCol w="2286002">
                  <a:extLst>
                    <a:ext uri="{9D8B030D-6E8A-4147-A177-3AD203B41FA5}">
                      <a16:colId xmlns:a16="http://schemas.microsoft.com/office/drawing/2014/main" val="20002"/>
                    </a:ext>
                  </a:extLst>
                </a:gridCol>
              </a:tblGrid>
              <a:tr h="275020">
                <a:tc>
                  <a:txBody>
                    <a:bodyPr/>
                    <a:lstStyle/>
                    <a:p>
                      <a:pPr algn="ctr"/>
                      <a:r>
                        <a:rPr lang="en-US" sz="1600" b="1" dirty="0">
                          <a:latin typeface="Verdana" pitchFamily="34" charset="0"/>
                          <a:ea typeface="Verdana" pitchFamily="34" charset="0"/>
                          <a:cs typeface="Verdana" pitchFamily="34" charset="0"/>
                        </a:rPr>
                        <a:t>$millions</a:t>
                      </a:r>
                    </a:p>
                  </a:txBody>
                  <a:tcPr/>
                </a:tc>
                <a:tc>
                  <a:txBody>
                    <a:bodyPr/>
                    <a:lstStyle/>
                    <a:p>
                      <a:pPr algn="ctr"/>
                      <a:r>
                        <a:rPr lang="en-US" sz="1600" b="1" dirty="0">
                          <a:latin typeface="Verdana" pitchFamily="34" charset="0"/>
                          <a:ea typeface="Verdana" pitchFamily="34" charset="0"/>
                          <a:cs typeface="Verdana" pitchFamily="34" charset="0"/>
                        </a:rPr>
                        <a:t>Media Networks</a:t>
                      </a:r>
                    </a:p>
                  </a:txBody>
                  <a:tcPr/>
                </a:tc>
                <a:tc>
                  <a:txBody>
                    <a:bodyPr/>
                    <a:lstStyle/>
                    <a:p>
                      <a:pPr algn="ctr"/>
                      <a:r>
                        <a:rPr lang="en-US" sz="1600" b="1" dirty="0">
                          <a:latin typeface="Verdana" pitchFamily="34" charset="0"/>
                          <a:ea typeface="Verdana" pitchFamily="34" charset="0"/>
                          <a:cs typeface="Verdana" pitchFamily="34" charset="0"/>
                        </a:rPr>
                        <a:t>Parks and Resorts</a:t>
                      </a:r>
                    </a:p>
                  </a:txBody>
                  <a:tcPr/>
                </a:tc>
                <a:extLst>
                  <a:ext uri="{0D108BD9-81ED-4DB2-BD59-A6C34878D82A}">
                    <a16:rowId xmlns:a16="http://schemas.microsoft.com/office/drawing/2014/main" val="10000"/>
                  </a:ext>
                </a:extLst>
              </a:tr>
              <a:tr h="275020">
                <a:tc>
                  <a:txBody>
                    <a:bodyPr/>
                    <a:lstStyle/>
                    <a:p>
                      <a:r>
                        <a:rPr lang="en-US" sz="1600" dirty="0">
                          <a:latin typeface="Verdana" pitchFamily="34" charset="0"/>
                          <a:ea typeface="Verdana" pitchFamily="34" charset="0"/>
                          <a:cs typeface="Verdana" pitchFamily="34" charset="0"/>
                        </a:rPr>
                        <a:t>Profit margin</a:t>
                      </a:r>
                    </a:p>
                  </a:txBody>
                  <a:tcPr/>
                </a:tc>
                <a:tc>
                  <a:txBody>
                    <a:bodyPr/>
                    <a:lstStyle/>
                    <a:p>
                      <a:endParaRPr lang="en-US" sz="1600" dirty="0">
                        <a:latin typeface="Verdana" pitchFamily="34" charset="0"/>
                        <a:ea typeface="Verdana" pitchFamily="34" charset="0"/>
                        <a:cs typeface="Verdana" pitchFamily="34" charset="0"/>
                      </a:endParaRPr>
                    </a:p>
                  </a:txBody>
                  <a:tcPr/>
                </a:tc>
                <a:tc>
                  <a:txBody>
                    <a:bodyPr/>
                    <a:lstStyle/>
                    <a:p>
                      <a:endParaRPr lang="en-US" sz="160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1"/>
                  </a:ext>
                </a:extLst>
              </a:tr>
              <a:tr h="275020">
                <a:tc>
                  <a:txBody>
                    <a:bodyPr/>
                    <a:lstStyle/>
                    <a:p>
                      <a:pPr marL="342900" indent="0"/>
                      <a:r>
                        <a:rPr lang="en-US" sz="1600" dirty="0">
                          <a:latin typeface="Verdana" pitchFamily="34" charset="0"/>
                          <a:ea typeface="Verdana" pitchFamily="34" charset="0"/>
                          <a:cs typeface="Verdana" pitchFamily="34" charset="0"/>
                        </a:rPr>
                        <a:t>$7,793/$23,264………………………..</a:t>
                      </a:r>
                    </a:p>
                  </a:txBody>
                  <a:tcPr/>
                </a:tc>
                <a:tc>
                  <a:txBody>
                    <a:bodyPr/>
                    <a:lstStyle/>
                    <a:p>
                      <a:pPr algn="r"/>
                      <a:r>
                        <a:rPr lang="en-US" sz="1600" dirty="0">
                          <a:latin typeface="Verdana" pitchFamily="34" charset="0"/>
                          <a:ea typeface="Verdana" pitchFamily="34" charset="0"/>
                          <a:cs typeface="Verdana" pitchFamily="34" charset="0"/>
                        </a:rPr>
                        <a:t>33.50%</a:t>
                      </a:r>
                    </a:p>
                  </a:txBody>
                  <a:tcPr/>
                </a:tc>
                <a:tc>
                  <a:txBody>
                    <a:bodyPr/>
                    <a:lstStyle/>
                    <a:p>
                      <a:pPr algn="r"/>
                      <a:endParaRPr lang="en-US" sz="160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2"/>
                  </a:ext>
                </a:extLst>
              </a:tr>
              <a:tr h="275020">
                <a:tc>
                  <a:txBody>
                    <a:bodyPr/>
                    <a:lstStyle/>
                    <a:p>
                      <a:pPr marL="342900" indent="0"/>
                      <a:r>
                        <a:rPr lang="en-US" sz="1600" dirty="0">
                          <a:latin typeface="Verdana" pitchFamily="34" charset="0"/>
                          <a:ea typeface="Verdana" pitchFamily="34" charset="0"/>
                          <a:cs typeface="Verdana" pitchFamily="34" charset="0"/>
                        </a:rPr>
                        <a:t>$3,031/$16,162………………………..</a:t>
                      </a:r>
                    </a:p>
                  </a:txBody>
                  <a:tcPr/>
                </a:tc>
                <a:tc>
                  <a:txBody>
                    <a:bodyPr/>
                    <a:lstStyle/>
                    <a:p>
                      <a:pPr algn="r"/>
                      <a:endParaRPr lang="en-US" sz="1600" dirty="0">
                        <a:latin typeface="Verdana" pitchFamily="34" charset="0"/>
                        <a:ea typeface="Verdana" pitchFamily="34" charset="0"/>
                        <a:cs typeface="Verdana" pitchFamily="34" charset="0"/>
                      </a:endParaRPr>
                    </a:p>
                  </a:txBody>
                  <a:tcPr/>
                </a:tc>
                <a:tc>
                  <a:txBody>
                    <a:bodyPr/>
                    <a:lstStyle/>
                    <a:p>
                      <a:pPr algn="r"/>
                      <a:r>
                        <a:rPr lang="en-US" sz="1600" dirty="0">
                          <a:latin typeface="Verdana" pitchFamily="34" charset="0"/>
                          <a:ea typeface="Verdana" pitchFamily="34" charset="0"/>
                          <a:cs typeface="Verdana" pitchFamily="34" charset="0"/>
                        </a:rPr>
                        <a:t>18.75%</a:t>
                      </a:r>
                    </a:p>
                  </a:txBody>
                  <a:tcPr/>
                </a:tc>
                <a:extLst>
                  <a:ext uri="{0D108BD9-81ED-4DB2-BD59-A6C34878D82A}">
                    <a16:rowId xmlns:a16="http://schemas.microsoft.com/office/drawing/2014/main" val="10003"/>
                  </a:ext>
                </a:extLst>
              </a:tr>
              <a:tr h="309620">
                <a:tc>
                  <a:txBody>
                    <a:bodyPr/>
                    <a:lstStyle/>
                    <a:p>
                      <a:r>
                        <a:rPr lang="en-US" sz="1600" dirty="0">
                          <a:latin typeface="Verdana" pitchFamily="34" charset="0"/>
                          <a:ea typeface="Verdana" pitchFamily="34" charset="0"/>
                          <a:cs typeface="Verdana" pitchFamily="34" charset="0"/>
                        </a:rPr>
                        <a:t>Investment turnover</a:t>
                      </a:r>
                    </a:p>
                  </a:txBody>
                  <a:tcPr/>
                </a:tc>
                <a:tc>
                  <a:txBody>
                    <a:bodyPr/>
                    <a:lstStyle/>
                    <a:p>
                      <a:pPr algn="r"/>
                      <a:endParaRPr lang="en-US" sz="1600" dirty="0">
                        <a:latin typeface="Verdana" pitchFamily="34" charset="0"/>
                        <a:ea typeface="Verdana" pitchFamily="34" charset="0"/>
                        <a:cs typeface="Verdana" pitchFamily="34" charset="0"/>
                      </a:endParaRPr>
                    </a:p>
                  </a:txBody>
                  <a:tcPr/>
                </a:tc>
                <a:tc>
                  <a:txBody>
                    <a:bodyPr/>
                    <a:lstStyle/>
                    <a:p>
                      <a:pPr algn="r"/>
                      <a:endParaRPr lang="en-US" sz="160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4"/>
                  </a:ext>
                </a:extLst>
              </a:tr>
              <a:tr h="275020">
                <a:tc>
                  <a:txBody>
                    <a:bodyPr/>
                    <a:lstStyle/>
                    <a:p>
                      <a:pPr marL="342900" indent="0"/>
                      <a:r>
                        <a:rPr lang="en-US" sz="1600" dirty="0">
                          <a:latin typeface="Verdana" pitchFamily="34" charset="0"/>
                          <a:ea typeface="Verdana" pitchFamily="34" charset="0"/>
                          <a:cs typeface="Verdana" pitchFamily="34" charset="0"/>
                        </a:rPr>
                        <a:t>$23,264 /$30,262…………………….</a:t>
                      </a:r>
                    </a:p>
                  </a:txBody>
                  <a:tcPr/>
                </a:tc>
                <a:tc>
                  <a:txBody>
                    <a:bodyPr/>
                    <a:lstStyle/>
                    <a:p>
                      <a:pPr algn="r"/>
                      <a:r>
                        <a:rPr lang="en-US" sz="1600" dirty="0">
                          <a:latin typeface="Verdana" pitchFamily="34" charset="0"/>
                          <a:ea typeface="Verdana" pitchFamily="34" charset="0"/>
                          <a:cs typeface="Verdana" pitchFamily="34" charset="0"/>
                        </a:rPr>
                        <a:t>0.77</a:t>
                      </a:r>
                    </a:p>
                  </a:txBody>
                  <a:tcPr/>
                </a:tc>
                <a:tc>
                  <a:txBody>
                    <a:bodyPr/>
                    <a:lstStyle/>
                    <a:p>
                      <a:pPr algn="r"/>
                      <a:endParaRPr lang="en-US" sz="160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5"/>
                  </a:ext>
                </a:extLst>
              </a:tr>
              <a:tr h="275020">
                <a:tc>
                  <a:txBody>
                    <a:bodyPr/>
                    <a:lstStyle/>
                    <a:p>
                      <a:pPr marL="342900" indent="0"/>
                      <a:r>
                        <a:rPr lang="en-US" sz="1600" dirty="0">
                          <a:latin typeface="Verdana" pitchFamily="34" charset="0"/>
                          <a:ea typeface="Verdana" pitchFamily="34" charset="0"/>
                          <a:cs typeface="Verdana" pitchFamily="34" charset="0"/>
                        </a:rPr>
                        <a:t>$16,162/$23,335……………………..</a:t>
                      </a:r>
                    </a:p>
                  </a:txBody>
                  <a:tcPr/>
                </a:tc>
                <a:tc>
                  <a:txBody>
                    <a:bodyPr/>
                    <a:lstStyle/>
                    <a:p>
                      <a:pPr algn="r"/>
                      <a:endParaRPr lang="en-US" sz="1600" dirty="0">
                        <a:latin typeface="Verdana" pitchFamily="34" charset="0"/>
                        <a:ea typeface="Verdana" pitchFamily="34" charset="0"/>
                        <a:cs typeface="Verdana" pitchFamily="34" charset="0"/>
                      </a:endParaRPr>
                    </a:p>
                  </a:txBody>
                  <a:tcPr/>
                </a:tc>
                <a:tc>
                  <a:txBody>
                    <a:bodyPr/>
                    <a:lstStyle/>
                    <a:p>
                      <a:pPr algn="r"/>
                      <a:r>
                        <a:rPr lang="en-US" sz="1600" dirty="0">
                          <a:latin typeface="Verdana" pitchFamily="34" charset="0"/>
                          <a:ea typeface="Verdana" pitchFamily="34" charset="0"/>
                          <a:cs typeface="Verdana" pitchFamily="34" charset="0"/>
                        </a:rPr>
                        <a:t>0.69</a:t>
                      </a:r>
                    </a:p>
                  </a:txBody>
                  <a:tcPr/>
                </a:tc>
                <a:extLst>
                  <a:ext uri="{0D108BD9-81ED-4DB2-BD59-A6C34878D82A}">
                    <a16:rowId xmlns:a16="http://schemas.microsoft.com/office/drawing/2014/main" val="10006"/>
                  </a:ext>
                </a:extLst>
              </a:tr>
              <a:tr h="309620">
                <a:tc>
                  <a:txBody>
                    <a:bodyPr/>
                    <a:lstStyle/>
                    <a:p>
                      <a:r>
                        <a:rPr lang="en-US" sz="1600" dirty="0">
                          <a:latin typeface="Verdana" pitchFamily="34" charset="0"/>
                          <a:ea typeface="Verdana" pitchFamily="34" charset="0"/>
                          <a:cs typeface="Verdana" pitchFamily="34" charset="0"/>
                        </a:rPr>
                        <a:t>Return on investment</a:t>
                      </a:r>
                    </a:p>
                  </a:txBody>
                  <a:tcPr/>
                </a:tc>
                <a:tc>
                  <a:txBody>
                    <a:bodyPr/>
                    <a:lstStyle/>
                    <a:p>
                      <a:pPr algn="r"/>
                      <a:endParaRPr lang="en-US" sz="1600" dirty="0">
                        <a:latin typeface="Verdana" pitchFamily="34" charset="0"/>
                        <a:ea typeface="Verdana" pitchFamily="34" charset="0"/>
                        <a:cs typeface="Verdana" pitchFamily="34" charset="0"/>
                      </a:endParaRPr>
                    </a:p>
                  </a:txBody>
                  <a:tcPr/>
                </a:tc>
                <a:tc>
                  <a:txBody>
                    <a:bodyPr/>
                    <a:lstStyle/>
                    <a:p>
                      <a:pPr algn="r"/>
                      <a:endParaRPr lang="en-US" sz="160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7"/>
                  </a:ext>
                </a:extLst>
              </a:tr>
              <a:tr h="275020">
                <a:tc>
                  <a:txBody>
                    <a:bodyPr/>
                    <a:lstStyle/>
                    <a:p>
                      <a:pPr marL="342900" indent="0"/>
                      <a:r>
                        <a:rPr lang="en-US" sz="1600" dirty="0">
                          <a:latin typeface="Verdana" pitchFamily="34" charset="0"/>
                          <a:ea typeface="Verdana" pitchFamily="34" charset="0"/>
                          <a:cs typeface="Verdana" pitchFamily="34" charset="0"/>
                        </a:rPr>
                        <a:t>33.50%</a:t>
                      </a:r>
                      <a:r>
                        <a:rPr lang="en-US" sz="1600" baseline="0" dirty="0">
                          <a:latin typeface="Verdana" pitchFamily="34" charset="0"/>
                          <a:ea typeface="Verdana" pitchFamily="34" charset="0"/>
                          <a:cs typeface="Verdana" pitchFamily="34" charset="0"/>
                        </a:rPr>
                        <a:t> × 0.77…………………………</a:t>
                      </a:r>
                      <a:endParaRPr lang="en-US" sz="1600" dirty="0">
                        <a:latin typeface="Verdana" pitchFamily="34" charset="0"/>
                        <a:ea typeface="Verdana" pitchFamily="34" charset="0"/>
                        <a:cs typeface="Verdana" pitchFamily="34" charset="0"/>
                      </a:endParaRPr>
                    </a:p>
                  </a:txBody>
                  <a:tcPr/>
                </a:tc>
                <a:tc>
                  <a:txBody>
                    <a:bodyPr/>
                    <a:lstStyle/>
                    <a:p>
                      <a:pPr algn="r"/>
                      <a:r>
                        <a:rPr lang="en-US" sz="1600" dirty="0">
                          <a:latin typeface="Verdana" pitchFamily="34" charset="0"/>
                          <a:ea typeface="Verdana" pitchFamily="34" charset="0"/>
                          <a:cs typeface="Verdana" pitchFamily="34" charset="0"/>
                        </a:rPr>
                        <a:t>25.80%</a:t>
                      </a:r>
                    </a:p>
                  </a:txBody>
                  <a:tcPr/>
                </a:tc>
                <a:tc>
                  <a:txBody>
                    <a:bodyPr/>
                    <a:lstStyle/>
                    <a:p>
                      <a:pPr algn="r"/>
                      <a:endParaRPr lang="en-US" sz="160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8"/>
                  </a:ext>
                </a:extLst>
              </a:tr>
              <a:tr h="275020">
                <a:tc>
                  <a:txBody>
                    <a:bodyPr/>
                    <a:lstStyle/>
                    <a:p>
                      <a:pPr marL="342900" indent="0"/>
                      <a:r>
                        <a:rPr lang="en-US" sz="1600" dirty="0">
                          <a:latin typeface="Verdana" pitchFamily="34" charset="0"/>
                          <a:ea typeface="Verdana" pitchFamily="34" charset="0"/>
                          <a:cs typeface="Verdana" pitchFamily="34" charset="0"/>
                        </a:rPr>
                        <a:t>18.75% </a:t>
                      </a:r>
                      <a:r>
                        <a:rPr lang="en-US" sz="1600" baseline="0" dirty="0">
                          <a:latin typeface="Verdana" pitchFamily="34" charset="0"/>
                          <a:ea typeface="Verdana" pitchFamily="34" charset="0"/>
                          <a:cs typeface="Verdana" pitchFamily="34" charset="0"/>
                        </a:rPr>
                        <a:t>× 0.69………………………..</a:t>
                      </a:r>
                      <a:endParaRPr lang="en-US" sz="1600" dirty="0">
                        <a:latin typeface="Verdana" pitchFamily="34" charset="0"/>
                        <a:ea typeface="Verdana" pitchFamily="34" charset="0"/>
                        <a:cs typeface="Verdana" pitchFamily="34" charset="0"/>
                      </a:endParaRPr>
                    </a:p>
                  </a:txBody>
                  <a:tcPr/>
                </a:tc>
                <a:tc>
                  <a:txBody>
                    <a:bodyPr/>
                    <a:lstStyle/>
                    <a:p>
                      <a:pPr algn="r"/>
                      <a:endParaRPr lang="en-US" sz="1600" dirty="0">
                        <a:latin typeface="Verdana" pitchFamily="34" charset="0"/>
                        <a:ea typeface="Verdana" pitchFamily="34" charset="0"/>
                        <a:cs typeface="Verdana" pitchFamily="34" charset="0"/>
                      </a:endParaRPr>
                    </a:p>
                  </a:txBody>
                  <a:tcPr/>
                </a:tc>
                <a:tc>
                  <a:txBody>
                    <a:bodyPr/>
                    <a:lstStyle/>
                    <a:p>
                      <a:pPr algn="r"/>
                      <a:r>
                        <a:rPr lang="en-US" sz="1600" dirty="0">
                          <a:latin typeface="Verdana" pitchFamily="34" charset="0"/>
                          <a:ea typeface="Verdana" pitchFamily="34" charset="0"/>
                          <a:cs typeface="Verdana" pitchFamily="34" charset="0"/>
                        </a:rPr>
                        <a:t>12.94</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1821253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30" y="533400"/>
            <a:ext cx="8229600" cy="563562"/>
          </a:xfrm>
        </p:spPr>
        <p:txBody>
          <a:bodyPr/>
          <a:lstStyle/>
          <a:p>
            <a:r>
              <a:rPr lang="en-US" sz="3600" dirty="0"/>
              <a:t>NEED-TO-KNOW 22-4 (1 of 4)</a:t>
            </a:r>
          </a:p>
        </p:txBody>
      </p:sp>
      <p:sp>
        <p:nvSpPr>
          <p:cNvPr id="4" name="Text Placeholder 3"/>
          <p:cNvSpPr>
            <a:spLocks noGrp="1"/>
          </p:cNvSpPr>
          <p:nvPr>
            <p:ph type="body" sz="quarter" idx="13"/>
          </p:nvPr>
        </p:nvSpPr>
        <p:spPr>
          <a:xfrm>
            <a:off x="105102" y="1219200"/>
            <a:ext cx="8915400" cy="611732"/>
          </a:xfrm>
        </p:spPr>
        <p:txBody>
          <a:bodyPr/>
          <a:lstStyle/>
          <a:p>
            <a:pPr algn="ctr"/>
            <a:r>
              <a:rPr lang="en-US" altLang="en-US" sz="1800" b="1" kern="0" dirty="0">
                <a:solidFill>
                  <a:prstClr val="black"/>
                </a:solidFill>
              </a:rPr>
              <a:t>Learning Objective A2:</a:t>
            </a:r>
            <a:r>
              <a:rPr lang="en-US" sz="1800" dirty="0">
                <a:solidFill>
                  <a:prstClr val="black"/>
                </a:solidFill>
              </a:rPr>
              <a:t> Analyze investment centers using profit margin and investment turnover.</a:t>
            </a:r>
          </a:p>
        </p:txBody>
      </p:sp>
      <p:sp>
        <p:nvSpPr>
          <p:cNvPr id="3" name="Content Placeholder 2"/>
          <p:cNvSpPr>
            <a:spLocks noGrp="1"/>
          </p:cNvSpPr>
          <p:nvPr>
            <p:ph idx="1"/>
          </p:nvPr>
        </p:nvSpPr>
        <p:spPr>
          <a:xfrm>
            <a:off x="459830" y="1953170"/>
            <a:ext cx="8229600" cy="2949167"/>
          </a:xfrm>
        </p:spPr>
        <p:txBody>
          <a:bodyPr/>
          <a:lstStyle/>
          <a:p>
            <a:r>
              <a:rPr lang="en-US" altLang="en-US" sz="2400" dirty="0">
                <a:solidFill>
                  <a:srgbClr val="000000"/>
                </a:solidFill>
              </a:rPr>
              <a:t>A division reports sales of $50,000, income of $2,000, and average invested assets of $10,000. Compute the division’s (a) profit margin, (b) investment turnover, and (c) return on investment.</a:t>
            </a:r>
          </a:p>
          <a:p>
            <a:r>
              <a:rPr lang="en-US" sz="2400" dirty="0"/>
              <a:t>Profit margin measures the income earned per dollar of sales.</a:t>
            </a:r>
            <a:endParaRPr lang="en-US" alt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2423473249"/>
              </p:ext>
            </p:extLst>
          </p:nvPr>
        </p:nvGraphicFramePr>
        <p:xfrm>
          <a:off x="2590800" y="4648199"/>
          <a:ext cx="3810000" cy="1893453"/>
        </p:xfrm>
        <a:graphic>
          <a:graphicData uri="http://schemas.openxmlformats.org/presentationml/2006/ole">
            <mc:AlternateContent xmlns:mc="http://schemas.openxmlformats.org/markup-compatibility/2006">
              <mc:Choice xmlns:v="urn:schemas-microsoft-com:vml" Requires="v">
                <p:oleObj spid="_x0000_s2381" name="Equation" r:id="rId4" imgW="2095200" imgH="1041120" progId="Equation.3">
                  <p:embed/>
                </p:oleObj>
              </mc:Choice>
              <mc:Fallback>
                <p:oleObj name="Equation" r:id="rId4" imgW="2095200" imgH="1041120" progId="Equation.3">
                  <p:embed/>
                  <p:pic>
                    <p:nvPicPr>
                      <p:cNvPr id="0" name="Picture 2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648199"/>
                        <a:ext cx="3810000" cy="18934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49802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2" y="561578"/>
            <a:ext cx="9052560" cy="563562"/>
          </a:xfrm>
        </p:spPr>
        <p:txBody>
          <a:bodyPr/>
          <a:lstStyle/>
          <a:p>
            <a:r>
              <a:rPr lang="en-US" sz="3600" dirty="0"/>
              <a:t>NEED-TO-KNOW 22-4 (2 of 4)</a:t>
            </a:r>
          </a:p>
        </p:txBody>
      </p:sp>
      <p:sp>
        <p:nvSpPr>
          <p:cNvPr id="4" name="Text Placeholder 3"/>
          <p:cNvSpPr>
            <a:spLocks noGrp="1"/>
          </p:cNvSpPr>
          <p:nvPr>
            <p:ph type="body" sz="quarter" idx="13"/>
          </p:nvPr>
        </p:nvSpPr>
        <p:spPr>
          <a:xfrm>
            <a:off x="76200" y="1219200"/>
            <a:ext cx="8968740" cy="557822"/>
          </a:xfrm>
        </p:spPr>
        <p:txBody>
          <a:bodyPr/>
          <a:lstStyle/>
          <a:p>
            <a:pPr algn="ctr"/>
            <a:r>
              <a:rPr lang="en-US" altLang="en-US" sz="1800" b="1" kern="0" dirty="0">
                <a:solidFill>
                  <a:prstClr val="black"/>
                </a:solidFill>
              </a:rPr>
              <a:t>Learning Objective A2:</a:t>
            </a:r>
            <a:r>
              <a:rPr lang="en-US" sz="1800" dirty="0">
                <a:solidFill>
                  <a:prstClr val="black"/>
                </a:solidFill>
              </a:rPr>
              <a:t> Analyze investment centers using profit margin and investment turnover.</a:t>
            </a:r>
          </a:p>
        </p:txBody>
      </p:sp>
      <p:sp>
        <p:nvSpPr>
          <p:cNvPr id="3" name="Content Placeholder 2"/>
          <p:cNvSpPr>
            <a:spLocks noGrp="1"/>
          </p:cNvSpPr>
          <p:nvPr>
            <p:ph idx="1"/>
          </p:nvPr>
        </p:nvSpPr>
        <p:spPr>
          <a:xfrm>
            <a:off x="381000" y="1922405"/>
            <a:ext cx="8458200" cy="2649595"/>
          </a:xfrm>
        </p:spPr>
        <p:txBody>
          <a:bodyPr/>
          <a:lstStyle/>
          <a:p>
            <a:r>
              <a:rPr lang="en-US" altLang="en-US" sz="2200" dirty="0">
                <a:solidFill>
                  <a:srgbClr val="000000"/>
                </a:solidFill>
              </a:rPr>
              <a:t>A division reports sales of $50,000, income of $2,000, and average invested assets of $10,000. Compute the division’s (a) profit margin, (b) investment turnover, and (c) return on investment.</a:t>
            </a:r>
            <a:endParaRPr lang="en-US" altLang="en-US" sz="2200" dirty="0"/>
          </a:p>
          <a:p>
            <a:r>
              <a:rPr lang="en-US" sz="2200" dirty="0"/>
              <a:t>Investment turnover measures how efficiently an investment center generates sales from its invested assets.</a:t>
            </a:r>
            <a:endParaRPr lang="en-US" altLang="en-US" sz="2200" dirty="0"/>
          </a:p>
        </p:txBody>
      </p:sp>
      <p:graphicFrame>
        <p:nvGraphicFramePr>
          <p:cNvPr id="6" name="Object 5"/>
          <p:cNvGraphicFramePr>
            <a:graphicFrameLocks noChangeAspect="1"/>
          </p:cNvGraphicFramePr>
          <p:nvPr>
            <p:extLst>
              <p:ext uri="{D42A27DB-BD31-4B8C-83A1-F6EECF244321}">
                <p14:modId xmlns:p14="http://schemas.microsoft.com/office/powerpoint/2010/main" val="1133413279"/>
              </p:ext>
            </p:extLst>
          </p:nvPr>
        </p:nvGraphicFramePr>
        <p:xfrm>
          <a:off x="1298421" y="4495800"/>
          <a:ext cx="6547159" cy="1912402"/>
        </p:xfrm>
        <a:graphic>
          <a:graphicData uri="http://schemas.openxmlformats.org/presentationml/2006/ole">
            <mc:AlternateContent xmlns:mc="http://schemas.openxmlformats.org/markup-compatibility/2006">
              <mc:Choice xmlns:v="urn:schemas-microsoft-com:vml" Requires="v">
                <p:oleObj spid="_x0000_s3400" name="Equation" r:id="rId4" imgW="3695400" imgH="1079280" progId="Equation.3">
                  <p:embed/>
                </p:oleObj>
              </mc:Choice>
              <mc:Fallback>
                <p:oleObj name="Equation" r:id="rId4" imgW="3695400" imgH="1079280" progId="Equation.3">
                  <p:embed/>
                  <p:pic>
                    <p:nvPicPr>
                      <p:cNvPr id="0" name="Picture 2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8421" y="4495800"/>
                        <a:ext cx="6547159" cy="19124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71594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9166"/>
            <a:ext cx="8839200" cy="685800"/>
          </a:xfrm>
        </p:spPr>
        <p:txBody>
          <a:bodyPr/>
          <a:lstStyle/>
          <a:p>
            <a:r>
              <a:rPr lang="en-US" sz="3600" dirty="0"/>
              <a:t>NEED-TO-KNOW 22-4 (3 of 4)</a:t>
            </a:r>
          </a:p>
        </p:txBody>
      </p:sp>
      <p:sp>
        <p:nvSpPr>
          <p:cNvPr id="4" name="Text Placeholder 3"/>
          <p:cNvSpPr>
            <a:spLocks noGrp="1"/>
          </p:cNvSpPr>
          <p:nvPr>
            <p:ph type="body" sz="quarter" idx="13"/>
          </p:nvPr>
        </p:nvSpPr>
        <p:spPr>
          <a:xfrm>
            <a:off x="76200" y="1295400"/>
            <a:ext cx="8968740" cy="557822"/>
          </a:xfrm>
        </p:spPr>
        <p:txBody>
          <a:bodyPr/>
          <a:lstStyle/>
          <a:p>
            <a:pPr algn="ctr"/>
            <a:r>
              <a:rPr lang="en-US" altLang="en-US" sz="1800" b="1" kern="0" dirty="0">
                <a:solidFill>
                  <a:prstClr val="black"/>
                </a:solidFill>
              </a:rPr>
              <a:t>Learning Objective A2:</a:t>
            </a:r>
            <a:r>
              <a:rPr lang="en-US" sz="1800" dirty="0">
                <a:solidFill>
                  <a:prstClr val="black"/>
                </a:solidFill>
              </a:rPr>
              <a:t> Analyze investment centers using profit margin and investment turnover.</a:t>
            </a:r>
          </a:p>
        </p:txBody>
      </p:sp>
      <p:sp>
        <p:nvSpPr>
          <p:cNvPr id="3" name="Content Placeholder 2"/>
          <p:cNvSpPr>
            <a:spLocks noGrp="1"/>
          </p:cNvSpPr>
          <p:nvPr>
            <p:ph idx="1"/>
          </p:nvPr>
        </p:nvSpPr>
        <p:spPr>
          <a:xfrm>
            <a:off x="425833" y="1966744"/>
            <a:ext cx="8260967" cy="2235303"/>
          </a:xfrm>
        </p:spPr>
        <p:txBody>
          <a:bodyPr/>
          <a:lstStyle/>
          <a:p>
            <a:r>
              <a:rPr lang="en-US" altLang="en-US" sz="2200" dirty="0">
                <a:solidFill>
                  <a:srgbClr val="000000"/>
                </a:solidFill>
              </a:rPr>
              <a:t>A division reports sales of $50,000, income of $2,000, and average invested assets of $10,000. Compute the division’s (a) profit margin, (b) investment turnover, and (c) return on investment.</a:t>
            </a:r>
            <a:endParaRPr lang="en-US" altLang="en-US" sz="2200" dirty="0"/>
          </a:p>
          <a:p>
            <a:r>
              <a:rPr lang="en-US" sz="2200" dirty="0"/>
              <a:t>Return on Investment (ROI) represents the earnings power of invested assets.</a:t>
            </a:r>
            <a:endParaRPr lang="en-US" altLang="en-US" sz="2200" dirty="0"/>
          </a:p>
        </p:txBody>
      </p:sp>
      <p:graphicFrame>
        <p:nvGraphicFramePr>
          <p:cNvPr id="6" name="Object 5"/>
          <p:cNvGraphicFramePr>
            <a:graphicFrameLocks noChangeAspect="1"/>
          </p:cNvGraphicFramePr>
          <p:nvPr>
            <p:extLst>
              <p:ext uri="{D42A27DB-BD31-4B8C-83A1-F6EECF244321}">
                <p14:modId xmlns:p14="http://schemas.microsoft.com/office/powerpoint/2010/main" val="1936709808"/>
              </p:ext>
            </p:extLst>
          </p:nvPr>
        </p:nvGraphicFramePr>
        <p:xfrm>
          <a:off x="1066800" y="4315569"/>
          <a:ext cx="6629400" cy="1916664"/>
        </p:xfrm>
        <a:graphic>
          <a:graphicData uri="http://schemas.openxmlformats.org/presentationml/2006/ole">
            <mc:AlternateContent xmlns:mc="http://schemas.openxmlformats.org/markup-compatibility/2006">
              <mc:Choice xmlns:v="urn:schemas-microsoft-com:vml" Requires="v">
                <p:oleObj spid="_x0000_s4421" name="Equation" r:id="rId4" imgW="3733560" imgH="1079280" progId="Equation.3">
                  <p:embed/>
                </p:oleObj>
              </mc:Choice>
              <mc:Fallback>
                <p:oleObj name="Equation" r:id="rId4" imgW="3733560" imgH="1079280" progId="Equation.3">
                  <p:embed/>
                  <p:pic>
                    <p:nvPicPr>
                      <p:cNvPr id="0" name="Picture 2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315569"/>
                        <a:ext cx="6629400" cy="1916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30072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4" y="549166"/>
            <a:ext cx="8229600" cy="563562"/>
          </a:xfrm>
        </p:spPr>
        <p:txBody>
          <a:bodyPr/>
          <a:lstStyle/>
          <a:p>
            <a:r>
              <a:rPr lang="en-US" sz="3600" dirty="0"/>
              <a:t>NEED-TO-KNOW 22-4 (4 of 4)</a:t>
            </a:r>
          </a:p>
        </p:txBody>
      </p:sp>
      <p:sp>
        <p:nvSpPr>
          <p:cNvPr id="4" name="Text Placeholder 3"/>
          <p:cNvSpPr>
            <a:spLocks noGrp="1"/>
          </p:cNvSpPr>
          <p:nvPr>
            <p:ph type="body" sz="quarter" idx="13"/>
          </p:nvPr>
        </p:nvSpPr>
        <p:spPr>
          <a:xfrm>
            <a:off x="76200" y="1219200"/>
            <a:ext cx="8968740" cy="557822"/>
          </a:xfrm>
        </p:spPr>
        <p:txBody>
          <a:bodyPr/>
          <a:lstStyle/>
          <a:p>
            <a:pPr algn="ctr"/>
            <a:r>
              <a:rPr lang="en-US" altLang="en-US" sz="1800" b="1" kern="0" dirty="0">
                <a:solidFill>
                  <a:prstClr val="black"/>
                </a:solidFill>
              </a:rPr>
              <a:t>Learning Objective A2:</a:t>
            </a:r>
            <a:r>
              <a:rPr lang="en-US" sz="1800" dirty="0">
                <a:solidFill>
                  <a:prstClr val="black"/>
                </a:solidFill>
              </a:rPr>
              <a:t> Analyze investment centers using profit margin and investment turnover.</a:t>
            </a:r>
          </a:p>
        </p:txBody>
      </p:sp>
      <p:sp>
        <p:nvSpPr>
          <p:cNvPr id="3" name="Content Placeholder 2"/>
          <p:cNvSpPr>
            <a:spLocks noGrp="1"/>
          </p:cNvSpPr>
          <p:nvPr>
            <p:ph idx="1"/>
          </p:nvPr>
        </p:nvSpPr>
        <p:spPr>
          <a:xfrm>
            <a:off x="441434" y="1962238"/>
            <a:ext cx="8465054" cy="2381161"/>
          </a:xfrm>
        </p:spPr>
        <p:txBody>
          <a:bodyPr/>
          <a:lstStyle/>
          <a:p>
            <a:r>
              <a:rPr lang="en-US" altLang="en-US" sz="2400" dirty="0">
                <a:solidFill>
                  <a:srgbClr val="000000"/>
                </a:solidFill>
              </a:rPr>
              <a:t>A division reports sales of $50,000, income of $2,000, and average invested assets of $10,000.</a:t>
            </a:r>
            <a:r>
              <a:rPr lang="en-US" altLang="en-US" sz="2400" dirty="0"/>
              <a:t> </a:t>
            </a:r>
            <a:r>
              <a:rPr lang="en-US" altLang="en-US" sz="2400" dirty="0">
                <a:solidFill>
                  <a:srgbClr val="000000"/>
                </a:solidFill>
              </a:rPr>
              <a:t>Compute the division’s (a) profit margin, (b) investment turnover, and (c) return on investment.</a:t>
            </a:r>
            <a:endParaRPr lang="en-US" altLang="en-US" sz="2400" dirty="0"/>
          </a:p>
          <a:p>
            <a:r>
              <a:rPr lang="en-US" sz="2400" dirty="0"/>
              <a:t>Return on Investment (ROI) represents the earnings power of invested assets.</a:t>
            </a:r>
            <a:endParaRPr lang="en-US" alt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3921980453"/>
              </p:ext>
            </p:extLst>
          </p:nvPr>
        </p:nvGraphicFramePr>
        <p:xfrm>
          <a:off x="152400" y="4572000"/>
          <a:ext cx="8832840" cy="990600"/>
        </p:xfrm>
        <a:graphic>
          <a:graphicData uri="http://schemas.openxmlformats.org/presentationml/2006/ole">
            <mc:AlternateContent xmlns:mc="http://schemas.openxmlformats.org/markup-compatibility/2006">
              <mc:Choice xmlns:v="urn:schemas-microsoft-com:vml" Requires="v">
                <p:oleObj spid="_x0000_s5442" name="Equation" r:id="rId4" imgW="5435280" imgH="609480" progId="Equation.3">
                  <p:embed/>
                </p:oleObj>
              </mc:Choice>
              <mc:Fallback>
                <p:oleObj name="Equation" r:id="rId4" imgW="5435280" imgH="609480" progId="Equation.3">
                  <p:embed/>
                  <p:pic>
                    <p:nvPicPr>
                      <p:cNvPr id="0" name="Picture 2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572000"/>
                        <a:ext cx="883284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55558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2514600"/>
            <a:ext cx="8549640" cy="2159887"/>
          </a:xfrm>
        </p:spPr>
        <p:txBody>
          <a:bodyPr/>
          <a:lstStyle/>
          <a:p>
            <a:r>
              <a:rPr lang="en-US" altLang="en-US" sz="3600" b="1" dirty="0"/>
              <a:t>Learning Objective</a:t>
            </a:r>
            <a:r>
              <a:rPr lang="en-US" altLang="en-US" sz="3600" dirty="0"/>
              <a:t> </a:t>
            </a:r>
            <a:r>
              <a:rPr lang="en-US" altLang="en-US" sz="3600" b="1" dirty="0"/>
              <a:t>A3</a:t>
            </a:r>
            <a:r>
              <a:rPr lang="en-US" altLang="en-US" sz="3600" dirty="0"/>
              <a:t>: </a:t>
            </a:r>
            <a:r>
              <a:rPr lang="en-US" sz="3600" dirty="0">
                <a:solidFill>
                  <a:prstClr val="black"/>
                </a:solidFill>
              </a:rPr>
              <a:t>Analyze investment centers using balanced scorecard.</a:t>
            </a:r>
            <a:endParaRPr lang="en-US" sz="3600" dirty="0"/>
          </a:p>
        </p:txBody>
      </p:sp>
    </p:spTree>
    <p:extLst>
      <p:ext uri="{BB962C8B-B14F-4D97-AF65-F5344CB8AC3E}">
        <p14:creationId xmlns:p14="http://schemas.microsoft.com/office/powerpoint/2010/main" val="3312868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98" y="559360"/>
            <a:ext cx="8565574" cy="691261"/>
          </a:xfrm>
        </p:spPr>
        <p:txBody>
          <a:bodyPr/>
          <a:lstStyle/>
          <a:p>
            <a:r>
              <a:rPr lang="en-US" altLang="en-US" sz="3600" dirty="0"/>
              <a:t>Balanced Scorecard</a:t>
            </a:r>
            <a:endParaRPr lang="en-US" sz="3600" dirty="0"/>
          </a:p>
        </p:txBody>
      </p:sp>
      <p:sp>
        <p:nvSpPr>
          <p:cNvPr id="3" name="Text Placeholder 2"/>
          <p:cNvSpPr>
            <a:spLocks noGrp="1"/>
          </p:cNvSpPr>
          <p:nvPr>
            <p:ph type="body" sz="quarter" idx="15"/>
          </p:nvPr>
        </p:nvSpPr>
        <p:spPr>
          <a:xfrm>
            <a:off x="76200" y="1219200"/>
            <a:ext cx="8998427" cy="629752"/>
          </a:xfrm>
        </p:spPr>
        <p:txBody>
          <a:bodyPr/>
          <a:lstStyle/>
          <a:p>
            <a:pPr algn="ctr"/>
            <a:r>
              <a:rPr lang="en-US" altLang="en-US" sz="1800" b="1" kern="0" dirty="0">
                <a:solidFill>
                  <a:prstClr val="black"/>
                </a:solidFill>
              </a:rPr>
              <a:t>Learning Objective A3:</a:t>
            </a:r>
            <a:r>
              <a:rPr lang="en-US" sz="1800" dirty="0">
                <a:solidFill>
                  <a:prstClr val="black"/>
                </a:solidFill>
              </a:rPr>
              <a:t> Analyze investment centers using balanced scorecard.</a:t>
            </a:r>
          </a:p>
        </p:txBody>
      </p:sp>
      <p:sp>
        <p:nvSpPr>
          <p:cNvPr id="4" name="Content Placeholder 3"/>
          <p:cNvSpPr>
            <a:spLocks noGrp="1"/>
          </p:cNvSpPr>
          <p:nvPr>
            <p:ph sz="quarter" idx="16"/>
          </p:nvPr>
        </p:nvSpPr>
        <p:spPr>
          <a:xfrm>
            <a:off x="387827" y="1829902"/>
            <a:ext cx="8432645" cy="807010"/>
          </a:xfrm>
        </p:spPr>
        <p:txBody>
          <a:bodyPr/>
          <a:lstStyle/>
          <a:p>
            <a:pPr marL="0" indent="0">
              <a:buNone/>
            </a:pPr>
            <a:r>
              <a:rPr lang="en-US" altLang="en-US" sz="2400" dirty="0"/>
              <a:t>Collects information on several key performance indicators within each of the four perspectives.</a:t>
            </a:r>
            <a:endParaRPr lang="en-US" sz="2400" dirty="0"/>
          </a:p>
        </p:txBody>
      </p:sp>
      <p:pic>
        <p:nvPicPr>
          <p:cNvPr id="6147" name="Picture 3" descr="A flowchart is shown. At the top center is a yellow box labeled: Customer What do customers think of us? At the three o'clock position is a blue box labeled: Internal Processes Which operations are critical to meeting customer needs? At the six o'clock position is a gray box labeled: Financial What do our owners think of us? At the nine o'clock position is a green box labeled Innovation/Learning How can we improve? These four boxes are all connected with arrows. In the center is a circle labeled Performance Indicators. This circle is connected to each of the four box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743200"/>
            <a:ext cx="705940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82020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549890"/>
            <a:ext cx="9052560" cy="619918"/>
          </a:xfrm>
        </p:spPr>
        <p:txBody>
          <a:bodyPr/>
          <a:lstStyle/>
          <a:p>
            <a:r>
              <a:rPr lang="en-US" sz="3600" dirty="0"/>
              <a:t>NEED-TO-KNOW 22-5 (1 of 3)</a:t>
            </a:r>
          </a:p>
        </p:txBody>
      </p:sp>
      <p:sp>
        <p:nvSpPr>
          <p:cNvPr id="4" name="Text Placeholder 3"/>
          <p:cNvSpPr>
            <a:spLocks noGrp="1"/>
          </p:cNvSpPr>
          <p:nvPr>
            <p:ph type="body" sz="quarter" idx="13"/>
          </p:nvPr>
        </p:nvSpPr>
        <p:spPr>
          <a:xfrm>
            <a:off x="129540" y="1219200"/>
            <a:ext cx="8968740" cy="381000"/>
          </a:xfrm>
        </p:spPr>
        <p:txBody>
          <a:bodyPr/>
          <a:lstStyle/>
          <a:p>
            <a:pPr algn="ctr"/>
            <a:r>
              <a:rPr lang="en-US" altLang="en-US" sz="1800" b="1" kern="0" dirty="0">
                <a:solidFill>
                  <a:prstClr val="black"/>
                </a:solidFill>
              </a:rPr>
              <a:t>Learning Objective P2</a:t>
            </a:r>
            <a:r>
              <a:rPr lang="en-US" altLang="en-US" sz="1800" kern="0" dirty="0">
                <a:solidFill>
                  <a:prstClr val="black"/>
                </a:solidFill>
              </a:rPr>
              <a:t>:</a:t>
            </a:r>
            <a:r>
              <a:rPr lang="en-US" sz="1800" dirty="0">
                <a:solidFill>
                  <a:prstClr val="black"/>
                </a:solidFill>
              </a:rPr>
              <a:t> Allocate indirect expenses to departments.</a:t>
            </a:r>
            <a:endParaRPr lang="en-US" sz="1800" dirty="0"/>
          </a:p>
        </p:txBody>
      </p:sp>
      <p:sp>
        <p:nvSpPr>
          <p:cNvPr id="3" name="Content Placeholder 2"/>
          <p:cNvSpPr>
            <a:spLocks noGrp="1"/>
          </p:cNvSpPr>
          <p:nvPr>
            <p:ph idx="1"/>
          </p:nvPr>
        </p:nvSpPr>
        <p:spPr>
          <a:xfrm>
            <a:off x="487680" y="1981200"/>
            <a:ext cx="8199120" cy="4419600"/>
          </a:xfrm>
        </p:spPr>
        <p:txBody>
          <a:bodyPr/>
          <a:lstStyle/>
          <a:p>
            <a:pPr marL="0" lvl="0" indent="0">
              <a:buNone/>
            </a:pPr>
            <a:r>
              <a:rPr lang="en-US" altLang="en-US" sz="2600" dirty="0">
                <a:solidFill>
                  <a:srgbClr val="000000"/>
                </a:solidFill>
              </a:rPr>
              <a:t>Classify each of the performance measures below into the most likely balanced scorecard perspective to which it relates: customer (C), internal processes (P), innovation and growth (I), or financial (F).</a:t>
            </a:r>
            <a:endParaRPr lang="en-US" altLang="en-US" sz="2600" dirty="0"/>
          </a:p>
        </p:txBody>
      </p:sp>
    </p:spTree>
    <p:extLst>
      <p:ext uri="{BB962C8B-B14F-4D97-AF65-F5344CB8AC3E}">
        <p14:creationId xmlns:p14="http://schemas.microsoft.com/office/powerpoint/2010/main" val="430147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 y="2412113"/>
            <a:ext cx="8549640" cy="2159887"/>
          </a:xfrm>
        </p:spPr>
        <p:txBody>
          <a:bodyPr/>
          <a:lstStyle/>
          <a:p>
            <a:r>
              <a:rPr lang="en-US" altLang="en-US" sz="3600" b="1" dirty="0"/>
              <a:t>Learning Objective P1</a:t>
            </a:r>
            <a:r>
              <a:rPr lang="en-US" altLang="en-US" sz="3600" dirty="0"/>
              <a:t>: </a:t>
            </a:r>
            <a:r>
              <a:rPr lang="en-US" sz="3600" dirty="0">
                <a:solidFill>
                  <a:prstClr val="black"/>
                </a:solidFill>
              </a:rPr>
              <a:t>Prepare a responsibility accounting report using controllable costs.</a:t>
            </a:r>
            <a:endParaRPr lang="en-US" sz="3600" dirty="0"/>
          </a:p>
        </p:txBody>
      </p:sp>
    </p:spTree>
    <p:extLst>
      <p:ext uri="{BB962C8B-B14F-4D97-AF65-F5344CB8AC3E}">
        <p14:creationId xmlns:p14="http://schemas.microsoft.com/office/powerpoint/2010/main" val="3023818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98" y="543594"/>
            <a:ext cx="8565574" cy="691261"/>
          </a:xfrm>
        </p:spPr>
        <p:txBody>
          <a:bodyPr/>
          <a:lstStyle/>
          <a:p>
            <a:r>
              <a:rPr lang="en-US" sz="3600" dirty="0"/>
              <a:t>NEED-TO-KNOW 22-5 (2 of 3)</a:t>
            </a:r>
          </a:p>
        </p:txBody>
      </p:sp>
      <p:sp>
        <p:nvSpPr>
          <p:cNvPr id="3" name="Text Placeholder 2"/>
          <p:cNvSpPr>
            <a:spLocks noGrp="1"/>
          </p:cNvSpPr>
          <p:nvPr>
            <p:ph type="body" sz="quarter" idx="15"/>
          </p:nvPr>
        </p:nvSpPr>
        <p:spPr>
          <a:xfrm>
            <a:off x="228600" y="1295400"/>
            <a:ext cx="8686800" cy="416365"/>
          </a:xfrm>
        </p:spPr>
        <p:txBody>
          <a:bodyPr/>
          <a:lstStyle/>
          <a:p>
            <a:pPr algn="ctr"/>
            <a:r>
              <a:rPr lang="en-US" altLang="en-US" sz="1800" b="1" kern="0" dirty="0">
                <a:solidFill>
                  <a:prstClr val="black"/>
                </a:solidFill>
              </a:rPr>
              <a:t>Learning Objective P2:</a:t>
            </a:r>
            <a:r>
              <a:rPr lang="en-US" sz="1800" dirty="0">
                <a:solidFill>
                  <a:prstClr val="black"/>
                </a:solidFill>
              </a:rPr>
              <a:t> Allocate indirect expenses to departments.</a:t>
            </a: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1780029336"/>
              </p:ext>
            </p:extLst>
          </p:nvPr>
        </p:nvGraphicFramePr>
        <p:xfrm>
          <a:off x="381000" y="1897380"/>
          <a:ext cx="8305800" cy="40519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20000"/>
                    </a:ext>
                  </a:extLst>
                </a:gridCol>
                <a:gridCol w="4717116">
                  <a:extLst>
                    <a:ext uri="{9D8B030D-6E8A-4147-A177-3AD203B41FA5}">
                      <a16:colId xmlns:a16="http://schemas.microsoft.com/office/drawing/2014/main" val="20001"/>
                    </a:ext>
                  </a:extLst>
                </a:gridCol>
                <a:gridCol w="3131484">
                  <a:extLst>
                    <a:ext uri="{9D8B030D-6E8A-4147-A177-3AD203B41FA5}">
                      <a16:colId xmlns:a16="http://schemas.microsoft.com/office/drawing/2014/main" val="20002"/>
                    </a:ext>
                  </a:extLst>
                </a:gridCol>
              </a:tblGrid>
              <a:tr h="530112">
                <a:tc>
                  <a:txBody>
                    <a:bodyPr/>
                    <a:lstStyle/>
                    <a:p>
                      <a:r>
                        <a:rPr lang="en-US" sz="1600" dirty="0">
                          <a:latin typeface="Verdana" pitchFamily="34" charset="0"/>
                          <a:ea typeface="Verdana" pitchFamily="34" charset="0"/>
                          <a:cs typeface="Verdana" pitchFamily="34" charset="0"/>
                        </a:rPr>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latin typeface="Verdana" pitchFamily="34" charset="0"/>
                          <a:ea typeface="Verdana" pitchFamily="34" charset="0"/>
                          <a:cs typeface="Verdana" pitchFamily="34" charset="0"/>
                        </a:rPr>
                        <a:t>On-time delivery rate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latin typeface="Verdana" pitchFamily="34" charset="0"/>
                          <a:ea typeface="Verdana" pitchFamily="34" charset="0"/>
                          <a:cs typeface="Verdana" pitchFamily="34" charset="0"/>
                        </a:rPr>
                        <a:t>(C) Customer</a:t>
                      </a:r>
                    </a:p>
                  </a:txBody>
                  <a:tcPr anchor="ctr"/>
                </a:tc>
                <a:extLst>
                  <a:ext uri="{0D108BD9-81ED-4DB2-BD59-A6C34878D82A}">
                    <a16:rowId xmlns:a16="http://schemas.microsoft.com/office/drawing/2014/main" val="10000"/>
                  </a:ext>
                </a:extLst>
              </a:tr>
              <a:tr h="530112">
                <a:tc>
                  <a:txBody>
                    <a:bodyPr/>
                    <a:lstStyle/>
                    <a:p>
                      <a:r>
                        <a:rPr lang="en-US" sz="1600" dirty="0">
                          <a:latin typeface="Verdana" pitchFamily="34" charset="0"/>
                          <a:ea typeface="Verdana" pitchFamily="34" charset="0"/>
                          <a:cs typeface="Verdana" pitchFamily="34" charset="0"/>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latin typeface="Verdana" pitchFamily="34" charset="0"/>
                          <a:ea typeface="Verdana" pitchFamily="34" charset="0"/>
                          <a:cs typeface="Verdana" pitchFamily="34" charset="0"/>
                        </a:rPr>
                        <a:t>Accident-free days</a:t>
                      </a:r>
                      <a:endParaRPr kumimoji="0" lang="en-US" altLang="en-US" sz="16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latin typeface="Verdana" pitchFamily="34" charset="0"/>
                          <a:ea typeface="Verdana" pitchFamily="34" charset="0"/>
                          <a:cs typeface="Verdana" pitchFamily="34" charset="0"/>
                        </a:rPr>
                        <a:t>(P) Internal processes</a:t>
                      </a:r>
                    </a:p>
                  </a:txBody>
                  <a:tcPr anchor="ctr"/>
                </a:tc>
                <a:extLst>
                  <a:ext uri="{0D108BD9-81ED-4DB2-BD59-A6C34878D82A}">
                    <a16:rowId xmlns:a16="http://schemas.microsoft.com/office/drawing/2014/main" val="10001"/>
                  </a:ext>
                </a:extLst>
              </a:tr>
              <a:tr h="507064">
                <a:tc>
                  <a:txBody>
                    <a:bodyPr/>
                    <a:lstStyle/>
                    <a:p>
                      <a:r>
                        <a:rPr lang="en-US" sz="1600" dirty="0">
                          <a:latin typeface="Verdana" pitchFamily="34" charset="0"/>
                          <a:ea typeface="Verdana" pitchFamily="34" charset="0"/>
                          <a:cs typeface="Verdana" pitchFamily="34" charset="0"/>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latin typeface="Verdana" pitchFamily="34" charset="0"/>
                          <a:ea typeface="Verdana" pitchFamily="34" charset="0"/>
                          <a:cs typeface="Verdana" pitchFamily="34" charset="0"/>
                        </a:rPr>
                        <a:t>Sustainability training workshops held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latin typeface="Verdana" pitchFamily="34" charset="0"/>
                          <a:ea typeface="Verdana" pitchFamily="34" charset="0"/>
                          <a:cs typeface="Verdana" pitchFamily="34" charset="0"/>
                        </a:rPr>
                        <a:t>(I) Innovation and growth</a:t>
                      </a:r>
                    </a:p>
                  </a:txBody>
                  <a:tcPr anchor="ctr"/>
                </a:tc>
                <a:extLst>
                  <a:ext uri="{0D108BD9-81ED-4DB2-BD59-A6C34878D82A}">
                    <a16:rowId xmlns:a16="http://schemas.microsoft.com/office/drawing/2014/main" val="10002"/>
                  </a:ext>
                </a:extLst>
              </a:tr>
              <a:tr h="530112">
                <a:tc>
                  <a:txBody>
                    <a:bodyPr/>
                    <a:lstStyle/>
                    <a:p>
                      <a:r>
                        <a:rPr lang="en-US" sz="1600" dirty="0">
                          <a:latin typeface="Verdana" pitchFamily="34" charset="0"/>
                          <a:ea typeface="Verdana" pitchFamily="34" charset="0"/>
                          <a:cs typeface="Verdana" pitchFamily="34" charset="0"/>
                        </a:rPr>
                        <a: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latin typeface="Verdana" pitchFamily="34" charset="0"/>
                          <a:ea typeface="Verdana" pitchFamily="34" charset="0"/>
                          <a:cs typeface="Verdana" pitchFamily="34" charset="0"/>
                        </a:rPr>
                        <a:t>Defective products made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latin typeface="Verdana" pitchFamily="34" charset="0"/>
                          <a:ea typeface="Verdana" pitchFamily="34" charset="0"/>
                          <a:cs typeface="Verdana" pitchFamily="34" charset="0"/>
                        </a:rPr>
                        <a:t>(P) Internal processes</a:t>
                      </a:r>
                    </a:p>
                  </a:txBody>
                  <a:tcPr anchor="ctr"/>
                </a:tc>
                <a:extLst>
                  <a:ext uri="{0D108BD9-81ED-4DB2-BD59-A6C34878D82A}">
                    <a16:rowId xmlns:a16="http://schemas.microsoft.com/office/drawing/2014/main" val="10003"/>
                  </a:ext>
                </a:extLst>
              </a:tr>
              <a:tr h="530112">
                <a:tc>
                  <a:txBody>
                    <a:bodyPr/>
                    <a:lstStyle/>
                    <a:p>
                      <a:r>
                        <a:rPr lang="en-US" sz="1600" dirty="0">
                          <a:latin typeface="Verdana" pitchFamily="34" charset="0"/>
                          <a:ea typeface="Verdana" pitchFamily="34" charset="0"/>
                          <a:cs typeface="Verdana" pitchFamily="34" charset="0"/>
                        </a:rPr>
                        <a: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latin typeface="Verdana" pitchFamily="34" charset="0"/>
                          <a:ea typeface="Verdana" pitchFamily="34" charset="0"/>
                          <a:cs typeface="Verdana" pitchFamily="34" charset="0"/>
                        </a:rPr>
                        <a:t>Residual income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latin typeface="Verdana" pitchFamily="34" charset="0"/>
                          <a:ea typeface="Verdana" pitchFamily="34" charset="0"/>
                          <a:cs typeface="Verdana" pitchFamily="34" charset="0"/>
                        </a:rPr>
                        <a:t>(F) Financial</a:t>
                      </a:r>
                    </a:p>
                  </a:txBody>
                  <a:tcPr anchor="ctr"/>
                </a:tc>
                <a:extLst>
                  <a:ext uri="{0D108BD9-81ED-4DB2-BD59-A6C34878D82A}">
                    <a16:rowId xmlns:a16="http://schemas.microsoft.com/office/drawing/2014/main" val="10004"/>
                  </a:ext>
                </a:extLst>
              </a:tr>
              <a:tr h="530112">
                <a:tc>
                  <a:txBody>
                    <a:bodyPr/>
                    <a:lstStyle/>
                    <a:p>
                      <a:r>
                        <a:rPr lang="en-US" sz="1600" dirty="0">
                          <a:latin typeface="Verdana" pitchFamily="34" charset="0"/>
                          <a:ea typeface="Verdana" pitchFamily="34" charset="0"/>
                          <a:cs typeface="Verdana" pitchFamily="34" charset="0"/>
                        </a:rPr>
                        <a: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latin typeface="Verdana" pitchFamily="34" charset="0"/>
                          <a:ea typeface="Verdana" pitchFamily="34" charset="0"/>
                          <a:cs typeface="Verdana" pitchFamily="34" charset="0"/>
                        </a:rPr>
                        <a:t>Patents applied for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latin typeface="Verdana" pitchFamily="34" charset="0"/>
                          <a:ea typeface="Verdana" pitchFamily="34" charset="0"/>
                          <a:cs typeface="Verdana" pitchFamily="34" charset="0"/>
                        </a:rPr>
                        <a:t>(I) Innovation and growth</a:t>
                      </a:r>
                    </a:p>
                  </a:txBody>
                  <a:tcPr anchor="ctr"/>
                </a:tc>
                <a:extLst>
                  <a:ext uri="{0D108BD9-81ED-4DB2-BD59-A6C34878D82A}">
                    <a16:rowId xmlns:a16="http://schemas.microsoft.com/office/drawing/2014/main" val="10005"/>
                  </a:ext>
                </a:extLst>
              </a:tr>
              <a:tr h="479406">
                <a:tc>
                  <a:txBody>
                    <a:bodyPr/>
                    <a:lstStyle/>
                    <a:p>
                      <a:r>
                        <a:rPr lang="en-US" sz="1600" dirty="0">
                          <a:latin typeface="Verdana" pitchFamily="34" charset="0"/>
                          <a:ea typeface="Verdana" pitchFamily="34" charset="0"/>
                          <a:cs typeface="Verdana" pitchFamily="34" charset="0"/>
                        </a:rPr>
                        <a:t>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latin typeface="Verdana" pitchFamily="34" charset="0"/>
                          <a:ea typeface="Verdana" pitchFamily="34" charset="0"/>
                          <a:cs typeface="Verdana" pitchFamily="34" charset="0"/>
                        </a:rPr>
                        <a:t>Sales returns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latin typeface="Verdana" pitchFamily="34" charset="0"/>
                          <a:ea typeface="Verdana" pitchFamily="34" charset="0"/>
                          <a:cs typeface="Verdana" pitchFamily="34" charset="0"/>
                        </a:rPr>
                        <a:t>(C) Customer</a:t>
                      </a:r>
                    </a:p>
                  </a:txBody>
                  <a:tcPr anchor="ctr"/>
                </a:tc>
                <a:extLst>
                  <a:ext uri="{0D108BD9-81ED-4DB2-BD59-A6C34878D82A}">
                    <a16:rowId xmlns:a16="http://schemas.microsoft.com/office/drawing/2014/main" val="10006"/>
                  </a:ext>
                </a:extLst>
              </a:tr>
              <a:tr h="414870">
                <a:tc>
                  <a:txBody>
                    <a:bodyPr/>
                    <a:lstStyle/>
                    <a:p>
                      <a:r>
                        <a:rPr lang="en-US" sz="1600" dirty="0">
                          <a:latin typeface="Verdana" pitchFamily="34" charset="0"/>
                          <a:ea typeface="Verdana" pitchFamily="34" charset="0"/>
                          <a:cs typeface="Verdana" pitchFamily="34" charset="0"/>
                        </a:rPr>
                        <a:t>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latin typeface="Verdana" pitchFamily="34" charset="0"/>
                          <a:ea typeface="Verdana" pitchFamily="34" charset="0"/>
                          <a:cs typeface="Verdana" pitchFamily="34" charset="0"/>
                        </a:rPr>
                        <a:t>Customer complaints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latin typeface="Verdana" pitchFamily="34" charset="0"/>
                          <a:ea typeface="Verdana" pitchFamily="34" charset="0"/>
                          <a:cs typeface="Verdana" pitchFamily="34" charset="0"/>
                        </a:rPr>
                        <a:t>(C) Customer</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18356782"/>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NEED-TO-KNOW 22-5 (3 of 3)</a:t>
            </a:r>
          </a:p>
        </p:txBody>
      </p:sp>
      <p:sp>
        <p:nvSpPr>
          <p:cNvPr id="4" name="Text Placeholder 3"/>
          <p:cNvSpPr>
            <a:spLocks noGrp="1"/>
          </p:cNvSpPr>
          <p:nvPr>
            <p:ph type="body" sz="quarter" idx="13"/>
          </p:nvPr>
        </p:nvSpPr>
        <p:spPr>
          <a:xfrm>
            <a:off x="81062" y="1219200"/>
            <a:ext cx="8968740" cy="381000"/>
          </a:xfrm>
        </p:spPr>
        <p:txBody>
          <a:bodyPr/>
          <a:lstStyle/>
          <a:p>
            <a:pPr algn="ctr"/>
            <a:r>
              <a:rPr lang="en-US" altLang="en-US" sz="1800" b="1" kern="0" dirty="0">
                <a:solidFill>
                  <a:prstClr val="black"/>
                </a:solidFill>
              </a:rPr>
              <a:t>Learning Objective P2:</a:t>
            </a:r>
            <a:r>
              <a:rPr lang="en-US" sz="1800" dirty="0">
                <a:solidFill>
                  <a:prstClr val="black"/>
                </a:solidFill>
              </a:rPr>
              <a:t> Allocate indirect expenses to departments.</a:t>
            </a:r>
            <a:endParaRPr lang="en-US" sz="1800" dirty="0"/>
          </a:p>
        </p:txBody>
      </p:sp>
      <p:sp>
        <p:nvSpPr>
          <p:cNvPr id="3" name="Content Placeholder 2"/>
          <p:cNvSpPr>
            <a:spLocks noGrp="1"/>
          </p:cNvSpPr>
          <p:nvPr>
            <p:ph idx="1"/>
          </p:nvPr>
        </p:nvSpPr>
        <p:spPr>
          <a:xfrm>
            <a:off x="409902" y="1828800"/>
            <a:ext cx="8276898" cy="4648200"/>
          </a:xfrm>
        </p:spPr>
        <p:txBody>
          <a:bodyPr/>
          <a:lstStyle/>
          <a:p>
            <a:pPr marL="0" indent="0">
              <a:buNone/>
            </a:pPr>
            <a:r>
              <a:rPr lang="en-US" sz="2600" b="1" dirty="0"/>
              <a:t>Customer</a:t>
            </a:r>
          </a:p>
          <a:p>
            <a:r>
              <a:rPr lang="en-US" sz="2600" dirty="0"/>
              <a:t>What do customers think of us?</a:t>
            </a:r>
          </a:p>
          <a:p>
            <a:pPr marL="0" indent="0">
              <a:buNone/>
            </a:pPr>
            <a:r>
              <a:rPr lang="en-US" sz="2600" b="1" dirty="0"/>
              <a:t>Internal Processes</a:t>
            </a:r>
          </a:p>
          <a:p>
            <a:r>
              <a:rPr lang="en-US" sz="2600" dirty="0"/>
              <a:t>Which of our operations are critical to meeting customer needs?</a:t>
            </a:r>
          </a:p>
          <a:p>
            <a:pPr marL="0" indent="0">
              <a:buNone/>
            </a:pPr>
            <a:r>
              <a:rPr lang="en-US" sz="2600" b="1" dirty="0"/>
              <a:t>Innovation and Growth</a:t>
            </a:r>
          </a:p>
          <a:p>
            <a:r>
              <a:rPr lang="en-US" sz="2600" dirty="0"/>
              <a:t>How can we improve?</a:t>
            </a:r>
          </a:p>
          <a:p>
            <a:pPr marL="0" indent="0">
              <a:buNone/>
            </a:pPr>
            <a:r>
              <a:rPr lang="en-US" sz="2600" b="1" dirty="0"/>
              <a:t>Financial</a:t>
            </a:r>
          </a:p>
          <a:p>
            <a:r>
              <a:rPr lang="en-US" sz="2600" dirty="0"/>
              <a:t>What do our owners think of us?</a:t>
            </a:r>
          </a:p>
        </p:txBody>
      </p:sp>
    </p:spTree>
    <p:extLst>
      <p:ext uri="{BB962C8B-B14F-4D97-AF65-F5344CB8AC3E}">
        <p14:creationId xmlns:p14="http://schemas.microsoft.com/office/powerpoint/2010/main" val="24185992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930" y="2510290"/>
            <a:ext cx="8549640" cy="2159887"/>
          </a:xfrm>
        </p:spPr>
        <p:txBody>
          <a:bodyPr/>
          <a:lstStyle/>
          <a:p>
            <a:r>
              <a:rPr lang="en-US" altLang="en-US" sz="3600" b="1" dirty="0">
                <a:solidFill>
                  <a:prstClr val="black"/>
                </a:solidFill>
              </a:rPr>
              <a:t>Learning Objective </a:t>
            </a:r>
            <a:r>
              <a:rPr lang="en-US" altLang="en-US" sz="3600" b="1" dirty="0"/>
              <a:t>C2</a:t>
            </a:r>
            <a:r>
              <a:rPr lang="en-US" altLang="en-US" sz="3600" dirty="0"/>
              <a:t>: </a:t>
            </a:r>
            <a:r>
              <a:rPr lang="en-US" sz="3600" dirty="0">
                <a:solidFill>
                  <a:prstClr val="black"/>
                </a:solidFill>
              </a:rPr>
              <a:t>Explain transfer pricing and methods to set transfer prices.</a:t>
            </a:r>
            <a:endParaRPr lang="en-US" sz="3600" dirty="0"/>
          </a:p>
        </p:txBody>
      </p:sp>
    </p:spTree>
    <p:extLst>
      <p:ext uri="{BB962C8B-B14F-4D97-AF65-F5344CB8AC3E}">
        <p14:creationId xmlns:p14="http://schemas.microsoft.com/office/powerpoint/2010/main" val="1856952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626" y="562302"/>
            <a:ext cx="8565574" cy="519355"/>
          </a:xfrm>
        </p:spPr>
        <p:txBody>
          <a:bodyPr/>
          <a:lstStyle/>
          <a:p>
            <a:r>
              <a:rPr lang="en-US" altLang="en-US" sz="3600" dirty="0"/>
              <a:t>Transfer Pricing</a:t>
            </a:r>
            <a:endParaRPr lang="en-US" sz="3600" dirty="0"/>
          </a:p>
        </p:txBody>
      </p:sp>
      <p:sp>
        <p:nvSpPr>
          <p:cNvPr id="3" name="Text Placeholder 2"/>
          <p:cNvSpPr>
            <a:spLocks noGrp="1"/>
          </p:cNvSpPr>
          <p:nvPr>
            <p:ph type="body" sz="quarter" idx="15"/>
          </p:nvPr>
        </p:nvSpPr>
        <p:spPr>
          <a:xfrm>
            <a:off x="145573" y="1134571"/>
            <a:ext cx="8998427" cy="629752"/>
          </a:xfrm>
        </p:spPr>
        <p:txBody>
          <a:bodyPr/>
          <a:lstStyle/>
          <a:p>
            <a:pPr algn="ctr"/>
            <a:r>
              <a:rPr lang="en-US" altLang="en-US" sz="1800" b="1" kern="0" dirty="0">
                <a:solidFill>
                  <a:prstClr val="black"/>
                </a:solidFill>
              </a:rPr>
              <a:t>Learning Objective C2:</a:t>
            </a:r>
            <a:r>
              <a:rPr lang="en-US" sz="1800" dirty="0">
                <a:solidFill>
                  <a:prstClr val="black"/>
                </a:solidFill>
              </a:rPr>
              <a:t> Explain transfer pricing and methods to set transfer prices.</a:t>
            </a:r>
            <a:endParaRPr lang="en-US" sz="1800" b="1" dirty="0">
              <a:solidFill>
                <a:prstClr val="black"/>
              </a:solidFill>
            </a:endParaRPr>
          </a:p>
        </p:txBody>
      </p:sp>
      <p:sp>
        <p:nvSpPr>
          <p:cNvPr id="4" name="Content Placeholder 3"/>
          <p:cNvSpPr>
            <a:spLocks noGrp="1"/>
          </p:cNvSpPr>
          <p:nvPr>
            <p:ph sz="quarter" idx="16"/>
          </p:nvPr>
        </p:nvSpPr>
        <p:spPr>
          <a:xfrm>
            <a:off x="301386" y="1852898"/>
            <a:ext cx="8309214" cy="890301"/>
          </a:xfrm>
        </p:spPr>
        <p:txBody>
          <a:bodyPr/>
          <a:lstStyle/>
          <a:p>
            <a:pPr marL="0" indent="0">
              <a:buNone/>
            </a:pPr>
            <a:r>
              <a:rPr lang="en-US" altLang="en-US" sz="2400" dirty="0"/>
              <a:t>A transfer price is the amount charged when one division sells goods or services to another division.</a:t>
            </a:r>
          </a:p>
        </p:txBody>
      </p:sp>
      <p:graphicFrame>
        <p:nvGraphicFramePr>
          <p:cNvPr id="7" name="Object 6"/>
          <p:cNvGraphicFramePr>
            <a:graphicFrameLocks noChangeAspect="1"/>
          </p:cNvGraphicFramePr>
          <p:nvPr>
            <p:extLst>
              <p:ext uri="{D42A27DB-BD31-4B8C-83A1-F6EECF244321}">
                <p14:modId xmlns:p14="http://schemas.microsoft.com/office/powerpoint/2010/main" val="2039600314"/>
              </p:ext>
            </p:extLst>
          </p:nvPr>
        </p:nvGraphicFramePr>
        <p:xfrm>
          <a:off x="762000" y="2907323"/>
          <a:ext cx="7003884" cy="445477"/>
        </p:xfrm>
        <a:graphic>
          <a:graphicData uri="http://schemas.openxmlformats.org/presentationml/2006/ole">
            <mc:AlternateContent xmlns:mc="http://schemas.openxmlformats.org/markup-compatibility/2006">
              <mc:Choice xmlns:v="urn:schemas-microsoft-com:vml" Requires="v">
                <p:oleObj spid="_x0000_s7390" name="Equation" r:id="rId4" imgW="3593880" imgH="228600" progId="Equation.3">
                  <p:embed/>
                </p:oleObj>
              </mc:Choice>
              <mc:Fallback>
                <p:oleObj name="Equation" r:id="rId4" imgW="3593880" imgH="228600" progId="Equation.3">
                  <p:embed/>
                  <p:pic>
                    <p:nvPicPr>
                      <p:cNvPr id="0" name="Picture 153"/>
                      <p:cNvPicPr>
                        <a:picLocks noChangeAspect="1" noChangeArrowheads="1"/>
                      </p:cNvPicPr>
                      <p:nvPr/>
                    </p:nvPicPr>
                    <p:blipFill>
                      <a:blip r:embed="rId5"/>
                      <a:srcRect/>
                      <a:stretch>
                        <a:fillRect/>
                      </a:stretch>
                    </p:blipFill>
                    <p:spPr bwMode="auto">
                      <a:xfrm>
                        <a:off x="762000" y="2907323"/>
                        <a:ext cx="7003884" cy="445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72612041"/>
              </p:ext>
            </p:extLst>
          </p:nvPr>
        </p:nvGraphicFramePr>
        <p:xfrm>
          <a:off x="381000" y="3657600"/>
          <a:ext cx="8229600" cy="1589254"/>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354814">
                <a:tc>
                  <a:txBody>
                    <a:bodyPr/>
                    <a:lstStyle/>
                    <a:p>
                      <a:r>
                        <a:rPr lang="en-US" sz="1400" dirty="0">
                          <a:latin typeface="Verdana" pitchFamily="34" charset="0"/>
                          <a:ea typeface="Verdana" pitchFamily="34" charset="0"/>
                          <a:cs typeface="Verdana" pitchFamily="34" charset="0"/>
                        </a:rPr>
                        <a:t>Production capacity………………………………………………………</a:t>
                      </a:r>
                    </a:p>
                  </a:txBody>
                  <a:tcPr/>
                </a:tc>
                <a:tc>
                  <a:txBody>
                    <a:bodyPr/>
                    <a:lstStyle/>
                    <a:p>
                      <a:pPr algn="r"/>
                      <a:r>
                        <a:rPr lang="en-US" sz="1400" dirty="0">
                          <a:latin typeface="Verdana" pitchFamily="34" charset="0"/>
                          <a:ea typeface="Verdana" pitchFamily="34" charset="0"/>
                          <a:cs typeface="Verdana" pitchFamily="34" charset="0"/>
                        </a:rPr>
                        <a:t>100,000</a:t>
                      </a:r>
                      <a:r>
                        <a:rPr lang="en-US" sz="1400" baseline="0" dirty="0">
                          <a:latin typeface="Verdana" pitchFamily="34" charset="0"/>
                          <a:ea typeface="Verdana" pitchFamily="34" charset="0"/>
                          <a:cs typeface="Verdana" pitchFamily="34" charset="0"/>
                        </a:rPr>
                        <a:t> units</a:t>
                      </a:r>
                      <a:endParaRPr lang="en-US" sz="140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0"/>
                  </a:ext>
                </a:extLst>
              </a:tr>
              <a:tr h="472439">
                <a:tc>
                  <a:txBody>
                    <a:bodyPr/>
                    <a:lstStyle/>
                    <a:p>
                      <a:r>
                        <a:rPr lang="en-US" sz="1400" dirty="0">
                          <a:latin typeface="Verdana" pitchFamily="34" charset="0"/>
                          <a:ea typeface="Verdana" pitchFamily="34" charset="0"/>
                          <a:cs typeface="Verdana" pitchFamily="34" charset="0"/>
                        </a:rPr>
                        <a:t>Selling price per unit</a:t>
                      </a:r>
                      <a:r>
                        <a:rPr lang="en-US" sz="1400" baseline="0" dirty="0">
                          <a:latin typeface="Verdana" pitchFamily="34" charset="0"/>
                          <a:ea typeface="Verdana" pitchFamily="34" charset="0"/>
                          <a:cs typeface="Verdana" pitchFamily="34" charset="0"/>
                        </a:rPr>
                        <a:t> to outside customers………………..</a:t>
                      </a:r>
                      <a:endParaRPr lang="en-US" sz="1400" dirty="0">
                        <a:latin typeface="Verdana" pitchFamily="34" charset="0"/>
                        <a:ea typeface="Verdana" pitchFamily="34" charset="0"/>
                        <a:cs typeface="Verdana" pitchFamily="34" charset="0"/>
                      </a:endParaRPr>
                    </a:p>
                  </a:txBody>
                  <a:tcPr/>
                </a:tc>
                <a:tc>
                  <a:txBody>
                    <a:bodyPr/>
                    <a:lstStyle/>
                    <a:p>
                      <a:pPr algn="r"/>
                      <a:r>
                        <a:rPr lang="en-US" sz="1400" dirty="0">
                          <a:latin typeface="Verdana" pitchFamily="34" charset="0"/>
                          <a:ea typeface="Verdana" pitchFamily="34" charset="0"/>
                          <a:cs typeface="Verdana" pitchFamily="34" charset="0"/>
                        </a:rPr>
                        <a:t>$80</a:t>
                      </a:r>
                    </a:p>
                  </a:txBody>
                  <a:tcPr/>
                </a:tc>
                <a:extLst>
                  <a:ext uri="{0D108BD9-81ED-4DB2-BD59-A6C34878D82A}">
                    <a16:rowId xmlns:a16="http://schemas.microsoft.com/office/drawing/2014/main" val="10001"/>
                  </a:ext>
                </a:extLst>
              </a:tr>
              <a:tr h="381000">
                <a:tc>
                  <a:txBody>
                    <a:bodyPr/>
                    <a:lstStyle/>
                    <a:p>
                      <a:r>
                        <a:rPr lang="en-US" sz="1400" dirty="0">
                          <a:latin typeface="Verdana" pitchFamily="34" charset="0"/>
                          <a:ea typeface="Verdana" pitchFamily="34" charset="0"/>
                          <a:cs typeface="Verdana" pitchFamily="34" charset="0"/>
                        </a:rPr>
                        <a:t>Variables</a:t>
                      </a:r>
                      <a:r>
                        <a:rPr lang="en-US" sz="1400" baseline="0" dirty="0">
                          <a:latin typeface="Verdana" pitchFamily="34" charset="0"/>
                          <a:ea typeface="Verdana" pitchFamily="34" charset="0"/>
                          <a:cs typeface="Verdana" pitchFamily="34" charset="0"/>
                        </a:rPr>
                        <a:t> manufacturing costs per unit……………………….</a:t>
                      </a:r>
                      <a:endParaRPr lang="en-US" sz="1400" dirty="0">
                        <a:latin typeface="Verdana" pitchFamily="34" charset="0"/>
                        <a:ea typeface="Verdana" pitchFamily="34" charset="0"/>
                        <a:cs typeface="Verdana" pitchFamily="34" charset="0"/>
                      </a:endParaRPr>
                    </a:p>
                  </a:txBody>
                  <a:tcPr/>
                </a:tc>
                <a:tc>
                  <a:txBody>
                    <a:bodyPr/>
                    <a:lstStyle/>
                    <a:p>
                      <a:pPr algn="r"/>
                      <a:r>
                        <a:rPr lang="en-US" sz="1400" dirty="0">
                          <a:latin typeface="Verdana" pitchFamily="34" charset="0"/>
                          <a:ea typeface="Verdana" pitchFamily="34" charset="0"/>
                          <a:cs typeface="Verdana" pitchFamily="34" charset="0"/>
                        </a:rPr>
                        <a:t>$40</a:t>
                      </a:r>
                    </a:p>
                  </a:txBody>
                  <a:tcPr/>
                </a:tc>
                <a:extLst>
                  <a:ext uri="{0D108BD9-81ED-4DB2-BD59-A6C34878D82A}">
                    <a16:rowId xmlns:a16="http://schemas.microsoft.com/office/drawing/2014/main" val="10002"/>
                  </a:ext>
                </a:extLst>
              </a:tr>
              <a:tr h="381001">
                <a:tc>
                  <a:txBody>
                    <a:bodyPr/>
                    <a:lstStyle/>
                    <a:p>
                      <a:r>
                        <a:rPr lang="en-US" sz="1400" dirty="0">
                          <a:latin typeface="Verdana" pitchFamily="34" charset="0"/>
                          <a:ea typeface="Verdana" pitchFamily="34" charset="0"/>
                          <a:cs typeface="Verdana" pitchFamily="34" charset="0"/>
                        </a:rPr>
                        <a:t>Fixed </a:t>
                      </a:r>
                      <a:r>
                        <a:rPr lang="en-US" sz="1400" baseline="0" dirty="0">
                          <a:latin typeface="Verdana" pitchFamily="34" charset="0"/>
                          <a:ea typeface="Verdana" pitchFamily="34" charset="0"/>
                          <a:cs typeface="Verdana" pitchFamily="34" charset="0"/>
                        </a:rPr>
                        <a:t>manufacturing costs…………………………………………..</a:t>
                      </a:r>
                      <a:endParaRPr lang="en-US" sz="1400" dirty="0">
                        <a:latin typeface="Verdana" pitchFamily="34" charset="0"/>
                        <a:ea typeface="Verdana" pitchFamily="34" charset="0"/>
                        <a:cs typeface="Verdana" pitchFamily="34" charset="0"/>
                      </a:endParaRPr>
                    </a:p>
                  </a:txBody>
                  <a:tcPr/>
                </a:tc>
                <a:tc>
                  <a:txBody>
                    <a:bodyPr/>
                    <a:lstStyle/>
                    <a:p>
                      <a:pPr algn="r"/>
                      <a:r>
                        <a:rPr lang="en-US" sz="1400" dirty="0">
                          <a:latin typeface="Verdana" pitchFamily="34" charset="0"/>
                          <a:ea typeface="Verdana" pitchFamily="34" charset="0"/>
                          <a:cs typeface="Verdana" pitchFamily="34" charset="0"/>
                        </a:rPr>
                        <a:t>$2,000,000</a:t>
                      </a:r>
                    </a:p>
                  </a:txBody>
                  <a:tcPr/>
                </a:tc>
                <a:extLst>
                  <a:ext uri="{0D108BD9-81ED-4DB2-BD59-A6C34878D82A}">
                    <a16:rowId xmlns:a16="http://schemas.microsoft.com/office/drawing/2014/main" val="10003"/>
                  </a:ext>
                </a:extLst>
              </a:tr>
            </a:tbl>
          </a:graphicData>
        </a:graphic>
      </p:graphicFrame>
      <p:sp>
        <p:nvSpPr>
          <p:cNvPr id="5" name="Content Placeholder 4"/>
          <p:cNvSpPr>
            <a:spLocks noGrp="1"/>
          </p:cNvSpPr>
          <p:nvPr>
            <p:ph sz="quarter" idx="17"/>
          </p:nvPr>
        </p:nvSpPr>
        <p:spPr>
          <a:xfrm>
            <a:off x="260132" y="5445224"/>
            <a:ext cx="8610600" cy="729384"/>
          </a:xfrm>
        </p:spPr>
        <p:txBody>
          <a:bodyPr/>
          <a:lstStyle/>
          <a:p>
            <a:pPr marL="0" indent="0">
              <a:buNone/>
            </a:pPr>
            <a:r>
              <a:rPr lang="en-US" sz="2400" dirty="0"/>
              <a:t>S-Phone can purchase displays for $80 from other companies.</a:t>
            </a:r>
          </a:p>
        </p:txBody>
      </p:sp>
    </p:spTree>
    <p:extLst>
      <p:ext uri="{BB962C8B-B14F-4D97-AF65-F5344CB8AC3E}">
        <p14:creationId xmlns:p14="http://schemas.microsoft.com/office/powerpoint/2010/main" val="3837018692"/>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2420888"/>
            <a:ext cx="8549640" cy="2375876"/>
          </a:xfrm>
        </p:spPr>
        <p:txBody>
          <a:bodyPr/>
          <a:lstStyle/>
          <a:p>
            <a:r>
              <a:rPr lang="en-US" altLang="en-US" sz="3600" b="1" dirty="0"/>
              <a:t>Learning Objective A4</a:t>
            </a:r>
            <a:r>
              <a:rPr lang="en-US" altLang="en-US" sz="3600" dirty="0"/>
              <a:t>: </a:t>
            </a:r>
            <a:r>
              <a:rPr lang="en-US" sz="3600" dirty="0">
                <a:solidFill>
                  <a:prstClr val="black"/>
                </a:solidFill>
              </a:rPr>
              <a:t>Compute cycle time and cycle efficiency, and explain their importance to production management.</a:t>
            </a:r>
            <a:endParaRPr lang="en-US" sz="3600" dirty="0"/>
          </a:p>
        </p:txBody>
      </p:sp>
    </p:spTree>
    <p:extLst>
      <p:ext uri="{BB962C8B-B14F-4D97-AF65-F5344CB8AC3E}">
        <p14:creationId xmlns:p14="http://schemas.microsoft.com/office/powerpoint/2010/main" val="2999187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484" y="571436"/>
            <a:ext cx="7546168" cy="1039270"/>
          </a:xfrm>
        </p:spPr>
        <p:txBody>
          <a:bodyPr/>
          <a:lstStyle/>
          <a:p>
            <a:r>
              <a:rPr lang="en-US" sz="3600" dirty="0"/>
              <a:t>Cycle Time and Cycle Efficiency (1 of 2)</a:t>
            </a:r>
          </a:p>
        </p:txBody>
      </p:sp>
      <p:sp>
        <p:nvSpPr>
          <p:cNvPr id="6" name="Text Placeholder 5"/>
          <p:cNvSpPr>
            <a:spLocks noGrp="1"/>
          </p:cNvSpPr>
          <p:nvPr>
            <p:ph type="body" sz="quarter" idx="15"/>
          </p:nvPr>
        </p:nvSpPr>
        <p:spPr>
          <a:xfrm>
            <a:off x="244366" y="1676400"/>
            <a:ext cx="8624094" cy="566777"/>
          </a:xfrm>
        </p:spPr>
        <p:txBody>
          <a:bodyPr/>
          <a:lstStyle/>
          <a:p>
            <a:pPr algn="ctr"/>
            <a:r>
              <a:rPr lang="en-US" altLang="en-US" sz="1800" b="1" kern="0" dirty="0">
                <a:solidFill>
                  <a:prstClr val="black"/>
                </a:solidFill>
              </a:rPr>
              <a:t>Learning Objective A4:</a:t>
            </a:r>
            <a:r>
              <a:rPr lang="en-US" sz="1800" dirty="0">
                <a:solidFill>
                  <a:prstClr val="black"/>
                </a:solidFill>
              </a:rPr>
              <a:t> Compute cycle time and cycle efficiency, and explain their importance to production management.</a:t>
            </a:r>
            <a:endParaRPr lang="en-US" sz="1800" b="1" dirty="0">
              <a:solidFill>
                <a:prstClr val="black"/>
              </a:solidFill>
            </a:endParaRPr>
          </a:p>
        </p:txBody>
      </p:sp>
      <p:sp>
        <p:nvSpPr>
          <p:cNvPr id="7" name="Content Placeholder 6"/>
          <p:cNvSpPr>
            <a:spLocks noGrp="1"/>
          </p:cNvSpPr>
          <p:nvPr>
            <p:ph sz="quarter" idx="16"/>
          </p:nvPr>
        </p:nvSpPr>
        <p:spPr>
          <a:xfrm>
            <a:off x="419784" y="2346484"/>
            <a:ext cx="8495615" cy="853916"/>
          </a:xfrm>
        </p:spPr>
        <p:txBody>
          <a:bodyPr/>
          <a:lstStyle/>
          <a:p>
            <a:pPr marL="0" indent="0">
              <a:buNone/>
            </a:pPr>
            <a:r>
              <a:rPr lang="en-US" sz="2400" dirty="0"/>
              <a:t>A metric that measures the time involved in manufacturing a product.</a:t>
            </a:r>
          </a:p>
        </p:txBody>
      </p:sp>
      <p:pic>
        <p:nvPicPr>
          <p:cNvPr id="12290" name="Picture 2" descr="A time line is shown with three items marked on it. The first mark is labeled Order Received. The second item marked is Production Started. The third item marked is Goods Shipped. Sitting on the time line is the following equation: Process Time + Inspection Time + Move Time + Wait Time. The distance between the Production Started and Goods Shipped points on the time line is labeled Manufacturing Cycle Time.  The total distance on the time line from the Order Received point to the Goods Shipped point is labeled Total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276600"/>
            <a:ext cx="554773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p:cNvSpPr>
            <a:spLocks noGrp="1"/>
          </p:cNvSpPr>
          <p:nvPr>
            <p:ph sz="quarter" idx="17"/>
          </p:nvPr>
        </p:nvSpPr>
        <p:spPr>
          <a:xfrm>
            <a:off x="244366" y="5638800"/>
            <a:ext cx="8686800" cy="811378"/>
          </a:xfrm>
        </p:spPr>
        <p:txBody>
          <a:bodyPr/>
          <a:lstStyle/>
          <a:p>
            <a:pPr marL="0" indent="0">
              <a:buNone/>
            </a:pPr>
            <a:r>
              <a:rPr lang="en-US" sz="2400" b="1" dirty="0"/>
              <a:t>Process time </a:t>
            </a:r>
            <a:r>
              <a:rPr lang="en-US" sz="2400" dirty="0"/>
              <a:t>is the time spent producing the product and it is the </a:t>
            </a:r>
            <a:r>
              <a:rPr lang="en-US" sz="2400" u="sng" dirty="0"/>
              <a:t>only</a:t>
            </a:r>
            <a:r>
              <a:rPr lang="en-US" sz="2400" dirty="0"/>
              <a:t> value-added time!</a:t>
            </a:r>
          </a:p>
        </p:txBody>
      </p:sp>
    </p:spTree>
    <p:extLst>
      <p:ext uri="{BB962C8B-B14F-4D97-AF65-F5344CB8AC3E}">
        <p14:creationId xmlns:p14="http://schemas.microsoft.com/office/powerpoint/2010/main" val="855170087"/>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49" y="544524"/>
            <a:ext cx="7786885" cy="1113284"/>
          </a:xfrm>
        </p:spPr>
        <p:txBody>
          <a:bodyPr/>
          <a:lstStyle/>
          <a:p>
            <a:r>
              <a:rPr lang="en-US" altLang="en-US" sz="3600" dirty="0"/>
              <a:t>Cycle Time and Cycle Efficiency (2 of 2)</a:t>
            </a:r>
            <a:endParaRPr lang="en-US" sz="3600" dirty="0"/>
          </a:p>
        </p:txBody>
      </p:sp>
      <p:sp>
        <p:nvSpPr>
          <p:cNvPr id="3" name="Text Placeholder 2"/>
          <p:cNvSpPr>
            <a:spLocks noGrp="1"/>
          </p:cNvSpPr>
          <p:nvPr>
            <p:ph type="body" sz="quarter" idx="15"/>
          </p:nvPr>
        </p:nvSpPr>
        <p:spPr>
          <a:xfrm>
            <a:off x="60434" y="1676400"/>
            <a:ext cx="8998427" cy="572502"/>
          </a:xfrm>
        </p:spPr>
        <p:txBody>
          <a:bodyPr/>
          <a:lstStyle/>
          <a:p>
            <a:pPr algn="ctr"/>
            <a:r>
              <a:rPr lang="en-US" altLang="en-US" sz="1800" b="1" kern="0" dirty="0">
                <a:solidFill>
                  <a:prstClr val="black"/>
                </a:solidFill>
              </a:rPr>
              <a:t>Learning Objective A4:</a:t>
            </a:r>
            <a:r>
              <a:rPr lang="en-US" sz="1800" dirty="0">
                <a:solidFill>
                  <a:prstClr val="black"/>
                </a:solidFill>
              </a:rPr>
              <a:t> Compute cycle time and cycle efficiency, and explain their importance to production management.</a:t>
            </a:r>
            <a:endParaRPr lang="en-US" sz="1800" b="1" dirty="0">
              <a:solidFill>
                <a:prstClr val="black"/>
              </a:solidFill>
            </a:endParaRPr>
          </a:p>
        </p:txBody>
      </p:sp>
      <p:sp>
        <p:nvSpPr>
          <p:cNvPr id="4" name="Content Placeholder 3"/>
          <p:cNvSpPr>
            <a:spLocks noGrp="1"/>
          </p:cNvSpPr>
          <p:nvPr>
            <p:ph sz="quarter" idx="16"/>
          </p:nvPr>
        </p:nvSpPr>
        <p:spPr>
          <a:xfrm>
            <a:off x="261411" y="2441866"/>
            <a:ext cx="8214360" cy="430129"/>
          </a:xfrm>
        </p:spPr>
        <p:txBody>
          <a:bodyPr/>
          <a:lstStyle/>
          <a:p>
            <a:pPr marL="0" indent="0">
              <a:buNone/>
            </a:pPr>
            <a:r>
              <a:rPr lang="en-US" sz="2600" kern="0" dirty="0"/>
              <a:t>Exhibit 22.21</a:t>
            </a:r>
          </a:p>
        </p:txBody>
      </p:sp>
      <p:pic>
        <p:nvPicPr>
          <p:cNvPr id="8194" name="Picture 2" descr="A time line is shown with three items marked on it. The first mark is labeled Order Received. The second item marked is Production Started. The third item marked is Goods Shipped. Sitting on the time line is the following equation: Process Time + Inspection Time + Move Time + Wait Time. Process Time is circled in red in the equation. The distance between the Production Started and Goods Shipped points on the time line is labeled Manufacturing Cycle Time.  The total distance on the time line from the Order Received point to the Goods Shipped point is labeled Total Time. An equation below the time line reads: Cycle Efficiency = Value-added time/Cycle time. Value-added time is circled in red in this eq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064959"/>
            <a:ext cx="6091249" cy="348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81338"/>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6192"/>
            <a:ext cx="8229600" cy="681910"/>
          </a:xfrm>
        </p:spPr>
        <p:txBody>
          <a:bodyPr/>
          <a:lstStyle/>
          <a:p>
            <a:r>
              <a:rPr lang="en-US" sz="3600" dirty="0">
                <a:cs typeface="Arial" charset="0"/>
              </a:rPr>
              <a:t>Appendix 22A: Cost Allocations</a:t>
            </a:r>
            <a:endParaRPr lang="en-US" sz="3600" dirty="0"/>
          </a:p>
        </p:txBody>
      </p:sp>
      <p:sp>
        <p:nvSpPr>
          <p:cNvPr id="3" name="Content Placeholder 2"/>
          <p:cNvSpPr>
            <a:spLocks noGrp="1"/>
          </p:cNvSpPr>
          <p:nvPr>
            <p:ph idx="1"/>
          </p:nvPr>
        </p:nvSpPr>
        <p:spPr>
          <a:xfrm>
            <a:off x="409902" y="1447800"/>
            <a:ext cx="8305800" cy="4800600"/>
          </a:xfrm>
        </p:spPr>
        <p:txBody>
          <a:bodyPr/>
          <a:lstStyle/>
          <a:p>
            <a:r>
              <a:rPr lang="en-US" sz="2600" dirty="0"/>
              <a:t>Cost allocations in Exhibits 22.10 and 22.11.</a:t>
            </a:r>
          </a:p>
          <a:p>
            <a:r>
              <a:rPr lang="en-US" sz="2600" dirty="0"/>
              <a:t>Allocated cost = Total cost to allocate × % of allocation base used</a:t>
            </a:r>
          </a:p>
          <a:p>
            <a:r>
              <a:rPr lang="en-US" sz="2600" dirty="0"/>
              <a:t>Company will allocate four indirect costs:</a:t>
            </a:r>
          </a:p>
          <a:p>
            <a:pPr lvl="1"/>
            <a:r>
              <a:rPr lang="en-US" sz="2400" dirty="0"/>
              <a:t>Rent expense - $12,000</a:t>
            </a:r>
          </a:p>
          <a:p>
            <a:pPr lvl="1"/>
            <a:r>
              <a:rPr lang="en-US" sz="2400" dirty="0"/>
              <a:t>Utilities expense - $2,400</a:t>
            </a:r>
          </a:p>
          <a:p>
            <a:pPr lvl="1"/>
            <a:r>
              <a:rPr lang="en-US" sz="2400" dirty="0"/>
              <a:t>Advertising expense - $1,000</a:t>
            </a:r>
          </a:p>
          <a:p>
            <a:pPr lvl="1"/>
            <a:r>
              <a:rPr lang="en-US" sz="2400" dirty="0"/>
              <a:t>Insurance expense - $2,500</a:t>
            </a:r>
          </a:p>
        </p:txBody>
      </p:sp>
    </p:spTree>
    <p:extLst>
      <p:ext uri="{BB962C8B-B14F-4D97-AF65-F5344CB8AC3E}">
        <p14:creationId xmlns:p14="http://schemas.microsoft.com/office/powerpoint/2010/main" val="1690394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2" y="568273"/>
            <a:ext cx="8886497" cy="750056"/>
          </a:xfrm>
        </p:spPr>
        <p:txBody>
          <a:bodyPr/>
          <a:lstStyle/>
          <a:p>
            <a:r>
              <a:rPr lang="en-US" sz="3600" dirty="0">
                <a:cs typeface="Arial" charset="0"/>
              </a:rPr>
              <a:t>Department Allocation Bases (1 of 2)</a:t>
            </a:r>
            <a:endParaRPr lang="en-US" sz="3600" dirty="0"/>
          </a:p>
        </p:txBody>
      </p:sp>
      <p:sp>
        <p:nvSpPr>
          <p:cNvPr id="3" name="Text Placeholder 2"/>
          <p:cNvSpPr>
            <a:spLocks noGrp="1"/>
          </p:cNvSpPr>
          <p:nvPr>
            <p:ph type="body" sz="quarter" idx="13"/>
          </p:nvPr>
        </p:nvSpPr>
        <p:spPr>
          <a:xfrm>
            <a:off x="78432" y="1295400"/>
            <a:ext cx="8968740" cy="557822"/>
          </a:xfrm>
        </p:spPr>
        <p:txBody>
          <a:bodyPr/>
          <a:lstStyle/>
          <a:p>
            <a:pPr algn="ctr"/>
            <a:r>
              <a:rPr lang="en-US" altLang="en-US" sz="1800" b="1" kern="0" dirty="0">
                <a:solidFill>
                  <a:prstClr val="black"/>
                </a:solidFill>
              </a:rPr>
              <a:t>Learning Objective A4:</a:t>
            </a:r>
            <a:r>
              <a:rPr lang="en-US" sz="1800" dirty="0">
                <a:solidFill>
                  <a:prstClr val="black"/>
                </a:solidFill>
              </a:rPr>
              <a:t> Compute cycle time and cycle efficiency, and explain their importance to production management..</a:t>
            </a:r>
            <a:endParaRPr lang="en-US" sz="1800" b="1" dirty="0">
              <a:solidFill>
                <a:prstClr val="black"/>
              </a:solidFill>
            </a:endParaRPr>
          </a:p>
        </p:txBody>
      </p:sp>
      <p:sp>
        <p:nvSpPr>
          <p:cNvPr id="4" name="Content Placeholder 3"/>
          <p:cNvSpPr>
            <a:spLocks noGrp="1"/>
          </p:cNvSpPr>
          <p:nvPr>
            <p:ph idx="1"/>
          </p:nvPr>
        </p:nvSpPr>
        <p:spPr>
          <a:xfrm>
            <a:off x="533399" y="2045456"/>
            <a:ext cx="8229601" cy="4431544"/>
          </a:xfrm>
        </p:spPr>
        <p:txBody>
          <a:bodyPr/>
          <a:lstStyle/>
          <a:p>
            <a:r>
              <a:rPr lang="en-US" sz="2600" dirty="0"/>
              <a:t>A-1 Hardware uses the following allocation bases:</a:t>
            </a:r>
          </a:p>
          <a:p>
            <a:pPr lvl="1"/>
            <a:r>
              <a:rPr lang="en-US" sz="2400" dirty="0"/>
              <a:t>Square feet of floor space</a:t>
            </a:r>
          </a:p>
          <a:p>
            <a:pPr lvl="1"/>
            <a:r>
              <a:rPr lang="en-US" sz="2400" dirty="0"/>
              <a:t>Dollar value of insured assets</a:t>
            </a:r>
          </a:p>
          <a:p>
            <a:pPr lvl="1"/>
            <a:r>
              <a:rPr lang="en-US" sz="2400" dirty="0"/>
              <a:t>Sales dollars</a:t>
            </a:r>
          </a:p>
          <a:p>
            <a:pPr lvl="1"/>
            <a:r>
              <a:rPr lang="en-US" sz="2400" dirty="0"/>
              <a:t>Number of purchase orders</a:t>
            </a:r>
          </a:p>
        </p:txBody>
      </p:sp>
    </p:spTree>
    <p:extLst>
      <p:ext uri="{BB962C8B-B14F-4D97-AF65-F5344CB8AC3E}">
        <p14:creationId xmlns:p14="http://schemas.microsoft.com/office/powerpoint/2010/main" val="248652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32" y="569465"/>
            <a:ext cx="8915400" cy="694403"/>
          </a:xfrm>
        </p:spPr>
        <p:txBody>
          <a:bodyPr/>
          <a:lstStyle/>
          <a:p>
            <a:r>
              <a:rPr lang="en-US" sz="3600" dirty="0">
                <a:cs typeface="Arial" charset="0"/>
              </a:rPr>
              <a:t>Department Allocation Bases (2 of 2)</a:t>
            </a:r>
            <a:endParaRPr lang="en-US" sz="3600" dirty="0"/>
          </a:p>
        </p:txBody>
      </p:sp>
      <p:sp>
        <p:nvSpPr>
          <p:cNvPr id="3" name="Text Placeholder 2"/>
          <p:cNvSpPr>
            <a:spLocks noGrp="1"/>
          </p:cNvSpPr>
          <p:nvPr>
            <p:ph type="body" sz="quarter" idx="15"/>
          </p:nvPr>
        </p:nvSpPr>
        <p:spPr>
          <a:xfrm>
            <a:off x="320566" y="1295400"/>
            <a:ext cx="8471694" cy="551447"/>
          </a:xfrm>
        </p:spPr>
        <p:txBody>
          <a:bodyPr/>
          <a:lstStyle/>
          <a:p>
            <a:pPr algn="ctr"/>
            <a:r>
              <a:rPr lang="en-US" altLang="en-US" sz="1800" b="1" kern="0" dirty="0">
                <a:solidFill>
                  <a:prstClr val="black"/>
                </a:solidFill>
              </a:rPr>
              <a:t>Learning Objective A4:</a:t>
            </a:r>
            <a:r>
              <a:rPr lang="en-US" sz="1800" dirty="0">
                <a:solidFill>
                  <a:prstClr val="black"/>
                </a:solidFill>
              </a:rPr>
              <a:t> Compute cycle time and cycle efficiency, and explain their importance to production management..</a:t>
            </a:r>
            <a:endParaRPr lang="en-US" sz="1800" b="1" dirty="0">
              <a:solidFill>
                <a:prstClr val="black"/>
              </a:solidFill>
            </a:endParaRPr>
          </a:p>
        </p:txBody>
      </p:sp>
      <p:sp>
        <p:nvSpPr>
          <p:cNvPr id="5" name="Content Placeholder 3"/>
          <p:cNvSpPr>
            <a:spLocks noGrp="1"/>
          </p:cNvSpPr>
          <p:nvPr>
            <p:ph idx="4294967295"/>
          </p:nvPr>
        </p:nvSpPr>
        <p:spPr>
          <a:xfrm>
            <a:off x="434072" y="1981200"/>
            <a:ext cx="8686800" cy="586791"/>
          </a:xfrm>
          <a:prstGeom prst="rect">
            <a:avLst/>
          </a:prstGeom>
        </p:spPr>
        <p:txBody>
          <a:bodyPr/>
          <a:lstStyle/>
          <a:p>
            <a:pPr marL="0" lvl="1" indent="0">
              <a:buNone/>
            </a:pPr>
            <a:r>
              <a:rPr lang="en-US" sz="2400" kern="0" dirty="0"/>
              <a:t>Exhibit 22A.1</a:t>
            </a:r>
          </a:p>
        </p:txBody>
      </p:sp>
      <p:graphicFrame>
        <p:nvGraphicFramePr>
          <p:cNvPr id="7" name="Table 6"/>
          <p:cNvGraphicFramePr>
            <a:graphicFrameLocks noGrp="1"/>
          </p:cNvGraphicFramePr>
          <p:nvPr>
            <p:extLst>
              <p:ext uri="{D42A27DB-BD31-4B8C-83A1-F6EECF244321}">
                <p14:modId xmlns:p14="http://schemas.microsoft.com/office/powerpoint/2010/main" val="1724695472"/>
              </p:ext>
            </p:extLst>
          </p:nvPr>
        </p:nvGraphicFramePr>
        <p:xfrm>
          <a:off x="434072" y="2667000"/>
          <a:ext cx="8493810" cy="2598284"/>
        </p:xfrm>
        <a:graphic>
          <a:graphicData uri="http://schemas.openxmlformats.org/drawingml/2006/table">
            <a:tbl>
              <a:tblPr firstRow="1" bandRow="1">
                <a:tableStyleId>{5940675A-B579-460E-94D1-54222C63F5DA}</a:tableStyleId>
              </a:tblPr>
              <a:tblGrid>
                <a:gridCol w="2044806">
                  <a:extLst>
                    <a:ext uri="{9D8B030D-6E8A-4147-A177-3AD203B41FA5}">
                      <a16:colId xmlns:a16="http://schemas.microsoft.com/office/drawing/2014/main" val="20000"/>
                    </a:ext>
                  </a:extLst>
                </a:gridCol>
                <a:gridCol w="2202099">
                  <a:extLst>
                    <a:ext uri="{9D8B030D-6E8A-4147-A177-3AD203B41FA5}">
                      <a16:colId xmlns:a16="http://schemas.microsoft.com/office/drawing/2014/main" val="20001"/>
                    </a:ext>
                  </a:extLst>
                </a:gridCol>
                <a:gridCol w="1336989">
                  <a:extLst>
                    <a:ext uri="{9D8B030D-6E8A-4147-A177-3AD203B41FA5}">
                      <a16:colId xmlns:a16="http://schemas.microsoft.com/office/drawing/2014/main" val="20002"/>
                    </a:ext>
                  </a:extLst>
                </a:gridCol>
                <a:gridCol w="1211154">
                  <a:extLst>
                    <a:ext uri="{9D8B030D-6E8A-4147-A177-3AD203B41FA5}">
                      <a16:colId xmlns:a16="http://schemas.microsoft.com/office/drawing/2014/main" val="20003"/>
                    </a:ext>
                  </a:extLst>
                </a:gridCol>
                <a:gridCol w="1698762">
                  <a:extLst>
                    <a:ext uri="{9D8B030D-6E8A-4147-A177-3AD203B41FA5}">
                      <a16:colId xmlns:a16="http://schemas.microsoft.com/office/drawing/2014/main" val="20004"/>
                    </a:ext>
                  </a:extLst>
                </a:gridCol>
              </a:tblGrid>
              <a:tr h="769484">
                <a:tc>
                  <a:txBody>
                    <a:bodyPr/>
                    <a:lstStyle/>
                    <a:p>
                      <a:pPr algn="ctr"/>
                      <a:r>
                        <a:rPr lang="en-US" sz="1400" b="1" dirty="0">
                          <a:latin typeface="Verdana" pitchFamily="34" charset="0"/>
                          <a:ea typeface="Verdana" pitchFamily="34" charset="0"/>
                          <a:cs typeface="Verdana" pitchFamily="34" charset="0"/>
                        </a:rPr>
                        <a:t>Department</a:t>
                      </a:r>
                    </a:p>
                  </a:txBody>
                  <a:tcPr anchor="ctr"/>
                </a:tc>
                <a:tc>
                  <a:txBody>
                    <a:bodyPr/>
                    <a:lstStyle/>
                    <a:p>
                      <a:pPr algn="ctr"/>
                      <a:r>
                        <a:rPr lang="en-US" sz="1400" b="1" dirty="0">
                          <a:latin typeface="Verdana" pitchFamily="34" charset="0"/>
                          <a:ea typeface="Verdana" pitchFamily="34" charset="0"/>
                          <a:cs typeface="Verdana" pitchFamily="34" charset="0"/>
                        </a:rPr>
                        <a:t>Floor Space (square</a:t>
                      </a:r>
                      <a:r>
                        <a:rPr lang="en-US" sz="1400" b="1" baseline="0" dirty="0">
                          <a:latin typeface="Verdana" pitchFamily="34" charset="0"/>
                          <a:ea typeface="Verdana" pitchFamily="34" charset="0"/>
                          <a:cs typeface="Verdana" pitchFamily="34" charset="0"/>
                        </a:rPr>
                        <a:t> feet)</a:t>
                      </a:r>
                      <a:endParaRPr lang="en-US" sz="1400" b="1" dirty="0">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Value of Insured Assets ($)</a:t>
                      </a:r>
                    </a:p>
                  </a:txBody>
                  <a:tcPr anchor="ctr"/>
                </a:tc>
                <a:tc>
                  <a:txBody>
                    <a:bodyPr/>
                    <a:lstStyle/>
                    <a:p>
                      <a:pPr algn="ctr"/>
                      <a:r>
                        <a:rPr lang="en-US" sz="1400" b="1" dirty="0">
                          <a:latin typeface="Verdana" pitchFamily="34" charset="0"/>
                          <a:ea typeface="Verdana" pitchFamily="34" charset="0"/>
                          <a:cs typeface="Verdana" pitchFamily="34" charset="0"/>
                        </a:rPr>
                        <a:t>Sales ($)</a:t>
                      </a:r>
                    </a:p>
                  </a:txBody>
                  <a:tcPr anchor="ctr"/>
                </a:tc>
                <a:tc>
                  <a:txBody>
                    <a:bodyPr/>
                    <a:lstStyle/>
                    <a:p>
                      <a:pPr algn="ctr"/>
                      <a:r>
                        <a:rPr lang="en-US" sz="1400" b="1" dirty="0">
                          <a:latin typeface="Verdana" pitchFamily="34" charset="0"/>
                          <a:ea typeface="Verdana" pitchFamily="34" charset="0"/>
                          <a:cs typeface="Verdana" pitchFamily="34" charset="0"/>
                        </a:rPr>
                        <a:t>Number of Purchase</a:t>
                      </a:r>
                      <a:r>
                        <a:rPr lang="en-US" sz="1400" b="1" baseline="0" dirty="0">
                          <a:latin typeface="Verdana" pitchFamily="34" charset="0"/>
                          <a:ea typeface="Verdana" pitchFamily="34" charset="0"/>
                          <a:cs typeface="Verdana" pitchFamily="34" charset="0"/>
                        </a:rPr>
                        <a:t> Orders*</a:t>
                      </a:r>
                      <a:endParaRPr lang="en-US" sz="1400" b="1"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240053">
                <a:tc>
                  <a:txBody>
                    <a:bodyPr/>
                    <a:lstStyle/>
                    <a:p>
                      <a:r>
                        <a:rPr lang="en-US" sz="1400" dirty="0">
                          <a:latin typeface="Verdana" pitchFamily="34" charset="0"/>
                          <a:ea typeface="Verdana" pitchFamily="34" charset="0"/>
                          <a:cs typeface="Verdana" pitchFamily="34" charset="0"/>
                        </a:rPr>
                        <a:t>General office…………</a:t>
                      </a:r>
                    </a:p>
                  </a:txBody>
                  <a:tcPr/>
                </a:tc>
                <a:tc>
                  <a:txBody>
                    <a:bodyPr/>
                    <a:lstStyle/>
                    <a:p>
                      <a:pPr algn="r"/>
                      <a:r>
                        <a:rPr lang="en-US" sz="1400" dirty="0">
                          <a:latin typeface="Verdana" pitchFamily="34" charset="0"/>
                          <a:ea typeface="Verdana" pitchFamily="34" charset="0"/>
                          <a:cs typeface="Verdana" pitchFamily="34" charset="0"/>
                        </a:rPr>
                        <a:t>1,500</a:t>
                      </a:r>
                    </a:p>
                  </a:txBody>
                  <a:tcPr/>
                </a:tc>
                <a:tc>
                  <a:txBody>
                    <a:bodyPr/>
                    <a:lstStyle/>
                    <a:p>
                      <a:pPr algn="r"/>
                      <a:r>
                        <a:rPr lang="en-US" sz="1400" dirty="0">
                          <a:latin typeface="Verdana" pitchFamily="34" charset="0"/>
                          <a:ea typeface="Verdana" pitchFamily="34" charset="0"/>
                          <a:cs typeface="Verdana" pitchFamily="34" charset="0"/>
                        </a:rPr>
                        <a:t>$ 38,000</a:t>
                      </a:r>
                    </a:p>
                  </a:txBody>
                  <a:tcPr/>
                </a:tc>
                <a:tc>
                  <a:txBody>
                    <a:bodyPr/>
                    <a:lstStyle/>
                    <a:p>
                      <a:pPr algn="r"/>
                      <a:endParaRPr lang="en-US" sz="1400" dirty="0">
                        <a:latin typeface="Verdana" pitchFamily="34" charset="0"/>
                        <a:ea typeface="Verdana" pitchFamily="34" charset="0"/>
                        <a:cs typeface="Verdana" pitchFamily="34" charset="0"/>
                      </a:endParaRPr>
                    </a:p>
                  </a:txBody>
                  <a:tcPr/>
                </a:tc>
                <a:tc>
                  <a:txBody>
                    <a:bodyPr/>
                    <a:lstStyle/>
                    <a:p>
                      <a:pPr algn="ctr"/>
                      <a:r>
                        <a:rPr lang="en-US" sz="1400" dirty="0">
                          <a:latin typeface="Verdana" pitchFamily="34" charset="0"/>
                          <a:ea typeface="Verdana" pitchFamily="34" charset="0"/>
                          <a:cs typeface="Verdana" pitchFamily="34" charset="0"/>
                        </a:rPr>
                        <a:t>-</a:t>
                      </a:r>
                    </a:p>
                  </a:txBody>
                  <a:tcPr/>
                </a:tc>
                <a:extLst>
                  <a:ext uri="{0D108BD9-81ED-4DB2-BD59-A6C34878D82A}">
                    <a16:rowId xmlns:a16="http://schemas.microsoft.com/office/drawing/2014/main" val="10001"/>
                  </a:ext>
                </a:extLst>
              </a:tr>
              <a:tr h="240053">
                <a:tc>
                  <a:txBody>
                    <a:bodyPr/>
                    <a:lstStyle/>
                    <a:p>
                      <a:r>
                        <a:rPr lang="en-US" sz="1400" dirty="0">
                          <a:latin typeface="Verdana" pitchFamily="34" charset="0"/>
                          <a:ea typeface="Verdana" pitchFamily="34" charset="0"/>
                          <a:cs typeface="Verdana" pitchFamily="34" charset="0"/>
                        </a:rPr>
                        <a:t>Purchasing……………..</a:t>
                      </a:r>
                    </a:p>
                  </a:txBody>
                  <a:tcPr/>
                </a:tc>
                <a:tc>
                  <a:txBody>
                    <a:bodyPr/>
                    <a:lstStyle/>
                    <a:p>
                      <a:pPr algn="r"/>
                      <a:r>
                        <a:rPr lang="en-US" sz="1400" dirty="0">
                          <a:latin typeface="Verdana" pitchFamily="34" charset="0"/>
                          <a:ea typeface="Verdana" pitchFamily="34" charset="0"/>
                          <a:cs typeface="Verdana" pitchFamily="34" charset="0"/>
                        </a:rPr>
                        <a:t>1,500</a:t>
                      </a:r>
                    </a:p>
                  </a:txBody>
                  <a:tcPr/>
                </a:tc>
                <a:tc>
                  <a:txBody>
                    <a:bodyPr/>
                    <a:lstStyle/>
                    <a:p>
                      <a:pPr algn="r"/>
                      <a:r>
                        <a:rPr lang="en-US" sz="1400" dirty="0">
                          <a:latin typeface="Verdana" pitchFamily="34" charset="0"/>
                          <a:ea typeface="Verdana" pitchFamily="34" charset="0"/>
                          <a:cs typeface="Verdana" pitchFamily="34" charset="0"/>
                        </a:rPr>
                        <a:t>19,000</a:t>
                      </a:r>
                    </a:p>
                  </a:txBody>
                  <a:tcPr/>
                </a:tc>
                <a:tc>
                  <a:txBody>
                    <a:bodyPr/>
                    <a:lstStyle/>
                    <a:p>
                      <a:pPr algn="r"/>
                      <a:endParaRPr lang="en-US" sz="1400" dirty="0">
                        <a:latin typeface="Verdana" pitchFamily="34" charset="0"/>
                        <a:ea typeface="Verdana" pitchFamily="34" charset="0"/>
                        <a:cs typeface="Verdana" pitchFamily="34" charset="0"/>
                      </a:endParaRPr>
                    </a:p>
                  </a:txBody>
                  <a:tcPr/>
                </a:tc>
                <a:tc>
                  <a:txBody>
                    <a:bodyPr/>
                    <a:lstStyle/>
                    <a:p>
                      <a:pPr algn="ctr"/>
                      <a:r>
                        <a:rPr lang="en-US" sz="1400" dirty="0">
                          <a:latin typeface="Verdana" pitchFamily="34" charset="0"/>
                          <a:ea typeface="Verdana" pitchFamily="34" charset="0"/>
                          <a:cs typeface="Verdana" pitchFamily="34" charset="0"/>
                        </a:rPr>
                        <a:t>-</a:t>
                      </a:r>
                    </a:p>
                  </a:txBody>
                  <a:tcPr/>
                </a:tc>
                <a:extLst>
                  <a:ext uri="{0D108BD9-81ED-4DB2-BD59-A6C34878D82A}">
                    <a16:rowId xmlns:a16="http://schemas.microsoft.com/office/drawing/2014/main" val="10002"/>
                  </a:ext>
                </a:extLst>
              </a:tr>
              <a:tr h="240053">
                <a:tc>
                  <a:txBody>
                    <a:bodyPr/>
                    <a:lstStyle/>
                    <a:p>
                      <a:r>
                        <a:rPr lang="en-US" sz="1400" dirty="0">
                          <a:latin typeface="Verdana" pitchFamily="34" charset="0"/>
                          <a:ea typeface="Verdana" pitchFamily="34" charset="0"/>
                          <a:cs typeface="Verdana" pitchFamily="34" charset="0"/>
                        </a:rPr>
                        <a:t>Hardware……………….</a:t>
                      </a:r>
                    </a:p>
                  </a:txBody>
                  <a:tcPr/>
                </a:tc>
                <a:tc>
                  <a:txBody>
                    <a:bodyPr/>
                    <a:lstStyle/>
                    <a:p>
                      <a:pPr algn="r"/>
                      <a:r>
                        <a:rPr lang="en-US" sz="1400" dirty="0">
                          <a:latin typeface="Verdana" pitchFamily="34" charset="0"/>
                          <a:ea typeface="Verdana" pitchFamily="34" charset="0"/>
                          <a:cs typeface="Verdana" pitchFamily="34" charset="0"/>
                        </a:rPr>
                        <a:t>4,050</a:t>
                      </a:r>
                    </a:p>
                  </a:txBody>
                  <a:tcPr/>
                </a:tc>
                <a:tc>
                  <a:txBody>
                    <a:bodyPr/>
                    <a:lstStyle/>
                    <a:p>
                      <a:pPr algn="r"/>
                      <a:r>
                        <a:rPr lang="en-US" sz="1400" dirty="0">
                          <a:latin typeface="Verdana" pitchFamily="34" charset="0"/>
                          <a:ea typeface="Verdana" pitchFamily="34" charset="0"/>
                          <a:cs typeface="Verdana" pitchFamily="34" charset="0"/>
                        </a:rPr>
                        <a:t>85,500</a:t>
                      </a:r>
                    </a:p>
                  </a:txBody>
                  <a:tcPr/>
                </a:tc>
                <a:tc>
                  <a:txBody>
                    <a:bodyPr/>
                    <a:lstStyle/>
                    <a:p>
                      <a:pPr algn="r"/>
                      <a:r>
                        <a:rPr lang="en-US" sz="1400" dirty="0">
                          <a:latin typeface="Verdana" pitchFamily="34" charset="0"/>
                          <a:ea typeface="Verdana" pitchFamily="34" charset="0"/>
                          <a:cs typeface="Verdana" pitchFamily="34" charset="0"/>
                        </a:rPr>
                        <a:t>$ 119,500</a:t>
                      </a:r>
                    </a:p>
                  </a:txBody>
                  <a:tcPr/>
                </a:tc>
                <a:tc>
                  <a:txBody>
                    <a:bodyPr/>
                    <a:lstStyle/>
                    <a:p>
                      <a:pPr algn="ctr"/>
                      <a:r>
                        <a:rPr lang="en-US" sz="1400" dirty="0">
                          <a:latin typeface="Verdana" pitchFamily="34" charset="0"/>
                          <a:ea typeface="Verdana" pitchFamily="34" charset="0"/>
                          <a:cs typeface="Verdana" pitchFamily="34" charset="0"/>
                        </a:rPr>
                        <a:t>394</a:t>
                      </a:r>
                    </a:p>
                  </a:txBody>
                  <a:tcPr/>
                </a:tc>
                <a:extLst>
                  <a:ext uri="{0D108BD9-81ED-4DB2-BD59-A6C34878D82A}">
                    <a16:rowId xmlns:a16="http://schemas.microsoft.com/office/drawing/2014/main" val="10003"/>
                  </a:ext>
                </a:extLst>
              </a:tr>
              <a:tr h="240053">
                <a:tc>
                  <a:txBody>
                    <a:bodyPr/>
                    <a:lstStyle/>
                    <a:p>
                      <a:r>
                        <a:rPr lang="en-US" sz="1400" dirty="0">
                          <a:latin typeface="Verdana" pitchFamily="34" charset="0"/>
                          <a:ea typeface="Verdana" pitchFamily="34" charset="0"/>
                          <a:cs typeface="Verdana" pitchFamily="34" charset="0"/>
                        </a:rPr>
                        <a:t>Housewares……………</a:t>
                      </a:r>
                    </a:p>
                  </a:txBody>
                  <a:tcPr/>
                </a:tc>
                <a:tc>
                  <a:txBody>
                    <a:bodyPr/>
                    <a:lstStyle/>
                    <a:p>
                      <a:pPr algn="r"/>
                      <a:r>
                        <a:rPr lang="en-US" sz="1400" dirty="0">
                          <a:latin typeface="Verdana" pitchFamily="34" charset="0"/>
                          <a:ea typeface="Verdana" pitchFamily="34" charset="0"/>
                          <a:cs typeface="Verdana" pitchFamily="34" charset="0"/>
                        </a:rPr>
                        <a:t>2,700</a:t>
                      </a:r>
                    </a:p>
                  </a:txBody>
                  <a:tcPr/>
                </a:tc>
                <a:tc>
                  <a:txBody>
                    <a:bodyPr/>
                    <a:lstStyle/>
                    <a:p>
                      <a:pPr algn="r"/>
                      <a:r>
                        <a:rPr lang="en-US" sz="1400" dirty="0">
                          <a:latin typeface="Verdana" pitchFamily="34" charset="0"/>
                          <a:ea typeface="Verdana" pitchFamily="34" charset="0"/>
                          <a:cs typeface="Verdana" pitchFamily="34" charset="0"/>
                        </a:rPr>
                        <a:t>57,000</a:t>
                      </a:r>
                    </a:p>
                  </a:txBody>
                  <a:tcPr/>
                </a:tc>
                <a:tc>
                  <a:txBody>
                    <a:bodyPr/>
                    <a:lstStyle/>
                    <a:p>
                      <a:pPr algn="r"/>
                      <a:r>
                        <a:rPr lang="en-US" sz="1400" dirty="0">
                          <a:latin typeface="Verdana" pitchFamily="34" charset="0"/>
                          <a:ea typeface="Verdana" pitchFamily="34" charset="0"/>
                          <a:cs typeface="Verdana" pitchFamily="34" charset="0"/>
                        </a:rPr>
                        <a:t>71,700</a:t>
                      </a:r>
                    </a:p>
                  </a:txBody>
                  <a:tcPr/>
                </a:tc>
                <a:tc>
                  <a:txBody>
                    <a:bodyPr/>
                    <a:lstStyle/>
                    <a:p>
                      <a:pPr algn="ctr"/>
                      <a:r>
                        <a:rPr lang="en-US" sz="1400" dirty="0">
                          <a:latin typeface="Verdana" pitchFamily="34" charset="0"/>
                          <a:ea typeface="Verdana" pitchFamily="34" charset="0"/>
                          <a:cs typeface="Verdana" pitchFamily="34" charset="0"/>
                        </a:rPr>
                        <a:t>267</a:t>
                      </a:r>
                    </a:p>
                  </a:txBody>
                  <a:tcPr/>
                </a:tc>
                <a:extLst>
                  <a:ext uri="{0D108BD9-81ED-4DB2-BD59-A6C34878D82A}">
                    <a16:rowId xmlns:a16="http://schemas.microsoft.com/office/drawing/2014/main" val="10004"/>
                  </a:ext>
                </a:extLst>
              </a:tr>
              <a:tr h="240053">
                <a:tc>
                  <a:txBody>
                    <a:bodyPr/>
                    <a:lstStyle/>
                    <a:p>
                      <a:r>
                        <a:rPr lang="en-US" sz="1400" dirty="0">
                          <a:latin typeface="Verdana" pitchFamily="34" charset="0"/>
                          <a:ea typeface="Verdana" pitchFamily="34" charset="0"/>
                          <a:cs typeface="Verdana" pitchFamily="34" charset="0"/>
                        </a:rPr>
                        <a:t>Appliances……………..</a:t>
                      </a:r>
                    </a:p>
                  </a:txBody>
                  <a:tcPr/>
                </a:tc>
                <a:tc>
                  <a:txBody>
                    <a:bodyPr/>
                    <a:lstStyle/>
                    <a:p>
                      <a:pPr algn="r"/>
                      <a:r>
                        <a:rPr lang="en-US" sz="1400" u="sng" dirty="0">
                          <a:latin typeface="Verdana" pitchFamily="34" charset="0"/>
                          <a:ea typeface="Verdana" pitchFamily="34" charset="0"/>
                          <a:cs typeface="Verdana" pitchFamily="34" charset="0"/>
                        </a:rPr>
                        <a:t>2,250</a:t>
                      </a:r>
                    </a:p>
                  </a:txBody>
                  <a:tcPr/>
                </a:tc>
                <a:tc>
                  <a:txBody>
                    <a:bodyPr/>
                    <a:lstStyle/>
                    <a:p>
                      <a:pPr algn="r"/>
                      <a:r>
                        <a:rPr lang="en-US" sz="1400" u="sng" dirty="0">
                          <a:latin typeface="Verdana" pitchFamily="34" charset="0"/>
                          <a:ea typeface="Verdana" pitchFamily="34" charset="0"/>
                          <a:cs typeface="Verdana" pitchFamily="34" charset="0"/>
                        </a:rPr>
                        <a:t>38,000</a:t>
                      </a:r>
                    </a:p>
                  </a:txBody>
                  <a:tcPr/>
                </a:tc>
                <a:tc>
                  <a:txBody>
                    <a:bodyPr/>
                    <a:lstStyle/>
                    <a:p>
                      <a:pPr algn="r"/>
                      <a:r>
                        <a:rPr lang="en-US" sz="1400" u="sng" dirty="0">
                          <a:latin typeface="Verdana" pitchFamily="34" charset="0"/>
                          <a:ea typeface="Verdana" pitchFamily="34" charset="0"/>
                          <a:cs typeface="Verdana" pitchFamily="34" charset="0"/>
                        </a:rPr>
                        <a:t>47,800</a:t>
                      </a:r>
                    </a:p>
                  </a:txBody>
                  <a:tcPr/>
                </a:tc>
                <a:tc>
                  <a:txBody>
                    <a:bodyPr/>
                    <a:lstStyle/>
                    <a:p>
                      <a:pPr algn="ctr"/>
                      <a:r>
                        <a:rPr lang="en-US" sz="1400" u="sng" dirty="0">
                          <a:latin typeface="Verdana" pitchFamily="34" charset="0"/>
                          <a:ea typeface="Verdana" pitchFamily="34" charset="0"/>
                          <a:cs typeface="Verdana" pitchFamily="34" charset="0"/>
                        </a:rPr>
                        <a:t>324</a:t>
                      </a:r>
                    </a:p>
                  </a:txBody>
                  <a:tcPr/>
                </a:tc>
                <a:extLst>
                  <a:ext uri="{0D108BD9-81ED-4DB2-BD59-A6C34878D82A}">
                    <a16:rowId xmlns:a16="http://schemas.microsoft.com/office/drawing/2014/main" val="10005"/>
                  </a:ext>
                </a:extLst>
              </a:tr>
              <a:tr h="240053">
                <a:tc>
                  <a:txBody>
                    <a:bodyPr/>
                    <a:lstStyle/>
                    <a:p>
                      <a:r>
                        <a:rPr lang="en-US" sz="1400" dirty="0">
                          <a:latin typeface="Verdana" pitchFamily="34" charset="0"/>
                          <a:ea typeface="Verdana" pitchFamily="34" charset="0"/>
                          <a:cs typeface="Verdana" pitchFamily="34" charset="0"/>
                        </a:rPr>
                        <a:t>Total……………………….</a:t>
                      </a:r>
                    </a:p>
                  </a:txBody>
                  <a:tcPr/>
                </a:tc>
                <a:tc>
                  <a:txBody>
                    <a:bodyPr/>
                    <a:lstStyle/>
                    <a:p>
                      <a:pPr algn="r"/>
                      <a:r>
                        <a:rPr lang="en-US" sz="1400" u="sng" dirty="0">
                          <a:latin typeface="Verdana" pitchFamily="34" charset="0"/>
                          <a:ea typeface="Verdana" pitchFamily="34" charset="0"/>
                          <a:cs typeface="Verdana" pitchFamily="34" charset="0"/>
                        </a:rPr>
                        <a:t>12,000</a:t>
                      </a:r>
                    </a:p>
                  </a:txBody>
                  <a:tcPr/>
                </a:tc>
                <a:tc>
                  <a:txBody>
                    <a:bodyPr/>
                    <a:lstStyle/>
                    <a:p>
                      <a:pPr algn="r"/>
                      <a:r>
                        <a:rPr lang="en-US" sz="1400" u="sng" dirty="0">
                          <a:latin typeface="Verdana" pitchFamily="34" charset="0"/>
                          <a:ea typeface="Verdana" pitchFamily="34" charset="0"/>
                          <a:cs typeface="Verdana" pitchFamily="34" charset="0"/>
                        </a:rPr>
                        <a:t>$237,500</a:t>
                      </a:r>
                    </a:p>
                  </a:txBody>
                  <a:tcPr/>
                </a:tc>
                <a:tc>
                  <a:txBody>
                    <a:bodyPr/>
                    <a:lstStyle/>
                    <a:p>
                      <a:pPr algn="r"/>
                      <a:r>
                        <a:rPr lang="en-US" sz="1400" u="sng" dirty="0">
                          <a:latin typeface="Verdana" pitchFamily="34" charset="0"/>
                          <a:ea typeface="Verdana" pitchFamily="34" charset="0"/>
                          <a:cs typeface="Verdana" pitchFamily="34" charset="0"/>
                        </a:rPr>
                        <a:t>$ 239,000</a:t>
                      </a:r>
                    </a:p>
                  </a:txBody>
                  <a:tcPr/>
                </a:tc>
                <a:tc>
                  <a:txBody>
                    <a:bodyPr/>
                    <a:lstStyle/>
                    <a:p>
                      <a:pPr algn="ctr"/>
                      <a:r>
                        <a:rPr lang="en-US" sz="1400" u="sng" dirty="0">
                          <a:latin typeface="Verdana" pitchFamily="34" charset="0"/>
                          <a:ea typeface="Verdana" pitchFamily="34" charset="0"/>
                          <a:cs typeface="Verdana" pitchFamily="34" charset="0"/>
                        </a:rPr>
                        <a:t>985</a:t>
                      </a:r>
                    </a:p>
                  </a:txBody>
                  <a:tcPr/>
                </a:tc>
                <a:extLst>
                  <a:ext uri="{0D108BD9-81ED-4DB2-BD59-A6C34878D82A}">
                    <a16:rowId xmlns:a16="http://schemas.microsoft.com/office/drawing/2014/main" val="10006"/>
                  </a:ext>
                </a:extLst>
              </a:tr>
            </a:tbl>
          </a:graphicData>
        </a:graphic>
      </p:graphicFrame>
      <p:sp>
        <p:nvSpPr>
          <p:cNvPr id="6" name="Content Placeholder 4"/>
          <p:cNvSpPr>
            <a:spLocks noGrp="1"/>
          </p:cNvSpPr>
          <p:nvPr>
            <p:ph idx="4294967295"/>
          </p:nvPr>
        </p:nvSpPr>
        <p:spPr>
          <a:xfrm>
            <a:off x="214282" y="5500702"/>
            <a:ext cx="8572560" cy="857256"/>
          </a:xfrm>
          <a:prstGeom prst="rect">
            <a:avLst/>
          </a:prstGeom>
        </p:spPr>
        <p:txBody>
          <a:bodyPr/>
          <a:lstStyle/>
          <a:p>
            <a:pPr marL="0" lvl="1" indent="0">
              <a:buNone/>
            </a:pPr>
            <a:r>
              <a:rPr lang="en-US" sz="2200" kern="0" dirty="0"/>
              <a:t>*Purchasing department tracks purchase orders by department.</a:t>
            </a:r>
          </a:p>
        </p:txBody>
      </p:sp>
    </p:spTree>
    <p:extLst>
      <p:ext uri="{BB962C8B-B14F-4D97-AF65-F5344CB8AC3E}">
        <p14:creationId xmlns:p14="http://schemas.microsoft.com/office/powerpoint/2010/main" val="371030545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34" y="657212"/>
            <a:ext cx="8686800" cy="914400"/>
          </a:xfrm>
        </p:spPr>
        <p:txBody>
          <a:bodyPr/>
          <a:lstStyle/>
          <a:p>
            <a:r>
              <a:rPr lang="en-US" altLang="en-US" sz="3600" i="1" dirty="0"/>
              <a:t>Controllable</a:t>
            </a:r>
            <a:r>
              <a:rPr lang="en-US" altLang="en-US" sz="3600" dirty="0"/>
              <a:t> versus </a:t>
            </a:r>
            <a:r>
              <a:rPr lang="en-US" altLang="en-US" sz="3600" i="1" dirty="0"/>
              <a:t>Uncontrollable</a:t>
            </a:r>
            <a:r>
              <a:rPr lang="en-US" altLang="en-US" sz="3600" dirty="0"/>
              <a:t> </a:t>
            </a:r>
            <a:r>
              <a:rPr lang="en-US" altLang="en-US" sz="3600" i="1" dirty="0"/>
              <a:t>Costs</a:t>
            </a:r>
            <a:endParaRPr lang="en-US" sz="3600" dirty="0"/>
          </a:p>
        </p:txBody>
      </p:sp>
      <p:sp>
        <p:nvSpPr>
          <p:cNvPr id="4" name="Text Placeholder 3"/>
          <p:cNvSpPr>
            <a:spLocks noGrp="1"/>
          </p:cNvSpPr>
          <p:nvPr>
            <p:ph type="body" sz="quarter" idx="13"/>
          </p:nvPr>
        </p:nvSpPr>
        <p:spPr>
          <a:xfrm>
            <a:off x="81062" y="1600200"/>
            <a:ext cx="8968740" cy="557822"/>
          </a:xfrm>
        </p:spPr>
        <p:txBody>
          <a:bodyPr/>
          <a:lstStyle/>
          <a:p>
            <a:pPr algn="ctr"/>
            <a:r>
              <a:rPr lang="en-US" altLang="en-US" sz="1800" b="1" kern="0" dirty="0">
                <a:solidFill>
                  <a:prstClr val="black"/>
                </a:solidFill>
              </a:rPr>
              <a:t>Learning Objective P1:</a:t>
            </a:r>
            <a:r>
              <a:rPr lang="en-US" sz="1800" dirty="0">
                <a:solidFill>
                  <a:prstClr val="black"/>
                </a:solidFill>
              </a:rPr>
              <a:t> Prepare a responsibility accounting report using controllable costs.</a:t>
            </a:r>
            <a:endParaRPr lang="en-US" sz="1800" dirty="0"/>
          </a:p>
        </p:txBody>
      </p:sp>
      <p:sp>
        <p:nvSpPr>
          <p:cNvPr id="3" name="Content Placeholder 2"/>
          <p:cNvSpPr>
            <a:spLocks noGrp="1"/>
          </p:cNvSpPr>
          <p:nvPr>
            <p:ph idx="1"/>
          </p:nvPr>
        </p:nvSpPr>
        <p:spPr>
          <a:xfrm>
            <a:off x="302170" y="2286000"/>
            <a:ext cx="8534400" cy="4114800"/>
          </a:xfrm>
        </p:spPr>
        <p:txBody>
          <a:bodyPr/>
          <a:lstStyle/>
          <a:p>
            <a:r>
              <a:rPr lang="en-US" sz="2600" dirty="0"/>
              <a:t>A cost is </a:t>
            </a:r>
            <a:r>
              <a:rPr lang="en-US" sz="2600" b="1" dirty="0"/>
              <a:t>controllable</a:t>
            </a:r>
            <a:r>
              <a:rPr lang="en-US" sz="2600" dirty="0"/>
              <a:t> if a manager has the power to determine or at least significantly affect the amount incurred. </a:t>
            </a:r>
          </a:p>
          <a:p>
            <a:pPr marL="457200" indent="0">
              <a:buNone/>
            </a:pPr>
            <a:r>
              <a:rPr lang="en-US" sz="2600" dirty="0"/>
              <a:t>– </a:t>
            </a:r>
            <a:r>
              <a:rPr lang="en-US" sz="2400" dirty="0"/>
              <a:t>Supplies used in the manager’s department</a:t>
            </a:r>
          </a:p>
          <a:p>
            <a:pPr eaLnBrk="1" hangingPunct="1">
              <a:defRPr/>
            </a:pPr>
            <a:r>
              <a:rPr lang="en-US" sz="2600" b="1" dirty="0"/>
              <a:t>Uncontrollable </a:t>
            </a:r>
            <a:r>
              <a:rPr lang="en-US" sz="2600" dirty="0"/>
              <a:t>costs are not within the manager’s control or influence.</a:t>
            </a:r>
          </a:p>
          <a:p>
            <a:pPr marL="457200" indent="0" eaLnBrk="1" hangingPunct="1">
              <a:buNone/>
              <a:defRPr/>
            </a:pPr>
            <a:r>
              <a:rPr lang="en-US" sz="2400" dirty="0"/>
              <a:t>– The department manager’s own salary</a:t>
            </a:r>
            <a:endParaRPr lang="en-US" sz="2600" dirty="0"/>
          </a:p>
        </p:txBody>
      </p:sp>
    </p:spTree>
    <p:extLst>
      <p:ext uri="{BB962C8B-B14F-4D97-AF65-F5344CB8AC3E}">
        <p14:creationId xmlns:p14="http://schemas.microsoft.com/office/powerpoint/2010/main" val="28274462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98" y="556281"/>
            <a:ext cx="8565574" cy="571290"/>
          </a:xfrm>
        </p:spPr>
        <p:txBody>
          <a:bodyPr/>
          <a:lstStyle/>
          <a:p>
            <a:r>
              <a:rPr lang="en-US" sz="3600" dirty="0">
                <a:cs typeface="Arial" charset="0"/>
              </a:rPr>
              <a:t>Allocation of Rent (1 of 2)</a:t>
            </a:r>
            <a:endParaRPr lang="en-US" sz="3600" dirty="0"/>
          </a:p>
        </p:txBody>
      </p:sp>
      <p:sp>
        <p:nvSpPr>
          <p:cNvPr id="3" name="Text Placeholder 2"/>
          <p:cNvSpPr>
            <a:spLocks noGrp="1"/>
          </p:cNvSpPr>
          <p:nvPr>
            <p:ph type="body" sz="quarter" idx="15"/>
          </p:nvPr>
        </p:nvSpPr>
        <p:spPr>
          <a:xfrm>
            <a:off x="63589" y="1219200"/>
            <a:ext cx="8998427" cy="572502"/>
          </a:xfrm>
        </p:spPr>
        <p:txBody>
          <a:bodyPr/>
          <a:lstStyle/>
          <a:p>
            <a:pPr algn="ctr"/>
            <a:r>
              <a:rPr lang="en-US" altLang="en-US" sz="1800" b="1" kern="0" dirty="0">
                <a:solidFill>
                  <a:prstClr val="black"/>
                </a:solidFill>
              </a:rPr>
              <a:t>Learning Objective A4:</a:t>
            </a:r>
            <a:r>
              <a:rPr lang="en-US" sz="1800" dirty="0">
                <a:solidFill>
                  <a:prstClr val="black"/>
                </a:solidFill>
              </a:rPr>
              <a:t> Compute cycle time and cycle efficiency, and explain their importance to production management..</a:t>
            </a:r>
            <a:endParaRPr lang="en-US" sz="1800" b="1" dirty="0">
              <a:solidFill>
                <a:prstClr val="black"/>
              </a:solidFill>
            </a:endParaRPr>
          </a:p>
        </p:txBody>
      </p:sp>
      <p:sp>
        <p:nvSpPr>
          <p:cNvPr id="5" name="Content Placeholder 4"/>
          <p:cNvSpPr>
            <a:spLocks noGrp="1"/>
          </p:cNvSpPr>
          <p:nvPr>
            <p:ph sz="quarter" idx="16"/>
          </p:nvPr>
        </p:nvSpPr>
        <p:spPr>
          <a:xfrm>
            <a:off x="313998" y="1883331"/>
            <a:ext cx="8578482" cy="2193741"/>
          </a:xfrm>
        </p:spPr>
        <p:txBody>
          <a:bodyPr/>
          <a:lstStyle/>
          <a:p>
            <a:r>
              <a:rPr lang="en-US" sz="2200" dirty="0"/>
              <a:t>Two service departments occupy 25% of total space, but value of space is $1,200 ($12,000 × 10%).</a:t>
            </a:r>
          </a:p>
          <a:p>
            <a:r>
              <a:rPr lang="en-US" sz="2200" dirty="0"/>
              <a:t>Operating departments are allocated remainder of rent cost ($12,000 - $1,200) $10,800 based on each department’s percent of total.</a:t>
            </a:r>
          </a:p>
          <a:p>
            <a:pPr marL="0" indent="0">
              <a:buNone/>
            </a:pPr>
            <a:r>
              <a:rPr lang="en-US" sz="2200" dirty="0"/>
              <a:t>Exhibit 22A.2</a:t>
            </a:r>
          </a:p>
        </p:txBody>
      </p:sp>
      <p:graphicFrame>
        <p:nvGraphicFramePr>
          <p:cNvPr id="8" name="Table 7"/>
          <p:cNvGraphicFramePr>
            <a:graphicFrameLocks noGrp="1"/>
          </p:cNvGraphicFramePr>
          <p:nvPr>
            <p:extLst>
              <p:ext uri="{D42A27DB-BD31-4B8C-83A1-F6EECF244321}">
                <p14:modId xmlns:p14="http://schemas.microsoft.com/office/powerpoint/2010/main" val="1234089825"/>
              </p:ext>
            </p:extLst>
          </p:nvPr>
        </p:nvGraphicFramePr>
        <p:xfrm>
          <a:off x="533400" y="4191000"/>
          <a:ext cx="8229600" cy="1524000"/>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20000"/>
                    </a:ext>
                  </a:extLst>
                </a:gridCol>
                <a:gridCol w="1936102">
                  <a:extLst>
                    <a:ext uri="{9D8B030D-6E8A-4147-A177-3AD203B41FA5}">
                      <a16:colId xmlns:a16="http://schemas.microsoft.com/office/drawing/2014/main" val="20001"/>
                    </a:ext>
                  </a:extLst>
                </a:gridCol>
                <a:gridCol w="1931437">
                  <a:extLst>
                    <a:ext uri="{9D8B030D-6E8A-4147-A177-3AD203B41FA5}">
                      <a16:colId xmlns:a16="http://schemas.microsoft.com/office/drawing/2014/main" val="20002"/>
                    </a:ext>
                  </a:extLst>
                </a:gridCol>
                <a:gridCol w="1847461">
                  <a:extLst>
                    <a:ext uri="{9D8B030D-6E8A-4147-A177-3AD203B41FA5}">
                      <a16:colId xmlns:a16="http://schemas.microsoft.com/office/drawing/2014/main" val="20003"/>
                    </a:ext>
                  </a:extLst>
                </a:gridCol>
              </a:tblGrid>
              <a:tr h="531303">
                <a:tc>
                  <a:txBody>
                    <a:bodyPr/>
                    <a:lstStyle/>
                    <a:p>
                      <a:pPr algn="ctr"/>
                      <a:r>
                        <a:rPr lang="en-US" sz="1400" b="1" dirty="0">
                          <a:latin typeface="Verdana" pitchFamily="34" charset="0"/>
                          <a:ea typeface="Verdana" pitchFamily="34" charset="0"/>
                          <a:cs typeface="Verdana" pitchFamily="34" charset="0"/>
                        </a:rPr>
                        <a:t>Department</a:t>
                      </a:r>
                    </a:p>
                  </a:txBody>
                  <a:tcPr anchor="ctr"/>
                </a:tc>
                <a:tc>
                  <a:txBody>
                    <a:bodyPr/>
                    <a:lstStyle/>
                    <a:p>
                      <a:pPr algn="ctr"/>
                      <a:r>
                        <a:rPr lang="en-US" sz="1400" b="1" dirty="0">
                          <a:latin typeface="Verdana" pitchFamily="34" charset="0"/>
                          <a:ea typeface="Verdana" pitchFamily="34" charset="0"/>
                          <a:cs typeface="Verdana" pitchFamily="34" charset="0"/>
                        </a:rPr>
                        <a:t>Square</a:t>
                      </a:r>
                      <a:r>
                        <a:rPr lang="en-US" sz="1400" b="1" baseline="0" dirty="0">
                          <a:latin typeface="Verdana" pitchFamily="34" charset="0"/>
                          <a:ea typeface="Verdana" pitchFamily="34" charset="0"/>
                          <a:cs typeface="Verdana" pitchFamily="34" charset="0"/>
                        </a:rPr>
                        <a:t> Feet</a:t>
                      </a:r>
                      <a:endParaRPr lang="en-US" sz="1400" b="1" dirty="0">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Percent of</a:t>
                      </a:r>
                      <a:r>
                        <a:rPr lang="en-US" sz="1400" b="1" baseline="0" dirty="0">
                          <a:latin typeface="Verdana" pitchFamily="34" charset="0"/>
                          <a:ea typeface="Verdana" pitchFamily="34" charset="0"/>
                          <a:cs typeface="Verdana" pitchFamily="34" charset="0"/>
                        </a:rPr>
                        <a:t> Total</a:t>
                      </a:r>
                      <a:endParaRPr lang="en-US" sz="1400" b="1" dirty="0">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Allocated Cost*</a:t>
                      </a:r>
                    </a:p>
                  </a:txBody>
                  <a:tcPr anchor="ctr"/>
                </a:tc>
                <a:extLst>
                  <a:ext uri="{0D108BD9-81ED-4DB2-BD59-A6C34878D82A}">
                    <a16:rowId xmlns:a16="http://schemas.microsoft.com/office/drawing/2014/main" val="10000"/>
                  </a:ext>
                </a:extLst>
              </a:tr>
              <a:tr h="377505">
                <a:tc>
                  <a:txBody>
                    <a:bodyPr/>
                    <a:lstStyle/>
                    <a:p>
                      <a:r>
                        <a:rPr lang="en-US" sz="1400" dirty="0">
                          <a:latin typeface="Verdana" pitchFamily="34" charset="0"/>
                          <a:ea typeface="Verdana" pitchFamily="34" charset="0"/>
                          <a:cs typeface="Verdana" pitchFamily="34" charset="0"/>
                        </a:rPr>
                        <a:t>General office…………………</a:t>
                      </a:r>
                    </a:p>
                  </a:txBody>
                  <a:tcPr/>
                </a:tc>
                <a:tc>
                  <a:txBody>
                    <a:bodyPr/>
                    <a:lstStyle/>
                    <a:p>
                      <a:pPr algn="r"/>
                      <a:r>
                        <a:rPr lang="en-US" sz="1400" dirty="0">
                          <a:latin typeface="Verdana" pitchFamily="34" charset="0"/>
                          <a:ea typeface="Verdana" pitchFamily="34" charset="0"/>
                          <a:cs typeface="Verdana" pitchFamily="34" charset="0"/>
                        </a:rPr>
                        <a:t>1,500</a:t>
                      </a:r>
                    </a:p>
                  </a:txBody>
                  <a:tcPr/>
                </a:tc>
                <a:tc>
                  <a:txBody>
                    <a:bodyPr/>
                    <a:lstStyle/>
                    <a:p>
                      <a:pPr algn="r"/>
                      <a:r>
                        <a:rPr lang="en-US" sz="1400" dirty="0">
                          <a:latin typeface="Verdana" pitchFamily="34" charset="0"/>
                          <a:ea typeface="Verdana" pitchFamily="34" charset="0"/>
                          <a:cs typeface="Verdana" pitchFamily="34" charset="0"/>
                        </a:rPr>
                        <a:t>50.0%</a:t>
                      </a:r>
                    </a:p>
                  </a:txBody>
                  <a:tcPr/>
                </a:tc>
                <a:tc>
                  <a:txBody>
                    <a:bodyPr/>
                    <a:lstStyle/>
                    <a:p>
                      <a:pPr algn="r"/>
                      <a:r>
                        <a:rPr lang="en-US" sz="1400" dirty="0">
                          <a:latin typeface="Verdana" pitchFamily="34" charset="0"/>
                          <a:ea typeface="Verdana" pitchFamily="34" charset="0"/>
                          <a:cs typeface="Verdana" pitchFamily="34" charset="0"/>
                        </a:rPr>
                        <a:t>$600</a:t>
                      </a:r>
                    </a:p>
                  </a:txBody>
                  <a:tcPr/>
                </a:tc>
                <a:extLst>
                  <a:ext uri="{0D108BD9-81ED-4DB2-BD59-A6C34878D82A}">
                    <a16:rowId xmlns:a16="http://schemas.microsoft.com/office/drawing/2014/main" val="10001"/>
                  </a:ext>
                </a:extLst>
              </a:tr>
              <a:tr h="307596">
                <a:tc>
                  <a:txBody>
                    <a:bodyPr/>
                    <a:lstStyle/>
                    <a:p>
                      <a:r>
                        <a:rPr lang="en-US" sz="1400" dirty="0">
                          <a:latin typeface="Verdana" pitchFamily="34" charset="0"/>
                          <a:ea typeface="Verdana" pitchFamily="34" charset="0"/>
                          <a:cs typeface="Verdana" pitchFamily="34" charset="0"/>
                        </a:rPr>
                        <a:t>Purchasing……………………..</a:t>
                      </a:r>
                    </a:p>
                  </a:txBody>
                  <a:tcPr/>
                </a:tc>
                <a:tc>
                  <a:txBody>
                    <a:bodyPr/>
                    <a:lstStyle/>
                    <a:p>
                      <a:pPr algn="r"/>
                      <a:r>
                        <a:rPr lang="en-US" sz="1400" u="sng" dirty="0">
                          <a:latin typeface="Verdana" pitchFamily="34" charset="0"/>
                          <a:ea typeface="Verdana" pitchFamily="34" charset="0"/>
                          <a:cs typeface="Verdana" pitchFamily="34" charset="0"/>
                        </a:rPr>
                        <a:t>1,500</a:t>
                      </a:r>
                    </a:p>
                  </a:txBody>
                  <a:tcPr/>
                </a:tc>
                <a:tc>
                  <a:txBody>
                    <a:bodyPr/>
                    <a:lstStyle/>
                    <a:p>
                      <a:pPr algn="r"/>
                      <a:r>
                        <a:rPr lang="en-US" sz="1400" u="sng" dirty="0">
                          <a:latin typeface="Verdana" pitchFamily="34" charset="0"/>
                          <a:ea typeface="Verdana" pitchFamily="34" charset="0"/>
                          <a:cs typeface="Verdana" pitchFamily="34" charset="0"/>
                        </a:rPr>
                        <a:t>50.0</a:t>
                      </a:r>
                    </a:p>
                  </a:txBody>
                  <a:tcPr/>
                </a:tc>
                <a:tc>
                  <a:txBody>
                    <a:bodyPr/>
                    <a:lstStyle/>
                    <a:p>
                      <a:pPr algn="r"/>
                      <a:r>
                        <a:rPr lang="en-US" sz="1400" u="sng" dirty="0">
                          <a:latin typeface="Verdana" pitchFamily="34" charset="0"/>
                          <a:ea typeface="Verdana" pitchFamily="34" charset="0"/>
                          <a:cs typeface="Verdana" pitchFamily="34" charset="0"/>
                        </a:rPr>
                        <a:t>600</a:t>
                      </a:r>
                    </a:p>
                  </a:txBody>
                  <a:tcPr/>
                </a:tc>
                <a:extLst>
                  <a:ext uri="{0D108BD9-81ED-4DB2-BD59-A6C34878D82A}">
                    <a16:rowId xmlns:a16="http://schemas.microsoft.com/office/drawing/2014/main" val="10002"/>
                  </a:ext>
                </a:extLst>
              </a:tr>
              <a:tr h="307596">
                <a:tc>
                  <a:txBody>
                    <a:bodyPr/>
                    <a:lstStyle/>
                    <a:p>
                      <a:r>
                        <a:rPr lang="en-US" sz="1400" dirty="0">
                          <a:latin typeface="Verdana" pitchFamily="34" charset="0"/>
                          <a:ea typeface="Verdana" pitchFamily="34" charset="0"/>
                          <a:cs typeface="Verdana" pitchFamily="34" charset="0"/>
                        </a:rPr>
                        <a:t>Totals……………………………..</a:t>
                      </a:r>
                    </a:p>
                  </a:txBody>
                  <a:tcPr/>
                </a:tc>
                <a:tc>
                  <a:txBody>
                    <a:bodyPr/>
                    <a:lstStyle/>
                    <a:p>
                      <a:pPr algn="r"/>
                      <a:r>
                        <a:rPr lang="en-US" sz="1400" u="sng" dirty="0">
                          <a:latin typeface="Verdana" pitchFamily="34" charset="0"/>
                          <a:ea typeface="Verdana" pitchFamily="34" charset="0"/>
                          <a:cs typeface="Verdana" pitchFamily="34" charset="0"/>
                        </a:rPr>
                        <a:t>3,000</a:t>
                      </a:r>
                    </a:p>
                  </a:txBody>
                  <a:tcPr/>
                </a:tc>
                <a:tc>
                  <a:txBody>
                    <a:bodyPr/>
                    <a:lstStyle/>
                    <a:p>
                      <a:pPr algn="r"/>
                      <a:r>
                        <a:rPr lang="en-US" sz="1400" u="sng" dirty="0">
                          <a:latin typeface="Verdana" pitchFamily="34" charset="0"/>
                          <a:ea typeface="Verdana" pitchFamily="34" charset="0"/>
                          <a:cs typeface="Verdana" pitchFamily="34" charset="0"/>
                        </a:rPr>
                        <a:t>100.0%</a:t>
                      </a:r>
                    </a:p>
                  </a:txBody>
                  <a:tcPr/>
                </a:tc>
                <a:tc>
                  <a:txBody>
                    <a:bodyPr/>
                    <a:lstStyle/>
                    <a:p>
                      <a:pPr algn="r"/>
                      <a:r>
                        <a:rPr lang="en-US" sz="1400" u="sng" dirty="0">
                          <a:latin typeface="Verdana" pitchFamily="34" charset="0"/>
                          <a:ea typeface="Verdana" pitchFamily="34" charset="0"/>
                          <a:cs typeface="Verdana" pitchFamily="34" charset="0"/>
                        </a:rPr>
                        <a:t>$1,200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4768980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32" y="533400"/>
            <a:ext cx="8565574" cy="628419"/>
          </a:xfrm>
        </p:spPr>
        <p:txBody>
          <a:bodyPr/>
          <a:lstStyle/>
          <a:p>
            <a:r>
              <a:rPr lang="en-US" sz="3600" dirty="0">
                <a:cs typeface="Arial" charset="0"/>
              </a:rPr>
              <a:t>Allocation of Rent (2 of 2)</a:t>
            </a:r>
            <a:endParaRPr lang="en-US" sz="3600" dirty="0"/>
          </a:p>
        </p:txBody>
      </p:sp>
      <p:sp>
        <p:nvSpPr>
          <p:cNvPr id="3" name="Text Placeholder 2"/>
          <p:cNvSpPr>
            <a:spLocks noGrp="1"/>
          </p:cNvSpPr>
          <p:nvPr>
            <p:ph type="body" sz="quarter" idx="15"/>
          </p:nvPr>
        </p:nvSpPr>
        <p:spPr>
          <a:xfrm>
            <a:off x="63589" y="1219200"/>
            <a:ext cx="8998427" cy="572502"/>
          </a:xfrm>
        </p:spPr>
        <p:txBody>
          <a:bodyPr/>
          <a:lstStyle/>
          <a:p>
            <a:pPr algn="ctr"/>
            <a:r>
              <a:rPr lang="en-US" altLang="en-US" sz="1800" b="1" kern="0" dirty="0">
                <a:solidFill>
                  <a:prstClr val="black"/>
                </a:solidFill>
              </a:rPr>
              <a:t>Learning Objective A4:</a:t>
            </a:r>
            <a:r>
              <a:rPr lang="en-US" sz="1800" dirty="0">
                <a:solidFill>
                  <a:prstClr val="black"/>
                </a:solidFill>
              </a:rPr>
              <a:t> Compute cycle time and cycle efficiency, and explain their importance to production management..</a:t>
            </a:r>
            <a:endParaRPr lang="en-US" sz="1800" b="1" dirty="0">
              <a:solidFill>
                <a:prstClr val="black"/>
              </a:solidFill>
            </a:endParaRPr>
          </a:p>
        </p:txBody>
      </p:sp>
      <p:sp>
        <p:nvSpPr>
          <p:cNvPr id="6" name="Content Placeholder 8"/>
          <p:cNvSpPr>
            <a:spLocks noGrp="1"/>
          </p:cNvSpPr>
          <p:nvPr>
            <p:ph sz="quarter" idx="17"/>
          </p:nvPr>
        </p:nvSpPr>
        <p:spPr>
          <a:xfrm>
            <a:off x="381000" y="1975634"/>
            <a:ext cx="8444706" cy="462766"/>
          </a:xfrm>
        </p:spPr>
        <p:txBody>
          <a:bodyPr/>
          <a:lstStyle/>
          <a:p>
            <a:pPr marL="0" indent="0">
              <a:buNone/>
            </a:pPr>
            <a:r>
              <a:rPr lang="en-US" sz="2400" kern="0" dirty="0"/>
              <a:t>Exhibit 22A.3</a:t>
            </a:r>
          </a:p>
        </p:txBody>
      </p:sp>
      <p:graphicFrame>
        <p:nvGraphicFramePr>
          <p:cNvPr id="7" name="Table 6"/>
          <p:cNvGraphicFramePr>
            <a:graphicFrameLocks noGrp="1"/>
          </p:cNvGraphicFramePr>
          <p:nvPr>
            <p:extLst>
              <p:ext uri="{D42A27DB-BD31-4B8C-83A1-F6EECF244321}">
                <p14:modId xmlns:p14="http://schemas.microsoft.com/office/powerpoint/2010/main" val="294715602"/>
              </p:ext>
            </p:extLst>
          </p:nvPr>
        </p:nvGraphicFramePr>
        <p:xfrm>
          <a:off x="640953" y="2667000"/>
          <a:ext cx="7924800" cy="2087637"/>
        </p:xfrm>
        <a:graphic>
          <a:graphicData uri="http://schemas.openxmlformats.org/drawingml/2006/table">
            <a:tbl>
              <a:tblPr firstRow="1" bandRow="1">
                <a:tableStyleId>{5940675A-B579-460E-94D1-54222C63F5DA}</a:tableStyleId>
              </a:tblPr>
              <a:tblGrid>
                <a:gridCol w="1981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559213">
                <a:tc>
                  <a:txBody>
                    <a:bodyPr/>
                    <a:lstStyle/>
                    <a:p>
                      <a:pPr algn="ctr"/>
                      <a:r>
                        <a:rPr lang="en-US" sz="1600" b="1" dirty="0">
                          <a:latin typeface="Verdana" pitchFamily="34" charset="0"/>
                          <a:ea typeface="Verdana" pitchFamily="34" charset="0"/>
                          <a:cs typeface="Verdana" pitchFamily="34" charset="0"/>
                        </a:rPr>
                        <a:t>Department</a:t>
                      </a:r>
                    </a:p>
                  </a:txBody>
                  <a:tcPr anchor="ctr"/>
                </a:tc>
                <a:tc>
                  <a:txBody>
                    <a:bodyPr/>
                    <a:lstStyle/>
                    <a:p>
                      <a:pPr algn="ctr"/>
                      <a:r>
                        <a:rPr lang="en-US" sz="1600" b="1" dirty="0">
                          <a:latin typeface="Verdana" pitchFamily="34" charset="0"/>
                          <a:ea typeface="Verdana" pitchFamily="34" charset="0"/>
                          <a:cs typeface="Verdana" pitchFamily="34" charset="0"/>
                        </a:rPr>
                        <a:t>Square</a:t>
                      </a:r>
                      <a:r>
                        <a:rPr lang="en-US" sz="1600" b="1" baseline="0" dirty="0">
                          <a:latin typeface="Verdana" pitchFamily="34" charset="0"/>
                          <a:ea typeface="Verdana" pitchFamily="34" charset="0"/>
                          <a:cs typeface="Verdana" pitchFamily="34" charset="0"/>
                        </a:rPr>
                        <a:t> Feet</a:t>
                      </a:r>
                      <a:endParaRPr lang="en-US" sz="1600" b="1" dirty="0">
                        <a:latin typeface="Verdana" pitchFamily="34" charset="0"/>
                        <a:ea typeface="Verdana" pitchFamily="34" charset="0"/>
                        <a:cs typeface="Verdana" pitchFamily="34" charset="0"/>
                      </a:endParaRPr>
                    </a:p>
                  </a:txBody>
                  <a:tcPr anchor="ctr"/>
                </a:tc>
                <a:tc>
                  <a:txBody>
                    <a:bodyPr/>
                    <a:lstStyle/>
                    <a:p>
                      <a:pPr algn="ctr"/>
                      <a:r>
                        <a:rPr lang="en-US" sz="1600" b="1" dirty="0">
                          <a:latin typeface="Verdana" pitchFamily="34" charset="0"/>
                          <a:ea typeface="Verdana" pitchFamily="34" charset="0"/>
                          <a:cs typeface="Verdana" pitchFamily="34" charset="0"/>
                        </a:rPr>
                        <a:t>Percent of Total</a:t>
                      </a:r>
                    </a:p>
                  </a:txBody>
                  <a:tcPr anchor="ctr"/>
                </a:tc>
                <a:tc>
                  <a:txBody>
                    <a:bodyPr/>
                    <a:lstStyle/>
                    <a:p>
                      <a:pPr algn="ctr"/>
                      <a:r>
                        <a:rPr lang="en-US" sz="1600" b="1" dirty="0">
                          <a:latin typeface="Verdana" pitchFamily="34" charset="0"/>
                          <a:ea typeface="Verdana" pitchFamily="34" charset="0"/>
                          <a:cs typeface="Verdana" pitchFamily="34" charset="0"/>
                        </a:rPr>
                        <a:t>Allocated Cost*</a:t>
                      </a:r>
                    </a:p>
                  </a:txBody>
                  <a:tcPr anchor="ctr"/>
                </a:tc>
                <a:extLst>
                  <a:ext uri="{0D108BD9-81ED-4DB2-BD59-A6C34878D82A}">
                    <a16:rowId xmlns:a16="http://schemas.microsoft.com/office/drawing/2014/main" val="10000"/>
                  </a:ext>
                </a:extLst>
              </a:tr>
              <a:tr h="350870">
                <a:tc>
                  <a:txBody>
                    <a:bodyPr/>
                    <a:lstStyle/>
                    <a:p>
                      <a:r>
                        <a:rPr lang="en-US" sz="1600" dirty="0">
                          <a:latin typeface="Verdana" pitchFamily="34" charset="0"/>
                          <a:ea typeface="Verdana" pitchFamily="34" charset="0"/>
                          <a:cs typeface="Verdana" pitchFamily="34" charset="0"/>
                        </a:rPr>
                        <a:t>Hardware………...</a:t>
                      </a:r>
                    </a:p>
                  </a:txBody>
                  <a:tcPr/>
                </a:tc>
                <a:tc>
                  <a:txBody>
                    <a:bodyPr/>
                    <a:lstStyle/>
                    <a:p>
                      <a:pPr algn="r"/>
                      <a:r>
                        <a:rPr lang="en-US" sz="1600" dirty="0">
                          <a:latin typeface="Verdana" pitchFamily="34" charset="0"/>
                          <a:ea typeface="Verdana" pitchFamily="34" charset="0"/>
                          <a:cs typeface="Verdana" pitchFamily="34" charset="0"/>
                        </a:rPr>
                        <a:t>4,050</a:t>
                      </a:r>
                    </a:p>
                  </a:txBody>
                  <a:tcPr/>
                </a:tc>
                <a:tc>
                  <a:txBody>
                    <a:bodyPr/>
                    <a:lstStyle/>
                    <a:p>
                      <a:pPr algn="r"/>
                      <a:r>
                        <a:rPr lang="en-US" sz="1600" dirty="0">
                          <a:latin typeface="Verdana" pitchFamily="34" charset="0"/>
                          <a:ea typeface="Verdana" pitchFamily="34" charset="0"/>
                          <a:cs typeface="Verdana" pitchFamily="34" charset="0"/>
                        </a:rPr>
                        <a:t>45.0%</a:t>
                      </a:r>
                    </a:p>
                  </a:txBody>
                  <a:tcPr/>
                </a:tc>
                <a:tc>
                  <a:txBody>
                    <a:bodyPr/>
                    <a:lstStyle/>
                    <a:p>
                      <a:pPr algn="r"/>
                      <a:r>
                        <a:rPr lang="en-US" sz="1600" dirty="0">
                          <a:latin typeface="Verdana" pitchFamily="34" charset="0"/>
                          <a:ea typeface="Verdana" pitchFamily="34" charset="0"/>
                          <a:cs typeface="Verdana" pitchFamily="34" charset="0"/>
                        </a:rPr>
                        <a:t>$ 4,860</a:t>
                      </a:r>
                    </a:p>
                  </a:txBody>
                  <a:tcPr/>
                </a:tc>
                <a:extLst>
                  <a:ext uri="{0D108BD9-81ED-4DB2-BD59-A6C34878D82A}">
                    <a16:rowId xmlns:a16="http://schemas.microsoft.com/office/drawing/2014/main" val="10001"/>
                  </a:ext>
                </a:extLst>
              </a:tr>
              <a:tr h="392518">
                <a:tc>
                  <a:txBody>
                    <a:bodyPr/>
                    <a:lstStyle/>
                    <a:p>
                      <a:r>
                        <a:rPr lang="en-US" sz="1600" dirty="0">
                          <a:latin typeface="Verdana" pitchFamily="34" charset="0"/>
                          <a:ea typeface="Verdana" pitchFamily="34" charset="0"/>
                          <a:cs typeface="Verdana" pitchFamily="34" charset="0"/>
                        </a:rPr>
                        <a:t>Housewares……..</a:t>
                      </a:r>
                    </a:p>
                  </a:txBody>
                  <a:tcPr/>
                </a:tc>
                <a:tc>
                  <a:txBody>
                    <a:bodyPr/>
                    <a:lstStyle/>
                    <a:p>
                      <a:pPr algn="r"/>
                      <a:r>
                        <a:rPr lang="en-US" sz="1600" dirty="0">
                          <a:latin typeface="Verdana" pitchFamily="34" charset="0"/>
                          <a:ea typeface="Verdana" pitchFamily="34" charset="0"/>
                          <a:cs typeface="Verdana" pitchFamily="34" charset="0"/>
                        </a:rPr>
                        <a:t>2,700</a:t>
                      </a:r>
                    </a:p>
                  </a:txBody>
                  <a:tcPr/>
                </a:tc>
                <a:tc>
                  <a:txBody>
                    <a:bodyPr/>
                    <a:lstStyle/>
                    <a:p>
                      <a:pPr algn="r"/>
                      <a:r>
                        <a:rPr lang="en-US" sz="1600" dirty="0">
                          <a:latin typeface="Verdana" pitchFamily="34" charset="0"/>
                          <a:ea typeface="Verdana" pitchFamily="34" charset="0"/>
                          <a:cs typeface="Verdana" pitchFamily="34" charset="0"/>
                        </a:rPr>
                        <a:t>30.0</a:t>
                      </a:r>
                    </a:p>
                  </a:txBody>
                  <a:tcPr/>
                </a:tc>
                <a:tc>
                  <a:txBody>
                    <a:bodyPr/>
                    <a:lstStyle/>
                    <a:p>
                      <a:pPr algn="r"/>
                      <a:r>
                        <a:rPr lang="en-US" sz="1600" dirty="0">
                          <a:latin typeface="Verdana" pitchFamily="34" charset="0"/>
                          <a:ea typeface="Verdana" pitchFamily="34" charset="0"/>
                          <a:cs typeface="Verdana" pitchFamily="34" charset="0"/>
                        </a:rPr>
                        <a:t>3,240</a:t>
                      </a:r>
                    </a:p>
                  </a:txBody>
                  <a:tcPr/>
                </a:tc>
                <a:extLst>
                  <a:ext uri="{0D108BD9-81ED-4DB2-BD59-A6C34878D82A}">
                    <a16:rowId xmlns:a16="http://schemas.microsoft.com/office/drawing/2014/main" val="10002"/>
                  </a:ext>
                </a:extLst>
              </a:tr>
              <a:tr h="392518">
                <a:tc>
                  <a:txBody>
                    <a:bodyPr/>
                    <a:lstStyle/>
                    <a:p>
                      <a:r>
                        <a:rPr lang="en-US" sz="1600" dirty="0">
                          <a:latin typeface="Verdana" pitchFamily="34" charset="0"/>
                          <a:ea typeface="Verdana" pitchFamily="34" charset="0"/>
                          <a:cs typeface="Verdana" pitchFamily="34" charset="0"/>
                        </a:rPr>
                        <a:t>Appliances………..</a:t>
                      </a:r>
                    </a:p>
                  </a:txBody>
                  <a:tcPr/>
                </a:tc>
                <a:tc>
                  <a:txBody>
                    <a:bodyPr/>
                    <a:lstStyle/>
                    <a:p>
                      <a:pPr algn="r"/>
                      <a:r>
                        <a:rPr lang="en-US" sz="1600" u="sng" dirty="0">
                          <a:latin typeface="Verdana" pitchFamily="34" charset="0"/>
                          <a:ea typeface="Verdana" pitchFamily="34" charset="0"/>
                          <a:cs typeface="Verdana" pitchFamily="34" charset="0"/>
                        </a:rPr>
                        <a:t>2,250</a:t>
                      </a:r>
                    </a:p>
                  </a:txBody>
                  <a:tcPr/>
                </a:tc>
                <a:tc>
                  <a:txBody>
                    <a:bodyPr/>
                    <a:lstStyle/>
                    <a:p>
                      <a:pPr algn="r"/>
                      <a:r>
                        <a:rPr lang="en-US" sz="1600" u="sng" dirty="0">
                          <a:latin typeface="Verdana" pitchFamily="34" charset="0"/>
                          <a:ea typeface="Verdana" pitchFamily="34" charset="0"/>
                          <a:cs typeface="Verdana" pitchFamily="34" charset="0"/>
                        </a:rPr>
                        <a:t>25.0</a:t>
                      </a:r>
                    </a:p>
                  </a:txBody>
                  <a:tcPr/>
                </a:tc>
                <a:tc>
                  <a:txBody>
                    <a:bodyPr/>
                    <a:lstStyle/>
                    <a:p>
                      <a:pPr algn="r"/>
                      <a:r>
                        <a:rPr lang="en-US" sz="1600" u="sng" dirty="0">
                          <a:latin typeface="Verdana" pitchFamily="34" charset="0"/>
                          <a:ea typeface="Verdana" pitchFamily="34" charset="0"/>
                          <a:cs typeface="Verdana" pitchFamily="34" charset="0"/>
                        </a:rPr>
                        <a:t>2,700</a:t>
                      </a:r>
                    </a:p>
                  </a:txBody>
                  <a:tcPr/>
                </a:tc>
                <a:extLst>
                  <a:ext uri="{0D108BD9-81ED-4DB2-BD59-A6C34878D82A}">
                    <a16:rowId xmlns:a16="http://schemas.microsoft.com/office/drawing/2014/main" val="10003"/>
                  </a:ext>
                </a:extLst>
              </a:tr>
              <a:tr h="392518">
                <a:tc>
                  <a:txBody>
                    <a:bodyPr/>
                    <a:lstStyle/>
                    <a:p>
                      <a:r>
                        <a:rPr lang="en-US" sz="1600" dirty="0">
                          <a:latin typeface="Verdana" pitchFamily="34" charset="0"/>
                          <a:ea typeface="Verdana" pitchFamily="34" charset="0"/>
                          <a:cs typeface="Verdana" pitchFamily="34" charset="0"/>
                        </a:rPr>
                        <a:t>Totals………………..</a:t>
                      </a:r>
                    </a:p>
                  </a:txBody>
                  <a:tcPr/>
                </a:tc>
                <a:tc>
                  <a:txBody>
                    <a:bodyPr/>
                    <a:lstStyle/>
                    <a:p>
                      <a:pPr algn="r"/>
                      <a:r>
                        <a:rPr lang="en-US" sz="1600" u="sng" dirty="0">
                          <a:latin typeface="Verdana" pitchFamily="34" charset="0"/>
                          <a:ea typeface="Verdana" pitchFamily="34" charset="0"/>
                          <a:cs typeface="Verdana" pitchFamily="34" charset="0"/>
                        </a:rPr>
                        <a:t>9,000</a:t>
                      </a:r>
                    </a:p>
                  </a:txBody>
                  <a:tcPr/>
                </a:tc>
                <a:tc>
                  <a:txBody>
                    <a:bodyPr/>
                    <a:lstStyle/>
                    <a:p>
                      <a:pPr algn="r"/>
                      <a:r>
                        <a:rPr lang="en-US" sz="1600" u="sng" dirty="0">
                          <a:latin typeface="Verdana" pitchFamily="34" charset="0"/>
                          <a:ea typeface="Verdana" pitchFamily="34" charset="0"/>
                          <a:cs typeface="Verdana" pitchFamily="34" charset="0"/>
                        </a:rPr>
                        <a:t>100.0%</a:t>
                      </a:r>
                    </a:p>
                  </a:txBody>
                  <a:tcPr/>
                </a:tc>
                <a:tc>
                  <a:txBody>
                    <a:bodyPr/>
                    <a:lstStyle/>
                    <a:p>
                      <a:pPr algn="r"/>
                      <a:r>
                        <a:rPr lang="en-US" sz="1600" u="sng" dirty="0">
                          <a:latin typeface="Verdana" pitchFamily="34" charset="0"/>
                          <a:ea typeface="Verdana" pitchFamily="34" charset="0"/>
                          <a:cs typeface="Verdana" pitchFamily="34" charset="0"/>
                        </a:rPr>
                        <a:t>$</a:t>
                      </a:r>
                      <a:r>
                        <a:rPr lang="en-US" sz="1600" u="sng" baseline="0" dirty="0">
                          <a:latin typeface="Verdana" pitchFamily="34" charset="0"/>
                          <a:ea typeface="Verdana" pitchFamily="34" charset="0"/>
                          <a:cs typeface="Verdana" pitchFamily="34" charset="0"/>
                        </a:rPr>
                        <a:t> 10,800</a:t>
                      </a:r>
                      <a:endParaRPr lang="en-US" sz="1600" u="sng"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9194161"/>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cs typeface="Arial" charset="0"/>
              </a:rPr>
              <a:t>Allocation of Utilities</a:t>
            </a:r>
            <a:endParaRPr lang="en-US" sz="3600" dirty="0"/>
          </a:p>
        </p:txBody>
      </p:sp>
      <p:sp>
        <p:nvSpPr>
          <p:cNvPr id="3" name="Text Placeholder 2"/>
          <p:cNvSpPr>
            <a:spLocks noGrp="1"/>
          </p:cNvSpPr>
          <p:nvPr>
            <p:ph type="body" sz="quarter" idx="15"/>
          </p:nvPr>
        </p:nvSpPr>
        <p:spPr>
          <a:xfrm>
            <a:off x="215989" y="1295400"/>
            <a:ext cx="8699411" cy="609600"/>
          </a:xfrm>
        </p:spPr>
        <p:txBody>
          <a:bodyPr/>
          <a:lstStyle/>
          <a:p>
            <a:pPr algn="ctr"/>
            <a:r>
              <a:rPr lang="en-US" altLang="en-US" sz="1800" b="1" kern="0" dirty="0">
                <a:solidFill>
                  <a:prstClr val="black"/>
                </a:solidFill>
              </a:rPr>
              <a:t>Learning Objective A4:</a:t>
            </a:r>
            <a:r>
              <a:rPr lang="en-US" sz="1800" dirty="0">
                <a:solidFill>
                  <a:prstClr val="black"/>
                </a:solidFill>
              </a:rPr>
              <a:t> Compute cycle time and cycle efficiency, and explain their importance to production management..</a:t>
            </a:r>
            <a:endParaRPr lang="en-US" sz="1800" b="1" dirty="0">
              <a:solidFill>
                <a:prstClr val="black"/>
              </a:solidFill>
            </a:endParaRPr>
          </a:p>
        </p:txBody>
      </p:sp>
      <p:sp>
        <p:nvSpPr>
          <p:cNvPr id="14" name="Content Placeholder 13"/>
          <p:cNvSpPr>
            <a:spLocks noGrp="1"/>
          </p:cNvSpPr>
          <p:nvPr>
            <p:ph sz="quarter" idx="17"/>
          </p:nvPr>
        </p:nvSpPr>
        <p:spPr>
          <a:xfrm>
            <a:off x="412532" y="2057400"/>
            <a:ext cx="8407940" cy="1083568"/>
          </a:xfrm>
        </p:spPr>
        <p:txBody>
          <a:bodyPr/>
          <a:lstStyle/>
          <a:p>
            <a:pPr marL="0" indent="0">
              <a:buNone/>
            </a:pPr>
            <a:r>
              <a:rPr lang="en-US" sz="2200" dirty="0"/>
              <a:t>$2,400 utilities expense is allocated based on square footage occupied.</a:t>
            </a:r>
          </a:p>
          <a:p>
            <a:pPr marL="0" indent="0">
              <a:buNone/>
            </a:pPr>
            <a:r>
              <a:rPr lang="en-US" sz="2200" kern="0" dirty="0"/>
              <a:t>Exhibit 22A.4</a:t>
            </a:r>
          </a:p>
        </p:txBody>
      </p:sp>
      <p:graphicFrame>
        <p:nvGraphicFramePr>
          <p:cNvPr id="16" name="Table 15"/>
          <p:cNvGraphicFramePr>
            <a:graphicFrameLocks noGrp="1"/>
          </p:cNvGraphicFramePr>
          <p:nvPr>
            <p:extLst>
              <p:ext uri="{D42A27DB-BD31-4B8C-83A1-F6EECF244321}">
                <p14:modId xmlns:p14="http://schemas.microsoft.com/office/powerpoint/2010/main" val="222294000"/>
              </p:ext>
            </p:extLst>
          </p:nvPr>
        </p:nvGraphicFramePr>
        <p:xfrm>
          <a:off x="381000" y="3269226"/>
          <a:ext cx="8305800" cy="2521974"/>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457200">
                <a:tc>
                  <a:txBody>
                    <a:bodyPr/>
                    <a:lstStyle/>
                    <a:p>
                      <a:pPr algn="ctr"/>
                      <a:r>
                        <a:rPr lang="en-US" sz="1600" b="1" dirty="0">
                          <a:latin typeface="Verdana" pitchFamily="34" charset="0"/>
                          <a:ea typeface="Verdana" pitchFamily="34" charset="0"/>
                          <a:cs typeface="Verdana" pitchFamily="34" charset="0"/>
                        </a:rPr>
                        <a:t>Department</a:t>
                      </a:r>
                    </a:p>
                  </a:txBody>
                  <a:tcPr anchor="ctr"/>
                </a:tc>
                <a:tc>
                  <a:txBody>
                    <a:bodyPr/>
                    <a:lstStyle/>
                    <a:p>
                      <a:pPr algn="ctr"/>
                      <a:r>
                        <a:rPr lang="en-US" sz="1600" b="1" dirty="0">
                          <a:latin typeface="Verdana" pitchFamily="34" charset="0"/>
                          <a:ea typeface="Verdana" pitchFamily="34" charset="0"/>
                          <a:cs typeface="Verdana" pitchFamily="34" charset="0"/>
                        </a:rPr>
                        <a:t>Square Feet</a:t>
                      </a:r>
                    </a:p>
                  </a:txBody>
                  <a:tcPr anchor="ctr"/>
                </a:tc>
                <a:tc>
                  <a:txBody>
                    <a:bodyPr/>
                    <a:lstStyle/>
                    <a:p>
                      <a:pPr algn="ctr"/>
                      <a:r>
                        <a:rPr lang="en-US" sz="1600" b="1" dirty="0">
                          <a:latin typeface="Verdana" pitchFamily="34" charset="0"/>
                          <a:ea typeface="Verdana" pitchFamily="34" charset="0"/>
                          <a:cs typeface="Verdana" pitchFamily="34" charset="0"/>
                        </a:rPr>
                        <a:t>Percent of Total</a:t>
                      </a:r>
                    </a:p>
                  </a:txBody>
                  <a:tcPr anchor="ctr"/>
                </a:tc>
                <a:tc>
                  <a:txBody>
                    <a:bodyPr/>
                    <a:lstStyle/>
                    <a:p>
                      <a:pPr algn="ctr"/>
                      <a:r>
                        <a:rPr lang="en-US" sz="1600" b="1" dirty="0">
                          <a:latin typeface="Verdana" pitchFamily="34" charset="0"/>
                          <a:ea typeface="Verdana" pitchFamily="34" charset="0"/>
                          <a:cs typeface="Verdana" pitchFamily="34" charset="0"/>
                        </a:rPr>
                        <a:t>Allocated Cost*</a:t>
                      </a:r>
                    </a:p>
                  </a:txBody>
                  <a:tcPr anchor="ctr"/>
                </a:tc>
                <a:extLst>
                  <a:ext uri="{0D108BD9-81ED-4DB2-BD59-A6C34878D82A}">
                    <a16:rowId xmlns:a16="http://schemas.microsoft.com/office/drawing/2014/main" val="10000"/>
                  </a:ext>
                </a:extLst>
              </a:tr>
              <a:tr h="344129">
                <a:tc>
                  <a:txBody>
                    <a:bodyPr/>
                    <a:lstStyle/>
                    <a:p>
                      <a:r>
                        <a:rPr lang="en-US" sz="1600" dirty="0">
                          <a:latin typeface="Verdana" pitchFamily="34" charset="0"/>
                          <a:ea typeface="Verdana" pitchFamily="34" charset="0"/>
                          <a:cs typeface="Verdana" pitchFamily="34" charset="0"/>
                        </a:rPr>
                        <a:t>General office………</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itchFamily="34" charset="0"/>
                          <a:ea typeface="Verdana" pitchFamily="34" charset="0"/>
                          <a:cs typeface="Verdana" pitchFamily="34" charset="0"/>
                        </a:rPr>
                        <a:t>1,500</a:t>
                      </a:r>
                    </a:p>
                  </a:txBody>
                  <a:tcPr/>
                </a:tc>
                <a:tc>
                  <a:txBody>
                    <a:bodyPr/>
                    <a:lstStyle/>
                    <a:p>
                      <a:pPr algn="r"/>
                      <a:r>
                        <a:rPr lang="en-US" sz="1600" dirty="0">
                          <a:latin typeface="Verdana" pitchFamily="34" charset="0"/>
                          <a:ea typeface="Verdana" pitchFamily="34" charset="0"/>
                          <a:cs typeface="Verdana" pitchFamily="34" charset="0"/>
                        </a:rPr>
                        <a:t>12.50%</a:t>
                      </a:r>
                    </a:p>
                  </a:txBody>
                  <a:tcPr/>
                </a:tc>
                <a:tc>
                  <a:txBody>
                    <a:bodyPr/>
                    <a:lstStyle/>
                    <a:p>
                      <a:pPr algn="r"/>
                      <a:r>
                        <a:rPr lang="en-US" sz="1600" dirty="0">
                          <a:latin typeface="Verdana" pitchFamily="34" charset="0"/>
                          <a:ea typeface="Verdana" pitchFamily="34" charset="0"/>
                          <a:cs typeface="Verdana" pitchFamily="34" charset="0"/>
                        </a:rPr>
                        <a:t>$ 300</a:t>
                      </a:r>
                    </a:p>
                  </a:txBody>
                  <a:tcPr/>
                </a:tc>
                <a:extLst>
                  <a:ext uri="{0D108BD9-81ED-4DB2-BD59-A6C34878D82A}">
                    <a16:rowId xmlns:a16="http://schemas.microsoft.com/office/drawing/2014/main" val="10001"/>
                  </a:ext>
                </a:extLst>
              </a:tr>
              <a:tr h="344129">
                <a:tc>
                  <a:txBody>
                    <a:bodyPr/>
                    <a:lstStyle/>
                    <a:p>
                      <a:r>
                        <a:rPr lang="en-US" sz="1600" dirty="0">
                          <a:latin typeface="Verdana" pitchFamily="34" charset="0"/>
                          <a:ea typeface="Verdana" pitchFamily="34" charset="0"/>
                          <a:cs typeface="Verdana" pitchFamily="34" charset="0"/>
                        </a:rPr>
                        <a:t>Purchasing…………..</a:t>
                      </a:r>
                    </a:p>
                  </a:txBody>
                  <a:tcPr/>
                </a:tc>
                <a:tc>
                  <a:txBody>
                    <a:bodyPr/>
                    <a:lstStyle/>
                    <a:p>
                      <a:pPr algn="r"/>
                      <a:r>
                        <a:rPr lang="en-US" sz="1600" dirty="0">
                          <a:latin typeface="Verdana" pitchFamily="34" charset="0"/>
                          <a:ea typeface="Verdana" pitchFamily="34" charset="0"/>
                          <a:cs typeface="Verdana" pitchFamily="34" charset="0"/>
                        </a:rPr>
                        <a:t>1,500</a:t>
                      </a:r>
                    </a:p>
                  </a:txBody>
                  <a:tcPr/>
                </a:tc>
                <a:tc>
                  <a:txBody>
                    <a:bodyPr/>
                    <a:lstStyle/>
                    <a:p>
                      <a:pPr algn="r"/>
                      <a:r>
                        <a:rPr lang="en-US" sz="1600" dirty="0">
                          <a:latin typeface="Verdana" pitchFamily="34" charset="0"/>
                          <a:ea typeface="Verdana" pitchFamily="34" charset="0"/>
                          <a:cs typeface="Verdana" pitchFamily="34" charset="0"/>
                        </a:rPr>
                        <a:t>12.50</a:t>
                      </a:r>
                    </a:p>
                  </a:txBody>
                  <a:tcPr/>
                </a:tc>
                <a:tc>
                  <a:txBody>
                    <a:bodyPr/>
                    <a:lstStyle/>
                    <a:p>
                      <a:pPr algn="r"/>
                      <a:r>
                        <a:rPr lang="en-US" sz="1600" dirty="0">
                          <a:latin typeface="Verdana" pitchFamily="34" charset="0"/>
                          <a:ea typeface="Verdana" pitchFamily="34" charset="0"/>
                          <a:cs typeface="Verdana" pitchFamily="34" charset="0"/>
                        </a:rPr>
                        <a:t>300</a:t>
                      </a:r>
                    </a:p>
                  </a:txBody>
                  <a:tcPr/>
                </a:tc>
                <a:extLst>
                  <a:ext uri="{0D108BD9-81ED-4DB2-BD59-A6C34878D82A}">
                    <a16:rowId xmlns:a16="http://schemas.microsoft.com/office/drawing/2014/main" val="10002"/>
                  </a:ext>
                </a:extLst>
              </a:tr>
              <a:tr h="344129">
                <a:tc>
                  <a:txBody>
                    <a:bodyPr/>
                    <a:lstStyle/>
                    <a:p>
                      <a:r>
                        <a:rPr lang="en-US" sz="1600" dirty="0">
                          <a:latin typeface="Verdana" pitchFamily="34" charset="0"/>
                          <a:ea typeface="Verdana" pitchFamily="34" charset="0"/>
                          <a:cs typeface="Verdana" pitchFamily="34" charset="0"/>
                        </a:rPr>
                        <a:t>Hardware…………….</a:t>
                      </a:r>
                    </a:p>
                  </a:txBody>
                  <a:tcPr/>
                </a:tc>
                <a:tc>
                  <a:txBody>
                    <a:bodyPr/>
                    <a:lstStyle/>
                    <a:p>
                      <a:pPr algn="r"/>
                      <a:r>
                        <a:rPr lang="en-US" sz="1600" dirty="0">
                          <a:latin typeface="Verdana" pitchFamily="34" charset="0"/>
                          <a:ea typeface="Verdana" pitchFamily="34" charset="0"/>
                          <a:cs typeface="Verdana" pitchFamily="34" charset="0"/>
                        </a:rPr>
                        <a:t>4,050</a:t>
                      </a:r>
                    </a:p>
                  </a:txBody>
                  <a:tcPr/>
                </a:tc>
                <a:tc>
                  <a:txBody>
                    <a:bodyPr/>
                    <a:lstStyle/>
                    <a:p>
                      <a:pPr algn="r"/>
                      <a:r>
                        <a:rPr lang="en-US" sz="1600" dirty="0">
                          <a:latin typeface="Verdana" pitchFamily="34" charset="0"/>
                          <a:ea typeface="Verdana" pitchFamily="34" charset="0"/>
                          <a:cs typeface="Verdana" pitchFamily="34" charset="0"/>
                        </a:rPr>
                        <a:t>33.75</a:t>
                      </a:r>
                    </a:p>
                  </a:txBody>
                  <a:tcPr/>
                </a:tc>
                <a:tc>
                  <a:txBody>
                    <a:bodyPr/>
                    <a:lstStyle/>
                    <a:p>
                      <a:pPr algn="r"/>
                      <a:r>
                        <a:rPr lang="en-US" sz="1600" dirty="0">
                          <a:latin typeface="Verdana" pitchFamily="34" charset="0"/>
                          <a:ea typeface="Verdana" pitchFamily="34" charset="0"/>
                          <a:cs typeface="Verdana" pitchFamily="34" charset="0"/>
                        </a:rPr>
                        <a:t>810</a:t>
                      </a:r>
                    </a:p>
                  </a:txBody>
                  <a:tcPr/>
                </a:tc>
                <a:extLst>
                  <a:ext uri="{0D108BD9-81ED-4DB2-BD59-A6C34878D82A}">
                    <a16:rowId xmlns:a16="http://schemas.microsoft.com/office/drawing/2014/main" val="10003"/>
                  </a:ext>
                </a:extLst>
              </a:tr>
              <a:tr h="344129">
                <a:tc>
                  <a:txBody>
                    <a:bodyPr/>
                    <a:lstStyle/>
                    <a:p>
                      <a:r>
                        <a:rPr lang="en-US" sz="1600" dirty="0">
                          <a:latin typeface="Verdana" pitchFamily="34" charset="0"/>
                          <a:ea typeface="Verdana" pitchFamily="34" charset="0"/>
                          <a:cs typeface="Verdana" pitchFamily="34" charset="0"/>
                        </a:rPr>
                        <a:t>Housewares…………</a:t>
                      </a:r>
                    </a:p>
                  </a:txBody>
                  <a:tcPr/>
                </a:tc>
                <a:tc>
                  <a:txBody>
                    <a:bodyPr/>
                    <a:lstStyle/>
                    <a:p>
                      <a:pPr algn="r"/>
                      <a:r>
                        <a:rPr lang="en-US" sz="1600" dirty="0">
                          <a:latin typeface="Verdana" pitchFamily="34" charset="0"/>
                          <a:ea typeface="Verdana" pitchFamily="34" charset="0"/>
                          <a:cs typeface="Verdana" pitchFamily="34" charset="0"/>
                        </a:rPr>
                        <a:t>2,700</a:t>
                      </a:r>
                    </a:p>
                  </a:txBody>
                  <a:tcPr/>
                </a:tc>
                <a:tc>
                  <a:txBody>
                    <a:bodyPr/>
                    <a:lstStyle/>
                    <a:p>
                      <a:pPr algn="r"/>
                      <a:r>
                        <a:rPr lang="en-US" sz="1600" dirty="0">
                          <a:latin typeface="Verdana" pitchFamily="34" charset="0"/>
                          <a:ea typeface="Verdana" pitchFamily="34" charset="0"/>
                          <a:cs typeface="Verdana" pitchFamily="34" charset="0"/>
                        </a:rPr>
                        <a:t>22.50</a:t>
                      </a:r>
                    </a:p>
                  </a:txBody>
                  <a:tcPr/>
                </a:tc>
                <a:tc>
                  <a:txBody>
                    <a:bodyPr/>
                    <a:lstStyle/>
                    <a:p>
                      <a:pPr algn="r"/>
                      <a:r>
                        <a:rPr lang="en-US" sz="1600" dirty="0">
                          <a:latin typeface="Verdana" pitchFamily="34" charset="0"/>
                          <a:ea typeface="Verdana" pitchFamily="34" charset="0"/>
                          <a:cs typeface="Verdana" pitchFamily="34" charset="0"/>
                        </a:rPr>
                        <a:t>540</a:t>
                      </a:r>
                    </a:p>
                  </a:txBody>
                  <a:tcPr/>
                </a:tc>
                <a:extLst>
                  <a:ext uri="{0D108BD9-81ED-4DB2-BD59-A6C34878D82A}">
                    <a16:rowId xmlns:a16="http://schemas.microsoft.com/office/drawing/2014/main" val="10004"/>
                  </a:ext>
                </a:extLst>
              </a:tr>
              <a:tr h="344129">
                <a:tc>
                  <a:txBody>
                    <a:bodyPr/>
                    <a:lstStyle/>
                    <a:p>
                      <a:r>
                        <a:rPr lang="en-US" sz="1600" dirty="0">
                          <a:latin typeface="Verdana" pitchFamily="34" charset="0"/>
                          <a:ea typeface="Verdana" pitchFamily="34" charset="0"/>
                          <a:cs typeface="Verdana" pitchFamily="34" charset="0"/>
                        </a:rPr>
                        <a:t>Appliances…………..</a:t>
                      </a:r>
                    </a:p>
                  </a:txBody>
                  <a:tcPr/>
                </a:tc>
                <a:tc>
                  <a:txBody>
                    <a:bodyPr/>
                    <a:lstStyle/>
                    <a:p>
                      <a:pPr algn="r"/>
                      <a:r>
                        <a:rPr lang="en-US" sz="1600" u="sng" dirty="0">
                          <a:latin typeface="Verdana" pitchFamily="34" charset="0"/>
                          <a:ea typeface="Verdana" pitchFamily="34" charset="0"/>
                          <a:cs typeface="Verdana" pitchFamily="34" charset="0"/>
                        </a:rPr>
                        <a:t>2,250</a:t>
                      </a:r>
                    </a:p>
                  </a:txBody>
                  <a:tcPr/>
                </a:tc>
                <a:tc>
                  <a:txBody>
                    <a:bodyPr/>
                    <a:lstStyle/>
                    <a:p>
                      <a:pPr algn="r"/>
                      <a:r>
                        <a:rPr lang="en-US" sz="1600" u="sng" dirty="0">
                          <a:latin typeface="Verdana" pitchFamily="34" charset="0"/>
                          <a:ea typeface="Verdana" pitchFamily="34" charset="0"/>
                          <a:cs typeface="Verdana" pitchFamily="34" charset="0"/>
                        </a:rPr>
                        <a:t>18.75</a:t>
                      </a:r>
                    </a:p>
                  </a:txBody>
                  <a:tcPr/>
                </a:tc>
                <a:tc>
                  <a:txBody>
                    <a:bodyPr/>
                    <a:lstStyle/>
                    <a:p>
                      <a:pPr algn="r"/>
                      <a:r>
                        <a:rPr lang="en-US" sz="1600" u="sng" dirty="0">
                          <a:latin typeface="Verdana" pitchFamily="34" charset="0"/>
                          <a:ea typeface="Verdana" pitchFamily="34" charset="0"/>
                          <a:cs typeface="Verdana" pitchFamily="34" charset="0"/>
                        </a:rPr>
                        <a:t>450</a:t>
                      </a:r>
                    </a:p>
                  </a:txBody>
                  <a:tcPr/>
                </a:tc>
                <a:extLst>
                  <a:ext uri="{0D108BD9-81ED-4DB2-BD59-A6C34878D82A}">
                    <a16:rowId xmlns:a16="http://schemas.microsoft.com/office/drawing/2014/main" val="10005"/>
                  </a:ext>
                </a:extLst>
              </a:tr>
              <a:tr h="344129">
                <a:tc>
                  <a:txBody>
                    <a:bodyPr/>
                    <a:lstStyle/>
                    <a:p>
                      <a:r>
                        <a:rPr lang="en-US" sz="1600" dirty="0">
                          <a:latin typeface="Verdana" pitchFamily="34" charset="0"/>
                          <a:ea typeface="Verdana" pitchFamily="34" charset="0"/>
                          <a:cs typeface="Verdana" pitchFamily="34" charset="0"/>
                        </a:rPr>
                        <a:t>Totals…………………..</a:t>
                      </a:r>
                    </a:p>
                  </a:txBody>
                  <a:tcPr/>
                </a:tc>
                <a:tc>
                  <a:txBody>
                    <a:bodyPr/>
                    <a:lstStyle/>
                    <a:p>
                      <a:pPr algn="r"/>
                      <a:r>
                        <a:rPr lang="en-US" sz="1600" u="sng" dirty="0">
                          <a:latin typeface="Verdana" pitchFamily="34" charset="0"/>
                          <a:ea typeface="Verdana" pitchFamily="34" charset="0"/>
                          <a:cs typeface="Verdana" pitchFamily="34" charset="0"/>
                        </a:rPr>
                        <a:t>12,000</a:t>
                      </a:r>
                    </a:p>
                  </a:txBody>
                  <a:tcPr/>
                </a:tc>
                <a:tc>
                  <a:txBody>
                    <a:bodyPr/>
                    <a:lstStyle/>
                    <a:p>
                      <a:pPr algn="r"/>
                      <a:r>
                        <a:rPr lang="en-US" sz="1600" u="sng" dirty="0">
                          <a:latin typeface="Verdana" pitchFamily="34" charset="0"/>
                          <a:ea typeface="Verdana" pitchFamily="34" charset="0"/>
                          <a:cs typeface="Verdana" pitchFamily="34" charset="0"/>
                        </a:rPr>
                        <a:t>100.00%</a:t>
                      </a:r>
                    </a:p>
                  </a:txBody>
                  <a:tcPr/>
                </a:tc>
                <a:tc>
                  <a:txBody>
                    <a:bodyPr/>
                    <a:lstStyle/>
                    <a:p>
                      <a:pPr algn="r"/>
                      <a:r>
                        <a:rPr lang="en-US" sz="1600" u="sng" dirty="0">
                          <a:latin typeface="Verdana" pitchFamily="34" charset="0"/>
                          <a:ea typeface="Verdana" pitchFamily="34" charset="0"/>
                          <a:cs typeface="Verdana" pitchFamily="34" charset="0"/>
                        </a:rPr>
                        <a:t>$</a:t>
                      </a:r>
                      <a:r>
                        <a:rPr lang="en-US" sz="1600" u="sng" baseline="0" dirty="0">
                          <a:latin typeface="Verdana" pitchFamily="34" charset="0"/>
                          <a:ea typeface="Verdana" pitchFamily="34" charset="0"/>
                          <a:cs typeface="Verdana" pitchFamily="34" charset="0"/>
                        </a:rPr>
                        <a:t> 2,400</a:t>
                      </a:r>
                      <a:endParaRPr lang="en-US" sz="1600" u="sng"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30987183"/>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cs typeface="Arial" charset="0"/>
              </a:rPr>
              <a:t>Allocation of Advertising</a:t>
            </a:r>
            <a:endParaRPr lang="en-US" sz="3600" dirty="0"/>
          </a:p>
        </p:txBody>
      </p:sp>
      <p:sp>
        <p:nvSpPr>
          <p:cNvPr id="3" name="Text Placeholder 2"/>
          <p:cNvSpPr>
            <a:spLocks noGrp="1"/>
          </p:cNvSpPr>
          <p:nvPr>
            <p:ph type="body" sz="quarter" idx="15"/>
          </p:nvPr>
        </p:nvSpPr>
        <p:spPr>
          <a:xfrm>
            <a:off x="63589" y="1219200"/>
            <a:ext cx="8998427" cy="572502"/>
          </a:xfrm>
        </p:spPr>
        <p:txBody>
          <a:bodyPr/>
          <a:lstStyle/>
          <a:p>
            <a:pPr algn="ctr"/>
            <a:r>
              <a:rPr lang="en-US" altLang="en-US" sz="1800" b="1" kern="0" dirty="0">
                <a:solidFill>
                  <a:prstClr val="black"/>
                </a:solidFill>
              </a:rPr>
              <a:t>Learning Objective A4:</a:t>
            </a:r>
            <a:r>
              <a:rPr lang="en-US" sz="1800" dirty="0">
                <a:solidFill>
                  <a:prstClr val="black"/>
                </a:solidFill>
              </a:rPr>
              <a:t> Compute cycle time and cycle efficiency, and explain their importance to production management..</a:t>
            </a:r>
            <a:endParaRPr lang="en-US" sz="1800" b="1" dirty="0">
              <a:solidFill>
                <a:prstClr val="black"/>
              </a:solidFill>
            </a:endParaRPr>
          </a:p>
        </p:txBody>
      </p:sp>
      <p:sp>
        <p:nvSpPr>
          <p:cNvPr id="7" name="Content Placeholder 6"/>
          <p:cNvSpPr>
            <a:spLocks noGrp="1"/>
          </p:cNvSpPr>
          <p:nvPr>
            <p:ph sz="quarter" idx="16"/>
          </p:nvPr>
        </p:nvSpPr>
        <p:spPr>
          <a:xfrm>
            <a:off x="412532" y="2057400"/>
            <a:ext cx="8381642" cy="1219200"/>
          </a:xfrm>
        </p:spPr>
        <p:txBody>
          <a:bodyPr/>
          <a:lstStyle/>
          <a:p>
            <a:pPr marL="0" indent="0">
              <a:buNone/>
            </a:pPr>
            <a:r>
              <a:rPr lang="en-US" sz="2400" dirty="0"/>
              <a:t>$1,000 advertising expense is allocated based on sales dollars.</a:t>
            </a:r>
          </a:p>
          <a:p>
            <a:pPr marL="0" indent="0">
              <a:buNone/>
            </a:pPr>
            <a:r>
              <a:rPr lang="en-US" sz="2400" kern="0" dirty="0"/>
              <a:t>Exhibit 22A.5</a:t>
            </a:r>
          </a:p>
        </p:txBody>
      </p:sp>
      <p:graphicFrame>
        <p:nvGraphicFramePr>
          <p:cNvPr id="10" name="Table 9"/>
          <p:cNvGraphicFramePr>
            <a:graphicFrameLocks noGrp="1"/>
          </p:cNvGraphicFramePr>
          <p:nvPr>
            <p:extLst>
              <p:ext uri="{D42A27DB-BD31-4B8C-83A1-F6EECF244321}">
                <p14:modId xmlns:p14="http://schemas.microsoft.com/office/powerpoint/2010/main" val="1498668380"/>
              </p:ext>
            </p:extLst>
          </p:nvPr>
        </p:nvGraphicFramePr>
        <p:xfrm>
          <a:off x="457199" y="3518485"/>
          <a:ext cx="8336975" cy="1752601"/>
        </p:xfrm>
        <a:graphic>
          <a:graphicData uri="http://schemas.openxmlformats.org/drawingml/2006/table">
            <a:tbl>
              <a:tblPr firstRow="1" bandRow="1">
                <a:tableStyleId>{5940675A-B579-460E-94D1-54222C63F5DA}</a:tableStyleId>
              </a:tblPr>
              <a:tblGrid>
                <a:gridCol w="2084244">
                  <a:extLst>
                    <a:ext uri="{9D8B030D-6E8A-4147-A177-3AD203B41FA5}">
                      <a16:colId xmlns:a16="http://schemas.microsoft.com/office/drawing/2014/main" val="20000"/>
                    </a:ext>
                  </a:extLst>
                </a:gridCol>
                <a:gridCol w="1880535">
                  <a:extLst>
                    <a:ext uri="{9D8B030D-6E8A-4147-A177-3AD203B41FA5}">
                      <a16:colId xmlns:a16="http://schemas.microsoft.com/office/drawing/2014/main" val="20001"/>
                    </a:ext>
                  </a:extLst>
                </a:gridCol>
                <a:gridCol w="2287952">
                  <a:extLst>
                    <a:ext uri="{9D8B030D-6E8A-4147-A177-3AD203B41FA5}">
                      <a16:colId xmlns:a16="http://schemas.microsoft.com/office/drawing/2014/main" val="20002"/>
                    </a:ext>
                  </a:extLst>
                </a:gridCol>
                <a:gridCol w="2084244">
                  <a:extLst>
                    <a:ext uri="{9D8B030D-6E8A-4147-A177-3AD203B41FA5}">
                      <a16:colId xmlns:a16="http://schemas.microsoft.com/office/drawing/2014/main" val="20003"/>
                    </a:ext>
                  </a:extLst>
                </a:gridCol>
              </a:tblGrid>
              <a:tr h="461909">
                <a:tc>
                  <a:txBody>
                    <a:bodyPr/>
                    <a:lstStyle/>
                    <a:p>
                      <a:pPr algn="ctr"/>
                      <a:r>
                        <a:rPr lang="en-US" sz="1400" b="1" dirty="0">
                          <a:latin typeface="Verdana" pitchFamily="34" charset="0"/>
                          <a:ea typeface="Verdana" pitchFamily="34" charset="0"/>
                          <a:cs typeface="Verdana" pitchFamily="34" charset="0"/>
                        </a:rPr>
                        <a:t>Department</a:t>
                      </a:r>
                      <a:endParaRPr lang="en-US" sz="1400" b="1" dirty="0">
                        <a:solidFill>
                          <a:schemeClr val="tx1"/>
                        </a:solidFill>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Sales</a:t>
                      </a:r>
                      <a:endParaRPr lang="en-US" sz="1400" b="1" dirty="0">
                        <a:solidFill>
                          <a:schemeClr val="tx1"/>
                        </a:solidFill>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Percent</a:t>
                      </a:r>
                      <a:r>
                        <a:rPr lang="en-US" sz="1400" b="1" baseline="0" dirty="0">
                          <a:latin typeface="Verdana" pitchFamily="34" charset="0"/>
                          <a:ea typeface="Verdana" pitchFamily="34" charset="0"/>
                          <a:cs typeface="Verdana" pitchFamily="34" charset="0"/>
                        </a:rPr>
                        <a:t> of Total</a:t>
                      </a:r>
                      <a:endParaRPr lang="en-US" sz="1400" b="1" dirty="0">
                        <a:solidFill>
                          <a:schemeClr val="tx1"/>
                        </a:solidFill>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Allocated</a:t>
                      </a:r>
                      <a:r>
                        <a:rPr lang="en-US" sz="1400" b="1" baseline="0" dirty="0">
                          <a:latin typeface="Verdana" pitchFamily="34" charset="0"/>
                          <a:ea typeface="Verdana" pitchFamily="34" charset="0"/>
                          <a:cs typeface="Verdana" pitchFamily="34" charset="0"/>
                        </a:rPr>
                        <a:t> Cost*</a:t>
                      </a:r>
                      <a:endParaRPr lang="en-US" sz="1400" b="1" dirty="0">
                        <a:solidFill>
                          <a:schemeClr val="tx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22673">
                <a:tc>
                  <a:txBody>
                    <a:bodyPr/>
                    <a:lstStyle/>
                    <a:p>
                      <a:r>
                        <a:rPr lang="en-US" sz="1400" dirty="0">
                          <a:latin typeface="Verdana" pitchFamily="34" charset="0"/>
                          <a:ea typeface="Verdana" pitchFamily="34" charset="0"/>
                          <a:cs typeface="Verdana" pitchFamily="34" charset="0"/>
                        </a:rPr>
                        <a:t>Hardware…………………</a:t>
                      </a:r>
                    </a:p>
                  </a:txBody>
                  <a:tcPr/>
                </a:tc>
                <a:tc>
                  <a:txBody>
                    <a:bodyPr/>
                    <a:lstStyle/>
                    <a:p>
                      <a:pPr algn="r"/>
                      <a:r>
                        <a:rPr lang="en-US" sz="1400" dirty="0">
                          <a:latin typeface="Verdana" pitchFamily="34" charset="0"/>
                          <a:ea typeface="Verdana" pitchFamily="34" charset="0"/>
                          <a:cs typeface="Verdana" pitchFamily="34" charset="0"/>
                        </a:rPr>
                        <a:t>$119,500</a:t>
                      </a:r>
                    </a:p>
                  </a:txBody>
                  <a:tcPr/>
                </a:tc>
                <a:tc>
                  <a:txBody>
                    <a:bodyPr/>
                    <a:lstStyle/>
                    <a:p>
                      <a:pPr algn="r"/>
                      <a:r>
                        <a:rPr lang="en-US" sz="1400" dirty="0">
                          <a:latin typeface="Verdana" pitchFamily="34" charset="0"/>
                          <a:ea typeface="Verdana" pitchFamily="34" charset="0"/>
                          <a:cs typeface="Verdana" pitchFamily="34" charset="0"/>
                        </a:rPr>
                        <a:t>50.0%</a:t>
                      </a:r>
                    </a:p>
                  </a:txBody>
                  <a:tcPr/>
                </a:tc>
                <a:tc>
                  <a:txBody>
                    <a:bodyPr/>
                    <a:lstStyle/>
                    <a:p>
                      <a:pPr algn="r"/>
                      <a:r>
                        <a:rPr lang="en-US" sz="1400" dirty="0">
                          <a:latin typeface="Verdana" pitchFamily="34" charset="0"/>
                          <a:ea typeface="Verdana" pitchFamily="34" charset="0"/>
                          <a:cs typeface="Verdana" pitchFamily="34" charset="0"/>
                        </a:rPr>
                        <a:t>$ 500</a:t>
                      </a:r>
                    </a:p>
                  </a:txBody>
                  <a:tcPr/>
                </a:tc>
                <a:extLst>
                  <a:ext uri="{0D108BD9-81ED-4DB2-BD59-A6C34878D82A}">
                    <a16:rowId xmlns:a16="http://schemas.microsoft.com/office/drawing/2014/main" val="10001"/>
                  </a:ext>
                </a:extLst>
              </a:tr>
              <a:tr h="322673">
                <a:tc>
                  <a:txBody>
                    <a:bodyPr/>
                    <a:lstStyle/>
                    <a:p>
                      <a:r>
                        <a:rPr lang="en-US" sz="1400" dirty="0">
                          <a:latin typeface="Verdana" pitchFamily="34" charset="0"/>
                          <a:ea typeface="Verdana" pitchFamily="34" charset="0"/>
                          <a:cs typeface="Verdana" pitchFamily="34" charset="0"/>
                        </a:rPr>
                        <a:t>Housewares…………….</a:t>
                      </a:r>
                    </a:p>
                  </a:txBody>
                  <a:tcPr/>
                </a:tc>
                <a:tc>
                  <a:txBody>
                    <a:bodyPr/>
                    <a:lstStyle/>
                    <a:p>
                      <a:pPr algn="r"/>
                      <a:r>
                        <a:rPr lang="en-US" sz="1400" dirty="0">
                          <a:latin typeface="Verdana" pitchFamily="34" charset="0"/>
                          <a:ea typeface="Verdana" pitchFamily="34" charset="0"/>
                          <a:cs typeface="Verdana" pitchFamily="34" charset="0"/>
                        </a:rPr>
                        <a:t>71,700</a:t>
                      </a:r>
                    </a:p>
                  </a:txBody>
                  <a:tcPr/>
                </a:tc>
                <a:tc>
                  <a:txBody>
                    <a:bodyPr/>
                    <a:lstStyle/>
                    <a:p>
                      <a:pPr algn="r"/>
                      <a:r>
                        <a:rPr lang="en-US" sz="1400" dirty="0">
                          <a:latin typeface="Verdana" pitchFamily="34" charset="0"/>
                          <a:ea typeface="Verdana" pitchFamily="34" charset="0"/>
                          <a:cs typeface="Verdana" pitchFamily="34" charset="0"/>
                        </a:rPr>
                        <a:t>30.0</a:t>
                      </a:r>
                    </a:p>
                  </a:txBody>
                  <a:tcPr/>
                </a:tc>
                <a:tc>
                  <a:txBody>
                    <a:bodyPr/>
                    <a:lstStyle/>
                    <a:p>
                      <a:pPr algn="r"/>
                      <a:r>
                        <a:rPr lang="en-US" sz="1400" dirty="0">
                          <a:latin typeface="Verdana" pitchFamily="34" charset="0"/>
                          <a:ea typeface="Verdana" pitchFamily="34" charset="0"/>
                          <a:cs typeface="Verdana" pitchFamily="34" charset="0"/>
                        </a:rPr>
                        <a:t>300</a:t>
                      </a:r>
                    </a:p>
                  </a:txBody>
                  <a:tcPr/>
                </a:tc>
                <a:extLst>
                  <a:ext uri="{0D108BD9-81ED-4DB2-BD59-A6C34878D82A}">
                    <a16:rowId xmlns:a16="http://schemas.microsoft.com/office/drawing/2014/main" val="10002"/>
                  </a:ext>
                </a:extLst>
              </a:tr>
              <a:tr h="322673">
                <a:tc>
                  <a:txBody>
                    <a:bodyPr/>
                    <a:lstStyle/>
                    <a:p>
                      <a:r>
                        <a:rPr lang="en-US" sz="1400" dirty="0">
                          <a:latin typeface="Verdana" pitchFamily="34" charset="0"/>
                          <a:ea typeface="Verdana" pitchFamily="34" charset="0"/>
                          <a:cs typeface="Verdana" pitchFamily="34" charset="0"/>
                        </a:rPr>
                        <a:t>Appliances………………</a:t>
                      </a:r>
                    </a:p>
                  </a:txBody>
                  <a:tcPr/>
                </a:tc>
                <a:tc>
                  <a:txBody>
                    <a:bodyPr/>
                    <a:lstStyle/>
                    <a:p>
                      <a:pPr algn="r"/>
                      <a:r>
                        <a:rPr lang="en-US" sz="1400" u="sng" dirty="0">
                          <a:latin typeface="Verdana" pitchFamily="34" charset="0"/>
                          <a:ea typeface="Verdana" pitchFamily="34" charset="0"/>
                          <a:cs typeface="Verdana" pitchFamily="34" charset="0"/>
                        </a:rPr>
                        <a:t>47,800</a:t>
                      </a:r>
                    </a:p>
                  </a:txBody>
                  <a:tcPr/>
                </a:tc>
                <a:tc>
                  <a:txBody>
                    <a:bodyPr/>
                    <a:lstStyle/>
                    <a:p>
                      <a:pPr algn="r"/>
                      <a:r>
                        <a:rPr lang="en-US" sz="1400" u="sng" dirty="0">
                          <a:latin typeface="Verdana" pitchFamily="34" charset="0"/>
                          <a:ea typeface="Verdana" pitchFamily="34" charset="0"/>
                          <a:cs typeface="Verdana" pitchFamily="34" charset="0"/>
                        </a:rPr>
                        <a:t>20.0</a:t>
                      </a:r>
                    </a:p>
                  </a:txBody>
                  <a:tcPr/>
                </a:tc>
                <a:tc>
                  <a:txBody>
                    <a:bodyPr/>
                    <a:lstStyle/>
                    <a:p>
                      <a:pPr algn="r"/>
                      <a:r>
                        <a:rPr lang="en-US" sz="1400" u="sng" dirty="0">
                          <a:latin typeface="Verdana" pitchFamily="34" charset="0"/>
                          <a:ea typeface="Verdana" pitchFamily="34" charset="0"/>
                          <a:cs typeface="Verdana" pitchFamily="34" charset="0"/>
                        </a:rPr>
                        <a:t>200</a:t>
                      </a:r>
                    </a:p>
                  </a:txBody>
                  <a:tcPr/>
                </a:tc>
                <a:extLst>
                  <a:ext uri="{0D108BD9-81ED-4DB2-BD59-A6C34878D82A}">
                    <a16:rowId xmlns:a16="http://schemas.microsoft.com/office/drawing/2014/main" val="10003"/>
                  </a:ext>
                </a:extLst>
              </a:tr>
              <a:tr h="322673">
                <a:tc>
                  <a:txBody>
                    <a:bodyPr/>
                    <a:lstStyle/>
                    <a:p>
                      <a:r>
                        <a:rPr lang="en-US" sz="1400" dirty="0">
                          <a:latin typeface="Verdana" pitchFamily="34" charset="0"/>
                          <a:ea typeface="Verdana" pitchFamily="34" charset="0"/>
                          <a:cs typeface="Verdana" pitchFamily="34" charset="0"/>
                        </a:rPr>
                        <a:t>Totals………………………</a:t>
                      </a:r>
                    </a:p>
                  </a:txBody>
                  <a:tcPr/>
                </a:tc>
                <a:tc>
                  <a:txBody>
                    <a:bodyPr/>
                    <a:lstStyle/>
                    <a:p>
                      <a:pPr algn="r"/>
                      <a:r>
                        <a:rPr lang="en-US" sz="1400" u="sng" dirty="0">
                          <a:latin typeface="Verdana" pitchFamily="34" charset="0"/>
                          <a:ea typeface="Verdana" pitchFamily="34" charset="0"/>
                          <a:cs typeface="Verdana" pitchFamily="34" charset="0"/>
                        </a:rPr>
                        <a:t>$239,000</a:t>
                      </a:r>
                    </a:p>
                  </a:txBody>
                  <a:tcPr/>
                </a:tc>
                <a:tc>
                  <a:txBody>
                    <a:bodyPr/>
                    <a:lstStyle/>
                    <a:p>
                      <a:pPr algn="r"/>
                      <a:r>
                        <a:rPr lang="en-US" sz="1400" u="sng" dirty="0">
                          <a:latin typeface="Verdana" pitchFamily="34" charset="0"/>
                          <a:ea typeface="Verdana" pitchFamily="34" charset="0"/>
                          <a:cs typeface="Verdana" pitchFamily="34" charset="0"/>
                        </a:rPr>
                        <a:t>100.0%</a:t>
                      </a:r>
                    </a:p>
                  </a:txBody>
                  <a:tcPr/>
                </a:tc>
                <a:tc>
                  <a:txBody>
                    <a:bodyPr/>
                    <a:lstStyle/>
                    <a:p>
                      <a:pPr algn="r"/>
                      <a:r>
                        <a:rPr lang="en-US" sz="1400" u="sng" dirty="0">
                          <a:latin typeface="Verdana" pitchFamily="34" charset="0"/>
                          <a:ea typeface="Verdana" pitchFamily="34" charset="0"/>
                          <a:cs typeface="Verdana" pitchFamily="34" charset="0"/>
                        </a:rPr>
                        <a:t>$ 1,000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84068469"/>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64" y="559249"/>
            <a:ext cx="8565574" cy="628419"/>
          </a:xfrm>
        </p:spPr>
        <p:txBody>
          <a:bodyPr/>
          <a:lstStyle/>
          <a:p>
            <a:r>
              <a:rPr lang="en-US" sz="3600" dirty="0">
                <a:cs typeface="Arial" charset="0"/>
              </a:rPr>
              <a:t>Allocation of Insurance</a:t>
            </a:r>
            <a:endParaRPr lang="en-US" sz="3600" dirty="0"/>
          </a:p>
        </p:txBody>
      </p:sp>
      <p:sp>
        <p:nvSpPr>
          <p:cNvPr id="3" name="Text Placeholder 2"/>
          <p:cNvSpPr>
            <a:spLocks noGrp="1"/>
          </p:cNvSpPr>
          <p:nvPr>
            <p:ph type="body" sz="quarter" idx="15"/>
          </p:nvPr>
        </p:nvSpPr>
        <p:spPr>
          <a:xfrm>
            <a:off x="215989" y="1295400"/>
            <a:ext cx="8699411" cy="685800"/>
          </a:xfrm>
        </p:spPr>
        <p:txBody>
          <a:bodyPr/>
          <a:lstStyle/>
          <a:p>
            <a:pPr algn="ctr"/>
            <a:r>
              <a:rPr lang="en-US" altLang="en-US" sz="1800" b="1" kern="0" dirty="0">
                <a:solidFill>
                  <a:prstClr val="black"/>
                </a:solidFill>
              </a:rPr>
              <a:t>Learning Objective A4:</a:t>
            </a:r>
            <a:r>
              <a:rPr lang="en-US" sz="1800" dirty="0">
                <a:solidFill>
                  <a:prstClr val="black"/>
                </a:solidFill>
              </a:rPr>
              <a:t> Compute cycle time and cycle efficiency, and explain their importance to production management..</a:t>
            </a:r>
            <a:endParaRPr lang="en-US" sz="1800" b="1" dirty="0">
              <a:solidFill>
                <a:prstClr val="black"/>
              </a:solidFill>
            </a:endParaRPr>
          </a:p>
        </p:txBody>
      </p:sp>
      <p:sp>
        <p:nvSpPr>
          <p:cNvPr id="4" name="Content Placeholder 3"/>
          <p:cNvSpPr>
            <a:spLocks noGrp="1"/>
          </p:cNvSpPr>
          <p:nvPr>
            <p:ph sz="quarter" idx="16"/>
          </p:nvPr>
        </p:nvSpPr>
        <p:spPr>
          <a:xfrm>
            <a:off x="228600" y="2057400"/>
            <a:ext cx="8701118" cy="1157286"/>
          </a:xfrm>
        </p:spPr>
        <p:txBody>
          <a:bodyPr/>
          <a:lstStyle/>
          <a:p>
            <a:pPr marL="0" indent="0">
              <a:buFont typeface="Arial" charset="0"/>
              <a:buNone/>
            </a:pPr>
            <a:r>
              <a:rPr lang="en-US" sz="2200" dirty="0"/>
              <a:t>$2,500 insurance expense is allocated based on value of insured assets.</a:t>
            </a:r>
          </a:p>
          <a:p>
            <a:pPr marL="0" indent="0">
              <a:buNone/>
            </a:pPr>
            <a:r>
              <a:rPr lang="en-US" sz="2200" dirty="0"/>
              <a:t>Exhibit 22A.6</a:t>
            </a:r>
          </a:p>
        </p:txBody>
      </p:sp>
      <p:graphicFrame>
        <p:nvGraphicFramePr>
          <p:cNvPr id="7" name="Table 6"/>
          <p:cNvGraphicFramePr>
            <a:graphicFrameLocks noGrp="1"/>
          </p:cNvGraphicFramePr>
          <p:nvPr>
            <p:extLst>
              <p:ext uri="{D42A27DB-BD31-4B8C-83A1-F6EECF244321}">
                <p14:modId xmlns:p14="http://schemas.microsoft.com/office/powerpoint/2010/main" val="3935936717"/>
              </p:ext>
            </p:extLst>
          </p:nvPr>
        </p:nvGraphicFramePr>
        <p:xfrm>
          <a:off x="149860" y="3286124"/>
          <a:ext cx="8779859" cy="2356692"/>
        </p:xfrm>
        <a:graphic>
          <a:graphicData uri="http://schemas.openxmlformats.org/drawingml/2006/table">
            <a:tbl>
              <a:tblPr firstRow="1" bandRow="1">
                <a:tableStyleId>{5940675A-B579-460E-94D1-54222C63F5DA}</a:tableStyleId>
              </a:tblPr>
              <a:tblGrid>
                <a:gridCol w="1940243">
                  <a:extLst>
                    <a:ext uri="{9D8B030D-6E8A-4147-A177-3AD203B41FA5}">
                      <a16:colId xmlns:a16="http://schemas.microsoft.com/office/drawing/2014/main" val="20000"/>
                    </a:ext>
                  </a:extLst>
                </a:gridCol>
                <a:gridCol w="2449686">
                  <a:extLst>
                    <a:ext uri="{9D8B030D-6E8A-4147-A177-3AD203B41FA5}">
                      <a16:colId xmlns:a16="http://schemas.microsoft.com/office/drawing/2014/main" val="20001"/>
                    </a:ext>
                  </a:extLst>
                </a:gridCol>
                <a:gridCol w="2194965">
                  <a:extLst>
                    <a:ext uri="{9D8B030D-6E8A-4147-A177-3AD203B41FA5}">
                      <a16:colId xmlns:a16="http://schemas.microsoft.com/office/drawing/2014/main" val="20002"/>
                    </a:ext>
                  </a:extLst>
                </a:gridCol>
                <a:gridCol w="2194965">
                  <a:extLst>
                    <a:ext uri="{9D8B030D-6E8A-4147-A177-3AD203B41FA5}">
                      <a16:colId xmlns:a16="http://schemas.microsoft.com/office/drawing/2014/main" val="20003"/>
                    </a:ext>
                  </a:extLst>
                </a:gridCol>
              </a:tblGrid>
              <a:tr h="473066">
                <a:tc>
                  <a:txBody>
                    <a:bodyPr/>
                    <a:lstStyle/>
                    <a:p>
                      <a:pPr algn="ctr"/>
                      <a:r>
                        <a:rPr lang="en-US" sz="1400" b="1" dirty="0">
                          <a:latin typeface="Verdana" pitchFamily="34" charset="0"/>
                          <a:ea typeface="Verdana" pitchFamily="34" charset="0"/>
                          <a:cs typeface="Verdana" pitchFamily="34" charset="0"/>
                        </a:rPr>
                        <a:t>Department</a:t>
                      </a:r>
                    </a:p>
                  </a:txBody>
                  <a:tcPr anchor="ctr"/>
                </a:tc>
                <a:tc>
                  <a:txBody>
                    <a:bodyPr/>
                    <a:lstStyle/>
                    <a:p>
                      <a:pPr algn="ctr"/>
                      <a:r>
                        <a:rPr lang="en-US" sz="1400" b="1" dirty="0">
                          <a:latin typeface="Verdana" pitchFamily="34" charset="0"/>
                          <a:ea typeface="Verdana" pitchFamily="34" charset="0"/>
                          <a:cs typeface="Verdana" pitchFamily="34" charset="0"/>
                        </a:rPr>
                        <a:t>Value of Insured</a:t>
                      </a:r>
                      <a:r>
                        <a:rPr lang="en-US" sz="1400" b="1" baseline="0" dirty="0">
                          <a:latin typeface="Verdana" pitchFamily="34" charset="0"/>
                          <a:ea typeface="Verdana" pitchFamily="34" charset="0"/>
                          <a:cs typeface="Verdana" pitchFamily="34" charset="0"/>
                        </a:rPr>
                        <a:t> Assets</a:t>
                      </a:r>
                      <a:endParaRPr lang="en-US" sz="1400" b="1" dirty="0">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Percent of</a:t>
                      </a:r>
                      <a:r>
                        <a:rPr lang="en-US" sz="1400" b="1" baseline="0" dirty="0">
                          <a:latin typeface="Verdana" pitchFamily="34" charset="0"/>
                          <a:ea typeface="Verdana" pitchFamily="34" charset="0"/>
                          <a:cs typeface="Verdana" pitchFamily="34" charset="0"/>
                        </a:rPr>
                        <a:t> Total</a:t>
                      </a:r>
                      <a:endParaRPr lang="en-US" sz="1400" b="1" dirty="0">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Allocated Cost*</a:t>
                      </a:r>
                    </a:p>
                  </a:txBody>
                  <a:tcPr anchor="ctr"/>
                </a:tc>
                <a:extLst>
                  <a:ext uri="{0D108BD9-81ED-4DB2-BD59-A6C34878D82A}">
                    <a16:rowId xmlns:a16="http://schemas.microsoft.com/office/drawing/2014/main" val="10000"/>
                  </a:ext>
                </a:extLst>
              </a:tr>
              <a:tr h="306422">
                <a:tc>
                  <a:txBody>
                    <a:bodyPr/>
                    <a:lstStyle/>
                    <a:p>
                      <a:r>
                        <a:rPr lang="en-US" sz="1400" dirty="0">
                          <a:latin typeface="Verdana" pitchFamily="34" charset="0"/>
                          <a:ea typeface="Verdana" pitchFamily="34" charset="0"/>
                          <a:cs typeface="Verdana" pitchFamily="34" charset="0"/>
                        </a:rPr>
                        <a:t>General</a:t>
                      </a:r>
                      <a:r>
                        <a:rPr lang="en-US" sz="1400" baseline="0" dirty="0">
                          <a:latin typeface="Verdana" pitchFamily="34" charset="0"/>
                          <a:ea typeface="Verdana" pitchFamily="34" charset="0"/>
                          <a:cs typeface="Verdana" pitchFamily="34" charset="0"/>
                        </a:rPr>
                        <a:t> office……….</a:t>
                      </a:r>
                      <a:endParaRPr lang="en-US" sz="1400" dirty="0">
                        <a:latin typeface="Verdana" pitchFamily="34" charset="0"/>
                        <a:ea typeface="Verdana" pitchFamily="34" charset="0"/>
                        <a:cs typeface="Verdana" pitchFamily="34" charset="0"/>
                      </a:endParaRPr>
                    </a:p>
                  </a:txBody>
                  <a:tcPr/>
                </a:tc>
                <a:tc>
                  <a:txBody>
                    <a:bodyPr/>
                    <a:lstStyle/>
                    <a:p>
                      <a:pPr algn="r"/>
                      <a:r>
                        <a:rPr lang="en-US" sz="1400" dirty="0">
                          <a:latin typeface="Verdana" pitchFamily="34" charset="0"/>
                          <a:ea typeface="Verdana" pitchFamily="34" charset="0"/>
                          <a:cs typeface="Verdana" pitchFamily="34" charset="0"/>
                        </a:rPr>
                        <a:t>$ 38,000</a:t>
                      </a:r>
                    </a:p>
                  </a:txBody>
                  <a:tcPr/>
                </a:tc>
                <a:tc>
                  <a:txBody>
                    <a:bodyPr/>
                    <a:lstStyle/>
                    <a:p>
                      <a:pPr algn="r"/>
                      <a:r>
                        <a:rPr lang="en-US" sz="1400" dirty="0">
                          <a:latin typeface="Verdana" pitchFamily="34" charset="0"/>
                          <a:ea typeface="Verdana" pitchFamily="34" charset="0"/>
                          <a:cs typeface="Verdana" pitchFamily="34" charset="0"/>
                        </a:rPr>
                        <a:t>16.0%</a:t>
                      </a:r>
                    </a:p>
                  </a:txBody>
                  <a:tcPr/>
                </a:tc>
                <a:tc>
                  <a:txBody>
                    <a:bodyPr/>
                    <a:lstStyle/>
                    <a:p>
                      <a:pPr algn="r"/>
                      <a:r>
                        <a:rPr lang="en-US" sz="1400" dirty="0">
                          <a:latin typeface="Verdana" pitchFamily="34" charset="0"/>
                          <a:ea typeface="Verdana" pitchFamily="34" charset="0"/>
                          <a:cs typeface="Verdana" pitchFamily="34" charset="0"/>
                        </a:rPr>
                        <a:t>$</a:t>
                      </a:r>
                      <a:r>
                        <a:rPr lang="en-US" sz="1400" baseline="0" dirty="0">
                          <a:latin typeface="Verdana" pitchFamily="34" charset="0"/>
                          <a:ea typeface="Verdana" pitchFamily="34" charset="0"/>
                          <a:cs typeface="Verdana" pitchFamily="34" charset="0"/>
                        </a:rPr>
                        <a:t> 400</a:t>
                      </a:r>
                      <a:endParaRPr lang="en-US" sz="1400"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1"/>
                  </a:ext>
                </a:extLst>
              </a:tr>
              <a:tr h="306422">
                <a:tc>
                  <a:txBody>
                    <a:bodyPr/>
                    <a:lstStyle/>
                    <a:p>
                      <a:r>
                        <a:rPr lang="en-US" sz="1400" dirty="0">
                          <a:latin typeface="Verdana" pitchFamily="34" charset="0"/>
                          <a:ea typeface="Verdana" pitchFamily="34" charset="0"/>
                          <a:cs typeface="Verdana" pitchFamily="34" charset="0"/>
                        </a:rPr>
                        <a:t>Purchasing…………..</a:t>
                      </a:r>
                    </a:p>
                  </a:txBody>
                  <a:tcPr/>
                </a:tc>
                <a:tc>
                  <a:txBody>
                    <a:bodyPr/>
                    <a:lstStyle/>
                    <a:p>
                      <a:pPr algn="r"/>
                      <a:r>
                        <a:rPr lang="en-US" sz="1400" dirty="0">
                          <a:latin typeface="Verdana" pitchFamily="34" charset="0"/>
                          <a:ea typeface="Verdana" pitchFamily="34" charset="0"/>
                          <a:cs typeface="Verdana" pitchFamily="34" charset="0"/>
                        </a:rPr>
                        <a:t>19,000</a:t>
                      </a:r>
                    </a:p>
                  </a:txBody>
                  <a:tcPr/>
                </a:tc>
                <a:tc>
                  <a:txBody>
                    <a:bodyPr/>
                    <a:lstStyle/>
                    <a:p>
                      <a:pPr algn="r"/>
                      <a:r>
                        <a:rPr lang="en-US" sz="1400" dirty="0">
                          <a:latin typeface="Verdana" pitchFamily="34" charset="0"/>
                          <a:ea typeface="Verdana" pitchFamily="34" charset="0"/>
                          <a:cs typeface="Verdana" pitchFamily="34" charset="0"/>
                        </a:rPr>
                        <a:t>8.0</a:t>
                      </a:r>
                    </a:p>
                  </a:txBody>
                  <a:tcPr/>
                </a:tc>
                <a:tc>
                  <a:txBody>
                    <a:bodyPr/>
                    <a:lstStyle/>
                    <a:p>
                      <a:pPr algn="r"/>
                      <a:r>
                        <a:rPr lang="en-US" sz="1400" dirty="0">
                          <a:latin typeface="Verdana" pitchFamily="34" charset="0"/>
                          <a:ea typeface="Verdana" pitchFamily="34" charset="0"/>
                          <a:cs typeface="Verdana" pitchFamily="34" charset="0"/>
                        </a:rPr>
                        <a:t>200</a:t>
                      </a:r>
                    </a:p>
                  </a:txBody>
                  <a:tcPr/>
                </a:tc>
                <a:extLst>
                  <a:ext uri="{0D108BD9-81ED-4DB2-BD59-A6C34878D82A}">
                    <a16:rowId xmlns:a16="http://schemas.microsoft.com/office/drawing/2014/main" val="10002"/>
                  </a:ext>
                </a:extLst>
              </a:tr>
              <a:tr h="306422">
                <a:tc>
                  <a:txBody>
                    <a:bodyPr/>
                    <a:lstStyle/>
                    <a:p>
                      <a:r>
                        <a:rPr lang="en-US" sz="1400" dirty="0">
                          <a:latin typeface="Verdana" pitchFamily="34" charset="0"/>
                          <a:ea typeface="Verdana" pitchFamily="34" charset="0"/>
                          <a:cs typeface="Verdana" pitchFamily="34" charset="0"/>
                        </a:rPr>
                        <a:t>Hardware……………..</a:t>
                      </a:r>
                    </a:p>
                  </a:txBody>
                  <a:tcPr/>
                </a:tc>
                <a:tc>
                  <a:txBody>
                    <a:bodyPr/>
                    <a:lstStyle/>
                    <a:p>
                      <a:pPr algn="r"/>
                      <a:r>
                        <a:rPr lang="en-US" sz="1400" dirty="0">
                          <a:latin typeface="Verdana" pitchFamily="34" charset="0"/>
                          <a:ea typeface="Verdana" pitchFamily="34" charset="0"/>
                          <a:cs typeface="Verdana" pitchFamily="34" charset="0"/>
                        </a:rPr>
                        <a:t>85,500</a:t>
                      </a:r>
                    </a:p>
                  </a:txBody>
                  <a:tcPr/>
                </a:tc>
                <a:tc>
                  <a:txBody>
                    <a:bodyPr/>
                    <a:lstStyle/>
                    <a:p>
                      <a:pPr algn="r"/>
                      <a:r>
                        <a:rPr lang="en-US" sz="1400" dirty="0">
                          <a:latin typeface="Verdana" pitchFamily="34" charset="0"/>
                          <a:ea typeface="Verdana" pitchFamily="34" charset="0"/>
                          <a:cs typeface="Verdana" pitchFamily="34" charset="0"/>
                        </a:rPr>
                        <a:t>36.0</a:t>
                      </a:r>
                    </a:p>
                  </a:txBody>
                  <a:tcPr/>
                </a:tc>
                <a:tc>
                  <a:txBody>
                    <a:bodyPr/>
                    <a:lstStyle/>
                    <a:p>
                      <a:pPr algn="r"/>
                      <a:r>
                        <a:rPr lang="en-US" sz="1400" dirty="0">
                          <a:latin typeface="Verdana" pitchFamily="34" charset="0"/>
                          <a:ea typeface="Verdana" pitchFamily="34" charset="0"/>
                          <a:cs typeface="Verdana" pitchFamily="34" charset="0"/>
                        </a:rPr>
                        <a:t>900</a:t>
                      </a:r>
                    </a:p>
                  </a:txBody>
                  <a:tcPr/>
                </a:tc>
                <a:extLst>
                  <a:ext uri="{0D108BD9-81ED-4DB2-BD59-A6C34878D82A}">
                    <a16:rowId xmlns:a16="http://schemas.microsoft.com/office/drawing/2014/main" val="10003"/>
                  </a:ext>
                </a:extLst>
              </a:tr>
              <a:tr h="306422">
                <a:tc>
                  <a:txBody>
                    <a:bodyPr/>
                    <a:lstStyle/>
                    <a:p>
                      <a:r>
                        <a:rPr lang="en-US" sz="1400" dirty="0">
                          <a:latin typeface="Verdana" pitchFamily="34" charset="0"/>
                          <a:ea typeface="Verdana" pitchFamily="34" charset="0"/>
                          <a:cs typeface="Verdana" pitchFamily="34" charset="0"/>
                        </a:rPr>
                        <a:t>Housewares………..</a:t>
                      </a:r>
                    </a:p>
                  </a:txBody>
                  <a:tcPr/>
                </a:tc>
                <a:tc>
                  <a:txBody>
                    <a:bodyPr/>
                    <a:lstStyle/>
                    <a:p>
                      <a:pPr algn="r"/>
                      <a:r>
                        <a:rPr lang="en-US" sz="1400" dirty="0">
                          <a:latin typeface="Verdana" pitchFamily="34" charset="0"/>
                          <a:ea typeface="Verdana" pitchFamily="34" charset="0"/>
                          <a:cs typeface="Verdana" pitchFamily="34" charset="0"/>
                        </a:rPr>
                        <a:t>57,000</a:t>
                      </a:r>
                    </a:p>
                  </a:txBody>
                  <a:tcPr/>
                </a:tc>
                <a:tc>
                  <a:txBody>
                    <a:bodyPr/>
                    <a:lstStyle/>
                    <a:p>
                      <a:pPr algn="r"/>
                      <a:r>
                        <a:rPr lang="en-US" sz="1400" dirty="0">
                          <a:latin typeface="Verdana" pitchFamily="34" charset="0"/>
                          <a:ea typeface="Verdana" pitchFamily="34" charset="0"/>
                          <a:cs typeface="Verdana" pitchFamily="34" charset="0"/>
                        </a:rPr>
                        <a:t>24.0</a:t>
                      </a:r>
                    </a:p>
                  </a:txBody>
                  <a:tcPr/>
                </a:tc>
                <a:tc>
                  <a:txBody>
                    <a:bodyPr/>
                    <a:lstStyle/>
                    <a:p>
                      <a:pPr algn="r"/>
                      <a:r>
                        <a:rPr lang="en-US" sz="1400" dirty="0">
                          <a:latin typeface="Verdana" pitchFamily="34" charset="0"/>
                          <a:ea typeface="Verdana" pitchFamily="34" charset="0"/>
                          <a:cs typeface="Verdana" pitchFamily="34" charset="0"/>
                        </a:rPr>
                        <a:t>600</a:t>
                      </a:r>
                    </a:p>
                  </a:txBody>
                  <a:tcPr/>
                </a:tc>
                <a:extLst>
                  <a:ext uri="{0D108BD9-81ED-4DB2-BD59-A6C34878D82A}">
                    <a16:rowId xmlns:a16="http://schemas.microsoft.com/office/drawing/2014/main" val="10004"/>
                  </a:ext>
                </a:extLst>
              </a:tr>
              <a:tr h="306422">
                <a:tc>
                  <a:txBody>
                    <a:bodyPr/>
                    <a:lstStyle/>
                    <a:p>
                      <a:r>
                        <a:rPr lang="en-US" sz="1400" dirty="0">
                          <a:latin typeface="Verdana" pitchFamily="34" charset="0"/>
                          <a:ea typeface="Verdana" pitchFamily="34" charset="0"/>
                          <a:cs typeface="Verdana" pitchFamily="34" charset="0"/>
                        </a:rPr>
                        <a:t>Appliances…………..</a:t>
                      </a:r>
                    </a:p>
                  </a:txBody>
                  <a:tcPr/>
                </a:tc>
                <a:tc>
                  <a:txBody>
                    <a:bodyPr/>
                    <a:lstStyle/>
                    <a:p>
                      <a:pPr algn="r"/>
                      <a:r>
                        <a:rPr lang="en-US" sz="1400" u="sng" dirty="0">
                          <a:latin typeface="Verdana" pitchFamily="34" charset="0"/>
                          <a:ea typeface="Verdana" pitchFamily="34" charset="0"/>
                          <a:cs typeface="Verdana" pitchFamily="34" charset="0"/>
                        </a:rPr>
                        <a:t>38,000</a:t>
                      </a:r>
                    </a:p>
                  </a:txBody>
                  <a:tcPr/>
                </a:tc>
                <a:tc>
                  <a:txBody>
                    <a:bodyPr/>
                    <a:lstStyle/>
                    <a:p>
                      <a:pPr algn="r"/>
                      <a:r>
                        <a:rPr lang="en-US" sz="1400" u="sng" dirty="0">
                          <a:latin typeface="Verdana" pitchFamily="34" charset="0"/>
                          <a:ea typeface="Verdana" pitchFamily="34" charset="0"/>
                          <a:cs typeface="Verdana" pitchFamily="34" charset="0"/>
                        </a:rPr>
                        <a:t>16.0</a:t>
                      </a:r>
                    </a:p>
                  </a:txBody>
                  <a:tcPr/>
                </a:tc>
                <a:tc>
                  <a:txBody>
                    <a:bodyPr/>
                    <a:lstStyle/>
                    <a:p>
                      <a:pPr algn="r"/>
                      <a:r>
                        <a:rPr lang="en-US" sz="1400" u="sng" dirty="0">
                          <a:latin typeface="Verdana" pitchFamily="34" charset="0"/>
                          <a:ea typeface="Verdana" pitchFamily="34" charset="0"/>
                          <a:cs typeface="Verdana" pitchFamily="34" charset="0"/>
                        </a:rPr>
                        <a:t>400</a:t>
                      </a:r>
                    </a:p>
                  </a:txBody>
                  <a:tcPr/>
                </a:tc>
                <a:extLst>
                  <a:ext uri="{0D108BD9-81ED-4DB2-BD59-A6C34878D82A}">
                    <a16:rowId xmlns:a16="http://schemas.microsoft.com/office/drawing/2014/main" val="10005"/>
                  </a:ext>
                </a:extLst>
              </a:tr>
              <a:tr h="306422">
                <a:tc>
                  <a:txBody>
                    <a:bodyPr/>
                    <a:lstStyle/>
                    <a:p>
                      <a:r>
                        <a:rPr lang="en-US" sz="1400" dirty="0">
                          <a:latin typeface="Verdana" pitchFamily="34" charset="0"/>
                          <a:ea typeface="Verdana" pitchFamily="34" charset="0"/>
                          <a:cs typeface="Verdana" pitchFamily="34" charset="0"/>
                        </a:rPr>
                        <a:t>Total……………………..</a:t>
                      </a:r>
                    </a:p>
                  </a:txBody>
                  <a:tcPr/>
                </a:tc>
                <a:tc>
                  <a:txBody>
                    <a:bodyPr/>
                    <a:lstStyle/>
                    <a:p>
                      <a:pPr algn="r"/>
                      <a:r>
                        <a:rPr lang="en-US" sz="1400" u="sng" dirty="0">
                          <a:latin typeface="Verdana" pitchFamily="34" charset="0"/>
                          <a:ea typeface="Verdana" pitchFamily="34" charset="0"/>
                          <a:cs typeface="Verdana" pitchFamily="34" charset="0"/>
                        </a:rPr>
                        <a:t>$ 237,500</a:t>
                      </a:r>
                    </a:p>
                  </a:txBody>
                  <a:tcPr/>
                </a:tc>
                <a:tc>
                  <a:txBody>
                    <a:bodyPr/>
                    <a:lstStyle/>
                    <a:p>
                      <a:pPr algn="r"/>
                      <a:r>
                        <a:rPr lang="en-US" sz="1400" u="sng" dirty="0">
                          <a:latin typeface="Verdana" pitchFamily="34" charset="0"/>
                          <a:ea typeface="Verdana" pitchFamily="34" charset="0"/>
                          <a:cs typeface="Verdana" pitchFamily="34" charset="0"/>
                        </a:rPr>
                        <a:t>100.0%</a:t>
                      </a:r>
                    </a:p>
                  </a:txBody>
                  <a:tcPr/>
                </a:tc>
                <a:tc>
                  <a:txBody>
                    <a:bodyPr/>
                    <a:lstStyle/>
                    <a:p>
                      <a:pPr algn="r"/>
                      <a:r>
                        <a:rPr lang="en-US" sz="1400" u="sng" dirty="0">
                          <a:latin typeface="Verdana" pitchFamily="34" charset="0"/>
                          <a:ea typeface="Verdana" pitchFamily="34" charset="0"/>
                          <a:cs typeface="Verdana" pitchFamily="34" charset="0"/>
                        </a:rPr>
                        <a:t>$ 2,500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15503135"/>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15400" cy="911676"/>
          </a:xfrm>
        </p:spPr>
        <p:txBody>
          <a:bodyPr/>
          <a:lstStyle/>
          <a:p>
            <a:r>
              <a:rPr lang="en-US" sz="3600" dirty="0">
                <a:cs typeface="Arial" charset="0"/>
              </a:rPr>
              <a:t>Allocation of Service Department Expenses (1 of 2)</a:t>
            </a:r>
            <a:endParaRPr lang="en-US" sz="3600" dirty="0"/>
          </a:p>
        </p:txBody>
      </p:sp>
      <p:sp>
        <p:nvSpPr>
          <p:cNvPr id="3" name="Text Placeholder 2"/>
          <p:cNvSpPr>
            <a:spLocks noGrp="1"/>
          </p:cNvSpPr>
          <p:nvPr>
            <p:ph type="body" sz="quarter" idx="15"/>
          </p:nvPr>
        </p:nvSpPr>
        <p:spPr>
          <a:xfrm>
            <a:off x="63589" y="1571575"/>
            <a:ext cx="8998427" cy="629752"/>
          </a:xfrm>
        </p:spPr>
        <p:txBody>
          <a:bodyPr/>
          <a:lstStyle/>
          <a:p>
            <a:pPr algn="ctr"/>
            <a:r>
              <a:rPr lang="en-US" altLang="en-US" sz="1800" b="1" kern="0" dirty="0">
                <a:solidFill>
                  <a:prstClr val="black"/>
                </a:solidFill>
              </a:rPr>
              <a:t>Learning Objective A4:</a:t>
            </a:r>
            <a:r>
              <a:rPr lang="en-US" sz="1800" dirty="0">
                <a:solidFill>
                  <a:prstClr val="black"/>
                </a:solidFill>
              </a:rPr>
              <a:t> Compute cycle time and cycle efficiency, and explain their importance to production management..</a:t>
            </a:r>
            <a:endParaRPr lang="en-US" sz="1800" b="1" dirty="0">
              <a:solidFill>
                <a:prstClr val="black"/>
              </a:solidFill>
            </a:endParaRPr>
          </a:p>
        </p:txBody>
      </p:sp>
      <p:sp>
        <p:nvSpPr>
          <p:cNvPr id="4" name="Content Placeholder 3"/>
          <p:cNvSpPr>
            <a:spLocks noGrp="1"/>
          </p:cNvSpPr>
          <p:nvPr>
            <p:ph sz="quarter" idx="16"/>
          </p:nvPr>
        </p:nvSpPr>
        <p:spPr>
          <a:xfrm>
            <a:off x="260132" y="2286000"/>
            <a:ext cx="8669586" cy="1214438"/>
          </a:xfrm>
        </p:spPr>
        <p:txBody>
          <a:bodyPr/>
          <a:lstStyle/>
          <a:p>
            <a:pPr marL="0" indent="0">
              <a:buNone/>
            </a:pPr>
            <a:r>
              <a:rPr lang="en-US" sz="2200" dirty="0"/>
              <a:t>$15,300 of General office service department is allocated to operating departments based on sales.</a:t>
            </a:r>
          </a:p>
          <a:p>
            <a:pPr marL="0" indent="0">
              <a:buNone/>
            </a:pPr>
            <a:r>
              <a:rPr lang="en-US" sz="2200" kern="0" dirty="0"/>
              <a:t>Exhibit 22A.7</a:t>
            </a:r>
          </a:p>
        </p:txBody>
      </p:sp>
      <p:graphicFrame>
        <p:nvGraphicFramePr>
          <p:cNvPr id="7" name="Table 6"/>
          <p:cNvGraphicFramePr>
            <a:graphicFrameLocks noGrp="1"/>
          </p:cNvGraphicFramePr>
          <p:nvPr>
            <p:extLst>
              <p:ext uri="{D42A27DB-BD31-4B8C-83A1-F6EECF244321}">
                <p14:modId xmlns:p14="http://schemas.microsoft.com/office/powerpoint/2010/main" val="3356105577"/>
              </p:ext>
            </p:extLst>
          </p:nvPr>
        </p:nvGraphicFramePr>
        <p:xfrm>
          <a:off x="714348" y="3571876"/>
          <a:ext cx="8001056" cy="1920240"/>
        </p:xfrm>
        <a:graphic>
          <a:graphicData uri="http://schemas.openxmlformats.org/drawingml/2006/table">
            <a:tbl>
              <a:tblPr firstRow="1" bandRow="1">
                <a:tableStyleId>{5940675A-B579-460E-94D1-54222C63F5DA}</a:tableStyleId>
              </a:tblPr>
              <a:tblGrid>
                <a:gridCol w="2000264">
                  <a:extLst>
                    <a:ext uri="{9D8B030D-6E8A-4147-A177-3AD203B41FA5}">
                      <a16:colId xmlns:a16="http://schemas.microsoft.com/office/drawing/2014/main" val="20000"/>
                    </a:ext>
                  </a:extLst>
                </a:gridCol>
                <a:gridCol w="2000264">
                  <a:extLst>
                    <a:ext uri="{9D8B030D-6E8A-4147-A177-3AD203B41FA5}">
                      <a16:colId xmlns:a16="http://schemas.microsoft.com/office/drawing/2014/main" val="20001"/>
                    </a:ext>
                  </a:extLst>
                </a:gridCol>
                <a:gridCol w="2000264">
                  <a:extLst>
                    <a:ext uri="{9D8B030D-6E8A-4147-A177-3AD203B41FA5}">
                      <a16:colId xmlns:a16="http://schemas.microsoft.com/office/drawing/2014/main" val="20002"/>
                    </a:ext>
                  </a:extLst>
                </a:gridCol>
                <a:gridCol w="2000264">
                  <a:extLst>
                    <a:ext uri="{9D8B030D-6E8A-4147-A177-3AD203B41FA5}">
                      <a16:colId xmlns:a16="http://schemas.microsoft.com/office/drawing/2014/main" val="20003"/>
                    </a:ext>
                  </a:extLst>
                </a:gridCol>
              </a:tblGrid>
              <a:tr h="530358">
                <a:tc>
                  <a:txBody>
                    <a:bodyPr/>
                    <a:lstStyle/>
                    <a:p>
                      <a:pPr algn="ctr"/>
                      <a:r>
                        <a:rPr lang="en-US" sz="1600" b="1" dirty="0">
                          <a:latin typeface="Verdana" pitchFamily="34" charset="0"/>
                          <a:ea typeface="Verdana" pitchFamily="34" charset="0"/>
                          <a:cs typeface="Verdana" pitchFamily="34" charset="0"/>
                        </a:rPr>
                        <a:t>Department</a:t>
                      </a:r>
                    </a:p>
                  </a:txBody>
                  <a:tcPr/>
                </a:tc>
                <a:tc>
                  <a:txBody>
                    <a:bodyPr/>
                    <a:lstStyle/>
                    <a:p>
                      <a:pPr algn="ctr"/>
                      <a:r>
                        <a:rPr lang="en-US" sz="1600" b="1" dirty="0">
                          <a:latin typeface="Verdana" pitchFamily="34" charset="0"/>
                          <a:ea typeface="Verdana" pitchFamily="34" charset="0"/>
                          <a:cs typeface="Verdana" pitchFamily="34" charset="0"/>
                        </a:rPr>
                        <a:t>Sales</a:t>
                      </a:r>
                    </a:p>
                  </a:txBody>
                  <a:tcPr/>
                </a:tc>
                <a:tc>
                  <a:txBody>
                    <a:bodyPr/>
                    <a:lstStyle/>
                    <a:p>
                      <a:pPr algn="ctr"/>
                      <a:r>
                        <a:rPr lang="en-US" sz="1600" b="1" dirty="0">
                          <a:latin typeface="Verdana" pitchFamily="34" charset="0"/>
                          <a:ea typeface="Verdana" pitchFamily="34" charset="0"/>
                          <a:cs typeface="Verdana" pitchFamily="34" charset="0"/>
                        </a:rPr>
                        <a:t>Percent of Total</a:t>
                      </a:r>
                    </a:p>
                  </a:txBody>
                  <a:tcPr/>
                </a:tc>
                <a:tc>
                  <a:txBody>
                    <a:bodyPr/>
                    <a:lstStyle/>
                    <a:p>
                      <a:pPr algn="ctr"/>
                      <a:r>
                        <a:rPr lang="en-US" sz="1600" b="1" dirty="0">
                          <a:latin typeface="Verdana" pitchFamily="34" charset="0"/>
                          <a:ea typeface="Verdana" pitchFamily="34" charset="0"/>
                          <a:cs typeface="Verdana" pitchFamily="34" charset="0"/>
                        </a:rPr>
                        <a:t>Allocated Cost*</a:t>
                      </a:r>
                    </a:p>
                  </a:txBody>
                  <a:tcPr/>
                </a:tc>
                <a:extLst>
                  <a:ext uri="{0D108BD9-81ED-4DB2-BD59-A6C34878D82A}">
                    <a16:rowId xmlns:a16="http://schemas.microsoft.com/office/drawing/2014/main" val="10000"/>
                  </a:ext>
                </a:extLst>
              </a:tr>
              <a:tr h="331758">
                <a:tc>
                  <a:txBody>
                    <a:bodyPr/>
                    <a:lstStyle/>
                    <a:p>
                      <a:r>
                        <a:rPr lang="en-US" sz="1600" dirty="0">
                          <a:latin typeface="Verdana" pitchFamily="34" charset="0"/>
                          <a:ea typeface="Verdana" pitchFamily="34" charset="0"/>
                          <a:cs typeface="Verdana" pitchFamily="34" charset="0"/>
                        </a:rPr>
                        <a:t>Hardware…………..</a:t>
                      </a:r>
                    </a:p>
                  </a:txBody>
                  <a:tcPr/>
                </a:tc>
                <a:tc>
                  <a:txBody>
                    <a:bodyPr/>
                    <a:lstStyle/>
                    <a:p>
                      <a:pPr algn="r"/>
                      <a:r>
                        <a:rPr lang="en-US" sz="1600" dirty="0">
                          <a:latin typeface="Verdana" pitchFamily="34" charset="0"/>
                          <a:ea typeface="Verdana" pitchFamily="34" charset="0"/>
                          <a:cs typeface="Verdana" pitchFamily="34" charset="0"/>
                        </a:rPr>
                        <a:t>$ 119,500</a:t>
                      </a:r>
                    </a:p>
                  </a:txBody>
                  <a:tcPr/>
                </a:tc>
                <a:tc>
                  <a:txBody>
                    <a:bodyPr/>
                    <a:lstStyle/>
                    <a:p>
                      <a:pPr algn="r"/>
                      <a:r>
                        <a:rPr lang="en-US" sz="1600" dirty="0">
                          <a:latin typeface="Verdana" pitchFamily="34" charset="0"/>
                          <a:ea typeface="Verdana" pitchFamily="34" charset="0"/>
                          <a:cs typeface="Verdana" pitchFamily="34" charset="0"/>
                        </a:rPr>
                        <a:t>50.0%</a:t>
                      </a:r>
                    </a:p>
                  </a:txBody>
                  <a:tcPr/>
                </a:tc>
                <a:tc>
                  <a:txBody>
                    <a:bodyPr/>
                    <a:lstStyle/>
                    <a:p>
                      <a:pPr algn="r"/>
                      <a:r>
                        <a:rPr lang="en-US" sz="1600" dirty="0">
                          <a:latin typeface="Verdana" pitchFamily="34" charset="0"/>
                          <a:ea typeface="Verdana" pitchFamily="34" charset="0"/>
                          <a:cs typeface="Verdana" pitchFamily="34" charset="0"/>
                        </a:rPr>
                        <a:t>$ 7,650</a:t>
                      </a:r>
                    </a:p>
                  </a:txBody>
                  <a:tcPr/>
                </a:tc>
                <a:extLst>
                  <a:ext uri="{0D108BD9-81ED-4DB2-BD59-A6C34878D82A}">
                    <a16:rowId xmlns:a16="http://schemas.microsoft.com/office/drawing/2014/main" val="10001"/>
                  </a:ext>
                </a:extLst>
              </a:tr>
              <a:tr h="331758">
                <a:tc>
                  <a:txBody>
                    <a:bodyPr/>
                    <a:lstStyle/>
                    <a:p>
                      <a:r>
                        <a:rPr lang="en-US" sz="1600" dirty="0">
                          <a:latin typeface="Verdana" pitchFamily="34" charset="0"/>
                          <a:ea typeface="Verdana" pitchFamily="34" charset="0"/>
                          <a:cs typeface="Verdana" pitchFamily="34" charset="0"/>
                        </a:rPr>
                        <a:t>Housewares……….</a:t>
                      </a:r>
                    </a:p>
                  </a:txBody>
                  <a:tcPr/>
                </a:tc>
                <a:tc>
                  <a:txBody>
                    <a:bodyPr/>
                    <a:lstStyle/>
                    <a:p>
                      <a:pPr algn="r"/>
                      <a:r>
                        <a:rPr lang="en-US" sz="1600" dirty="0">
                          <a:latin typeface="Verdana" pitchFamily="34" charset="0"/>
                          <a:ea typeface="Verdana" pitchFamily="34" charset="0"/>
                          <a:cs typeface="Verdana" pitchFamily="34" charset="0"/>
                        </a:rPr>
                        <a:t>71,700</a:t>
                      </a:r>
                    </a:p>
                  </a:txBody>
                  <a:tcPr/>
                </a:tc>
                <a:tc>
                  <a:txBody>
                    <a:bodyPr/>
                    <a:lstStyle/>
                    <a:p>
                      <a:pPr algn="r"/>
                      <a:r>
                        <a:rPr lang="en-US" sz="1600" dirty="0">
                          <a:latin typeface="Verdana" pitchFamily="34" charset="0"/>
                          <a:ea typeface="Verdana" pitchFamily="34" charset="0"/>
                          <a:cs typeface="Verdana" pitchFamily="34" charset="0"/>
                        </a:rPr>
                        <a:t>30.0</a:t>
                      </a:r>
                    </a:p>
                  </a:txBody>
                  <a:tcPr/>
                </a:tc>
                <a:tc>
                  <a:txBody>
                    <a:bodyPr/>
                    <a:lstStyle/>
                    <a:p>
                      <a:pPr algn="r"/>
                      <a:r>
                        <a:rPr lang="en-US" sz="1600" dirty="0">
                          <a:latin typeface="Verdana" pitchFamily="34" charset="0"/>
                          <a:ea typeface="Verdana" pitchFamily="34" charset="0"/>
                          <a:cs typeface="Verdana" pitchFamily="34" charset="0"/>
                        </a:rPr>
                        <a:t>4,590</a:t>
                      </a:r>
                    </a:p>
                  </a:txBody>
                  <a:tcPr/>
                </a:tc>
                <a:extLst>
                  <a:ext uri="{0D108BD9-81ED-4DB2-BD59-A6C34878D82A}">
                    <a16:rowId xmlns:a16="http://schemas.microsoft.com/office/drawing/2014/main" val="10002"/>
                  </a:ext>
                </a:extLst>
              </a:tr>
              <a:tr h="331758">
                <a:tc>
                  <a:txBody>
                    <a:bodyPr/>
                    <a:lstStyle/>
                    <a:p>
                      <a:r>
                        <a:rPr lang="en-US" sz="1600" dirty="0">
                          <a:latin typeface="Verdana" pitchFamily="34" charset="0"/>
                          <a:ea typeface="Verdana" pitchFamily="34" charset="0"/>
                          <a:cs typeface="Verdana" pitchFamily="34" charset="0"/>
                        </a:rPr>
                        <a:t>Appliances…………</a:t>
                      </a:r>
                    </a:p>
                  </a:txBody>
                  <a:tcPr/>
                </a:tc>
                <a:tc>
                  <a:txBody>
                    <a:bodyPr/>
                    <a:lstStyle/>
                    <a:p>
                      <a:pPr algn="r"/>
                      <a:r>
                        <a:rPr lang="en-US" sz="1600" u="sng" dirty="0">
                          <a:latin typeface="Verdana" pitchFamily="34" charset="0"/>
                          <a:ea typeface="Verdana" pitchFamily="34" charset="0"/>
                          <a:cs typeface="Verdana" pitchFamily="34" charset="0"/>
                        </a:rPr>
                        <a:t>47,800</a:t>
                      </a:r>
                    </a:p>
                  </a:txBody>
                  <a:tcPr/>
                </a:tc>
                <a:tc>
                  <a:txBody>
                    <a:bodyPr/>
                    <a:lstStyle/>
                    <a:p>
                      <a:pPr algn="r"/>
                      <a:r>
                        <a:rPr lang="en-US" sz="1600" u="sng" dirty="0">
                          <a:latin typeface="Verdana" pitchFamily="34" charset="0"/>
                          <a:ea typeface="Verdana" pitchFamily="34" charset="0"/>
                          <a:cs typeface="Verdana" pitchFamily="34" charset="0"/>
                        </a:rPr>
                        <a:t>20.0</a:t>
                      </a:r>
                    </a:p>
                  </a:txBody>
                  <a:tcPr/>
                </a:tc>
                <a:tc>
                  <a:txBody>
                    <a:bodyPr/>
                    <a:lstStyle/>
                    <a:p>
                      <a:pPr algn="r"/>
                      <a:r>
                        <a:rPr lang="en-US" sz="1600" u="sng" dirty="0">
                          <a:latin typeface="Verdana" pitchFamily="34" charset="0"/>
                          <a:ea typeface="Verdana" pitchFamily="34" charset="0"/>
                          <a:cs typeface="Verdana" pitchFamily="34" charset="0"/>
                        </a:rPr>
                        <a:t>3,060</a:t>
                      </a:r>
                    </a:p>
                  </a:txBody>
                  <a:tcPr/>
                </a:tc>
                <a:extLst>
                  <a:ext uri="{0D108BD9-81ED-4DB2-BD59-A6C34878D82A}">
                    <a16:rowId xmlns:a16="http://schemas.microsoft.com/office/drawing/2014/main" val="10003"/>
                  </a:ext>
                </a:extLst>
              </a:tr>
              <a:tr h="331758">
                <a:tc>
                  <a:txBody>
                    <a:bodyPr/>
                    <a:lstStyle/>
                    <a:p>
                      <a:r>
                        <a:rPr lang="en-US" sz="1600" dirty="0">
                          <a:latin typeface="Verdana" pitchFamily="34" charset="0"/>
                          <a:ea typeface="Verdana" pitchFamily="34" charset="0"/>
                          <a:cs typeface="Verdana" pitchFamily="34" charset="0"/>
                        </a:rPr>
                        <a:t>Total…………………..</a:t>
                      </a:r>
                    </a:p>
                  </a:txBody>
                  <a:tcPr/>
                </a:tc>
                <a:tc>
                  <a:txBody>
                    <a:bodyPr/>
                    <a:lstStyle/>
                    <a:p>
                      <a:pPr algn="r"/>
                      <a:r>
                        <a:rPr lang="en-US" sz="1600" u="sng" dirty="0">
                          <a:latin typeface="Verdana" pitchFamily="34" charset="0"/>
                          <a:ea typeface="Verdana" pitchFamily="34" charset="0"/>
                          <a:cs typeface="Verdana" pitchFamily="34" charset="0"/>
                        </a:rPr>
                        <a:t>$239,000</a:t>
                      </a:r>
                    </a:p>
                  </a:txBody>
                  <a:tcPr/>
                </a:tc>
                <a:tc>
                  <a:txBody>
                    <a:bodyPr/>
                    <a:lstStyle/>
                    <a:p>
                      <a:pPr algn="r"/>
                      <a:r>
                        <a:rPr lang="en-US" sz="1600" u="sng" dirty="0">
                          <a:latin typeface="Verdana" pitchFamily="34" charset="0"/>
                          <a:ea typeface="Verdana" pitchFamily="34" charset="0"/>
                          <a:cs typeface="Verdana" pitchFamily="34" charset="0"/>
                        </a:rPr>
                        <a:t>100.0%</a:t>
                      </a:r>
                    </a:p>
                  </a:txBody>
                  <a:tcPr/>
                </a:tc>
                <a:tc>
                  <a:txBody>
                    <a:bodyPr/>
                    <a:lstStyle/>
                    <a:p>
                      <a:pPr algn="r"/>
                      <a:r>
                        <a:rPr lang="en-US" sz="1600" u="sng" dirty="0">
                          <a:latin typeface="Verdana" pitchFamily="34" charset="0"/>
                          <a:ea typeface="Verdana" pitchFamily="34" charset="0"/>
                          <a:cs typeface="Verdana" pitchFamily="34" charset="0"/>
                        </a:rPr>
                        <a:t>$15,300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76161894"/>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626" y="562302"/>
            <a:ext cx="8565574" cy="1012076"/>
          </a:xfrm>
        </p:spPr>
        <p:txBody>
          <a:bodyPr/>
          <a:lstStyle/>
          <a:p>
            <a:r>
              <a:rPr lang="en-US" sz="3600" dirty="0">
                <a:cs typeface="Arial" charset="0"/>
              </a:rPr>
              <a:t>Allocation of Service Department Expenses (2 of 2)</a:t>
            </a:r>
            <a:endParaRPr lang="en-US" sz="3600" dirty="0"/>
          </a:p>
        </p:txBody>
      </p:sp>
      <p:sp>
        <p:nvSpPr>
          <p:cNvPr id="3" name="Text Placeholder 2"/>
          <p:cNvSpPr>
            <a:spLocks noGrp="1"/>
          </p:cNvSpPr>
          <p:nvPr>
            <p:ph type="body" sz="quarter" idx="15"/>
          </p:nvPr>
        </p:nvSpPr>
        <p:spPr>
          <a:xfrm>
            <a:off x="336332" y="1752600"/>
            <a:ext cx="8458200" cy="572502"/>
          </a:xfrm>
        </p:spPr>
        <p:txBody>
          <a:bodyPr/>
          <a:lstStyle/>
          <a:p>
            <a:pPr algn="ctr"/>
            <a:r>
              <a:rPr lang="en-US" altLang="en-US" sz="1800" b="1" kern="0" dirty="0">
                <a:solidFill>
                  <a:prstClr val="black"/>
                </a:solidFill>
              </a:rPr>
              <a:t>Learning Objective A4:</a:t>
            </a:r>
            <a:r>
              <a:rPr lang="en-US" sz="1800" dirty="0">
                <a:solidFill>
                  <a:prstClr val="black"/>
                </a:solidFill>
              </a:rPr>
              <a:t> Compute cycle time and cycle efficiency, and explain their importance to production management..</a:t>
            </a:r>
            <a:endParaRPr lang="en-US" sz="1800" b="1" dirty="0">
              <a:solidFill>
                <a:prstClr val="black"/>
              </a:solidFill>
            </a:endParaRPr>
          </a:p>
        </p:txBody>
      </p:sp>
      <p:sp>
        <p:nvSpPr>
          <p:cNvPr id="4" name="Content Placeholder 3"/>
          <p:cNvSpPr>
            <a:spLocks noGrp="1"/>
          </p:cNvSpPr>
          <p:nvPr>
            <p:ph sz="quarter" idx="16"/>
          </p:nvPr>
        </p:nvSpPr>
        <p:spPr>
          <a:xfrm>
            <a:off x="275898" y="2438400"/>
            <a:ext cx="8579068" cy="1524000"/>
          </a:xfrm>
        </p:spPr>
        <p:txBody>
          <a:bodyPr/>
          <a:lstStyle/>
          <a:p>
            <a:pPr marL="0" indent="0">
              <a:buNone/>
            </a:pPr>
            <a:r>
              <a:rPr lang="en-US" sz="2200" dirty="0"/>
              <a:t>$9,700 of purchasing service department is allocated to operating departments based on number of purchase orders.</a:t>
            </a:r>
          </a:p>
          <a:p>
            <a:pPr marL="0" indent="0">
              <a:buNone/>
            </a:pPr>
            <a:r>
              <a:rPr lang="en-US" sz="2200" kern="0" dirty="0"/>
              <a:t>Exhibit 22A.8</a:t>
            </a:r>
          </a:p>
        </p:txBody>
      </p:sp>
      <p:graphicFrame>
        <p:nvGraphicFramePr>
          <p:cNvPr id="7" name="Table 6"/>
          <p:cNvGraphicFramePr>
            <a:graphicFrameLocks noGrp="1"/>
          </p:cNvGraphicFramePr>
          <p:nvPr>
            <p:extLst>
              <p:ext uri="{D42A27DB-BD31-4B8C-83A1-F6EECF244321}">
                <p14:modId xmlns:p14="http://schemas.microsoft.com/office/powerpoint/2010/main" val="1968495667"/>
              </p:ext>
            </p:extLst>
          </p:nvPr>
        </p:nvGraphicFramePr>
        <p:xfrm>
          <a:off x="304800" y="4000504"/>
          <a:ext cx="8696356" cy="1810931"/>
        </p:xfrm>
        <a:graphic>
          <a:graphicData uri="http://schemas.openxmlformats.org/drawingml/2006/table">
            <a:tbl>
              <a:tblPr firstRow="1" bandRow="1">
                <a:tableStyleId>{5940675A-B579-460E-94D1-54222C63F5DA}</a:tableStyleId>
              </a:tblPr>
              <a:tblGrid>
                <a:gridCol w="1818329">
                  <a:extLst>
                    <a:ext uri="{9D8B030D-6E8A-4147-A177-3AD203B41FA5}">
                      <a16:colId xmlns:a16="http://schemas.microsoft.com/office/drawing/2014/main" val="20000"/>
                    </a:ext>
                  </a:extLst>
                </a:gridCol>
                <a:gridCol w="3162311">
                  <a:extLst>
                    <a:ext uri="{9D8B030D-6E8A-4147-A177-3AD203B41FA5}">
                      <a16:colId xmlns:a16="http://schemas.microsoft.com/office/drawing/2014/main" val="20001"/>
                    </a:ext>
                  </a:extLst>
                </a:gridCol>
                <a:gridCol w="1541627">
                  <a:extLst>
                    <a:ext uri="{9D8B030D-6E8A-4147-A177-3AD203B41FA5}">
                      <a16:colId xmlns:a16="http://schemas.microsoft.com/office/drawing/2014/main" val="20002"/>
                    </a:ext>
                  </a:extLst>
                </a:gridCol>
                <a:gridCol w="2174089">
                  <a:extLst>
                    <a:ext uri="{9D8B030D-6E8A-4147-A177-3AD203B41FA5}">
                      <a16:colId xmlns:a16="http://schemas.microsoft.com/office/drawing/2014/main" val="20003"/>
                    </a:ext>
                  </a:extLst>
                </a:gridCol>
              </a:tblGrid>
              <a:tr h="591731">
                <a:tc>
                  <a:txBody>
                    <a:bodyPr/>
                    <a:lstStyle/>
                    <a:p>
                      <a:pPr algn="ctr"/>
                      <a:r>
                        <a:rPr lang="en-US" sz="1400" b="1" dirty="0">
                          <a:latin typeface="Verdana" pitchFamily="34" charset="0"/>
                          <a:ea typeface="Verdana" pitchFamily="34" charset="0"/>
                          <a:cs typeface="Verdana" pitchFamily="34" charset="0"/>
                        </a:rPr>
                        <a:t>Department</a:t>
                      </a:r>
                    </a:p>
                  </a:txBody>
                  <a:tcPr anchor="ctr"/>
                </a:tc>
                <a:tc>
                  <a:txBody>
                    <a:bodyPr/>
                    <a:lstStyle/>
                    <a:p>
                      <a:pPr algn="ctr"/>
                      <a:r>
                        <a:rPr lang="en-US" sz="1400" b="1" dirty="0">
                          <a:latin typeface="Verdana" pitchFamily="34" charset="0"/>
                          <a:ea typeface="Verdana" pitchFamily="34" charset="0"/>
                          <a:cs typeface="Verdana" pitchFamily="34" charset="0"/>
                        </a:rPr>
                        <a:t>Number of Purchase</a:t>
                      </a:r>
                      <a:r>
                        <a:rPr lang="en-US" sz="1400" b="1" baseline="0" dirty="0">
                          <a:latin typeface="Verdana" pitchFamily="34" charset="0"/>
                          <a:ea typeface="Verdana" pitchFamily="34" charset="0"/>
                          <a:cs typeface="Verdana" pitchFamily="34" charset="0"/>
                        </a:rPr>
                        <a:t> Orders</a:t>
                      </a:r>
                      <a:endParaRPr lang="en-US" sz="1400" b="1" dirty="0">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Percent of Total</a:t>
                      </a:r>
                    </a:p>
                  </a:txBody>
                  <a:tcPr anchor="ctr"/>
                </a:tc>
                <a:tc>
                  <a:txBody>
                    <a:bodyPr/>
                    <a:lstStyle/>
                    <a:p>
                      <a:pPr algn="ctr"/>
                      <a:r>
                        <a:rPr lang="en-US" sz="1400" b="1" dirty="0">
                          <a:latin typeface="Verdana" pitchFamily="34" charset="0"/>
                          <a:ea typeface="Verdana" pitchFamily="34" charset="0"/>
                          <a:cs typeface="Verdana" pitchFamily="34" charset="0"/>
                        </a:rPr>
                        <a:t>Allocated Cost*</a:t>
                      </a:r>
                    </a:p>
                  </a:txBody>
                  <a:tcPr anchor="ctr"/>
                </a:tc>
                <a:extLst>
                  <a:ext uri="{0D108BD9-81ED-4DB2-BD59-A6C34878D82A}">
                    <a16:rowId xmlns:a16="http://schemas.microsoft.com/office/drawing/2014/main" val="10000"/>
                  </a:ext>
                </a:extLst>
              </a:tr>
              <a:tr h="275139">
                <a:tc>
                  <a:txBody>
                    <a:bodyPr/>
                    <a:lstStyle/>
                    <a:p>
                      <a:r>
                        <a:rPr lang="en-US" sz="1400" dirty="0">
                          <a:latin typeface="Verdana" pitchFamily="34" charset="0"/>
                          <a:ea typeface="Verdana" pitchFamily="34" charset="0"/>
                          <a:cs typeface="Verdana" pitchFamily="34" charset="0"/>
                        </a:rPr>
                        <a:t>Hardware……………</a:t>
                      </a:r>
                    </a:p>
                  </a:txBody>
                  <a:tcPr/>
                </a:tc>
                <a:tc>
                  <a:txBody>
                    <a:bodyPr/>
                    <a:lstStyle/>
                    <a:p>
                      <a:pPr algn="r"/>
                      <a:r>
                        <a:rPr lang="en-US" sz="1400" dirty="0">
                          <a:latin typeface="Verdana" pitchFamily="34" charset="0"/>
                          <a:ea typeface="Verdana" pitchFamily="34" charset="0"/>
                          <a:cs typeface="Verdana" pitchFamily="34" charset="0"/>
                        </a:rPr>
                        <a:t>394</a:t>
                      </a:r>
                    </a:p>
                  </a:txBody>
                  <a:tcPr/>
                </a:tc>
                <a:tc>
                  <a:txBody>
                    <a:bodyPr/>
                    <a:lstStyle/>
                    <a:p>
                      <a:pPr algn="r"/>
                      <a:r>
                        <a:rPr lang="en-US" sz="1400" dirty="0">
                          <a:latin typeface="Verdana" pitchFamily="34" charset="0"/>
                          <a:ea typeface="Verdana" pitchFamily="34" charset="0"/>
                          <a:cs typeface="Verdana" pitchFamily="34" charset="0"/>
                        </a:rPr>
                        <a:t>40.00%</a:t>
                      </a:r>
                    </a:p>
                  </a:txBody>
                  <a:tcPr/>
                </a:tc>
                <a:tc>
                  <a:txBody>
                    <a:bodyPr/>
                    <a:lstStyle/>
                    <a:p>
                      <a:pPr algn="r"/>
                      <a:r>
                        <a:rPr lang="en-US" sz="1400" dirty="0">
                          <a:latin typeface="Verdana" pitchFamily="34" charset="0"/>
                          <a:ea typeface="Verdana" pitchFamily="34" charset="0"/>
                          <a:cs typeface="Verdana" pitchFamily="34" charset="0"/>
                        </a:rPr>
                        <a:t>$ 3,880</a:t>
                      </a:r>
                    </a:p>
                  </a:txBody>
                  <a:tcPr/>
                </a:tc>
                <a:extLst>
                  <a:ext uri="{0D108BD9-81ED-4DB2-BD59-A6C34878D82A}">
                    <a16:rowId xmlns:a16="http://schemas.microsoft.com/office/drawing/2014/main" val="10001"/>
                  </a:ext>
                </a:extLst>
              </a:tr>
              <a:tr h="286772">
                <a:tc>
                  <a:txBody>
                    <a:bodyPr/>
                    <a:lstStyle/>
                    <a:p>
                      <a:r>
                        <a:rPr lang="en-US" sz="1400" dirty="0">
                          <a:latin typeface="Verdana" pitchFamily="34" charset="0"/>
                          <a:ea typeface="Verdana" pitchFamily="34" charset="0"/>
                          <a:cs typeface="Verdana" pitchFamily="34" charset="0"/>
                        </a:rPr>
                        <a:t>Housewares………</a:t>
                      </a:r>
                    </a:p>
                  </a:txBody>
                  <a:tcPr/>
                </a:tc>
                <a:tc>
                  <a:txBody>
                    <a:bodyPr/>
                    <a:lstStyle/>
                    <a:p>
                      <a:pPr algn="r"/>
                      <a:r>
                        <a:rPr lang="en-US" sz="1400" dirty="0">
                          <a:latin typeface="Verdana" pitchFamily="34" charset="0"/>
                          <a:ea typeface="Verdana" pitchFamily="34" charset="0"/>
                          <a:cs typeface="Verdana" pitchFamily="34" charset="0"/>
                        </a:rPr>
                        <a:t>267</a:t>
                      </a:r>
                    </a:p>
                  </a:txBody>
                  <a:tcPr/>
                </a:tc>
                <a:tc>
                  <a:txBody>
                    <a:bodyPr/>
                    <a:lstStyle/>
                    <a:p>
                      <a:pPr algn="r"/>
                      <a:r>
                        <a:rPr lang="en-US" sz="1400" dirty="0">
                          <a:latin typeface="Verdana" pitchFamily="34" charset="0"/>
                          <a:ea typeface="Verdana" pitchFamily="34" charset="0"/>
                          <a:cs typeface="Verdana" pitchFamily="34" charset="0"/>
                        </a:rPr>
                        <a:t>27.11</a:t>
                      </a:r>
                    </a:p>
                  </a:txBody>
                  <a:tcPr/>
                </a:tc>
                <a:tc>
                  <a:txBody>
                    <a:bodyPr/>
                    <a:lstStyle/>
                    <a:p>
                      <a:pPr algn="r"/>
                      <a:r>
                        <a:rPr lang="en-US" sz="1400" dirty="0">
                          <a:latin typeface="Verdana" pitchFamily="34" charset="0"/>
                          <a:ea typeface="Verdana" pitchFamily="34" charset="0"/>
                          <a:cs typeface="Verdana" pitchFamily="34" charset="0"/>
                        </a:rPr>
                        <a:t>2,630</a:t>
                      </a:r>
                    </a:p>
                  </a:txBody>
                  <a:tcPr/>
                </a:tc>
                <a:extLst>
                  <a:ext uri="{0D108BD9-81ED-4DB2-BD59-A6C34878D82A}">
                    <a16:rowId xmlns:a16="http://schemas.microsoft.com/office/drawing/2014/main" val="10002"/>
                  </a:ext>
                </a:extLst>
              </a:tr>
              <a:tr h="242872">
                <a:tc>
                  <a:txBody>
                    <a:bodyPr/>
                    <a:lstStyle/>
                    <a:p>
                      <a:r>
                        <a:rPr lang="en-US" sz="1400" dirty="0">
                          <a:latin typeface="Verdana" pitchFamily="34" charset="0"/>
                          <a:ea typeface="Verdana" pitchFamily="34" charset="0"/>
                          <a:cs typeface="Verdana" pitchFamily="34" charset="0"/>
                        </a:rPr>
                        <a:t>Appliances…………</a:t>
                      </a:r>
                    </a:p>
                  </a:txBody>
                  <a:tcPr/>
                </a:tc>
                <a:tc>
                  <a:txBody>
                    <a:bodyPr/>
                    <a:lstStyle/>
                    <a:p>
                      <a:pPr algn="r"/>
                      <a:r>
                        <a:rPr lang="en-US" sz="1400" u="sng" dirty="0">
                          <a:latin typeface="Verdana" pitchFamily="34" charset="0"/>
                          <a:ea typeface="Verdana" pitchFamily="34" charset="0"/>
                          <a:cs typeface="Verdana" pitchFamily="34" charset="0"/>
                        </a:rPr>
                        <a:t>324</a:t>
                      </a:r>
                    </a:p>
                  </a:txBody>
                  <a:tcPr/>
                </a:tc>
                <a:tc>
                  <a:txBody>
                    <a:bodyPr/>
                    <a:lstStyle/>
                    <a:p>
                      <a:pPr algn="r"/>
                      <a:r>
                        <a:rPr lang="en-US" sz="1400" u="sng" dirty="0">
                          <a:latin typeface="Verdana" pitchFamily="34" charset="0"/>
                          <a:ea typeface="Verdana" pitchFamily="34" charset="0"/>
                          <a:cs typeface="Verdana" pitchFamily="34" charset="0"/>
                        </a:rPr>
                        <a:t>32.89</a:t>
                      </a:r>
                    </a:p>
                  </a:txBody>
                  <a:tcPr/>
                </a:tc>
                <a:tc>
                  <a:txBody>
                    <a:bodyPr/>
                    <a:lstStyle/>
                    <a:p>
                      <a:pPr algn="r"/>
                      <a:r>
                        <a:rPr lang="en-US" sz="1400" u="sng" dirty="0">
                          <a:latin typeface="Verdana" pitchFamily="34" charset="0"/>
                          <a:ea typeface="Verdana" pitchFamily="34" charset="0"/>
                          <a:cs typeface="Verdana" pitchFamily="34" charset="0"/>
                        </a:rPr>
                        <a:t>3,190</a:t>
                      </a:r>
                    </a:p>
                  </a:txBody>
                  <a:tcPr/>
                </a:tc>
                <a:extLst>
                  <a:ext uri="{0D108BD9-81ED-4DB2-BD59-A6C34878D82A}">
                    <a16:rowId xmlns:a16="http://schemas.microsoft.com/office/drawing/2014/main" val="10003"/>
                  </a:ext>
                </a:extLst>
              </a:tr>
              <a:tr h="275139">
                <a:tc>
                  <a:txBody>
                    <a:bodyPr/>
                    <a:lstStyle/>
                    <a:p>
                      <a:r>
                        <a:rPr lang="en-US" sz="1400" dirty="0">
                          <a:latin typeface="Verdana" pitchFamily="34" charset="0"/>
                          <a:ea typeface="Verdana" pitchFamily="34" charset="0"/>
                          <a:cs typeface="Verdana" pitchFamily="34" charset="0"/>
                        </a:rPr>
                        <a:t>Total…………………..</a:t>
                      </a:r>
                    </a:p>
                  </a:txBody>
                  <a:tcPr/>
                </a:tc>
                <a:tc>
                  <a:txBody>
                    <a:bodyPr/>
                    <a:lstStyle/>
                    <a:p>
                      <a:pPr algn="r"/>
                      <a:r>
                        <a:rPr lang="en-US" sz="1400" u="sng" dirty="0">
                          <a:latin typeface="Verdana" pitchFamily="34" charset="0"/>
                          <a:ea typeface="Verdana" pitchFamily="34" charset="0"/>
                          <a:cs typeface="Verdana" pitchFamily="34" charset="0"/>
                        </a:rPr>
                        <a:t>985</a:t>
                      </a:r>
                    </a:p>
                  </a:txBody>
                  <a:tcPr/>
                </a:tc>
                <a:tc>
                  <a:txBody>
                    <a:bodyPr/>
                    <a:lstStyle/>
                    <a:p>
                      <a:pPr algn="r"/>
                      <a:r>
                        <a:rPr lang="en-US" sz="1400" u="sng" dirty="0">
                          <a:latin typeface="Verdana" pitchFamily="34" charset="0"/>
                          <a:ea typeface="Verdana" pitchFamily="34" charset="0"/>
                          <a:cs typeface="Verdana" pitchFamily="34" charset="0"/>
                        </a:rPr>
                        <a:t>100.00%</a:t>
                      </a:r>
                    </a:p>
                  </a:txBody>
                  <a:tcPr/>
                </a:tc>
                <a:tc>
                  <a:txBody>
                    <a:bodyPr/>
                    <a:lstStyle/>
                    <a:p>
                      <a:pPr algn="r"/>
                      <a:r>
                        <a:rPr lang="en-US" sz="1400" u="sng" dirty="0">
                          <a:latin typeface="Verdana" pitchFamily="34" charset="0"/>
                          <a:ea typeface="Verdana" pitchFamily="34" charset="0"/>
                          <a:cs typeface="Verdana" pitchFamily="34" charset="0"/>
                        </a:rPr>
                        <a:t>$9,700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4037233"/>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cs typeface="Arial" charset="0"/>
              </a:rPr>
              <a:t>Appendix 22B Transfer Pricing</a:t>
            </a:r>
            <a:endParaRPr lang="en-US" sz="3600" dirty="0"/>
          </a:p>
        </p:txBody>
      </p:sp>
      <p:sp>
        <p:nvSpPr>
          <p:cNvPr id="4" name="Content Placeholder 3"/>
          <p:cNvSpPr>
            <a:spLocks noGrp="1"/>
          </p:cNvSpPr>
          <p:nvPr>
            <p:ph sz="quarter" idx="16"/>
          </p:nvPr>
        </p:nvSpPr>
        <p:spPr>
          <a:xfrm>
            <a:off x="359024" y="1268761"/>
            <a:ext cx="8642132" cy="1152128"/>
          </a:xfrm>
        </p:spPr>
        <p:txBody>
          <a:bodyPr/>
          <a:lstStyle/>
          <a:p>
            <a:pPr marL="0" indent="0">
              <a:buNone/>
            </a:pPr>
            <a:r>
              <a:rPr lang="en-US" altLang="en-US" sz="2200" dirty="0"/>
              <a:t>A transfer price is the amount charged when one division sells goods or services to another division.</a:t>
            </a:r>
            <a:r>
              <a:rPr lang="en-US" sz="2200" kern="0" dirty="0"/>
              <a:t> </a:t>
            </a:r>
          </a:p>
          <a:p>
            <a:pPr marL="0" indent="0">
              <a:buNone/>
            </a:pPr>
            <a:r>
              <a:rPr lang="en-US" sz="2200" kern="0" dirty="0"/>
              <a:t>Exhibit 22B.1</a:t>
            </a:r>
          </a:p>
        </p:txBody>
      </p:sp>
      <p:graphicFrame>
        <p:nvGraphicFramePr>
          <p:cNvPr id="3" name="Table 2"/>
          <p:cNvGraphicFramePr>
            <a:graphicFrameLocks noGrp="1"/>
          </p:cNvGraphicFramePr>
          <p:nvPr>
            <p:extLst>
              <p:ext uri="{D42A27DB-BD31-4B8C-83A1-F6EECF244321}">
                <p14:modId xmlns:p14="http://schemas.microsoft.com/office/powerpoint/2010/main" val="4182068094"/>
              </p:ext>
            </p:extLst>
          </p:nvPr>
        </p:nvGraphicFramePr>
        <p:xfrm>
          <a:off x="1019944" y="2564904"/>
          <a:ext cx="7152456" cy="1224136"/>
        </p:xfrm>
        <a:graphic>
          <a:graphicData uri="http://schemas.openxmlformats.org/drawingml/2006/table">
            <a:tbl>
              <a:tblPr firstRow="1" bandRow="1">
                <a:tableStyleId>{5940675A-B579-460E-94D1-54222C63F5DA}</a:tableStyleId>
              </a:tblPr>
              <a:tblGrid>
                <a:gridCol w="4023705">
                  <a:extLst>
                    <a:ext uri="{9D8B030D-6E8A-4147-A177-3AD203B41FA5}">
                      <a16:colId xmlns:a16="http://schemas.microsoft.com/office/drawing/2014/main" val="20000"/>
                    </a:ext>
                  </a:extLst>
                </a:gridCol>
                <a:gridCol w="3128751">
                  <a:extLst>
                    <a:ext uri="{9D8B030D-6E8A-4147-A177-3AD203B41FA5}">
                      <a16:colId xmlns:a16="http://schemas.microsoft.com/office/drawing/2014/main" val="20001"/>
                    </a:ext>
                  </a:extLst>
                </a:gridCol>
              </a:tblGrid>
              <a:tr h="306034">
                <a:tc>
                  <a:txBody>
                    <a:bodyPr/>
                    <a:lstStyle/>
                    <a:p>
                      <a:r>
                        <a:rPr lang="en-US" sz="1200" dirty="0">
                          <a:latin typeface="Verdana" pitchFamily="34" charset="0"/>
                          <a:ea typeface="Verdana" pitchFamily="34" charset="0"/>
                          <a:cs typeface="Verdana" pitchFamily="34" charset="0"/>
                        </a:rPr>
                        <a:t>Production capacity…………………………………………….</a:t>
                      </a:r>
                    </a:p>
                  </a:txBody>
                  <a:tcPr/>
                </a:tc>
                <a:tc>
                  <a:txBody>
                    <a:bodyPr/>
                    <a:lstStyle/>
                    <a:p>
                      <a:pPr algn="r"/>
                      <a:r>
                        <a:rPr lang="en-US" sz="1200" dirty="0">
                          <a:latin typeface="Verdana" pitchFamily="34" charset="0"/>
                          <a:ea typeface="Verdana" pitchFamily="34" charset="0"/>
                          <a:cs typeface="Verdana" pitchFamily="34" charset="0"/>
                        </a:rPr>
                        <a:t>100,000 units</a:t>
                      </a:r>
                    </a:p>
                  </a:txBody>
                  <a:tcPr/>
                </a:tc>
                <a:extLst>
                  <a:ext uri="{0D108BD9-81ED-4DB2-BD59-A6C34878D82A}">
                    <a16:rowId xmlns:a16="http://schemas.microsoft.com/office/drawing/2014/main" val="10000"/>
                  </a:ext>
                </a:extLst>
              </a:tr>
              <a:tr h="306034">
                <a:tc>
                  <a:txBody>
                    <a:bodyPr/>
                    <a:lstStyle/>
                    <a:p>
                      <a:r>
                        <a:rPr lang="en-US" sz="1200" dirty="0">
                          <a:latin typeface="Verdana" pitchFamily="34" charset="0"/>
                          <a:ea typeface="Verdana" pitchFamily="34" charset="0"/>
                          <a:cs typeface="Verdana" pitchFamily="34" charset="0"/>
                        </a:rPr>
                        <a:t>Selling price per unit to outside</a:t>
                      </a:r>
                      <a:r>
                        <a:rPr lang="en-US" sz="1200" baseline="0" dirty="0">
                          <a:latin typeface="Verdana" pitchFamily="34" charset="0"/>
                          <a:ea typeface="Verdana" pitchFamily="34" charset="0"/>
                          <a:cs typeface="Verdana" pitchFamily="34" charset="0"/>
                        </a:rPr>
                        <a:t> customers……….</a:t>
                      </a:r>
                      <a:endParaRPr lang="en-US" sz="1200" dirty="0">
                        <a:latin typeface="Verdana" pitchFamily="34" charset="0"/>
                        <a:ea typeface="Verdana" pitchFamily="34" charset="0"/>
                        <a:cs typeface="Verdana" pitchFamily="34" charset="0"/>
                      </a:endParaRPr>
                    </a:p>
                  </a:txBody>
                  <a:tcPr/>
                </a:tc>
                <a:tc>
                  <a:txBody>
                    <a:bodyPr/>
                    <a:lstStyle/>
                    <a:p>
                      <a:pPr algn="r"/>
                      <a:r>
                        <a:rPr lang="en-US" sz="1200" dirty="0">
                          <a:latin typeface="Verdana" pitchFamily="34" charset="0"/>
                          <a:ea typeface="Verdana" pitchFamily="34" charset="0"/>
                          <a:cs typeface="Verdana" pitchFamily="34" charset="0"/>
                        </a:rPr>
                        <a:t>$80</a:t>
                      </a:r>
                    </a:p>
                  </a:txBody>
                  <a:tcPr/>
                </a:tc>
                <a:extLst>
                  <a:ext uri="{0D108BD9-81ED-4DB2-BD59-A6C34878D82A}">
                    <a16:rowId xmlns:a16="http://schemas.microsoft.com/office/drawing/2014/main" val="10001"/>
                  </a:ext>
                </a:extLst>
              </a:tr>
              <a:tr h="306034">
                <a:tc>
                  <a:txBody>
                    <a:bodyPr/>
                    <a:lstStyle/>
                    <a:p>
                      <a:r>
                        <a:rPr lang="en-US" sz="1200" dirty="0">
                          <a:latin typeface="Verdana" pitchFamily="34" charset="0"/>
                          <a:ea typeface="Verdana" pitchFamily="34" charset="0"/>
                          <a:cs typeface="Verdana" pitchFamily="34" charset="0"/>
                        </a:rPr>
                        <a:t>Variable manufacturing costs per unit……………….</a:t>
                      </a:r>
                    </a:p>
                  </a:txBody>
                  <a:tcPr/>
                </a:tc>
                <a:tc>
                  <a:txBody>
                    <a:bodyPr/>
                    <a:lstStyle/>
                    <a:p>
                      <a:pPr algn="r"/>
                      <a:r>
                        <a:rPr lang="en-US" sz="1200" dirty="0">
                          <a:latin typeface="Verdana" pitchFamily="34" charset="0"/>
                          <a:ea typeface="Verdana" pitchFamily="34" charset="0"/>
                          <a:cs typeface="Verdana" pitchFamily="34" charset="0"/>
                        </a:rPr>
                        <a:t>$40</a:t>
                      </a:r>
                    </a:p>
                  </a:txBody>
                  <a:tcPr/>
                </a:tc>
                <a:extLst>
                  <a:ext uri="{0D108BD9-81ED-4DB2-BD59-A6C34878D82A}">
                    <a16:rowId xmlns:a16="http://schemas.microsoft.com/office/drawing/2014/main" val="10002"/>
                  </a:ext>
                </a:extLst>
              </a:tr>
              <a:tr h="306034">
                <a:tc>
                  <a:txBody>
                    <a:bodyPr/>
                    <a:lstStyle/>
                    <a:p>
                      <a:r>
                        <a:rPr lang="en-US" sz="1200" dirty="0">
                          <a:latin typeface="Verdana" pitchFamily="34" charset="0"/>
                          <a:ea typeface="Verdana" pitchFamily="34" charset="0"/>
                          <a:cs typeface="Verdana" pitchFamily="34" charset="0"/>
                        </a:rPr>
                        <a:t>Fixed manufacturing costs………………………………….</a:t>
                      </a:r>
                    </a:p>
                  </a:txBody>
                  <a:tcPr/>
                </a:tc>
                <a:tc>
                  <a:txBody>
                    <a:bodyPr/>
                    <a:lstStyle/>
                    <a:p>
                      <a:pPr algn="r"/>
                      <a:r>
                        <a:rPr lang="en-US" sz="1200" dirty="0">
                          <a:latin typeface="Verdana" pitchFamily="34" charset="0"/>
                          <a:ea typeface="Verdana" pitchFamily="34" charset="0"/>
                          <a:cs typeface="Verdana" pitchFamily="34" charset="0"/>
                        </a:rPr>
                        <a:t>$2,000,000</a:t>
                      </a:r>
                    </a:p>
                  </a:txBody>
                  <a:tcPr/>
                </a:tc>
                <a:extLst>
                  <a:ext uri="{0D108BD9-81ED-4DB2-BD59-A6C34878D82A}">
                    <a16:rowId xmlns:a16="http://schemas.microsoft.com/office/drawing/2014/main" val="10003"/>
                  </a:ext>
                </a:extLst>
              </a:tr>
            </a:tbl>
          </a:graphicData>
        </a:graphic>
      </p:graphicFrame>
      <p:pic>
        <p:nvPicPr>
          <p:cNvPr id="14338" name="Picture 2" descr="A cartoon illustrates transfer pricing. A red arrow extends from the lower left of the cartoon to the upper right. The left end of the arrow is labeled $0. About one-fourth of the way up the arrow is a drawing of a female with the label LCD Manager. The comment bubble above her reads: My department loses money if the transfer price is less than $40 per monitor. The label below her on the arrow is $40 Variable Manufacturing Cost per Unit. About three-fourths of the way up the red arrow is a man with the label S-Phone Manager. The comment bubble above him reads: I won't pay more than the $80 market price to buy this from LCD. The label below him on the arrow is $80 Market Price per Unit. Below the red arrow, the distance between the woman and man is marked off with the label Negotiation 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993971"/>
            <a:ext cx="5455227" cy="254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450890"/>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cs typeface="Arial" charset="0"/>
              </a:rPr>
              <a:t>Transfer Pricing (1 of 2)</a:t>
            </a:r>
            <a:endParaRPr lang="en-US" sz="3600" dirty="0"/>
          </a:p>
        </p:txBody>
      </p:sp>
      <p:sp>
        <p:nvSpPr>
          <p:cNvPr id="4" name="Text Placeholder 3"/>
          <p:cNvSpPr>
            <a:spLocks noGrp="1"/>
          </p:cNvSpPr>
          <p:nvPr>
            <p:ph type="body" sz="quarter" idx="13"/>
          </p:nvPr>
        </p:nvSpPr>
        <p:spPr>
          <a:xfrm>
            <a:off x="333702" y="1295400"/>
            <a:ext cx="8458200" cy="590931"/>
          </a:xfrm>
        </p:spPr>
        <p:txBody>
          <a:bodyPr/>
          <a:lstStyle/>
          <a:p>
            <a:pPr algn="ctr"/>
            <a:r>
              <a:rPr lang="en-US" altLang="en-US" sz="1800" b="1" kern="0" dirty="0">
                <a:solidFill>
                  <a:prstClr val="black"/>
                </a:solidFill>
              </a:rPr>
              <a:t>Learning Objective C2:</a:t>
            </a:r>
            <a:r>
              <a:rPr lang="en-US" sz="1800" dirty="0">
                <a:solidFill>
                  <a:prstClr val="black"/>
                </a:solidFill>
              </a:rPr>
              <a:t> Explain transfer pricing and methods to set transfer prices.</a:t>
            </a:r>
            <a:endParaRPr lang="en-US" sz="1800" b="1" dirty="0">
              <a:solidFill>
                <a:prstClr val="black"/>
              </a:solidFill>
            </a:endParaRPr>
          </a:p>
        </p:txBody>
      </p:sp>
      <p:sp>
        <p:nvSpPr>
          <p:cNvPr id="6" name="Content Placeholder 5"/>
          <p:cNvSpPr>
            <a:spLocks noGrp="1"/>
          </p:cNvSpPr>
          <p:nvPr>
            <p:ph idx="1"/>
          </p:nvPr>
        </p:nvSpPr>
        <p:spPr>
          <a:xfrm>
            <a:off x="228600" y="2286000"/>
            <a:ext cx="8686800" cy="1197050"/>
          </a:xfrm>
        </p:spPr>
        <p:txBody>
          <a:bodyPr/>
          <a:lstStyle/>
          <a:p>
            <a:pPr eaLnBrk="1" hangingPunct="1">
              <a:defRPr/>
            </a:pPr>
            <a:r>
              <a:rPr lang="en-US" sz="2400" dirty="0"/>
              <a:t>The LCD division is producing </a:t>
            </a:r>
            <a:r>
              <a:rPr lang="en-US" sz="2400" u="sng" dirty="0"/>
              <a:t>and</a:t>
            </a:r>
            <a:r>
              <a:rPr lang="en-US" sz="2400" dirty="0"/>
              <a:t> selling 100,000 units to outside customers.</a:t>
            </a:r>
            <a:r>
              <a:rPr lang="en-US" sz="2400" b="1" dirty="0"/>
              <a:t>(No excess capacity)</a:t>
            </a:r>
            <a:r>
              <a:rPr lang="en-US" sz="2400" dirty="0"/>
              <a:t> </a:t>
            </a:r>
          </a:p>
          <a:p>
            <a:pPr eaLnBrk="1" hangingPunct="1">
              <a:defRPr/>
            </a:pPr>
            <a:r>
              <a:rPr lang="en-US" sz="2400" dirty="0"/>
              <a:t>Transfer price = $80</a:t>
            </a:r>
          </a:p>
        </p:txBody>
      </p:sp>
      <p:graphicFrame>
        <p:nvGraphicFramePr>
          <p:cNvPr id="8" name="Object 7"/>
          <p:cNvGraphicFramePr>
            <a:graphicFrameLocks noChangeAspect="1"/>
          </p:cNvGraphicFramePr>
          <p:nvPr>
            <p:extLst>
              <p:ext uri="{D42A27DB-BD31-4B8C-83A1-F6EECF244321}">
                <p14:modId xmlns:p14="http://schemas.microsoft.com/office/powerpoint/2010/main" val="3073767021"/>
              </p:ext>
            </p:extLst>
          </p:nvPr>
        </p:nvGraphicFramePr>
        <p:xfrm>
          <a:off x="637085" y="3733800"/>
          <a:ext cx="7607323" cy="482600"/>
        </p:xfrm>
        <a:graphic>
          <a:graphicData uri="http://schemas.openxmlformats.org/presentationml/2006/ole">
            <mc:AlternateContent xmlns:mc="http://schemas.openxmlformats.org/markup-compatibility/2006">
              <mc:Choice xmlns:v="urn:schemas-microsoft-com:vml" Requires="v">
                <p:oleObj spid="_x0000_s10490" name="Equation" r:id="rId4" imgW="3454200" imgH="228600" progId="Equation.3">
                  <p:embed/>
                </p:oleObj>
              </mc:Choice>
              <mc:Fallback>
                <p:oleObj name="Equation" r:id="rId4" imgW="3454200" imgH="228600" progId="Equation.3">
                  <p:embed/>
                  <p:pic>
                    <p:nvPicPr>
                      <p:cNvPr id="0" name="Picture 1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085" y="3733800"/>
                        <a:ext cx="7607323"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p:cNvSpPr>
            <a:spLocks noGrp="1"/>
          </p:cNvSpPr>
          <p:nvPr>
            <p:ph sz="quarter" idx="14"/>
          </p:nvPr>
        </p:nvSpPr>
        <p:spPr>
          <a:xfrm>
            <a:off x="214745" y="4557106"/>
            <a:ext cx="8700655" cy="1851660"/>
          </a:xfrm>
        </p:spPr>
        <p:txBody>
          <a:bodyPr/>
          <a:lstStyle/>
          <a:p>
            <a:pPr marL="0" indent="0">
              <a:buNone/>
            </a:pPr>
            <a:r>
              <a:rPr lang="en-US" sz="2400" dirty="0"/>
              <a:t>With no excess capacity, the LCD manager will not accept a transfer price less than $80 per monitor. The S-Phone manager cannot buy monitors for less than $80 from outside suppliers, so the $80 price is acceptable. </a:t>
            </a:r>
          </a:p>
        </p:txBody>
      </p:sp>
    </p:spTree>
    <p:extLst>
      <p:ext uri="{BB962C8B-B14F-4D97-AF65-F5344CB8AC3E}">
        <p14:creationId xmlns:p14="http://schemas.microsoft.com/office/powerpoint/2010/main" val="714667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cs typeface="Arial" charset="0"/>
              </a:rPr>
              <a:t>Transfer Pricing (2 of 2)</a:t>
            </a:r>
            <a:endParaRPr lang="en-US" sz="3600" dirty="0"/>
          </a:p>
        </p:txBody>
      </p:sp>
      <p:sp>
        <p:nvSpPr>
          <p:cNvPr id="4" name="Text Placeholder 3"/>
          <p:cNvSpPr>
            <a:spLocks noGrp="1"/>
          </p:cNvSpPr>
          <p:nvPr>
            <p:ph type="body" sz="quarter" idx="13"/>
          </p:nvPr>
        </p:nvSpPr>
        <p:spPr>
          <a:xfrm>
            <a:off x="76200" y="1371600"/>
            <a:ext cx="8968740" cy="557822"/>
          </a:xfrm>
        </p:spPr>
        <p:txBody>
          <a:bodyPr/>
          <a:lstStyle/>
          <a:p>
            <a:pPr algn="ctr"/>
            <a:r>
              <a:rPr lang="en-US" altLang="en-US" sz="1800" b="1" kern="0" dirty="0">
                <a:solidFill>
                  <a:prstClr val="black"/>
                </a:solidFill>
              </a:rPr>
              <a:t>Learning Objective C2:</a:t>
            </a:r>
            <a:r>
              <a:rPr lang="en-US" sz="1800" dirty="0">
                <a:solidFill>
                  <a:prstClr val="black"/>
                </a:solidFill>
              </a:rPr>
              <a:t> Explain transfer pricing and methods to set transfer prices.</a:t>
            </a:r>
            <a:endParaRPr lang="en-US" sz="1800" b="1" dirty="0">
              <a:solidFill>
                <a:prstClr val="black"/>
              </a:solidFill>
            </a:endParaRPr>
          </a:p>
        </p:txBody>
      </p:sp>
      <p:sp>
        <p:nvSpPr>
          <p:cNvPr id="3" name="Content Placeholder 2"/>
          <p:cNvSpPr>
            <a:spLocks noGrp="1"/>
          </p:cNvSpPr>
          <p:nvPr>
            <p:ph idx="1"/>
          </p:nvPr>
        </p:nvSpPr>
        <p:spPr>
          <a:xfrm>
            <a:off x="381000" y="2103437"/>
            <a:ext cx="8382000" cy="4221163"/>
          </a:xfrm>
        </p:spPr>
        <p:txBody>
          <a:bodyPr/>
          <a:lstStyle/>
          <a:p>
            <a:r>
              <a:rPr lang="en-US" sz="2600" dirty="0"/>
              <a:t>The LCD division is producing and selling less than100,000 units to outside customers. </a:t>
            </a:r>
            <a:r>
              <a:rPr lang="en-US" sz="2600" b="1" dirty="0"/>
              <a:t>(Excess capacity)</a:t>
            </a:r>
          </a:p>
          <a:p>
            <a:r>
              <a:rPr lang="en-US" sz="2600" dirty="0"/>
              <a:t>Transfer price = $40 to $80</a:t>
            </a:r>
          </a:p>
          <a:p>
            <a:r>
              <a:rPr lang="en-US" sz="2600" dirty="0"/>
              <a:t>At a transfer price greater than $40, the LCD division receives contribution margin. At a transfer price less than $80, the S-Phone division manager is pleased to buy from the LCD division, since that price is below the market price of $80. </a:t>
            </a:r>
          </a:p>
        </p:txBody>
      </p:sp>
    </p:spTree>
    <p:extLst>
      <p:ext uri="{BB962C8B-B14F-4D97-AF65-F5344CB8AC3E}">
        <p14:creationId xmlns:p14="http://schemas.microsoft.com/office/powerpoint/2010/main" val="154670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4660"/>
            <a:ext cx="8229600" cy="681910"/>
          </a:xfrm>
        </p:spPr>
        <p:txBody>
          <a:bodyPr/>
          <a:lstStyle/>
          <a:p>
            <a:r>
              <a:rPr lang="en-US" altLang="en-US" sz="3600" dirty="0"/>
              <a:t>Responsibility Accounting System</a:t>
            </a:r>
            <a:endParaRPr lang="en-US" sz="3600" dirty="0"/>
          </a:p>
        </p:txBody>
      </p:sp>
      <p:sp>
        <p:nvSpPr>
          <p:cNvPr id="4" name="Text Placeholder 3"/>
          <p:cNvSpPr>
            <a:spLocks noGrp="1"/>
          </p:cNvSpPr>
          <p:nvPr>
            <p:ph type="body" sz="quarter" idx="13"/>
          </p:nvPr>
        </p:nvSpPr>
        <p:spPr>
          <a:xfrm>
            <a:off x="78432" y="1219200"/>
            <a:ext cx="8968740" cy="557822"/>
          </a:xfrm>
        </p:spPr>
        <p:txBody>
          <a:bodyPr/>
          <a:lstStyle/>
          <a:p>
            <a:pPr algn="ctr"/>
            <a:r>
              <a:rPr lang="en-US" altLang="en-US" sz="1800" b="1" kern="0" dirty="0">
                <a:solidFill>
                  <a:prstClr val="black"/>
                </a:solidFill>
              </a:rPr>
              <a:t>Learning Objective P1:</a:t>
            </a:r>
            <a:r>
              <a:rPr lang="en-US" sz="1800" dirty="0">
                <a:solidFill>
                  <a:prstClr val="black"/>
                </a:solidFill>
              </a:rPr>
              <a:t> Prepare a responsibility accounting report using controllable costs.</a:t>
            </a:r>
            <a:endParaRPr lang="en-US" sz="1800" dirty="0"/>
          </a:p>
        </p:txBody>
      </p:sp>
      <p:sp>
        <p:nvSpPr>
          <p:cNvPr id="3" name="Content Placeholder 2"/>
          <p:cNvSpPr>
            <a:spLocks noGrp="1"/>
          </p:cNvSpPr>
          <p:nvPr>
            <p:ph idx="1"/>
          </p:nvPr>
        </p:nvSpPr>
        <p:spPr>
          <a:xfrm>
            <a:off x="433387" y="2133600"/>
            <a:ext cx="8405813" cy="4191000"/>
          </a:xfrm>
        </p:spPr>
        <p:txBody>
          <a:bodyPr/>
          <a:lstStyle/>
          <a:p>
            <a:pPr marL="0" indent="0">
              <a:buNone/>
            </a:pPr>
            <a:r>
              <a:rPr lang="en-US" altLang="en-US" sz="2400" dirty="0"/>
              <a:t>An accounting system that provides information… </a:t>
            </a:r>
          </a:p>
          <a:p>
            <a:r>
              <a:rPr lang="en-US" sz="2400" dirty="0"/>
              <a:t>Relating to the responsibilities of individual managers.</a:t>
            </a:r>
          </a:p>
          <a:p>
            <a:r>
              <a:rPr lang="en-US" sz="2400" dirty="0"/>
              <a:t>To evaluate managers on controllable items.</a:t>
            </a:r>
          </a:p>
        </p:txBody>
      </p:sp>
    </p:spTree>
    <p:extLst>
      <p:ext uri="{BB962C8B-B14F-4D97-AF65-F5344CB8AC3E}">
        <p14:creationId xmlns:p14="http://schemas.microsoft.com/office/powerpoint/2010/main" val="41881924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272" y="2393462"/>
            <a:ext cx="8145380" cy="2321422"/>
          </a:xfrm>
        </p:spPr>
        <p:txBody>
          <a:bodyPr/>
          <a:lstStyle/>
          <a:p>
            <a:r>
              <a:rPr lang="en-US" altLang="en-US" sz="3600" b="1" dirty="0"/>
              <a:t>Learning Objective C3 (Appendix 22C): </a:t>
            </a:r>
            <a:r>
              <a:rPr lang="en-US" sz="3600" dirty="0">
                <a:solidFill>
                  <a:prstClr val="black"/>
                </a:solidFill>
              </a:rPr>
              <a:t>Describe allocation of joint costs across products.</a:t>
            </a:r>
            <a:endParaRPr lang="en-US" sz="3600" dirty="0"/>
          </a:p>
        </p:txBody>
      </p:sp>
    </p:spTree>
    <p:extLst>
      <p:ext uri="{BB962C8B-B14F-4D97-AF65-F5344CB8AC3E}">
        <p14:creationId xmlns:p14="http://schemas.microsoft.com/office/powerpoint/2010/main" val="8621428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519920"/>
            <a:ext cx="8035636" cy="1004080"/>
          </a:xfrm>
        </p:spPr>
        <p:txBody>
          <a:bodyPr/>
          <a:lstStyle/>
          <a:p>
            <a:r>
              <a:rPr lang="en-US" altLang="en-US" sz="3600" dirty="0"/>
              <a:t>Joint Costs and Their Allocation (1 of 6)</a:t>
            </a:r>
            <a:endParaRPr lang="en-US" sz="3600" dirty="0"/>
          </a:p>
        </p:txBody>
      </p:sp>
      <p:sp>
        <p:nvSpPr>
          <p:cNvPr id="3" name="Text Placeholder 2"/>
          <p:cNvSpPr>
            <a:spLocks noGrp="1"/>
          </p:cNvSpPr>
          <p:nvPr>
            <p:ph type="body" sz="quarter" idx="15"/>
          </p:nvPr>
        </p:nvSpPr>
        <p:spPr>
          <a:xfrm>
            <a:off x="320566" y="1500174"/>
            <a:ext cx="8471694" cy="554182"/>
          </a:xfrm>
        </p:spPr>
        <p:txBody>
          <a:bodyPr/>
          <a:lstStyle/>
          <a:p>
            <a:pPr algn="ctr"/>
            <a:r>
              <a:rPr lang="en-US" altLang="en-US" sz="1800" b="1" kern="0" dirty="0">
                <a:solidFill>
                  <a:prstClr val="black"/>
                </a:solidFill>
              </a:rPr>
              <a:t>Learning Objective C3:</a:t>
            </a:r>
            <a:r>
              <a:rPr lang="en-US" sz="1800" dirty="0">
                <a:solidFill>
                  <a:prstClr val="black"/>
                </a:solidFill>
              </a:rPr>
              <a:t> Describe allocation of joint costs across products.</a:t>
            </a:r>
            <a:endParaRPr lang="en-US" sz="1800" b="1" dirty="0">
              <a:solidFill>
                <a:prstClr val="black"/>
              </a:solidFill>
            </a:endParaRPr>
          </a:p>
        </p:txBody>
      </p:sp>
      <p:sp>
        <p:nvSpPr>
          <p:cNvPr id="7" name="Content Placeholder 6"/>
          <p:cNvSpPr>
            <a:spLocks noGrp="1"/>
          </p:cNvSpPr>
          <p:nvPr>
            <p:ph sz="quarter" idx="17"/>
          </p:nvPr>
        </p:nvSpPr>
        <p:spPr>
          <a:xfrm>
            <a:off x="466756" y="2071678"/>
            <a:ext cx="8281708" cy="4453666"/>
          </a:xfrm>
        </p:spPr>
        <p:txBody>
          <a:bodyPr/>
          <a:lstStyle/>
          <a:p>
            <a:pPr marL="0" indent="0">
              <a:buNone/>
            </a:pPr>
            <a:r>
              <a:rPr lang="en-US" sz="2400" dirty="0"/>
              <a:t>Joint costs are costs incurred to produce or purchase two or more products at the same time. Consider a sawmill company:</a:t>
            </a:r>
          </a:p>
          <a:p>
            <a:pPr marL="0" indent="0">
              <a:buNone/>
            </a:pPr>
            <a:r>
              <a:rPr lang="en-US" sz="2400" kern="0" dirty="0"/>
              <a:t>Exhibit 22C.1</a:t>
            </a:r>
          </a:p>
          <a:p>
            <a:pPr marL="354013" indent="-354013"/>
            <a:r>
              <a:rPr lang="en-US" sz="2400" dirty="0"/>
              <a:t>Joint Cost</a:t>
            </a:r>
          </a:p>
          <a:p>
            <a:pPr marL="754063" lvl="1" indent="-354013"/>
            <a:r>
              <a:rPr lang="en-US" sz="2200" dirty="0"/>
              <a:t>Cutting of Logs (Split-off Point)</a:t>
            </a:r>
          </a:p>
          <a:p>
            <a:pPr marL="1154113" lvl="2" indent="-354013">
              <a:buFont typeface="Wingdings" pitchFamily="2" charset="2"/>
              <a:buChar char="§"/>
            </a:pPr>
            <a:r>
              <a:rPr lang="en-US" sz="2000" dirty="0"/>
              <a:t>Joint Products</a:t>
            </a:r>
          </a:p>
          <a:p>
            <a:pPr marL="1611313" lvl="3" indent="-354013">
              <a:buFont typeface="Courier New" pitchFamily="49" charset="0"/>
              <a:buChar char="o"/>
            </a:pPr>
            <a:r>
              <a:rPr lang="en-US" sz="1800" dirty="0"/>
              <a:t>Clear</a:t>
            </a:r>
          </a:p>
          <a:p>
            <a:pPr marL="1611313" lvl="3" indent="-354013">
              <a:buFont typeface="Courier New" pitchFamily="49" charset="0"/>
              <a:buChar char="o"/>
            </a:pPr>
            <a:r>
              <a:rPr lang="en-US" sz="1800" dirty="0"/>
              <a:t>Select</a:t>
            </a:r>
          </a:p>
          <a:p>
            <a:pPr marL="1611313" lvl="3" indent="-354013">
              <a:buFont typeface="Courier New" pitchFamily="49" charset="0"/>
              <a:buChar char="o"/>
            </a:pPr>
            <a:r>
              <a:rPr lang="en-US" sz="1800" dirty="0"/>
              <a:t>No. 1 Common</a:t>
            </a:r>
          </a:p>
          <a:p>
            <a:pPr marL="1611313" lvl="3" indent="-354013">
              <a:buFont typeface="Courier New" pitchFamily="49" charset="0"/>
              <a:buChar char="o"/>
            </a:pPr>
            <a:r>
              <a:rPr lang="en-US" sz="1800" dirty="0"/>
              <a:t>No.2 Common</a:t>
            </a:r>
          </a:p>
          <a:p>
            <a:pPr marL="1611313" lvl="3" indent="-354013">
              <a:buFont typeface="Courier New" pitchFamily="49" charset="0"/>
              <a:buChar char="o"/>
            </a:pPr>
            <a:r>
              <a:rPr lang="en-US" sz="1800" dirty="0"/>
              <a:t>No.3 Common</a:t>
            </a:r>
          </a:p>
        </p:txBody>
      </p:sp>
    </p:spTree>
    <p:extLst>
      <p:ext uri="{BB962C8B-B14F-4D97-AF65-F5344CB8AC3E}">
        <p14:creationId xmlns:p14="http://schemas.microsoft.com/office/powerpoint/2010/main" val="1231572184"/>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519920"/>
            <a:ext cx="8035636" cy="1004080"/>
          </a:xfrm>
        </p:spPr>
        <p:txBody>
          <a:bodyPr/>
          <a:lstStyle/>
          <a:p>
            <a:r>
              <a:rPr lang="en-US" altLang="en-US" sz="3600" dirty="0"/>
              <a:t>Joint Costs and Their Allocation (2 of 6)</a:t>
            </a:r>
            <a:endParaRPr lang="en-US" sz="3600" dirty="0"/>
          </a:p>
        </p:txBody>
      </p:sp>
      <p:sp>
        <p:nvSpPr>
          <p:cNvPr id="3" name="Text Placeholder 2"/>
          <p:cNvSpPr>
            <a:spLocks noGrp="1"/>
          </p:cNvSpPr>
          <p:nvPr>
            <p:ph type="body" sz="quarter" idx="15"/>
          </p:nvPr>
        </p:nvSpPr>
        <p:spPr>
          <a:xfrm>
            <a:off x="320566" y="1579418"/>
            <a:ext cx="8471694" cy="554182"/>
          </a:xfrm>
        </p:spPr>
        <p:txBody>
          <a:bodyPr/>
          <a:lstStyle/>
          <a:p>
            <a:pPr algn="ctr"/>
            <a:r>
              <a:rPr lang="en-US" altLang="en-US" sz="1800" b="1" kern="0" dirty="0">
                <a:solidFill>
                  <a:prstClr val="black"/>
                </a:solidFill>
              </a:rPr>
              <a:t>Learning Objective C3:</a:t>
            </a:r>
            <a:r>
              <a:rPr lang="en-US" sz="1800" dirty="0">
                <a:solidFill>
                  <a:prstClr val="black"/>
                </a:solidFill>
              </a:rPr>
              <a:t> Describe allocation of joint costs across products.</a:t>
            </a:r>
            <a:endParaRPr lang="en-US" sz="1800" b="1" dirty="0">
              <a:solidFill>
                <a:prstClr val="black"/>
              </a:solidFill>
            </a:endParaRPr>
          </a:p>
        </p:txBody>
      </p:sp>
      <p:sp>
        <p:nvSpPr>
          <p:cNvPr id="4" name="Content Placeholder 3"/>
          <p:cNvSpPr>
            <a:spLocks noGrp="1"/>
          </p:cNvSpPr>
          <p:nvPr>
            <p:ph sz="quarter" idx="16"/>
          </p:nvPr>
        </p:nvSpPr>
        <p:spPr>
          <a:xfrm>
            <a:off x="500034" y="2285992"/>
            <a:ext cx="8072494" cy="4143404"/>
          </a:xfrm>
        </p:spPr>
        <p:txBody>
          <a:bodyPr/>
          <a:lstStyle/>
          <a:p>
            <a:pPr marL="0" indent="0">
              <a:buNone/>
            </a:pPr>
            <a:r>
              <a:rPr lang="en-US" sz="2400" dirty="0"/>
              <a:t>How should the joint costs be allocated to the different products?</a:t>
            </a:r>
          </a:p>
        </p:txBody>
      </p:sp>
    </p:spTree>
    <p:extLst>
      <p:ext uri="{BB962C8B-B14F-4D97-AF65-F5344CB8AC3E}">
        <p14:creationId xmlns:p14="http://schemas.microsoft.com/office/powerpoint/2010/main" val="1231572184"/>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34" y="534660"/>
            <a:ext cx="7985234" cy="973574"/>
          </a:xfrm>
        </p:spPr>
        <p:txBody>
          <a:bodyPr/>
          <a:lstStyle/>
          <a:p>
            <a:r>
              <a:rPr lang="en-US" altLang="en-US" sz="3600" dirty="0"/>
              <a:t>Joint Costs and Their Allocation (3 of 6)</a:t>
            </a:r>
            <a:endParaRPr lang="en-US" sz="3600" dirty="0"/>
          </a:p>
        </p:txBody>
      </p:sp>
      <p:sp>
        <p:nvSpPr>
          <p:cNvPr id="4" name="Text Placeholder 3"/>
          <p:cNvSpPr>
            <a:spLocks noGrp="1"/>
          </p:cNvSpPr>
          <p:nvPr>
            <p:ph type="body" sz="quarter" idx="13"/>
          </p:nvPr>
        </p:nvSpPr>
        <p:spPr>
          <a:xfrm>
            <a:off x="333702" y="1520190"/>
            <a:ext cx="8458200" cy="689610"/>
          </a:xfrm>
        </p:spPr>
        <p:txBody>
          <a:bodyPr/>
          <a:lstStyle/>
          <a:p>
            <a:pPr algn="ctr"/>
            <a:r>
              <a:rPr lang="en-US" altLang="en-US" sz="1800" b="1" kern="0" dirty="0">
                <a:solidFill>
                  <a:prstClr val="black"/>
                </a:solidFill>
              </a:rPr>
              <a:t>Learning Objective C3:</a:t>
            </a:r>
            <a:r>
              <a:rPr lang="en-US" sz="1800" dirty="0">
                <a:solidFill>
                  <a:prstClr val="black"/>
                </a:solidFill>
              </a:rPr>
              <a:t> Describe allocation of joint costs across products.</a:t>
            </a:r>
            <a:endParaRPr lang="en-US" sz="1800" b="1" dirty="0">
              <a:solidFill>
                <a:prstClr val="black"/>
              </a:solidFill>
            </a:endParaRPr>
          </a:p>
        </p:txBody>
      </p:sp>
      <p:sp>
        <p:nvSpPr>
          <p:cNvPr id="3" name="Content Placeholder 2"/>
          <p:cNvSpPr>
            <a:spLocks noGrp="1"/>
          </p:cNvSpPr>
          <p:nvPr>
            <p:ph idx="1"/>
          </p:nvPr>
        </p:nvSpPr>
        <p:spPr>
          <a:xfrm>
            <a:off x="228600" y="2209800"/>
            <a:ext cx="8686800" cy="3962400"/>
          </a:xfrm>
        </p:spPr>
        <p:txBody>
          <a:bodyPr/>
          <a:lstStyle/>
          <a:p>
            <a:pPr marL="0" indent="0">
              <a:buNone/>
            </a:pPr>
            <a:r>
              <a:rPr lang="en-US" altLang="en-US" sz="2600" b="1" dirty="0"/>
              <a:t>Physical Basis Allocation of Joint Cost</a:t>
            </a:r>
          </a:p>
          <a:p>
            <a:r>
              <a:rPr lang="en-US" sz="2600" dirty="0"/>
              <a:t>In this sawmill, joint costs include the logs and their being cut into boards. This joint cost will need to be allocated to the different products resulting from it.  We will focus on </a:t>
            </a:r>
            <a:r>
              <a:rPr lang="en-US" sz="2600" u="sng" dirty="0"/>
              <a:t>board feet produced</a:t>
            </a:r>
            <a:r>
              <a:rPr lang="en-US" sz="2600" dirty="0"/>
              <a:t>…</a:t>
            </a:r>
          </a:p>
        </p:txBody>
      </p:sp>
    </p:spTree>
    <p:extLst>
      <p:ext uri="{BB962C8B-B14F-4D97-AF65-F5344CB8AC3E}">
        <p14:creationId xmlns:p14="http://schemas.microsoft.com/office/powerpoint/2010/main" val="7826563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098" y="517634"/>
            <a:ext cx="7664668" cy="1066800"/>
          </a:xfrm>
        </p:spPr>
        <p:txBody>
          <a:bodyPr/>
          <a:lstStyle/>
          <a:p>
            <a:r>
              <a:rPr lang="en-US" altLang="en-US" sz="3600" dirty="0"/>
              <a:t>Joint Costs and Their Allocation (4 of 6)</a:t>
            </a:r>
            <a:endParaRPr lang="en-US" sz="3600" dirty="0"/>
          </a:p>
        </p:txBody>
      </p:sp>
      <p:sp>
        <p:nvSpPr>
          <p:cNvPr id="3" name="Text Placeholder 2"/>
          <p:cNvSpPr>
            <a:spLocks noGrp="1"/>
          </p:cNvSpPr>
          <p:nvPr>
            <p:ph type="body" sz="quarter" idx="15"/>
          </p:nvPr>
        </p:nvSpPr>
        <p:spPr>
          <a:xfrm>
            <a:off x="288449" y="1643050"/>
            <a:ext cx="8604031" cy="633822"/>
          </a:xfrm>
        </p:spPr>
        <p:txBody>
          <a:bodyPr/>
          <a:lstStyle/>
          <a:p>
            <a:pPr algn="ctr"/>
            <a:r>
              <a:rPr lang="en-US" altLang="en-US" sz="1800" b="1" kern="0" dirty="0">
                <a:solidFill>
                  <a:prstClr val="black"/>
                </a:solidFill>
              </a:rPr>
              <a:t>Learning Objective C3:</a:t>
            </a:r>
            <a:r>
              <a:rPr lang="en-US" sz="1800" dirty="0">
                <a:solidFill>
                  <a:prstClr val="black"/>
                </a:solidFill>
              </a:rPr>
              <a:t> Describe allocation of joint costs across products.</a:t>
            </a:r>
            <a:endParaRPr lang="en-US" sz="1800" b="1" dirty="0">
              <a:solidFill>
                <a:prstClr val="black"/>
              </a:solidFill>
            </a:endParaRPr>
          </a:p>
        </p:txBody>
      </p:sp>
      <p:sp>
        <p:nvSpPr>
          <p:cNvPr id="5" name="Content Placeholder 2"/>
          <p:cNvSpPr>
            <a:spLocks noGrp="1"/>
          </p:cNvSpPr>
          <p:nvPr>
            <p:ph idx="4294967295"/>
          </p:nvPr>
        </p:nvSpPr>
        <p:spPr>
          <a:xfrm>
            <a:off x="228600" y="2347546"/>
            <a:ext cx="8772556" cy="433382"/>
          </a:xfrm>
          <a:prstGeom prst="rect">
            <a:avLst/>
          </a:prstGeom>
        </p:spPr>
        <p:txBody>
          <a:bodyPr/>
          <a:lstStyle/>
          <a:p>
            <a:pPr marL="0" indent="0">
              <a:buNone/>
            </a:pPr>
            <a:r>
              <a:rPr lang="en-US" sz="2000" kern="0" dirty="0"/>
              <a:t>Exhibit 22C.2</a:t>
            </a:r>
          </a:p>
        </p:txBody>
      </p:sp>
      <p:graphicFrame>
        <p:nvGraphicFramePr>
          <p:cNvPr id="7" name="Table 6"/>
          <p:cNvGraphicFramePr>
            <a:graphicFrameLocks noGrp="1"/>
          </p:cNvGraphicFramePr>
          <p:nvPr>
            <p:extLst>
              <p:ext uri="{D42A27DB-BD31-4B8C-83A1-F6EECF244321}">
                <p14:modId xmlns:p14="http://schemas.microsoft.com/office/powerpoint/2010/main" val="2677268202"/>
              </p:ext>
            </p:extLst>
          </p:nvPr>
        </p:nvGraphicFramePr>
        <p:xfrm>
          <a:off x="214282" y="2871746"/>
          <a:ext cx="8715404" cy="2357454"/>
        </p:xfrm>
        <a:graphic>
          <a:graphicData uri="http://schemas.openxmlformats.org/drawingml/2006/table">
            <a:tbl>
              <a:tblPr firstRow="1" bandRow="1">
                <a:tableStyleId>{5940675A-B579-460E-94D1-54222C63F5DA}</a:tableStyleId>
              </a:tblPr>
              <a:tblGrid>
                <a:gridCol w="1502656">
                  <a:extLst>
                    <a:ext uri="{9D8B030D-6E8A-4147-A177-3AD203B41FA5}">
                      <a16:colId xmlns:a16="http://schemas.microsoft.com/office/drawing/2014/main" val="20000"/>
                    </a:ext>
                  </a:extLst>
                </a:gridCol>
                <a:gridCol w="1545588">
                  <a:extLst>
                    <a:ext uri="{9D8B030D-6E8A-4147-A177-3AD203B41FA5}">
                      <a16:colId xmlns:a16="http://schemas.microsoft.com/office/drawing/2014/main" val="20001"/>
                    </a:ext>
                  </a:extLst>
                </a:gridCol>
                <a:gridCol w="1545588">
                  <a:extLst>
                    <a:ext uri="{9D8B030D-6E8A-4147-A177-3AD203B41FA5}">
                      <a16:colId xmlns:a16="http://schemas.microsoft.com/office/drawing/2014/main" val="20002"/>
                    </a:ext>
                  </a:extLst>
                </a:gridCol>
                <a:gridCol w="1459723">
                  <a:extLst>
                    <a:ext uri="{9D8B030D-6E8A-4147-A177-3AD203B41FA5}">
                      <a16:colId xmlns:a16="http://schemas.microsoft.com/office/drawing/2014/main" val="20003"/>
                    </a:ext>
                  </a:extLst>
                </a:gridCol>
                <a:gridCol w="1373858">
                  <a:extLst>
                    <a:ext uri="{9D8B030D-6E8A-4147-A177-3AD203B41FA5}">
                      <a16:colId xmlns:a16="http://schemas.microsoft.com/office/drawing/2014/main" val="20004"/>
                    </a:ext>
                  </a:extLst>
                </a:gridCol>
                <a:gridCol w="1287991">
                  <a:extLst>
                    <a:ext uri="{9D8B030D-6E8A-4147-A177-3AD203B41FA5}">
                      <a16:colId xmlns:a16="http://schemas.microsoft.com/office/drawing/2014/main" val="20005"/>
                    </a:ext>
                  </a:extLst>
                </a:gridCol>
              </a:tblGrid>
              <a:tr h="458835">
                <a:tc>
                  <a:txBody>
                    <a:bodyPr/>
                    <a:lstStyle/>
                    <a:p>
                      <a:pPr algn="ctr"/>
                      <a:r>
                        <a:rPr lang="en-US" sz="1200" b="1" dirty="0">
                          <a:latin typeface="Verdana" pitchFamily="34" charset="0"/>
                          <a:ea typeface="Verdana" pitchFamily="34" charset="0"/>
                          <a:cs typeface="Verdana" pitchFamily="34" charset="0"/>
                        </a:rPr>
                        <a:t>Grade of Lumber</a:t>
                      </a:r>
                    </a:p>
                  </a:txBody>
                  <a:tcPr anchor="ctr"/>
                </a:tc>
                <a:tc>
                  <a:txBody>
                    <a:bodyPr/>
                    <a:lstStyle/>
                    <a:p>
                      <a:pPr algn="ctr"/>
                      <a:r>
                        <a:rPr lang="en-US" sz="1200" b="1" dirty="0">
                          <a:latin typeface="Verdana" pitchFamily="34" charset="0"/>
                          <a:ea typeface="Verdana" pitchFamily="34" charset="0"/>
                          <a:cs typeface="Verdana" pitchFamily="34" charset="0"/>
                        </a:rPr>
                        <a:t>Board Feet Produced</a:t>
                      </a:r>
                    </a:p>
                  </a:txBody>
                  <a:tcPr anchor="ctr"/>
                </a:tc>
                <a:tc>
                  <a:txBody>
                    <a:bodyPr/>
                    <a:lstStyle/>
                    <a:p>
                      <a:pPr algn="ctr"/>
                      <a:r>
                        <a:rPr lang="en-US" sz="1200" b="1" dirty="0">
                          <a:latin typeface="Verdana" pitchFamily="34" charset="0"/>
                          <a:ea typeface="Verdana" pitchFamily="34" charset="0"/>
                          <a:cs typeface="Verdana" pitchFamily="34" charset="0"/>
                        </a:rPr>
                        <a:t>Percent of Total</a:t>
                      </a:r>
                    </a:p>
                  </a:txBody>
                  <a:tcPr anchor="ctr"/>
                </a:tc>
                <a:tc>
                  <a:txBody>
                    <a:bodyPr/>
                    <a:lstStyle/>
                    <a:p>
                      <a:pPr algn="ctr"/>
                      <a:r>
                        <a:rPr lang="en-US" sz="1200" b="1" dirty="0">
                          <a:latin typeface="Verdana" pitchFamily="34" charset="0"/>
                          <a:ea typeface="Verdana" pitchFamily="34" charset="0"/>
                          <a:cs typeface="Verdana" pitchFamily="34" charset="0"/>
                        </a:rPr>
                        <a:t>Allocated Cost</a:t>
                      </a:r>
                    </a:p>
                  </a:txBody>
                  <a:tcPr anchor="ctr"/>
                </a:tc>
                <a:tc>
                  <a:txBody>
                    <a:bodyPr/>
                    <a:lstStyle/>
                    <a:p>
                      <a:pPr algn="ctr"/>
                      <a:r>
                        <a:rPr lang="en-US" sz="1200" b="1" dirty="0">
                          <a:latin typeface="Verdana" pitchFamily="34" charset="0"/>
                          <a:ea typeface="Verdana" pitchFamily="34" charset="0"/>
                          <a:cs typeface="Verdana" pitchFamily="34" charset="0"/>
                        </a:rPr>
                        <a:t>Sales Value</a:t>
                      </a:r>
                    </a:p>
                  </a:txBody>
                  <a:tcPr anchor="ctr"/>
                </a:tc>
                <a:tc>
                  <a:txBody>
                    <a:bodyPr/>
                    <a:lstStyle/>
                    <a:p>
                      <a:pPr algn="ctr"/>
                      <a:r>
                        <a:rPr lang="en-US" sz="1200" b="1" dirty="0">
                          <a:latin typeface="Verdana" pitchFamily="34" charset="0"/>
                          <a:ea typeface="Verdana" pitchFamily="34" charset="0"/>
                          <a:cs typeface="Verdana" pitchFamily="34" charset="0"/>
                        </a:rPr>
                        <a:t>Gross Profit</a:t>
                      </a:r>
                    </a:p>
                  </a:txBody>
                  <a:tcPr anchor="ctr"/>
                </a:tc>
                <a:extLst>
                  <a:ext uri="{0D108BD9-81ED-4DB2-BD59-A6C34878D82A}">
                    <a16:rowId xmlns:a16="http://schemas.microsoft.com/office/drawing/2014/main" val="10000"/>
                  </a:ext>
                </a:extLst>
              </a:tr>
              <a:tr h="458835">
                <a:tc>
                  <a:txBody>
                    <a:bodyPr/>
                    <a:lstStyle/>
                    <a:p>
                      <a:r>
                        <a:rPr lang="en-US" sz="1200" dirty="0">
                          <a:latin typeface="Verdana" pitchFamily="34" charset="0"/>
                          <a:ea typeface="Verdana" pitchFamily="34" charset="0"/>
                          <a:cs typeface="Verdana" pitchFamily="34" charset="0"/>
                        </a:rPr>
                        <a:t>Clear and</a:t>
                      </a:r>
                      <a:r>
                        <a:rPr lang="en-US" sz="1200" baseline="0" dirty="0">
                          <a:latin typeface="Verdana" pitchFamily="34" charset="0"/>
                          <a:ea typeface="Verdana" pitchFamily="34" charset="0"/>
                          <a:cs typeface="Verdana" pitchFamily="34" charset="0"/>
                        </a:rPr>
                        <a:t> Select……………....</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dirty="0">
                          <a:latin typeface="Verdana" pitchFamily="34" charset="0"/>
                          <a:ea typeface="Verdana" pitchFamily="34" charset="0"/>
                          <a:cs typeface="Verdana" pitchFamily="34" charset="0"/>
                        </a:rPr>
                        <a:t>10,000</a:t>
                      </a:r>
                    </a:p>
                  </a:txBody>
                  <a:tcPr anchor="ctr"/>
                </a:tc>
                <a:tc>
                  <a:txBody>
                    <a:bodyPr/>
                    <a:lstStyle/>
                    <a:p>
                      <a:pPr algn="r"/>
                      <a:r>
                        <a:rPr lang="en-US" sz="1200" dirty="0">
                          <a:latin typeface="Verdana" pitchFamily="34" charset="0"/>
                          <a:ea typeface="Verdana" pitchFamily="34" charset="0"/>
                          <a:cs typeface="Verdana" pitchFamily="34" charset="0"/>
                        </a:rPr>
                        <a:t>10.0%</a:t>
                      </a:r>
                    </a:p>
                  </a:txBody>
                  <a:tcPr anchor="ctr"/>
                </a:tc>
                <a:tc>
                  <a:txBody>
                    <a:bodyPr/>
                    <a:lstStyle/>
                    <a:p>
                      <a:pPr algn="r"/>
                      <a:r>
                        <a:rPr lang="en-US" sz="1200" dirty="0">
                          <a:latin typeface="Verdana" pitchFamily="34" charset="0"/>
                          <a:ea typeface="Verdana" pitchFamily="34" charset="0"/>
                          <a:cs typeface="Verdana" pitchFamily="34" charset="0"/>
                        </a:rPr>
                        <a:t>$ 3,000</a:t>
                      </a:r>
                    </a:p>
                  </a:txBody>
                  <a:tcPr anchor="ctr"/>
                </a:tc>
                <a:tc>
                  <a:txBody>
                    <a:bodyPr/>
                    <a:lstStyle/>
                    <a:p>
                      <a:pPr algn="r"/>
                      <a:r>
                        <a:rPr lang="en-US" sz="1200" dirty="0">
                          <a:latin typeface="Verdana" pitchFamily="34" charset="0"/>
                          <a:ea typeface="Verdana" pitchFamily="34" charset="0"/>
                          <a:cs typeface="Verdana" pitchFamily="34" charset="0"/>
                        </a:rPr>
                        <a:t>$ 12,000</a:t>
                      </a:r>
                    </a:p>
                  </a:txBody>
                  <a:tcPr anchor="ctr"/>
                </a:tc>
                <a:tc>
                  <a:txBody>
                    <a:bodyPr/>
                    <a:lstStyle/>
                    <a:p>
                      <a:pPr algn="r"/>
                      <a:r>
                        <a:rPr lang="en-US" sz="1200" dirty="0">
                          <a:latin typeface="Verdana" pitchFamily="34" charset="0"/>
                          <a:ea typeface="Verdana" pitchFamily="34" charset="0"/>
                          <a:cs typeface="Verdana" pitchFamily="34" charset="0"/>
                        </a:rPr>
                        <a:t>$</a:t>
                      </a:r>
                      <a:r>
                        <a:rPr lang="en-US" sz="1200" baseline="0" dirty="0">
                          <a:latin typeface="Verdana" pitchFamily="34" charset="0"/>
                          <a:ea typeface="Verdana" pitchFamily="34" charset="0"/>
                          <a:cs typeface="Verdana" pitchFamily="34" charset="0"/>
                        </a:rPr>
                        <a:t> 9,000</a:t>
                      </a:r>
                      <a:endParaRPr lang="en-US" sz="12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388161">
                <a:tc>
                  <a:txBody>
                    <a:bodyPr/>
                    <a:lstStyle/>
                    <a:p>
                      <a:r>
                        <a:rPr lang="en-US" sz="1200" dirty="0">
                          <a:latin typeface="Verdana" pitchFamily="34" charset="0"/>
                          <a:ea typeface="Verdana" pitchFamily="34" charset="0"/>
                          <a:cs typeface="Verdana" pitchFamily="34" charset="0"/>
                        </a:rPr>
                        <a:t>No. 1 Common…</a:t>
                      </a:r>
                    </a:p>
                  </a:txBody>
                  <a:tcPr anchor="ctr"/>
                </a:tc>
                <a:tc>
                  <a:txBody>
                    <a:bodyPr/>
                    <a:lstStyle/>
                    <a:p>
                      <a:pPr algn="r"/>
                      <a:r>
                        <a:rPr lang="en-US" sz="1200" dirty="0">
                          <a:latin typeface="Verdana" pitchFamily="34" charset="0"/>
                          <a:ea typeface="Verdana" pitchFamily="34" charset="0"/>
                          <a:cs typeface="Verdana" pitchFamily="34" charset="0"/>
                        </a:rPr>
                        <a:t>30,000</a:t>
                      </a:r>
                    </a:p>
                  </a:txBody>
                  <a:tcPr anchor="ctr"/>
                </a:tc>
                <a:tc>
                  <a:txBody>
                    <a:bodyPr/>
                    <a:lstStyle/>
                    <a:p>
                      <a:pPr algn="r"/>
                      <a:r>
                        <a:rPr lang="en-US" sz="1200" dirty="0">
                          <a:latin typeface="Verdana" pitchFamily="34" charset="0"/>
                          <a:ea typeface="Verdana" pitchFamily="34" charset="0"/>
                          <a:cs typeface="Verdana" pitchFamily="34" charset="0"/>
                        </a:rPr>
                        <a:t>30.0</a:t>
                      </a:r>
                    </a:p>
                  </a:txBody>
                  <a:tcPr anchor="ctr"/>
                </a:tc>
                <a:tc>
                  <a:txBody>
                    <a:bodyPr/>
                    <a:lstStyle/>
                    <a:p>
                      <a:pPr algn="r"/>
                      <a:r>
                        <a:rPr lang="en-US" sz="1200" dirty="0">
                          <a:latin typeface="Verdana" pitchFamily="34" charset="0"/>
                          <a:ea typeface="Verdana" pitchFamily="34" charset="0"/>
                          <a:cs typeface="Verdana" pitchFamily="34" charset="0"/>
                        </a:rPr>
                        <a:t>9,000</a:t>
                      </a:r>
                    </a:p>
                  </a:txBody>
                  <a:tcPr anchor="ctr"/>
                </a:tc>
                <a:tc>
                  <a:txBody>
                    <a:bodyPr/>
                    <a:lstStyle/>
                    <a:p>
                      <a:pPr algn="r"/>
                      <a:r>
                        <a:rPr lang="en-US" sz="1200" dirty="0">
                          <a:latin typeface="Verdana" pitchFamily="34" charset="0"/>
                          <a:ea typeface="Verdana" pitchFamily="34" charset="0"/>
                          <a:cs typeface="Verdana" pitchFamily="34" charset="0"/>
                        </a:rPr>
                        <a:t>18,000</a:t>
                      </a:r>
                    </a:p>
                  </a:txBody>
                  <a:tcPr anchor="ctr"/>
                </a:tc>
                <a:tc>
                  <a:txBody>
                    <a:bodyPr/>
                    <a:lstStyle/>
                    <a:p>
                      <a:pPr algn="r"/>
                      <a:r>
                        <a:rPr lang="en-US" sz="1200" dirty="0">
                          <a:latin typeface="Verdana" pitchFamily="34" charset="0"/>
                          <a:ea typeface="Verdana" pitchFamily="34" charset="0"/>
                          <a:cs typeface="Verdana" pitchFamily="34" charset="0"/>
                        </a:rPr>
                        <a:t>9,000</a:t>
                      </a:r>
                    </a:p>
                  </a:txBody>
                  <a:tcPr anchor="ctr"/>
                </a:tc>
                <a:extLst>
                  <a:ext uri="{0D108BD9-81ED-4DB2-BD59-A6C34878D82A}">
                    <a16:rowId xmlns:a16="http://schemas.microsoft.com/office/drawing/2014/main" val="10002"/>
                  </a:ext>
                </a:extLst>
              </a:tr>
              <a:tr h="388161">
                <a:tc>
                  <a:txBody>
                    <a:bodyPr/>
                    <a:lstStyle/>
                    <a:p>
                      <a:r>
                        <a:rPr lang="en-US" sz="1200" dirty="0">
                          <a:latin typeface="Verdana" pitchFamily="34" charset="0"/>
                          <a:ea typeface="Verdana" pitchFamily="34" charset="0"/>
                          <a:cs typeface="Verdana" pitchFamily="34" charset="0"/>
                        </a:rPr>
                        <a:t>No. 2 Common…</a:t>
                      </a:r>
                    </a:p>
                  </a:txBody>
                  <a:tcPr anchor="ctr"/>
                </a:tc>
                <a:tc>
                  <a:txBody>
                    <a:bodyPr/>
                    <a:lstStyle/>
                    <a:p>
                      <a:pPr algn="r"/>
                      <a:r>
                        <a:rPr lang="en-US" sz="1200" dirty="0">
                          <a:latin typeface="Verdana" pitchFamily="34" charset="0"/>
                          <a:ea typeface="Verdana" pitchFamily="34" charset="0"/>
                          <a:cs typeface="Verdana" pitchFamily="34" charset="0"/>
                        </a:rPr>
                        <a:t>40,000</a:t>
                      </a:r>
                    </a:p>
                  </a:txBody>
                  <a:tcPr anchor="ctr"/>
                </a:tc>
                <a:tc>
                  <a:txBody>
                    <a:bodyPr/>
                    <a:lstStyle/>
                    <a:p>
                      <a:pPr algn="r"/>
                      <a:r>
                        <a:rPr lang="en-US" sz="1200" dirty="0">
                          <a:latin typeface="Verdana" pitchFamily="34" charset="0"/>
                          <a:ea typeface="Verdana" pitchFamily="34" charset="0"/>
                          <a:cs typeface="Verdana" pitchFamily="34" charset="0"/>
                        </a:rPr>
                        <a:t>40.0</a:t>
                      </a:r>
                    </a:p>
                  </a:txBody>
                  <a:tcPr anchor="ctr"/>
                </a:tc>
                <a:tc>
                  <a:txBody>
                    <a:bodyPr/>
                    <a:lstStyle/>
                    <a:p>
                      <a:pPr algn="r"/>
                      <a:r>
                        <a:rPr lang="en-US" sz="1200" dirty="0">
                          <a:latin typeface="Verdana" pitchFamily="34" charset="0"/>
                          <a:ea typeface="Verdana" pitchFamily="34" charset="0"/>
                          <a:cs typeface="Verdana" pitchFamily="34" charset="0"/>
                        </a:rPr>
                        <a:t>12,000</a:t>
                      </a:r>
                    </a:p>
                  </a:txBody>
                  <a:tcPr anchor="ctr"/>
                </a:tc>
                <a:tc>
                  <a:txBody>
                    <a:bodyPr/>
                    <a:lstStyle/>
                    <a:p>
                      <a:pPr algn="r"/>
                      <a:r>
                        <a:rPr lang="en-US" sz="1200" dirty="0">
                          <a:latin typeface="Verdana" pitchFamily="34" charset="0"/>
                          <a:ea typeface="Verdana" pitchFamily="34" charset="0"/>
                          <a:cs typeface="Verdana" pitchFamily="34" charset="0"/>
                        </a:rPr>
                        <a:t>16,000</a:t>
                      </a:r>
                    </a:p>
                  </a:txBody>
                  <a:tcPr anchor="ctr"/>
                </a:tc>
                <a:tc>
                  <a:txBody>
                    <a:bodyPr/>
                    <a:lstStyle/>
                    <a:p>
                      <a:pPr algn="r"/>
                      <a:r>
                        <a:rPr lang="en-US" sz="1200" dirty="0">
                          <a:latin typeface="Verdana" pitchFamily="34" charset="0"/>
                          <a:ea typeface="Verdana" pitchFamily="34" charset="0"/>
                          <a:cs typeface="Verdana" pitchFamily="34" charset="0"/>
                        </a:rPr>
                        <a:t>4,000</a:t>
                      </a:r>
                    </a:p>
                  </a:txBody>
                  <a:tcPr anchor="ctr"/>
                </a:tc>
                <a:extLst>
                  <a:ext uri="{0D108BD9-81ED-4DB2-BD59-A6C34878D82A}">
                    <a16:rowId xmlns:a16="http://schemas.microsoft.com/office/drawing/2014/main" val="10003"/>
                  </a:ext>
                </a:extLst>
              </a:tr>
              <a:tr h="388161">
                <a:tc>
                  <a:txBody>
                    <a:bodyPr/>
                    <a:lstStyle/>
                    <a:p>
                      <a:r>
                        <a:rPr lang="en-US" sz="1200" dirty="0">
                          <a:latin typeface="Verdana" pitchFamily="34" charset="0"/>
                          <a:ea typeface="Verdana" pitchFamily="34" charset="0"/>
                          <a:cs typeface="Verdana" pitchFamily="34" charset="0"/>
                        </a:rPr>
                        <a:t>No. 3 Common…</a:t>
                      </a:r>
                    </a:p>
                  </a:txBody>
                  <a:tcPr anchor="ctr"/>
                </a:tc>
                <a:tc>
                  <a:txBody>
                    <a:bodyPr/>
                    <a:lstStyle/>
                    <a:p>
                      <a:pPr algn="r"/>
                      <a:r>
                        <a:rPr lang="en-US" sz="1200" u="sng" dirty="0">
                          <a:latin typeface="Verdana" pitchFamily="34" charset="0"/>
                          <a:ea typeface="Verdana" pitchFamily="34" charset="0"/>
                          <a:cs typeface="Verdana" pitchFamily="34" charset="0"/>
                        </a:rPr>
                        <a:t>20,000</a:t>
                      </a:r>
                    </a:p>
                  </a:txBody>
                  <a:tcPr anchor="ctr"/>
                </a:tc>
                <a:tc>
                  <a:txBody>
                    <a:bodyPr/>
                    <a:lstStyle/>
                    <a:p>
                      <a:pPr algn="r"/>
                      <a:r>
                        <a:rPr lang="en-US" sz="1200" u="sng" dirty="0">
                          <a:latin typeface="Verdana" pitchFamily="34" charset="0"/>
                          <a:ea typeface="Verdana" pitchFamily="34" charset="0"/>
                          <a:cs typeface="Verdana" pitchFamily="34" charset="0"/>
                        </a:rPr>
                        <a:t>20.0</a:t>
                      </a:r>
                    </a:p>
                  </a:txBody>
                  <a:tcPr anchor="ctr"/>
                </a:tc>
                <a:tc>
                  <a:txBody>
                    <a:bodyPr/>
                    <a:lstStyle/>
                    <a:p>
                      <a:pPr algn="r"/>
                      <a:r>
                        <a:rPr lang="en-US" sz="1200" u="sng" dirty="0">
                          <a:latin typeface="Verdana" pitchFamily="34" charset="0"/>
                          <a:ea typeface="Verdana" pitchFamily="34" charset="0"/>
                          <a:cs typeface="Verdana" pitchFamily="34" charset="0"/>
                        </a:rPr>
                        <a:t>6,000</a:t>
                      </a:r>
                    </a:p>
                  </a:txBody>
                  <a:tcPr anchor="ctr"/>
                </a:tc>
                <a:tc>
                  <a:txBody>
                    <a:bodyPr/>
                    <a:lstStyle/>
                    <a:p>
                      <a:pPr algn="r"/>
                      <a:r>
                        <a:rPr lang="en-US" sz="1200" u="sng" dirty="0">
                          <a:latin typeface="Verdana" pitchFamily="34" charset="0"/>
                          <a:ea typeface="Verdana" pitchFamily="34" charset="0"/>
                          <a:cs typeface="Verdana" pitchFamily="34" charset="0"/>
                        </a:rPr>
                        <a:t>4,000</a:t>
                      </a:r>
                    </a:p>
                  </a:txBody>
                  <a:tcPr anchor="ctr"/>
                </a:tc>
                <a:tc>
                  <a:txBody>
                    <a:bodyPr/>
                    <a:lstStyle/>
                    <a:p>
                      <a:pPr algn="r"/>
                      <a:r>
                        <a:rPr lang="en-US" sz="1200" u="sng" dirty="0">
                          <a:latin typeface="Verdana" pitchFamily="34" charset="0"/>
                          <a:ea typeface="Verdana" pitchFamily="34" charset="0"/>
                          <a:cs typeface="Verdana" pitchFamily="34" charset="0"/>
                        </a:rPr>
                        <a:t>(2,000)</a:t>
                      </a:r>
                    </a:p>
                  </a:txBody>
                  <a:tcPr anchor="ctr"/>
                </a:tc>
                <a:extLst>
                  <a:ext uri="{0D108BD9-81ED-4DB2-BD59-A6C34878D82A}">
                    <a16:rowId xmlns:a16="http://schemas.microsoft.com/office/drawing/2014/main" val="10004"/>
                  </a:ext>
                </a:extLst>
              </a:tr>
              <a:tr h="275301">
                <a:tc>
                  <a:txBody>
                    <a:bodyPr/>
                    <a:lstStyle/>
                    <a:p>
                      <a:r>
                        <a:rPr lang="en-US" sz="1200" dirty="0">
                          <a:latin typeface="Verdana" pitchFamily="34" charset="0"/>
                          <a:ea typeface="Verdana" pitchFamily="34" charset="0"/>
                          <a:cs typeface="Verdana" pitchFamily="34" charset="0"/>
                        </a:rPr>
                        <a:t>Totals………………..</a:t>
                      </a:r>
                    </a:p>
                  </a:txBody>
                  <a:tcPr anchor="ctr"/>
                </a:tc>
                <a:tc>
                  <a:txBody>
                    <a:bodyPr/>
                    <a:lstStyle/>
                    <a:p>
                      <a:pPr algn="r"/>
                      <a:r>
                        <a:rPr lang="en-US" sz="1200" u="sng" dirty="0">
                          <a:latin typeface="Verdana" pitchFamily="34" charset="0"/>
                          <a:ea typeface="Verdana" pitchFamily="34" charset="0"/>
                          <a:cs typeface="Verdana" pitchFamily="34" charset="0"/>
                        </a:rPr>
                        <a:t>100,000</a:t>
                      </a:r>
                    </a:p>
                  </a:txBody>
                  <a:tcPr anchor="ctr"/>
                </a:tc>
                <a:tc>
                  <a:txBody>
                    <a:bodyPr/>
                    <a:lstStyle/>
                    <a:p>
                      <a:pPr algn="r"/>
                      <a:r>
                        <a:rPr lang="en-US" sz="1200" u="sng" dirty="0">
                          <a:latin typeface="Verdana" pitchFamily="34" charset="0"/>
                          <a:ea typeface="Verdana" pitchFamily="34" charset="0"/>
                          <a:cs typeface="Verdana" pitchFamily="34" charset="0"/>
                        </a:rPr>
                        <a:t>100.0%</a:t>
                      </a:r>
                    </a:p>
                  </a:txBody>
                  <a:tcPr anchor="ctr"/>
                </a:tc>
                <a:tc>
                  <a:txBody>
                    <a:bodyPr/>
                    <a:lstStyle/>
                    <a:p>
                      <a:pPr algn="r"/>
                      <a:r>
                        <a:rPr lang="en-US" sz="1200" u="sng" dirty="0">
                          <a:latin typeface="Verdana" pitchFamily="34" charset="0"/>
                          <a:ea typeface="Verdana" pitchFamily="34" charset="0"/>
                          <a:cs typeface="Verdana" pitchFamily="34" charset="0"/>
                        </a:rPr>
                        <a:t>$ 30,000</a:t>
                      </a:r>
                    </a:p>
                  </a:txBody>
                  <a:tcPr anchor="ctr"/>
                </a:tc>
                <a:tc>
                  <a:txBody>
                    <a:bodyPr/>
                    <a:lstStyle/>
                    <a:p>
                      <a:pPr algn="r"/>
                      <a:r>
                        <a:rPr lang="en-US" sz="1200" u="sng" dirty="0">
                          <a:latin typeface="Verdana" pitchFamily="34" charset="0"/>
                          <a:ea typeface="Verdana" pitchFamily="34" charset="0"/>
                          <a:cs typeface="Verdana" pitchFamily="34" charset="0"/>
                        </a:rPr>
                        <a:t>$ 50,000</a:t>
                      </a:r>
                    </a:p>
                  </a:txBody>
                  <a:tcPr anchor="ctr"/>
                </a:tc>
                <a:tc>
                  <a:txBody>
                    <a:bodyPr/>
                    <a:lstStyle/>
                    <a:p>
                      <a:pPr algn="r"/>
                      <a:r>
                        <a:rPr lang="en-US" sz="1200" u="sng" dirty="0">
                          <a:latin typeface="Verdana" pitchFamily="34" charset="0"/>
                          <a:ea typeface="Verdana" pitchFamily="34" charset="0"/>
                          <a:cs typeface="Verdana" pitchFamily="34" charset="0"/>
                        </a:rPr>
                        <a:t>$ 20,000</a:t>
                      </a:r>
                    </a:p>
                  </a:txBody>
                  <a:tcPr anchor="ctr"/>
                </a:tc>
                <a:extLst>
                  <a:ext uri="{0D108BD9-81ED-4DB2-BD59-A6C34878D82A}">
                    <a16:rowId xmlns:a16="http://schemas.microsoft.com/office/drawing/2014/main" val="10005"/>
                  </a:ext>
                </a:extLst>
              </a:tr>
            </a:tbl>
          </a:graphicData>
        </a:graphic>
      </p:graphicFrame>
      <p:sp>
        <p:nvSpPr>
          <p:cNvPr id="6" name="Content Placeholder 3"/>
          <p:cNvSpPr>
            <a:spLocks noGrp="1"/>
          </p:cNvSpPr>
          <p:nvPr>
            <p:ph idx="4294967295"/>
          </p:nvPr>
        </p:nvSpPr>
        <p:spPr>
          <a:xfrm>
            <a:off x="251520" y="5445224"/>
            <a:ext cx="8712968" cy="864096"/>
          </a:xfrm>
          <a:prstGeom prst="rect">
            <a:avLst/>
          </a:prstGeom>
        </p:spPr>
        <p:txBody>
          <a:bodyPr/>
          <a:lstStyle/>
          <a:p>
            <a:r>
              <a:rPr lang="en-US" sz="2000" dirty="0"/>
              <a:t>Percent of Total: Clear and Select: 10,000 ÷ 100,000 = 10%</a:t>
            </a:r>
          </a:p>
          <a:p>
            <a:r>
              <a:rPr lang="en-US" sz="2000" dirty="0"/>
              <a:t>Allocated Cost: Clear and select: 10% of $30,000 = $3,000</a:t>
            </a:r>
          </a:p>
        </p:txBody>
      </p:sp>
    </p:spTree>
    <p:extLst>
      <p:ext uri="{BB962C8B-B14F-4D97-AF65-F5344CB8AC3E}">
        <p14:creationId xmlns:p14="http://schemas.microsoft.com/office/powerpoint/2010/main" val="36099091"/>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9" y="549166"/>
            <a:ext cx="7561798" cy="1022446"/>
          </a:xfrm>
        </p:spPr>
        <p:txBody>
          <a:bodyPr/>
          <a:lstStyle/>
          <a:p>
            <a:r>
              <a:rPr lang="en-US" altLang="en-US" sz="3600" dirty="0"/>
              <a:t>Joint Costs and Their Allocation (5 of 6)</a:t>
            </a:r>
            <a:endParaRPr lang="en-US" sz="3600" dirty="0"/>
          </a:p>
        </p:txBody>
      </p:sp>
      <p:sp>
        <p:nvSpPr>
          <p:cNvPr id="4" name="Text Placeholder 3"/>
          <p:cNvSpPr>
            <a:spLocks noGrp="1"/>
          </p:cNvSpPr>
          <p:nvPr>
            <p:ph type="body" sz="quarter" idx="13"/>
          </p:nvPr>
        </p:nvSpPr>
        <p:spPr>
          <a:xfrm>
            <a:off x="78432" y="1571612"/>
            <a:ext cx="8565534" cy="490530"/>
          </a:xfrm>
        </p:spPr>
        <p:txBody>
          <a:bodyPr/>
          <a:lstStyle/>
          <a:p>
            <a:pPr algn="ctr"/>
            <a:r>
              <a:rPr lang="en-US" altLang="en-US" sz="1800" b="1" kern="0" dirty="0">
                <a:solidFill>
                  <a:prstClr val="black"/>
                </a:solidFill>
              </a:rPr>
              <a:t>Learning Objective C3:</a:t>
            </a:r>
            <a:r>
              <a:rPr lang="en-US" sz="1800" dirty="0">
                <a:solidFill>
                  <a:prstClr val="black"/>
                </a:solidFill>
              </a:rPr>
              <a:t> Describe allocation of joint costs across products.</a:t>
            </a:r>
            <a:endParaRPr lang="en-US" sz="1800" b="1" dirty="0">
              <a:solidFill>
                <a:prstClr val="black"/>
              </a:solidFill>
            </a:endParaRPr>
          </a:p>
        </p:txBody>
      </p:sp>
      <p:sp>
        <p:nvSpPr>
          <p:cNvPr id="3" name="Content Placeholder 2"/>
          <p:cNvSpPr>
            <a:spLocks noGrp="1"/>
          </p:cNvSpPr>
          <p:nvPr>
            <p:ph idx="1"/>
          </p:nvPr>
        </p:nvSpPr>
        <p:spPr>
          <a:xfrm>
            <a:off x="320566" y="2286000"/>
            <a:ext cx="8487102" cy="4038600"/>
          </a:xfrm>
        </p:spPr>
        <p:txBody>
          <a:bodyPr/>
          <a:lstStyle/>
          <a:p>
            <a:pPr marL="0" indent="0">
              <a:buNone/>
            </a:pPr>
            <a:r>
              <a:rPr lang="en-US" altLang="en-US" sz="2600" b="1" dirty="0"/>
              <a:t>Allocating Joint Costs on a Value Basis</a:t>
            </a:r>
          </a:p>
          <a:p>
            <a:r>
              <a:rPr lang="en-US" sz="2600" dirty="0"/>
              <a:t>In this sawmill, joint costs include the logs and their being cut into boards. This joint cost will need to be allocated to the different products resulting from it.  We will focus on </a:t>
            </a:r>
            <a:r>
              <a:rPr lang="en-US" sz="2600" u="sng" dirty="0"/>
              <a:t>sales value</a:t>
            </a:r>
            <a:r>
              <a:rPr lang="en-US" sz="2600" dirty="0"/>
              <a:t>…</a:t>
            </a:r>
          </a:p>
        </p:txBody>
      </p:sp>
    </p:spTree>
    <p:extLst>
      <p:ext uri="{BB962C8B-B14F-4D97-AF65-F5344CB8AC3E}">
        <p14:creationId xmlns:p14="http://schemas.microsoft.com/office/powerpoint/2010/main" val="5761953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315" y="543230"/>
            <a:ext cx="7786885" cy="1113284"/>
          </a:xfrm>
        </p:spPr>
        <p:txBody>
          <a:bodyPr/>
          <a:lstStyle/>
          <a:p>
            <a:r>
              <a:rPr lang="en-US" altLang="en-US" sz="3600" dirty="0"/>
              <a:t>Joint Costs and Their Allocation (6 of 6)</a:t>
            </a:r>
            <a:endParaRPr lang="en-US" sz="3600" dirty="0"/>
          </a:p>
        </p:txBody>
      </p:sp>
      <p:sp>
        <p:nvSpPr>
          <p:cNvPr id="3" name="Text Placeholder 2"/>
          <p:cNvSpPr>
            <a:spLocks noGrp="1"/>
          </p:cNvSpPr>
          <p:nvPr>
            <p:ph type="body" sz="quarter" idx="15"/>
          </p:nvPr>
        </p:nvSpPr>
        <p:spPr>
          <a:xfrm>
            <a:off x="63947" y="1736658"/>
            <a:ext cx="8998427" cy="473142"/>
          </a:xfrm>
        </p:spPr>
        <p:txBody>
          <a:bodyPr/>
          <a:lstStyle/>
          <a:p>
            <a:pPr algn="ctr"/>
            <a:r>
              <a:rPr lang="en-US" altLang="en-US" sz="1800" b="1" kern="0" dirty="0">
                <a:solidFill>
                  <a:prstClr val="black"/>
                </a:solidFill>
              </a:rPr>
              <a:t>Learning Objective C3:</a:t>
            </a:r>
            <a:r>
              <a:rPr lang="en-US" sz="1800" dirty="0">
                <a:solidFill>
                  <a:prstClr val="black"/>
                </a:solidFill>
              </a:rPr>
              <a:t> Describe allocation of joint costs across products.</a:t>
            </a:r>
            <a:endParaRPr lang="en-US" sz="1800" b="1"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920888031"/>
              </p:ext>
            </p:extLst>
          </p:nvPr>
        </p:nvGraphicFramePr>
        <p:xfrm>
          <a:off x="320040" y="2324113"/>
          <a:ext cx="8538238" cy="2462209"/>
        </p:xfrm>
        <a:graphic>
          <a:graphicData uri="http://schemas.openxmlformats.org/drawingml/2006/table">
            <a:tbl>
              <a:tblPr firstRow="1" bandRow="1">
                <a:tableStyleId>{5940675A-B579-460E-94D1-54222C63F5DA}</a:tableStyleId>
              </a:tblPr>
              <a:tblGrid>
                <a:gridCol w="1911086">
                  <a:extLst>
                    <a:ext uri="{9D8B030D-6E8A-4147-A177-3AD203B41FA5}">
                      <a16:colId xmlns:a16="http://schemas.microsoft.com/office/drawing/2014/main" val="20000"/>
                    </a:ext>
                  </a:extLst>
                </a:gridCol>
                <a:gridCol w="1618258">
                  <a:extLst>
                    <a:ext uri="{9D8B030D-6E8A-4147-A177-3AD203B41FA5}">
                      <a16:colId xmlns:a16="http://schemas.microsoft.com/office/drawing/2014/main" val="20001"/>
                    </a:ext>
                  </a:extLst>
                </a:gridCol>
                <a:gridCol w="1772378">
                  <a:extLst>
                    <a:ext uri="{9D8B030D-6E8A-4147-A177-3AD203B41FA5}">
                      <a16:colId xmlns:a16="http://schemas.microsoft.com/office/drawing/2014/main" val="20002"/>
                    </a:ext>
                  </a:extLst>
                </a:gridCol>
                <a:gridCol w="1618258">
                  <a:extLst>
                    <a:ext uri="{9D8B030D-6E8A-4147-A177-3AD203B41FA5}">
                      <a16:colId xmlns:a16="http://schemas.microsoft.com/office/drawing/2014/main" val="20003"/>
                    </a:ext>
                  </a:extLst>
                </a:gridCol>
                <a:gridCol w="1618258">
                  <a:extLst>
                    <a:ext uri="{9D8B030D-6E8A-4147-A177-3AD203B41FA5}">
                      <a16:colId xmlns:a16="http://schemas.microsoft.com/office/drawing/2014/main" val="20004"/>
                    </a:ext>
                  </a:extLst>
                </a:gridCol>
              </a:tblGrid>
              <a:tr h="563214">
                <a:tc>
                  <a:txBody>
                    <a:bodyPr/>
                    <a:lstStyle/>
                    <a:p>
                      <a:pPr algn="ctr"/>
                      <a:r>
                        <a:rPr lang="en-US" sz="1200" b="1" dirty="0">
                          <a:latin typeface="Verdana" pitchFamily="34" charset="0"/>
                          <a:ea typeface="Verdana" pitchFamily="34" charset="0"/>
                          <a:cs typeface="Verdana" pitchFamily="34" charset="0"/>
                        </a:rPr>
                        <a:t>Grade of Lumber</a:t>
                      </a:r>
                    </a:p>
                  </a:txBody>
                  <a:tcPr anchor="ctr"/>
                </a:tc>
                <a:tc>
                  <a:txBody>
                    <a:bodyPr/>
                    <a:lstStyle/>
                    <a:p>
                      <a:pPr algn="ctr"/>
                      <a:r>
                        <a:rPr lang="en-US" sz="1200" b="1" dirty="0">
                          <a:latin typeface="Verdana" pitchFamily="34" charset="0"/>
                          <a:ea typeface="Verdana" pitchFamily="34" charset="0"/>
                          <a:cs typeface="Verdana" pitchFamily="34" charset="0"/>
                        </a:rPr>
                        <a:t>Sales</a:t>
                      </a:r>
                      <a:r>
                        <a:rPr lang="en-US" sz="1200" b="1" baseline="0" dirty="0">
                          <a:latin typeface="Verdana" pitchFamily="34" charset="0"/>
                          <a:ea typeface="Verdana" pitchFamily="34" charset="0"/>
                          <a:cs typeface="Verdana" pitchFamily="34" charset="0"/>
                        </a:rPr>
                        <a:t> Value</a:t>
                      </a:r>
                      <a:endParaRPr lang="en-US" sz="1200" b="1" dirty="0">
                        <a:latin typeface="Verdana" pitchFamily="34" charset="0"/>
                        <a:ea typeface="Verdana" pitchFamily="34" charset="0"/>
                        <a:cs typeface="Verdana" pitchFamily="34" charset="0"/>
                      </a:endParaRPr>
                    </a:p>
                  </a:txBody>
                  <a:tcPr anchor="ctr"/>
                </a:tc>
                <a:tc>
                  <a:txBody>
                    <a:bodyPr/>
                    <a:lstStyle/>
                    <a:p>
                      <a:pPr algn="ctr"/>
                      <a:r>
                        <a:rPr lang="en-US" sz="1200" b="1" dirty="0">
                          <a:latin typeface="Verdana" pitchFamily="34" charset="0"/>
                          <a:ea typeface="Verdana" pitchFamily="34" charset="0"/>
                          <a:cs typeface="Verdana" pitchFamily="34" charset="0"/>
                        </a:rPr>
                        <a:t>Percent of Total</a:t>
                      </a:r>
                    </a:p>
                  </a:txBody>
                  <a:tcPr anchor="ctr"/>
                </a:tc>
                <a:tc>
                  <a:txBody>
                    <a:bodyPr/>
                    <a:lstStyle/>
                    <a:p>
                      <a:pPr algn="ctr"/>
                      <a:r>
                        <a:rPr lang="en-US" sz="1200" b="1" dirty="0">
                          <a:latin typeface="Verdana" pitchFamily="34" charset="0"/>
                          <a:ea typeface="Verdana" pitchFamily="34" charset="0"/>
                          <a:cs typeface="Verdana" pitchFamily="34" charset="0"/>
                        </a:rPr>
                        <a:t>Allocated Cost</a:t>
                      </a:r>
                    </a:p>
                  </a:txBody>
                  <a:tcPr anchor="ctr"/>
                </a:tc>
                <a:tc>
                  <a:txBody>
                    <a:bodyPr/>
                    <a:lstStyle/>
                    <a:p>
                      <a:pPr algn="ctr"/>
                      <a:r>
                        <a:rPr lang="en-US" sz="1200" b="1" dirty="0">
                          <a:latin typeface="Verdana" pitchFamily="34" charset="0"/>
                          <a:ea typeface="Verdana" pitchFamily="34" charset="0"/>
                          <a:cs typeface="Verdana" pitchFamily="34" charset="0"/>
                        </a:rPr>
                        <a:t>Gross</a:t>
                      </a:r>
                      <a:r>
                        <a:rPr lang="en-US" sz="1200" b="1" baseline="0" dirty="0">
                          <a:latin typeface="Verdana" pitchFamily="34" charset="0"/>
                          <a:ea typeface="Verdana" pitchFamily="34" charset="0"/>
                          <a:cs typeface="Verdana" pitchFamily="34" charset="0"/>
                        </a:rPr>
                        <a:t> Profit</a:t>
                      </a:r>
                      <a:endParaRPr lang="en-US" sz="1200" b="1"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79799">
                <a:tc>
                  <a:txBody>
                    <a:bodyPr/>
                    <a:lstStyle/>
                    <a:p>
                      <a:r>
                        <a:rPr lang="en-US" sz="1200" dirty="0">
                          <a:latin typeface="Verdana" pitchFamily="34" charset="0"/>
                          <a:ea typeface="Verdana" pitchFamily="34" charset="0"/>
                          <a:cs typeface="Verdana" pitchFamily="34" charset="0"/>
                        </a:rPr>
                        <a:t>Clear and Select</a:t>
                      </a:r>
                    </a:p>
                  </a:txBody>
                  <a:tcPr anchor="ctr"/>
                </a:tc>
                <a:tc>
                  <a:txBody>
                    <a:bodyPr/>
                    <a:lstStyle/>
                    <a:p>
                      <a:pPr algn="r"/>
                      <a:r>
                        <a:rPr lang="en-US" sz="1200" dirty="0">
                          <a:latin typeface="Verdana" pitchFamily="34" charset="0"/>
                          <a:ea typeface="Verdana" pitchFamily="34" charset="0"/>
                          <a:cs typeface="Verdana" pitchFamily="34" charset="0"/>
                        </a:rPr>
                        <a:t>$ 12,000</a:t>
                      </a:r>
                    </a:p>
                  </a:txBody>
                  <a:tcPr anchor="ctr"/>
                </a:tc>
                <a:tc>
                  <a:txBody>
                    <a:bodyPr/>
                    <a:lstStyle/>
                    <a:p>
                      <a:pPr algn="r"/>
                      <a:r>
                        <a:rPr lang="en-US" sz="1200" dirty="0">
                          <a:latin typeface="Verdana" pitchFamily="34" charset="0"/>
                          <a:ea typeface="Verdana" pitchFamily="34" charset="0"/>
                          <a:cs typeface="Verdana" pitchFamily="34" charset="0"/>
                        </a:rPr>
                        <a:t>24.0%</a:t>
                      </a:r>
                    </a:p>
                  </a:txBody>
                  <a:tcPr anchor="ctr"/>
                </a:tc>
                <a:tc>
                  <a:txBody>
                    <a:bodyPr/>
                    <a:lstStyle/>
                    <a:p>
                      <a:pPr algn="r"/>
                      <a:r>
                        <a:rPr lang="en-US" sz="1200" dirty="0">
                          <a:latin typeface="Verdana" pitchFamily="34" charset="0"/>
                          <a:ea typeface="Verdana" pitchFamily="34" charset="0"/>
                          <a:cs typeface="Verdana" pitchFamily="34" charset="0"/>
                        </a:rPr>
                        <a:t>$ 7,200</a:t>
                      </a:r>
                    </a:p>
                  </a:txBody>
                  <a:tcPr anchor="ctr"/>
                </a:tc>
                <a:tc>
                  <a:txBody>
                    <a:bodyPr/>
                    <a:lstStyle/>
                    <a:p>
                      <a:pPr algn="r"/>
                      <a:r>
                        <a:rPr lang="en-US" sz="1200" dirty="0">
                          <a:latin typeface="Verdana" pitchFamily="34" charset="0"/>
                          <a:ea typeface="Verdana" pitchFamily="34" charset="0"/>
                          <a:cs typeface="Verdana" pitchFamily="34" charset="0"/>
                        </a:rPr>
                        <a:t>$ 4,800</a:t>
                      </a:r>
                    </a:p>
                  </a:txBody>
                  <a:tcPr anchor="ctr"/>
                </a:tc>
                <a:extLst>
                  <a:ext uri="{0D108BD9-81ED-4DB2-BD59-A6C34878D82A}">
                    <a16:rowId xmlns:a16="http://schemas.microsoft.com/office/drawing/2014/main" val="10001"/>
                  </a:ext>
                </a:extLst>
              </a:tr>
              <a:tr h="379799">
                <a:tc>
                  <a:txBody>
                    <a:bodyPr/>
                    <a:lstStyle/>
                    <a:p>
                      <a:r>
                        <a:rPr lang="en-US" sz="1200" dirty="0">
                          <a:latin typeface="Verdana" pitchFamily="34" charset="0"/>
                          <a:ea typeface="Verdana" pitchFamily="34" charset="0"/>
                          <a:cs typeface="Verdana" pitchFamily="34" charset="0"/>
                        </a:rPr>
                        <a:t>No.</a:t>
                      </a:r>
                      <a:r>
                        <a:rPr lang="en-US" sz="1200" baseline="0" dirty="0">
                          <a:latin typeface="Verdana" pitchFamily="34" charset="0"/>
                          <a:ea typeface="Verdana" pitchFamily="34" charset="0"/>
                          <a:cs typeface="Verdana" pitchFamily="34" charset="0"/>
                        </a:rPr>
                        <a:t> 1 Common</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dirty="0">
                          <a:latin typeface="Verdana" pitchFamily="34" charset="0"/>
                          <a:ea typeface="Verdana" pitchFamily="34" charset="0"/>
                          <a:cs typeface="Verdana" pitchFamily="34" charset="0"/>
                        </a:rPr>
                        <a:t>18,000</a:t>
                      </a:r>
                    </a:p>
                  </a:txBody>
                  <a:tcPr anchor="ctr"/>
                </a:tc>
                <a:tc>
                  <a:txBody>
                    <a:bodyPr/>
                    <a:lstStyle/>
                    <a:p>
                      <a:pPr algn="r"/>
                      <a:r>
                        <a:rPr lang="en-US" sz="1200" dirty="0">
                          <a:latin typeface="Verdana" pitchFamily="34" charset="0"/>
                          <a:ea typeface="Verdana" pitchFamily="34" charset="0"/>
                          <a:cs typeface="Verdana" pitchFamily="34" charset="0"/>
                        </a:rPr>
                        <a:t>36.0</a:t>
                      </a:r>
                    </a:p>
                  </a:txBody>
                  <a:tcPr anchor="ctr"/>
                </a:tc>
                <a:tc>
                  <a:txBody>
                    <a:bodyPr/>
                    <a:lstStyle/>
                    <a:p>
                      <a:pPr algn="r"/>
                      <a:r>
                        <a:rPr lang="en-US" sz="1200" dirty="0">
                          <a:latin typeface="Verdana" pitchFamily="34" charset="0"/>
                          <a:ea typeface="Verdana" pitchFamily="34" charset="0"/>
                          <a:cs typeface="Verdana" pitchFamily="34" charset="0"/>
                        </a:rPr>
                        <a:t>10,800</a:t>
                      </a:r>
                    </a:p>
                  </a:txBody>
                  <a:tcPr anchor="ctr"/>
                </a:tc>
                <a:tc>
                  <a:txBody>
                    <a:bodyPr/>
                    <a:lstStyle/>
                    <a:p>
                      <a:pPr algn="r"/>
                      <a:r>
                        <a:rPr lang="en-US" sz="1200" dirty="0">
                          <a:latin typeface="Verdana" pitchFamily="34" charset="0"/>
                          <a:ea typeface="Verdana" pitchFamily="34" charset="0"/>
                          <a:cs typeface="Verdana" pitchFamily="34" charset="0"/>
                        </a:rPr>
                        <a:t>7,200</a:t>
                      </a:r>
                    </a:p>
                  </a:txBody>
                  <a:tcPr anchor="ctr"/>
                </a:tc>
                <a:extLst>
                  <a:ext uri="{0D108BD9-81ED-4DB2-BD59-A6C34878D82A}">
                    <a16:rowId xmlns:a16="http://schemas.microsoft.com/office/drawing/2014/main" val="10002"/>
                  </a:ext>
                </a:extLst>
              </a:tr>
              <a:tr h="379799">
                <a:tc>
                  <a:txBody>
                    <a:bodyPr/>
                    <a:lstStyle/>
                    <a:p>
                      <a:r>
                        <a:rPr lang="en-US" sz="1200" dirty="0">
                          <a:latin typeface="Verdana" pitchFamily="34" charset="0"/>
                          <a:ea typeface="Verdana" pitchFamily="34" charset="0"/>
                          <a:cs typeface="Verdana" pitchFamily="34" charset="0"/>
                        </a:rPr>
                        <a:t>No.</a:t>
                      </a:r>
                      <a:r>
                        <a:rPr lang="en-US" sz="1200" baseline="0" dirty="0">
                          <a:latin typeface="Verdana" pitchFamily="34" charset="0"/>
                          <a:ea typeface="Verdana" pitchFamily="34" charset="0"/>
                          <a:cs typeface="Verdana" pitchFamily="34" charset="0"/>
                        </a:rPr>
                        <a:t> 2 Common</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dirty="0">
                          <a:latin typeface="Verdana" pitchFamily="34" charset="0"/>
                          <a:ea typeface="Verdana" pitchFamily="34" charset="0"/>
                          <a:cs typeface="Verdana" pitchFamily="34" charset="0"/>
                        </a:rPr>
                        <a:t>16,000</a:t>
                      </a:r>
                    </a:p>
                  </a:txBody>
                  <a:tcPr anchor="ctr"/>
                </a:tc>
                <a:tc>
                  <a:txBody>
                    <a:bodyPr/>
                    <a:lstStyle/>
                    <a:p>
                      <a:pPr algn="r"/>
                      <a:r>
                        <a:rPr lang="en-US" sz="1200" dirty="0">
                          <a:latin typeface="Verdana" pitchFamily="34" charset="0"/>
                          <a:ea typeface="Verdana" pitchFamily="34" charset="0"/>
                          <a:cs typeface="Verdana" pitchFamily="34" charset="0"/>
                        </a:rPr>
                        <a:t>32.0</a:t>
                      </a:r>
                    </a:p>
                  </a:txBody>
                  <a:tcPr anchor="ctr"/>
                </a:tc>
                <a:tc>
                  <a:txBody>
                    <a:bodyPr/>
                    <a:lstStyle/>
                    <a:p>
                      <a:pPr algn="r"/>
                      <a:r>
                        <a:rPr lang="en-US" sz="1200" dirty="0">
                          <a:latin typeface="Verdana" pitchFamily="34" charset="0"/>
                          <a:ea typeface="Verdana" pitchFamily="34" charset="0"/>
                          <a:cs typeface="Verdana" pitchFamily="34" charset="0"/>
                        </a:rPr>
                        <a:t>9,600</a:t>
                      </a:r>
                    </a:p>
                  </a:txBody>
                  <a:tcPr anchor="ctr"/>
                </a:tc>
                <a:tc>
                  <a:txBody>
                    <a:bodyPr/>
                    <a:lstStyle/>
                    <a:p>
                      <a:pPr algn="r"/>
                      <a:r>
                        <a:rPr lang="en-US" sz="1200" dirty="0">
                          <a:latin typeface="Verdana" pitchFamily="34" charset="0"/>
                          <a:ea typeface="Verdana" pitchFamily="34" charset="0"/>
                          <a:cs typeface="Verdana" pitchFamily="34" charset="0"/>
                        </a:rPr>
                        <a:t>6,400</a:t>
                      </a:r>
                    </a:p>
                  </a:txBody>
                  <a:tcPr anchor="ctr"/>
                </a:tc>
                <a:extLst>
                  <a:ext uri="{0D108BD9-81ED-4DB2-BD59-A6C34878D82A}">
                    <a16:rowId xmlns:a16="http://schemas.microsoft.com/office/drawing/2014/main" val="10003"/>
                  </a:ext>
                </a:extLst>
              </a:tr>
              <a:tr h="379799">
                <a:tc>
                  <a:txBody>
                    <a:bodyPr/>
                    <a:lstStyle/>
                    <a:p>
                      <a:r>
                        <a:rPr lang="en-US" sz="1200" dirty="0">
                          <a:latin typeface="Verdana" pitchFamily="34" charset="0"/>
                          <a:ea typeface="Verdana" pitchFamily="34" charset="0"/>
                          <a:cs typeface="Verdana" pitchFamily="34" charset="0"/>
                        </a:rPr>
                        <a:t>No.</a:t>
                      </a:r>
                      <a:r>
                        <a:rPr lang="en-US" sz="1200" baseline="0" dirty="0">
                          <a:latin typeface="Verdana" pitchFamily="34" charset="0"/>
                          <a:ea typeface="Verdana" pitchFamily="34" charset="0"/>
                          <a:cs typeface="Verdana" pitchFamily="34" charset="0"/>
                        </a:rPr>
                        <a:t> 3 Common</a:t>
                      </a:r>
                      <a:endParaRPr lang="en-US" sz="1200" dirty="0">
                        <a:latin typeface="Verdana" pitchFamily="34" charset="0"/>
                        <a:ea typeface="Verdana" pitchFamily="34" charset="0"/>
                        <a:cs typeface="Verdana" pitchFamily="34" charset="0"/>
                      </a:endParaRPr>
                    </a:p>
                  </a:txBody>
                  <a:tcPr anchor="ctr"/>
                </a:tc>
                <a:tc>
                  <a:txBody>
                    <a:bodyPr/>
                    <a:lstStyle/>
                    <a:p>
                      <a:pPr algn="r"/>
                      <a:r>
                        <a:rPr lang="en-US" sz="1200" u="sng" dirty="0">
                          <a:latin typeface="Verdana" pitchFamily="34" charset="0"/>
                          <a:ea typeface="Verdana" pitchFamily="34" charset="0"/>
                          <a:cs typeface="Verdana" pitchFamily="34" charset="0"/>
                        </a:rPr>
                        <a:t>4,000</a:t>
                      </a:r>
                    </a:p>
                  </a:txBody>
                  <a:tcPr anchor="ctr"/>
                </a:tc>
                <a:tc>
                  <a:txBody>
                    <a:bodyPr/>
                    <a:lstStyle/>
                    <a:p>
                      <a:pPr algn="r"/>
                      <a:r>
                        <a:rPr lang="en-US" sz="1200" u="sng" dirty="0">
                          <a:latin typeface="Verdana" pitchFamily="34" charset="0"/>
                          <a:ea typeface="Verdana" pitchFamily="34" charset="0"/>
                          <a:cs typeface="Verdana" pitchFamily="34" charset="0"/>
                        </a:rPr>
                        <a:t>8.0</a:t>
                      </a:r>
                    </a:p>
                  </a:txBody>
                  <a:tcPr anchor="ctr"/>
                </a:tc>
                <a:tc>
                  <a:txBody>
                    <a:bodyPr/>
                    <a:lstStyle/>
                    <a:p>
                      <a:pPr algn="r"/>
                      <a:r>
                        <a:rPr lang="en-US" sz="1200" u="sng" dirty="0">
                          <a:latin typeface="Verdana" pitchFamily="34" charset="0"/>
                          <a:ea typeface="Verdana" pitchFamily="34" charset="0"/>
                          <a:cs typeface="Verdana" pitchFamily="34" charset="0"/>
                        </a:rPr>
                        <a:t>2,400</a:t>
                      </a:r>
                    </a:p>
                  </a:txBody>
                  <a:tcPr anchor="ctr"/>
                </a:tc>
                <a:tc>
                  <a:txBody>
                    <a:bodyPr/>
                    <a:lstStyle/>
                    <a:p>
                      <a:pPr algn="r"/>
                      <a:r>
                        <a:rPr lang="en-US" sz="1200" u="sng" dirty="0">
                          <a:latin typeface="Verdana" pitchFamily="34" charset="0"/>
                          <a:ea typeface="Verdana" pitchFamily="34" charset="0"/>
                          <a:cs typeface="Verdana" pitchFamily="34" charset="0"/>
                        </a:rPr>
                        <a:t>1,600</a:t>
                      </a:r>
                    </a:p>
                  </a:txBody>
                  <a:tcPr anchor="ctr"/>
                </a:tc>
                <a:extLst>
                  <a:ext uri="{0D108BD9-81ED-4DB2-BD59-A6C34878D82A}">
                    <a16:rowId xmlns:a16="http://schemas.microsoft.com/office/drawing/2014/main" val="10004"/>
                  </a:ext>
                </a:extLst>
              </a:tr>
              <a:tr h="379799">
                <a:tc>
                  <a:txBody>
                    <a:bodyPr/>
                    <a:lstStyle/>
                    <a:p>
                      <a:r>
                        <a:rPr lang="en-US" sz="1200" dirty="0">
                          <a:latin typeface="Verdana" pitchFamily="34" charset="0"/>
                          <a:ea typeface="Verdana" pitchFamily="34" charset="0"/>
                          <a:cs typeface="Verdana" pitchFamily="34" charset="0"/>
                        </a:rPr>
                        <a:t>Totals</a:t>
                      </a:r>
                    </a:p>
                  </a:txBody>
                  <a:tcPr anchor="ctr"/>
                </a:tc>
                <a:tc>
                  <a:txBody>
                    <a:bodyPr/>
                    <a:lstStyle/>
                    <a:p>
                      <a:pPr algn="r"/>
                      <a:r>
                        <a:rPr lang="en-US" sz="1200" u="sng" dirty="0">
                          <a:latin typeface="Verdana" pitchFamily="34" charset="0"/>
                          <a:ea typeface="Verdana" pitchFamily="34" charset="0"/>
                          <a:cs typeface="Verdana" pitchFamily="34" charset="0"/>
                        </a:rPr>
                        <a:t>$ 50,000</a:t>
                      </a:r>
                    </a:p>
                  </a:txBody>
                  <a:tcPr anchor="ctr"/>
                </a:tc>
                <a:tc>
                  <a:txBody>
                    <a:bodyPr/>
                    <a:lstStyle/>
                    <a:p>
                      <a:pPr algn="r"/>
                      <a:r>
                        <a:rPr lang="en-US" sz="1200" u="sng" dirty="0">
                          <a:latin typeface="Verdana" pitchFamily="34" charset="0"/>
                          <a:ea typeface="Verdana" pitchFamily="34" charset="0"/>
                          <a:cs typeface="Verdana" pitchFamily="34" charset="0"/>
                        </a:rPr>
                        <a:t>100.0%</a:t>
                      </a:r>
                    </a:p>
                  </a:txBody>
                  <a:tcPr anchor="ctr"/>
                </a:tc>
                <a:tc>
                  <a:txBody>
                    <a:bodyPr/>
                    <a:lstStyle/>
                    <a:p>
                      <a:pPr algn="r"/>
                      <a:r>
                        <a:rPr lang="en-US" sz="1200" u="sng" dirty="0">
                          <a:latin typeface="Verdana" pitchFamily="34" charset="0"/>
                          <a:ea typeface="Verdana" pitchFamily="34" charset="0"/>
                          <a:cs typeface="Verdana" pitchFamily="34" charset="0"/>
                        </a:rPr>
                        <a:t>$ 30,000</a:t>
                      </a:r>
                    </a:p>
                  </a:txBody>
                  <a:tcPr anchor="ctr"/>
                </a:tc>
                <a:tc>
                  <a:txBody>
                    <a:bodyPr/>
                    <a:lstStyle/>
                    <a:p>
                      <a:pPr algn="r"/>
                      <a:r>
                        <a:rPr lang="en-US" sz="1200" u="sng" dirty="0">
                          <a:latin typeface="Verdana" pitchFamily="34" charset="0"/>
                          <a:ea typeface="Verdana" pitchFamily="34" charset="0"/>
                          <a:cs typeface="Verdana" pitchFamily="34" charset="0"/>
                        </a:rPr>
                        <a:t>$ 20,000</a:t>
                      </a:r>
                    </a:p>
                  </a:txBody>
                  <a:tcPr anchor="ctr"/>
                </a:tc>
                <a:extLst>
                  <a:ext uri="{0D108BD9-81ED-4DB2-BD59-A6C34878D82A}">
                    <a16:rowId xmlns:a16="http://schemas.microsoft.com/office/drawing/2014/main" val="10005"/>
                  </a:ext>
                </a:extLst>
              </a:tr>
            </a:tbl>
          </a:graphicData>
        </a:graphic>
      </p:graphicFrame>
      <p:sp>
        <p:nvSpPr>
          <p:cNvPr id="5" name="Content Placeholder 2"/>
          <p:cNvSpPr>
            <a:spLocks noGrp="1"/>
          </p:cNvSpPr>
          <p:nvPr>
            <p:ph idx="4294967295"/>
          </p:nvPr>
        </p:nvSpPr>
        <p:spPr>
          <a:xfrm>
            <a:off x="357158" y="5072074"/>
            <a:ext cx="8429684" cy="1428760"/>
          </a:xfrm>
          <a:prstGeom prst="rect">
            <a:avLst/>
          </a:prstGeom>
        </p:spPr>
        <p:txBody>
          <a:bodyPr/>
          <a:lstStyle/>
          <a:p>
            <a:r>
              <a:rPr lang="en-US" sz="2200" dirty="0"/>
              <a:t>Percent of Total: Clear and Select: $12,000 ÷ $50,000 = 24%</a:t>
            </a:r>
          </a:p>
          <a:p>
            <a:r>
              <a:rPr lang="en-US" sz="2200" dirty="0"/>
              <a:t>Allocated Cost: Clear and Select: 24% of $30,000 = $7,200</a:t>
            </a:r>
          </a:p>
        </p:txBody>
      </p:sp>
    </p:spTree>
    <p:extLst>
      <p:ext uri="{BB962C8B-B14F-4D97-AF65-F5344CB8AC3E}">
        <p14:creationId xmlns:p14="http://schemas.microsoft.com/office/powerpoint/2010/main" val="1680225184"/>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IN" sz="3600" dirty="0"/>
              <a:t>End of Presentation</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98" y="575015"/>
            <a:ext cx="8565574" cy="628419"/>
          </a:xfrm>
        </p:spPr>
        <p:txBody>
          <a:bodyPr/>
          <a:lstStyle/>
          <a:p>
            <a:r>
              <a:rPr lang="en-US" sz="3600" kern="0" dirty="0"/>
              <a:t>Exhibit 22.1 </a:t>
            </a:r>
            <a:r>
              <a:rPr lang="en-US" altLang="en-US" sz="3600" dirty="0"/>
              <a:t>(1 of 2)</a:t>
            </a:r>
            <a:endParaRPr lang="en-US" sz="3600" dirty="0"/>
          </a:p>
        </p:txBody>
      </p:sp>
      <p:sp>
        <p:nvSpPr>
          <p:cNvPr id="3" name="Text Placeholder 2"/>
          <p:cNvSpPr>
            <a:spLocks noGrp="1"/>
          </p:cNvSpPr>
          <p:nvPr>
            <p:ph type="body" sz="quarter" idx="15"/>
          </p:nvPr>
        </p:nvSpPr>
        <p:spPr>
          <a:xfrm>
            <a:off x="63589" y="1256298"/>
            <a:ext cx="8998427" cy="572502"/>
          </a:xfrm>
        </p:spPr>
        <p:txBody>
          <a:bodyPr/>
          <a:lstStyle/>
          <a:p>
            <a:pPr algn="ctr"/>
            <a:r>
              <a:rPr lang="en-US" altLang="en-US" sz="1800" b="1" kern="0" dirty="0">
                <a:solidFill>
                  <a:prstClr val="black"/>
                </a:solidFill>
              </a:rPr>
              <a:t>Learning Objective P1:</a:t>
            </a:r>
            <a:r>
              <a:rPr lang="en-US" sz="1800" dirty="0">
                <a:solidFill>
                  <a:prstClr val="black"/>
                </a:solidFill>
              </a:rPr>
              <a:t> Prepare a responsibility accounting report using controllable costs.</a:t>
            </a:r>
            <a:endParaRPr lang="en-US" sz="1800" dirty="0"/>
          </a:p>
        </p:txBody>
      </p:sp>
      <p:sp>
        <p:nvSpPr>
          <p:cNvPr id="5" name="Content Placeholder 4"/>
          <p:cNvSpPr>
            <a:spLocks noGrp="1"/>
          </p:cNvSpPr>
          <p:nvPr>
            <p:ph sz="quarter" idx="17"/>
          </p:nvPr>
        </p:nvSpPr>
        <p:spPr>
          <a:xfrm>
            <a:off x="199696" y="2100092"/>
            <a:ext cx="8715704" cy="4281236"/>
          </a:xfrm>
        </p:spPr>
        <p:txBody>
          <a:bodyPr/>
          <a:lstStyle/>
          <a:p>
            <a:pPr marL="0" indent="0">
              <a:buNone/>
            </a:pPr>
            <a:r>
              <a:rPr lang="en-US" altLang="en-US" sz="2400" b="1" dirty="0"/>
              <a:t>Responsibility accounting </a:t>
            </a:r>
            <a:r>
              <a:rPr lang="en-US" altLang="en-US" sz="2400" dirty="0"/>
              <a:t>recognizes that control over costs and expenses belongs to several levels of management.</a:t>
            </a:r>
            <a:endParaRPr lang="en-US" altLang="en-US" sz="2000" dirty="0"/>
          </a:p>
        </p:txBody>
      </p:sp>
    </p:spTree>
    <p:extLst>
      <p:ext uri="{BB962C8B-B14F-4D97-AF65-F5344CB8AC3E}">
        <p14:creationId xmlns:p14="http://schemas.microsoft.com/office/powerpoint/2010/main" val="365187974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98" y="575015"/>
            <a:ext cx="8565574" cy="628419"/>
          </a:xfrm>
        </p:spPr>
        <p:txBody>
          <a:bodyPr/>
          <a:lstStyle/>
          <a:p>
            <a:r>
              <a:rPr lang="en-US" sz="3600" kern="0" dirty="0"/>
              <a:t>Exhibit 22.1 </a:t>
            </a:r>
            <a:r>
              <a:rPr lang="en-US" altLang="en-US" sz="3600" dirty="0"/>
              <a:t>(2 of 2)</a:t>
            </a:r>
            <a:endParaRPr lang="en-US" sz="3600" dirty="0"/>
          </a:p>
        </p:txBody>
      </p:sp>
      <p:sp>
        <p:nvSpPr>
          <p:cNvPr id="3" name="Text Placeholder 2"/>
          <p:cNvSpPr>
            <a:spLocks noGrp="1"/>
          </p:cNvSpPr>
          <p:nvPr>
            <p:ph type="body" sz="quarter" idx="15"/>
          </p:nvPr>
        </p:nvSpPr>
        <p:spPr>
          <a:xfrm>
            <a:off x="63589" y="1256298"/>
            <a:ext cx="8998427" cy="572502"/>
          </a:xfrm>
        </p:spPr>
        <p:txBody>
          <a:bodyPr/>
          <a:lstStyle/>
          <a:p>
            <a:pPr algn="ctr"/>
            <a:r>
              <a:rPr lang="en-US" altLang="en-US" sz="1800" b="1" kern="0" dirty="0">
                <a:solidFill>
                  <a:prstClr val="black"/>
                </a:solidFill>
              </a:rPr>
              <a:t>Learning Objective P1:</a:t>
            </a:r>
            <a:r>
              <a:rPr lang="en-US" sz="1800" dirty="0">
                <a:solidFill>
                  <a:prstClr val="black"/>
                </a:solidFill>
              </a:rPr>
              <a:t> Prepare a responsibility accounting report using controllable costs.</a:t>
            </a:r>
            <a:endParaRPr lang="en-US" sz="1800" dirty="0"/>
          </a:p>
        </p:txBody>
      </p:sp>
      <p:sp>
        <p:nvSpPr>
          <p:cNvPr id="5" name="Content Placeholder 4"/>
          <p:cNvSpPr>
            <a:spLocks noGrp="1"/>
          </p:cNvSpPr>
          <p:nvPr>
            <p:ph sz="quarter" idx="17"/>
          </p:nvPr>
        </p:nvSpPr>
        <p:spPr>
          <a:xfrm>
            <a:off x="179512" y="1931346"/>
            <a:ext cx="8715704" cy="4608512"/>
          </a:xfrm>
        </p:spPr>
        <p:txBody>
          <a:bodyPr/>
          <a:lstStyle/>
          <a:p>
            <a:r>
              <a:rPr lang="en-US" altLang="en-US" sz="2600" dirty="0"/>
              <a:t>Board of Directors</a:t>
            </a:r>
          </a:p>
          <a:p>
            <a:pPr marL="800100" lvl="1" indent="-342900">
              <a:tabLst>
                <a:tab pos="800100" algn="l"/>
              </a:tabLst>
            </a:pPr>
            <a:r>
              <a:rPr lang="en-US" altLang="en-US" sz="2400" dirty="0"/>
              <a:t>President</a:t>
            </a:r>
          </a:p>
          <a:p>
            <a:pPr marL="1257300" lvl="2" indent="-342900">
              <a:buFont typeface="Wingdings" panose="05000000000000000000" pitchFamily="2" charset="2"/>
              <a:buChar char="§"/>
            </a:pPr>
            <a:r>
              <a:rPr lang="en-US" altLang="en-US" sz="2200" dirty="0"/>
              <a:t>Executive Vice President, Europe</a:t>
            </a:r>
          </a:p>
          <a:p>
            <a:pPr marL="1257300" lvl="2" indent="-342900">
              <a:buFont typeface="Wingdings" panose="05000000000000000000" pitchFamily="2" charset="2"/>
              <a:buChar char="§"/>
            </a:pPr>
            <a:r>
              <a:rPr lang="en-US" altLang="en-US" sz="2200" dirty="0"/>
              <a:t>Executive Vice President, U.S.A</a:t>
            </a:r>
          </a:p>
          <a:p>
            <a:pPr marL="1714500" lvl="3" indent="-342900">
              <a:buFont typeface="Courier New" pitchFamily="49" charset="0"/>
              <a:buChar char="o"/>
            </a:pPr>
            <a:r>
              <a:rPr lang="en-US" altLang="en-US" dirty="0"/>
              <a:t>Vice President, West Region</a:t>
            </a:r>
          </a:p>
          <a:p>
            <a:pPr marL="2171700" lvl="4" indent="-342900">
              <a:buFont typeface="Wingdings" panose="05000000000000000000" pitchFamily="2" charset="2"/>
              <a:buChar char="Ø"/>
            </a:pPr>
            <a:r>
              <a:rPr lang="en-US" altLang="en-US" sz="1800" dirty="0"/>
              <a:t>Plant Manager, Beverage Department</a:t>
            </a:r>
          </a:p>
          <a:p>
            <a:pPr marL="2171700" lvl="4" indent="-342900">
              <a:buFont typeface="Wingdings" panose="05000000000000000000" pitchFamily="2" charset="2"/>
              <a:buChar char="Ø"/>
            </a:pPr>
            <a:r>
              <a:rPr lang="en-US" altLang="en-US" sz="1800" dirty="0"/>
              <a:t>Plant Food Department</a:t>
            </a:r>
          </a:p>
          <a:p>
            <a:pPr marL="2171700" lvl="4" indent="-342900">
              <a:buFont typeface="Wingdings" panose="05000000000000000000" pitchFamily="2" charset="2"/>
              <a:buChar char="Ø"/>
            </a:pPr>
            <a:r>
              <a:rPr lang="en-US" altLang="en-US" sz="1800" dirty="0"/>
              <a:t>Manager, Service Department</a:t>
            </a:r>
          </a:p>
          <a:p>
            <a:pPr marL="1714500" lvl="3" indent="-342900">
              <a:buFont typeface="Courier New" pitchFamily="49" charset="0"/>
              <a:buChar char="o"/>
            </a:pPr>
            <a:r>
              <a:rPr lang="en-US" altLang="en-US" dirty="0"/>
              <a:t>Vice President, East Region</a:t>
            </a:r>
          </a:p>
          <a:p>
            <a:pPr marL="1257300" lvl="2" indent="-342900">
              <a:buFont typeface="Wingdings" panose="05000000000000000000" pitchFamily="2" charset="2"/>
              <a:buChar char="§"/>
            </a:pPr>
            <a:r>
              <a:rPr lang="en-US" altLang="en-US" sz="2200" dirty="0"/>
              <a:t>Executive Vice President, Asia</a:t>
            </a:r>
          </a:p>
        </p:txBody>
      </p:sp>
    </p:spTree>
    <p:extLst>
      <p:ext uri="{BB962C8B-B14F-4D97-AF65-F5344CB8AC3E}">
        <p14:creationId xmlns:p14="http://schemas.microsoft.com/office/powerpoint/2010/main" val="2144859630"/>
      </p:ext>
    </p:extLst>
  </p:cSld>
  <p:clrMapOvr>
    <a:masterClrMapping/>
  </p:clrMapOvr>
  <p:transition spd="slow"/>
</p:sld>
</file>

<file path=ppt/theme/theme1.xml><?xml version="1.0" encoding="utf-8"?>
<a:theme xmlns:a="http://schemas.openxmlformats.org/drawingml/2006/main" name="1_Office Theme">
  <a:themeElements>
    <a:clrScheme name="Custom 1">
      <a:dk1>
        <a:srgbClr val="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17558</TotalTime>
  <Words>10006</Words>
  <Application>Microsoft Office PowerPoint</Application>
  <PresentationFormat>On-screen Show (4:3)</PresentationFormat>
  <Paragraphs>1104</Paragraphs>
  <Slides>77</Slides>
  <Notes>52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77</vt:i4>
      </vt:variant>
    </vt:vector>
  </HeadingPairs>
  <TitlesOfParts>
    <vt:vector size="89" baseType="lpstr">
      <vt:lpstr>ＭＳ Ｐゴシック</vt:lpstr>
      <vt:lpstr>ＭＳ Ｐゴシック</vt:lpstr>
      <vt:lpstr>Arial</vt:lpstr>
      <vt:lpstr>Calibri</vt:lpstr>
      <vt:lpstr>Courier New</vt:lpstr>
      <vt:lpstr>Palatino Linotype</vt:lpstr>
      <vt:lpstr>Times New Roman</vt:lpstr>
      <vt:lpstr>Verdana</vt:lpstr>
      <vt:lpstr>Wingdings</vt:lpstr>
      <vt:lpstr>1_Office Theme</vt:lpstr>
      <vt:lpstr>Custom Design</vt:lpstr>
      <vt:lpstr>Equation</vt:lpstr>
      <vt:lpstr>Financial &amp; Managerial Accounting Information for Decisions</vt:lpstr>
      <vt:lpstr>Learning Objectives (1 of 2)</vt:lpstr>
      <vt:lpstr>Learning Objectives (2 of 2)</vt:lpstr>
      <vt:lpstr>Performance Evaluation</vt:lpstr>
      <vt:lpstr>Learning Objective P1: Prepare a responsibility accounting report using controllable costs.</vt:lpstr>
      <vt:lpstr>Controllable versus Uncontrollable Costs</vt:lpstr>
      <vt:lpstr>Responsibility Accounting System</vt:lpstr>
      <vt:lpstr>Exhibit 22.1 (1 of 2)</vt:lpstr>
      <vt:lpstr>Exhibit 22.1 (2 of 2)</vt:lpstr>
      <vt:lpstr>Responsibility Accounting Performance Reports (1 of 4)</vt:lpstr>
      <vt:lpstr>Responsibility Accounting Performance Reports (2 of 4)</vt:lpstr>
      <vt:lpstr>Responsibility Accounting Performance Reports (3 of 4)</vt:lpstr>
      <vt:lpstr>Responsibility Accounting Performance Reports (4 of 4)</vt:lpstr>
      <vt:lpstr>NEED-TO-KNOW 22-1 (1 of 5)</vt:lpstr>
      <vt:lpstr>NEED-TO-KNOW 22-1 (2 of 5)</vt:lpstr>
      <vt:lpstr>NEED-TO-KNOW 22-1 (3 of 5)</vt:lpstr>
      <vt:lpstr>NEED-TO-KNOW 22-1 (4 of 5)</vt:lpstr>
      <vt:lpstr>NEED-TO-KNOW 22-1 (5 of 5)</vt:lpstr>
      <vt:lpstr>Learning Objective C1: Distinguish between direct and indirect expenses and identify bases for allocating indirect  expenses to departments.</vt:lpstr>
      <vt:lpstr>Direct and Indirect Expenses</vt:lpstr>
      <vt:lpstr>Learning Objective P2: Allocate indirect expenses to departments.</vt:lpstr>
      <vt:lpstr>Allocating Service Department Expenses</vt:lpstr>
      <vt:lpstr>Illustration of Cost Allocation</vt:lpstr>
      <vt:lpstr>NEED-TO-KNOW 22-2</vt:lpstr>
      <vt:lpstr>Learning Objective P3: Prepare departmental income statements and contribution reports.</vt:lpstr>
      <vt:lpstr>Departmental Income Statements</vt:lpstr>
      <vt:lpstr>Apply Step 1: Departmental Expense Allocation Spreadsheet</vt:lpstr>
      <vt:lpstr>Apply Steps 2 and 3: Departmental Expense Allocation Spreadsheet</vt:lpstr>
      <vt:lpstr>Apply Step 4: Departmental Income Statements</vt:lpstr>
      <vt:lpstr>Departmental Contribution to Overhead (1 of 3)</vt:lpstr>
      <vt:lpstr>Departmental Contribution to Overhead (2 of 3)</vt:lpstr>
      <vt:lpstr>Departmental Contribution to Overhead (3 of 3)</vt:lpstr>
      <vt:lpstr>Learning Objective A1: Analyze investment centers using return on investment and residual income.</vt:lpstr>
      <vt:lpstr>Investment Centers</vt:lpstr>
      <vt:lpstr>Investment Center Return on Investment (ROI) (1 of 2)</vt:lpstr>
      <vt:lpstr>Investment Center Return on Investment (ROI) (2 of 2)</vt:lpstr>
      <vt:lpstr>Investment Center Residual Income</vt:lpstr>
      <vt:lpstr>NEED-TO-KNOW 22-3 (1 of 2)</vt:lpstr>
      <vt:lpstr>NEED-TO-KNOW 22-3 (2 of 2)</vt:lpstr>
      <vt:lpstr>Learning Objective A2: Analyze investment centers using profit margin and investment turnover.</vt:lpstr>
      <vt:lpstr>Investment Center Profit Margin and Investment Turnover (1 of 2)</vt:lpstr>
      <vt:lpstr>Investment Center Profit Margin and Investment Turnover (2 of 2)</vt:lpstr>
      <vt:lpstr>NEED-TO-KNOW 22-4 (1 of 4)</vt:lpstr>
      <vt:lpstr>NEED-TO-KNOW 22-4 (2 of 4)</vt:lpstr>
      <vt:lpstr>NEED-TO-KNOW 22-4 (3 of 4)</vt:lpstr>
      <vt:lpstr>NEED-TO-KNOW 22-4 (4 of 4)</vt:lpstr>
      <vt:lpstr>Learning Objective A3: Analyze investment centers using balanced scorecard.</vt:lpstr>
      <vt:lpstr>Balanced Scorecard</vt:lpstr>
      <vt:lpstr>NEED-TO-KNOW 22-5 (1 of 3)</vt:lpstr>
      <vt:lpstr>NEED-TO-KNOW 22-5 (2 of 3)</vt:lpstr>
      <vt:lpstr>NEED-TO-KNOW 22-5 (3 of 3)</vt:lpstr>
      <vt:lpstr>Learning Objective C2: Explain transfer pricing and methods to set transfer prices.</vt:lpstr>
      <vt:lpstr>Transfer Pricing</vt:lpstr>
      <vt:lpstr>Learning Objective A4: Compute cycle time and cycle efficiency, and explain their importance to production management.</vt:lpstr>
      <vt:lpstr>Cycle Time and Cycle Efficiency (1 of 2)</vt:lpstr>
      <vt:lpstr>Cycle Time and Cycle Efficiency (2 of 2)</vt:lpstr>
      <vt:lpstr>Appendix 22A: Cost Allocations</vt:lpstr>
      <vt:lpstr>Department Allocation Bases (1 of 2)</vt:lpstr>
      <vt:lpstr>Department Allocation Bases (2 of 2)</vt:lpstr>
      <vt:lpstr>Allocation of Rent (1 of 2)</vt:lpstr>
      <vt:lpstr>Allocation of Rent (2 of 2)</vt:lpstr>
      <vt:lpstr>Allocation of Utilities</vt:lpstr>
      <vt:lpstr>Allocation of Advertising</vt:lpstr>
      <vt:lpstr>Allocation of Insurance</vt:lpstr>
      <vt:lpstr>Allocation of Service Department Expenses (1 of 2)</vt:lpstr>
      <vt:lpstr>Allocation of Service Department Expenses (2 of 2)</vt:lpstr>
      <vt:lpstr>Appendix 22B Transfer Pricing</vt:lpstr>
      <vt:lpstr>Transfer Pricing (1 of 2)</vt:lpstr>
      <vt:lpstr>Transfer Pricing (2 of 2)</vt:lpstr>
      <vt:lpstr>Learning Objective C3 (Appendix 22C): Describe allocation of joint costs across products.</vt:lpstr>
      <vt:lpstr>Joint Costs and Their Allocation (1 of 6)</vt:lpstr>
      <vt:lpstr>Joint Costs and Their Allocation (2 of 6)</vt:lpstr>
      <vt:lpstr>Joint Costs and Their Allocation (3 of 6)</vt:lpstr>
      <vt:lpstr>Joint Costs and Their Allocation (4 of 6)</vt:lpstr>
      <vt:lpstr>Joint Costs and Their Allocation (5 of 6)</vt:lpstr>
      <vt:lpstr>Joint Costs and Their Allocation (6 of 6)</vt:lpstr>
      <vt:lpstr>End of Presentation</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 Performance Measurement and Responsibility Accounting</dc:title>
  <dc:creator>Wild</dc:creator>
  <cp:keywords>Financial &amp; Managerial Accounting</cp:keywords>
  <cp:lastModifiedBy>Johnson, Debra L.</cp:lastModifiedBy>
  <cp:revision>1598</cp:revision>
  <dcterms:created xsi:type="dcterms:W3CDTF">2012-08-01T21:35:49Z</dcterms:created>
  <dcterms:modified xsi:type="dcterms:W3CDTF">2018-06-07T14:16:02Z</dcterms:modified>
  <cp:category>Seventh Edition</cp:category>
</cp:coreProperties>
</file>