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handoutMasterIdLst>
    <p:handoutMasterId r:id="rId35"/>
  </p:handoutMasterIdLst>
  <p:sldIdLst>
    <p:sldId id="512" r:id="rId2"/>
    <p:sldId id="487" r:id="rId3"/>
    <p:sldId id="488" r:id="rId4"/>
    <p:sldId id="490" r:id="rId5"/>
    <p:sldId id="491" r:id="rId6"/>
    <p:sldId id="492" r:id="rId7"/>
    <p:sldId id="493" r:id="rId8"/>
    <p:sldId id="494" r:id="rId9"/>
    <p:sldId id="495" r:id="rId10"/>
    <p:sldId id="496" r:id="rId11"/>
    <p:sldId id="497" r:id="rId12"/>
    <p:sldId id="498" r:id="rId13"/>
    <p:sldId id="499" r:id="rId14"/>
    <p:sldId id="500" r:id="rId15"/>
    <p:sldId id="501" r:id="rId16"/>
    <p:sldId id="519" r:id="rId17"/>
    <p:sldId id="502" r:id="rId18"/>
    <p:sldId id="503" r:id="rId19"/>
    <p:sldId id="504" r:id="rId20"/>
    <p:sldId id="518" r:id="rId21"/>
    <p:sldId id="505" r:id="rId22"/>
    <p:sldId id="506" r:id="rId23"/>
    <p:sldId id="507" r:id="rId24"/>
    <p:sldId id="509" r:id="rId25"/>
    <p:sldId id="510" r:id="rId26"/>
    <p:sldId id="516" r:id="rId27"/>
    <p:sldId id="520" r:id="rId28"/>
    <p:sldId id="521" r:id="rId29"/>
    <p:sldId id="522" r:id="rId30"/>
    <p:sldId id="517" r:id="rId31"/>
    <p:sldId id="515" r:id="rId32"/>
    <p:sldId id="298"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78E84A-3BDD-23B7-C252-D66193B3D2C9}" name="Janet Pickard" initials="JP" userId="3fdfd11642563f4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rri Tomasso" initials="KT" lastIdx="5" clrIdx="0">
    <p:extLst>
      <p:ext uri="{19B8F6BF-5375-455C-9EA6-DF929625EA0E}">
        <p15:presenceInfo xmlns:p15="http://schemas.microsoft.com/office/powerpoint/2012/main" userId="a57fff80d119c9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E6F7FA"/>
    <a:srgbClr val="DFF5F9"/>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4" autoAdjust="0"/>
    <p:restoredTop sz="71683" autoAdjust="0"/>
  </p:normalViewPr>
  <p:slideViewPr>
    <p:cSldViewPr>
      <p:cViewPr varScale="1">
        <p:scale>
          <a:sx n="78" d="100"/>
          <a:sy n="78" d="100"/>
        </p:scale>
        <p:origin x="1944" y="96"/>
      </p:cViewPr>
      <p:guideLst>
        <p:guide orient="horz" pos="2160"/>
        <p:guide pos="2880"/>
      </p:guideLst>
    </p:cSldViewPr>
  </p:slideViewPr>
  <p:outlineViewPr>
    <p:cViewPr>
      <p:scale>
        <a:sx n="50" d="100"/>
        <a:sy n="50" d="100"/>
      </p:scale>
      <p:origin x="0" y="-982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3/28/2022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t>
            </a:r>
            <a:r>
              <a:rPr lang="en-US" baseline="0" dirty="0"/>
              <a:t> with Microsoft 365 Excel 2021, Chapter 10</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this chapter, you will learn how to </a:t>
            </a:r>
            <a:r>
              <a:rPr lang="en-US" sz="1200" dirty="0"/>
              <a:t>get external data into Excel and how to use database functions and side-by-side tables.</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2158790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Data in</a:t>
            </a:r>
            <a:r>
              <a:rPr lang="en-US" baseline="0" dirty="0"/>
              <a:t> a worksheet is not always formatted in a way you can use it. Excel includes several tools to help clean up data automatically, including text functions and ribbon commands. One tool is the </a:t>
            </a:r>
            <a:r>
              <a:rPr lang="en-US" i="0" baseline="0" dirty="0"/>
              <a:t>Remove</a:t>
            </a:r>
            <a:r>
              <a:rPr lang="en-US" i="1" baseline="0" dirty="0"/>
              <a:t> </a:t>
            </a:r>
            <a:r>
              <a:rPr lang="en-US" i="0" baseline="0" dirty="0"/>
              <a:t>Duplicates</a:t>
            </a:r>
            <a:r>
              <a:rPr lang="en-US" i="1" baseline="0" dirty="0"/>
              <a:t> </a:t>
            </a:r>
            <a:r>
              <a:rPr lang="en-US" baseline="0" dirty="0"/>
              <a:t>button on the Data tab. By removing duplicate records, you ensure that an employee will only appear one time for each department, as shown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Alt Text: The Remove Duplicates command is located in the data tools group of the ribbon. The cells in range A3:G17 are selected. Message displayed in the popup window reads as “6 duplicated values found and removed: 9 unique values remain” and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“Six duplicates found and removed”.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330795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Excel can format text data. For example, to make sorting and filtering easier, you can separate data into separate fields</a:t>
            </a:r>
            <a:r>
              <a:rPr lang="en-US" baseline="0" dirty="0"/>
              <a:t> using Flash Fill—an Excel feature that predicts how to alter data based on the pattern you enter in the cell at the beginning of the column. In this worksheet, based on your entries in cells G3 and G4, Flash Fill suggests entries for the remaining cells in the column.</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54937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Excel’s Text functions can be used in formatting text. There are functions to combine or separate data, change case, and apply</a:t>
            </a:r>
            <a:r>
              <a:rPr lang="en-US" b="0" baseline="0" dirty="0"/>
              <a:t> formatting to a string of characters.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RIGHT function returns the specified number of characters from the end (right) of a string of characters.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LEFT function returns the specified number of characters from the beginning (left) of a string.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MID function extracts a series of characters from a text string given the location of the beginning character.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CONCAT function joins up to 255 strings of characters.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TRIM function removes extra blank spaces from a string.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UPPER and LOWER functions change the case of the characters in a string, making all characters uppercase or lowercase.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PROPER function capitalizes the first letter of each word.</a:t>
            </a:r>
            <a:endParaRPr lang="en-IN"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58527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text function </a:t>
            </a:r>
            <a:r>
              <a:rPr lang="en-US" b="0" dirty="0"/>
              <a:t>RIGHT</a:t>
            </a:r>
            <a:r>
              <a:rPr lang="en-US" dirty="0"/>
              <a:t> displays the last five characters of the text in column F.</a:t>
            </a:r>
            <a:r>
              <a:rPr lang="en-US" baseline="0" dirty="0"/>
              <a:t> </a:t>
            </a:r>
            <a:endParaRPr lang="en-US" dirty="0"/>
          </a:p>
          <a:p>
            <a:endParaRPr lang="en-IN" dirty="0"/>
          </a:p>
          <a:p>
            <a:r>
              <a:rPr lang="en-IN" sz="1200" kern="1200" dirty="0">
                <a:solidFill>
                  <a:schemeClr val="tx1"/>
                </a:solidFill>
                <a:effectLst/>
                <a:latin typeface="+mn-lt"/>
                <a:ea typeface="+mn-ea"/>
                <a:cs typeface="+mn-cs"/>
              </a:rPr>
              <a:t>Alt Text: In the dialog box, Text and </a:t>
            </a:r>
            <a:r>
              <a:rPr lang="en-IN" sz="1200" kern="1200" dirty="0" err="1">
                <a:solidFill>
                  <a:schemeClr val="tx1"/>
                </a:solidFill>
                <a:effectLst/>
                <a:latin typeface="+mn-lt"/>
                <a:ea typeface="+mn-ea"/>
                <a:cs typeface="+mn-cs"/>
              </a:rPr>
              <a:t>Num_chars</a:t>
            </a:r>
            <a:r>
              <a:rPr lang="en-IN" sz="1200" kern="1200" dirty="0">
                <a:solidFill>
                  <a:schemeClr val="tx1"/>
                </a:solidFill>
                <a:effectLst/>
                <a:latin typeface="+mn-lt"/>
                <a:ea typeface="+mn-ea"/>
                <a:cs typeface="+mn-cs"/>
              </a:rPr>
              <a:t> arguments are entered that reads as follows: Text: F3: </a:t>
            </a:r>
            <a:r>
              <a:rPr lang="en-IN" sz="1200" kern="1200" dirty="0" err="1">
                <a:solidFill>
                  <a:schemeClr val="tx1"/>
                </a:solidFill>
                <a:effectLst/>
                <a:latin typeface="+mn-lt"/>
                <a:ea typeface="+mn-ea"/>
                <a:cs typeface="+mn-cs"/>
              </a:rPr>
              <a:t>Num_chars</a:t>
            </a:r>
            <a:r>
              <a:rPr lang="en-IN" sz="1200" kern="1200" dirty="0">
                <a:solidFill>
                  <a:schemeClr val="tx1"/>
                </a:solidFill>
                <a:effectLst/>
                <a:latin typeface="+mn-lt"/>
                <a:ea typeface="+mn-ea"/>
                <a:cs typeface="+mn-cs"/>
              </a:rPr>
              <a:t>: 5. Results preview displayed below reads as 33145 inside double-quotes. In the Excel sheet, the RIGHT function displayed in cell I3 reads as “equal to RIGHT open parenthesis F3 comma 5 close parenthesis”.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939518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example, the CONCAT function joins three strings to create a string consisting of the person’s first name, a space, and last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Alt Text: In the dialog box, three arguments entered read as follows: Text1: B3, Text2: double quotes, Text3: C3. Results preview displayed at the bottom reads as “Formula result equals Margaret Fitzpatrick”. The CONCAT function in Formula Bar reads as “equals CONCAT open parenthesis B3 comma double-quotes comma C3 close parenthesis”.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291926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database is a collection of data related to a particular topic or purpose.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Data refers to facts about people, events, things, or ideas.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Information is data that is organized in a useful manner.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function is a predefined formula that performs calculations by using specific values called arguments.</a:t>
            </a:r>
            <a:endParaRPr lang="en-IN"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971417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Excel has several database functions: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DAVERAGE function determines an average in a database that is limited by criteria set for one or more cells.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DSUM function sums a column of values in a database that is limited by criteria set for one or more cells.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DCOUNT function counts a column of values in a database specified by criteria set for one or more cells.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MAXIFS function returns the maximum value among cells specified by a given set of conditions or criteria.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MINIFS function returns the minimum value among cells specified by a given set of conditions or criteria.</a:t>
            </a:r>
          </a:p>
          <a:p>
            <a:endParaRPr lang="en-US" sz="1200" b="0" i="0" u="none" strike="noStrike" kern="1200" baseline="0" dirty="0">
              <a:solidFill>
                <a:schemeClr val="tx1"/>
              </a:solidFill>
              <a:latin typeface="+mn-lt"/>
              <a:ea typeface="+mn-ea"/>
              <a:cs typeface="+mn-cs"/>
            </a:endParaRPr>
          </a:p>
          <a:p>
            <a:endParaRPr lang="en-IN"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1543472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DAVERAGE function determines an average in a database that is limited by criteria set for one or more cells. </a:t>
            </a:r>
            <a:r>
              <a:rPr lang="en-US" dirty="0"/>
              <a:t>This slide shows the Function Arguments dialog box for DAVERAGE.</a:t>
            </a:r>
            <a:r>
              <a:rPr lang="en-US" baseline="0" dirty="0"/>
              <a:t> </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830428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The DSUM function will sum a column of values in a database that is limited by criteria set for one or more cells. In this example, the Status will be limited to RN, and the Hours Worked will be limited to RNs</a:t>
            </a:r>
            <a:r>
              <a:rPr lang="en-US" b="0" i="0" baseline="0" dirty="0"/>
              <a:t> who worked more than zero hours. This is a compound criteria, which is the use of two or more criteria on the same row in which all conditions must be met for the records to be included in the results.</a:t>
            </a:r>
            <a:endParaRPr lang="en-US" b="0" i="0"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982372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DCOUNT</a:t>
            </a:r>
            <a:r>
              <a:rPr lang="en-US" b="0" baseline="0" dirty="0"/>
              <a:t> counts the cells containing numbers in the column of records that match the conditions you specify.</a:t>
            </a:r>
            <a:endParaRPr lang="en-US" b="0"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21927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objectives are:</a:t>
            </a:r>
          </a:p>
          <a:p>
            <a:pPr marL="228600" indent="-228600">
              <a:spcBef>
                <a:spcPts val="1000"/>
              </a:spcBef>
              <a:buSzPct val="100000"/>
              <a:buFont typeface="+mj-lt"/>
              <a:buAutoNum type="arabicPeriod"/>
            </a:pPr>
            <a:r>
              <a:rPr lang="en-US" sz="1200" dirty="0"/>
              <a:t>Get External Data into Excel</a:t>
            </a:r>
          </a:p>
          <a:p>
            <a:pPr marL="228600" indent="-228600">
              <a:spcBef>
                <a:spcPts val="1000"/>
              </a:spcBef>
              <a:buSzPct val="100000"/>
              <a:buFont typeface="+mj-lt"/>
              <a:buAutoNum type="arabicPeriod"/>
            </a:pPr>
            <a:r>
              <a:rPr lang="en-US" sz="1200" dirty="0"/>
              <a:t>Clean Up and Manage Imported Data</a:t>
            </a:r>
          </a:p>
          <a:p>
            <a:pPr marL="228600" indent="-228600">
              <a:spcBef>
                <a:spcPts val="1000"/>
              </a:spcBef>
              <a:buSzPct val="100000"/>
              <a:buFont typeface="+mj-lt"/>
              <a:buAutoNum type="arabicPeriod"/>
            </a:pPr>
            <a:r>
              <a:rPr lang="en-US" sz="1200" dirty="0"/>
              <a:t>Use Database Functions</a:t>
            </a:r>
          </a:p>
          <a:p>
            <a:pPr marL="228600" indent="-228600">
              <a:spcBef>
                <a:spcPts val="1000"/>
              </a:spcBef>
              <a:buSzPct val="100000"/>
              <a:buFont typeface="+mj-lt"/>
              <a:buAutoNum type="arabicPeriod"/>
            </a:pPr>
            <a:r>
              <a:rPr lang="en-US" sz="1200" dirty="0"/>
              <a:t>Insert a Second Table into a Worksheet</a:t>
            </a:r>
          </a:p>
          <a:p>
            <a:pPr marL="228600" indent="-228600">
              <a:spcBef>
                <a:spcPts val="1000"/>
              </a:spcBef>
              <a:buSzPct val="100000"/>
              <a:buFont typeface="+mj-lt"/>
              <a:buAutoNum type="arabicPeriod"/>
            </a:pPr>
            <a:r>
              <a:rPr lang="en-US" sz="1200" dirty="0"/>
              <a:t>Manage and Use Formulas in Conditional Formatting Rules</a:t>
            </a:r>
          </a:p>
          <a:p>
            <a:pPr marL="228600" indent="-228600">
              <a:spcBef>
                <a:spcPts val="1000"/>
              </a:spcBef>
              <a:buSzPct val="100000"/>
              <a:buFont typeface="+mj-lt"/>
              <a:buAutoNum type="arabicPeriod"/>
            </a:pPr>
            <a:r>
              <a:rPr lang="en-US" sz="1200" dirty="0"/>
              <a:t>Create Custom Headers and Footers</a:t>
            </a:r>
          </a:p>
          <a:p>
            <a:pPr marL="228600" indent="-228600">
              <a:spcBef>
                <a:spcPts val="1000"/>
              </a:spcBef>
              <a:buSzPct val="100000"/>
              <a:buFont typeface="+mj-lt"/>
              <a:buAutoNum type="arabicPeriod"/>
            </a:pPr>
            <a:r>
              <a:rPr lang="en-US" sz="1200" dirty="0"/>
              <a:t>Inspect a Workbook</a:t>
            </a:r>
          </a:p>
          <a:p>
            <a:pPr marL="228600" indent="-228600">
              <a:spcBef>
                <a:spcPts val="1000"/>
              </a:spcBef>
              <a:buSzPct val="100000"/>
              <a:buFont typeface="+mj-lt"/>
              <a:buAutoNum type="arabicPeriod"/>
            </a:pPr>
            <a:r>
              <a:rPr lang="en-US" sz="1200" dirty="0"/>
              <a:t>Use Co-Authoring and Prepare a Final Workbook for Distribution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973835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MAXIFS function is used to determine the maximum wages.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3376282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Excel, you can insert a table beside another table in the same worksheet, and then work with the data in each table separately so you can view and compare similar sets of data. Here, the data regarding Office Equipment Administrative is added to the right of the Office Equipment Nursing Station table. A</a:t>
            </a:r>
            <a:r>
              <a:rPr lang="en-US" baseline="0" dirty="0"/>
              <a:t> style is applied to the table on the right, and the headings display </a:t>
            </a:r>
            <a:r>
              <a:rPr lang="en-US" b="0" baseline="0" dirty="0"/>
              <a:t>filtering controls</a:t>
            </a:r>
            <a:r>
              <a:rPr lang="en-US" baseline="0" dirty="0"/>
              <a:t>.</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155945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By having the two tables side-by-side in the same worksheet, you can sort similar sets of data to make comparisons. In this example, t</a:t>
            </a:r>
            <a:r>
              <a:rPr lang="en-US" dirty="0"/>
              <a:t>hese two tables have been sorted by Equipment and Purchase Price.</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658779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Conditional formatting</a:t>
            </a:r>
            <a:r>
              <a:rPr lang="en-US" b="0" baseline="0" dirty="0"/>
              <a:t> </a:t>
            </a:r>
            <a:r>
              <a:rPr lang="en-US" baseline="0" dirty="0"/>
              <a:t>makes your data easier to interpret by changing the appearance of your database on a condition; if the condition is true, the cell is formatted based on that condition, and if the condition is false, the cell is not formatted. Here, an icon set is used to identify inventory levels, and red and bold italic is used to identify a supplier.</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89881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create custom headers and footers to provide useful information about your worksheet. You can type your own text or insert header and footer elements such as pictures, page numbers, and the date and time.</a:t>
            </a:r>
            <a:r>
              <a:rPr lang="en-US" baseline="0" dirty="0"/>
              <a:t> Use Page Layout view to fine-tune your pages before printing.</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247143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footer,</a:t>
            </a:r>
            <a:r>
              <a:rPr lang="en-US" baseline="0" dirty="0"/>
              <a:t> the file name displays in the left section.</a:t>
            </a:r>
            <a:endParaRPr lang="en-US" dirty="0"/>
          </a:p>
          <a:p>
            <a:endParaRPr lang="en-IN" dirty="0"/>
          </a:p>
          <a:p>
            <a:r>
              <a:rPr lang="en-IN" sz="1200" kern="1200" dirty="0">
                <a:solidFill>
                  <a:schemeClr val="tx1"/>
                </a:solidFill>
                <a:effectLst/>
                <a:latin typeface="+mn-lt"/>
                <a:ea typeface="+mn-ea"/>
                <a:cs typeface="+mn-cs"/>
              </a:rPr>
              <a:t>Alt Text: </a:t>
            </a:r>
            <a:r>
              <a:rPr lang="en-US" sz="1200" kern="1200" dirty="0">
                <a:solidFill>
                  <a:schemeClr val="tx1"/>
                </a:solidFill>
                <a:effectLst/>
                <a:latin typeface="+mn-lt"/>
                <a:ea typeface="+mn-ea"/>
                <a:cs typeface="+mn-cs"/>
              </a:rPr>
              <a:t>In this excel file, the name on the left sheet is labeled as file name in footer in page layout view. On the bottom right corner of the page, the button on the left is labeled as normal view button on status bar. The button to the right of this is labeled as page layout view button active on status bar. </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2993082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you finish editing a workbook, you may want to review its contents to ensure that it is accessible to individuals with disabilities, that it is compatible with earlier versions of Excel, and that it does not contain sensitive or personal information that you do not want to share with other people.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Accessibility Checker finds any potential accessibility issues and creates a report so that you can resolve the issues to make your file easier for those with disabilities to use.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Compatibility Checker finds any potential compatibility issues and creates a report so that you can resolve the issues.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Document Inspector finds and removes hidden properties and personal information in a workbook.</a:t>
            </a:r>
            <a:endParaRPr lang="en-IN"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54926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Accessibility Checker pane displays, and the Inspection Results display an error and warnings. The Accessibility Checker also provides information on why and how you can fix the errors and warnings.</a:t>
            </a:r>
            <a:endParaRPr lang="en-IN"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523909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Compatibility Checker dialog box displays issues that can result in loss of functionality if someone is using a version of Excel earlier than 2003.</a:t>
            </a:r>
            <a:endParaRPr lang="en-IN"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2158312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Document Inspector indicates categories that contain personal information. In this workbook, the Document Inspector found document properties, author, and other information.</a:t>
            </a:r>
            <a:endParaRPr lang="en-IN"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58647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Get &amp; Transform Data group commands enable you to bring data from an Access database, from the Web, from a text file, from an XML file, and from other sources such as a database on a SharePoint or SQL server, or an external data feed, into Excel without repeatedly copying the data.</a:t>
            </a:r>
            <a:endParaRPr lang="en-US" sz="2400" dirty="0"/>
          </a:p>
          <a:p>
            <a:endParaRPr lang="en-US" sz="2400" dirty="0"/>
          </a:p>
          <a:p>
            <a:r>
              <a:rPr lang="en-US" sz="2400" dirty="0"/>
              <a:t>A data connection is a link to external data that you can automatically update in an Excel workbook from the original data whenever the original data source gets new information.</a:t>
            </a:r>
          </a:p>
          <a:p>
            <a:endParaRPr lang="en-US" sz="2400" dirty="0"/>
          </a:p>
          <a:p>
            <a:pPr>
              <a:spcBef>
                <a:spcPts val="600"/>
              </a:spcBef>
            </a:pPr>
            <a:r>
              <a:rPr lang="en-US" sz="2400" b="0" dirty="0"/>
              <a:t>An Access database is organized in a format of horizontal rows and vertical columns—like an Excel worksheet.</a:t>
            </a:r>
          </a:p>
          <a:p>
            <a:pPr marL="342900" indent="-342900">
              <a:spcBef>
                <a:spcPts val="600"/>
              </a:spcBef>
              <a:buFont typeface="Arial" panose="020B0604020202020204" pitchFamily="34" charset="0"/>
              <a:buChar char="•"/>
            </a:pPr>
            <a:r>
              <a:rPr lang="en-US" sz="2400" b="0" dirty="0"/>
              <a:t>A table is data stored in a format of rows and columns.</a:t>
            </a:r>
          </a:p>
          <a:p>
            <a:pPr marL="342900" indent="-342900">
              <a:spcBef>
                <a:spcPts val="600"/>
              </a:spcBef>
              <a:buFont typeface="Arial" panose="020B0604020202020204" pitchFamily="34" charset="0"/>
              <a:buChar char="•"/>
            </a:pPr>
            <a:r>
              <a:rPr lang="en-US" sz="2400" b="0" dirty="0"/>
              <a:t>A record is a horizontal row that stores all the data about one database item.</a:t>
            </a:r>
          </a:p>
          <a:p>
            <a:pPr marL="342900" indent="-342900">
              <a:spcBef>
                <a:spcPts val="600"/>
              </a:spcBef>
              <a:buFont typeface="Arial" panose="020B0604020202020204" pitchFamily="34" charset="0"/>
              <a:buChar char="•"/>
            </a:pPr>
            <a:r>
              <a:rPr lang="en-US" sz="2400" b="0" dirty="0"/>
              <a:t>A field is a vertical column that stores information that describes a record.</a:t>
            </a:r>
          </a:p>
          <a:p>
            <a:endParaRPr lang="en-US" sz="2400"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904624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Co-authoring refers to the ability for you and your colleagues to open and work on the same Excel workbook and replaces the Track Changes features in earlier versions of Excel. To share a workbook, it must be stored in Microsoft OneDrive, Microsoft OneDrive for Business, or in a Microsoft SharePoint Online library.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can provide a level of security for your workbook by adding encryption, which is the process by which a file is encoded so that it cannot be opened without the proper password.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Before you share a workbook, you can apply the Mark as Final command, which makes the document read-only. The Mark as Final command prevents additional changes to the document and disables typing and editing commands.</a:t>
            </a:r>
          </a:p>
          <a:p>
            <a:endParaRPr lang="en-US" sz="1200" b="0" i="0" u="none" strike="noStrike" kern="1200" baseline="0" dirty="0">
              <a:solidFill>
                <a:schemeClr val="tx1"/>
              </a:solidFill>
              <a:latin typeface="+mn-lt"/>
              <a:ea typeface="+mn-ea"/>
              <a:cs typeface="+mn-cs"/>
            </a:endParaRPr>
          </a:p>
          <a:p>
            <a:r>
              <a:rPr lang="en-IN" sz="1200" kern="1200" dirty="0">
                <a:solidFill>
                  <a:schemeClr val="tx1"/>
                </a:solidFill>
                <a:effectLst/>
                <a:latin typeface="+mn-lt"/>
                <a:ea typeface="+mn-ea"/>
                <a:cs typeface="+mn-cs"/>
              </a:rPr>
              <a:t>Alt Text: The share button is at the top right corner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Share button (yours may not display if you are not signed in with a Microsoft account) and a share dialog box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other locations may display, such as OneDrive for Business or SharePoint. </a:t>
            </a:r>
            <a:endParaRPr lang="en-IN"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200657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275796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Get Data commands enable you to bring data from many different sources into your Excel worksheet in a manner that lets you transform the data. For example, you could remove a column of data. Such an action is referred to as a data transformation. </a:t>
            </a:r>
            <a:r>
              <a:rPr lang="en-US" b="0" dirty="0"/>
              <a:t>Microsoft Access </a:t>
            </a:r>
            <a:r>
              <a:rPr lang="en-US" dirty="0"/>
              <a:t>is a database program that manages database files.</a:t>
            </a:r>
            <a:r>
              <a:rPr lang="en-US" baseline="0" dirty="0"/>
              <a:t> </a:t>
            </a:r>
            <a:r>
              <a:rPr lang="en-US" dirty="0"/>
              <a:t>This slide displays</a:t>
            </a:r>
            <a:r>
              <a:rPr lang="en-US" baseline="0" dirty="0"/>
              <a:t> an Access table of nurse information. Beside each column title, an arrow displays for easy sorting and filtering.</a:t>
            </a:r>
          </a:p>
          <a:p>
            <a:endParaRPr lang="en-US" b="0" i="0" baseline="0" dirty="0"/>
          </a:p>
          <a:p>
            <a:r>
              <a:rPr lang="en-IN" sz="1200" kern="1200" dirty="0">
                <a:solidFill>
                  <a:schemeClr val="tx1"/>
                </a:solidFill>
                <a:effectLst/>
                <a:latin typeface="+mn-lt"/>
                <a:ea typeface="+mn-ea"/>
                <a:cs typeface="+mn-cs"/>
              </a:rPr>
              <a:t>Alt Text: The external Table Data group is located in the ribbon. In the table, Filtering arrows are at the top of each column (row 2), Field names are in row 2, and Records are displayed in rows 3 to 22. </a:t>
            </a:r>
            <a:endParaRPr lang="en-IN"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401263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 Access data is brought into Excel, worksheets</a:t>
            </a:r>
            <a:r>
              <a:rPr lang="en-US" baseline="0" dirty="0"/>
              <a:t> can be hidden, rows and columns can be hidden, and cell data can be indented or aligned. In this worksheet, a green line indicates that some rows are hidden from view, and the row numbers jump from row 9 to row 13 to show which row numbers are hidden.</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79331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Extensible Markup Language (XML) is a language that structures data in text files so that it can be read by other systems, regardless of the hardware platform or operating system. Such portability is why XML has become a popular technology for exchanging data. The table on this slide was</a:t>
            </a:r>
            <a:r>
              <a:rPr lang="en-US" baseline="0" dirty="0"/>
              <a:t> imported as an Excel table with filter arrows in the column titles. The Queries &amp; Connections pane shows that 8 rows were loaded from the supply table.</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80794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you convert your table back to a range of cells, all the functionality</a:t>
            </a:r>
            <a:r>
              <a:rPr lang="en-US" baseline="0" dirty="0"/>
              <a:t> of the table, such as filters, are moved, but the style, like colors and bold, will remain.</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00784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You can import information into Excel</a:t>
            </a:r>
            <a:r>
              <a:rPr lang="en-US" b="0" baseline="0" dirty="0"/>
              <a:t> from a delimited text file. </a:t>
            </a:r>
            <a:r>
              <a:rPr lang="en-US" sz="1200" b="0" i="0" u="none" strike="noStrike" kern="1200" baseline="0" dirty="0">
                <a:solidFill>
                  <a:schemeClr val="tx1"/>
                </a:solidFill>
                <a:latin typeface="+mn-lt"/>
                <a:ea typeface="+mn-ea"/>
                <a:cs typeface="+mn-cs"/>
              </a:rPr>
              <a:t>The Get &amp; Transform command </a:t>
            </a:r>
            <a:r>
              <a:rPr lang="en-US" b="0" baseline="0" dirty="0"/>
              <a:t>determines that the Physician Information file is delimited—separated by commas or tabs—and selects Delimited. At the bottom, a preview of the data displays.</a:t>
            </a:r>
            <a:endParaRPr lang="en-US" b="0" dirty="0"/>
          </a:p>
          <a:p>
            <a:endParaRPr lang="en-IN"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29025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the result</a:t>
            </a:r>
            <a:r>
              <a:rPr lang="en-US" baseline="0" dirty="0"/>
              <a:t> of using the </a:t>
            </a:r>
            <a:r>
              <a:rPr lang="en-US" sz="1200" b="0" i="0" u="none" strike="noStrike" kern="1200" baseline="0" dirty="0">
                <a:solidFill>
                  <a:schemeClr val="tx1"/>
                </a:solidFill>
                <a:latin typeface="+mn-lt"/>
                <a:ea typeface="+mn-ea"/>
                <a:cs typeface="+mn-cs"/>
              </a:rPr>
              <a:t>Get &amp; Transform command to import a text file</a:t>
            </a:r>
            <a:r>
              <a:rPr lang="en-US" baseline="0" dirty="0"/>
              <a:t>. The Queries &amp; Connections pane shows that 15 rows were loaded from the file.</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885405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7"/>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4281989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6" name="TextBox 5"/>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123410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87151130"/>
      </p:ext>
    </p:extLst>
  </p:cSld>
  <p:clrMapOvr>
    <a:masterClrMapping/>
  </p:clrMapOvr>
  <p:transition spd="slow">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195019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125496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9" name="Picture 1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77000"/>
            <a:ext cx="918000" cy="279915"/>
          </a:xfrm>
          <a:prstGeom prst="rect">
            <a:avLst/>
          </a:prstGeom>
        </p:spPr>
      </p:pic>
      <p:grpSp>
        <p:nvGrpSpPr>
          <p:cNvPr id="20" name="Group 4"/>
          <p:cNvGrpSpPr>
            <a:grpSpLocks noChangeAspect="1"/>
          </p:cNvGrpSpPr>
          <p:nvPr userDrawn="1"/>
        </p:nvGrpSpPr>
        <p:grpSpPr bwMode="auto">
          <a:xfrm>
            <a:off x="57755" y="6407126"/>
            <a:ext cx="1611690" cy="417560"/>
            <a:chOff x="21" y="4059"/>
            <a:chExt cx="1046" cy="271"/>
          </a:xfrm>
        </p:grpSpPr>
        <p:sp>
          <p:nvSpPr>
            <p:cNvPr id="21"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sp>
          <p:nvSpPr>
            <p:cNvPr id="22" name="Freeform 21"/>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7"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spTree>
    <p:extLst>
      <p:ext uri="{BB962C8B-B14F-4D97-AF65-F5344CB8AC3E}">
        <p14:creationId xmlns:p14="http://schemas.microsoft.com/office/powerpoint/2010/main" val="298106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3/28/2022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13" name="TextBox 12"/>
          <p:cNvSpPr txBox="1"/>
          <p:nvPr userDrawn="1"/>
        </p:nvSpPr>
        <p:spPr>
          <a:xfrm>
            <a:off x="3048000" y="6504801"/>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3546405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425685"/>
            <a:ext cx="918000" cy="279915"/>
          </a:xfrm>
          <a:prstGeom prst="rect">
            <a:avLst/>
          </a:prstGeom>
        </p:spPr>
      </p:pic>
      <p:sp>
        <p:nvSpPr>
          <p:cNvPr id="10" name="TextBox 9"/>
          <p:cNvSpPr txBox="1"/>
          <p:nvPr userDrawn="1"/>
        </p:nvSpPr>
        <p:spPr>
          <a:xfrm>
            <a:off x="3048000" y="6428601"/>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93377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5606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44623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3/28/2022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68552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4366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160167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5152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45240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7946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r>
              <a:rPr lang="en-US" dirty="0"/>
              <a:t>1-1</a:t>
            </a:r>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0" name="TextBox 9"/>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29137132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57" r:id="rId14"/>
    <p:sldLayoutId id="2147483656" r:id="rId15"/>
    <p:sldLayoutId id="2147483650" r:id="rId16"/>
    <p:sldLayoutId id="2147483659" r:id="rId17"/>
    <p:sldLayoutId id="2147483658" r:id="rId18"/>
    <p:sldLayoutId id="2147483660" r:id="rId19"/>
    <p:sldLayoutId id="2147483654" r:id="rId20"/>
    <p:sldLayoutId id="2147483655" r:id="rId21"/>
    <p:sldLayoutId id="2147483676" r:id="rId22"/>
    <p:sldLayoutId id="2147483677" r:id="rId23"/>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1"/>
            <a:ext cx="8001000" cy="990599"/>
          </a:xfrm>
        </p:spPr>
        <p:txBody>
          <a:bodyPr anchor="b"/>
          <a:lstStyle/>
          <a:p>
            <a:pPr>
              <a:defRPr/>
            </a:pPr>
            <a:r>
              <a:rPr lang="en-US">
                <a:ln w="0"/>
              </a:rPr>
              <a:t>GO! </a:t>
            </a:r>
            <a:r>
              <a:rPr lang="en-US"/>
              <a:t>with Microsoft 365 Excel 2021</a:t>
            </a:r>
            <a:br>
              <a:rPr lang="en-US"/>
            </a:br>
            <a:endParaRPr lang="en-US"/>
          </a:p>
        </p:txBody>
      </p:sp>
      <p:pic>
        <p:nvPicPr>
          <p:cNvPr id="8" name="Picture 7" descr="Front Cover: GO! with Microsoft 365 Excel 2021, First Edition by Shelley Gaskin and Alicia Vargas. Series Editor Shelley Gaskin.">
            <a:extLst>
              <a:ext uri="{FF2B5EF4-FFF2-40B4-BE49-F238E27FC236}">
                <a16:creationId xmlns:a16="http://schemas.microsoft.com/office/drawing/2014/main" id="{8584E372-C3F3-475D-B083-B8091E5C32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5302" y="1905000"/>
            <a:ext cx="3233020" cy="4147685"/>
          </a:xfrm>
          <a:prstGeom prst="rect">
            <a:avLst/>
          </a:prstGeom>
        </p:spPr>
      </p:pic>
      <p:sp>
        <p:nvSpPr>
          <p:cNvPr id="4" name="Text Placeholder 3"/>
          <p:cNvSpPr>
            <a:spLocks noGrp="1"/>
          </p:cNvSpPr>
          <p:nvPr>
            <p:ph type="body" sz="quarter" idx="14"/>
          </p:nvPr>
        </p:nvSpPr>
        <p:spPr>
          <a:xfrm>
            <a:off x="4876801" y="2514600"/>
            <a:ext cx="3253409" cy="936593"/>
          </a:xfrm>
        </p:spPr>
        <p:txBody>
          <a:bodyPr/>
          <a:lstStyle/>
          <a:p>
            <a:pPr algn="ctr"/>
            <a:r>
              <a:rPr lang="en-US" b="1"/>
              <a:t>Chapter 10</a:t>
            </a:r>
          </a:p>
        </p:txBody>
      </p:sp>
      <p:sp>
        <p:nvSpPr>
          <p:cNvPr id="5" name="Text Placeholder 4"/>
          <p:cNvSpPr>
            <a:spLocks noGrp="1"/>
          </p:cNvSpPr>
          <p:nvPr>
            <p:ph type="body" sz="quarter" idx="4294967295"/>
          </p:nvPr>
        </p:nvSpPr>
        <p:spPr>
          <a:xfrm>
            <a:off x="4495800" y="3703638"/>
            <a:ext cx="4267200" cy="1935162"/>
          </a:xfrm>
        </p:spPr>
        <p:txBody>
          <a:bodyPr/>
          <a:lstStyle/>
          <a:p>
            <a:pPr marL="0" indent="0" algn="ctr">
              <a:buNone/>
            </a:pPr>
            <a:r>
              <a:rPr lang="en-US" sz="2200"/>
              <a:t>External Data, Side-by-Side Tables, and Workbook Distribution and Collaboration</a:t>
            </a:r>
          </a:p>
        </p:txBody>
      </p:sp>
      <p:pic>
        <p:nvPicPr>
          <p:cNvPr id="9" name="Picture 8" descr="Pearson Logo">
            <a:extLst>
              <a:ext uri="{FF2B5EF4-FFF2-40B4-BE49-F238E27FC236}">
                <a16:creationId xmlns:a16="http://schemas.microsoft.com/office/drawing/2014/main" id="{AF10BFCA-7CFD-4727-A7A8-2EBBDACBB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1" name="Text Placeholder 3"/>
          <p:cNvSpPr>
            <a:spLocks noGrp="1"/>
          </p:cNvSpPr>
          <p:nvPr>
            <p:ph type="body" sz="quarter" idx="15"/>
          </p:nvPr>
        </p:nvSpPr>
        <p:spPr>
          <a:xfrm>
            <a:off x="3077816" y="6522027"/>
            <a:ext cx="5848350" cy="259773"/>
          </a:xfrm>
        </p:spPr>
        <p:txBody>
          <a:bodyPr/>
          <a:lstStyle/>
          <a:p>
            <a:pPr algn="r">
              <a:buClrTx/>
              <a:defRPr/>
            </a:pPr>
            <a:r>
              <a:rPr lang="en-US" altLang="en-US" sz="120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4084557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Up and Manage Imported Data </a:t>
            </a:r>
            <a:br>
              <a:rPr lang="en-US" dirty="0"/>
            </a:br>
            <a:r>
              <a:rPr lang="en-US" sz="2000" b="0" dirty="0"/>
              <a:t>(1 of 5)</a:t>
            </a:r>
            <a:endParaRPr lang="en-IN" sz="2000" b="0" dirty="0"/>
          </a:p>
        </p:txBody>
      </p:sp>
      <p:pic>
        <p:nvPicPr>
          <p:cNvPr id="7" name="Content Placeholder 6" descr="A data tab in Excel shows the Microsoft Excel popup window. &#10;Long description in Notes Pane, press F6.&#10;">
            <a:extLst>
              <a:ext uri="{FF2B5EF4-FFF2-40B4-BE49-F238E27FC236}">
                <a16:creationId xmlns:a16="http://schemas.microsoft.com/office/drawing/2014/main" id="{DE2EE081-C85A-48FB-A397-9EE08F9C875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6913" y="1874599"/>
            <a:ext cx="7890173" cy="3108801"/>
          </a:xfrm>
        </p:spPr>
      </p:pic>
    </p:spTree>
    <p:extLst>
      <p:ext uri="{BB962C8B-B14F-4D97-AF65-F5344CB8AC3E}">
        <p14:creationId xmlns:p14="http://schemas.microsoft.com/office/powerpoint/2010/main" val="76490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Up and Manage Imported Data </a:t>
            </a:r>
            <a:br>
              <a:rPr lang="en-US" dirty="0"/>
            </a:br>
            <a:r>
              <a:rPr lang="en-US" sz="2000" b="0" dirty="0"/>
              <a:t>(2 of 5)</a:t>
            </a:r>
            <a:endParaRPr lang="en-IN" sz="2000" b="0" dirty="0"/>
          </a:p>
        </p:txBody>
      </p:sp>
      <p:pic>
        <p:nvPicPr>
          <p:cNvPr id="7" name="Content Placeholder 6" descr="A home tab in Excel shows three new columns are added for City (G), State (H), and Zip (I). A list of cities displayed below cell G4 (coral springs) is labeled as “Excel predicts column G data”.&#10;">
            <a:extLst>
              <a:ext uri="{FF2B5EF4-FFF2-40B4-BE49-F238E27FC236}">
                <a16:creationId xmlns:a16="http://schemas.microsoft.com/office/drawing/2014/main" id="{E921112C-77B8-424D-913E-93B478F63E6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5504" y="2184733"/>
            <a:ext cx="7732992" cy="2488533"/>
          </a:xfrm>
        </p:spPr>
      </p:pic>
    </p:spTree>
    <p:extLst>
      <p:ext uri="{BB962C8B-B14F-4D97-AF65-F5344CB8AC3E}">
        <p14:creationId xmlns:p14="http://schemas.microsoft.com/office/powerpoint/2010/main" val="248261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924800" cy="1097280"/>
          </a:xfrm>
        </p:spPr>
        <p:txBody>
          <a:bodyPr/>
          <a:lstStyle/>
          <a:p>
            <a:r>
              <a:rPr lang="en-US" dirty="0"/>
              <a:t>Clean Up and Manage Imported Data </a:t>
            </a:r>
            <a:br>
              <a:rPr lang="en-US" dirty="0"/>
            </a:br>
            <a:r>
              <a:rPr lang="en-US" sz="2000" b="0" dirty="0"/>
              <a:t>(3 of 5)</a:t>
            </a:r>
            <a:endParaRPr lang="en-IN" sz="2000" b="0" dirty="0"/>
          </a:p>
        </p:txBody>
      </p:sp>
      <p:sp>
        <p:nvSpPr>
          <p:cNvPr id="3" name="Content Placeholder 2"/>
          <p:cNvSpPr>
            <a:spLocks noGrp="1"/>
          </p:cNvSpPr>
          <p:nvPr>
            <p:ph idx="1"/>
          </p:nvPr>
        </p:nvSpPr>
        <p:spPr>
          <a:xfrm>
            <a:off x="457200" y="1600200"/>
            <a:ext cx="8229600" cy="4724400"/>
          </a:xfrm>
        </p:spPr>
        <p:txBody>
          <a:bodyPr/>
          <a:lstStyle/>
          <a:p>
            <a:pPr>
              <a:spcBef>
                <a:spcPts val="800"/>
              </a:spcBef>
            </a:pPr>
            <a:r>
              <a:rPr lang="en-US" sz="2400" dirty="0"/>
              <a:t>RIGHT—returns the specified number of characters from the end of a string</a:t>
            </a:r>
          </a:p>
          <a:p>
            <a:pPr>
              <a:spcBef>
                <a:spcPts val="800"/>
              </a:spcBef>
            </a:pPr>
            <a:r>
              <a:rPr lang="en-US" sz="2400" dirty="0"/>
              <a:t>LEFT—returns the specified number of characters from the beginning of a string</a:t>
            </a:r>
          </a:p>
          <a:p>
            <a:pPr>
              <a:spcBef>
                <a:spcPts val="800"/>
              </a:spcBef>
            </a:pPr>
            <a:r>
              <a:rPr lang="en-US" sz="2400" dirty="0"/>
              <a:t>MID—extracts a series of characters from a text string given the location of the beginning character</a:t>
            </a:r>
          </a:p>
          <a:p>
            <a:pPr>
              <a:spcBef>
                <a:spcPts val="800"/>
              </a:spcBef>
            </a:pPr>
            <a:r>
              <a:rPr lang="en-US" sz="2400" dirty="0"/>
              <a:t>CONCAT—joins up to 255 strings of characters</a:t>
            </a:r>
          </a:p>
          <a:p>
            <a:pPr>
              <a:spcBef>
                <a:spcPts val="800"/>
              </a:spcBef>
            </a:pPr>
            <a:r>
              <a:rPr lang="en-US" sz="2400" dirty="0"/>
              <a:t>TRIM—removes extra blank spaces from a string </a:t>
            </a:r>
          </a:p>
          <a:p>
            <a:pPr>
              <a:spcBef>
                <a:spcPts val="800"/>
              </a:spcBef>
            </a:pPr>
            <a:r>
              <a:rPr lang="en-US" sz="2400" dirty="0"/>
              <a:t>UPPER/LOWER—change the case of the characters in a string to all uppercase/lowercase</a:t>
            </a:r>
          </a:p>
          <a:p>
            <a:pPr>
              <a:spcBef>
                <a:spcPts val="800"/>
              </a:spcBef>
            </a:pPr>
            <a:r>
              <a:rPr lang="en-US" sz="2400" dirty="0"/>
              <a:t>PROPER—capitalizes the first letter of each word</a:t>
            </a:r>
            <a:endParaRPr lang="en-IN" sz="2400" dirty="0"/>
          </a:p>
        </p:txBody>
      </p:sp>
    </p:spTree>
    <p:extLst>
      <p:ext uri="{BB962C8B-B14F-4D97-AF65-F5344CB8AC3E}">
        <p14:creationId xmlns:p14="http://schemas.microsoft.com/office/powerpoint/2010/main" val="202483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Up and Manage Imported Data </a:t>
            </a:r>
            <a:br>
              <a:rPr lang="en-US" dirty="0"/>
            </a:br>
            <a:r>
              <a:rPr lang="en-US" sz="2000" b="0" dirty="0"/>
              <a:t>(4 of 5)</a:t>
            </a:r>
            <a:endParaRPr lang="en-IN" sz="2000" b="0" dirty="0"/>
          </a:p>
        </p:txBody>
      </p:sp>
      <p:pic>
        <p:nvPicPr>
          <p:cNvPr id="7" name="Content Placeholder 6" descr="An Excel sheet showing function arguments dialog box. &#10;Long description in Notes Pane, press F6.&#10;">
            <a:extLst>
              <a:ext uri="{FF2B5EF4-FFF2-40B4-BE49-F238E27FC236}">
                <a16:creationId xmlns:a16="http://schemas.microsoft.com/office/drawing/2014/main" id="{5B863136-D08D-4868-AB34-2FC48A72F82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2966" y="2135965"/>
            <a:ext cx="7878067" cy="2586069"/>
          </a:xfrm>
        </p:spPr>
      </p:pic>
    </p:spTree>
    <p:extLst>
      <p:ext uri="{BB962C8B-B14F-4D97-AF65-F5344CB8AC3E}">
        <p14:creationId xmlns:p14="http://schemas.microsoft.com/office/powerpoint/2010/main" val="65950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Clean Up and Manage Imported Data </a:t>
            </a:r>
            <a:br>
              <a:rPr lang="en-US" dirty="0"/>
            </a:br>
            <a:r>
              <a:rPr lang="en-US" sz="2000" b="0" dirty="0"/>
              <a:t>(5 of 5)</a:t>
            </a:r>
            <a:endParaRPr lang="en-IN" sz="2000" b="0" dirty="0"/>
          </a:p>
        </p:txBody>
      </p:sp>
      <p:pic>
        <p:nvPicPr>
          <p:cNvPr id="7" name="Content Placeholder 6" descr="An excel sheet showing a function arguments dialog box. &#10;Long description in Notes Pane, press F6.&#10;">
            <a:extLst>
              <a:ext uri="{FF2B5EF4-FFF2-40B4-BE49-F238E27FC236}">
                <a16:creationId xmlns:a16="http://schemas.microsoft.com/office/drawing/2014/main" id="{CE07F455-56CC-49FA-8194-F729BB99336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4410" y="1857073"/>
            <a:ext cx="7795180" cy="3143853"/>
          </a:xfrm>
        </p:spPr>
      </p:pic>
    </p:spTree>
    <p:extLst>
      <p:ext uri="{BB962C8B-B14F-4D97-AF65-F5344CB8AC3E}">
        <p14:creationId xmlns:p14="http://schemas.microsoft.com/office/powerpoint/2010/main" val="390545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Database Functions </a:t>
            </a:r>
            <a:r>
              <a:rPr lang="en-US" sz="2000" b="0" dirty="0"/>
              <a:t>(1 of 6)</a:t>
            </a:r>
            <a:endParaRPr lang="en-IN" sz="2000" b="0" dirty="0"/>
          </a:p>
        </p:txBody>
      </p:sp>
      <p:sp>
        <p:nvSpPr>
          <p:cNvPr id="3" name="Content Placeholder 2"/>
          <p:cNvSpPr>
            <a:spLocks noGrp="1"/>
          </p:cNvSpPr>
          <p:nvPr>
            <p:ph idx="1"/>
          </p:nvPr>
        </p:nvSpPr>
        <p:spPr>
          <a:xfrm>
            <a:off x="457200" y="1600201"/>
            <a:ext cx="8229600" cy="4343400"/>
          </a:xfrm>
        </p:spPr>
        <p:txBody>
          <a:bodyPr/>
          <a:lstStyle/>
          <a:p>
            <a:r>
              <a:rPr lang="en-US" sz="2400" dirty="0"/>
              <a:t>Database—collection of data related to a particular topic or purpose</a:t>
            </a:r>
          </a:p>
          <a:p>
            <a:r>
              <a:rPr lang="en-US" sz="2400" dirty="0"/>
              <a:t>Data—facts about people, events, things, or ideas</a:t>
            </a:r>
          </a:p>
          <a:p>
            <a:r>
              <a:rPr lang="en-US" sz="2400" dirty="0"/>
              <a:t>Information—data organized in a useful manner</a:t>
            </a:r>
          </a:p>
          <a:p>
            <a:r>
              <a:rPr lang="en-US" sz="2400" dirty="0"/>
              <a:t>Function—predefined formula that performs calculations using arguments</a:t>
            </a:r>
          </a:p>
        </p:txBody>
      </p:sp>
    </p:spTree>
    <p:extLst>
      <p:ext uri="{BB962C8B-B14F-4D97-AF65-F5344CB8AC3E}">
        <p14:creationId xmlns:p14="http://schemas.microsoft.com/office/powerpoint/2010/main" val="166485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Database Functions </a:t>
            </a:r>
            <a:r>
              <a:rPr lang="en-US" sz="2000" b="0" dirty="0"/>
              <a:t>(2 of 6)</a:t>
            </a:r>
            <a:endParaRPr lang="en-IN" sz="2000" b="0" dirty="0"/>
          </a:p>
        </p:txBody>
      </p:sp>
      <p:sp>
        <p:nvSpPr>
          <p:cNvPr id="3" name="Content Placeholder 2"/>
          <p:cNvSpPr>
            <a:spLocks noGrp="1"/>
          </p:cNvSpPr>
          <p:nvPr>
            <p:ph idx="1"/>
          </p:nvPr>
        </p:nvSpPr>
        <p:spPr>
          <a:xfrm>
            <a:off x="457200" y="1600201"/>
            <a:ext cx="8229600" cy="4343400"/>
          </a:xfrm>
        </p:spPr>
        <p:txBody>
          <a:bodyPr/>
          <a:lstStyle/>
          <a:p>
            <a:r>
              <a:rPr lang="en-US" sz="2400" spc="-300" dirty="0"/>
              <a:t>D A V E R A G </a:t>
            </a:r>
            <a:r>
              <a:rPr lang="en-US" sz="2400" dirty="0"/>
              <a:t>E—determines an average limited by criteria</a:t>
            </a:r>
          </a:p>
          <a:p>
            <a:r>
              <a:rPr lang="en-US" sz="2400" spc="-300" dirty="0"/>
              <a:t>D S U </a:t>
            </a:r>
            <a:r>
              <a:rPr lang="en-US" sz="2400" dirty="0"/>
              <a:t>M—sums a column of values limited by criteria</a:t>
            </a:r>
          </a:p>
          <a:p>
            <a:r>
              <a:rPr lang="en-US" sz="2400" spc="-300" dirty="0"/>
              <a:t>D C O U N </a:t>
            </a:r>
            <a:r>
              <a:rPr lang="en-US" sz="2400" dirty="0"/>
              <a:t>T—counts a column of values specified by criteria set for one or more cells</a:t>
            </a:r>
          </a:p>
          <a:p>
            <a:r>
              <a:rPr lang="en-US" sz="2400" spc="-300" dirty="0"/>
              <a:t>M A X I F </a:t>
            </a:r>
            <a:r>
              <a:rPr lang="en-US" sz="2400" dirty="0"/>
              <a:t>S—returns the maximum value among cells specified by a set of conditions or criteria </a:t>
            </a:r>
          </a:p>
          <a:p>
            <a:r>
              <a:rPr lang="en-US" sz="2400" spc="-300" dirty="0"/>
              <a:t>M I N I F </a:t>
            </a:r>
            <a:r>
              <a:rPr lang="en-US" sz="2400" dirty="0"/>
              <a:t>S—returns the minimum value among cells specified by a set of conditions or criteria</a:t>
            </a:r>
          </a:p>
        </p:txBody>
      </p:sp>
    </p:spTree>
    <p:extLst>
      <p:ext uri="{BB962C8B-B14F-4D97-AF65-F5344CB8AC3E}">
        <p14:creationId xmlns:p14="http://schemas.microsoft.com/office/powerpoint/2010/main" val="3672940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Database Functions </a:t>
            </a:r>
            <a:r>
              <a:rPr lang="en-US" sz="2000" b="0" dirty="0"/>
              <a:t>(3 of 6)</a:t>
            </a:r>
            <a:endParaRPr lang="en-IN" sz="2000" b="0" dirty="0"/>
          </a:p>
        </p:txBody>
      </p:sp>
      <p:pic>
        <p:nvPicPr>
          <p:cNvPr id="7" name="Content Placeholder 6" descr="An excel sheet showing a function arguments dialog box. It shows that the Database range identified as A3 is to F26, the Hourly Wage field will be used in the calculation, and the Criteria range defined as C28 is to C29.&#10;">
            <a:extLst>
              <a:ext uri="{FF2B5EF4-FFF2-40B4-BE49-F238E27FC236}">
                <a16:creationId xmlns:a16="http://schemas.microsoft.com/office/drawing/2014/main" id="{E51C4581-AEEF-42C9-AFBC-630CD6C26EC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6341" y="1856311"/>
            <a:ext cx="8271317" cy="3145377"/>
          </a:xfrm>
        </p:spPr>
      </p:pic>
    </p:spTree>
    <p:extLst>
      <p:ext uri="{BB962C8B-B14F-4D97-AF65-F5344CB8AC3E}">
        <p14:creationId xmlns:p14="http://schemas.microsoft.com/office/powerpoint/2010/main" val="463263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Database Functions </a:t>
            </a:r>
            <a:r>
              <a:rPr lang="en-US" sz="2000" b="0" dirty="0"/>
              <a:t>(4 of 6)</a:t>
            </a:r>
            <a:endParaRPr lang="en-IN" sz="2000" b="0" dirty="0"/>
          </a:p>
        </p:txBody>
      </p:sp>
      <p:pic>
        <p:nvPicPr>
          <p:cNvPr id="7" name="Content Placeholder 6" descr="An Excel sheet shows the Criteria area shaded in red (C31:D32), Database range shaded in blue (A3:F26), Database range displayed in blue in the Formula Bar (A3:F26), and Criteria range displayed in red in the Formula Bar (C31:D32).&#10;">
            <a:extLst>
              <a:ext uri="{FF2B5EF4-FFF2-40B4-BE49-F238E27FC236}">
                <a16:creationId xmlns:a16="http://schemas.microsoft.com/office/drawing/2014/main" id="{4AFADB72-0B8F-4FFC-B817-67E31D1BA46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524000"/>
            <a:ext cx="8077200" cy="3927241"/>
          </a:xfrm>
        </p:spPr>
      </p:pic>
    </p:spTree>
    <p:extLst>
      <p:ext uri="{BB962C8B-B14F-4D97-AF65-F5344CB8AC3E}">
        <p14:creationId xmlns:p14="http://schemas.microsoft.com/office/powerpoint/2010/main" val="481650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 Database Functions </a:t>
            </a:r>
            <a:r>
              <a:rPr lang="en-US" sz="2000" b="0" dirty="0"/>
              <a:t>(5 of 6)</a:t>
            </a:r>
            <a:endParaRPr lang="en-IN" sz="2000" b="0" dirty="0"/>
          </a:p>
        </p:txBody>
      </p:sp>
      <p:pic>
        <p:nvPicPr>
          <p:cNvPr id="7" name="Content Placeholder 6" descr="An Excel sheet showing a function arguments dialog box. Database range defined reads as A3:F26, Employee Number field will be counted and Criteria range identified is C34:D37.&#10;">
            <a:extLst>
              <a:ext uri="{FF2B5EF4-FFF2-40B4-BE49-F238E27FC236}">
                <a16:creationId xmlns:a16="http://schemas.microsoft.com/office/drawing/2014/main" id="{113D0803-0907-46E5-87E8-086B14BC02E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1788" y="1966801"/>
            <a:ext cx="8120424" cy="2924397"/>
          </a:xfrm>
        </p:spPr>
      </p:pic>
    </p:spTree>
    <p:extLst>
      <p:ext uri="{BB962C8B-B14F-4D97-AF65-F5344CB8AC3E}">
        <p14:creationId xmlns:p14="http://schemas.microsoft.com/office/powerpoint/2010/main" val="151783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a:t>
            </a:r>
            <a:r>
              <a:rPr lang="en-US" dirty="0"/>
              <a:t>Objectives</a:t>
            </a:r>
            <a:endParaRPr lang="en-IN" dirty="0"/>
          </a:p>
        </p:txBody>
      </p:sp>
      <p:sp>
        <p:nvSpPr>
          <p:cNvPr id="3" name="Content Placeholder 2"/>
          <p:cNvSpPr>
            <a:spLocks noGrp="1"/>
          </p:cNvSpPr>
          <p:nvPr>
            <p:ph idx="1"/>
          </p:nvPr>
        </p:nvSpPr>
        <p:spPr/>
        <p:txBody>
          <a:bodyPr/>
          <a:lstStyle/>
          <a:p>
            <a:pPr marL="457200" indent="-457200">
              <a:spcBef>
                <a:spcPts val="1000"/>
              </a:spcBef>
              <a:buSzPct val="100000"/>
              <a:buFont typeface="+mj-lt"/>
              <a:buAutoNum type="arabicPeriod"/>
            </a:pPr>
            <a:r>
              <a:rPr lang="en-US" sz="2400" dirty="0"/>
              <a:t>Get External Data into Excel</a:t>
            </a:r>
          </a:p>
          <a:p>
            <a:pPr marL="457200" indent="-457200">
              <a:spcBef>
                <a:spcPts val="1000"/>
              </a:spcBef>
              <a:buSzPct val="100000"/>
              <a:buFont typeface="+mj-lt"/>
              <a:buAutoNum type="arabicPeriod"/>
            </a:pPr>
            <a:r>
              <a:rPr lang="en-US" sz="2400" dirty="0"/>
              <a:t>Clean Up and Manage Imported Data</a:t>
            </a:r>
          </a:p>
          <a:p>
            <a:pPr marL="457200" indent="-457200">
              <a:spcBef>
                <a:spcPts val="1000"/>
              </a:spcBef>
              <a:buSzPct val="100000"/>
              <a:buFont typeface="+mj-lt"/>
              <a:buAutoNum type="arabicPeriod"/>
            </a:pPr>
            <a:r>
              <a:rPr lang="en-US" sz="2400" dirty="0"/>
              <a:t>Use Database Functions</a:t>
            </a:r>
          </a:p>
          <a:p>
            <a:pPr marL="457200" indent="-457200">
              <a:spcBef>
                <a:spcPts val="1000"/>
              </a:spcBef>
              <a:buSzPct val="100000"/>
              <a:buFont typeface="+mj-lt"/>
              <a:buAutoNum type="arabicPeriod"/>
            </a:pPr>
            <a:r>
              <a:rPr lang="en-US" sz="2400" dirty="0"/>
              <a:t>Insert a Second Table into a Worksheet</a:t>
            </a:r>
          </a:p>
          <a:p>
            <a:pPr marL="457200" indent="-457200">
              <a:spcBef>
                <a:spcPts val="1000"/>
              </a:spcBef>
              <a:buSzPct val="100000"/>
              <a:buFont typeface="+mj-lt"/>
              <a:buAutoNum type="arabicPeriod"/>
            </a:pPr>
            <a:r>
              <a:rPr lang="en-US" sz="2400" dirty="0"/>
              <a:t>Manage and Use Formulas in Conditional Formatting Rules</a:t>
            </a:r>
          </a:p>
          <a:p>
            <a:pPr marL="457200" indent="-457200">
              <a:spcBef>
                <a:spcPts val="1000"/>
              </a:spcBef>
              <a:buSzPct val="100000"/>
              <a:buFont typeface="+mj-lt"/>
              <a:buAutoNum type="arabicPeriod"/>
            </a:pPr>
            <a:r>
              <a:rPr lang="en-US" sz="2400" dirty="0"/>
              <a:t>Create Custom Headers and Footers</a:t>
            </a:r>
          </a:p>
          <a:p>
            <a:pPr marL="457200" indent="-457200">
              <a:spcBef>
                <a:spcPts val="1000"/>
              </a:spcBef>
              <a:buSzPct val="100000"/>
              <a:buFont typeface="+mj-lt"/>
              <a:buAutoNum type="arabicPeriod"/>
            </a:pPr>
            <a:r>
              <a:rPr lang="en-US" sz="2400" dirty="0"/>
              <a:t>Inspect a Workbook</a:t>
            </a:r>
          </a:p>
          <a:p>
            <a:pPr marL="457200" indent="-457200">
              <a:spcBef>
                <a:spcPts val="1000"/>
              </a:spcBef>
              <a:buSzPct val="100000"/>
              <a:buFont typeface="+mj-lt"/>
              <a:buAutoNum type="arabicPeriod"/>
            </a:pPr>
            <a:r>
              <a:rPr lang="en-US" sz="2400" dirty="0"/>
              <a:t>Use Co-Authoring and Prepare a Final Workbook for Distribution</a:t>
            </a:r>
          </a:p>
        </p:txBody>
      </p:sp>
    </p:spTree>
    <p:extLst>
      <p:ext uri="{BB962C8B-B14F-4D97-AF65-F5344CB8AC3E}">
        <p14:creationId xmlns:p14="http://schemas.microsoft.com/office/powerpoint/2010/main" val="3272611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 Database Functions </a:t>
            </a:r>
            <a:r>
              <a:rPr lang="en-US" sz="2000" b="0" dirty="0"/>
              <a:t>(6 of 6)</a:t>
            </a:r>
            <a:endParaRPr lang="en-IN" sz="2000" b="0" dirty="0"/>
          </a:p>
        </p:txBody>
      </p:sp>
      <p:pic>
        <p:nvPicPr>
          <p:cNvPr id="10" name="Content Placeholder 9" descr="An Excel sheets shows the hourly wages tab is labeled as “New worksheet added and renamed”, MAXIFS formula is started in cell E29 and the screen tip below it is labeled as “ScreenTip assists in building formula”.&#10;">
            <a:extLst>
              <a:ext uri="{FF2B5EF4-FFF2-40B4-BE49-F238E27FC236}">
                <a16:creationId xmlns:a16="http://schemas.microsoft.com/office/drawing/2014/main" id="{A02A5845-EE41-4B2A-BE0B-F4062E683CA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4648" y="1489551"/>
            <a:ext cx="6474704" cy="2971800"/>
          </a:xfrm>
        </p:spPr>
      </p:pic>
      <p:pic>
        <p:nvPicPr>
          <p:cNvPr id="12" name="Content Placeholder 11" descr="An Excel sheet shows the Result of the formula displayed in cell E29 which reads as 21.51.&#10;">
            <a:extLst>
              <a:ext uri="{FF2B5EF4-FFF2-40B4-BE49-F238E27FC236}">
                <a16:creationId xmlns:a16="http://schemas.microsoft.com/office/drawing/2014/main" id="{9B6C4E40-818D-4663-A687-C5B5C7A50D31}"/>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593217" y="4572000"/>
            <a:ext cx="7957565" cy="1407286"/>
          </a:xfrm>
        </p:spPr>
      </p:pic>
    </p:spTree>
    <p:extLst>
      <p:ext uri="{BB962C8B-B14F-4D97-AF65-F5344CB8AC3E}">
        <p14:creationId xmlns:p14="http://schemas.microsoft.com/office/powerpoint/2010/main" val="1840062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 Second Table into a Worksheet </a:t>
            </a:r>
            <a:r>
              <a:rPr lang="en-US" sz="2000" b="0" dirty="0"/>
              <a:t>(1 of 2)</a:t>
            </a:r>
            <a:endParaRPr lang="en-IN" sz="2000" b="0" dirty="0"/>
          </a:p>
        </p:txBody>
      </p:sp>
      <p:pic>
        <p:nvPicPr>
          <p:cNvPr id="7" name="Content Placeholder 6" descr="An Excel sheet shows the table for office equipment administrative is created and formatted (filter applied to column headings, row shaded by yellow color).&#10;">
            <a:extLst>
              <a:ext uri="{FF2B5EF4-FFF2-40B4-BE49-F238E27FC236}">
                <a16:creationId xmlns:a16="http://schemas.microsoft.com/office/drawing/2014/main" id="{3A00D708-A8AB-4C1C-ADD6-441BF1EE4DB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810" y="1956895"/>
            <a:ext cx="8580379" cy="2944209"/>
          </a:xfrm>
        </p:spPr>
      </p:pic>
    </p:spTree>
    <p:extLst>
      <p:ext uri="{BB962C8B-B14F-4D97-AF65-F5344CB8AC3E}">
        <p14:creationId xmlns:p14="http://schemas.microsoft.com/office/powerpoint/2010/main" val="93199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 Second Table into a Worksheet </a:t>
            </a:r>
            <a:r>
              <a:rPr lang="en-US" sz="2000" b="0" dirty="0"/>
              <a:t>(2 of 2)</a:t>
            </a:r>
            <a:endParaRPr lang="en-IN" sz="2000" b="0" dirty="0"/>
          </a:p>
        </p:txBody>
      </p:sp>
      <p:pic>
        <p:nvPicPr>
          <p:cNvPr id="7" name="Content Placeholder 6" descr="An Excel sheet shows downward and upward arrows in the purchase price (A7, G7) and equipment (C7, H7) column heading of both tables respectively and is labeled as Both tables sorted by Equipment and Purchase Price.&#10;">
            <a:extLst>
              <a:ext uri="{FF2B5EF4-FFF2-40B4-BE49-F238E27FC236}">
                <a16:creationId xmlns:a16="http://schemas.microsoft.com/office/drawing/2014/main" id="{7498AF97-D636-40CA-80AD-9FC239B7562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187678"/>
            <a:ext cx="7924800" cy="2482643"/>
          </a:xfrm>
        </p:spPr>
      </p:pic>
    </p:spTree>
    <p:extLst>
      <p:ext uri="{BB962C8B-B14F-4D97-AF65-F5344CB8AC3E}">
        <p14:creationId xmlns:p14="http://schemas.microsoft.com/office/powerpoint/2010/main" val="194806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and Use Formulas in Conditional Formatting Rules</a:t>
            </a:r>
            <a:endParaRPr lang="en-IN" dirty="0"/>
          </a:p>
        </p:txBody>
      </p:sp>
      <p:pic>
        <p:nvPicPr>
          <p:cNvPr id="10" name="Content Placeholder 9" descr="An Excel sheet shows red (down), yellow (right), and green (up) arrows displayed in column E are labeled as Conditional formatting indicates inventory level.&#10;">
            <a:extLst>
              <a:ext uri="{FF2B5EF4-FFF2-40B4-BE49-F238E27FC236}">
                <a16:creationId xmlns:a16="http://schemas.microsoft.com/office/drawing/2014/main" id="{9A76C982-F046-458A-BBFC-5A33DBB60A3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5622" y="1712817"/>
            <a:ext cx="7572756" cy="2049427"/>
          </a:xfrm>
        </p:spPr>
      </p:pic>
      <p:pic>
        <p:nvPicPr>
          <p:cNvPr id="12" name="Content Placeholder 11" descr="An Excel sheet shows Supplier Med Furniture is formatted in red and bold italic displayed in cells D9, D10, I10, I12, and so on.&#10;">
            <a:extLst>
              <a:ext uri="{FF2B5EF4-FFF2-40B4-BE49-F238E27FC236}">
                <a16:creationId xmlns:a16="http://schemas.microsoft.com/office/drawing/2014/main" id="{BB0395BC-AAA5-4080-A140-A583DA02D3D4}"/>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857250" y="3657600"/>
            <a:ext cx="7429500" cy="2114419"/>
          </a:xfrm>
        </p:spPr>
      </p:pic>
    </p:spTree>
    <p:extLst>
      <p:ext uri="{BB962C8B-B14F-4D97-AF65-F5344CB8AC3E}">
        <p14:creationId xmlns:p14="http://schemas.microsoft.com/office/powerpoint/2010/main" val="2624120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Custom Headers and Footers </a:t>
            </a:r>
            <a:br>
              <a:rPr lang="en-US" dirty="0"/>
            </a:br>
            <a:r>
              <a:rPr lang="en-US" sz="2000" b="0" dirty="0"/>
              <a:t>(1 of 2)</a:t>
            </a:r>
            <a:endParaRPr lang="en-IN" sz="2000" b="0" dirty="0"/>
          </a:p>
        </p:txBody>
      </p:sp>
      <p:pic>
        <p:nvPicPr>
          <p:cNvPr id="7" name="Content Placeholder 6" descr="An Excel sheet shows Logo is in the middle section, the text is in the left section (created by Pat Shepard) and the Sheet name is in the right section (equipment inventory).&#10;">
            <a:extLst>
              <a:ext uri="{FF2B5EF4-FFF2-40B4-BE49-F238E27FC236}">
                <a16:creationId xmlns:a16="http://schemas.microsoft.com/office/drawing/2014/main" id="{EE2FC81A-A985-468D-8B6A-0EF5159ABB1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3111" y="2059003"/>
            <a:ext cx="7817778" cy="2739993"/>
          </a:xfrm>
        </p:spPr>
      </p:pic>
    </p:spTree>
    <p:extLst>
      <p:ext uri="{BB962C8B-B14F-4D97-AF65-F5344CB8AC3E}">
        <p14:creationId xmlns:p14="http://schemas.microsoft.com/office/powerpoint/2010/main" val="71557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Custom Headers and Footers </a:t>
            </a:r>
            <a:br>
              <a:rPr lang="en-US" dirty="0"/>
            </a:br>
            <a:r>
              <a:rPr lang="en-US" sz="2000" b="0" dirty="0"/>
              <a:t>(2 of 2)</a:t>
            </a:r>
            <a:endParaRPr lang="en-IN" sz="2000" b="0" dirty="0"/>
          </a:p>
        </p:txBody>
      </p:sp>
      <p:pic>
        <p:nvPicPr>
          <p:cNvPr id="7" name="Content Placeholder 6" descr="An excel file where the title name is labeled as worksheets still grouped. &#10;Long description in Notes Pane, press F6.">
            <a:extLst>
              <a:ext uri="{FF2B5EF4-FFF2-40B4-BE49-F238E27FC236}">
                <a16:creationId xmlns:a16="http://schemas.microsoft.com/office/drawing/2014/main" id="{6D813C32-0A48-4084-8FFF-26CAD61C3F0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8378" y="1447800"/>
            <a:ext cx="7667244" cy="4658000"/>
          </a:xfrm>
        </p:spPr>
      </p:pic>
    </p:spTree>
    <p:extLst>
      <p:ext uri="{BB962C8B-B14F-4D97-AF65-F5344CB8AC3E}">
        <p14:creationId xmlns:p14="http://schemas.microsoft.com/office/powerpoint/2010/main" val="44305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 a Workbook </a:t>
            </a:r>
            <a:r>
              <a:rPr lang="en-US" sz="2000" b="0" dirty="0"/>
              <a:t>(1 of 4)</a:t>
            </a:r>
            <a:endParaRPr lang="en-IN" sz="2000" b="0" dirty="0"/>
          </a:p>
        </p:txBody>
      </p:sp>
      <p:sp>
        <p:nvSpPr>
          <p:cNvPr id="3" name="Content Placeholder 2">
            <a:extLst>
              <a:ext uri="{FF2B5EF4-FFF2-40B4-BE49-F238E27FC236}">
                <a16:creationId xmlns:a16="http://schemas.microsoft.com/office/drawing/2014/main" id="{DC7D10F0-1CA6-4320-BBA6-C1B606DDD840}"/>
              </a:ext>
            </a:extLst>
          </p:cNvPr>
          <p:cNvSpPr>
            <a:spLocks noGrp="1"/>
          </p:cNvSpPr>
          <p:nvPr>
            <p:ph idx="1"/>
          </p:nvPr>
        </p:nvSpPr>
        <p:spPr/>
        <p:txBody>
          <a:bodyPr/>
          <a:lstStyle/>
          <a:p>
            <a:r>
              <a:rPr lang="en-US" sz="2400" dirty="0"/>
              <a:t>Finalizing a workbook</a:t>
            </a:r>
          </a:p>
          <a:p>
            <a:r>
              <a:rPr lang="en-US" sz="2400" dirty="0"/>
              <a:t>Accessibility Checker—finds any potential accessibility issues and creates a report</a:t>
            </a:r>
          </a:p>
          <a:p>
            <a:r>
              <a:rPr lang="en-US" sz="2400" dirty="0"/>
              <a:t>Compatibility Checker—finds any potential compatibility issues and creates a report</a:t>
            </a:r>
          </a:p>
          <a:p>
            <a:r>
              <a:rPr lang="en-US" sz="2400" dirty="0"/>
              <a:t>Document Inspector—finds and removes hidden properties and personal information</a:t>
            </a:r>
            <a:endParaRPr lang="en-US" dirty="0"/>
          </a:p>
        </p:txBody>
      </p:sp>
    </p:spTree>
    <p:extLst>
      <p:ext uri="{BB962C8B-B14F-4D97-AF65-F5344CB8AC3E}">
        <p14:creationId xmlns:p14="http://schemas.microsoft.com/office/powerpoint/2010/main" val="2571350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 a Workbook </a:t>
            </a:r>
            <a:r>
              <a:rPr lang="en-US" sz="2000" b="0" dirty="0"/>
              <a:t>(2 of 4)</a:t>
            </a:r>
            <a:endParaRPr lang="en-IN" sz="2000" b="0" dirty="0"/>
          </a:p>
        </p:txBody>
      </p:sp>
      <p:pic>
        <p:nvPicPr>
          <p:cNvPr id="8" name="Content Placeholder 7" descr="An Excel sheet shows an Accessibility pane is displayed to the right which shows Errors and Warnings are displayed in the Inspection Results.&#10;">
            <a:extLst>
              <a:ext uri="{FF2B5EF4-FFF2-40B4-BE49-F238E27FC236}">
                <a16:creationId xmlns:a16="http://schemas.microsoft.com/office/drawing/2014/main" id="{D0EBB0E4-F905-4927-9B47-570AD74F07A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3880" y="2158182"/>
            <a:ext cx="8016240" cy="1614331"/>
          </a:xfrm>
        </p:spPr>
      </p:pic>
    </p:spTree>
    <p:extLst>
      <p:ext uri="{BB962C8B-B14F-4D97-AF65-F5344CB8AC3E}">
        <p14:creationId xmlns:p14="http://schemas.microsoft.com/office/powerpoint/2010/main" val="3610617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 a Workbook </a:t>
            </a:r>
            <a:r>
              <a:rPr lang="en-US" sz="2000" b="0" dirty="0"/>
              <a:t>(3 of 4)</a:t>
            </a:r>
            <a:endParaRPr lang="en-IN" sz="2000" b="0" dirty="0"/>
          </a:p>
        </p:txBody>
      </p:sp>
      <p:pic>
        <p:nvPicPr>
          <p:cNvPr id="6" name="Content Placeholder 5" descr="A Compatibility Checker dialog box shows a summary box titled significant loss of functionality labeled as Issues that can result in loss of functionality for users of older versions of Excel and scroll bar to its right to view Summary information.&#10;">
            <a:extLst>
              <a:ext uri="{FF2B5EF4-FFF2-40B4-BE49-F238E27FC236}">
                <a16:creationId xmlns:a16="http://schemas.microsoft.com/office/drawing/2014/main" id="{DBD9BE9F-5E50-451A-A9F1-78DF33FF01C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7968" y="2257123"/>
            <a:ext cx="7828063" cy="2343753"/>
          </a:xfrm>
        </p:spPr>
      </p:pic>
    </p:spTree>
    <p:extLst>
      <p:ext uri="{BB962C8B-B14F-4D97-AF65-F5344CB8AC3E}">
        <p14:creationId xmlns:p14="http://schemas.microsoft.com/office/powerpoint/2010/main" val="2934554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 a Workbook </a:t>
            </a:r>
            <a:r>
              <a:rPr lang="en-US" sz="2000" b="0" dirty="0"/>
              <a:t>(4 of 4)</a:t>
            </a:r>
            <a:endParaRPr lang="en-IN" sz="2000" b="0" dirty="0"/>
          </a:p>
        </p:txBody>
      </p:sp>
      <p:pic>
        <p:nvPicPr>
          <p:cNvPr id="7" name="Content Placeholder 6" descr="A backstage view of Excel with an active info tab showing Document Inspector dialog box that displays Types of content that Document Inspector will check for. Inspect and close buttons are at the bottom.&#10;">
            <a:extLst>
              <a:ext uri="{FF2B5EF4-FFF2-40B4-BE49-F238E27FC236}">
                <a16:creationId xmlns:a16="http://schemas.microsoft.com/office/drawing/2014/main" id="{A434B491-A828-4AE3-9896-ED280C3E79F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3630" y="1791541"/>
            <a:ext cx="7796739" cy="3274917"/>
          </a:xfrm>
        </p:spPr>
      </p:pic>
    </p:spTree>
    <p:extLst>
      <p:ext uri="{BB962C8B-B14F-4D97-AF65-F5344CB8AC3E}">
        <p14:creationId xmlns:p14="http://schemas.microsoft.com/office/powerpoint/2010/main" val="373649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External Data into Excel </a:t>
            </a:r>
            <a:r>
              <a:rPr lang="en-US" sz="2000" b="0" dirty="0"/>
              <a:t>(1 of 7)</a:t>
            </a:r>
            <a:endParaRPr lang="en-IN" sz="2000" b="0" dirty="0"/>
          </a:p>
        </p:txBody>
      </p:sp>
      <p:sp>
        <p:nvSpPr>
          <p:cNvPr id="3" name="Content Placeholder 2"/>
          <p:cNvSpPr>
            <a:spLocks noGrp="1"/>
          </p:cNvSpPr>
          <p:nvPr>
            <p:ph idx="1"/>
          </p:nvPr>
        </p:nvSpPr>
        <p:spPr/>
        <p:txBody>
          <a:bodyPr/>
          <a:lstStyle/>
          <a:p>
            <a:pPr>
              <a:spcBef>
                <a:spcPts val="1000"/>
              </a:spcBef>
            </a:pPr>
            <a:r>
              <a:rPr lang="en-US" sz="2400" dirty="0"/>
              <a:t>Get &amp; Transform Data commands—get data that reside outside of Excel into Excel</a:t>
            </a:r>
          </a:p>
          <a:p>
            <a:pPr>
              <a:spcBef>
                <a:spcPts val="1000"/>
              </a:spcBef>
            </a:pPr>
            <a:r>
              <a:rPr lang="en-US" sz="2400" dirty="0"/>
              <a:t>Data connection—link to external data so updates in the original data are automatically updated in Excel</a:t>
            </a:r>
          </a:p>
          <a:p>
            <a:pPr>
              <a:spcBef>
                <a:spcPts val="1000"/>
              </a:spcBef>
            </a:pPr>
            <a:r>
              <a:rPr lang="en-US" sz="2400" dirty="0"/>
              <a:t>Table—data stored in a format of rows and columns</a:t>
            </a:r>
          </a:p>
          <a:p>
            <a:pPr>
              <a:spcBef>
                <a:spcPts val="1000"/>
              </a:spcBef>
            </a:pPr>
            <a:r>
              <a:rPr lang="en-US" sz="2400" dirty="0"/>
              <a:t>Record—horizontal row that stores data about one database item</a:t>
            </a:r>
          </a:p>
          <a:p>
            <a:pPr>
              <a:spcBef>
                <a:spcPts val="1000"/>
              </a:spcBef>
            </a:pPr>
            <a:r>
              <a:rPr lang="en-US" sz="2400" dirty="0"/>
              <a:t>Field—vertical column that stores information describing a record</a:t>
            </a:r>
          </a:p>
        </p:txBody>
      </p:sp>
    </p:spTree>
    <p:extLst>
      <p:ext uri="{BB962C8B-B14F-4D97-AF65-F5344CB8AC3E}">
        <p14:creationId xmlns:p14="http://schemas.microsoft.com/office/powerpoint/2010/main" val="2897996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Co-Authoring and Prepare a Final Workbook for Distribution</a:t>
            </a:r>
            <a:endParaRPr lang="en-IN" sz="2000" b="0" dirty="0"/>
          </a:p>
        </p:txBody>
      </p:sp>
      <p:pic>
        <p:nvPicPr>
          <p:cNvPr id="7" name="Content Placeholder 6" descr="A home tab in Excel shows the details of the share button. &#10;Long description in Notes Pane, press F6.&#10;">
            <a:extLst>
              <a:ext uri="{FF2B5EF4-FFF2-40B4-BE49-F238E27FC236}">
                <a16:creationId xmlns:a16="http://schemas.microsoft.com/office/drawing/2014/main" id="{901FBF3D-BC68-46C3-8F1A-32AF0B3BE83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4504" y="1499695"/>
            <a:ext cx="7657422" cy="3858609"/>
          </a:xfrm>
        </p:spPr>
      </p:pic>
    </p:spTree>
    <p:extLst>
      <p:ext uri="{BB962C8B-B14F-4D97-AF65-F5344CB8AC3E}">
        <p14:creationId xmlns:p14="http://schemas.microsoft.com/office/powerpoint/2010/main" val="2572913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5C21-953B-4575-B4E4-BCFF0B8F963F}"/>
              </a:ext>
            </a:extLst>
          </p:cNvPr>
          <p:cNvSpPr>
            <a:spLocks noGrp="1"/>
          </p:cNvSpPr>
          <p:nvPr>
            <p:ph type="title"/>
          </p:nvPr>
        </p:nvSpPr>
        <p:spPr>
          <a:xfrm>
            <a:off x="457200" y="228600"/>
            <a:ext cx="8229600" cy="533400"/>
          </a:xfrm>
        </p:spPr>
        <p:txBody>
          <a:bodyPr/>
          <a:lstStyle/>
          <a:p>
            <a:r>
              <a:rPr lang="en-US" dirty="0"/>
              <a:t>Questions</a:t>
            </a:r>
          </a:p>
        </p:txBody>
      </p:sp>
      <p:pic>
        <p:nvPicPr>
          <p:cNvPr id="3" name="Picture 2" descr="A ques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70" y="1390894"/>
            <a:ext cx="2962261" cy="4310672"/>
          </a:xfrm>
          <a:prstGeom prst="rect">
            <a:avLst/>
          </a:prstGeom>
        </p:spPr>
      </p:pic>
    </p:spTree>
    <p:extLst>
      <p:ext uri="{BB962C8B-B14F-4D97-AF65-F5344CB8AC3E}">
        <p14:creationId xmlns:p14="http://schemas.microsoft.com/office/powerpoint/2010/main" val="2823973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External Data into Excel </a:t>
            </a:r>
            <a:r>
              <a:rPr lang="en-US" sz="2000" b="0" dirty="0"/>
              <a:t>(2 of 7)</a:t>
            </a:r>
            <a:endParaRPr lang="en-IN" sz="2000" b="0" dirty="0"/>
          </a:p>
        </p:txBody>
      </p:sp>
      <p:pic>
        <p:nvPicPr>
          <p:cNvPr id="7" name="Content Placeholder 6" descr="A nurse information worksheet in Excel with an active table design tab. &#10;Long description in Notes Pane, press F6.&#10;">
            <a:extLst>
              <a:ext uri="{FF2B5EF4-FFF2-40B4-BE49-F238E27FC236}">
                <a16:creationId xmlns:a16="http://schemas.microsoft.com/office/drawing/2014/main" id="{9BE8242B-8C8D-4F20-A367-4D4665AFBBA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1060" y="1676400"/>
            <a:ext cx="7421880" cy="4247915"/>
          </a:xfrm>
        </p:spPr>
      </p:pic>
    </p:spTree>
    <p:extLst>
      <p:ext uri="{BB962C8B-B14F-4D97-AF65-F5344CB8AC3E}">
        <p14:creationId xmlns:p14="http://schemas.microsoft.com/office/powerpoint/2010/main" val="130996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screenshot of the excel sheet shows hiding rows. The title at the top of the excel sheet reads “Student_Excel_10A_Medical_Center.” The Home tab listed below the title bar is selected. Details of training for medical center personnel are provided in the excel sheet. The titles Workplace Health and safety and Location in cell A2 and B2 are center and middle aligned. A green line is indicated between the rows 9 and 13. Rows 8 and 9 are followed by row 13. The text pointing the rows 8, 9, and 13 reads “Row numbering indicates which rows are hidden.” The text pointing the green line reads “Green line indicates some rows are hidden from view.”"/>
          <p:cNvSpPr>
            <a:spLocks noGrp="1"/>
          </p:cNvSpPr>
          <p:nvPr>
            <p:ph type="title"/>
          </p:nvPr>
        </p:nvSpPr>
        <p:spPr/>
        <p:txBody>
          <a:bodyPr/>
          <a:lstStyle/>
          <a:p>
            <a:r>
              <a:rPr lang="en-US" dirty="0"/>
              <a:t>Get External Data into Excel </a:t>
            </a:r>
            <a:r>
              <a:rPr lang="en-US" sz="2000" b="0" dirty="0"/>
              <a:t>(3 of 7)</a:t>
            </a:r>
            <a:endParaRPr lang="en-IN" sz="2000" b="0" dirty="0"/>
          </a:p>
        </p:txBody>
      </p:sp>
      <p:pic>
        <p:nvPicPr>
          <p:cNvPr id="7" name="Content Placeholder 6" descr="A home tab in Excel shows Row numbering (9 followed by 13) indicates which rows are hidden and the Green line (horizontal between 9 and 13) indicates some rows are hidden from view. &#10;">
            <a:extLst>
              <a:ext uri="{FF2B5EF4-FFF2-40B4-BE49-F238E27FC236}">
                <a16:creationId xmlns:a16="http://schemas.microsoft.com/office/drawing/2014/main" id="{48C8AB89-BD52-441F-AEBA-CA5479CB1FF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1143" y="2022427"/>
            <a:ext cx="8021714" cy="2813145"/>
          </a:xfrm>
        </p:spPr>
      </p:pic>
    </p:spTree>
    <p:extLst>
      <p:ext uri="{BB962C8B-B14F-4D97-AF65-F5344CB8AC3E}">
        <p14:creationId xmlns:p14="http://schemas.microsoft.com/office/powerpoint/2010/main" val="233939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External Data into Excel </a:t>
            </a:r>
            <a:r>
              <a:rPr lang="en-US" sz="2000" b="0" dirty="0"/>
              <a:t>(4 of 7)</a:t>
            </a:r>
            <a:endParaRPr lang="en-IN" sz="2000" b="0" dirty="0"/>
          </a:p>
        </p:txBody>
      </p:sp>
      <p:pic>
        <p:nvPicPr>
          <p:cNvPr id="6" name="Content Placeholder 5" descr="A table design tab in Excel shows in row 2, filtering arrows and field names are displayed for each column in the table, Records are displayed in rows 3-10 and Queries &amp; Connections pane (to the right) indicates 8 rows loaded from the supply table.&#10;">
            <a:extLst>
              <a:ext uri="{FF2B5EF4-FFF2-40B4-BE49-F238E27FC236}">
                <a16:creationId xmlns:a16="http://schemas.microsoft.com/office/drawing/2014/main" id="{53AA9157-CFE7-4469-A4E3-277B35C2D31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9466" y="1982803"/>
            <a:ext cx="7745067" cy="2892393"/>
          </a:xfrm>
        </p:spPr>
      </p:pic>
    </p:spTree>
    <p:extLst>
      <p:ext uri="{BB962C8B-B14F-4D97-AF65-F5344CB8AC3E}">
        <p14:creationId xmlns:p14="http://schemas.microsoft.com/office/powerpoint/2010/main" val="145440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External Data into Excel </a:t>
            </a:r>
            <a:r>
              <a:rPr lang="en-US" sz="2000" b="0" dirty="0"/>
              <a:t>(5 of 7)</a:t>
            </a:r>
            <a:endParaRPr lang="en-IN" sz="2000" b="0" dirty="0"/>
          </a:p>
        </p:txBody>
      </p:sp>
      <p:pic>
        <p:nvPicPr>
          <p:cNvPr id="7" name="Content Placeholder 6" descr="A table titled “Orthopedic suppliers” in Excel sheet shows that row 2 is labeled as Table converted to range (filters removed); colored formatting retained.&#10;">
            <a:extLst>
              <a:ext uri="{FF2B5EF4-FFF2-40B4-BE49-F238E27FC236}">
                <a16:creationId xmlns:a16="http://schemas.microsoft.com/office/drawing/2014/main" id="{17E185E8-BA8F-4B47-8654-34E4619A0A4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6954" y="2638885"/>
            <a:ext cx="8530092" cy="1580229"/>
          </a:xfrm>
        </p:spPr>
      </p:pic>
    </p:spTree>
    <p:extLst>
      <p:ext uri="{BB962C8B-B14F-4D97-AF65-F5344CB8AC3E}">
        <p14:creationId xmlns:p14="http://schemas.microsoft.com/office/powerpoint/2010/main" val="33974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External Data into Excel </a:t>
            </a:r>
            <a:r>
              <a:rPr lang="en-US" sz="2000" b="0" dirty="0"/>
              <a:t>(6 of 7)</a:t>
            </a:r>
            <a:endParaRPr lang="en-IN" sz="2000" b="0" dirty="0"/>
          </a:p>
        </p:txBody>
      </p:sp>
      <p:pic>
        <p:nvPicPr>
          <p:cNvPr id="7" name="Content Placeholder 6" descr="The text file e10A_Physician_Information displayed over the Excel sheet shows that Tab is selected as a delimiter, Column titles from the data source are displayed in the table, and data preview is displayed below.&#10;">
            <a:extLst>
              <a:ext uri="{FF2B5EF4-FFF2-40B4-BE49-F238E27FC236}">
                <a16:creationId xmlns:a16="http://schemas.microsoft.com/office/drawing/2014/main" id="{DA3F60E7-11E7-45A3-8ABD-2F3169ED82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5739" y="2132917"/>
            <a:ext cx="7852522" cy="2592165"/>
          </a:xfrm>
        </p:spPr>
      </p:pic>
    </p:spTree>
    <p:extLst>
      <p:ext uri="{BB962C8B-B14F-4D97-AF65-F5344CB8AC3E}">
        <p14:creationId xmlns:p14="http://schemas.microsoft.com/office/powerpoint/2010/main" val="2791474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External Data into Excel </a:t>
            </a:r>
            <a:r>
              <a:rPr lang="en-US" sz="2000" b="0" dirty="0"/>
              <a:t>(7 of 7)</a:t>
            </a:r>
            <a:endParaRPr lang="en-IN" sz="2000" b="0" dirty="0"/>
          </a:p>
        </p:txBody>
      </p:sp>
      <p:pic>
        <p:nvPicPr>
          <p:cNvPr id="7" name="Content Placeholder 6" descr="An Excel sheet that shows the Queries &amp; Connections pane indicates that 15 total rows are loaded from the source e10A_Physician_Information and the Physician Information text file is imported and displayed on the sheet (A2:G17).&#10;">
            <a:extLst>
              <a:ext uri="{FF2B5EF4-FFF2-40B4-BE49-F238E27FC236}">
                <a16:creationId xmlns:a16="http://schemas.microsoft.com/office/drawing/2014/main" id="{2E84E5AF-8D63-46DB-B2F6-2A47E8A8B30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7977" y="2440765"/>
            <a:ext cx="7628045" cy="1976469"/>
          </a:xfrm>
        </p:spPr>
      </p:pic>
    </p:spTree>
    <p:extLst>
      <p:ext uri="{BB962C8B-B14F-4D97-AF65-F5344CB8AC3E}">
        <p14:creationId xmlns:p14="http://schemas.microsoft.com/office/powerpoint/2010/main" val="11417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ae54a2f2eb88d9ae2a7e45dd141704a0dd77ab"/>
</p:tagLst>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4837</TotalTime>
  <Words>3004</Words>
  <Application>Microsoft Office PowerPoint</Application>
  <PresentationFormat>On-screen Show (4:3)</PresentationFormat>
  <Paragraphs>182</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Times New Roman</vt:lpstr>
      <vt:lpstr>Verdana</vt:lpstr>
      <vt:lpstr>Wingdings</vt:lpstr>
      <vt:lpstr>1_508 Lecture</vt:lpstr>
      <vt:lpstr>GO! with Microsoft 365 Excel 2021 </vt:lpstr>
      <vt:lpstr>Learning Objectives</vt:lpstr>
      <vt:lpstr>Get External Data into Excel (1 of 7)</vt:lpstr>
      <vt:lpstr>Get External Data into Excel (2 of 7)</vt:lpstr>
      <vt:lpstr>Get External Data into Excel (3 of 7)</vt:lpstr>
      <vt:lpstr>Get External Data into Excel (4 of 7)</vt:lpstr>
      <vt:lpstr>Get External Data into Excel (5 of 7)</vt:lpstr>
      <vt:lpstr>Get External Data into Excel (6 of 7)</vt:lpstr>
      <vt:lpstr>Get External Data into Excel (7 of 7)</vt:lpstr>
      <vt:lpstr>Clean Up and Manage Imported Data  (1 of 5)</vt:lpstr>
      <vt:lpstr>Clean Up and Manage Imported Data  (2 of 5)</vt:lpstr>
      <vt:lpstr>Clean Up and Manage Imported Data  (3 of 5)</vt:lpstr>
      <vt:lpstr>Clean Up and Manage Imported Data  (4 of 5)</vt:lpstr>
      <vt:lpstr>Clean Up and Manage Imported Data  (5 of 5)</vt:lpstr>
      <vt:lpstr>Use Database Functions (1 of 6)</vt:lpstr>
      <vt:lpstr>Use Database Functions (2 of 6)</vt:lpstr>
      <vt:lpstr>Use Database Functions (3 of 6)</vt:lpstr>
      <vt:lpstr>Use Database Functions (4 of 6)</vt:lpstr>
      <vt:lpstr>Use Database Functions (5 of 6)</vt:lpstr>
      <vt:lpstr>Use Database Functions (6 of 6)</vt:lpstr>
      <vt:lpstr>Insert a Second Table into a Worksheet (1 of 2)</vt:lpstr>
      <vt:lpstr>Insert a Second Table into a Worksheet (2 of 2)</vt:lpstr>
      <vt:lpstr>Manage and Use Formulas in Conditional Formatting Rules</vt:lpstr>
      <vt:lpstr>Create Custom Headers and Footers  (1 of 2)</vt:lpstr>
      <vt:lpstr>Create Custom Headers and Footers  (2 of 2)</vt:lpstr>
      <vt:lpstr>Inspect a Workbook (1 of 4)</vt:lpstr>
      <vt:lpstr>Inspect a Workbook (2 of 4)</vt:lpstr>
      <vt:lpstr>Inspect a Workbook (3 of 4)</vt:lpstr>
      <vt:lpstr>Inspect a Workbook (4 of 4)</vt:lpstr>
      <vt:lpstr>Use Co-Authoring and Prepare a Final Workbook for Distribution</vt:lpstr>
      <vt:lpstr>Questions</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with Microsoft 365: Excel 2021, First edition, Chapter 10</dc:title>
  <dc:subject>Computer Science</dc:subject>
  <cp:keywords>Microsoft Excel 2021</cp:keywords>
  <dc:description>Additional learning content may be available in the Notes Pane.</dc:description>
  <cp:lastModifiedBy>Revathi Mouraly</cp:lastModifiedBy>
  <cp:revision>9</cp:revision>
  <dcterms:created xsi:type="dcterms:W3CDTF">2014-07-14T20:04:21Z</dcterms:created>
  <dcterms:modified xsi:type="dcterms:W3CDTF">2022-03-28T11:52:45Z</dcterms:modified>
</cp:coreProperties>
</file>