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45"/>
  </p:notesMasterIdLst>
  <p:handoutMasterIdLst>
    <p:handoutMasterId r:id="rId46"/>
  </p:handoutMasterIdLst>
  <p:sldIdLst>
    <p:sldId id="482" r:id="rId3"/>
    <p:sldId id="456" r:id="rId4"/>
    <p:sldId id="455" r:id="rId5"/>
    <p:sldId id="450" r:id="rId6"/>
    <p:sldId id="483" r:id="rId7"/>
    <p:sldId id="451" r:id="rId8"/>
    <p:sldId id="452" r:id="rId9"/>
    <p:sldId id="453" r:id="rId10"/>
    <p:sldId id="454" r:id="rId11"/>
    <p:sldId id="457" r:id="rId12"/>
    <p:sldId id="488" r:id="rId13"/>
    <p:sldId id="458" r:id="rId14"/>
    <p:sldId id="459" r:id="rId15"/>
    <p:sldId id="460" r:id="rId16"/>
    <p:sldId id="489" r:id="rId17"/>
    <p:sldId id="461" r:id="rId18"/>
    <p:sldId id="462" r:id="rId19"/>
    <p:sldId id="463" r:id="rId20"/>
    <p:sldId id="496" r:id="rId21"/>
    <p:sldId id="464" r:id="rId22"/>
    <p:sldId id="465" r:id="rId23"/>
    <p:sldId id="466" r:id="rId24"/>
    <p:sldId id="490" r:id="rId25"/>
    <p:sldId id="467" r:id="rId26"/>
    <p:sldId id="491" r:id="rId27"/>
    <p:sldId id="484" r:id="rId28"/>
    <p:sldId id="468" r:id="rId29"/>
    <p:sldId id="469" r:id="rId30"/>
    <p:sldId id="478" r:id="rId31"/>
    <p:sldId id="493" r:id="rId32"/>
    <p:sldId id="492" r:id="rId33"/>
    <p:sldId id="470" r:id="rId34"/>
    <p:sldId id="471" r:id="rId35"/>
    <p:sldId id="472" r:id="rId36"/>
    <p:sldId id="473" r:id="rId37"/>
    <p:sldId id="474" r:id="rId38"/>
    <p:sldId id="475" r:id="rId39"/>
    <p:sldId id="494" r:id="rId40"/>
    <p:sldId id="476" r:id="rId41"/>
    <p:sldId id="495" r:id="rId42"/>
    <p:sldId id="486" r:id="rId43"/>
    <p:sldId id="497"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78E84A-3BDD-23B7-C252-D66193B3D2C9}" name="Janet Pickard" initials="JP" userId="3fdfd11642563f4b" providerId="Windows Live"/>
  <p188:author id="{73E83681-23BE-2979-2F18-0042600B07E1}" name="Kerri Tomasso" initials="KT" userId="a57fff80d119c9ad" providerId="Windows Live"/>
  <p188:author id="{24D2A8E2-3D1C-5C45-65EE-FD6E81FED72B}" name="Toni Z. Ackley" initials="TZA" userId="Toni Z. Ackle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AC3"/>
    <a:srgbClr val="007FA3"/>
    <a:srgbClr val="E6F7FA"/>
    <a:srgbClr val="DFF5F9"/>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8" autoAdjust="0"/>
    <p:restoredTop sz="55556" autoAdjust="0"/>
  </p:normalViewPr>
  <p:slideViewPr>
    <p:cSldViewPr>
      <p:cViewPr varScale="1">
        <p:scale>
          <a:sx n="60" d="100"/>
          <a:sy n="60" d="100"/>
        </p:scale>
        <p:origin x="2520" y="60"/>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3322"/>
    </p:cViewPr>
  </p:sorterViewPr>
  <p:notesViewPr>
    <p:cSldViewPr>
      <p:cViewPr varScale="1">
        <p:scale>
          <a:sx n="67" d="100"/>
          <a:sy n="67"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GO!</a:t>
            </a:r>
            <a:r>
              <a:rPr lang="en-US" baseline="0" dirty="0"/>
              <a:t> with Microsoft 365 Excel 2021, Chapter 1</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chapter, you will begin your study of Microsoft Excel, which is a tool to effectively communicate quantitative business information. Rather than just a tool for making calculations, Excel is also a tool for you to communicate and collaborate with others visually using tables and graphs.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220034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The row below the formula bar is labeled as “column heading area”. The column heading “A” is highlighted and labeled as “Column A selected”. There is a pointer at the vertical line between columns A and B above which is a box that reads as width 14.00 (277 pixels). This box is labeled as “Your ScreenTip for Width and pixels may differ depending on your screen resolution”. Cell </a:t>
            </a:r>
            <a:r>
              <a:rPr lang="en-US" sz="1200" b="0" i="0" u="none" strike="noStrike" kern="1200" baseline="0" dirty="0" err="1">
                <a:solidFill>
                  <a:schemeClr val="tx1"/>
                </a:solidFill>
                <a:latin typeface="+mn-lt"/>
                <a:ea typeface="+mn-ea"/>
                <a:cs typeface="+mn-cs"/>
              </a:rPr>
              <a:t>A7</a:t>
            </a:r>
            <a:r>
              <a:rPr lang="en-US" sz="1200" b="0" i="0" u="none" strike="noStrike" kern="1200" baseline="0" dirty="0">
                <a:solidFill>
                  <a:schemeClr val="tx1"/>
                </a:solidFill>
                <a:latin typeface="+mn-lt"/>
                <a:ea typeface="+mn-ea"/>
                <a:cs typeface="+mn-cs"/>
              </a:rPr>
              <a:t> (Spiced Chutneys) is labeled as “Spiced Chutneys is the longest row heading”. Column A is a little wider than the row containing Spiced Chutneys and other columns.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ScreenTip displays information about the width of the column.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default width of a column is 64 pixels.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pixel, short for picture element, is a point of light measured in dots per square inch. Sixty-four pixels equal 8.43 characters, which is the average number of characters that will fit in a cell using the default font.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default font in Excel is Calibri and the default font size is 11.</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Alt Text: The cell name (</a:t>
            </a:r>
            <a:r>
              <a:rPr lang="en-US" b="0" dirty="0" err="1"/>
              <a:t>B3</a:t>
            </a:r>
            <a:r>
              <a:rPr lang="en-US" b="0" dirty="0"/>
              <a:t>) is displayed in the name box (labeled as “first cell in the selected range–</a:t>
            </a:r>
            <a:r>
              <a:rPr lang="en-US" b="0" dirty="0" err="1"/>
              <a:t>B3</a:t>
            </a:r>
            <a:r>
              <a:rPr lang="en-US" b="0" dirty="0"/>
              <a:t>–displays in Name Box”). Cells </a:t>
            </a:r>
            <a:r>
              <a:rPr lang="en-US" b="0" dirty="0" err="1"/>
              <a:t>B3</a:t>
            </a:r>
            <a:r>
              <a:rPr lang="en-US" b="0" dirty="0"/>
              <a:t> (July), </a:t>
            </a:r>
            <a:r>
              <a:rPr lang="en-US" b="0" dirty="0" err="1"/>
              <a:t>C3</a:t>
            </a:r>
            <a:r>
              <a:rPr lang="en-US" b="0" dirty="0"/>
              <a:t> (August), and </a:t>
            </a:r>
            <a:r>
              <a:rPr lang="en-US" b="0" dirty="0" err="1"/>
              <a:t>D3</a:t>
            </a:r>
            <a:r>
              <a:rPr lang="en-US" b="0" dirty="0"/>
              <a:t> (September) are selected (labeled as range </a:t>
            </a:r>
            <a:r>
              <a:rPr lang="en-US" b="0" dirty="0" err="1"/>
              <a:t>B3:D3</a:t>
            </a:r>
            <a:r>
              <a:rPr lang="en-US" b="0" dirty="0"/>
              <a:t> selected). An icon at the lower right corner of </a:t>
            </a:r>
            <a:r>
              <a:rPr lang="en-US" b="0" dirty="0" err="1"/>
              <a:t>D3</a:t>
            </a:r>
            <a:r>
              <a:rPr lang="en-US" b="0" dirty="0"/>
              <a:t> is labeled as the “Quick Analysis tool.” </a:t>
            </a:r>
          </a:p>
          <a:p>
            <a:endParaRPr lang="en-US" b="0" dirty="0"/>
          </a:p>
          <a:p>
            <a:r>
              <a:rPr lang="en-US" b="0" dirty="0"/>
              <a:t>A range is two or more cells on a worksheet that are adjacent or</a:t>
            </a:r>
            <a:r>
              <a:rPr lang="en-US" b="0" baseline="0" dirty="0"/>
              <a:t> nonadjacent. When you see a colon between two cell references, the range includes all the cells between the two cell references.</a:t>
            </a:r>
          </a:p>
          <a:p>
            <a:endParaRPr lang="en-US" b="0" baseline="0" dirty="0"/>
          </a:p>
          <a:p>
            <a:r>
              <a:rPr lang="en-US" b="0" baseline="0" dirty="0"/>
              <a:t>The Quick Analysis tool displays in the lower right corner of the selected range, with which you can analyze your data by using Excel tools such as charts, color-coding, and formulas.</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356162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In the number section of the Excel ribbon, the “General” option is selected and labeled as “general indicated as the Number format”. The formula bar displays number 168325.17 (labeled as Underlying value in the Formula Bar) and cell </a:t>
            </a:r>
            <a:r>
              <a:rPr lang="en-US" b="0" dirty="0" err="1"/>
              <a:t>B4</a:t>
            </a:r>
            <a:r>
              <a:rPr lang="en-US" b="0" dirty="0"/>
              <a:t> displays number 168325.2 (labeled as the displayed value in the cell; number that is too large for the cell is rounded (yours may not be rounded depending on screen resolution).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Data that displays in a cell is the displayed value.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Data that displays in the Formula Bar is the underlying value.</a:t>
            </a:r>
            <a:r>
              <a:rPr lang="en-US" b="0" baseline="0" dirty="0"/>
              <a:t> The number of digits or characters that display in a cell—the displayed value—depends on the width of the column. Calculations on numbers will always be based on the underlying value, not on the displayed value.</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formula is an equation that performs mathematical calculations on values in other cells and then places the result in the cell containing the formula. The result displays in the cell and the underlying formula displays in the Formula Bar.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function is a</a:t>
            </a:r>
            <a:r>
              <a:rPr lang="en-US" b="0" baseline="0" dirty="0"/>
              <a:t> prewritten formula that looks at one or more values, performs an operation, and then returns a value.</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The formula in the formula bar (labeled as SUM function formula displays in Formula Bar) is equal to capital s capital u capital m open parenthesis capital b 4 colon capital d 4 close parenthesis. The same formula is displayed in cell </a:t>
            </a:r>
            <a:r>
              <a:rPr lang="en-US" b="0" dirty="0" err="1"/>
              <a:t>E4</a:t>
            </a:r>
            <a:r>
              <a:rPr lang="en-US" b="0" dirty="0"/>
              <a:t> and labeled as SUM function formula displays in cell. The sales for jams in July (68325.12; </a:t>
            </a:r>
            <a:r>
              <a:rPr lang="en-US" b="0" dirty="0" err="1"/>
              <a:t>B4</a:t>
            </a:r>
            <a:r>
              <a:rPr lang="en-US" b="0" dirty="0"/>
              <a:t>), August (86331.28; </a:t>
            </a:r>
            <a:r>
              <a:rPr lang="en-US" b="0" dirty="0" err="1"/>
              <a:t>C4</a:t>
            </a:r>
            <a:r>
              <a:rPr lang="en-US" b="0" dirty="0"/>
              <a:t>), and September (99300.1; </a:t>
            </a:r>
            <a:r>
              <a:rPr lang="en-US" b="0" dirty="0" err="1"/>
              <a:t>D4</a:t>
            </a:r>
            <a:r>
              <a:rPr lang="en-US" b="0" dirty="0"/>
              <a:t>) are surrounded by a dotted line and labeled as Proposed range to sum outlined with moving border.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SUM</a:t>
            </a:r>
            <a:r>
              <a:rPr lang="en-US" b="0" baseline="0" dirty="0"/>
              <a:t> function </a:t>
            </a:r>
            <a:r>
              <a:rPr lang="en-US" b="0" dirty="0"/>
              <a:t>is an Excel function—a prewritten formula. In the SUM function shown above, the = sign signals the beginning of a formula or function,</a:t>
            </a:r>
            <a:r>
              <a:rPr lang="en-US" b="0" baseline="0" dirty="0"/>
              <a:t> SUM indicates the type of calculation, and (</a:t>
            </a:r>
            <a:r>
              <a:rPr lang="en-US" b="0" baseline="0" dirty="0" err="1"/>
              <a:t>D4:D7</a:t>
            </a:r>
            <a:r>
              <a:rPr lang="en-US" b="0" baseline="0" dirty="0"/>
              <a:t>) indicates the range of cells on which the sum calculation will be performed.</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Alt Text: Range </a:t>
            </a:r>
            <a:r>
              <a:rPr lang="en-US" b="0" i="0" dirty="0" err="1"/>
              <a:t>E4:E9</a:t>
            </a:r>
            <a:r>
              <a:rPr lang="en-US" b="0" i="0" dirty="0"/>
              <a:t> is selected and the sales are as follows: </a:t>
            </a:r>
            <a:r>
              <a:rPr lang="en-US" b="0" i="0" dirty="0" err="1"/>
              <a:t>E4</a:t>
            </a:r>
            <a:r>
              <a:rPr lang="en-US" b="0" i="0" dirty="0"/>
              <a:t>: 253956.5, </a:t>
            </a:r>
            <a:r>
              <a:rPr lang="en-US" b="0" i="0" dirty="0" err="1"/>
              <a:t>E5</a:t>
            </a:r>
            <a:r>
              <a:rPr lang="en-US" b="0" i="0" dirty="0"/>
              <a:t>: 230897.66, </a:t>
            </a:r>
            <a:r>
              <a:rPr lang="en-US" b="0" i="0" dirty="0" err="1"/>
              <a:t>E6</a:t>
            </a:r>
            <a:r>
              <a:rPr lang="en-US" b="0" i="0" dirty="0"/>
              <a:t>: 136879.62, </a:t>
            </a:r>
            <a:r>
              <a:rPr lang="en-US" b="0" i="0" dirty="0" err="1"/>
              <a:t>E7</a:t>
            </a:r>
            <a:r>
              <a:rPr lang="en-US" b="0" i="0" dirty="0"/>
              <a:t>: 83088.92, </a:t>
            </a:r>
            <a:r>
              <a:rPr lang="en-US" b="0" i="0" dirty="0" err="1"/>
              <a:t>E8</a:t>
            </a:r>
            <a:r>
              <a:rPr lang="en-US" b="0" i="0" dirty="0"/>
              <a:t>: 704822.7.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When the fill handle is used to copy a cell containing a formula,</a:t>
            </a:r>
            <a:r>
              <a:rPr lang="en-US" sz="1200" b="0" i="0" u="none" strike="noStrike" kern="1200" baseline="0" dirty="0">
                <a:solidFill>
                  <a:schemeClr val="tx1"/>
                </a:solidFill>
                <a:latin typeface="+mn-lt"/>
                <a:ea typeface="+mn-ea"/>
                <a:cs typeface="+mn-cs"/>
              </a:rPr>
              <a:t> the formula adjusts the cell references relative to the row number. This is called a relative cell reference—a cell reference based on the relative position of the cell that contains the formula and the cells referred to in the formula. The calculation is the same, but it is performed on the cells in that particular row.</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02738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Alt Text: Cells A1 to </a:t>
            </a:r>
            <a:r>
              <a:rPr lang="en-US" sz="1200" b="0" i="0" u="none" strike="noStrike" kern="1200" baseline="0" dirty="0" err="1">
                <a:solidFill>
                  <a:schemeClr val="tx1"/>
                </a:solidFill>
                <a:latin typeface="+mn-lt"/>
                <a:ea typeface="+mn-ea"/>
                <a:cs typeface="+mn-cs"/>
              </a:rPr>
              <a:t>F1</a:t>
            </a:r>
            <a:r>
              <a:rPr lang="en-US" sz="1200" b="0" i="0" u="none" strike="noStrike" kern="1200" baseline="0" dirty="0">
                <a:solidFill>
                  <a:schemeClr val="tx1"/>
                </a:solidFill>
                <a:latin typeface="+mn-lt"/>
                <a:ea typeface="+mn-ea"/>
                <a:cs typeface="+mn-cs"/>
              </a:rPr>
              <a:t> are merged and display a heading “The Easy Pantry” at the center (labeled as Cell A1 merged and centered). Cells </a:t>
            </a:r>
            <a:r>
              <a:rPr lang="en-US" sz="1200" b="0" i="0" u="none" strike="noStrike" kern="1200" baseline="0" dirty="0" err="1">
                <a:solidFill>
                  <a:schemeClr val="tx1"/>
                </a:solidFill>
                <a:latin typeface="+mn-lt"/>
                <a:ea typeface="+mn-ea"/>
                <a:cs typeface="+mn-cs"/>
              </a:rPr>
              <a:t>A2</a:t>
            </a:r>
            <a:r>
              <a:rPr lang="en-US" sz="1200" b="0" i="0" u="none" strike="noStrike" kern="1200" baseline="0" dirty="0">
                <a:solidFill>
                  <a:schemeClr val="tx1"/>
                </a:solidFill>
                <a:latin typeface="+mn-lt"/>
                <a:ea typeface="+mn-ea"/>
                <a:cs typeface="+mn-cs"/>
              </a:rPr>
              <a:t> to </a:t>
            </a:r>
            <a:r>
              <a:rPr lang="en-US" sz="1200" b="0" i="0" u="none" strike="noStrike" kern="1200" baseline="0" dirty="0" err="1">
                <a:solidFill>
                  <a:schemeClr val="tx1"/>
                </a:solidFill>
                <a:latin typeface="+mn-lt"/>
                <a:ea typeface="+mn-ea"/>
                <a:cs typeface="+mn-cs"/>
              </a:rPr>
              <a:t>F2</a:t>
            </a:r>
            <a:r>
              <a:rPr lang="en-US" sz="1200" b="0" i="0" u="none" strike="noStrike" kern="1200" baseline="0" dirty="0">
                <a:solidFill>
                  <a:schemeClr val="tx1"/>
                </a:solidFill>
                <a:latin typeface="+mn-lt"/>
                <a:ea typeface="+mn-ea"/>
                <a:cs typeface="+mn-cs"/>
              </a:rPr>
              <a:t> are merged and display the subtitle “Third-quarter sales for fruit spreads” (labeled as Cell </a:t>
            </a:r>
            <a:r>
              <a:rPr lang="en-US" sz="1200" b="0" i="0" u="none" strike="noStrike" kern="1200" baseline="0" dirty="0" err="1">
                <a:solidFill>
                  <a:schemeClr val="tx1"/>
                </a:solidFill>
                <a:latin typeface="+mn-lt"/>
                <a:ea typeface="+mn-ea"/>
                <a:cs typeface="+mn-cs"/>
              </a:rPr>
              <a:t>A2</a:t>
            </a:r>
            <a:r>
              <a:rPr lang="en-US" sz="1200" b="0" i="0" u="none" strike="noStrike" kern="1200" baseline="0" dirty="0">
                <a:solidFill>
                  <a:schemeClr val="tx1"/>
                </a:solidFill>
                <a:latin typeface="+mn-lt"/>
                <a:ea typeface="+mn-ea"/>
                <a:cs typeface="+mn-cs"/>
              </a:rPr>
              <a:t> merged and centered). In the Excel ribbon in the “styles group” is a button named “cell styles”. On clicking the button, a window showing the cell styles gallery opens.</a:t>
            </a:r>
          </a:p>
          <a:p>
            <a:r>
              <a:rPr lang="en-US" sz="1200" b="0" i="0" u="none" strike="noStrike" kern="1200" baseline="0" dirty="0">
                <a:solidFill>
                  <a:schemeClr val="tx1"/>
                </a:solidFill>
                <a:latin typeface="+mn-lt"/>
                <a:ea typeface="+mn-ea"/>
                <a:cs typeface="+mn-cs"/>
              </a:rPr>
              <a:t>The gallery displays options under the following headings:</a:t>
            </a:r>
          </a:p>
          <a:p>
            <a:r>
              <a:rPr lang="en-US" sz="1200" b="0" i="0" u="none" strike="noStrike" kern="1200" baseline="0" dirty="0">
                <a:solidFill>
                  <a:schemeClr val="tx1"/>
                </a:solidFill>
                <a:latin typeface="+mn-lt"/>
                <a:ea typeface="+mn-ea"/>
                <a:cs typeface="+mn-cs"/>
              </a:rPr>
              <a:t>Good, bad or neutral; Data and model; Titles and headings; Themed cell styles; Number format, new cell style and merge styles.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Format commands change the appearance of cells to make a worksheet attractive and easy to read.</a:t>
            </a:r>
            <a:endParaRPr lang="en-US" b="0" i="0" dirty="0"/>
          </a:p>
          <a:p>
            <a:endParaRPr lang="en-US" b="0" dirty="0"/>
          </a:p>
          <a:p>
            <a:r>
              <a:rPr lang="en-US" b="0" dirty="0"/>
              <a:t>A cell style is a defined set of formatting characteristics, such as font, font size, font color, cell borders, and cell shading. </a:t>
            </a:r>
          </a:p>
          <a:p>
            <a:endParaRPr lang="en-US" b="0" dirty="0"/>
          </a:p>
          <a:p>
            <a:r>
              <a:rPr lang="en-US" b="0" dirty="0"/>
              <a:t>The Merge &amp; Center command joins selected cells into one larger cell and centers the contents in the merged cell.</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When</a:t>
            </a:r>
            <a:r>
              <a:rPr lang="en-US" b="0" baseline="0" dirty="0"/>
              <a:t> number values are typed into a cell, by default, they align at the right edge of the cell.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default number format is the general format.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Accounting Number Format, as shown on this slide, applies a thousand comma separator where appropriate, inserts a fixed U.S. dollar sign aligned at the left edge of the cell, applies two decimal places, and leaves a small amount of space at the right edge of the cell to accommodate a parenthesis when negative numbers are present. </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The Comma Style inserts a thousand</a:t>
            </a:r>
            <a:r>
              <a:rPr lang="en-US" b="0" baseline="0" dirty="0"/>
              <a:t> comma separator where appropriate and applies two decimal places. </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Alt Text: The page layout tab is underlined and labeled as Page Layout tab active. In the Excel ribbon is a themes section (labeled as Themes group) consisting of themes, colors, fonts, and effects options. The title, subtitle, column titles (months), and row titles (names of spreads) appear blue. All the content is labeled as slice theme applied.</a:t>
            </a:r>
          </a:p>
          <a:p>
            <a:endParaRPr lang="en-US" b="0" dirty="0"/>
          </a:p>
          <a:p>
            <a:r>
              <a:rPr lang="en-US" b="0" dirty="0"/>
              <a:t>A theme is a predefined set of colors, fonts, lines, and fill effects that coordinate for an attractive look.</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24028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objectives of this chapter are:</a:t>
            </a:r>
          </a:p>
          <a:p>
            <a:pPr marL="228600" indent="-228600">
              <a:buSzPct val="100000"/>
              <a:buFont typeface="+mj-lt"/>
              <a:buAutoNum type="arabicPeriod"/>
            </a:pPr>
            <a:r>
              <a:rPr lang="en-US" sz="1200" dirty="0"/>
              <a:t>Create, Save, and Navigate an Excel Workbook</a:t>
            </a:r>
          </a:p>
          <a:p>
            <a:pPr marL="228600" indent="-228600">
              <a:buSzPct val="100000"/>
              <a:buFont typeface="+mj-lt"/>
              <a:buAutoNum type="arabicPeriod"/>
            </a:pPr>
            <a:r>
              <a:rPr lang="en-US" sz="1200" dirty="0"/>
              <a:t>Enter Data in a Worksheet</a:t>
            </a:r>
          </a:p>
          <a:p>
            <a:pPr marL="228600" indent="-228600">
              <a:buSzPct val="100000"/>
              <a:buFont typeface="+mj-lt"/>
              <a:buAutoNum type="arabicPeriod"/>
            </a:pPr>
            <a:r>
              <a:rPr lang="en-US" sz="1200" dirty="0"/>
              <a:t>Construct and Copy Formulas and Use the SUM Function</a:t>
            </a:r>
          </a:p>
          <a:p>
            <a:pPr marL="228600" indent="-228600">
              <a:buSzPct val="100000"/>
              <a:buFont typeface="+mj-lt"/>
              <a:buAutoNum type="arabicPeriod"/>
            </a:pPr>
            <a:r>
              <a:rPr lang="en-US" sz="1200" dirty="0"/>
              <a:t>Format Cells with Merge &amp; Center, Cell Styles, and Themes</a:t>
            </a:r>
          </a:p>
          <a:p>
            <a:pPr marL="228600" indent="-228600">
              <a:buSzPct val="100000"/>
              <a:buFont typeface="+mj-lt"/>
              <a:buAutoNum type="arabicPeriod"/>
            </a:pPr>
            <a:r>
              <a:rPr lang="en-US" sz="1200" dirty="0"/>
              <a:t>Chart Data to Create a Column Chart and Insert Sparklines</a:t>
            </a:r>
          </a:p>
          <a:p>
            <a:pPr marL="228600" indent="-228600">
              <a:buSzPct val="100000"/>
              <a:buFont typeface="+mj-lt"/>
              <a:buAutoNum type="arabicPeriod"/>
            </a:pPr>
            <a:r>
              <a:rPr lang="en-US" sz="1200" dirty="0"/>
              <a:t>Print a Worksheet, Display Formulas, and Close Excel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In the Excel sheet: In the charts group of the Excel ribbon is a recommended charts option (labeled as Recommended Charts command on the ribbon). The data in cell range </a:t>
            </a:r>
            <a:r>
              <a:rPr lang="en-US" b="0" dirty="0" err="1"/>
              <a:t>A3:D7</a:t>
            </a:r>
            <a:r>
              <a:rPr lang="en-US" b="0" dirty="0"/>
              <a:t> is highlighted and surrounded by a line (labeled as Data to be compared selected).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 the dialog box:</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Below the title are recommended charts (highlighted and labeled as Recommended Charts tab active) and All Charts tab. Below these tabs is a list of charts out of which the first one is selected and labeled as Clustered Column chart with item names below the columns selected and previewed on the right. The preview of the chart shows the names of the spreads on the x-axis (labeled as Clustered Column chart with item names below the columns shown in preview), sales on the Y-axis. There are color codes for each month.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chart is a graphic representation of data in a worksheet. Data in a chart is easier to understand than a table of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Recommended Charts is an Excel feature that displays a customized set of charts that, according to Excel’s calculations, will best fit your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 column chart is</a:t>
            </a:r>
            <a:r>
              <a:rPr lang="en-US" b="0" baseline="0" dirty="0"/>
              <a:t> useful for illustrating comparisons among related numbers. </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The cells in ranges </a:t>
            </a:r>
            <a:r>
              <a:rPr lang="en-US" dirty="0" err="1"/>
              <a:t>A4</a:t>
            </a:r>
            <a:r>
              <a:rPr lang="en-US" dirty="0"/>
              <a:t> to </a:t>
            </a:r>
            <a:r>
              <a:rPr lang="en-US" dirty="0" err="1"/>
              <a:t>A7</a:t>
            </a:r>
            <a:r>
              <a:rPr lang="en-US" dirty="0"/>
              <a:t>, </a:t>
            </a:r>
            <a:r>
              <a:rPr lang="en-US" dirty="0" err="1"/>
              <a:t>B3</a:t>
            </a:r>
            <a:r>
              <a:rPr lang="en-US" dirty="0"/>
              <a:t> to </a:t>
            </a:r>
            <a:r>
              <a:rPr lang="en-US" dirty="0" err="1"/>
              <a:t>D3</a:t>
            </a:r>
            <a:r>
              <a:rPr lang="en-US" dirty="0"/>
              <a:t>, and </a:t>
            </a:r>
            <a:r>
              <a:rPr lang="en-US" dirty="0" err="1"/>
              <a:t>B4</a:t>
            </a:r>
            <a:r>
              <a:rPr lang="en-US" dirty="0"/>
              <a:t> to </a:t>
            </a:r>
            <a:r>
              <a:rPr lang="en-US" dirty="0" err="1"/>
              <a:t>D7</a:t>
            </a:r>
            <a:r>
              <a:rPr lang="en-US" dirty="0"/>
              <a:t> are surrounded by purple, red, and blue colored lines and labeled as Charted data range bordered by colored lines (red = legend, blue = columns, purple = category labels). The chart is labeled as Clustered column chart displays in worksheet and chart border is labeled as Border and sizing handles indicate chart is selected. Sizing handles are circles at corners and center of the border.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 chart has been created and inserted, and is selected</a:t>
            </a:r>
            <a:r>
              <a:rPr lang="en-US" baseline="0" dirty="0"/>
              <a:t>, border and sizing handles display. The </a:t>
            </a:r>
            <a:r>
              <a:rPr lang="en-US" i="0" baseline="0" dirty="0"/>
              <a:t>Chart Design and Format </a:t>
            </a:r>
            <a:r>
              <a:rPr lang="en-US" baseline="0" dirty="0"/>
              <a:t>contextual tabs display next to the standard tabs on the ribbon. In this example, a clustered column chart has been inserted into the worksheet and is selected.</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Chart components: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Category labels are the labels that display along the bottom of the chart to identify the category of data.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Category axis or the x-axis is the area along the chart’s bottom.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Value axis or the y-axis is the area along the left side of the chart.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Excel includes a numerical scale on which the charted data is based and appears along the lower edge of the chart.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legend is a chart component that identifies the patterns or colors that are assigned to the categories in the chart.</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Alt Text: The buttons are the chart elements button (selected; plus icon), chart styles button (paintbrush icon), and chart filters button (funnel icon) followed by a window titled chart elements (labeled as ScreenTip describing Chart Elements button). The screen tip reads as add, remove or change chart elements such as the title, legend, gridlines, and data labels. </a:t>
            </a:r>
          </a:p>
          <a:p>
            <a:endParaRPr lang="en-US" b="0" dirty="0"/>
          </a:p>
          <a:p>
            <a:r>
              <a:rPr lang="en-US" b="0" dirty="0"/>
              <a:t>When a chart is selected, three buttons display to the right of the chart:</a:t>
            </a:r>
          </a:p>
          <a:p>
            <a:pPr marL="171450" indent="-171450">
              <a:buFont typeface="Arial" panose="020B0604020202020204" pitchFamily="34" charset="0"/>
              <a:buChar char="•"/>
            </a:pPr>
            <a:r>
              <a:rPr lang="en-US" b="0" dirty="0"/>
              <a:t>The Chart Elements button enables you to add,</a:t>
            </a:r>
            <a:r>
              <a:rPr lang="en-US" b="0" baseline="0" dirty="0"/>
              <a:t> remove, or change chart elements such as the title, legend, gridlines, and data labels.</a:t>
            </a:r>
          </a:p>
          <a:p>
            <a:pPr marL="171450" indent="-171450">
              <a:buFont typeface="Arial" panose="020B0604020202020204" pitchFamily="34" charset="0"/>
              <a:buChar char="•"/>
            </a:pPr>
            <a:r>
              <a:rPr lang="en-US" b="0" baseline="0" dirty="0"/>
              <a:t>The Chart Styles button enables you to set a style or color scheme for your chart.</a:t>
            </a:r>
          </a:p>
          <a:p>
            <a:pPr marL="171450" indent="-171450">
              <a:buFont typeface="Arial" panose="020B0604020202020204" pitchFamily="34" charset="0"/>
              <a:buChar char="•"/>
            </a:pPr>
            <a:r>
              <a:rPr lang="en-US" b="0" baseline="0" dirty="0"/>
              <a:t>The Chart Filters button enables you to change which data displays in the chart.</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967942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data point is a value that originates in a worksheet cell.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data marker is a column, bar, area, dot, pie slice, or other symbol in a chart that represents a single data point.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data series is a set of related data points.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chart layout is a combination of chart elements, which can include a title, legend, labels for the columns, and the table of charted cells.</a:t>
            </a:r>
            <a:endParaRPr lang="en-US" b="0" i="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The chart styles section in the Excel ribbon shows list of charts (labeled as Chart Styles also available on ribbon). The chart title on the chart reads as “Third Quarter Sales for Fruit Spreads” (labeled as Chart title updated). The chart styles button on the right side of the chart is selected. On selecting this button a window with style (selected and labeled as Chart Styles gallery; Style tab active) and color tabs appear. Below these tabs is a list of chart styles.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Chart Styles gallery displays an array of predefined chart styles—the overall</a:t>
            </a:r>
            <a:r>
              <a:rPr lang="en-US" b="0" baseline="0" dirty="0"/>
              <a:t> visual look of a chart in terms of its colors, backgrounds, and graphic effects.</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068255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Style gallery and the Color gallery are available by clicking the Chart Styles button.</a:t>
            </a:r>
            <a:endParaRPr lang="en-IN"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402183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top image: In the Excel sheet: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cells in range </a:t>
            </a:r>
            <a:r>
              <a:rPr lang="en-US" b="0" dirty="0" err="1"/>
              <a:t>B4:D7</a:t>
            </a:r>
            <a:r>
              <a:rPr lang="en-US" b="0" dirty="0"/>
              <a:t> are highlighted and labeled as Data range selected.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 the dialog box:</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Under the “choose the data that you want” instruction, the data range is </a:t>
            </a:r>
            <a:r>
              <a:rPr lang="en-US" b="0" dirty="0" err="1"/>
              <a:t>B4:D7</a:t>
            </a:r>
            <a:r>
              <a:rPr lang="en-US" b="0" dirty="0"/>
              <a:t> (labeled as selected data range in Data Range box). Under the “choose where you want the sparklines to be placed” instruction is a location range box. The OK and Cancel buttons are at the bottom.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Sparklines are tiny charts embedded in a cell that give a visual trend summary alongside your data. A sparkline makes a pattern more obvious to the eye. By creating sparklines, you provide a context for your numbers.</a:t>
            </a:r>
            <a:r>
              <a:rPr lang="en-US" b="0" baseline="0" dirty="0"/>
              <a:t> Your readers will be able to see the relationship between a sparkline and its underlying data quickly.</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the Header/Footer tab on the Page Setup dialog box, you can add headers or footers to a printed worksheet.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On the left side, a print option is highlighted and labeled as Print tab active. On the right side is a print preview that shows the data table, chart, and file name. The center section is titled Print. In this section there is a print button, a button to select the number of copies, printer options, and settings options (labeled as Commands and settings for printing).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Always pay attention to the Print Preview of a worksheet so you know how your document will print prior</a:t>
            </a:r>
            <a:r>
              <a:rPr lang="en-US" baseline="0" dirty="0"/>
              <a:t> to sending it to the printer.</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objectives of this chapter are:</a:t>
            </a:r>
          </a:p>
          <a:p>
            <a:pPr marL="228600" indent="-228600">
              <a:buFont typeface="+mj-lt"/>
              <a:buAutoNum type="arabicPeriod" startAt="7"/>
            </a:pPr>
            <a:r>
              <a:rPr lang="en-US" sz="1200" dirty="0"/>
              <a:t>Check Spelling in a Worksheet</a:t>
            </a:r>
          </a:p>
          <a:p>
            <a:pPr marL="228600" indent="-228600">
              <a:buFont typeface="+mj-lt"/>
              <a:buAutoNum type="arabicPeriod" startAt="7"/>
            </a:pPr>
            <a:r>
              <a:rPr lang="en-US" sz="1200" dirty="0">
                <a:cs typeface="Times New Roman" panose="02020603050405020304" pitchFamily="18" charset="0"/>
              </a:rPr>
              <a:t>Enter Data by Range</a:t>
            </a:r>
          </a:p>
          <a:p>
            <a:pPr marL="228600" indent="-228600">
              <a:buFont typeface="+mj-lt"/>
              <a:buAutoNum type="arabicPeriod" startAt="7"/>
            </a:pPr>
            <a:r>
              <a:rPr lang="en-US" sz="1200" dirty="0">
                <a:cs typeface="Times New Roman" panose="02020603050405020304" pitchFamily="18" charset="0"/>
              </a:rPr>
              <a:t>Construct Formulas for Mathematical Operations</a:t>
            </a:r>
          </a:p>
          <a:p>
            <a:pPr marL="228600" indent="-228600">
              <a:buFont typeface="+mj-lt"/>
              <a:buAutoNum type="arabicPeriod" startAt="7"/>
            </a:pPr>
            <a:r>
              <a:rPr lang="en-US" sz="1200" dirty="0">
                <a:cs typeface="Times New Roman" panose="02020603050405020304" pitchFamily="18" charset="0"/>
              </a:rPr>
              <a:t>Edit Values in a Worksheet</a:t>
            </a:r>
          </a:p>
          <a:p>
            <a:pPr marL="228600" indent="-228600">
              <a:buFont typeface="+mj-lt"/>
              <a:buAutoNum type="arabicPeriod" startAt="7"/>
            </a:pPr>
            <a:r>
              <a:rPr lang="en-US" sz="1200" dirty="0">
                <a:cs typeface="Times New Roman" panose="02020603050405020304" pitchFamily="18" charset="0"/>
              </a:rPr>
              <a:t>Format a Worksheet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The first settings option is selected (labeled as Setting set to Print Selection). This option reads as ”Only print the current selection”. In the print preview, the data up to sales of jellies is selected and labeled as “Only the selected portion of the worksheet will print”.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of the printing options is to only print a section of a worksheet.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208315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The show formulas option in the formula auditing group of the ribbon is selected and labeled as “Show Formulas command in the Formula Auditing group”. The formula in cell </a:t>
            </a:r>
            <a:r>
              <a:rPr lang="en-US" dirty="0" err="1"/>
              <a:t>B8</a:t>
            </a:r>
            <a:r>
              <a:rPr lang="en-US" dirty="0"/>
              <a:t> is equal to </a:t>
            </a:r>
            <a:r>
              <a:rPr lang="en-US" dirty="0" err="1"/>
              <a:t>B4</a:t>
            </a:r>
            <a:r>
              <a:rPr lang="en-US" dirty="0"/>
              <a:t> plus </a:t>
            </a:r>
            <a:r>
              <a:rPr lang="en-US" dirty="0" err="1"/>
              <a:t>B5</a:t>
            </a:r>
            <a:r>
              <a:rPr lang="en-US" dirty="0"/>
              <a:t> plus </a:t>
            </a:r>
            <a:r>
              <a:rPr lang="en-US" dirty="0" err="1"/>
              <a:t>B6</a:t>
            </a:r>
            <a:r>
              <a:rPr lang="en-US" dirty="0"/>
              <a:t> plus </a:t>
            </a:r>
            <a:r>
              <a:rPr lang="en-US" dirty="0" err="1"/>
              <a:t>B7</a:t>
            </a:r>
            <a:r>
              <a:rPr lang="en-US" dirty="0"/>
              <a:t>, in </a:t>
            </a:r>
            <a:r>
              <a:rPr lang="en-US" dirty="0" err="1"/>
              <a:t>C8</a:t>
            </a:r>
            <a:r>
              <a:rPr lang="en-US" dirty="0"/>
              <a:t> is equal to </a:t>
            </a:r>
            <a:r>
              <a:rPr lang="en-US" dirty="0" err="1"/>
              <a:t>C4</a:t>
            </a:r>
            <a:r>
              <a:rPr lang="en-US" dirty="0"/>
              <a:t> plus </a:t>
            </a:r>
            <a:r>
              <a:rPr lang="en-US" dirty="0" err="1"/>
              <a:t>C5</a:t>
            </a:r>
            <a:r>
              <a:rPr lang="en-US" dirty="0"/>
              <a:t> plus </a:t>
            </a:r>
            <a:r>
              <a:rPr lang="en-US" dirty="0" err="1"/>
              <a:t>C6</a:t>
            </a:r>
            <a:r>
              <a:rPr lang="en-US" dirty="0"/>
              <a:t> plus </a:t>
            </a:r>
            <a:r>
              <a:rPr lang="en-US" dirty="0" err="1"/>
              <a:t>C7</a:t>
            </a:r>
            <a:r>
              <a:rPr lang="en-US" dirty="0"/>
              <a:t>, in </a:t>
            </a:r>
            <a:r>
              <a:rPr lang="en-US" dirty="0" err="1"/>
              <a:t>D8</a:t>
            </a:r>
            <a:r>
              <a:rPr lang="en-US" dirty="0"/>
              <a:t> is equal to SUM open parenthesis </a:t>
            </a:r>
            <a:r>
              <a:rPr lang="en-US" dirty="0" err="1"/>
              <a:t>D4</a:t>
            </a:r>
            <a:r>
              <a:rPr lang="en-US" dirty="0"/>
              <a:t> colon </a:t>
            </a:r>
            <a:r>
              <a:rPr lang="en-US" dirty="0" err="1"/>
              <a:t>D7</a:t>
            </a:r>
            <a:r>
              <a:rPr lang="en-US" dirty="0"/>
              <a:t> close parenthesis, in </a:t>
            </a:r>
            <a:r>
              <a:rPr lang="en-US" dirty="0" err="1"/>
              <a:t>E8</a:t>
            </a:r>
            <a:r>
              <a:rPr lang="en-US" dirty="0"/>
              <a:t> is equal to SUM open parenthesis </a:t>
            </a:r>
            <a:r>
              <a:rPr lang="en-US" dirty="0" err="1"/>
              <a:t>B8</a:t>
            </a:r>
            <a:r>
              <a:rPr lang="en-US" dirty="0"/>
              <a:t> colon </a:t>
            </a:r>
            <a:r>
              <a:rPr lang="en-US" dirty="0" err="1"/>
              <a:t>D8</a:t>
            </a:r>
            <a:r>
              <a:rPr lang="en-US" dirty="0"/>
              <a:t> close parenthesis, </a:t>
            </a:r>
            <a:r>
              <a:rPr lang="en-US" dirty="0" err="1"/>
              <a:t>E4</a:t>
            </a:r>
            <a:r>
              <a:rPr lang="en-US" dirty="0"/>
              <a:t> is equal to SUM open parenthesis </a:t>
            </a:r>
            <a:r>
              <a:rPr lang="en-US" dirty="0" err="1"/>
              <a:t>B4</a:t>
            </a:r>
            <a:r>
              <a:rPr lang="en-US" dirty="0"/>
              <a:t> colon </a:t>
            </a:r>
            <a:r>
              <a:rPr lang="en-US" dirty="0" err="1"/>
              <a:t>D4</a:t>
            </a:r>
            <a:r>
              <a:rPr lang="en-US" dirty="0"/>
              <a:t> close parenthesis, </a:t>
            </a:r>
            <a:r>
              <a:rPr lang="en-US" dirty="0" err="1"/>
              <a:t>E5</a:t>
            </a:r>
            <a:r>
              <a:rPr lang="en-US" dirty="0"/>
              <a:t> is equal to SUM open parenthesis </a:t>
            </a:r>
            <a:r>
              <a:rPr lang="en-US" dirty="0" err="1"/>
              <a:t>B5</a:t>
            </a:r>
            <a:r>
              <a:rPr lang="en-US" dirty="0"/>
              <a:t> colon </a:t>
            </a:r>
            <a:r>
              <a:rPr lang="en-US" dirty="0" err="1"/>
              <a:t>D5</a:t>
            </a:r>
            <a:r>
              <a:rPr lang="en-US" dirty="0"/>
              <a:t> close parenthesis, </a:t>
            </a:r>
            <a:r>
              <a:rPr lang="en-US" dirty="0" err="1"/>
              <a:t>D6</a:t>
            </a:r>
            <a:r>
              <a:rPr lang="en-US" dirty="0"/>
              <a:t> is equal to SUM open parenthesis </a:t>
            </a:r>
            <a:r>
              <a:rPr lang="en-US" dirty="0" err="1"/>
              <a:t>B6</a:t>
            </a:r>
            <a:r>
              <a:rPr lang="en-US" dirty="0"/>
              <a:t> colon </a:t>
            </a:r>
            <a:r>
              <a:rPr lang="en-US" dirty="0" err="1"/>
              <a:t>D6</a:t>
            </a:r>
            <a:r>
              <a:rPr lang="en-US" dirty="0"/>
              <a:t> close parenthesis, and </a:t>
            </a:r>
            <a:r>
              <a:rPr lang="en-US" dirty="0" err="1"/>
              <a:t>E7</a:t>
            </a:r>
            <a:r>
              <a:rPr lang="en-US" dirty="0"/>
              <a:t> is equal to SUM open parenthesis </a:t>
            </a:r>
            <a:r>
              <a:rPr lang="en-US" dirty="0" err="1"/>
              <a:t>B7</a:t>
            </a:r>
            <a:r>
              <a:rPr lang="en-US" dirty="0"/>
              <a:t> colon </a:t>
            </a:r>
            <a:r>
              <a:rPr lang="en-US" dirty="0" err="1"/>
              <a:t>D7</a:t>
            </a:r>
            <a:r>
              <a:rPr lang="en-US" dirty="0"/>
              <a:t> close parenthesis. All these formulas are labeled as Underlying formulas display. Formulas in row 8 are in bold.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0" dirty="0"/>
              <a:t>Show Formulas </a:t>
            </a:r>
            <a:r>
              <a:rPr lang="en-US" dirty="0"/>
              <a:t>command is used to display the formula in each cell instead of the resulting value.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639122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In the Excel sheet, an </a:t>
            </a:r>
            <a:r>
              <a:rPr lang="en-US" dirty="0" err="1"/>
              <a:t>abc</a:t>
            </a:r>
            <a:r>
              <a:rPr lang="en-US" dirty="0"/>
              <a:t> spelling button in the proofing group of the Excel ribbon is labeled as a spelling command. Column A is widened to 30.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dialog box, there is a text box titled “not in dictionary” that displays </a:t>
            </a:r>
            <a:r>
              <a:rPr lang="en-US" dirty="0" err="1"/>
              <a:t>cinamon</a:t>
            </a:r>
            <a:r>
              <a:rPr lang="en-US" dirty="0"/>
              <a:t> (labeled as </a:t>
            </a:r>
            <a:r>
              <a:rPr lang="en-US" dirty="0" err="1"/>
              <a:t>Cinamon</a:t>
            </a:r>
            <a:r>
              <a:rPr lang="en-US" dirty="0"/>
              <a:t> indicated as Not in Dictionary). Ignore once (highlighted), ignore all, add to dictionary, change, change all, and autocorrect buttons are on the right. Options and cancel buttons are at the bottom.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spreadsheet, the title in row 1 is labeled “worksheet title formatted with Title style”.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Excel,</a:t>
            </a:r>
            <a:r>
              <a:rPr lang="en-US" baseline="0" dirty="0"/>
              <a:t> the spelling checker performs similarly to the other Microsoft 365 programs. Since the spelling checker searches from top to bottom, start in cell A1 and click Spelling on the Review tab, or press F7.</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for top image: The name box displays </a:t>
            </a:r>
            <a:r>
              <a:rPr lang="en-US" dirty="0" err="1"/>
              <a:t>C4</a:t>
            </a:r>
            <a:r>
              <a:rPr lang="en-US" dirty="0"/>
              <a:t> (labeled as Active cell, </a:t>
            </a:r>
            <a:r>
              <a:rPr lang="en-US" dirty="0" err="1"/>
              <a:t>C4</a:t>
            </a:r>
            <a:r>
              <a:rPr lang="en-US" dirty="0"/>
              <a:t>, displays in Name Box). Cells in range </a:t>
            </a:r>
            <a:r>
              <a:rPr lang="en-US" dirty="0" err="1"/>
              <a:t>B4:D9</a:t>
            </a:r>
            <a:r>
              <a:rPr lang="en-US" dirty="0"/>
              <a:t> (labeled as Range </a:t>
            </a:r>
            <a:r>
              <a:rPr lang="en-US" dirty="0" err="1"/>
              <a:t>B4:D9</a:t>
            </a:r>
            <a:r>
              <a:rPr lang="en-US" dirty="0"/>
              <a:t> selected) except </a:t>
            </a:r>
            <a:r>
              <a:rPr lang="en-US" dirty="0" err="1"/>
              <a:t>C4</a:t>
            </a:r>
            <a:r>
              <a:rPr lang="en-US" dirty="0"/>
              <a:t> (labeled as Cell </a:t>
            </a:r>
            <a:r>
              <a:rPr lang="en-US" dirty="0" err="1"/>
              <a:t>C4</a:t>
            </a:r>
            <a:r>
              <a:rPr lang="en-US" dirty="0"/>
              <a:t> active) is shaded gray. Entries from cells </a:t>
            </a:r>
            <a:r>
              <a:rPr lang="en-US" dirty="0" err="1"/>
              <a:t>B4</a:t>
            </a:r>
            <a:r>
              <a:rPr lang="en-US" dirty="0"/>
              <a:t> to </a:t>
            </a:r>
            <a:r>
              <a:rPr lang="en-US" dirty="0" err="1"/>
              <a:t>B9</a:t>
            </a:r>
            <a:r>
              <a:rPr lang="en-US" dirty="0"/>
              <a:t> are as follows: 315, 275, 280, 188, 245, 165. There is a quick analysis button at the lower right corner of </a:t>
            </a:r>
            <a:r>
              <a:rPr lang="en-US" dirty="0" err="1"/>
              <a:t>D9</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entry can be time consuming, but there is</a:t>
            </a:r>
            <a:r>
              <a:rPr lang="en-US" baseline="0" dirty="0"/>
              <a:t> a time-saving technique in Excel. You first select the range of cells, and then you enter the data. After you enter the last value and press Enter, the active cell moves to the top of the next column within the selected range. Data entry in this manner is not required, but it can save you a lot of time because it confines the movement of the active cell to the selected range.</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Operators are symbols with which you can specify</a:t>
            </a:r>
            <a:r>
              <a:rPr lang="en-US" b="0" baseline="0" dirty="0"/>
              <a:t> the type of calculation you want to perform in a formula.</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Cells in range </a:t>
            </a:r>
            <a:r>
              <a:rPr lang="en-US" dirty="0" err="1"/>
              <a:t>E4:E9</a:t>
            </a:r>
            <a:r>
              <a:rPr lang="en-US" dirty="0"/>
              <a:t> are selected. Cell </a:t>
            </a:r>
            <a:r>
              <a:rPr lang="en-US" dirty="0" err="1"/>
              <a:t>E10</a:t>
            </a:r>
            <a:r>
              <a:rPr lang="en-US" dirty="0"/>
              <a:t> (55515.35) is labeled as Preview of result bordered with gray shadow. Quick Analysis button displays at the lower right corner of </a:t>
            </a:r>
            <a:r>
              <a:rPr lang="en-US" dirty="0" err="1"/>
              <a:t>E9</a:t>
            </a:r>
            <a:r>
              <a:rPr lang="en-US" dirty="0"/>
              <a:t>. Clicking on this button displays a gallery that shows Quick Analysis tools that include formatting, charts, totals (selected), tables, and sparklines. Selecting totals displays various buttons. The blue-colored sum button (first button) is labeled as the Sum button to sum values in rows and the other Sum button (last button) is labeled as Sum button to sum values in columns.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Quick Analysis button</a:t>
            </a:r>
            <a:r>
              <a:rPr lang="en-US" baseline="0" dirty="0"/>
              <a:t> displays when you select a range of data; it displays common commands. On this slide, the shaded cells on the button indicate what will be summed and where the result will display, and a preview of the result displays in the cell bordered with a gray shadow.</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Alt text for bottom image: The formula is labeled as “Formula containing absolute cell reference for the first cell in selected range”.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The data reads as follows:</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err="1"/>
              <a:t>F4</a:t>
            </a:r>
            <a:r>
              <a:rPr lang="en-US" b="0" i="0" dirty="0"/>
              <a:t>: 0.112631; </a:t>
            </a:r>
            <a:r>
              <a:rPr lang="en-US" b="0" i="0" dirty="0" err="1"/>
              <a:t>F5</a:t>
            </a:r>
            <a:r>
              <a:rPr lang="en-US" b="0" i="0" dirty="0"/>
              <a:t>: 0.1087312; </a:t>
            </a:r>
            <a:r>
              <a:rPr lang="en-US" b="0" i="0" dirty="0" err="1"/>
              <a:t>F6</a:t>
            </a:r>
            <a:r>
              <a:rPr lang="en-US" b="0" i="0" dirty="0"/>
              <a:t>: 0.2559652; </a:t>
            </a:r>
            <a:r>
              <a:rPr lang="en-US" b="0" i="0" dirty="0" err="1"/>
              <a:t>F7</a:t>
            </a:r>
            <a:r>
              <a:rPr lang="en-US" b="0" i="0" dirty="0"/>
              <a:t>: 0.1623803; </a:t>
            </a:r>
            <a:r>
              <a:rPr lang="en-US" b="0" i="0" dirty="0" err="1"/>
              <a:t>F8</a:t>
            </a:r>
            <a:r>
              <a:rPr lang="en-US" b="0" i="0" dirty="0"/>
              <a:t>: 0.2118333; </a:t>
            </a:r>
            <a:r>
              <a:rPr lang="en-US" b="0" i="0" dirty="0" err="1"/>
              <a:t>F9</a:t>
            </a:r>
            <a:r>
              <a:rPr lang="en-US" b="0" i="0" dirty="0"/>
              <a:t>: 0.1484589.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t>A relative cell reference refers to a cell by its position relative to the cell that contains the formula. A</a:t>
            </a:r>
            <a:r>
              <a:rPr lang="en-US" b="0" i="0" baseline="0" dirty="0"/>
              <a:t> relative cell reference automatically adjusts when a formula is copied, but in some calculations, you need a cell reference to remain fixed when copied.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An absolute cell reference, on the other hand, refers to a cell by its fixed position in the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By changing the cell reference to an absolute reference in column F in the top figure, the error is eliminated in the results in the bottom figure.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The formula bar reads as Quantity in stock (Case) and is labeled as “In Stock (Case) added to column title” (case is in parentheses). The subtitle, Case inventory of seasoning best sellers, is labeled as “Case added to subtitle”. </a:t>
            </a:r>
            <a:r>
              <a:rPr lang="en-US" dirty="0" err="1"/>
              <a:t>B6</a:t>
            </a:r>
            <a:r>
              <a:rPr lang="en-US" dirty="0"/>
              <a:t>: 235 is labeled as New value in cell </a:t>
            </a:r>
            <a:r>
              <a:rPr lang="en-US" dirty="0" err="1"/>
              <a:t>B6</a:t>
            </a:r>
            <a:r>
              <a:rPr lang="en-US" dirty="0"/>
              <a:t> and </a:t>
            </a:r>
            <a:r>
              <a:rPr lang="en-US" dirty="0" err="1"/>
              <a:t>D8</a:t>
            </a:r>
            <a:r>
              <a:rPr lang="en-US" dirty="0"/>
              <a:t>: 42.00 is labeled as New value in cell </a:t>
            </a:r>
            <a:r>
              <a:rPr lang="en-US" dirty="0" err="1"/>
              <a:t>D8</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Excel formulas are recalculated if you change the value in a cell that is referenced in this formula.</a:t>
            </a:r>
            <a:r>
              <a:rPr lang="en-US" baseline="0" dirty="0"/>
              <a:t> Simply start typing the new value and it will replace the old value, and the formula will recalculate automatically. If text is too long to fit in a cell and the cell to the right contains data, the text is truncated—cut off—but the entire value still exists as the underlying value.</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 percentage is part of a whole expressed in hundredths. Percent Style may not offer a percentage precise enough to analyze important financial information—adding additional decimal places to a percentage makes data more precise.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3890765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Formatting refers to the process of specifying the appearance of cells and the overall layout of your worksheet. Columns and rows can be added and/or deleted, column</a:t>
            </a:r>
            <a:r>
              <a:rPr lang="en-US" baseline="0" dirty="0"/>
              <a:t> widths can be adjusted, headings can be wrapped in cells, alignment can be changed, colors and styles can be changed, and headers or footers can be added.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Alt text: </a:t>
            </a:r>
            <a:r>
              <a:rPr lang="en-US" sz="1200" kern="1200" dirty="0">
                <a:solidFill>
                  <a:schemeClr val="tx1"/>
                </a:solidFill>
                <a:effectLst/>
                <a:latin typeface="+mn-lt"/>
                <a:ea typeface="+mn-ea"/>
                <a:cs typeface="+mn-cs"/>
              </a:rPr>
              <a:t>On the top left on the sheet, below the Excel ribbon, is a box showing cell name A1. This box has a drop-down menu and is labeled as a “Name Box”. On the right side of the name box are formula bar buttons followed by a formula bar. On the top right corner of the sheet are minimize, maximize, and close buttons collectively labeled as “Application-Level Buttons”. To the left of these buttons is a ribbon display options button. Below this is a share button (top right corner of Excel ribbon). To the left of the application level buttons is the upcoming features button.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green bar at the bottom of the sheet says “Ready” (bottom left corner) and is labeled as a “status bar”. Above the status bar (on the bottom left corner) are two arrows pointing to the left and right (labeled as sheet tab scrolling buttons). On the right of the scrolling buttons is a sheet 1 tab (labeled as sheet tab) followed by a circled plus icon (labeled as a new sheet button). On the bottom right corner is a horizontal scroll bar. To the left of this bar is an icon with three vertical dots (labeled as expand horizontal scroll bar button). The rectangular cells made by vertical and horizontal lines of the sheet are labeled as worksheet grid area. To the right of ready, the part is labeled as status bar buttons for macro recording and accessibility (yours may differ; right-click status bar to customize the display of the buttons).</a:t>
            </a: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kern="1200" dirty="0">
                <a:solidFill>
                  <a:schemeClr val="tx1"/>
                </a:solidFill>
                <a:effectLst/>
                <a:latin typeface="+mn-lt"/>
                <a:ea typeface="+mn-ea"/>
                <a:cs typeface="+mn-cs"/>
              </a:rPr>
              <a:t>When you start Excel, a new blank workbook—the Excel document that stores your data—displays. A workbook contains one or more pages called a worksheet (also known as a spreadsheet). Worksheets are stored in a workbook and formatted as a pattern of uniformly spaced horizontal rows and vertical columns, the intersection of which is referred to as a cell.</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 Text: The Landscape Orientation setting is selected. The print preview on the right side of this section is labeled as “worksheet displays in landscape orientation” and “workprint tab is selected. In the print section, the sheet displayed in Print Preview”. The bottom left corner of the preview reads as </a:t>
            </a:r>
            <a:r>
              <a:rPr lang="en-US" dirty="0" err="1"/>
              <a:t>Student_Excel_1B_Seasoning_Products</a:t>
            </a:r>
            <a:r>
              <a:rPr lang="en-US" dirty="0"/>
              <a:t> (labeled as a footer with file name). Below the preview are two arrows (right and left) that read as 1 of 1 (labeled as worksheet occupies one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sz="1200" kern="1200" dirty="0">
                <a:solidFill>
                  <a:schemeClr val="tx1"/>
                </a:solidFill>
                <a:latin typeface="+mn-lt"/>
                <a:ea typeface="+mn-ea"/>
                <a:cs typeface="+mn-cs"/>
              </a:rPr>
              <a:t>You can change the orientation on the Page Layout tab or here, in Print Preview. Because it is in the Print Preview that you will often see adjustments that need to be made, commonly used settings display on the Print tab in Backstage view.</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4178646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772459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Below the name box is an arrow pointing to the bottom right corner labeled as “Select All box”. A column below this arrow shows numbering 1, 2, 3, and so on (labeled as numbered row headings), and columns to the right side show headings A, B, C, and so on (all capitalized, labeled as lettered column headings). On the right side of the sheet, above the vertical scroll bar, is a drop-down arrow labeled as “expand formula bar button”. A plus sign cursor on the Excel sheet is labeled as an Excel pointer.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a:t>
            </a:r>
            <a:r>
              <a:rPr lang="en-US" b="0" baseline="0" dirty="0"/>
              <a:t> column is a vertical group of cells in a worksheet. Each column heading is designated in alphabetical order—A, B, C, etc. After column Z, columns start with AA, AB, and so 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row is a horizontal group of cells. Row headings are designated by a unique number—1, 2, 3, etc.</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327600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table shows the elements of an Excel worksheet window.</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Alt Text: Worksheet subtitle typed in cell </a:t>
            </a:r>
            <a:r>
              <a:rPr lang="en-US" b="0" dirty="0" err="1"/>
              <a:t>A2</a:t>
            </a:r>
            <a:r>
              <a:rPr lang="en-US" b="0" dirty="0"/>
              <a:t> reads as “Third Quarter Sales for Fruit Spreads”. Cell </a:t>
            </a:r>
            <a:r>
              <a:rPr lang="en-US" b="0" dirty="0" err="1"/>
              <a:t>A3</a:t>
            </a:r>
            <a:r>
              <a:rPr lang="en-US" b="0" dirty="0"/>
              <a:t> is selected and the cell name displayed by the name box is </a:t>
            </a:r>
            <a:r>
              <a:rPr lang="en-US" b="0" dirty="0" err="1"/>
              <a:t>A3</a:t>
            </a:r>
            <a:r>
              <a:rPr lang="en-US" b="0" dirty="0"/>
              <a:t> (labeled as name box displays </a:t>
            </a:r>
            <a:r>
              <a:rPr lang="en-US" b="0" dirty="0" err="1"/>
              <a:t>A3</a:t>
            </a:r>
            <a:r>
              <a:rPr lang="en-US" b="0" dirty="0"/>
              <a:t> (cell reference for active cell)). The column heading “A” and row heading “3” are highlighted and labeled as “column heading and row heading of the selected cell highlighted.”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Cell content,</a:t>
            </a:r>
            <a:r>
              <a:rPr lang="en-US" b="0" baseline="0" dirty="0"/>
              <a:t> anything that you type in a cell, can be a constant value (referred to simply as a value) or a formula.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 formula is an equation that performs mathematical calculations on values in your worksheet.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The most commonly used values are text values and number values. A text value is also referred to as a label.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 cell reference, also called a cell address, is the intersection of the column letter and row number.</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Alt Text: The months July, August, and September are displayed in cells </a:t>
            </a:r>
            <a:r>
              <a:rPr lang="en-US" b="0" dirty="0" err="1"/>
              <a:t>B3</a:t>
            </a:r>
            <a:r>
              <a:rPr lang="en-US" b="0" dirty="0"/>
              <a:t>, </a:t>
            </a:r>
            <a:r>
              <a:rPr lang="en-US" b="0" dirty="0" err="1"/>
              <a:t>C3</a:t>
            </a:r>
            <a:r>
              <a:rPr lang="en-US" b="0" dirty="0"/>
              <a:t>, and </a:t>
            </a:r>
            <a:r>
              <a:rPr lang="en-US" b="0" dirty="0" err="1"/>
              <a:t>D3</a:t>
            </a:r>
            <a:r>
              <a:rPr lang="en-US" b="0" dirty="0"/>
              <a:t> respectively. On selecting these cells and clicking on the fill handle (the dot at the bottom right corner of </a:t>
            </a:r>
            <a:r>
              <a:rPr lang="en-US" b="0" dirty="0" err="1"/>
              <a:t>D3</a:t>
            </a:r>
            <a:r>
              <a:rPr lang="en-US" b="0" dirty="0"/>
              <a:t>) an auto-fill options button displays. Clicking on this button displays a list of autofill options that include copy cells, fill series (selected), fill formatting only, fill without formatting, and fill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fill handle is a small square in the lower right corner of a selected cell. You can drag the fill handle to adjacent</a:t>
            </a:r>
            <a:r>
              <a:rPr lang="en-US" b="0" baseline="0" dirty="0"/>
              <a:t> cells to fill the cells with values based on the first cell.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Auto Fill generates and extends a series of values into adjacent cells based on the value of other cells. The Auto Fill Options button displays options to fill the data.</a:t>
            </a:r>
            <a:r>
              <a:rPr lang="en-US" b="0" baseline="0" dirty="0"/>
              <a:t> </a:t>
            </a:r>
            <a:endParaRPr lang="en-US" b="0"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Keyboard</a:t>
            </a:r>
            <a:r>
              <a:rPr lang="en-US" baseline="0" dirty="0"/>
              <a:t> shortcuts can help you navigate a worksheet more efficiently. This table shows the Windows keys and key combinations.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7" name="Text Placeholder 3">
            <a:extLst>
              <a:ext uri="{FF2B5EF4-FFF2-40B4-BE49-F238E27FC236}">
                <a16:creationId xmlns:a16="http://schemas.microsoft.com/office/drawing/2014/main" id="{6AD32132-01E5-4B42-90B4-C98A63774962}"/>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2021 Pearson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
        <p:nvSpPr>
          <p:cNvPr id="3" name="Text Placeholder 3">
            <a:extLst>
              <a:ext uri="{FF2B5EF4-FFF2-40B4-BE49-F238E27FC236}">
                <a16:creationId xmlns:a16="http://schemas.microsoft.com/office/drawing/2014/main" id="{F331EFD1-A877-4EB5-A4BF-F8700FA6374A}"/>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061819957"/>
      </p:ext>
    </p:extLst>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 Placeholder 3">
            <a:extLst>
              <a:ext uri="{FF2B5EF4-FFF2-40B4-BE49-F238E27FC236}">
                <a16:creationId xmlns:a16="http://schemas.microsoft.com/office/drawing/2014/main" id="{1AEF675C-D91D-40F8-9A28-095244FF1774}"/>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42856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8163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594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73989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1671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22429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0108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cxnSp>
        <p:nvCxnSpPr>
          <p:cNvPr id="4" name="Straight Connector 3"/>
          <p:cNvCxnSpPr/>
          <p:nvPr userDrawn="1"/>
        </p:nvCxnSpPr>
        <p:spPr>
          <a:xfrm>
            <a:off x="0" y="6788570"/>
            <a:ext cx="9144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
        <p:nvSpPr>
          <p:cNvPr id="3" name="Text Placeholder 3">
            <a:extLst>
              <a:ext uri="{FF2B5EF4-FFF2-40B4-BE49-F238E27FC236}">
                <a16:creationId xmlns:a16="http://schemas.microsoft.com/office/drawing/2014/main" id="{F331EFD1-A877-4EB5-A4BF-F8700FA6374A}"/>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163452626"/>
      </p:ext>
    </p:extLst>
  </p:cSld>
  <p:clrMapOvr>
    <a:masterClrMapping/>
  </p:clrMapOvr>
  <p:transition spd="slow">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9" name="Text Placeholder 3">
            <a:extLst>
              <a:ext uri="{FF2B5EF4-FFF2-40B4-BE49-F238E27FC236}">
                <a16:creationId xmlns:a16="http://schemas.microsoft.com/office/drawing/2014/main" id="{1AEF675C-D91D-40F8-9A28-095244FF1774}"/>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59918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078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a:extLst>
              <a:ext uri="{FF2B5EF4-FFF2-40B4-BE49-F238E27FC236}">
                <a16:creationId xmlns:a16="http://schemas.microsoft.com/office/drawing/2014/main" id="{32409C00-A2BC-493A-90F8-74162C1025E8}"/>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01940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7" name="Text Placeholder 3">
            <a:extLst>
              <a:ext uri="{FF2B5EF4-FFF2-40B4-BE49-F238E27FC236}">
                <a16:creationId xmlns:a16="http://schemas.microsoft.com/office/drawing/2014/main" id="{6AD32132-01E5-4B42-90B4-C98A63774962}"/>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2021 Pearson All Rights Reserved.</a:t>
            </a:r>
          </a:p>
        </p:txBody>
      </p:sp>
    </p:spTree>
    <p:extLst>
      <p:ext uri="{BB962C8B-B14F-4D97-AF65-F5344CB8AC3E}">
        <p14:creationId xmlns:p14="http://schemas.microsoft.com/office/powerpoint/2010/main" val="3162545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298106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Tree>
    <p:extLst>
      <p:ext uri="{BB962C8B-B14F-4D97-AF65-F5344CB8AC3E}">
        <p14:creationId xmlns:p14="http://schemas.microsoft.com/office/powerpoint/2010/main" val="307879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3/28/2022</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11" name="Text Placeholder 3">
            <a:extLst>
              <a:ext uri="{FF2B5EF4-FFF2-40B4-BE49-F238E27FC236}">
                <a16:creationId xmlns:a16="http://schemas.microsoft.com/office/drawing/2014/main" id="{32409C00-A2BC-493A-90F8-74162C1025E8}"/>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3/28/2022</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3/28/2022</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7" name="Text Placeholder 3">
            <a:extLst>
              <a:ext uri="{FF2B5EF4-FFF2-40B4-BE49-F238E27FC236}">
                <a16:creationId xmlns:a16="http://schemas.microsoft.com/office/drawing/2014/main" id="{E0496BD8-A1FF-49F1-852B-1252422C2101}"/>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2020 Pearson All Rights Reserved.</a:t>
            </a:r>
          </a:p>
        </p:txBody>
      </p:sp>
    </p:spTree>
    <p:extLst>
      <p:ext uri="{BB962C8B-B14F-4D97-AF65-F5344CB8AC3E}">
        <p14:creationId xmlns:p14="http://schemas.microsoft.com/office/powerpoint/2010/main" val="371113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74134" y="6470733"/>
            <a:ext cx="918000" cy="279915"/>
          </a:xfrm>
          <a:prstGeom prst="rect">
            <a:avLst/>
          </a:prstGeom>
        </p:spPr>
      </p:pic>
      <p:sp>
        <p:nvSpPr>
          <p:cNvPr id="8" name="Text Placeholder 3">
            <a:extLst>
              <a:ext uri="{FF2B5EF4-FFF2-40B4-BE49-F238E27FC236}">
                <a16:creationId xmlns:a16="http://schemas.microsoft.com/office/drawing/2014/main" id="{65C2C146-D5E8-47FC-8E20-DCD4026052A7}"/>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9" r:id="rId4"/>
    <p:sldLayoutId id="2147483658" r:id="rId5"/>
    <p:sldLayoutId id="2147483660" r:id="rId6"/>
    <p:sldLayoutId id="2147483651" r:id="rId7"/>
    <p:sldLayoutId id="2147483654" r:id="rId8"/>
    <p:sldLayoutId id="2147483655" r:id="rId9"/>
    <p:sldLayoutId id="2147483661" r:id="rId10"/>
    <p:sldLayoutId id="2147483662" r:id="rId11"/>
    <p:sldLayoutId id="2147483663" r:id="rId12"/>
    <p:sldLayoutId id="2147483667" r:id="rId13"/>
    <p:sldLayoutId id="2147483669" r:id="rId14"/>
    <p:sldLayoutId id="2147483668" r:id="rId15"/>
    <p:sldLayoutId id="2147483671" r:id="rId16"/>
    <p:sldLayoutId id="2147483672" r:id="rId17"/>
    <p:sldLayoutId id="2147483675" r:id="rId18"/>
    <p:sldLayoutId id="2147483676" r:id="rId19"/>
    <p:sldLayoutId id="2147483677" r:id="rId20"/>
    <p:sldLayoutId id="2147483670" r:id="rId21"/>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3/28/2022</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r>
              <a:rPr lang="en-US" dirty="0"/>
              <a:t>1-1</a:t>
            </a:r>
            <a:fld id="{200B2350-5261-4F5C-9DF5-EF0D264FC8D2}" type="slidenum">
              <a:rPr lang="en-US" smtClean="0"/>
              <a:pPr/>
              <a:t>‹#›</a:t>
            </a:fld>
            <a:endParaRPr lang="en-US" dirty="0"/>
          </a:p>
        </p:txBody>
      </p:sp>
      <p:sp>
        <p:nvSpPr>
          <p:cNvPr id="8" name="Text Placeholder 3">
            <a:extLst>
              <a:ext uri="{FF2B5EF4-FFF2-40B4-BE49-F238E27FC236}">
                <a16:creationId xmlns:a16="http://schemas.microsoft.com/office/drawing/2014/main" id="{65C2C146-D5E8-47FC-8E20-DCD4026052A7}"/>
              </a:ext>
            </a:extLst>
          </p:cNvPr>
          <p:cNvSpPr txBox="1">
            <a:spLocks/>
          </p:cNvSpPr>
          <p:nvPr userDrawn="1"/>
        </p:nvSpPr>
        <p:spPr>
          <a:xfrm>
            <a:off x="2819400" y="6396108"/>
            <a:ext cx="5848350" cy="259773"/>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IN" altLang="en-US" sz="1200" dirty="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1497758143"/>
      </p:ext>
    </p:extLst>
  </p:cSld>
  <p:clrMap bg1="lt1" tx1="dk1" bg2="lt2" tx2="dk2" accent1="accent1" accent2="accent2" accent3="accent3" accent4="accent4" accent5="accent5" accent6="accent6" hlink="hlink" folHlink="folHlink"/>
  <p:sldLayoutIdLst>
    <p:sldLayoutId id="2147483665" r:id="rId1"/>
    <p:sldLayoutId id="2147483657" r:id="rId2"/>
    <p:sldLayoutId id="2147483666" r:id="rId3"/>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7.sv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1"/>
            <a:ext cx="8001000" cy="990599"/>
          </a:xfrm>
        </p:spPr>
        <p:txBody>
          <a:bodyPr anchor="ctr"/>
          <a:lstStyle/>
          <a:p>
            <a:pPr>
              <a:defRPr/>
            </a:pPr>
            <a:r>
              <a:rPr lang="en-US" dirty="0">
                <a:ln w="0"/>
              </a:rPr>
              <a:t>GO! </a:t>
            </a:r>
            <a:r>
              <a:rPr lang="en-US" dirty="0"/>
              <a:t>with Microsoft 365: Excel 2021</a:t>
            </a:r>
          </a:p>
        </p:txBody>
      </p:sp>
      <p:pic>
        <p:nvPicPr>
          <p:cNvPr id="9" name="Picture 8" descr="Front Cover: GO! with Microsoft 365 Excel 2021, First Edition by Shelley Gaskin and Alicia Vargas. Series Editor Shelley Gaskin.">
            <a:extLst>
              <a:ext uri="{FF2B5EF4-FFF2-40B4-BE49-F238E27FC236}">
                <a16:creationId xmlns:a16="http://schemas.microsoft.com/office/drawing/2014/main" id="{C566E0BF-EDA1-438C-A0EA-2A3264A1DD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44" y="1896625"/>
            <a:ext cx="3233020" cy="4147685"/>
          </a:xfrm>
          <a:prstGeom prst="rect">
            <a:avLst/>
          </a:prstGeom>
        </p:spPr>
      </p:pic>
      <p:sp>
        <p:nvSpPr>
          <p:cNvPr id="4" name="Text Placeholder 3"/>
          <p:cNvSpPr>
            <a:spLocks noGrp="1"/>
          </p:cNvSpPr>
          <p:nvPr>
            <p:ph type="body" sz="quarter" idx="14"/>
          </p:nvPr>
        </p:nvSpPr>
        <p:spPr>
          <a:xfrm>
            <a:off x="4876801" y="2514600"/>
            <a:ext cx="3253409" cy="936593"/>
          </a:xfrm>
        </p:spPr>
        <p:txBody>
          <a:bodyPr/>
          <a:lstStyle/>
          <a:p>
            <a:r>
              <a:rPr lang="en-US" b="1"/>
              <a:t>Chapter 1</a:t>
            </a:r>
          </a:p>
        </p:txBody>
      </p:sp>
      <p:sp>
        <p:nvSpPr>
          <p:cNvPr id="5" name="Text Placeholder 4"/>
          <p:cNvSpPr>
            <a:spLocks noGrp="1"/>
          </p:cNvSpPr>
          <p:nvPr>
            <p:ph type="body" sz="quarter" idx="15"/>
          </p:nvPr>
        </p:nvSpPr>
        <p:spPr>
          <a:xfrm>
            <a:off x="4866862" y="3703637"/>
            <a:ext cx="3428999" cy="792163"/>
          </a:xfrm>
        </p:spPr>
        <p:txBody>
          <a:bodyPr/>
          <a:lstStyle/>
          <a:p>
            <a:r>
              <a:rPr lang="en-US"/>
              <a:t>Creating a Worksheet and Charting Data </a:t>
            </a:r>
          </a:p>
        </p:txBody>
      </p:sp>
      <p:pic>
        <p:nvPicPr>
          <p:cNvPr id="7" name="Picture 6" descr="Pearson Logo">
            <a:extLst>
              <a:ext uri="{FF2B5EF4-FFF2-40B4-BE49-F238E27FC236}">
                <a16:creationId xmlns:a16="http://schemas.microsoft.com/office/drawing/2014/main" id="{DB947141-053C-418F-A8A7-572195C346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34" y="6454967"/>
            <a:ext cx="918000" cy="279915"/>
          </a:xfrm>
          <a:prstGeom prst="rect">
            <a:avLst/>
          </a:prstGeom>
        </p:spPr>
      </p:pic>
      <p:sp>
        <p:nvSpPr>
          <p:cNvPr id="11" name="Text Placeholder 3"/>
          <p:cNvSpPr>
            <a:spLocks noGrp="1"/>
          </p:cNvSpPr>
          <p:nvPr>
            <p:ph type="body" sz="quarter" idx="14"/>
          </p:nvPr>
        </p:nvSpPr>
        <p:spPr>
          <a:xfrm>
            <a:off x="2730500" y="6356927"/>
            <a:ext cx="5848350" cy="259773"/>
          </a:xfrm>
        </p:spPr>
        <p:txBody>
          <a:bodyPr/>
          <a:lstStyle/>
          <a:p>
            <a:pPr algn="r">
              <a:buClrTx/>
              <a:defRPr/>
            </a:pPr>
            <a:r>
              <a:rPr lang="en-US" altLang="en-US" sz="1200">
                <a:latin typeface="Verdana" panose="020B0604030504040204" pitchFamily="34" charset="0"/>
                <a:ea typeface="Verdana" panose="020B0604030504040204" pitchFamily="34" charset="0"/>
                <a:cs typeface="Verdana" panose="020B0604030504040204" pitchFamily="34" charset="0"/>
              </a:rPr>
              <a:t>Copyright © 2023 Pearson All Rights Reserved.</a:t>
            </a:r>
          </a:p>
        </p:txBody>
      </p:sp>
    </p:spTree>
    <p:extLst>
      <p:ext uri="{BB962C8B-B14F-4D97-AF65-F5344CB8AC3E}">
        <p14:creationId xmlns:p14="http://schemas.microsoft.com/office/powerpoint/2010/main" val="207113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Data in a Worksheet </a:t>
            </a:r>
            <a:r>
              <a:rPr lang="en-US" sz="2000" b="0" dirty="0"/>
              <a:t>(4 of 6)</a:t>
            </a:r>
          </a:p>
        </p:txBody>
      </p:sp>
      <p:pic>
        <p:nvPicPr>
          <p:cNvPr id="6" name="Content Placeholder 5" descr="An Excel sheet showing aligned text and columns adjusted to the desired size.&#10;Long description in Notes Pane, press F6.">
            <a:extLst>
              <a:ext uri="{FF2B5EF4-FFF2-40B4-BE49-F238E27FC236}">
                <a16:creationId xmlns:a16="http://schemas.microsoft.com/office/drawing/2014/main" id="{2B340C00-DE9C-4E06-9BF2-702B76B01E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336"/>
          <a:stretch/>
        </p:blipFill>
        <p:spPr>
          <a:xfrm>
            <a:off x="604158" y="2995217"/>
            <a:ext cx="7935684" cy="1348184"/>
          </a:xfrm>
        </p:spPr>
      </p:pic>
    </p:spTree>
    <p:extLst>
      <p:ext uri="{BB962C8B-B14F-4D97-AF65-F5344CB8AC3E}">
        <p14:creationId xmlns:p14="http://schemas.microsoft.com/office/powerpoint/2010/main" val="17722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Data in a Worksheet </a:t>
            </a:r>
            <a:r>
              <a:rPr lang="en-US" sz="2000" b="0" dirty="0"/>
              <a:t>(5 of 6)</a:t>
            </a:r>
          </a:p>
        </p:txBody>
      </p:sp>
      <p:pic>
        <p:nvPicPr>
          <p:cNvPr id="7" name="Content Placeholder 6" descr="An Excel sheet showing a quick analysis tool.&#10;Long description in Notes Pane, press F6.">
            <a:extLst>
              <a:ext uri="{FF2B5EF4-FFF2-40B4-BE49-F238E27FC236}">
                <a16:creationId xmlns:a16="http://schemas.microsoft.com/office/drawing/2014/main" id="{0EAB630A-07AC-4107-83D6-F94532D7A2A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3558"/>
          <a:stretch/>
        </p:blipFill>
        <p:spPr>
          <a:xfrm>
            <a:off x="798796" y="2438399"/>
            <a:ext cx="7546407" cy="1981201"/>
          </a:xfrm>
        </p:spPr>
      </p:pic>
    </p:spTree>
    <p:extLst>
      <p:ext uri="{BB962C8B-B14F-4D97-AF65-F5344CB8AC3E}">
        <p14:creationId xmlns:p14="http://schemas.microsoft.com/office/powerpoint/2010/main" val="179868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Data in a Worksheet </a:t>
            </a:r>
            <a:r>
              <a:rPr lang="en-US" sz="2000" b="0" dirty="0"/>
              <a:t>(6 of 6)</a:t>
            </a:r>
          </a:p>
        </p:txBody>
      </p:sp>
      <p:pic>
        <p:nvPicPr>
          <p:cNvPr id="6" name="Content Placeholder 5" descr="A home tab in Excel showing displayed value, underlying value, and number format.&#10;Long description in Notes Pane, press F6.">
            <a:extLst>
              <a:ext uri="{FF2B5EF4-FFF2-40B4-BE49-F238E27FC236}">
                <a16:creationId xmlns:a16="http://schemas.microsoft.com/office/drawing/2014/main" id="{506A6A0B-7434-4606-BCF8-13A3CAB440D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5872"/>
          <a:stretch/>
        </p:blipFill>
        <p:spPr>
          <a:xfrm>
            <a:off x="457200" y="2601417"/>
            <a:ext cx="8229600" cy="2122984"/>
          </a:xfrm>
        </p:spPr>
      </p:pic>
    </p:spTree>
    <p:extLst>
      <p:ext uri="{BB962C8B-B14F-4D97-AF65-F5344CB8AC3E}">
        <p14:creationId xmlns:p14="http://schemas.microsoft.com/office/powerpoint/2010/main" val="212765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and Copy Formulas and Use the SUM Function </a:t>
            </a:r>
            <a:r>
              <a:rPr lang="en-US" sz="2000" b="0" dirty="0"/>
              <a:t>(1 of 3)</a:t>
            </a:r>
          </a:p>
        </p:txBody>
      </p:sp>
      <p:pic>
        <p:nvPicPr>
          <p:cNvPr id="9" name="Content Placeholder 8" descr="An Excel sheet showing formula (equal to capital b4 plus capital b5 plus capital b6 plus capital b7) displayed in the formula bar and total of values in cells B4:B7 displayed in cell B8 (204557.97).&#10;">
            <a:extLst>
              <a:ext uri="{FF2B5EF4-FFF2-40B4-BE49-F238E27FC236}">
                <a16:creationId xmlns:a16="http://schemas.microsoft.com/office/drawing/2014/main" id="{D1D15F61-5983-4C4B-81FE-99CFC7F1ED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5377"/>
          <a:stretch/>
        </p:blipFill>
        <p:spPr>
          <a:xfrm>
            <a:off x="730864" y="1725663"/>
            <a:ext cx="7682271" cy="1371599"/>
          </a:xfrm>
        </p:spPr>
      </p:pic>
      <p:pic>
        <p:nvPicPr>
          <p:cNvPr id="11" name="Picture 10" descr="The home tab in Excel showing the autosum button, proposed range to sum, the formula in the formula bar, and the sum function formula and range to sum displayed in cell D8.&#10;">
            <a:extLst>
              <a:ext uri="{FF2B5EF4-FFF2-40B4-BE49-F238E27FC236}">
                <a16:creationId xmlns:a16="http://schemas.microsoft.com/office/drawing/2014/main" id="{5E8BF088-84A0-43E0-B49F-08557D51E9BB}"/>
              </a:ext>
            </a:extLst>
          </p:cNvPr>
          <p:cNvPicPr>
            <a:picLocks noChangeAspect="1"/>
          </p:cNvPicPr>
          <p:nvPr/>
        </p:nvPicPr>
        <p:blipFill rotWithShape="1">
          <a:blip r:embed="rId4">
            <a:extLst>
              <a:ext uri="{28A0092B-C50C-407E-A947-70E740481C1C}">
                <a14:useLocalDpi xmlns:a14="http://schemas.microsoft.com/office/drawing/2010/main" val="0"/>
              </a:ext>
            </a:extLst>
          </a:blip>
          <a:srcRect b="17569"/>
          <a:stretch/>
        </p:blipFill>
        <p:spPr>
          <a:xfrm>
            <a:off x="451945" y="3760738"/>
            <a:ext cx="8229600" cy="2106662"/>
          </a:xfrm>
          <a:prstGeom prst="rect">
            <a:avLst/>
          </a:prstGeom>
        </p:spPr>
      </p:pic>
    </p:spTree>
    <p:extLst>
      <p:ext uri="{BB962C8B-B14F-4D97-AF65-F5344CB8AC3E}">
        <p14:creationId xmlns:p14="http://schemas.microsoft.com/office/powerpoint/2010/main" val="113978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and Copy Formulas and Use the SUM Function </a:t>
            </a:r>
            <a:r>
              <a:rPr lang="en-US" sz="2000" b="0" dirty="0"/>
              <a:t>(2 of 3)</a:t>
            </a:r>
          </a:p>
        </p:txBody>
      </p:sp>
      <p:pic>
        <p:nvPicPr>
          <p:cNvPr id="7" name="Content Placeholder 6" descr="An Excel sheet showing formula displayed in the formula bar, in cell and proposed range to sum.&#10;Long description in Notes Pane, press F6.">
            <a:extLst>
              <a:ext uri="{FF2B5EF4-FFF2-40B4-BE49-F238E27FC236}">
                <a16:creationId xmlns:a16="http://schemas.microsoft.com/office/drawing/2014/main" id="{4589B001-14EA-4CCA-B5E1-2AD847C6EE8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4133"/>
          <a:stretch/>
        </p:blipFill>
        <p:spPr>
          <a:xfrm>
            <a:off x="457200" y="2934940"/>
            <a:ext cx="8229600" cy="1408460"/>
          </a:xfrm>
        </p:spPr>
      </p:pic>
    </p:spTree>
    <p:extLst>
      <p:ext uri="{BB962C8B-B14F-4D97-AF65-F5344CB8AC3E}">
        <p14:creationId xmlns:p14="http://schemas.microsoft.com/office/powerpoint/2010/main" val="154983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and Copy Formulas and Use the SUM Function </a:t>
            </a:r>
            <a:r>
              <a:rPr lang="en-US" sz="2000" b="0" dirty="0"/>
              <a:t>(3 of 3)</a:t>
            </a:r>
          </a:p>
        </p:txBody>
      </p:sp>
      <p:pic>
        <p:nvPicPr>
          <p:cNvPr id="6" name="Content Placeholder 5" descr="An Excel sheet showing the total sales of each spread in a quarter that is displayed in the selected cells (E4:E8) and an Auto Fill Options button displayed at the lower right corner of cell E8.&#10;Long description in Notes Pane, press F6.">
            <a:extLst>
              <a:ext uri="{FF2B5EF4-FFF2-40B4-BE49-F238E27FC236}">
                <a16:creationId xmlns:a16="http://schemas.microsoft.com/office/drawing/2014/main" id="{C06C303F-C112-4DF4-A5F2-DCEEB65A9FB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3677"/>
          <a:stretch/>
        </p:blipFill>
        <p:spPr>
          <a:xfrm>
            <a:off x="457200" y="2951015"/>
            <a:ext cx="8229600" cy="1392386"/>
          </a:xfrm>
        </p:spPr>
      </p:pic>
    </p:spTree>
    <p:extLst>
      <p:ext uri="{BB962C8B-B14F-4D97-AF65-F5344CB8AC3E}">
        <p14:creationId xmlns:p14="http://schemas.microsoft.com/office/powerpoint/2010/main" val="224811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Cells with Merge &amp; Center, Cell Styles, and Themes </a:t>
            </a:r>
            <a:r>
              <a:rPr lang="en-US" sz="2000" b="0" dirty="0"/>
              <a:t>(1 of 4)</a:t>
            </a:r>
          </a:p>
        </p:txBody>
      </p:sp>
      <p:pic>
        <p:nvPicPr>
          <p:cNvPr id="7" name="Content Placeholder 6" descr="A home tab in Excel showing the cell styles gallery.&#10;Long description in Notes Pane, press F6.">
            <a:extLst>
              <a:ext uri="{FF2B5EF4-FFF2-40B4-BE49-F238E27FC236}">
                <a16:creationId xmlns:a16="http://schemas.microsoft.com/office/drawing/2014/main" id="{83E0D191-9DBA-4318-8663-3D854759621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1400"/>
          <a:stretch/>
        </p:blipFill>
        <p:spPr>
          <a:xfrm>
            <a:off x="659546" y="1763489"/>
            <a:ext cx="7824907" cy="3331021"/>
          </a:xfrm>
        </p:spPr>
      </p:pic>
    </p:spTree>
    <p:extLst>
      <p:ext uri="{BB962C8B-B14F-4D97-AF65-F5344CB8AC3E}">
        <p14:creationId xmlns:p14="http://schemas.microsoft.com/office/powerpoint/2010/main" val="285110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Cells with Merge &amp; Center, Cell Styles, and Themes </a:t>
            </a:r>
            <a:r>
              <a:rPr lang="en-US" sz="2000" b="0" dirty="0"/>
              <a:t>(2 of 4)</a:t>
            </a:r>
          </a:p>
        </p:txBody>
      </p:sp>
      <p:pic>
        <p:nvPicPr>
          <p:cNvPr id="11" name="Content Placeholder 10" descr="A home tab in Excel showing the accounting number format button (number section of excel ribbon; dollar symbol) and non-adjacent ranges selected with accounting number format applied (B4:E4 and B8:E8). The values in these are displayed in dollars.&#10;">
            <a:extLst>
              <a:ext uri="{FF2B5EF4-FFF2-40B4-BE49-F238E27FC236}">
                <a16:creationId xmlns:a16="http://schemas.microsoft.com/office/drawing/2014/main" id="{4B36EB22-219F-42FA-87E1-E5ABC139331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7329"/>
          <a:stretch/>
        </p:blipFill>
        <p:spPr>
          <a:xfrm>
            <a:off x="457200" y="2545161"/>
            <a:ext cx="8229600" cy="2179240"/>
          </a:xfrm>
        </p:spPr>
      </p:pic>
    </p:spTree>
    <p:extLst>
      <p:ext uri="{BB962C8B-B14F-4D97-AF65-F5344CB8AC3E}">
        <p14:creationId xmlns:p14="http://schemas.microsoft.com/office/powerpoint/2010/main" val="215636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Cells with Merge &amp; Center, Cell Styles, and Themes </a:t>
            </a:r>
            <a:r>
              <a:rPr lang="en-US" sz="2000" b="0" dirty="0"/>
              <a:t>(3 of 4)</a:t>
            </a:r>
          </a:p>
        </p:txBody>
      </p:sp>
      <p:pic>
        <p:nvPicPr>
          <p:cNvPr id="6" name="Content Placeholder 5" descr="An Excel sheet showing results on the application of Comma style to range B5:E7 and Total cell style to Total row (row 8). The entries in row 8 are in bold. The numerals in cell B5:E7 show a thousand comma separator and two decimal places.&#10;">
            <a:extLst>
              <a:ext uri="{FF2B5EF4-FFF2-40B4-BE49-F238E27FC236}">
                <a16:creationId xmlns:a16="http://schemas.microsoft.com/office/drawing/2014/main" id="{6785A38C-5FB1-4751-A4B0-0711CF596E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1391"/>
          <a:stretch/>
        </p:blipFill>
        <p:spPr>
          <a:xfrm>
            <a:off x="457200" y="2890739"/>
            <a:ext cx="8229600" cy="1528861"/>
          </a:xfrm>
        </p:spPr>
      </p:pic>
    </p:spTree>
    <p:extLst>
      <p:ext uri="{BB962C8B-B14F-4D97-AF65-F5344CB8AC3E}">
        <p14:creationId xmlns:p14="http://schemas.microsoft.com/office/powerpoint/2010/main" val="371734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Cells with Merge &amp; Center, Cell Styles, and Themes </a:t>
            </a:r>
            <a:r>
              <a:rPr lang="en-US" sz="2000" b="0" dirty="0"/>
              <a:t>(4 of 4)</a:t>
            </a:r>
          </a:p>
        </p:txBody>
      </p:sp>
      <p:pic>
        <p:nvPicPr>
          <p:cNvPr id="6" name="Content Placeholder 5" descr="A Page Layout tab in Excel showing results on the application of the slice theme.&#10;Long description in Notes Pane, press F6.">
            <a:extLst>
              <a:ext uri="{FF2B5EF4-FFF2-40B4-BE49-F238E27FC236}">
                <a16:creationId xmlns:a16="http://schemas.microsoft.com/office/drawing/2014/main" id="{6785A38C-5FB1-4751-A4B0-0711CF596E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6639"/>
          <a:stretch/>
        </p:blipFill>
        <p:spPr>
          <a:xfrm>
            <a:off x="457200" y="2526953"/>
            <a:ext cx="8229600" cy="2197447"/>
          </a:xfrm>
        </p:spPr>
      </p:pic>
    </p:spTree>
    <p:extLst>
      <p:ext uri="{BB962C8B-B14F-4D97-AF65-F5344CB8AC3E}">
        <p14:creationId xmlns:p14="http://schemas.microsoft.com/office/powerpoint/2010/main" val="75962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endParaRPr lang="en-US" sz="2000" dirty="0"/>
          </a:p>
        </p:txBody>
      </p:sp>
      <p:sp>
        <p:nvSpPr>
          <p:cNvPr id="3" name="Content Placeholder 2"/>
          <p:cNvSpPr>
            <a:spLocks noGrp="1"/>
          </p:cNvSpPr>
          <p:nvPr>
            <p:ph idx="1"/>
          </p:nvPr>
        </p:nvSpPr>
        <p:spPr>
          <a:xfrm>
            <a:off x="457200" y="1600200"/>
            <a:ext cx="8229600" cy="4267200"/>
          </a:xfrm>
        </p:spPr>
        <p:txBody>
          <a:bodyPr/>
          <a:lstStyle/>
          <a:p>
            <a:pPr marL="457200" indent="-457200">
              <a:buSzPct val="100000"/>
              <a:buFont typeface="+mj-lt"/>
              <a:buAutoNum type="arabicPeriod"/>
            </a:pPr>
            <a:r>
              <a:rPr lang="en-US" sz="2400" dirty="0"/>
              <a:t>Create, Save, and Navigate an Excel Workbook</a:t>
            </a:r>
          </a:p>
          <a:p>
            <a:pPr marL="457200" indent="-457200">
              <a:buSzPct val="100000"/>
              <a:buFont typeface="+mj-lt"/>
              <a:buAutoNum type="arabicPeriod"/>
            </a:pPr>
            <a:r>
              <a:rPr lang="en-US" sz="2400" dirty="0"/>
              <a:t>Enter Data in a Worksheet</a:t>
            </a:r>
          </a:p>
          <a:p>
            <a:pPr marL="457200" indent="-457200">
              <a:buSzPct val="100000"/>
              <a:buFont typeface="+mj-lt"/>
              <a:buAutoNum type="arabicPeriod"/>
            </a:pPr>
            <a:r>
              <a:rPr lang="en-US" sz="2400" dirty="0"/>
              <a:t>Construct and Copy Formulas and Use the SUM Function</a:t>
            </a:r>
          </a:p>
          <a:p>
            <a:pPr marL="457200" indent="-457200">
              <a:buSzPct val="100000"/>
              <a:buFont typeface="+mj-lt"/>
              <a:buAutoNum type="arabicPeriod"/>
            </a:pPr>
            <a:r>
              <a:rPr lang="en-US" sz="2400" dirty="0"/>
              <a:t>Format Cells with Merge &amp; Center, Cell Styles, and Themes</a:t>
            </a:r>
          </a:p>
          <a:p>
            <a:pPr marL="457200" indent="-457200">
              <a:buSzPct val="100000"/>
              <a:buFont typeface="+mj-lt"/>
              <a:buAutoNum type="arabicPeriod"/>
            </a:pPr>
            <a:r>
              <a:rPr lang="en-US" sz="2400" dirty="0"/>
              <a:t>Chart Data to Create a Column Chart and Insert Sparklines</a:t>
            </a:r>
          </a:p>
          <a:p>
            <a:pPr marL="457200" indent="-457200">
              <a:buSzPct val="100000"/>
              <a:buFont typeface="+mj-lt"/>
              <a:buAutoNum type="arabicPeriod"/>
            </a:pPr>
            <a:r>
              <a:rPr lang="en-US" sz="2400" dirty="0"/>
              <a:t>Print a Worksheet, Display Formulas, and Close Excel</a:t>
            </a:r>
          </a:p>
        </p:txBody>
      </p:sp>
    </p:spTree>
    <p:extLst>
      <p:ext uri="{BB962C8B-B14F-4D97-AF65-F5344CB8AC3E}">
        <p14:creationId xmlns:p14="http://schemas.microsoft.com/office/powerpoint/2010/main" val="66275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to Create a Column Chart and Insert Sparklines </a:t>
            </a:r>
            <a:r>
              <a:rPr lang="en-US" sz="2000" b="0" dirty="0"/>
              <a:t>(1 of 8)</a:t>
            </a:r>
          </a:p>
        </p:txBody>
      </p:sp>
      <p:pic>
        <p:nvPicPr>
          <p:cNvPr id="7" name="Content Placeholder 6" descr="The Insert chart dialog box in Excel.&#10;Long description in Notes Pane, press F6.">
            <a:extLst>
              <a:ext uri="{FF2B5EF4-FFF2-40B4-BE49-F238E27FC236}">
                <a16:creationId xmlns:a16="http://schemas.microsoft.com/office/drawing/2014/main" id="{B3FA668F-20ED-426E-B917-9F090B42E0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1245"/>
          <a:stretch/>
        </p:blipFill>
        <p:spPr>
          <a:xfrm>
            <a:off x="562842" y="1670673"/>
            <a:ext cx="8018315" cy="3891927"/>
          </a:xfrm>
        </p:spPr>
      </p:pic>
    </p:spTree>
    <p:extLst>
      <p:ext uri="{BB962C8B-B14F-4D97-AF65-F5344CB8AC3E}">
        <p14:creationId xmlns:p14="http://schemas.microsoft.com/office/powerpoint/2010/main" val="1594668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to Create a Column Chart and Insert Sparklines </a:t>
            </a:r>
            <a:r>
              <a:rPr lang="en-US" sz="2000" b="0" dirty="0"/>
              <a:t>(2 of 8)</a:t>
            </a:r>
          </a:p>
        </p:txBody>
      </p:sp>
      <p:pic>
        <p:nvPicPr>
          <p:cNvPr id="6" name="Content Placeholder 5" descr="A chart design tab in Excel showing a clustered column chart whose top left corner is in cell E8.&#10;Long description in Notes Pane, press F6.">
            <a:extLst>
              <a:ext uri="{FF2B5EF4-FFF2-40B4-BE49-F238E27FC236}">
                <a16:creationId xmlns:a16="http://schemas.microsoft.com/office/drawing/2014/main" id="{8FEC6E46-C45E-4AFE-B6B1-388EAC6EFD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627"/>
          <a:stretch/>
        </p:blipFill>
        <p:spPr>
          <a:xfrm>
            <a:off x="479323" y="1809006"/>
            <a:ext cx="8229600" cy="3524994"/>
          </a:xfrm>
        </p:spPr>
      </p:pic>
    </p:spTree>
    <p:extLst>
      <p:ext uri="{BB962C8B-B14F-4D97-AF65-F5344CB8AC3E}">
        <p14:creationId xmlns:p14="http://schemas.microsoft.com/office/powerpoint/2010/main" val="119230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60"/>
            <a:ext cx="8229600" cy="1097280"/>
          </a:xfrm>
        </p:spPr>
        <p:txBody>
          <a:bodyPr/>
          <a:lstStyle/>
          <a:p>
            <a:r>
              <a:rPr lang="en-US" dirty="0"/>
              <a:t>Chart Data to Create a Column Chart and Insert Sparklines </a:t>
            </a:r>
            <a:r>
              <a:rPr lang="en-US" sz="2000" b="0" dirty="0"/>
              <a:t>(3 of 8)</a:t>
            </a:r>
          </a:p>
        </p:txBody>
      </p:sp>
      <p:sp>
        <p:nvSpPr>
          <p:cNvPr id="3" name="Content Placeholder 2">
            <a:extLst>
              <a:ext uri="{FF2B5EF4-FFF2-40B4-BE49-F238E27FC236}">
                <a16:creationId xmlns:a16="http://schemas.microsoft.com/office/drawing/2014/main" id="{35E1335F-5759-450D-AE6D-C8C38646CA35}"/>
              </a:ext>
            </a:extLst>
          </p:cNvPr>
          <p:cNvSpPr>
            <a:spLocks noGrp="1"/>
          </p:cNvSpPr>
          <p:nvPr>
            <p:ph idx="1"/>
          </p:nvPr>
        </p:nvSpPr>
        <p:spPr/>
        <p:txBody>
          <a:bodyPr/>
          <a:lstStyle/>
          <a:p>
            <a:pPr marL="0" indent="0">
              <a:buNone/>
            </a:pPr>
            <a:r>
              <a:rPr lang="en-US" sz="2400" dirty="0"/>
              <a:t>Chart components:</a:t>
            </a:r>
          </a:p>
          <a:p>
            <a:pPr>
              <a:spcBef>
                <a:spcPts val="600"/>
              </a:spcBef>
            </a:pPr>
            <a:r>
              <a:rPr lang="en-US" sz="2400" dirty="0"/>
              <a:t>Category labels—labels that display along the bottom of the chart </a:t>
            </a:r>
          </a:p>
          <a:p>
            <a:pPr>
              <a:spcBef>
                <a:spcPts val="600"/>
              </a:spcBef>
            </a:pPr>
            <a:r>
              <a:rPr lang="en-US" sz="2400" dirty="0"/>
              <a:t>Category axis or x-axis—area along the chart’s bottom</a:t>
            </a:r>
          </a:p>
          <a:p>
            <a:pPr lvl="1">
              <a:spcBef>
                <a:spcPts val="300"/>
              </a:spcBef>
            </a:pPr>
            <a:r>
              <a:rPr lang="en-US" sz="2400" dirty="0"/>
              <a:t>Identifies data categories</a:t>
            </a:r>
          </a:p>
          <a:p>
            <a:pPr>
              <a:spcBef>
                <a:spcPts val="600"/>
              </a:spcBef>
            </a:pPr>
            <a:r>
              <a:rPr lang="en-US" sz="2400" dirty="0"/>
              <a:t>Value axis or y-axis—area along the left side of the chart</a:t>
            </a:r>
          </a:p>
          <a:p>
            <a:pPr lvl="1">
              <a:spcBef>
                <a:spcPts val="300"/>
              </a:spcBef>
            </a:pPr>
            <a:r>
              <a:rPr lang="en-US" sz="2400" dirty="0"/>
              <a:t>Includes a numerical scale on which the charted data is based</a:t>
            </a:r>
          </a:p>
          <a:p>
            <a:pPr>
              <a:spcBef>
                <a:spcPts val="600"/>
              </a:spcBef>
            </a:pPr>
            <a:r>
              <a:rPr lang="en-US" sz="2400" dirty="0"/>
              <a:t>Legend—identifies the patterns or colors that are assigned to the categories in the chart</a:t>
            </a:r>
          </a:p>
          <a:p>
            <a:endParaRPr lang="en-US" dirty="0"/>
          </a:p>
        </p:txBody>
      </p:sp>
    </p:spTree>
    <p:extLst>
      <p:ext uri="{BB962C8B-B14F-4D97-AF65-F5344CB8AC3E}">
        <p14:creationId xmlns:p14="http://schemas.microsoft.com/office/powerpoint/2010/main" val="231148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to Create a Column Chart and Insert Sparklines </a:t>
            </a:r>
            <a:r>
              <a:rPr lang="en-US" sz="2000" b="0" dirty="0"/>
              <a:t>(4 of 8)</a:t>
            </a:r>
          </a:p>
        </p:txBody>
      </p:sp>
      <p:pic>
        <p:nvPicPr>
          <p:cNvPr id="7" name="Content Placeholder 6" descr="An Excel sheet showing three buttons and a screen tip to the right side of the chart.&#10;Long description in Notes Pane, press F6.">
            <a:extLst>
              <a:ext uri="{FF2B5EF4-FFF2-40B4-BE49-F238E27FC236}">
                <a16:creationId xmlns:a16="http://schemas.microsoft.com/office/drawing/2014/main" id="{E674FA1B-7499-4315-ABB3-ECF1B2E4DEB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6004"/>
          <a:stretch/>
        </p:blipFill>
        <p:spPr>
          <a:xfrm>
            <a:off x="485172" y="2362200"/>
            <a:ext cx="8171629" cy="2580630"/>
          </a:xfrm>
        </p:spPr>
      </p:pic>
    </p:spTree>
    <p:extLst>
      <p:ext uri="{BB962C8B-B14F-4D97-AF65-F5344CB8AC3E}">
        <p14:creationId xmlns:p14="http://schemas.microsoft.com/office/powerpoint/2010/main" val="181775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408"/>
            <a:ext cx="8229600" cy="1097280"/>
          </a:xfrm>
        </p:spPr>
        <p:txBody>
          <a:bodyPr/>
          <a:lstStyle/>
          <a:p>
            <a:r>
              <a:rPr lang="en-US" dirty="0"/>
              <a:t>Chart Data to Create a Column Chart and Insert Sparklines </a:t>
            </a:r>
            <a:r>
              <a:rPr lang="en-US" sz="2000" b="0" dirty="0"/>
              <a:t>(5 of 8)</a:t>
            </a:r>
          </a:p>
        </p:txBody>
      </p:sp>
      <p:sp>
        <p:nvSpPr>
          <p:cNvPr id="4" name="Content Placeholder 3">
            <a:extLst>
              <a:ext uri="{FF2B5EF4-FFF2-40B4-BE49-F238E27FC236}">
                <a16:creationId xmlns:a16="http://schemas.microsoft.com/office/drawing/2014/main" id="{ED57954B-087D-4067-8AA3-9F9896519F71}"/>
              </a:ext>
            </a:extLst>
          </p:cNvPr>
          <p:cNvSpPr>
            <a:spLocks noGrp="1"/>
          </p:cNvSpPr>
          <p:nvPr>
            <p:ph idx="1"/>
          </p:nvPr>
        </p:nvSpPr>
        <p:spPr/>
        <p:txBody>
          <a:bodyPr/>
          <a:lstStyle/>
          <a:p>
            <a:r>
              <a:rPr lang="en-US" sz="2400" dirty="0"/>
              <a:t>Data point—value that originates in a worksheet cell</a:t>
            </a:r>
          </a:p>
          <a:p>
            <a:r>
              <a:rPr lang="en-US" sz="2400" dirty="0"/>
              <a:t>Data marker—column, bar, area, dot, pie slice, or other symbol in a chart that represents a single data point</a:t>
            </a:r>
          </a:p>
          <a:p>
            <a:r>
              <a:rPr lang="en-US" sz="2400" dirty="0"/>
              <a:t>Data series—set of related data points</a:t>
            </a:r>
          </a:p>
          <a:p>
            <a:r>
              <a:rPr lang="en-US" sz="2400" dirty="0"/>
              <a:t>Chart layout—combination of chart elements including a title, legend, labels for the columns, and the table of charted cells</a:t>
            </a:r>
          </a:p>
          <a:p>
            <a:endParaRPr lang="en-US" dirty="0"/>
          </a:p>
        </p:txBody>
      </p:sp>
    </p:spTree>
    <p:extLst>
      <p:ext uri="{BB962C8B-B14F-4D97-AF65-F5344CB8AC3E}">
        <p14:creationId xmlns:p14="http://schemas.microsoft.com/office/powerpoint/2010/main" val="355606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to Create a Column Chart and Insert Sparklines </a:t>
            </a:r>
            <a:r>
              <a:rPr lang="en-US" sz="2000" b="0" dirty="0"/>
              <a:t>(6 of 8)</a:t>
            </a:r>
          </a:p>
        </p:txBody>
      </p:sp>
      <p:pic>
        <p:nvPicPr>
          <p:cNvPr id="7" name="Content Placeholder 6" descr="A chart design tab in Excel showing a chart styles gallery.&#10;Long description in Notes Pane, press F6.">
            <a:extLst>
              <a:ext uri="{FF2B5EF4-FFF2-40B4-BE49-F238E27FC236}">
                <a16:creationId xmlns:a16="http://schemas.microsoft.com/office/drawing/2014/main" id="{4D9ECB47-92A5-4E00-9683-1F87DFFD39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623"/>
          <a:stretch/>
        </p:blipFill>
        <p:spPr>
          <a:xfrm>
            <a:off x="762264" y="1705323"/>
            <a:ext cx="7619472" cy="3857277"/>
          </a:xfrm>
        </p:spPr>
      </p:pic>
    </p:spTree>
    <p:extLst>
      <p:ext uri="{BB962C8B-B14F-4D97-AF65-F5344CB8AC3E}">
        <p14:creationId xmlns:p14="http://schemas.microsoft.com/office/powerpoint/2010/main" val="151024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Chart Data to Create a Column Chart and Insert Sparklines </a:t>
            </a:r>
            <a:r>
              <a:rPr lang="en-US" sz="2000" b="0" dirty="0"/>
              <a:t>(7 of 8)</a:t>
            </a:r>
            <a:endParaRPr lang="en-IN" dirty="0"/>
          </a:p>
        </p:txBody>
      </p:sp>
      <p:pic>
        <p:nvPicPr>
          <p:cNvPr id="6" name="Content Placeholder 5" descr="An Excel sheet shows a chart whose upper left corner is positioned in cell A10. The chart is labeled as style 6 and new colors applied to the chart. July, August, and September are represented by purple, green, and pink color bars, respectively.&#10;Long description in Notes Pane, press F6.">
            <a:extLst>
              <a:ext uri="{FF2B5EF4-FFF2-40B4-BE49-F238E27FC236}">
                <a16:creationId xmlns:a16="http://schemas.microsoft.com/office/drawing/2014/main" id="{24C4D4F9-C2E2-42D0-A1DB-48241E5024B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833" r="9833" b="11207"/>
          <a:stretch/>
        </p:blipFill>
        <p:spPr>
          <a:xfrm>
            <a:off x="674281" y="1657771"/>
            <a:ext cx="7795438" cy="3542457"/>
          </a:xfrm>
        </p:spPr>
      </p:pic>
    </p:spTree>
    <p:extLst>
      <p:ext uri="{BB962C8B-B14F-4D97-AF65-F5344CB8AC3E}">
        <p14:creationId xmlns:p14="http://schemas.microsoft.com/office/powerpoint/2010/main" val="40661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Data to Create a Column Chart and Insert Sparklines </a:t>
            </a:r>
            <a:r>
              <a:rPr lang="en-US" sz="2000" b="0" dirty="0"/>
              <a:t>(8 of 8)</a:t>
            </a:r>
          </a:p>
        </p:txBody>
      </p:sp>
      <p:pic>
        <p:nvPicPr>
          <p:cNvPr id="9" name="Content Placeholder 8" descr="An Excel sheet showing a dialog box titled “create sparklines”.&#10;Long description in Notes Pane, press F6.">
            <a:extLst>
              <a:ext uri="{FF2B5EF4-FFF2-40B4-BE49-F238E27FC236}">
                <a16:creationId xmlns:a16="http://schemas.microsoft.com/office/drawing/2014/main" id="{383C96EF-742E-46E5-A71E-19E7BE1C53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4735"/>
          <a:stretch/>
        </p:blipFill>
        <p:spPr>
          <a:xfrm>
            <a:off x="568931" y="1366341"/>
            <a:ext cx="8006138" cy="2946574"/>
          </a:xfrm>
        </p:spPr>
      </p:pic>
      <p:pic>
        <p:nvPicPr>
          <p:cNvPr id="11" name="Picture 10" descr="A trend column (column F) in the Excel sheet showing trend lines (F4:F7) representing quarterly sales of each spread (labeled as sparklines inserted and formatted).&#10;">
            <a:extLst>
              <a:ext uri="{FF2B5EF4-FFF2-40B4-BE49-F238E27FC236}">
                <a16:creationId xmlns:a16="http://schemas.microsoft.com/office/drawing/2014/main" id="{3097A8FA-FF62-4EDA-92AF-008B495C0B63}"/>
              </a:ext>
            </a:extLst>
          </p:cNvPr>
          <p:cNvPicPr>
            <a:picLocks noChangeAspect="1"/>
          </p:cNvPicPr>
          <p:nvPr/>
        </p:nvPicPr>
        <p:blipFill rotWithShape="1">
          <a:blip r:embed="rId4">
            <a:extLst>
              <a:ext uri="{28A0092B-C50C-407E-A947-70E740481C1C}">
                <a14:useLocalDpi xmlns:a14="http://schemas.microsoft.com/office/drawing/2010/main" val="0"/>
              </a:ext>
            </a:extLst>
          </a:blip>
          <a:srcRect b="25479"/>
          <a:stretch/>
        </p:blipFill>
        <p:spPr>
          <a:xfrm>
            <a:off x="523233" y="4648200"/>
            <a:ext cx="8097534" cy="1384842"/>
          </a:xfrm>
          <a:prstGeom prst="rect">
            <a:avLst/>
          </a:prstGeom>
        </p:spPr>
      </p:pic>
    </p:spTree>
    <p:extLst>
      <p:ext uri="{BB962C8B-B14F-4D97-AF65-F5344CB8AC3E}">
        <p14:creationId xmlns:p14="http://schemas.microsoft.com/office/powerpoint/2010/main" val="2095553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 Worksheet, Display Formulas, and Close Excel </a:t>
            </a:r>
            <a:r>
              <a:rPr lang="en-US" sz="2000" b="0" dirty="0"/>
              <a:t>(1 of 4)</a:t>
            </a:r>
          </a:p>
        </p:txBody>
      </p:sp>
      <p:pic>
        <p:nvPicPr>
          <p:cNvPr id="7" name="Content Placeholder 6" descr="An Excel sheet showing a dialog box titled Footer. From the row of buttons, the insert file name button is selected. The Left section displays &amp; open bracket File close bracket. The center and right sections are blank.&#10;">
            <a:extLst>
              <a:ext uri="{FF2B5EF4-FFF2-40B4-BE49-F238E27FC236}">
                <a16:creationId xmlns:a16="http://schemas.microsoft.com/office/drawing/2014/main" id="{D3A7278F-C8A9-4B49-865E-0F47C5F5AF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5981"/>
          <a:stretch/>
        </p:blipFill>
        <p:spPr>
          <a:xfrm>
            <a:off x="692675" y="2590800"/>
            <a:ext cx="7758650" cy="2431802"/>
          </a:xfrm>
        </p:spPr>
      </p:pic>
    </p:spTree>
    <p:extLst>
      <p:ext uri="{BB962C8B-B14F-4D97-AF65-F5344CB8AC3E}">
        <p14:creationId xmlns:p14="http://schemas.microsoft.com/office/powerpoint/2010/main" val="193534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 Worksheet, Display Formulas, and Close Excel </a:t>
            </a:r>
            <a:r>
              <a:rPr lang="en-US" sz="2000" b="0" dirty="0"/>
              <a:t>(2 of 4)</a:t>
            </a:r>
          </a:p>
        </p:txBody>
      </p:sp>
      <p:pic>
        <p:nvPicPr>
          <p:cNvPr id="6" name="Content Placeholder 5" descr="A backstage view of Excel.&#10;Long description in Notes Pane, press F6.">
            <a:extLst>
              <a:ext uri="{FF2B5EF4-FFF2-40B4-BE49-F238E27FC236}">
                <a16:creationId xmlns:a16="http://schemas.microsoft.com/office/drawing/2014/main" id="{5B6EA8A3-AA39-4978-8E5C-FCF6B97161D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647"/>
          <a:stretch/>
        </p:blipFill>
        <p:spPr>
          <a:xfrm>
            <a:off x="990403" y="1607195"/>
            <a:ext cx="7163193" cy="403160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(2 of 2)</a:t>
            </a:r>
          </a:p>
        </p:txBody>
      </p:sp>
      <p:sp>
        <p:nvSpPr>
          <p:cNvPr id="3" name="Content Placeholder 2"/>
          <p:cNvSpPr>
            <a:spLocks noGrp="1"/>
          </p:cNvSpPr>
          <p:nvPr>
            <p:ph idx="1"/>
          </p:nvPr>
        </p:nvSpPr>
        <p:spPr>
          <a:xfrm>
            <a:off x="457200" y="1600201"/>
            <a:ext cx="8229600" cy="2286000"/>
          </a:xfrm>
        </p:spPr>
        <p:txBody>
          <a:bodyPr/>
          <a:lstStyle/>
          <a:p>
            <a:pPr marL="457200" indent="-457200">
              <a:buFont typeface="+mj-lt"/>
              <a:buAutoNum type="arabicPeriod" startAt="7"/>
            </a:pPr>
            <a:r>
              <a:rPr lang="en-US" sz="2400" dirty="0"/>
              <a:t>Check Spelling in a Worksheet</a:t>
            </a:r>
          </a:p>
          <a:p>
            <a:pPr marL="457200" indent="-457200">
              <a:buFont typeface="+mj-lt"/>
              <a:buAutoNum type="arabicPeriod" startAt="7"/>
            </a:pPr>
            <a:r>
              <a:rPr lang="en-US" sz="2400" dirty="0">
                <a:cs typeface="Times New Roman" panose="02020603050405020304" pitchFamily="18" charset="0"/>
              </a:rPr>
              <a:t>Enter Data by Range</a:t>
            </a:r>
          </a:p>
          <a:p>
            <a:pPr marL="457200" indent="-457200">
              <a:buFont typeface="+mj-lt"/>
              <a:buAutoNum type="arabicPeriod" startAt="7"/>
            </a:pPr>
            <a:r>
              <a:rPr lang="en-US" sz="2400" dirty="0">
                <a:cs typeface="Times New Roman" panose="02020603050405020304" pitchFamily="18" charset="0"/>
              </a:rPr>
              <a:t>Construct Formulas for Mathematical Operations</a:t>
            </a:r>
          </a:p>
          <a:p>
            <a:pPr marL="457200" indent="-457200">
              <a:buFont typeface="+mj-lt"/>
              <a:buAutoNum type="arabicPeriod" startAt="7"/>
            </a:pPr>
            <a:r>
              <a:rPr lang="en-US" sz="2400" dirty="0">
                <a:cs typeface="Times New Roman" panose="02020603050405020304" pitchFamily="18" charset="0"/>
              </a:rPr>
              <a:t>Edit Values in a Worksheet</a:t>
            </a:r>
          </a:p>
          <a:p>
            <a:pPr marL="457200" indent="-457200">
              <a:buFont typeface="+mj-lt"/>
              <a:buAutoNum type="arabicPeriod" startAt="7"/>
            </a:pPr>
            <a:r>
              <a:rPr lang="en-US" sz="2400" dirty="0">
                <a:cs typeface="Times New Roman" panose="02020603050405020304" pitchFamily="18" charset="0"/>
              </a:rPr>
              <a:t>Format a Worksheet</a:t>
            </a:r>
          </a:p>
        </p:txBody>
      </p:sp>
    </p:spTree>
    <p:extLst>
      <p:ext uri="{BB962C8B-B14F-4D97-AF65-F5344CB8AC3E}">
        <p14:creationId xmlns:p14="http://schemas.microsoft.com/office/powerpoint/2010/main" val="3631506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 Worksheet, Display Formulas, and Close Excel </a:t>
            </a:r>
            <a:r>
              <a:rPr lang="en-US" sz="2000" b="0" dirty="0"/>
              <a:t>(3 of 4)</a:t>
            </a:r>
          </a:p>
        </p:txBody>
      </p:sp>
      <p:pic>
        <p:nvPicPr>
          <p:cNvPr id="6" name="Content Placeholder 5" descr="A backstage view of Excel.&#10;Long description in Notes Pane, press F6.">
            <a:extLst>
              <a:ext uri="{FF2B5EF4-FFF2-40B4-BE49-F238E27FC236}">
                <a16:creationId xmlns:a16="http://schemas.microsoft.com/office/drawing/2014/main" id="{2BB4D8F5-533B-495C-9B2A-6991BE0363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8202"/>
          <a:stretch/>
        </p:blipFill>
        <p:spPr>
          <a:xfrm>
            <a:off x="457200" y="2508994"/>
            <a:ext cx="8229600" cy="2215406"/>
          </a:xfrm>
        </p:spPr>
      </p:pic>
    </p:spTree>
    <p:extLst>
      <p:ext uri="{BB962C8B-B14F-4D97-AF65-F5344CB8AC3E}">
        <p14:creationId xmlns:p14="http://schemas.microsoft.com/office/powerpoint/2010/main" val="2386437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 Worksheet, Display Formulas, and Close Excel </a:t>
            </a:r>
            <a:r>
              <a:rPr lang="en-US" sz="2000" b="0" dirty="0"/>
              <a:t>(4 of 4)</a:t>
            </a:r>
          </a:p>
        </p:txBody>
      </p:sp>
      <p:pic>
        <p:nvPicPr>
          <p:cNvPr id="7" name="Content Placeholder 6" descr="A formulas tab (active) in Excel.&#10;Long description in Notes Pane, press F6.">
            <a:extLst>
              <a:ext uri="{FF2B5EF4-FFF2-40B4-BE49-F238E27FC236}">
                <a16:creationId xmlns:a16="http://schemas.microsoft.com/office/drawing/2014/main" id="{0E94AF1C-1F76-4315-93F1-98C4C33DBD6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2035"/>
          <a:stretch/>
        </p:blipFill>
        <p:spPr>
          <a:xfrm>
            <a:off x="472612" y="1725414"/>
            <a:ext cx="8198776" cy="3760986"/>
          </a:xfrm>
        </p:spPr>
      </p:pic>
    </p:spTree>
    <p:extLst>
      <p:ext uri="{BB962C8B-B14F-4D97-AF65-F5344CB8AC3E}">
        <p14:creationId xmlns:p14="http://schemas.microsoft.com/office/powerpoint/2010/main" val="1371564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Spelling in a Worksheet</a:t>
            </a:r>
          </a:p>
        </p:txBody>
      </p:sp>
      <p:pic>
        <p:nvPicPr>
          <p:cNvPr id="7" name="Content Placeholder 6" descr="A review tab in Excel showing a dialog box titled “spelling: English (united states)”.&#10;Long description in Notes Pane, press F6.">
            <a:extLst>
              <a:ext uri="{FF2B5EF4-FFF2-40B4-BE49-F238E27FC236}">
                <a16:creationId xmlns:a16="http://schemas.microsoft.com/office/drawing/2014/main" id="{B36CB265-511A-4B0E-8222-E9041B7FDC8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3550"/>
          <a:stretch/>
        </p:blipFill>
        <p:spPr>
          <a:xfrm>
            <a:off x="728151" y="1949238"/>
            <a:ext cx="7687697" cy="2959524"/>
          </a:xfrm>
        </p:spPr>
      </p:pic>
    </p:spTree>
    <p:extLst>
      <p:ext uri="{BB962C8B-B14F-4D97-AF65-F5344CB8AC3E}">
        <p14:creationId xmlns:p14="http://schemas.microsoft.com/office/powerpoint/2010/main" val="1913598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Data by Range</a:t>
            </a:r>
          </a:p>
        </p:txBody>
      </p:sp>
      <p:pic>
        <p:nvPicPr>
          <p:cNvPr id="8" name="Content Placeholder 7" descr="An Excel sheet showing selected range and active cell. &#10;Long description in Notes Pane, press F6.">
            <a:extLst>
              <a:ext uri="{FF2B5EF4-FFF2-40B4-BE49-F238E27FC236}">
                <a16:creationId xmlns:a16="http://schemas.microsoft.com/office/drawing/2014/main" id="{88163A56-D89C-4D93-8CD3-AC6B0B8028C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8769"/>
          <a:stretch/>
        </p:blipFill>
        <p:spPr>
          <a:xfrm>
            <a:off x="469900" y="1692473"/>
            <a:ext cx="8229600" cy="1736527"/>
          </a:xfrm>
        </p:spPr>
      </p:pic>
      <p:pic>
        <p:nvPicPr>
          <p:cNvPr id="11" name="Picture 10" descr="An Excel sheet showing entered data that reads as follows:&#10;Quantity Average Cost Retail Price&#10;315 8.95  19.85&#10;275 9.98 21.95&#10;280 22.50 50.75&#10;188 20.75 47.95&#10;245 22.95 48.00&#10;165 26.50 49.95&#10;&#10;">
            <a:extLst>
              <a:ext uri="{FF2B5EF4-FFF2-40B4-BE49-F238E27FC236}">
                <a16:creationId xmlns:a16="http://schemas.microsoft.com/office/drawing/2014/main" id="{F693B7EF-46B6-43F8-A41D-B6729F8A1297}"/>
              </a:ext>
            </a:extLst>
          </p:cNvPr>
          <p:cNvPicPr>
            <a:picLocks noChangeAspect="1"/>
          </p:cNvPicPr>
          <p:nvPr/>
        </p:nvPicPr>
        <p:blipFill rotWithShape="1">
          <a:blip r:embed="rId4">
            <a:extLst>
              <a:ext uri="{28A0092B-C50C-407E-A947-70E740481C1C}">
                <a14:useLocalDpi xmlns:a14="http://schemas.microsoft.com/office/drawing/2010/main" val="0"/>
              </a:ext>
            </a:extLst>
          </a:blip>
          <a:srcRect b="16333"/>
          <a:stretch/>
        </p:blipFill>
        <p:spPr>
          <a:xfrm>
            <a:off x="740911" y="3886200"/>
            <a:ext cx="7662178" cy="1946991"/>
          </a:xfrm>
          <a:prstGeom prst="rect">
            <a:avLst/>
          </a:prstGeom>
        </p:spPr>
      </p:pic>
    </p:spTree>
    <p:extLst>
      <p:ext uri="{BB962C8B-B14F-4D97-AF65-F5344CB8AC3E}">
        <p14:creationId xmlns:p14="http://schemas.microsoft.com/office/powerpoint/2010/main" val="1306310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830"/>
            <a:ext cx="8229600" cy="1097280"/>
          </a:xfrm>
        </p:spPr>
        <p:txBody>
          <a:bodyPr/>
          <a:lstStyle/>
          <a:p>
            <a:r>
              <a:rPr lang="en-US" dirty="0"/>
              <a:t>Construct Formulas for Mathematical Operations </a:t>
            </a:r>
            <a:r>
              <a:rPr lang="en-US" sz="2000" b="0" dirty="0"/>
              <a:t>(1 of 3)</a:t>
            </a:r>
          </a:p>
        </p:txBody>
      </p:sp>
      <p:graphicFrame>
        <p:nvGraphicFramePr>
          <p:cNvPr id="4" name="Content Placeholder 3" descr="A table showing symbols used in Excel for arithmetic operators.&#10;">
            <a:extLst>
              <a:ext uri="{FF2B5EF4-FFF2-40B4-BE49-F238E27FC236}">
                <a16:creationId xmlns:a16="http://schemas.microsoft.com/office/drawing/2014/main" id="{248A4F11-A65C-404F-9287-C425728D3181}"/>
              </a:ext>
            </a:extLst>
          </p:cNvPr>
          <p:cNvGraphicFramePr>
            <a:graphicFrameLocks noGrp="1"/>
          </p:cNvGraphicFramePr>
          <p:nvPr>
            <p:ph idx="1"/>
            <p:extLst>
              <p:ext uri="{D42A27DB-BD31-4B8C-83A1-F6EECF244321}">
                <p14:modId xmlns:p14="http://schemas.microsoft.com/office/powerpoint/2010/main" val="3027429968"/>
              </p:ext>
            </p:extLst>
          </p:nvPr>
        </p:nvGraphicFramePr>
        <p:xfrm>
          <a:off x="457200" y="2103120"/>
          <a:ext cx="8229600" cy="2773680"/>
        </p:xfrm>
        <a:graphic>
          <a:graphicData uri="http://schemas.openxmlformats.org/drawingml/2006/table">
            <a:tbl>
              <a:tblPr firstRow="1" bandRow="1">
                <a:tableStyleId>{284E427A-3D55-4303-BF80-6455036E1DE7}</a:tableStyleId>
              </a:tblPr>
              <a:tblGrid>
                <a:gridCol w="2743200">
                  <a:extLst>
                    <a:ext uri="{9D8B030D-6E8A-4147-A177-3AD203B41FA5}">
                      <a16:colId xmlns:a16="http://schemas.microsoft.com/office/drawing/2014/main" val="3830013621"/>
                    </a:ext>
                  </a:extLst>
                </a:gridCol>
                <a:gridCol w="5486400">
                  <a:extLst>
                    <a:ext uri="{9D8B030D-6E8A-4147-A177-3AD203B41FA5}">
                      <a16:colId xmlns:a16="http://schemas.microsoft.com/office/drawing/2014/main" val="1568575883"/>
                    </a:ext>
                  </a:extLst>
                </a:gridCol>
              </a:tblGrid>
              <a:tr h="370840">
                <a:tc>
                  <a:txBody>
                    <a:bodyPr/>
                    <a:lstStyle/>
                    <a:p>
                      <a:r>
                        <a:rPr lang="en-US" sz="2000" dirty="0">
                          <a:solidFill>
                            <a:schemeClr val="bg1"/>
                          </a:solidFill>
                        </a:rPr>
                        <a:t>Operator</a:t>
                      </a:r>
                      <a:r>
                        <a:rPr lang="en-US" sz="2000" baseline="0" dirty="0">
                          <a:solidFill>
                            <a:schemeClr val="bg1"/>
                          </a:solidFill>
                        </a:rPr>
                        <a:t> Symbol</a:t>
                      </a:r>
                      <a:endParaRPr lang="en-US" sz="2000" dirty="0">
                        <a:solidFill>
                          <a:schemeClr val="bg1"/>
                        </a:solidFill>
                      </a:endParaRPr>
                    </a:p>
                  </a:txBody>
                  <a:tcPr/>
                </a:tc>
                <a:tc>
                  <a:txBody>
                    <a:bodyPr/>
                    <a:lstStyle/>
                    <a:p>
                      <a:r>
                        <a:rPr lang="en-US" sz="2000" dirty="0">
                          <a:solidFill>
                            <a:schemeClr val="bg1"/>
                          </a:solidFill>
                        </a:rPr>
                        <a:t>Operation</a:t>
                      </a:r>
                    </a:p>
                  </a:txBody>
                  <a:tcPr/>
                </a:tc>
                <a:extLst>
                  <a:ext uri="{0D108BD9-81ED-4DB2-BD59-A6C34878D82A}">
                    <a16:rowId xmlns:a16="http://schemas.microsoft.com/office/drawing/2014/main" val="2512078273"/>
                  </a:ext>
                </a:extLst>
              </a:tr>
              <a:tr h="370840">
                <a:tc>
                  <a:txBody>
                    <a:bodyPr/>
                    <a:lstStyle/>
                    <a:p>
                      <a:r>
                        <a:rPr lang="en-US" sz="2000" dirty="0">
                          <a:solidFill>
                            <a:schemeClr val="tx1"/>
                          </a:solidFill>
                        </a:rPr>
                        <a:t>+</a:t>
                      </a:r>
                    </a:p>
                  </a:txBody>
                  <a:tcPr/>
                </a:tc>
                <a:tc>
                  <a:txBody>
                    <a:bodyPr/>
                    <a:lstStyle/>
                    <a:p>
                      <a:r>
                        <a:rPr lang="en-US" sz="2000" dirty="0">
                          <a:solidFill>
                            <a:schemeClr val="tx1"/>
                          </a:solidFill>
                        </a:rPr>
                        <a:t>Addition</a:t>
                      </a:r>
                    </a:p>
                  </a:txBody>
                  <a:tcPr/>
                </a:tc>
                <a:extLst>
                  <a:ext uri="{0D108BD9-81ED-4DB2-BD59-A6C34878D82A}">
                    <a16:rowId xmlns:a16="http://schemas.microsoft.com/office/drawing/2014/main" val="166944006"/>
                  </a:ext>
                </a:extLst>
              </a:tr>
              <a:tr h="370840">
                <a:tc>
                  <a:txBody>
                    <a:bodyPr/>
                    <a:lstStyle/>
                    <a:p>
                      <a:r>
                        <a:rPr lang="en-US" sz="2000" dirty="0">
                          <a:solidFill>
                            <a:schemeClr val="tx1"/>
                          </a:solidFill>
                        </a:rPr>
                        <a:t>-</a:t>
                      </a:r>
                    </a:p>
                  </a:txBody>
                  <a:tcPr/>
                </a:tc>
                <a:tc>
                  <a:txBody>
                    <a:bodyPr/>
                    <a:lstStyle/>
                    <a:p>
                      <a:r>
                        <a:rPr lang="en-US" sz="2000" dirty="0">
                          <a:solidFill>
                            <a:schemeClr val="tx1"/>
                          </a:solidFill>
                        </a:rPr>
                        <a:t>Subtraction (also negative)</a:t>
                      </a:r>
                    </a:p>
                  </a:txBody>
                  <a:tcPr/>
                </a:tc>
                <a:extLst>
                  <a:ext uri="{0D108BD9-81ED-4DB2-BD59-A6C34878D82A}">
                    <a16:rowId xmlns:a16="http://schemas.microsoft.com/office/drawing/2014/main" val="507510196"/>
                  </a:ext>
                </a:extLst>
              </a:tr>
              <a:tr h="370840">
                <a:tc>
                  <a:txBody>
                    <a:bodyPr/>
                    <a:lstStyle/>
                    <a:p>
                      <a:r>
                        <a:rPr lang="en-US" sz="2000" dirty="0">
                          <a:solidFill>
                            <a:schemeClr val="tx1"/>
                          </a:solidFill>
                        </a:rPr>
                        <a:t>*</a:t>
                      </a:r>
                    </a:p>
                  </a:txBody>
                  <a:tcPr/>
                </a:tc>
                <a:tc>
                  <a:txBody>
                    <a:bodyPr/>
                    <a:lstStyle/>
                    <a:p>
                      <a:r>
                        <a:rPr lang="en-US" sz="2000" dirty="0">
                          <a:solidFill>
                            <a:schemeClr val="tx1"/>
                          </a:solidFill>
                        </a:rPr>
                        <a:t>Multiplication</a:t>
                      </a:r>
                    </a:p>
                  </a:txBody>
                  <a:tcPr/>
                </a:tc>
                <a:extLst>
                  <a:ext uri="{0D108BD9-81ED-4DB2-BD59-A6C34878D82A}">
                    <a16:rowId xmlns:a16="http://schemas.microsoft.com/office/drawing/2014/main" val="2148404763"/>
                  </a:ext>
                </a:extLst>
              </a:tr>
              <a:tr h="370840">
                <a:tc>
                  <a:txBody>
                    <a:bodyPr/>
                    <a:lstStyle/>
                    <a:p>
                      <a:r>
                        <a:rPr lang="en-US" sz="2000" dirty="0">
                          <a:solidFill>
                            <a:schemeClr val="tx1"/>
                          </a:solidFill>
                        </a:rPr>
                        <a:t>/</a:t>
                      </a:r>
                    </a:p>
                  </a:txBody>
                  <a:tcPr/>
                </a:tc>
                <a:tc>
                  <a:txBody>
                    <a:bodyPr/>
                    <a:lstStyle/>
                    <a:p>
                      <a:r>
                        <a:rPr lang="en-US" sz="2000" dirty="0">
                          <a:solidFill>
                            <a:schemeClr val="tx1"/>
                          </a:solidFill>
                        </a:rPr>
                        <a:t>Division</a:t>
                      </a:r>
                    </a:p>
                  </a:txBody>
                  <a:tcPr/>
                </a:tc>
                <a:extLst>
                  <a:ext uri="{0D108BD9-81ED-4DB2-BD59-A6C34878D82A}">
                    <a16:rowId xmlns:a16="http://schemas.microsoft.com/office/drawing/2014/main" val="2981796279"/>
                  </a:ext>
                </a:extLst>
              </a:tr>
              <a:tr h="370840">
                <a:tc>
                  <a:txBody>
                    <a:bodyPr/>
                    <a:lstStyle/>
                    <a:p>
                      <a:r>
                        <a:rPr lang="en-US" sz="2000" dirty="0">
                          <a:solidFill>
                            <a:schemeClr val="tx1"/>
                          </a:solidFill>
                        </a:rPr>
                        <a:t>%</a:t>
                      </a:r>
                    </a:p>
                  </a:txBody>
                  <a:tcPr/>
                </a:tc>
                <a:tc>
                  <a:txBody>
                    <a:bodyPr/>
                    <a:lstStyle/>
                    <a:p>
                      <a:r>
                        <a:rPr lang="en-US" sz="2000" dirty="0">
                          <a:solidFill>
                            <a:schemeClr val="tx1"/>
                          </a:solidFill>
                        </a:rPr>
                        <a:t>Percent</a:t>
                      </a:r>
                    </a:p>
                  </a:txBody>
                  <a:tcPr/>
                </a:tc>
                <a:extLst>
                  <a:ext uri="{0D108BD9-81ED-4DB2-BD59-A6C34878D82A}">
                    <a16:rowId xmlns:a16="http://schemas.microsoft.com/office/drawing/2014/main" val="3313190135"/>
                  </a:ext>
                </a:extLst>
              </a:tr>
              <a:tr h="370840">
                <a:tc>
                  <a:txBody>
                    <a:bodyPr/>
                    <a:lstStyle/>
                    <a:p>
                      <a:r>
                        <a:rPr lang="en-US" sz="2000" dirty="0">
                          <a:solidFill>
                            <a:schemeClr val="tx1"/>
                          </a:solidFill>
                        </a:rPr>
                        <a:t>^</a:t>
                      </a:r>
                    </a:p>
                  </a:txBody>
                  <a:tcPr/>
                </a:tc>
                <a:tc>
                  <a:txBody>
                    <a:bodyPr/>
                    <a:lstStyle/>
                    <a:p>
                      <a:r>
                        <a:rPr lang="en-US" sz="2000" dirty="0">
                          <a:solidFill>
                            <a:schemeClr val="tx1"/>
                          </a:solidFill>
                        </a:rPr>
                        <a:t>Exponentiation</a:t>
                      </a:r>
                    </a:p>
                  </a:txBody>
                  <a:tcPr/>
                </a:tc>
                <a:extLst>
                  <a:ext uri="{0D108BD9-81ED-4DB2-BD59-A6C34878D82A}">
                    <a16:rowId xmlns:a16="http://schemas.microsoft.com/office/drawing/2014/main" val="2028305571"/>
                  </a:ext>
                </a:extLst>
              </a:tr>
            </a:tbl>
          </a:graphicData>
        </a:graphic>
      </p:graphicFrame>
    </p:spTree>
    <p:extLst>
      <p:ext uri="{BB962C8B-B14F-4D97-AF65-F5344CB8AC3E}">
        <p14:creationId xmlns:p14="http://schemas.microsoft.com/office/powerpoint/2010/main" val="415080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Formulas for Mathematical Operations </a:t>
            </a:r>
            <a:r>
              <a:rPr lang="en-US" sz="2000" b="0" dirty="0"/>
              <a:t>(2 of 3)</a:t>
            </a:r>
          </a:p>
        </p:txBody>
      </p:sp>
      <p:pic>
        <p:nvPicPr>
          <p:cNvPr id="7" name="Content Placeholder 6" descr="An Excel sheet showing Quick analysis tools gallery.&#10;Long description in Notes Pane, press F6.">
            <a:extLst>
              <a:ext uri="{FF2B5EF4-FFF2-40B4-BE49-F238E27FC236}">
                <a16:creationId xmlns:a16="http://schemas.microsoft.com/office/drawing/2014/main" id="{580568B9-77AE-487F-A125-EA9E0F768CA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3965"/>
          <a:stretch/>
        </p:blipFill>
        <p:spPr>
          <a:xfrm>
            <a:off x="327639" y="2514600"/>
            <a:ext cx="8488722" cy="2496243"/>
          </a:xfrm>
        </p:spPr>
      </p:pic>
    </p:spTree>
    <p:extLst>
      <p:ext uri="{BB962C8B-B14F-4D97-AF65-F5344CB8AC3E}">
        <p14:creationId xmlns:p14="http://schemas.microsoft.com/office/powerpoint/2010/main" val="1497446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Formulas for Mathematical Operations </a:t>
            </a:r>
            <a:r>
              <a:rPr lang="en-US" sz="2000" b="0" dirty="0"/>
              <a:t>(3 of 3)</a:t>
            </a:r>
          </a:p>
        </p:txBody>
      </p:sp>
      <p:pic>
        <p:nvPicPr>
          <p:cNvPr id="8" name="Content Placeholder 7" descr="An Excel sheet showing an edited formula with dollar signs indicating an absolute cell reference. The formula reads as equal to capital e4 over dollar sign capital e dollar sign 10 (shaded gray). Cell E10 is shaded red and E4 is shaded blue.&#10;">
            <a:extLst>
              <a:ext uri="{FF2B5EF4-FFF2-40B4-BE49-F238E27FC236}">
                <a16:creationId xmlns:a16="http://schemas.microsoft.com/office/drawing/2014/main" id="{0AF8A48D-FD0F-49B5-9FDD-D096AA57CEE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230"/>
          <a:stretch/>
        </p:blipFill>
        <p:spPr>
          <a:xfrm>
            <a:off x="518388" y="1708815"/>
            <a:ext cx="8107224" cy="1720185"/>
          </a:xfrm>
        </p:spPr>
      </p:pic>
      <p:pic>
        <p:nvPicPr>
          <p:cNvPr id="11" name="Picture 10" descr="An Excel sheet showing the formula in the formula bar and Percentage of total (E10) calculated for each product (F4 to F9).&#10;Long description in Notes Pane, press F6.">
            <a:extLst>
              <a:ext uri="{FF2B5EF4-FFF2-40B4-BE49-F238E27FC236}">
                <a16:creationId xmlns:a16="http://schemas.microsoft.com/office/drawing/2014/main" id="{6AB4274B-7BC9-49BA-BD82-F982059E0218}"/>
              </a:ext>
            </a:extLst>
          </p:cNvPr>
          <p:cNvPicPr>
            <a:picLocks noChangeAspect="1"/>
          </p:cNvPicPr>
          <p:nvPr/>
        </p:nvPicPr>
        <p:blipFill rotWithShape="1">
          <a:blip r:embed="rId4">
            <a:extLst>
              <a:ext uri="{28A0092B-C50C-407E-A947-70E740481C1C}">
                <a14:useLocalDpi xmlns:a14="http://schemas.microsoft.com/office/drawing/2010/main" val="0"/>
              </a:ext>
            </a:extLst>
          </a:blip>
          <a:srcRect b="17890"/>
          <a:stretch/>
        </p:blipFill>
        <p:spPr>
          <a:xfrm>
            <a:off x="518388" y="4038600"/>
            <a:ext cx="8107223" cy="1839742"/>
          </a:xfrm>
          <a:prstGeom prst="rect">
            <a:avLst/>
          </a:prstGeom>
        </p:spPr>
      </p:pic>
    </p:spTree>
    <p:extLst>
      <p:ext uri="{BB962C8B-B14F-4D97-AF65-F5344CB8AC3E}">
        <p14:creationId xmlns:p14="http://schemas.microsoft.com/office/powerpoint/2010/main" val="4201866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Values in a Worksheet </a:t>
            </a:r>
            <a:r>
              <a:rPr lang="en-US" sz="2000" b="0" dirty="0"/>
              <a:t>(1 of 2)</a:t>
            </a:r>
          </a:p>
        </p:txBody>
      </p:sp>
      <p:pic>
        <p:nvPicPr>
          <p:cNvPr id="6" name="Content Placeholder 5" descr="An Excel sheet showing edited values. &#10;Long description in Notes Pane, press F6.">
            <a:extLst>
              <a:ext uri="{FF2B5EF4-FFF2-40B4-BE49-F238E27FC236}">
                <a16:creationId xmlns:a16="http://schemas.microsoft.com/office/drawing/2014/main" id="{D4251132-53B4-46F4-850D-59427B2D4BC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0183"/>
          <a:stretch/>
        </p:blipFill>
        <p:spPr>
          <a:xfrm>
            <a:off x="518616" y="2802335"/>
            <a:ext cx="8106767" cy="1693465"/>
          </a:xfrm>
        </p:spPr>
      </p:pic>
    </p:spTree>
    <p:extLst>
      <p:ext uri="{BB962C8B-B14F-4D97-AF65-F5344CB8AC3E}">
        <p14:creationId xmlns:p14="http://schemas.microsoft.com/office/powerpoint/2010/main" val="2735462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Values in a Worksheet </a:t>
            </a:r>
            <a:r>
              <a:rPr lang="en-US" sz="2000" b="0" dirty="0"/>
              <a:t>(2 of 2)</a:t>
            </a:r>
          </a:p>
        </p:txBody>
      </p:sp>
      <p:pic>
        <p:nvPicPr>
          <p:cNvPr id="6" name="Content Placeholder 5" descr="An Excel sheet showing formatted percentages of total retail value (F4 to F9) with decimal places increased to two. The column reads as follows:&#10; F&#10;4 11.10%&#10;5 10.72%&#10;6 29.28%&#10;7 16.00%&#10;8 18.27%&#10;9 14.63%&#10;">
            <a:extLst>
              <a:ext uri="{FF2B5EF4-FFF2-40B4-BE49-F238E27FC236}">
                <a16:creationId xmlns:a16="http://schemas.microsoft.com/office/drawing/2014/main" id="{FECA2CBA-13D6-44F8-9381-07ED4B58EBB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350"/>
          <a:stretch/>
        </p:blipFill>
        <p:spPr>
          <a:xfrm>
            <a:off x="503672" y="2895600"/>
            <a:ext cx="8136656" cy="1524000"/>
          </a:xfrm>
        </p:spPr>
      </p:pic>
    </p:spTree>
    <p:extLst>
      <p:ext uri="{BB962C8B-B14F-4D97-AF65-F5344CB8AC3E}">
        <p14:creationId xmlns:p14="http://schemas.microsoft.com/office/powerpoint/2010/main" val="423614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156"/>
            <a:ext cx="8229600" cy="550652"/>
          </a:xfrm>
        </p:spPr>
        <p:txBody>
          <a:bodyPr/>
          <a:lstStyle/>
          <a:p>
            <a:r>
              <a:rPr lang="en-US" dirty="0"/>
              <a:t>Format a Worksheet </a:t>
            </a:r>
            <a:r>
              <a:rPr lang="en-US" sz="2000" dirty="0"/>
              <a:t>(1 of 2)</a:t>
            </a:r>
            <a:endParaRPr lang="en-US" dirty="0"/>
          </a:p>
        </p:txBody>
      </p:sp>
      <p:pic>
        <p:nvPicPr>
          <p:cNvPr id="8" name="Content Placeholder 7" descr="An Excel sheet showing an inserted row 3 labeled as New row 3 inserted. The formula in the formula bar is labeled as Formula Bar displays the formula in E11. An insert options button is in the top left corner of cell A4.&#10;">
            <a:extLst>
              <a:ext uri="{FF2B5EF4-FFF2-40B4-BE49-F238E27FC236}">
                <a16:creationId xmlns:a16="http://schemas.microsoft.com/office/drawing/2014/main" id="{74FB5DDF-1B2E-4660-828E-1B7052F7F28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895" b="21600"/>
          <a:stretch/>
        </p:blipFill>
        <p:spPr>
          <a:xfrm>
            <a:off x="589382" y="1424152"/>
            <a:ext cx="7127037" cy="1471447"/>
          </a:xfrm>
        </p:spPr>
      </p:pic>
      <p:pic>
        <p:nvPicPr>
          <p:cNvPr id="10" name="Picture 9" descr="An Excel sheet showing the newly added column labeled as New column B with Production information added. Row 3 reads as, “As of September 30” (labeled as Text entered and formatted in cell A3).&#10;">
            <a:extLst>
              <a:ext uri="{FF2B5EF4-FFF2-40B4-BE49-F238E27FC236}">
                <a16:creationId xmlns:a16="http://schemas.microsoft.com/office/drawing/2014/main" id="{1DE8F961-6064-4EA5-A748-CA9A5D66731D}"/>
              </a:ext>
            </a:extLst>
          </p:cNvPr>
          <p:cNvPicPr>
            <a:picLocks noChangeAspect="1"/>
          </p:cNvPicPr>
          <p:nvPr/>
        </p:nvPicPr>
        <p:blipFill rotWithShape="1">
          <a:blip r:embed="rId4">
            <a:extLst>
              <a:ext uri="{28A0092B-C50C-407E-A947-70E740481C1C}">
                <a14:useLocalDpi xmlns:a14="http://schemas.microsoft.com/office/drawing/2010/main" val="0"/>
              </a:ext>
            </a:extLst>
          </a:blip>
          <a:srcRect t="3558" b="22000"/>
          <a:stretch/>
        </p:blipFill>
        <p:spPr>
          <a:xfrm>
            <a:off x="589381" y="3126100"/>
            <a:ext cx="7127039" cy="1471447"/>
          </a:xfrm>
          <a:prstGeom prst="rect">
            <a:avLst/>
          </a:prstGeom>
        </p:spPr>
      </p:pic>
      <p:pic>
        <p:nvPicPr>
          <p:cNvPr id="14" name="Picture 13" descr="An Excel sheet showing theme colors changed to Green. The line between rows 2 and 3 and cell A11 is shaded green.&#10;">
            <a:extLst>
              <a:ext uri="{FF2B5EF4-FFF2-40B4-BE49-F238E27FC236}">
                <a16:creationId xmlns:a16="http://schemas.microsoft.com/office/drawing/2014/main" id="{35638B7E-24BF-4D91-B243-B84BADB72CD0}"/>
              </a:ext>
            </a:extLst>
          </p:cNvPr>
          <p:cNvPicPr>
            <a:picLocks noChangeAspect="1"/>
          </p:cNvPicPr>
          <p:nvPr/>
        </p:nvPicPr>
        <p:blipFill rotWithShape="1">
          <a:blip r:embed="rId5">
            <a:extLst>
              <a:ext uri="{28A0092B-C50C-407E-A947-70E740481C1C}">
                <a14:useLocalDpi xmlns:a14="http://schemas.microsoft.com/office/drawing/2010/main" val="0"/>
              </a:ext>
            </a:extLst>
          </a:blip>
          <a:srcRect t="4200" b="21221"/>
          <a:stretch/>
        </p:blipFill>
        <p:spPr>
          <a:xfrm>
            <a:off x="457200" y="4828048"/>
            <a:ext cx="7391400" cy="1555734"/>
          </a:xfrm>
          <a:prstGeom prst="rect">
            <a:avLst/>
          </a:prstGeom>
        </p:spPr>
      </p:pic>
    </p:spTree>
    <p:extLst>
      <p:ext uri="{BB962C8B-B14F-4D97-AF65-F5344CB8AC3E}">
        <p14:creationId xmlns:p14="http://schemas.microsoft.com/office/powerpoint/2010/main" val="326693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Save, and Navigate an Excel Workbook </a:t>
            </a:r>
            <a:r>
              <a:rPr lang="en-US" sz="2000" b="0" dirty="0"/>
              <a:t>(1 of 3)</a:t>
            </a:r>
          </a:p>
        </p:txBody>
      </p:sp>
      <p:pic>
        <p:nvPicPr>
          <p:cNvPr id="7" name="Content Placeholder 6" descr="A home tab in Excel showing a worksheet named “Sheet 1”.&#10;Long description in Notes Pane, press F6.&#10;">
            <a:extLst>
              <a:ext uri="{FF2B5EF4-FFF2-40B4-BE49-F238E27FC236}">
                <a16:creationId xmlns:a16="http://schemas.microsoft.com/office/drawing/2014/main" id="{ED76D75F-6C87-4EB7-A91D-D9591627DC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768"/>
          <a:stretch/>
        </p:blipFill>
        <p:spPr>
          <a:xfrm>
            <a:off x="609439" y="1524000"/>
            <a:ext cx="7925122" cy="4495799"/>
          </a:xfrm>
        </p:spPr>
      </p:pic>
    </p:spTree>
    <p:extLst>
      <p:ext uri="{BB962C8B-B14F-4D97-AF65-F5344CB8AC3E}">
        <p14:creationId xmlns:p14="http://schemas.microsoft.com/office/powerpoint/2010/main" val="2381095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a:t>Format a Worksheet </a:t>
            </a:r>
            <a:r>
              <a:rPr lang="en-US" sz="2000" dirty="0"/>
              <a:t>(2 of 2)</a:t>
            </a:r>
            <a:endParaRPr lang="en-US" dirty="0"/>
          </a:p>
        </p:txBody>
      </p:sp>
      <p:pic>
        <p:nvPicPr>
          <p:cNvPr id="5" name="Picture 4" descr="A backstage view of Excel showing worksheet orientations.&#10;Long description in Notes Pane, press F6."/>
          <p:cNvPicPr>
            <a:picLocks noChangeAspect="1"/>
          </p:cNvPicPr>
          <p:nvPr/>
        </p:nvPicPr>
        <p:blipFill rotWithShape="1">
          <a:blip r:embed="rId3">
            <a:extLst>
              <a:ext uri="{28A0092B-C50C-407E-A947-70E740481C1C}">
                <a14:useLocalDpi xmlns:a14="http://schemas.microsoft.com/office/drawing/2010/main" val="0"/>
              </a:ext>
            </a:extLst>
          </a:blip>
          <a:srcRect b="8949"/>
          <a:stretch/>
        </p:blipFill>
        <p:spPr>
          <a:xfrm>
            <a:off x="626806" y="1447800"/>
            <a:ext cx="7890388" cy="4525296"/>
          </a:xfrm>
          <a:prstGeom prst="rect">
            <a:avLst/>
          </a:prstGeom>
        </p:spPr>
      </p:pic>
    </p:spTree>
    <p:extLst>
      <p:ext uri="{BB962C8B-B14F-4D97-AF65-F5344CB8AC3E}">
        <p14:creationId xmlns:p14="http://schemas.microsoft.com/office/powerpoint/2010/main" val="491014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5C21-953B-4575-B4E4-BCFF0B8F963F}"/>
              </a:ext>
            </a:extLst>
          </p:cNvPr>
          <p:cNvSpPr>
            <a:spLocks noGrp="1"/>
          </p:cNvSpPr>
          <p:nvPr>
            <p:ph type="title"/>
          </p:nvPr>
        </p:nvSpPr>
        <p:spPr>
          <a:xfrm>
            <a:off x="457200" y="228600"/>
            <a:ext cx="8229600" cy="533400"/>
          </a:xfrm>
        </p:spPr>
        <p:txBody>
          <a:bodyPr/>
          <a:lstStyle/>
          <a:p>
            <a:r>
              <a:rPr lang="en-US" dirty="0"/>
              <a:t>Questions</a:t>
            </a:r>
          </a:p>
        </p:txBody>
      </p:sp>
      <p:pic>
        <p:nvPicPr>
          <p:cNvPr id="3" name="Picture 2" descr="A question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201" y="1685471"/>
            <a:ext cx="2735598" cy="3980834"/>
          </a:xfrm>
          <a:prstGeom prst="rect">
            <a:avLst/>
          </a:prstGeom>
        </p:spPr>
      </p:pic>
    </p:spTree>
    <p:extLst>
      <p:ext uri="{BB962C8B-B14F-4D97-AF65-F5344CB8AC3E}">
        <p14:creationId xmlns:p14="http://schemas.microsoft.com/office/powerpoint/2010/main" val="410038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sz="quarter" idx="13"/>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Save, and Navigate an Excel Workbook </a:t>
            </a:r>
            <a:r>
              <a:rPr lang="en-US" sz="2000" b="0" dirty="0"/>
              <a:t>(2 of 3)</a:t>
            </a:r>
            <a:endParaRPr lang="en-IN" sz="2000" b="0" dirty="0"/>
          </a:p>
        </p:txBody>
      </p:sp>
      <p:pic>
        <p:nvPicPr>
          <p:cNvPr id="7" name="Content Placeholder 6" descr="A home tab in Excel showing workbook window elements.&#10;Long description in Notes Pane, press F6.&#10;">
            <a:extLst>
              <a:ext uri="{FF2B5EF4-FFF2-40B4-BE49-F238E27FC236}">
                <a16:creationId xmlns:a16="http://schemas.microsoft.com/office/drawing/2014/main" id="{0339E1DA-80FB-47A8-83B2-3F3B2AF80E6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0037"/>
          <a:stretch/>
        </p:blipFill>
        <p:spPr>
          <a:xfrm>
            <a:off x="457200" y="2553196"/>
            <a:ext cx="8229600" cy="2095004"/>
          </a:xfrm>
        </p:spPr>
      </p:pic>
    </p:spTree>
    <p:extLst>
      <p:ext uri="{BB962C8B-B14F-4D97-AF65-F5344CB8AC3E}">
        <p14:creationId xmlns:p14="http://schemas.microsoft.com/office/powerpoint/2010/main" val="323153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US" dirty="0"/>
              <a:t>Create, Save, and Navigate an Excel Workbook </a:t>
            </a:r>
            <a:r>
              <a:rPr lang="en-US" sz="2000" b="0" dirty="0"/>
              <a:t>(3 of 3)</a:t>
            </a:r>
          </a:p>
        </p:txBody>
      </p:sp>
      <p:graphicFrame>
        <p:nvGraphicFramePr>
          <p:cNvPr id="5" name="Content Placeholder 4" descr="A table titled “Excel Workbook Window Elements” shows data for workbook window elements and their description.&#10;">
            <a:extLst>
              <a:ext uri="{FF2B5EF4-FFF2-40B4-BE49-F238E27FC236}">
                <a16:creationId xmlns:a16="http://schemas.microsoft.com/office/drawing/2014/main" id="{D163BC70-6F7F-4EA7-8406-EA3392259276}"/>
              </a:ext>
            </a:extLst>
          </p:cNvPr>
          <p:cNvGraphicFramePr>
            <a:graphicFrameLocks noGrp="1"/>
          </p:cNvGraphicFramePr>
          <p:nvPr>
            <p:ph idx="1"/>
            <p:extLst>
              <p:ext uri="{D42A27DB-BD31-4B8C-83A1-F6EECF244321}">
                <p14:modId xmlns:p14="http://schemas.microsoft.com/office/powerpoint/2010/main" val="1502948691"/>
              </p:ext>
            </p:extLst>
          </p:nvPr>
        </p:nvGraphicFramePr>
        <p:xfrm>
          <a:off x="457200" y="1600200"/>
          <a:ext cx="8058468" cy="2702560"/>
        </p:xfrm>
        <a:graphic>
          <a:graphicData uri="http://schemas.openxmlformats.org/drawingml/2006/table">
            <a:tbl>
              <a:tblPr firstRow="1" bandRow="1">
                <a:tableStyleId>{284E427A-3D55-4303-BF80-6455036E1DE7}</a:tableStyleId>
              </a:tblPr>
              <a:tblGrid>
                <a:gridCol w="2724468">
                  <a:extLst>
                    <a:ext uri="{9D8B030D-6E8A-4147-A177-3AD203B41FA5}">
                      <a16:colId xmlns:a16="http://schemas.microsoft.com/office/drawing/2014/main" val="2840571555"/>
                    </a:ext>
                  </a:extLst>
                </a:gridCol>
                <a:gridCol w="5334000">
                  <a:extLst>
                    <a:ext uri="{9D8B030D-6E8A-4147-A177-3AD203B41FA5}">
                      <a16:colId xmlns:a16="http://schemas.microsoft.com/office/drawing/2014/main" val="1908835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t>Workbook Window Element</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Description</a:t>
                      </a:r>
                    </a:p>
                  </a:txBody>
                  <a:tcPr/>
                </a:tc>
                <a:extLst>
                  <a:ext uri="{0D108BD9-81ED-4DB2-BD59-A6C34878D82A}">
                    <a16:rowId xmlns:a16="http://schemas.microsoft.com/office/drawing/2014/main" val="19924173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Excel pointer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Display</a:t>
                      </a:r>
                      <a:r>
                        <a:rPr lang="en-US" sz="1600" baseline="0" dirty="0"/>
                        <a:t> the location of the pointer.</a:t>
                      </a:r>
                      <a:endParaRPr lang="en-US" sz="1600" dirty="0"/>
                    </a:p>
                  </a:txBody>
                  <a:tcPr/>
                </a:tc>
                <a:extLst>
                  <a:ext uri="{0D108BD9-81ED-4DB2-BD59-A6C34878D82A}">
                    <a16:rowId xmlns:a16="http://schemas.microsoft.com/office/drawing/2014/main" val="15674428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Expand Formula Bar button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Increase the height of</a:t>
                      </a:r>
                      <a:r>
                        <a:rPr lang="en-US" sz="1600" baseline="0" dirty="0"/>
                        <a:t> the Formula Bar to display lengthy cell content.</a:t>
                      </a:r>
                      <a:endParaRPr lang="en-US" sz="1600" dirty="0"/>
                    </a:p>
                  </a:txBody>
                  <a:tcPr/>
                </a:tc>
                <a:extLst>
                  <a:ext uri="{0D108BD9-81ED-4DB2-BD59-A6C34878D82A}">
                    <a16:rowId xmlns:a16="http://schemas.microsoft.com/office/drawing/2014/main" val="4622162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Lettered</a:t>
                      </a:r>
                      <a:r>
                        <a:rPr lang="en-US" sz="1600" baseline="0" dirty="0"/>
                        <a:t> column headings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Indicate the column letter.</a:t>
                      </a:r>
                    </a:p>
                  </a:txBody>
                  <a:tcPr/>
                </a:tc>
                <a:extLst>
                  <a:ext uri="{0D108BD9-81ED-4DB2-BD59-A6C34878D82A}">
                    <a16:rowId xmlns:a16="http://schemas.microsoft.com/office/drawing/2014/main" val="374013888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Numbered row</a:t>
                      </a:r>
                      <a:r>
                        <a:rPr lang="en-US" sz="1600" baseline="0" dirty="0"/>
                        <a:t> headings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Indicate the row number.</a:t>
                      </a:r>
                    </a:p>
                  </a:txBody>
                  <a:tcPr/>
                </a:tc>
                <a:extLst>
                  <a:ext uri="{0D108BD9-81ED-4DB2-BD59-A6C34878D82A}">
                    <a16:rowId xmlns:a16="http://schemas.microsoft.com/office/drawing/2014/main" val="176570055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Select All box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Selects all the cells in a worksheet.</a:t>
                      </a:r>
                    </a:p>
                  </a:txBody>
                  <a:tcPr/>
                </a:tc>
                <a:extLst>
                  <a:ext uri="{0D108BD9-81ED-4DB2-BD59-A6C34878D82A}">
                    <a16:rowId xmlns:a16="http://schemas.microsoft.com/office/drawing/2014/main" val="329349589"/>
                  </a:ext>
                </a:extLst>
              </a:tr>
            </a:tbl>
          </a:graphicData>
        </a:graphic>
      </p:graphicFrame>
    </p:spTree>
    <p:extLst>
      <p:ext uri="{BB962C8B-B14F-4D97-AF65-F5344CB8AC3E}">
        <p14:creationId xmlns:p14="http://schemas.microsoft.com/office/powerpoint/2010/main" val="211503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Data in a Worksheet </a:t>
            </a:r>
            <a:r>
              <a:rPr lang="en-US" sz="2000" b="0" dirty="0"/>
              <a:t>(1 of 6)</a:t>
            </a:r>
          </a:p>
        </p:txBody>
      </p:sp>
      <p:pic>
        <p:nvPicPr>
          <p:cNvPr id="7" name="Content Placeholder 6" descr="An Excel sheet showing a worksheet subtitle. &#10;Long description in Notes Pane, press F6.">
            <a:extLst>
              <a:ext uri="{FF2B5EF4-FFF2-40B4-BE49-F238E27FC236}">
                <a16:creationId xmlns:a16="http://schemas.microsoft.com/office/drawing/2014/main" id="{3051449F-2F9B-4B6B-B371-118097D7701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153" b="22531"/>
          <a:stretch/>
        </p:blipFill>
        <p:spPr>
          <a:xfrm>
            <a:off x="480396" y="2895600"/>
            <a:ext cx="8229595" cy="1332407"/>
          </a:xfrm>
        </p:spPr>
      </p:pic>
    </p:spTree>
    <p:extLst>
      <p:ext uri="{BB962C8B-B14F-4D97-AF65-F5344CB8AC3E}">
        <p14:creationId xmlns:p14="http://schemas.microsoft.com/office/powerpoint/2010/main" val="240100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Data in a Worksheet </a:t>
            </a:r>
            <a:r>
              <a:rPr lang="en-US" sz="2000" b="0" dirty="0"/>
              <a:t>(2 of 6)</a:t>
            </a:r>
          </a:p>
        </p:txBody>
      </p:sp>
      <p:pic>
        <p:nvPicPr>
          <p:cNvPr id="7" name="Content Placeholder 6" descr="An Excel sheet showing a list and button of auto-fill options.&#10;Long description in Notes Pane, press F6.">
            <a:extLst>
              <a:ext uri="{FF2B5EF4-FFF2-40B4-BE49-F238E27FC236}">
                <a16:creationId xmlns:a16="http://schemas.microsoft.com/office/drawing/2014/main" id="{544DA174-86AC-4EF2-9FC5-088450F6078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078"/>
          <a:stretch/>
        </p:blipFill>
        <p:spPr>
          <a:xfrm>
            <a:off x="577857" y="2720826"/>
            <a:ext cx="7988286" cy="1416347"/>
          </a:xfrm>
        </p:spPr>
      </p:pic>
    </p:spTree>
    <p:extLst>
      <p:ext uri="{BB962C8B-B14F-4D97-AF65-F5344CB8AC3E}">
        <p14:creationId xmlns:p14="http://schemas.microsoft.com/office/powerpoint/2010/main" val="232987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766"/>
            <a:ext cx="8229600" cy="530352"/>
          </a:xfrm>
        </p:spPr>
        <p:txBody>
          <a:bodyPr/>
          <a:lstStyle/>
          <a:p>
            <a:r>
              <a:rPr lang="en-US" dirty="0"/>
              <a:t>Enter Data in a Worksheet </a:t>
            </a:r>
            <a:r>
              <a:rPr lang="en-US" sz="2000" b="0" dirty="0"/>
              <a:t>(3 of 6)</a:t>
            </a:r>
          </a:p>
        </p:txBody>
      </p:sp>
      <p:graphicFrame>
        <p:nvGraphicFramePr>
          <p:cNvPr id="6" name="Content Placeholder 5" descr="A table showing keyboard shortcuts to navigate the Excel window for Windows PC.&#10;">
            <a:extLst>
              <a:ext uri="{FF2B5EF4-FFF2-40B4-BE49-F238E27FC236}">
                <a16:creationId xmlns:a16="http://schemas.microsoft.com/office/drawing/2014/main" id="{30ABA228-55A2-4799-B578-A626086638E6}"/>
              </a:ext>
            </a:extLst>
          </p:cNvPr>
          <p:cNvGraphicFramePr>
            <a:graphicFrameLocks noGrp="1"/>
          </p:cNvGraphicFramePr>
          <p:nvPr>
            <p:ph idx="1"/>
            <p:extLst>
              <p:ext uri="{D42A27DB-BD31-4B8C-83A1-F6EECF244321}">
                <p14:modId xmlns:p14="http://schemas.microsoft.com/office/powerpoint/2010/main" val="2316371179"/>
              </p:ext>
            </p:extLst>
          </p:nvPr>
        </p:nvGraphicFramePr>
        <p:xfrm>
          <a:off x="457200" y="1524000"/>
          <a:ext cx="8229600" cy="4796254"/>
        </p:xfrm>
        <a:graphic>
          <a:graphicData uri="http://schemas.openxmlformats.org/drawingml/2006/table">
            <a:tbl>
              <a:tblPr firstRow="1" bandRow="1">
                <a:tableStyleId>{284E427A-3D55-4303-BF80-6455036E1DE7}</a:tableStyleId>
              </a:tblPr>
              <a:tblGrid>
                <a:gridCol w="5867400">
                  <a:extLst>
                    <a:ext uri="{9D8B030D-6E8A-4147-A177-3AD203B41FA5}">
                      <a16:colId xmlns:a16="http://schemas.microsoft.com/office/drawing/2014/main" val="3639262651"/>
                    </a:ext>
                  </a:extLst>
                </a:gridCol>
                <a:gridCol w="2362200">
                  <a:extLst>
                    <a:ext uri="{9D8B030D-6E8A-4147-A177-3AD203B41FA5}">
                      <a16:colId xmlns:a16="http://schemas.microsoft.com/office/drawing/2014/main" val="2161949639"/>
                    </a:ext>
                  </a:extLst>
                </a:gridCol>
              </a:tblGrid>
              <a:tr h="347354">
                <a:tc>
                  <a:txBody>
                    <a:bodyPr/>
                    <a:lstStyle/>
                    <a:p>
                      <a:r>
                        <a:rPr lang="en-US" sz="1400" dirty="0"/>
                        <a:t>To Move the Location of the Active Cell</a:t>
                      </a:r>
                    </a:p>
                  </a:txBody>
                  <a:tcPr/>
                </a:tc>
                <a:tc>
                  <a:txBody>
                    <a:bodyPr/>
                    <a:lstStyle/>
                    <a:p>
                      <a:r>
                        <a:rPr lang="en-US" sz="1400" dirty="0"/>
                        <a:t>Windows PC</a:t>
                      </a:r>
                    </a:p>
                  </a:txBody>
                  <a:tcPr/>
                </a:tc>
                <a:extLst>
                  <a:ext uri="{0D108BD9-81ED-4DB2-BD59-A6C34878D82A}">
                    <a16:rowId xmlns:a16="http://schemas.microsoft.com/office/drawing/2014/main" val="4244297128"/>
                  </a:ext>
                </a:extLst>
              </a:tr>
              <a:tr h="364385">
                <a:tc>
                  <a:txBody>
                    <a:bodyPr/>
                    <a:lstStyle/>
                    <a:p>
                      <a:r>
                        <a:rPr lang="en-US" sz="1400" b="0" i="0" u="none" strike="noStrike" kern="1200" baseline="0" dirty="0">
                          <a:solidFill>
                            <a:schemeClr val="dk1"/>
                          </a:solidFill>
                          <a:latin typeface="+mn-lt"/>
                          <a:ea typeface="+mn-ea"/>
                          <a:cs typeface="+mn-cs"/>
                        </a:rPr>
                        <a:t>Up, down, right, or left one cell</a:t>
                      </a:r>
                      <a:endParaRPr lang="en-US" sz="1400" dirty="0"/>
                    </a:p>
                  </a:txBody>
                  <a:tcPr/>
                </a:tc>
                <a:tc>
                  <a:txBody>
                    <a:bodyPr/>
                    <a:lstStyle/>
                    <a:p>
                      <a:r>
                        <a:rPr lang="en-US" sz="100" b="0" i="0" kern="1200" dirty="0">
                          <a:solidFill>
                            <a:schemeClr val="dk1"/>
                          </a:solidFill>
                          <a:effectLst/>
                          <a:latin typeface="+mn-lt"/>
                          <a:ea typeface="+mn-ea"/>
                          <a:cs typeface="+mn-cs"/>
                        </a:rPr>
                        <a:t>Upwards Arrow</a:t>
                      </a:r>
                      <a:r>
                        <a:rPr lang="en-US" sz="1800" dirty="0">
                          <a:sym typeface="Wingdings 3" panose="05040102010807070707" pitchFamily="18" charset="2"/>
                        </a:rPr>
                        <a:t>  </a:t>
                      </a:r>
                      <a:r>
                        <a:rPr lang="en-US" sz="1400" dirty="0">
                          <a:sym typeface="Wingdings 3" panose="05040102010807070707" pitchFamily="18" charset="2"/>
                        </a:rPr>
                        <a:t>, </a:t>
                      </a:r>
                      <a:r>
                        <a:rPr lang="en-US" sz="100" b="0" i="0" kern="1200" dirty="0">
                          <a:solidFill>
                            <a:schemeClr val="dk1"/>
                          </a:solidFill>
                          <a:effectLst/>
                          <a:latin typeface="+mn-lt"/>
                          <a:ea typeface="+mn-ea"/>
                          <a:cs typeface="+mn-cs"/>
                        </a:rPr>
                        <a:t>Downwards Arrow</a:t>
                      </a:r>
                      <a:r>
                        <a:rPr lang="en-US" sz="1400" dirty="0">
                          <a:sym typeface="Wingdings 3" panose="05040102010807070707" pitchFamily="18" charset="2"/>
                        </a:rPr>
                        <a:t>  , </a:t>
                      </a:r>
                      <a:r>
                        <a:rPr lang="en-US" sz="100" b="0" i="0" kern="1200" dirty="0">
                          <a:solidFill>
                            <a:schemeClr val="dk1"/>
                          </a:solidFill>
                          <a:effectLst/>
                          <a:latin typeface="+mn-lt"/>
                          <a:ea typeface="+mn-ea"/>
                          <a:cs typeface="+mn-cs"/>
                        </a:rPr>
                        <a:t>Rightwards Arrow</a:t>
                      </a:r>
                      <a:r>
                        <a:rPr lang="en-US" sz="100" dirty="0">
                          <a:sym typeface="Wingdings 3" panose="05040102010807070707" pitchFamily="18" charset="2"/>
                        </a:rPr>
                        <a:t>   </a:t>
                      </a:r>
                      <a:r>
                        <a:rPr lang="en-US" sz="2000" dirty="0">
                          <a:sym typeface="Wingdings 3" panose="05040102010807070707" pitchFamily="18" charset="2"/>
                        </a:rPr>
                        <a:t>  </a:t>
                      </a:r>
                      <a:r>
                        <a:rPr lang="en-US" sz="1100" dirty="0">
                          <a:sym typeface="Wingdings 3" panose="05040102010807070707" pitchFamily="18" charset="2"/>
                        </a:rPr>
                        <a:t>,</a:t>
                      </a:r>
                      <a:r>
                        <a:rPr lang="en-US" sz="2400" dirty="0">
                          <a:sym typeface="Wingdings 3" panose="05040102010807070707" pitchFamily="18" charset="2"/>
                        </a:rPr>
                        <a:t> </a:t>
                      </a:r>
                      <a:r>
                        <a:rPr lang="en-US" sz="100" b="0" i="0" kern="1200" dirty="0">
                          <a:solidFill>
                            <a:schemeClr val="dk1"/>
                          </a:solidFill>
                          <a:effectLst/>
                          <a:latin typeface="+mn-lt"/>
                          <a:ea typeface="+mn-ea"/>
                          <a:cs typeface="+mn-cs"/>
                        </a:rPr>
                        <a:t>Leftwards Arrow</a:t>
                      </a:r>
                      <a:endParaRPr lang="en-US" sz="1400" dirty="0"/>
                    </a:p>
                  </a:txBody>
                  <a:tcPr/>
                </a:tc>
                <a:extLst>
                  <a:ext uri="{0D108BD9-81ED-4DB2-BD59-A6C34878D82A}">
                    <a16:rowId xmlns:a16="http://schemas.microsoft.com/office/drawing/2014/main" val="4002026124"/>
                  </a:ext>
                </a:extLst>
              </a:tr>
              <a:tr h="347354">
                <a:tc>
                  <a:txBody>
                    <a:bodyPr/>
                    <a:lstStyle/>
                    <a:p>
                      <a:r>
                        <a:rPr lang="en-US" sz="1400" b="0" i="0" u="none" strike="noStrike" kern="1200" baseline="0" dirty="0">
                          <a:solidFill>
                            <a:schemeClr val="dk1"/>
                          </a:solidFill>
                          <a:latin typeface="+mn-lt"/>
                          <a:ea typeface="+mn-ea"/>
                          <a:cs typeface="+mn-cs"/>
                        </a:rPr>
                        <a:t>Down one cell</a:t>
                      </a:r>
                      <a:endParaRPr lang="en-US" sz="1400" dirty="0"/>
                    </a:p>
                  </a:txBody>
                  <a:tcPr/>
                </a:tc>
                <a:tc>
                  <a:txBody>
                    <a:bodyPr/>
                    <a:lstStyle/>
                    <a:p>
                      <a:r>
                        <a:rPr lang="en-US" sz="1400" dirty="0"/>
                        <a:t>Enter</a:t>
                      </a:r>
                    </a:p>
                  </a:txBody>
                  <a:tcPr/>
                </a:tc>
                <a:extLst>
                  <a:ext uri="{0D108BD9-81ED-4DB2-BD59-A6C34878D82A}">
                    <a16:rowId xmlns:a16="http://schemas.microsoft.com/office/drawing/2014/main" val="2721496940"/>
                  </a:ext>
                </a:extLst>
              </a:tr>
              <a:tr h="347354">
                <a:tc>
                  <a:txBody>
                    <a:bodyPr/>
                    <a:lstStyle/>
                    <a:p>
                      <a:r>
                        <a:rPr lang="en-US" sz="1400" b="0" i="0" u="none" strike="noStrike" kern="1200" baseline="0" dirty="0">
                          <a:solidFill>
                            <a:schemeClr val="dk1"/>
                          </a:solidFill>
                          <a:latin typeface="+mn-lt"/>
                          <a:ea typeface="+mn-ea"/>
                          <a:cs typeface="+mn-cs"/>
                        </a:rPr>
                        <a:t>Up one cell</a:t>
                      </a:r>
                      <a:endParaRPr lang="en-US" sz="1400" dirty="0"/>
                    </a:p>
                  </a:txBody>
                  <a:tcPr/>
                </a:tc>
                <a:tc>
                  <a:txBody>
                    <a:bodyPr/>
                    <a:lstStyle/>
                    <a:p>
                      <a:r>
                        <a:rPr lang="en-US" sz="1400" dirty="0"/>
                        <a:t>Shift + Enter</a:t>
                      </a:r>
                    </a:p>
                  </a:txBody>
                  <a:tcPr/>
                </a:tc>
                <a:extLst>
                  <a:ext uri="{0D108BD9-81ED-4DB2-BD59-A6C34878D82A}">
                    <a16:rowId xmlns:a16="http://schemas.microsoft.com/office/drawing/2014/main" val="3573343268"/>
                  </a:ext>
                </a:extLst>
              </a:tr>
              <a:tr h="347354">
                <a:tc>
                  <a:txBody>
                    <a:bodyPr/>
                    <a:lstStyle/>
                    <a:p>
                      <a:r>
                        <a:rPr lang="en-US" sz="1400" b="0" i="0" u="none" strike="noStrike" kern="1200" baseline="0" dirty="0">
                          <a:solidFill>
                            <a:schemeClr val="dk1"/>
                          </a:solidFill>
                          <a:latin typeface="+mn-lt"/>
                          <a:ea typeface="+mn-ea"/>
                          <a:cs typeface="+mn-cs"/>
                        </a:rPr>
                        <a:t>Up one full screen</a:t>
                      </a:r>
                      <a:endParaRPr lang="en-US" sz="1400" dirty="0"/>
                    </a:p>
                  </a:txBody>
                  <a:tcPr/>
                </a:tc>
                <a:tc>
                  <a:txBody>
                    <a:bodyPr/>
                    <a:lstStyle/>
                    <a:p>
                      <a:r>
                        <a:rPr lang="en-US" sz="1400" dirty="0"/>
                        <a:t>PgUp</a:t>
                      </a:r>
                    </a:p>
                  </a:txBody>
                  <a:tcPr/>
                </a:tc>
                <a:extLst>
                  <a:ext uri="{0D108BD9-81ED-4DB2-BD59-A6C34878D82A}">
                    <a16:rowId xmlns:a16="http://schemas.microsoft.com/office/drawing/2014/main" val="149135015"/>
                  </a:ext>
                </a:extLst>
              </a:tr>
              <a:tr h="347354">
                <a:tc>
                  <a:txBody>
                    <a:bodyPr/>
                    <a:lstStyle/>
                    <a:p>
                      <a:r>
                        <a:rPr lang="en-US" sz="1400" b="0" i="0" u="none" strike="noStrike" kern="1200" baseline="0" dirty="0">
                          <a:solidFill>
                            <a:schemeClr val="dk1"/>
                          </a:solidFill>
                          <a:latin typeface="+mn-lt"/>
                          <a:ea typeface="+mn-ea"/>
                          <a:cs typeface="+mn-cs"/>
                        </a:rPr>
                        <a:t>Down one full screen</a:t>
                      </a:r>
                      <a:endParaRPr lang="en-US" sz="1400" dirty="0"/>
                    </a:p>
                  </a:txBody>
                  <a:tcPr/>
                </a:tc>
                <a:tc>
                  <a:txBody>
                    <a:bodyPr/>
                    <a:lstStyle/>
                    <a:p>
                      <a:r>
                        <a:rPr lang="en-US" sz="1400" dirty="0"/>
                        <a:t>PgDn</a:t>
                      </a:r>
                    </a:p>
                  </a:txBody>
                  <a:tcPr/>
                </a:tc>
                <a:extLst>
                  <a:ext uri="{0D108BD9-81ED-4DB2-BD59-A6C34878D82A}">
                    <a16:rowId xmlns:a16="http://schemas.microsoft.com/office/drawing/2014/main" val="57747520"/>
                  </a:ext>
                </a:extLst>
              </a:tr>
              <a:tr h="347354">
                <a:tc>
                  <a:txBody>
                    <a:bodyPr/>
                    <a:lstStyle/>
                    <a:p>
                      <a:r>
                        <a:rPr lang="en-US" sz="1400" b="0" i="0" u="none" strike="noStrike" kern="1200" baseline="0" dirty="0">
                          <a:solidFill>
                            <a:schemeClr val="dk1"/>
                          </a:solidFill>
                          <a:latin typeface="+mn-lt"/>
                          <a:ea typeface="+mn-ea"/>
                          <a:cs typeface="+mn-cs"/>
                        </a:rPr>
                        <a:t>To column A of the current row</a:t>
                      </a:r>
                      <a:endParaRPr lang="en-US" sz="1400" dirty="0"/>
                    </a:p>
                  </a:txBody>
                  <a:tcPr/>
                </a:tc>
                <a:tc>
                  <a:txBody>
                    <a:bodyPr/>
                    <a:lstStyle/>
                    <a:p>
                      <a:r>
                        <a:rPr lang="en-US" sz="1400" dirty="0"/>
                        <a:t>Home</a:t>
                      </a:r>
                    </a:p>
                  </a:txBody>
                  <a:tcPr/>
                </a:tc>
                <a:extLst>
                  <a:ext uri="{0D108BD9-81ED-4DB2-BD59-A6C34878D82A}">
                    <a16:rowId xmlns:a16="http://schemas.microsoft.com/office/drawing/2014/main" val="3586145879"/>
                  </a:ext>
                </a:extLst>
              </a:tr>
              <a:tr h="347354">
                <a:tc>
                  <a:txBody>
                    <a:bodyPr/>
                    <a:lstStyle/>
                    <a:p>
                      <a:r>
                        <a:rPr lang="en-US" sz="1400" b="0" i="0" u="none" strike="noStrike" kern="1200" baseline="0" dirty="0">
                          <a:solidFill>
                            <a:schemeClr val="dk1"/>
                          </a:solidFill>
                          <a:latin typeface="+mn-lt"/>
                          <a:ea typeface="+mn-ea"/>
                          <a:cs typeface="+mn-cs"/>
                        </a:rPr>
                        <a:t>To the last cell on a worksheet, to the lowest used row of the rightmost used column</a:t>
                      </a:r>
                      <a:endParaRPr lang="en-US" sz="1400" dirty="0"/>
                    </a:p>
                  </a:txBody>
                  <a:tcPr/>
                </a:tc>
                <a:tc>
                  <a:txBody>
                    <a:bodyPr/>
                    <a:lstStyle/>
                    <a:p>
                      <a:r>
                        <a:rPr lang="en-US" sz="1400" dirty="0"/>
                        <a:t>Ctrl + End</a:t>
                      </a:r>
                    </a:p>
                  </a:txBody>
                  <a:tcPr/>
                </a:tc>
                <a:extLst>
                  <a:ext uri="{0D108BD9-81ED-4DB2-BD59-A6C34878D82A}">
                    <a16:rowId xmlns:a16="http://schemas.microsoft.com/office/drawing/2014/main" val="4243568763"/>
                  </a:ext>
                </a:extLst>
              </a:tr>
              <a:tr h="347354">
                <a:tc>
                  <a:txBody>
                    <a:bodyPr/>
                    <a:lstStyle/>
                    <a:p>
                      <a:r>
                        <a:rPr lang="en-US" sz="1400" b="0" i="0" u="none" strike="noStrike" kern="1200" baseline="0" dirty="0">
                          <a:solidFill>
                            <a:schemeClr val="dk1"/>
                          </a:solidFill>
                          <a:latin typeface="+mn-lt"/>
                          <a:ea typeface="+mn-ea"/>
                          <a:cs typeface="+mn-cs"/>
                        </a:rPr>
                        <a:t>To cell A1</a:t>
                      </a:r>
                      <a:endParaRPr lang="en-US" sz="1400" dirty="0"/>
                    </a:p>
                  </a:txBody>
                  <a:tcPr/>
                </a:tc>
                <a:tc>
                  <a:txBody>
                    <a:bodyPr/>
                    <a:lstStyle/>
                    <a:p>
                      <a:r>
                        <a:rPr lang="en-US" sz="1400" dirty="0"/>
                        <a:t>Ctrl + Home</a:t>
                      </a:r>
                    </a:p>
                  </a:txBody>
                  <a:tcPr/>
                </a:tc>
                <a:extLst>
                  <a:ext uri="{0D108BD9-81ED-4DB2-BD59-A6C34878D82A}">
                    <a16:rowId xmlns:a16="http://schemas.microsoft.com/office/drawing/2014/main" val="2582194369"/>
                  </a:ext>
                </a:extLst>
              </a:tr>
              <a:tr h="347354">
                <a:tc>
                  <a:txBody>
                    <a:bodyPr/>
                    <a:lstStyle/>
                    <a:p>
                      <a:r>
                        <a:rPr lang="en-US" sz="1400" b="0" i="0" u="none" strike="noStrike" kern="1200" baseline="0" dirty="0">
                          <a:solidFill>
                            <a:schemeClr val="dk1"/>
                          </a:solidFill>
                          <a:latin typeface="+mn-lt"/>
                          <a:ea typeface="+mn-ea"/>
                          <a:cs typeface="+mn-cs"/>
                        </a:rPr>
                        <a:t>Right one cell</a:t>
                      </a:r>
                      <a:endParaRPr lang="en-US" sz="1400" dirty="0"/>
                    </a:p>
                  </a:txBody>
                  <a:tcPr/>
                </a:tc>
                <a:tc>
                  <a:txBody>
                    <a:bodyPr/>
                    <a:lstStyle/>
                    <a:p>
                      <a:r>
                        <a:rPr lang="en-US" sz="1400" dirty="0"/>
                        <a:t>Tab</a:t>
                      </a:r>
                    </a:p>
                  </a:txBody>
                  <a:tcPr/>
                </a:tc>
                <a:extLst>
                  <a:ext uri="{0D108BD9-81ED-4DB2-BD59-A6C34878D82A}">
                    <a16:rowId xmlns:a16="http://schemas.microsoft.com/office/drawing/2014/main" val="679645756"/>
                  </a:ext>
                </a:extLst>
              </a:tr>
              <a:tr h="347354">
                <a:tc>
                  <a:txBody>
                    <a:bodyPr/>
                    <a:lstStyle/>
                    <a:p>
                      <a:r>
                        <a:rPr lang="en-US" sz="1400" b="0" i="0" u="none" strike="noStrike" kern="1200" baseline="0" dirty="0">
                          <a:solidFill>
                            <a:schemeClr val="dk1"/>
                          </a:solidFill>
                          <a:latin typeface="+mn-lt"/>
                          <a:ea typeface="+mn-ea"/>
                          <a:cs typeface="+mn-cs"/>
                        </a:rPr>
                        <a:t>Left one cell</a:t>
                      </a:r>
                      <a:endParaRPr lang="en-US" sz="1400" dirty="0"/>
                    </a:p>
                  </a:txBody>
                  <a:tcPr/>
                </a:tc>
                <a:tc>
                  <a:txBody>
                    <a:bodyPr/>
                    <a:lstStyle/>
                    <a:p>
                      <a:r>
                        <a:rPr lang="en-US" sz="1400" dirty="0"/>
                        <a:t>Shift + Tab</a:t>
                      </a:r>
                    </a:p>
                  </a:txBody>
                  <a:tcPr/>
                </a:tc>
                <a:extLst>
                  <a:ext uri="{0D108BD9-81ED-4DB2-BD59-A6C34878D82A}">
                    <a16:rowId xmlns:a16="http://schemas.microsoft.com/office/drawing/2014/main" val="3999167055"/>
                  </a:ext>
                </a:extLst>
              </a:tr>
              <a:tr h="347354">
                <a:tc>
                  <a:txBody>
                    <a:bodyPr/>
                    <a:lstStyle/>
                    <a:p>
                      <a:r>
                        <a:rPr lang="en-US" sz="1400" b="0" i="0" u="none" strike="noStrike" kern="1200" baseline="0" dirty="0">
                          <a:solidFill>
                            <a:schemeClr val="dk1"/>
                          </a:solidFill>
                          <a:latin typeface="+mn-lt"/>
                          <a:ea typeface="+mn-ea"/>
                          <a:cs typeface="+mn-cs"/>
                        </a:rPr>
                        <a:t>To one screen to the right in a worksheet</a:t>
                      </a:r>
                      <a:endParaRPr lang="en-US" sz="1400" dirty="0"/>
                    </a:p>
                  </a:txBody>
                  <a:tcPr/>
                </a:tc>
                <a:tc>
                  <a:txBody>
                    <a:bodyPr/>
                    <a:lstStyle/>
                    <a:p>
                      <a:r>
                        <a:rPr lang="en-US" sz="1400" dirty="0"/>
                        <a:t>Alt + PgDn</a:t>
                      </a:r>
                    </a:p>
                  </a:txBody>
                  <a:tcPr/>
                </a:tc>
                <a:extLst>
                  <a:ext uri="{0D108BD9-81ED-4DB2-BD59-A6C34878D82A}">
                    <a16:rowId xmlns:a16="http://schemas.microsoft.com/office/drawing/2014/main" val="3304874844"/>
                  </a:ext>
                </a:extLst>
              </a:tr>
              <a:tr h="347354">
                <a:tc>
                  <a:txBody>
                    <a:bodyPr/>
                    <a:lstStyle/>
                    <a:p>
                      <a:r>
                        <a:rPr lang="en-US" sz="1400" b="0" i="0" u="none" strike="noStrike" kern="1200" baseline="0" dirty="0">
                          <a:solidFill>
                            <a:schemeClr val="dk1"/>
                          </a:solidFill>
                          <a:latin typeface="+mn-lt"/>
                          <a:ea typeface="+mn-ea"/>
                          <a:cs typeface="+mn-cs"/>
                        </a:rPr>
                        <a:t>To one screen to the left in a worksheet</a:t>
                      </a:r>
                      <a:endParaRPr lang="en-US" sz="1400" dirty="0"/>
                    </a:p>
                  </a:txBody>
                  <a:tcPr/>
                </a:tc>
                <a:tc>
                  <a:txBody>
                    <a:bodyPr/>
                    <a:lstStyle/>
                    <a:p>
                      <a:r>
                        <a:rPr lang="en-US" sz="1400" dirty="0"/>
                        <a:t>Alt + PgUp</a:t>
                      </a:r>
                    </a:p>
                  </a:txBody>
                  <a:tcPr/>
                </a:tc>
                <a:extLst>
                  <a:ext uri="{0D108BD9-81ED-4DB2-BD59-A6C34878D82A}">
                    <a16:rowId xmlns:a16="http://schemas.microsoft.com/office/drawing/2014/main" val="879394723"/>
                  </a:ext>
                </a:extLst>
              </a:tr>
            </a:tbl>
          </a:graphicData>
        </a:graphic>
      </p:graphicFrame>
      <p:graphicFrame>
        <p:nvGraphicFramePr>
          <p:cNvPr id="7" name="Object 6">
            <a:extLst>
              <a:ext uri="{FF2B5EF4-FFF2-40B4-BE49-F238E27FC236}">
                <a16:creationId xmlns:a16="http://schemas.microsoft.com/office/drawing/2014/main" id="{5EC10937-DD57-4FC8-89AB-20BA941F54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6223697"/>
              </p:ext>
            </p:extLst>
          </p:nvPr>
        </p:nvGraphicFramePr>
        <p:xfrm>
          <a:off x="6384522" y="2010066"/>
          <a:ext cx="200884" cy="265768"/>
        </p:xfrm>
        <a:graphic>
          <a:graphicData uri="http://schemas.openxmlformats.org/presentationml/2006/ole">
            <mc:AlternateContent xmlns:mc="http://schemas.openxmlformats.org/markup-compatibility/2006">
              <mc:Choice xmlns:v="urn:schemas-microsoft-com:vml" Requires="v">
                <p:oleObj spid="_x0000_s1058" name="Equation" r:id="rId4" imgW="139680" imgH="203040" progId="Equation.DSMT4">
                  <p:embed/>
                </p:oleObj>
              </mc:Choice>
              <mc:Fallback>
                <p:oleObj name="Equation" r:id="rId4" imgW="139680" imgH="203040" progId="Equation.DSMT4">
                  <p:embed/>
                  <p:pic>
                    <p:nvPicPr>
                      <p:cNvPr id="5" name="Object 4">
                        <a:extLst>
                          <a:ext uri="{FF2B5EF4-FFF2-40B4-BE49-F238E27FC236}">
                            <a16:creationId xmlns:a16="http://schemas.microsoft.com/office/drawing/2014/main" id="{84991223-534D-4911-BCE7-DF04B9B9B3BA}"/>
                          </a:ext>
                        </a:extLst>
                      </p:cNvPr>
                      <p:cNvPicPr/>
                      <p:nvPr/>
                    </p:nvPicPr>
                    <p:blipFill>
                      <a:blip r:embed="rId5"/>
                      <a:stretch>
                        <a:fillRect/>
                      </a:stretch>
                    </p:blipFill>
                    <p:spPr>
                      <a:xfrm>
                        <a:off x="6384522" y="2010066"/>
                        <a:ext cx="200884" cy="265768"/>
                      </a:xfrm>
                      <a:prstGeom prst="rect">
                        <a:avLst/>
                      </a:prstGeom>
                      <a:solidFill>
                        <a:srgbClr val="93BAC3"/>
                      </a:solidFill>
                    </p:spPr>
                  </p:pic>
                </p:oleObj>
              </mc:Fallback>
            </mc:AlternateContent>
          </a:graphicData>
        </a:graphic>
      </p:graphicFrame>
      <p:graphicFrame>
        <p:nvGraphicFramePr>
          <p:cNvPr id="8" name="Object 7">
            <a:extLst>
              <a:ext uri="{FF2B5EF4-FFF2-40B4-BE49-F238E27FC236}">
                <a16:creationId xmlns:a16="http://schemas.microsoft.com/office/drawing/2014/main" id="{C8B851E4-21C5-496C-9ABE-AD50E19C98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8111250"/>
              </p:ext>
            </p:extLst>
          </p:nvPr>
        </p:nvGraphicFramePr>
        <p:xfrm>
          <a:off x="6716295" y="2003234"/>
          <a:ext cx="176258" cy="265768"/>
        </p:xfrm>
        <a:graphic>
          <a:graphicData uri="http://schemas.openxmlformats.org/presentationml/2006/ole">
            <mc:AlternateContent xmlns:mc="http://schemas.openxmlformats.org/markup-compatibility/2006">
              <mc:Choice xmlns:v="urn:schemas-microsoft-com:vml" Requires="v">
                <p:oleObj spid="_x0000_s1059" name="Equation" r:id="rId6" imgW="139680" imgH="203040" progId="Equation.DSMT4">
                  <p:embed/>
                </p:oleObj>
              </mc:Choice>
              <mc:Fallback>
                <p:oleObj name="Equation" r:id="rId6" imgW="139680" imgH="203040" progId="Equation.DSMT4">
                  <p:embed/>
                  <p:pic>
                    <p:nvPicPr>
                      <p:cNvPr id="7" name="Object 6">
                        <a:extLst>
                          <a:ext uri="{FF2B5EF4-FFF2-40B4-BE49-F238E27FC236}">
                            <a16:creationId xmlns:a16="http://schemas.microsoft.com/office/drawing/2014/main" id="{5EC10937-DD57-4FC8-89AB-20BA941F541F}"/>
                          </a:ext>
                        </a:extLst>
                      </p:cNvPr>
                      <p:cNvPicPr/>
                      <p:nvPr/>
                    </p:nvPicPr>
                    <p:blipFill>
                      <a:blip r:embed="rId7"/>
                      <a:stretch>
                        <a:fillRect/>
                      </a:stretch>
                    </p:blipFill>
                    <p:spPr>
                      <a:xfrm>
                        <a:off x="6716295" y="2003234"/>
                        <a:ext cx="176258" cy="265768"/>
                      </a:xfrm>
                      <a:prstGeom prst="rect">
                        <a:avLst/>
                      </a:prstGeom>
                      <a:solidFill>
                        <a:srgbClr val="93BAC3"/>
                      </a:solidFill>
                    </p:spPr>
                  </p:pic>
                </p:oleObj>
              </mc:Fallback>
            </mc:AlternateContent>
          </a:graphicData>
        </a:graphic>
      </p:graphicFrame>
      <p:graphicFrame>
        <p:nvGraphicFramePr>
          <p:cNvPr id="5" name="Object 4">
            <a:extLst>
              <a:ext uri="{FF2B5EF4-FFF2-40B4-BE49-F238E27FC236}">
                <a16:creationId xmlns:a16="http://schemas.microsoft.com/office/drawing/2014/main" id="{84991223-534D-4911-BCE7-DF04B9B9B3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2396114"/>
              </p:ext>
            </p:extLst>
          </p:nvPr>
        </p:nvGraphicFramePr>
        <p:xfrm>
          <a:off x="7001408" y="2045713"/>
          <a:ext cx="270459" cy="202844"/>
        </p:xfrm>
        <a:graphic>
          <a:graphicData uri="http://schemas.openxmlformats.org/presentationml/2006/ole">
            <mc:AlternateContent xmlns:mc="http://schemas.openxmlformats.org/markup-compatibility/2006">
              <mc:Choice xmlns:v="urn:schemas-microsoft-com:vml" Requires="v">
                <p:oleObj spid="_x0000_s1060" name="Equation" r:id="rId8" imgW="203040" imgH="152280" progId="Equation.DSMT4">
                  <p:embed/>
                </p:oleObj>
              </mc:Choice>
              <mc:Fallback>
                <p:oleObj name="Equation" r:id="rId8" imgW="203040" imgH="152280" progId="Equation.DSMT4">
                  <p:embed/>
                  <p:pic>
                    <p:nvPicPr>
                      <p:cNvPr id="3" name="Object 2">
                        <a:extLst>
                          <a:ext uri="{FF2B5EF4-FFF2-40B4-BE49-F238E27FC236}">
                            <a16:creationId xmlns:a16="http://schemas.microsoft.com/office/drawing/2014/main" id="{091A351E-C629-4ED3-92FF-B49414C754F7}"/>
                          </a:ext>
                        </a:extLst>
                      </p:cNvPr>
                      <p:cNvPicPr/>
                      <p:nvPr/>
                    </p:nvPicPr>
                    <p:blipFill>
                      <a:blip r:embed="rId9"/>
                      <a:stretch>
                        <a:fillRect/>
                      </a:stretch>
                    </p:blipFill>
                    <p:spPr>
                      <a:xfrm>
                        <a:off x="7001408" y="2045713"/>
                        <a:ext cx="270459" cy="202844"/>
                      </a:xfrm>
                      <a:prstGeom prst="rect">
                        <a:avLst/>
                      </a:prstGeom>
                      <a:solidFill>
                        <a:srgbClr val="93BAC3"/>
                      </a:solidFill>
                    </p:spPr>
                  </p:pic>
                </p:oleObj>
              </mc:Fallback>
            </mc:AlternateContent>
          </a:graphicData>
        </a:graphic>
      </p:graphicFrame>
      <p:graphicFrame>
        <p:nvGraphicFramePr>
          <p:cNvPr id="3" name="Object 2">
            <a:extLst>
              <a:ext uri="{FF2B5EF4-FFF2-40B4-BE49-F238E27FC236}">
                <a16:creationId xmlns:a16="http://schemas.microsoft.com/office/drawing/2014/main" id="{091A351E-C629-4ED3-92FF-B49414C754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784838"/>
              </p:ext>
            </p:extLst>
          </p:nvPr>
        </p:nvGraphicFramePr>
        <p:xfrm>
          <a:off x="7360347" y="2056313"/>
          <a:ext cx="275756" cy="206818"/>
        </p:xfrm>
        <a:graphic>
          <a:graphicData uri="http://schemas.openxmlformats.org/presentationml/2006/ole">
            <mc:AlternateContent xmlns:mc="http://schemas.openxmlformats.org/markup-compatibility/2006">
              <mc:Choice xmlns:v="urn:schemas-microsoft-com:vml" Requires="v">
                <p:oleObj spid="_x0000_s1061" name="Equation" r:id="rId10" imgW="203040" imgH="152280" progId="Equation.DSMT4">
                  <p:embed/>
                </p:oleObj>
              </mc:Choice>
              <mc:Fallback>
                <p:oleObj name="Equation" r:id="rId10" imgW="203040" imgH="152280" progId="Equation.DSMT4">
                  <p:embed/>
                  <p:pic>
                    <p:nvPicPr>
                      <p:cNvPr id="0" name=""/>
                      <p:cNvPicPr/>
                      <p:nvPr/>
                    </p:nvPicPr>
                    <p:blipFill>
                      <a:blip r:embed="rId11"/>
                      <a:stretch>
                        <a:fillRect/>
                      </a:stretch>
                    </p:blipFill>
                    <p:spPr>
                      <a:xfrm>
                        <a:off x="7360347" y="2056313"/>
                        <a:ext cx="275756" cy="206818"/>
                      </a:xfrm>
                      <a:prstGeom prst="rect">
                        <a:avLst/>
                      </a:prstGeom>
                      <a:solidFill>
                        <a:srgbClr val="93BAC3"/>
                      </a:solidFill>
                    </p:spPr>
                  </p:pic>
                </p:oleObj>
              </mc:Fallback>
            </mc:AlternateContent>
          </a:graphicData>
        </a:graphic>
      </p:graphicFrame>
    </p:spTree>
    <p:extLst>
      <p:ext uri="{BB962C8B-B14F-4D97-AF65-F5344CB8AC3E}">
        <p14:creationId xmlns:p14="http://schemas.microsoft.com/office/powerpoint/2010/main" val="19563882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2311a188228491fa4babb0c2d2e435c384a081"/>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5297</TotalTime>
  <Words>5799</Words>
  <Application>Microsoft Office PowerPoint</Application>
  <PresentationFormat>On-screen Show (4:3)</PresentationFormat>
  <Paragraphs>323</Paragraphs>
  <Slides>42</Slides>
  <Notes>42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0" baseType="lpstr">
      <vt:lpstr>Arial</vt:lpstr>
      <vt:lpstr>Times New Roman</vt:lpstr>
      <vt:lpstr>Verdana</vt:lpstr>
      <vt:lpstr>Wingdings</vt:lpstr>
      <vt:lpstr>Wingdings 3</vt:lpstr>
      <vt:lpstr>508 Lecture</vt:lpstr>
      <vt:lpstr>1_508 Lecture</vt:lpstr>
      <vt:lpstr>Equation</vt:lpstr>
      <vt:lpstr>GO! with Microsoft 365: Excel 2021</vt:lpstr>
      <vt:lpstr>Learning Objectives (1 of 2)</vt:lpstr>
      <vt:lpstr>Learning Objectives (2 of 2)</vt:lpstr>
      <vt:lpstr>Create, Save, and Navigate an Excel Workbook (1 of 3)</vt:lpstr>
      <vt:lpstr>Create, Save, and Navigate an Excel Workbook (2 of 3)</vt:lpstr>
      <vt:lpstr>Create, Save, and Navigate an Excel Workbook (3 of 3)</vt:lpstr>
      <vt:lpstr>Enter Data in a Worksheet (1 of 6)</vt:lpstr>
      <vt:lpstr>Enter Data in a Worksheet (2 of 6)</vt:lpstr>
      <vt:lpstr>Enter Data in a Worksheet (3 of 6)</vt:lpstr>
      <vt:lpstr>Enter Data in a Worksheet (4 of 6)</vt:lpstr>
      <vt:lpstr>Enter Data in a Worksheet (5 of 6)</vt:lpstr>
      <vt:lpstr>Enter Data in a Worksheet (6 of 6)</vt:lpstr>
      <vt:lpstr>Construct and Copy Formulas and Use the SUM Function (1 of 3)</vt:lpstr>
      <vt:lpstr>Construct and Copy Formulas and Use the SUM Function (2 of 3)</vt:lpstr>
      <vt:lpstr>Construct and Copy Formulas and Use the SUM Function (3 of 3)</vt:lpstr>
      <vt:lpstr>Format Cells with Merge &amp; Center, Cell Styles, and Themes (1 of 4)</vt:lpstr>
      <vt:lpstr>Format Cells with Merge &amp; Center, Cell Styles, and Themes (2 of 4)</vt:lpstr>
      <vt:lpstr>Format Cells with Merge &amp; Center, Cell Styles, and Themes (3 of 4)</vt:lpstr>
      <vt:lpstr>Format Cells with Merge &amp; Center, Cell Styles, and Themes (4 of 4)</vt:lpstr>
      <vt:lpstr>Chart Data to Create a Column Chart and Insert Sparklines (1 of 8)</vt:lpstr>
      <vt:lpstr>Chart Data to Create a Column Chart and Insert Sparklines (2 of 8)</vt:lpstr>
      <vt:lpstr>Chart Data to Create a Column Chart and Insert Sparklines (3 of 8)</vt:lpstr>
      <vt:lpstr>Chart Data to Create a Column Chart and Insert Sparklines (4 of 8)</vt:lpstr>
      <vt:lpstr>Chart Data to Create a Column Chart and Insert Sparklines (5 of 8)</vt:lpstr>
      <vt:lpstr>Chart Data to Create a Column Chart and Insert Sparklines (6 of 8)</vt:lpstr>
      <vt:lpstr>Chart Data to Create a Column Chart and Insert Sparklines (7 of 8)</vt:lpstr>
      <vt:lpstr>Chart Data to Create a Column Chart and Insert Sparklines (8 of 8)</vt:lpstr>
      <vt:lpstr>Print a Worksheet, Display Formulas, and Close Excel (1 of 4)</vt:lpstr>
      <vt:lpstr>Print a Worksheet, Display Formulas, and Close Excel (2 of 4)</vt:lpstr>
      <vt:lpstr>Print a Worksheet, Display Formulas, and Close Excel (3 of 4)</vt:lpstr>
      <vt:lpstr>Print a Worksheet, Display Formulas, and Close Excel (4 of 4)</vt:lpstr>
      <vt:lpstr>Check Spelling in a Worksheet</vt:lpstr>
      <vt:lpstr>Enter Data by Range</vt:lpstr>
      <vt:lpstr>Construct Formulas for Mathematical Operations (1 of 3)</vt:lpstr>
      <vt:lpstr>Construct Formulas for Mathematical Operations (2 of 3)</vt:lpstr>
      <vt:lpstr>Construct Formulas for Mathematical Operations (3 of 3)</vt:lpstr>
      <vt:lpstr>Edit Values in a Worksheet (1 of 2)</vt:lpstr>
      <vt:lpstr>Edit Values in a Worksheet (2 of 2)</vt:lpstr>
      <vt:lpstr>Format a Worksheet (1 of 2)</vt:lpstr>
      <vt:lpstr>Format a Worksheet (2 of 2)</vt:lpstr>
      <vt:lpstr>Questions</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with Microsoft 365: Excel 2021, First edition, Chapter 1</dc:title>
  <dc:subject>Computer Science</dc:subject>
  <cp:keywords>Microsoft Excel 2021</cp:keywords>
  <cp:lastModifiedBy>Revathi Mouraly</cp:lastModifiedBy>
  <cp:revision>13</cp:revision>
  <dcterms:created xsi:type="dcterms:W3CDTF">2014-07-14T20:04:21Z</dcterms:created>
  <dcterms:modified xsi:type="dcterms:W3CDTF">2022-03-28T11:50:07Z</dcterms:modified>
</cp:coreProperties>
</file>