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81" r:id="rId2"/>
    <p:sldId id="456" r:id="rId3"/>
    <p:sldId id="455" r:id="rId4"/>
    <p:sldId id="450" r:id="rId5"/>
    <p:sldId id="451" r:id="rId6"/>
    <p:sldId id="452" r:id="rId7"/>
    <p:sldId id="453" r:id="rId8"/>
    <p:sldId id="454" r:id="rId9"/>
    <p:sldId id="457" r:id="rId10"/>
    <p:sldId id="459" r:id="rId11"/>
    <p:sldId id="460" r:id="rId12"/>
    <p:sldId id="461" r:id="rId13"/>
    <p:sldId id="484" r:id="rId14"/>
    <p:sldId id="485" r:id="rId15"/>
    <p:sldId id="487" r:id="rId16"/>
    <p:sldId id="486" r:id="rId17"/>
    <p:sldId id="488" r:id="rId18"/>
    <p:sldId id="489" r:id="rId19"/>
    <p:sldId id="462" r:id="rId20"/>
    <p:sldId id="463" r:id="rId21"/>
    <p:sldId id="464" r:id="rId22"/>
    <p:sldId id="490" r:id="rId23"/>
    <p:sldId id="497" r:id="rId24"/>
    <p:sldId id="467" r:id="rId25"/>
    <p:sldId id="468" r:id="rId26"/>
    <p:sldId id="469" r:id="rId27"/>
    <p:sldId id="470" r:id="rId28"/>
    <p:sldId id="491" r:id="rId29"/>
    <p:sldId id="478" r:id="rId30"/>
    <p:sldId id="492" r:id="rId31"/>
    <p:sldId id="471" r:id="rId32"/>
    <p:sldId id="472" r:id="rId33"/>
    <p:sldId id="473" r:id="rId34"/>
    <p:sldId id="474" r:id="rId35"/>
    <p:sldId id="494" r:id="rId36"/>
    <p:sldId id="495" r:id="rId37"/>
    <p:sldId id="493" r:id="rId38"/>
    <p:sldId id="496" r:id="rId39"/>
    <p:sldId id="476" r:id="rId40"/>
    <p:sldId id="475" r:id="rId41"/>
    <p:sldId id="482" r:id="rId42"/>
    <p:sldId id="298"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78E84A-3BDD-23B7-C252-D66193B3D2C9}" name="Janet Pickard" initials="JP" userId="3fdfd11642563f4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rri Tomasso" initials="KT" lastIdx="31" clrIdx="0">
    <p:extLst>
      <p:ext uri="{19B8F6BF-5375-455C-9EA6-DF929625EA0E}">
        <p15:presenceInfo xmlns:p15="http://schemas.microsoft.com/office/powerpoint/2012/main" userId="a57fff80d119c9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E6F7FA"/>
    <a:srgbClr val="DFF5F9"/>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5" autoAdjust="0"/>
    <p:restoredTop sz="74044" autoAdjust="0"/>
  </p:normalViewPr>
  <p:slideViewPr>
    <p:cSldViewPr>
      <p:cViewPr varScale="1">
        <p:scale>
          <a:sx n="50" d="100"/>
          <a:sy n="50" d="100"/>
        </p:scale>
        <p:origin x="1932" y="48"/>
      </p:cViewPr>
      <p:guideLst>
        <p:guide orient="horz" pos="2160"/>
        <p:guide pos="2880"/>
      </p:guideLst>
    </p:cSldViewPr>
  </p:slideViewPr>
  <p:outlineViewPr>
    <p:cViewPr>
      <p:scale>
        <a:sx n="33" d="100"/>
        <a:sy n="33" d="100"/>
      </p:scale>
      <p:origin x="0" y="-2538"/>
    </p:cViewPr>
  </p:outlineViewPr>
  <p:notesTextViewPr>
    <p:cViewPr>
      <p:scale>
        <a:sx n="1" d="1"/>
        <a:sy n="1" d="1"/>
      </p:scale>
      <p:origin x="0" y="0"/>
    </p:cViewPr>
  </p:notesTextViewPr>
  <p:sorterViewPr>
    <p:cViewPr>
      <p:scale>
        <a:sx n="100" d="100"/>
        <a:sy n="100" d="100"/>
      </p:scale>
      <p:origin x="0" y="-9786"/>
    </p:cViewPr>
  </p:sorterViewPr>
  <p:notesViewPr>
    <p:cSldViewPr>
      <p:cViewPr varScale="1">
        <p:scale>
          <a:sx n="67" d="100"/>
          <a:sy n="67"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GO!</a:t>
            </a:r>
            <a:r>
              <a:rPr lang="en-US" baseline="0" dirty="0"/>
              <a:t> with Microsoft 365 </a:t>
            </a:r>
            <a:r>
              <a:rPr lang="en-US" baseline="0"/>
              <a:t>Excel 2021, </a:t>
            </a:r>
            <a:r>
              <a:rPr lang="en-US" baseline="0" dirty="0"/>
              <a:t>Chapter 2</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this chapter, you will learn how to apply Excel functions, create and modify tables, and how to manage a workbook with multiple worksheets.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66848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you move a formula, the cell references within the formula do not change, no matter what type of cell reference you use. An easy way to move a range of cells is to use drag and drop.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move cells that are not wide enough to display number values, a message is displayed so you can adjust as necessary.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a cell width is too narrow to display the entire number, Excel displays the #### message.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565705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Text can be rotated in a worksheet. In this example, in</a:t>
            </a:r>
            <a:r>
              <a:rPr lang="en-US" baseline="0" dirty="0"/>
              <a:t> </a:t>
            </a:r>
            <a:r>
              <a:rPr lang="en-US" dirty="0"/>
              <a:t>cell c6, the font</a:t>
            </a:r>
            <a:r>
              <a:rPr lang="en-US" baseline="0" dirty="0"/>
              <a:t> size and color were changed and bold and italic were added. R</a:t>
            </a:r>
            <a:r>
              <a:rPr lang="en-US" dirty="0"/>
              <a:t>ange</a:t>
            </a:r>
            <a:r>
              <a:rPr lang="en-US" baseline="0" dirty="0"/>
              <a:t> C4:C8 was merged and then rotated in the Format Cells dialog box, which is accessed from the shortcut menu.</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67250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logical function tests for specific conditions.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Criteria refers to the specific conditions that are true or false.</a:t>
            </a:r>
          </a:p>
          <a:p>
            <a:pPr marL="171450" indent="-171450">
              <a:buFont typeface="Arial" panose="020B0604020202020204" pitchFamily="34" charset="0"/>
              <a:buChar char="•"/>
            </a:pPr>
            <a:r>
              <a:rPr lang="en-US" sz="2600" b="0" i="0" dirty="0"/>
              <a:t>The COUNT function counts the number of cells in a range that contain numbers.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COUNTIF function is a statistical function that counts the number of cells within a range that meet the given criteria.</a:t>
            </a:r>
            <a:endParaRPr lang="en-US" sz="2600" b="0" i="0" dirty="0">
              <a:solidFill>
                <a:schemeClr val="bg2"/>
              </a:solidFill>
            </a:endParaRPr>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24808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Text:  </a:t>
            </a:r>
            <a:r>
              <a:rPr lang="en-US" sz="1800" b="0" i="0" u="none" strike="noStrike" dirty="0">
                <a:solidFill>
                  <a:srgbClr val="000000"/>
                </a:solidFill>
                <a:effectLst/>
                <a:latin typeface="Calibri" panose="020F0502020204030204" pitchFamily="34" charset="0"/>
              </a:rPr>
              <a:t>The formula in the formula bar reads as “equal to COUNTIF (all capitalized) open parenthesis g14 is to g42 comma Oak close parenthesis.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In the dialog box, the range is indicated as g14 is to g42, and the criteria is indicated as Oak. </a:t>
            </a:r>
            <a:br>
              <a:rPr lang="en-US" sz="1800" b="0" i="0" u="none" strike="noStrike" dirty="0">
                <a:solidFill>
                  <a:srgbClr val="000000"/>
                </a:solidFill>
                <a:effectLst/>
                <a:latin typeface="Calibri" panose="020F0502020204030204" pitchFamily="34" charset="0"/>
              </a:rPr>
            </a:br>
            <a:endParaRPr lang="en-US" dirty="0"/>
          </a:p>
          <a:p>
            <a:endParaRPr lang="en-US" dirty="0"/>
          </a:p>
          <a:p>
            <a:endParaRPr lang="en-US" dirty="0"/>
          </a:p>
          <a:p>
            <a:r>
              <a:rPr lang="en-US" dirty="0"/>
              <a:t>The slide shows the Function Arguments dialog box for the COUNTIF function.</a:t>
            </a:r>
          </a:p>
        </p:txBody>
      </p:sp>
      <p:sp>
        <p:nvSpPr>
          <p:cNvPr id="4" name="Slide Number Placeholder 3"/>
          <p:cNvSpPr>
            <a:spLocks noGrp="1"/>
          </p:cNvSpPr>
          <p:nvPr>
            <p:ph type="sldNum" sz="quarter" idx="5"/>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388322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logical test is any value or expression that is evaluated as being true or false.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IF function uses a logical test to check whether a condition is met, and then returns one value if the condition is true, and another value if false.</a:t>
            </a:r>
            <a:endParaRPr lang="en-US" b="0" i="0"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42895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When forming a logical text, comparison operators can be used.</a:t>
            </a:r>
            <a:endParaRPr lang="en-US" b="0" i="0"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84120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Text: </a:t>
            </a:r>
            <a:r>
              <a:rPr lang="en-US" sz="1800" b="0" i="0" u="none" strike="noStrike" dirty="0">
                <a:solidFill>
                  <a:srgbClr val="000000"/>
                </a:solidFill>
                <a:effectLst/>
                <a:latin typeface="Calibri" panose="020F0502020204030204" pitchFamily="34" charset="0"/>
              </a:rPr>
              <a:t>The textbox for logical text reads as a14 less than 75 (labeled as Logical test determines if the value in A14 is less than 75), for value_if_true reads as Order in double quotes (labeled as Value if true (less than 75) will indicate Order) and for value if false reads as OK capitalized (labeled as Value if false (75 or more) will indicate OK). </a:t>
            </a:r>
            <a:endParaRPr lang="en-US" dirty="0"/>
          </a:p>
          <a:p>
            <a:endParaRPr lang="en-US" dirty="0"/>
          </a:p>
          <a:p>
            <a:r>
              <a:rPr lang="en-US" dirty="0"/>
              <a:t>The Function Arguments dialog box is used to create the IF function.</a:t>
            </a:r>
          </a:p>
        </p:txBody>
      </p:sp>
      <p:sp>
        <p:nvSpPr>
          <p:cNvPr id="4" name="Slide Number Placeholder 3"/>
          <p:cNvSpPr>
            <a:spLocks noGrp="1"/>
          </p:cNvSpPr>
          <p:nvPr>
            <p:ph type="sldNum" sz="quarter" idx="5"/>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524209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conditional format changes the appearance of a cell based on a condition—a criteria. If the condition is true, the cell is formatted based on that condition; if the condition is false, the cell is not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formatted.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data bar provides a visual cue to the reader about the value of a cell relative to other cells. The length of the data bar represents the value in the cell.</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402453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Alt Text: </a:t>
            </a:r>
            <a:r>
              <a:rPr lang="en-US" sz="1800" b="0" i="0" u="none" strike="noStrike" dirty="0">
                <a:solidFill>
                  <a:srgbClr val="000000"/>
                </a:solidFill>
                <a:effectLst/>
                <a:latin typeface="Calibri" panose="020F0502020204030204" pitchFamily="34" charset="0"/>
              </a:rPr>
              <a:t>In the editing group of the Excel ribbon is the find and select button.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In the dialog box, the replace tab is active. In the Find what textbox, erosion is entered, and in the replacing with a textbox, erosion control is entered. Replace all, replace, find next and close buttons are at the bottom. </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Find and Replace feature searches the cells in a worksheet—or in a selected range—for matches, and then replaces each match with a replacement value of your choice.</a:t>
            </a:r>
            <a:endParaRPr lang="en-US" b="0" i="0"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4113940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a:t>
            </a:r>
            <a:r>
              <a:rPr lang="en-US" sz="1800" b="0" i="0" u="none" strike="noStrike" dirty="0">
                <a:solidFill>
                  <a:srgbClr val="000000"/>
                </a:solidFill>
                <a:effectLst/>
                <a:latin typeface="Calibri" panose="020F0502020204030204" pitchFamily="34" charset="0"/>
              </a:rPr>
              <a:t>The NOW function in cell A44 reads as equal to NOW (all capitalized) open and close parentheses.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The function arguments dialog box for the NOW function reads as follows: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Returns the current date and time formatted as a date and time. This function takes no arguments (labeled as No specific arguments for this function). Formula result equal to volatile. </a:t>
            </a:r>
            <a:br>
              <a:rPr lang="en-US" sz="1800" b="0" i="0" u="none" strike="noStrike" dirty="0">
                <a:solidFill>
                  <a:srgbClr val="000000"/>
                </a:solidFill>
                <a:effectLst/>
                <a:latin typeface="Calibri" panose="020F0502020204030204" pitchFamily="34" charset="0"/>
              </a:rPr>
            </a:b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Excel can obtain the date and time from your computer’s calendar and clock and display this information on your worksheet.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NOW function</a:t>
            </a:r>
            <a:r>
              <a:rPr lang="en-US" b="0" baseline="0" dirty="0"/>
              <a:t> retrieves the date and time from your computer’s calendar and clock and inserts the information into the selected cell.</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77108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objectives of this chapter are:</a:t>
            </a:r>
          </a:p>
          <a:p>
            <a:pPr marL="228600" indent="-228600">
              <a:buSzPct val="100000"/>
              <a:buFont typeface="+mj-lt"/>
              <a:buAutoNum type="arabicPeriod"/>
            </a:pPr>
            <a:r>
              <a:rPr lang="en-US" sz="1200" dirty="0"/>
              <a:t>Use Flash Fill and the SUM, AVERAGE, MEDIAN, MIN, and MAX Functions</a:t>
            </a:r>
          </a:p>
          <a:p>
            <a:pPr marL="228600" indent="-228600">
              <a:buSzPct val="100000"/>
              <a:buFont typeface="+mj-lt"/>
              <a:buAutoNum type="arabicPeriod"/>
            </a:pPr>
            <a:r>
              <a:rPr lang="en-US" sz="1200" dirty="0"/>
              <a:t>Move Data, Resolve Error Messages, and Rotate Text</a:t>
            </a:r>
          </a:p>
          <a:p>
            <a:pPr marL="228600" indent="-228600">
              <a:buSzPct val="100000"/>
              <a:buFont typeface="+mj-lt"/>
              <a:buAutoNum type="arabicPeriod"/>
            </a:pPr>
            <a:r>
              <a:rPr lang="en-US" sz="1200" dirty="0"/>
              <a:t>Use COUNTIF and IF Functions and Apply Conditional Formatting</a:t>
            </a:r>
          </a:p>
          <a:p>
            <a:pPr marL="228600" indent="-228600">
              <a:buSzPct val="100000"/>
              <a:buFont typeface="+mj-lt"/>
              <a:buAutoNum type="arabicPeriod"/>
            </a:pPr>
            <a:r>
              <a:rPr lang="en-US" sz="1200" dirty="0"/>
              <a:t>Use Date &amp; Time Functions and Freeze Panes</a:t>
            </a:r>
          </a:p>
          <a:p>
            <a:pPr marL="228600" indent="-228600">
              <a:buSzPct val="100000"/>
              <a:buFont typeface="+mj-lt"/>
              <a:buAutoNum type="arabicPeriod"/>
            </a:pPr>
            <a:r>
              <a:rPr lang="en-US" sz="1200" dirty="0"/>
              <a:t>Create, Sort, and Filter an Excel Table</a:t>
            </a:r>
          </a:p>
          <a:p>
            <a:pPr marL="228600" indent="-228600">
              <a:buSzPct val="100000"/>
              <a:buFont typeface="+mj-lt"/>
              <a:buAutoNum type="arabicPeriod"/>
            </a:pPr>
            <a:r>
              <a:rPr lang="en-US" sz="1200" dirty="0"/>
              <a:t>View, Format, and Print a Large Worksheet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703313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Freeze Panes command enables you</a:t>
            </a:r>
            <a:r>
              <a:rPr lang="en-US" b="0" baseline="0" dirty="0"/>
              <a:t> to select one or more rows or columns and then freeze or lock them into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 pane is a portion of a worksheet window bounded by and separated from other portions by vertical or horizontal bars.</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882413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a:t>
            </a:r>
            <a:r>
              <a:rPr lang="en-US" sz="1800" b="0" i="0" u="none" strike="noStrike" dirty="0">
                <a:solidFill>
                  <a:srgbClr val="000000"/>
                </a:solidFill>
                <a:effectLst/>
                <a:latin typeface="Calibri" panose="020F0502020204030204" pitchFamily="34" charset="0"/>
              </a:rPr>
              <a:t>In the Excel sheet:</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The tables section of the Excel ribbon contains a table button. The columns titles in range A13:H13 are collectively labeled as Column titles will form table headers. There is a Moving border surrounding the range.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In the dialog box:</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Under the command “where is the data for your table?”, the formula “equal to dollar A dollar 13 is to dollar H dollar 42” is entered (labeled as Range of data selected). The option, “my table has headers” is check marked. The OK and Cancel buttons are at the bottom. </a:t>
            </a:r>
            <a:br>
              <a:rPr lang="en-US" sz="1800" b="0" i="0" u="none" strike="noStrike" dirty="0">
                <a:solidFill>
                  <a:srgbClr val="000000"/>
                </a:solidFill>
                <a:effectLst/>
                <a:latin typeface="Calibri" panose="020F0502020204030204" pitchFamily="34" charset="0"/>
              </a:rPr>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order to analyze a group of related data, you convert a range of cells to an </a:t>
            </a:r>
            <a:r>
              <a:rPr lang="en-US" b="0" baseline="0" dirty="0"/>
              <a:t>Excel table, by</a:t>
            </a:r>
            <a:r>
              <a:rPr lang="en-US" baseline="0" dirty="0"/>
              <a:t> </a:t>
            </a:r>
            <a:r>
              <a:rPr lang="en-US" sz="1200" b="0" i="0" u="none" strike="noStrike" kern="1200" baseline="0" dirty="0">
                <a:solidFill>
                  <a:schemeClr val="tx1"/>
                </a:solidFill>
                <a:latin typeface="+mn-lt"/>
                <a:ea typeface="+mn-ea"/>
                <a:cs typeface="+mn-cs"/>
              </a:rPr>
              <a:t>selecting the range of cells that make up the table, including the header row</a:t>
            </a:r>
            <a:r>
              <a:rPr lang="en-US" baseline="0" dirty="0"/>
              <a:t>, and clicking Table to display the Create Table dialog box.</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 Excel table has a series of rows and columns that contains related data that is managed independently from the data in other rows and columns in the worksheet.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608825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can sort</a:t>
            </a:r>
            <a:r>
              <a:rPr lang="en-US" sz="1200" b="1"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tables—arrange all the data in a specific order—in ascending or descending order.</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table can have a style applied as shown in this worksheet.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0818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Alt Text: </a:t>
            </a:r>
            <a:r>
              <a:rPr lang="en-US" sz="1800" b="0" i="0" u="none" strike="noStrike" dirty="0">
                <a:solidFill>
                  <a:srgbClr val="000000"/>
                </a:solidFill>
                <a:effectLst/>
                <a:latin typeface="Calibri" panose="020F0502020204030204" pitchFamily="34" charset="0"/>
              </a:rPr>
              <a:t>The row numbers between 13 and 43 are in blue and are labeled as “Blue row numbers indicate rows hidden”. A symbol of a funnel to the right of the category column heading is labeled as “Funnel indicates filter applied”. The entries displayed in the category column are labeled as “Only products in Maple category display”.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can filter</a:t>
            </a:r>
            <a:r>
              <a:rPr lang="en-US" sz="1200" b="1"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tables—display only a portion of the data based on matching a specific value—to show only the data that meets the criteria that you specify. When you are finished answering questions about the data in a table, you can clear the filters.</a:t>
            </a:r>
          </a:p>
          <a:p>
            <a:endParaRPr lang="en-US" baseline="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779793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You can magnify or shrink the view of a worksheet on your screen to either zoom in </a:t>
            </a:r>
            <a:r>
              <a:rPr lang="en-US" b="0" baseline="0" dirty="0"/>
              <a:t>or zoom out. You can also split a worksheet window into panes. If a worksheet is too wide, too long, or both, to print on one page, Excel’s Print Titles and Scale to Fit commands can help you create pages that are attractive and easy to read. As you can see above, vertical and horizontal split bars display when you split a window.</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02843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a:t>
            </a:r>
            <a:r>
              <a:rPr lang="en-US" sz="1800" b="0" i="0" u="none" strike="noStrike" dirty="0">
                <a:solidFill>
                  <a:srgbClr val="000000"/>
                </a:solidFill>
                <a:effectLst/>
                <a:latin typeface="Calibri" panose="020F0502020204030204" pitchFamily="34" charset="0"/>
              </a:rPr>
              <a:t> In the print settings Fit All Columns on One Page (3rd option) and No Scaling arrow (last option) options are selected. The former reads as “shrink the printout so that it is one page wide” and the latter reads as “print sheets at their actual size”. </a:t>
            </a:r>
            <a:endParaRPr lang="en-US" dirty="0"/>
          </a:p>
          <a:p>
            <a:endParaRPr lang="en-US" dirty="0"/>
          </a:p>
          <a:p>
            <a:endParaRPr lang="en-US" dirty="0"/>
          </a:p>
          <a:p>
            <a:r>
              <a:rPr lang="en-US" dirty="0"/>
              <a:t>Print</a:t>
            </a:r>
            <a:r>
              <a:rPr lang="en-US" baseline="0" dirty="0"/>
              <a:t> settings that help you print a professional-looking large worksheet include:</a:t>
            </a:r>
          </a:p>
          <a:p>
            <a:pPr marL="171450" indent="-171450">
              <a:buFont typeface="Arial" panose="020B0604020202020204" pitchFamily="34" charset="0"/>
              <a:buChar char="•"/>
            </a:pPr>
            <a:r>
              <a:rPr lang="en-US" baseline="0" dirty="0"/>
              <a:t>Center on page command</a:t>
            </a:r>
          </a:p>
          <a:p>
            <a:pPr marL="171450" indent="-171450">
              <a:buFont typeface="Arial" panose="020B0604020202020204" pitchFamily="34" charset="0"/>
              <a:buChar char="•"/>
            </a:pPr>
            <a:r>
              <a:rPr lang="en-US" baseline="0" dirty="0"/>
              <a:t>Landscape orientation</a:t>
            </a:r>
          </a:p>
          <a:p>
            <a:pPr marL="171450" indent="-171450">
              <a:buFont typeface="Arial" panose="020B0604020202020204" pitchFamily="34" charset="0"/>
              <a:buChar char="•"/>
            </a:pPr>
            <a:r>
              <a:rPr lang="en-US" baseline="0" dirty="0"/>
              <a:t>Fit All Columns on One Page command</a:t>
            </a:r>
          </a:p>
          <a:p>
            <a:pPr marL="171450" indent="-171450">
              <a:buFont typeface="Arial" panose="020B0604020202020204" pitchFamily="34" charset="0"/>
              <a:buChar char="•"/>
            </a:pPr>
            <a:r>
              <a:rPr lang="en-US" baseline="0" dirty="0"/>
              <a:t>Print Titles command</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058692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Alt Text: </a:t>
            </a:r>
            <a:r>
              <a:rPr lang="en-US" sz="1800" b="0" i="0" u="none" strike="noStrike" dirty="0">
                <a:solidFill>
                  <a:srgbClr val="000000"/>
                </a:solidFill>
                <a:effectLst/>
                <a:latin typeface="Calibri" panose="020F0502020204030204" pitchFamily="34" charset="0"/>
              </a:rPr>
              <a:t>On right-clicking this tab, a window opens. On selecting the Tab color option from this window, the gallery labeled Theme colors opens. From this gallery, the 9th color (blue) from the first row is selected. Below are the no color and more colors options.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 multiple worksheets in a workbook to organize data in a logical arrangement. When there is more than one worksheet in a workbook, you can </a:t>
            </a:r>
            <a:r>
              <a:rPr lang="en-US" sz="1200" b="0" i="1" u="none" strike="noStrike" kern="1200" baseline="0" dirty="0">
                <a:solidFill>
                  <a:schemeClr val="tx1"/>
                </a:solidFill>
                <a:latin typeface="+mn-lt"/>
                <a:ea typeface="+mn-ea"/>
                <a:cs typeface="+mn-cs"/>
              </a:rPr>
              <a:t>navigate </a:t>
            </a:r>
            <a:r>
              <a:rPr lang="en-US" sz="1200" b="0" i="0" u="none" strike="noStrike" kern="1200" baseline="0" dirty="0">
                <a:solidFill>
                  <a:schemeClr val="tx1"/>
                </a:solidFill>
                <a:latin typeface="+mn-lt"/>
                <a:ea typeface="+mn-ea"/>
                <a:cs typeface="+mn-cs"/>
              </a:rPr>
              <a:t>(move) among worksheets by clicking the </a:t>
            </a:r>
            <a:r>
              <a:rPr lang="en-US" sz="1200" b="0" i="1" u="none" strike="noStrike" kern="1200" baseline="0" dirty="0">
                <a:solidFill>
                  <a:schemeClr val="tx1"/>
                </a:solidFill>
                <a:latin typeface="+mn-lt"/>
                <a:ea typeface="+mn-ea"/>
                <a:cs typeface="+mn-cs"/>
              </a:rPr>
              <a:t>sheet tabs</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b="0" dirty="0"/>
              <a:t>Sheet tabs </a:t>
            </a:r>
            <a:r>
              <a:rPr lang="en-US" dirty="0"/>
              <a:t>identify each worksheet in a workbook and display along the lower left edge of the workbook window. Sheet tab colors can also be changed. </a:t>
            </a:r>
            <a:r>
              <a:rPr lang="en-US" sz="1200" b="0" i="0" u="none" strike="noStrike" kern="1200" baseline="0" dirty="0">
                <a:solidFill>
                  <a:schemeClr val="tx1"/>
                </a:solidFill>
                <a:latin typeface="+mn-lt"/>
                <a:ea typeface="+mn-ea"/>
                <a:cs typeface="+mn-cs"/>
              </a:rPr>
              <a:t>You can either double-click the sheet name or right-click the sheet name and use the shortcut menu to rename a sheet tab.</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2301145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Dates represent a type of value that you can enter in a cell. When you enter a date, Excel assigns a serial value—a number—to the date. This makes it possible to treat dates like other numbers and use them</a:t>
            </a:r>
            <a:r>
              <a:rPr lang="en-US" baseline="0" dirty="0"/>
              <a:t> in calculations. The table shows date formats recognized by Excel.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183648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table shows how Excel interprets dates.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428010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a:t>
            </a:r>
            <a:r>
              <a:rPr lang="en-US" sz="1800" b="0" i="0" u="none" strike="noStrike" dirty="0">
                <a:solidFill>
                  <a:srgbClr val="000000"/>
                </a:solidFill>
                <a:effectLst/>
                <a:latin typeface="Calibri" panose="020F0502020204030204" pitchFamily="34" charset="0"/>
              </a:rPr>
              <a:t>In the dialog box, the number tab is active. From the list of categories displayed on the left pane, the data category is selected. To the right, 6/3/22 displays in a Sample box, and 3/14/12 (selected) indicates as Type. The OK and Cancel buttons are at the bottom.</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Dates represent a type of value that you can enter in a cell. When you enter a date, Excel assigns a serial value—a number—to the date. This makes it possible to treat dates like other numbers and use them</a:t>
            </a:r>
            <a:r>
              <a:rPr lang="en-US" baseline="0" dirty="0"/>
              <a:t> in calculations.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41480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objectives of this chapter are:</a:t>
            </a:r>
          </a:p>
          <a:p>
            <a:pPr marL="228600" indent="-228600">
              <a:buFont typeface="+mj-lt"/>
              <a:buAutoNum type="arabicPeriod" startAt="7"/>
            </a:pPr>
            <a:r>
              <a:rPr lang="en-US" sz="1200" dirty="0"/>
              <a:t>Navigate a Workbook and Rename Worksheets</a:t>
            </a:r>
            <a:endParaRPr lang="en-US" sz="1200" b="1" dirty="0">
              <a:solidFill>
                <a:schemeClr val="bg2"/>
              </a:solidFill>
              <a:cs typeface="Times New Roman" panose="02020603050405020304" pitchFamily="18" charset="0"/>
            </a:endParaRPr>
          </a:p>
          <a:p>
            <a:pPr marL="228600" indent="-228600">
              <a:buFont typeface="+mj-lt"/>
              <a:buAutoNum type="arabicPeriod" startAt="7"/>
            </a:pPr>
            <a:r>
              <a:rPr lang="en-US" sz="1200" dirty="0"/>
              <a:t>Enter Dates, Clear Contents, and Clear Formats</a:t>
            </a:r>
            <a:endParaRPr lang="en-US" sz="1200" dirty="0">
              <a:cs typeface="Times New Roman" panose="02020603050405020304" pitchFamily="18" charset="0"/>
            </a:endParaRPr>
          </a:p>
          <a:p>
            <a:pPr marL="228600" indent="-228600">
              <a:buFont typeface="+mj-lt"/>
              <a:buAutoNum type="arabicPeriod" startAt="7"/>
            </a:pPr>
            <a:r>
              <a:rPr lang="en-US" sz="1200" dirty="0"/>
              <a:t>Copy and Paste by Using the Paste Options Gallery</a:t>
            </a:r>
            <a:endParaRPr lang="en-US" sz="1200" dirty="0">
              <a:cs typeface="Times New Roman" panose="02020603050405020304" pitchFamily="18" charset="0"/>
            </a:endParaRPr>
          </a:p>
          <a:p>
            <a:pPr marL="228600" indent="-228600">
              <a:buFont typeface="+mj-lt"/>
              <a:buAutoNum type="arabicPeriod" startAt="7"/>
            </a:pPr>
            <a:r>
              <a:rPr lang="en-US" sz="1200" dirty="0"/>
              <a:t>Edit and Format Multiple Worksheets at the Same Time</a:t>
            </a:r>
          </a:p>
          <a:p>
            <a:pPr marL="228600" indent="-228600">
              <a:buFont typeface="+mj-lt"/>
              <a:buAutoNum type="arabicPeriod" startAt="7"/>
            </a:pPr>
            <a:r>
              <a:rPr lang="en-US" sz="1200" dirty="0"/>
              <a:t>Create a Summary Sheet with Column Sparklines</a:t>
            </a:r>
          </a:p>
          <a:p>
            <a:pPr marL="228600" indent="-228600">
              <a:buFont typeface="+mj-lt"/>
              <a:buAutoNum type="arabicPeriod" startAt="7"/>
            </a:pPr>
            <a:r>
              <a:rPr lang="en-US" sz="1200" dirty="0"/>
              <a:t>Format and Print Multiple Worksheets in a Workbook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697645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Alt Text: </a:t>
            </a:r>
            <a:r>
              <a:rPr lang="en-US" sz="1800" b="0" i="0" u="none" strike="noStrike" dirty="0">
                <a:solidFill>
                  <a:srgbClr val="000000"/>
                </a:solidFill>
                <a:effectLst/>
                <a:latin typeface="Calibri" panose="020F0502020204030204" pitchFamily="34" charset="0"/>
              </a:rPr>
              <a:t>In the number section of the Excel ribbon, the Date is selected and labeled as Date indicated as the Number format. Cell A1 (Online Sales) is labeled as Green fill color and bold italic font style cleared from cell A1, cell A2 (blank) is labeled as Cell A2 contents deleted and formats cleared, cell A16 (6/3/22) is labeled as A16 reformatted as a date. Formula bar displays the date as 6 slash 3 slash 2022.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cell has contents—a value or a formula—and a cell may also have one or more formats applied, for example, bold and italic font styles, fill color, font color, and so on. </a:t>
            </a:r>
          </a:p>
          <a:p>
            <a:r>
              <a:rPr lang="en-US" sz="1200" b="0" i="0" u="none" strike="noStrike" kern="1200" baseline="0" dirty="0">
                <a:solidFill>
                  <a:schemeClr val="tx1"/>
                </a:solidFill>
                <a:latin typeface="+mn-lt"/>
                <a:ea typeface="+mn-ea"/>
                <a:cs typeface="+mn-cs"/>
              </a:rPr>
              <a:t>You can choose to clear—delete—the contents of a cell, the formatting of a cell, or both.</a:t>
            </a:r>
          </a:p>
          <a:p>
            <a:r>
              <a:rPr lang="en-US" sz="1200" b="0" i="0" u="none" strike="noStrike" kern="1200" baseline="0" dirty="0">
                <a:solidFill>
                  <a:schemeClr val="tx1"/>
                </a:solidFill>
                <a:latin typeface="+mn-lt"/>
                <a:ea typeface="+mn-ea"/>
                <a:cs typeface="+mn-cs"/>
              </a:rPr>
              <a:t>Clearing the contents of a cell deletes the value or formula typed there, but it does not clear formatting applied to a cell.</a:t>
            </a:r>
            <a:endParaRPr lang="en-US"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3891206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Data in cells can be copied to other cells</a:t>
            </a:r>
            <a:r>
              <a:rPr lang="en-US" baseline="0" dirty="0"/>
              <a:t>. When you paste data to another cell, the </a:t>
            </a:r>
            <a:r>
              <a:rPr lang="en-US" b="0" baseline="0" dirty="0"/>
              <a:t>Paste Options gallery </a:t>
            </a:r>
            <a:r>
              <a:rPr lang="en-US" baseline="0" dirty="0"/>
              <a:t>displays, which includes Live Preview to preview the Paste formatting that you want.</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2630073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The tabs named Online sales (green) and In-store sales (black) are collectively labeled as Selected sheet tabs. The title bar reads as Student_Excel_2B_Weekly_Sales – Group (labeled as Group displays in the title bar). </a:t>
            </a:r>
          </a:p>
          <a:p>
            <a:endParaRPr lang="en-US" dirty="0"/>
          </a:p>
          <a:p>
            <a:endParaRPr lang="en-US" dirty="0"/>
          </a:p>
          <a:p>
            <a:r>
              <a:rPr lang="en-US" dirty="0"/>
              <a:t>You can enter or edit data on several worksheets at the same time. Use the Ctrl key to select more than one worksheet tab. If the sheet tab displays with a solid background color, you know the sheet is not selected. If you see </a:t>
            </a:r>
            <a:r>
              <a:rPr lang="en-US" i="0" dirty="0"/>
              <a:t>[Group]</a:t>
            </a:r>
            <a:r>
              <a:rPr lang="en-US" i="0" baseline="0" dirty="0"/>
              <a:t> </a:t>
            </a:r>
            <a:r>
              <a:rPr lang="en-US" baseline="0" dirty="0"/>
              <a:t>in the title bar and tab names are underlined, those sheets have been grouped.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2835352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 Text: </a:t>
            </a:r>
            <a:r>
              <a:rPr lang="en-US" sz="1800" b="0" i="0" u="none" strike="noStrike" dirty="0">
                <a:solidFill>
                  <a:srgbClr val="000000"/>
                </a:solidFill>
                <a:effectLst/>
                <a:latin typeface="Calibri" panose="020F0502020204030204" pitchFamily="34" charset="0"/>
              </a:rPr>
              <a:t>The tab of Online sales is highlighted in blue while that of In-store sales is highlighted in green. This indicates that Sheets are no longer grouped, and the In-Store Sales sheet is active. The days in column A, from cell A5 to A12 are bold and dark blue (labeled as Heading 4 cell style applied to A5:A12). The total sales in row 12 from cell B12 to G12 (bold) are labeled as Totals calculated in row 12. The total sales in column G from cells G5 to G12 are labeled as Financial formatting applied to all numbers. All the values are displayed with a thousands separator (comma). </a:t>
            </a:r>
            <a:endParaRPr lang="en-US" dirty="0"/>
          </a:p>
          <a:p>
            <a:endParaRPr lang="en-US" dirty="0"/>
          </a:p>
          <a:p>
            <a:endParaRPr lang="en-US" dirty="0"/>
          </a:p>
          <a:p>
            <a:r>
              <a:rPr lang="en-US" dirty="0"/>
              <a:t>Formulas, </a:t>
            </a:r>
            <a:r>
              <a:rPr lang="en-US" b="0" dirty="0"/>
              <a:t>formatting, and style</a:t>
            </a:r>
            <a:r>
              <a:rPr lang="en-US" b="0" baseline="0" dirty="0"/>
              <a:t>s in this workbook were applied to several worksheets at the same time by grouping the sheets. When you are finished,</a:t>
            </a:r>
            <a:r>
              <a:rPr lang="en-US" sz="1200" b="0" i="0" u="none" strike="noStrike" kern="1200" baseline="0" dirty="0">
                <a:solidFill>
                  <a:schemeClr val="tx1"/>
                </a:solidFill>
                <a:latin typeface="+mn-lt"/>
                <a:ea typeface="+mn-ea"/>
                <a:cs typeface="+mn-cs"/>
              </a:rPr>
              <a:t> right-click a sheet tab, and on the shortcut menu, click Ungroup Sheets.</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666261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a:t>
            </a:r>
            <a:r>
              <a:rPr lang="en-US" sz="1800" b="0" i="0" u="none" strike="noStrike" dirty="0">
                <a:solidFill>
                  <a:srgbClr val="000000"/>
                </a:solidFill>
                <a:effectLst/>
                <a:latin typeface="Calibri" panose="020F0502020204030204" pitchFamily="34" charset="0"/>
              </a:rPr>
              <a:t>The formula in the formula bar reads as equal to Online Sales (in the single quote) exclamation mark capital E12 (labeled as Formula Bar indicates formula referring to cell in the Online Sales worksheet). Cell C5 ($43,460.56, selected) is labeled as Total Rose Sales from the Online Sales worksheet.</a:t>
            </a:r>
            <a:r>
              <a:rPr lang="en-US"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 summary sheet is a worksheet where totals from other worksheets are displayed and summarized. This summary sheet uses</a:t>
            </a:r>
            <a:r>
              <a:rPr lang="en-US" b="0" baseline="0" dirty="0"/>
              <a:t> formulas constructed from other sheets in the workbook, known as the detail sheets. The figure shows the data from the detail sheet named Online Sales being used in a summary sheet. Notice that the worksheet name is surrounded by apostrophes followed by an exclamation point.</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3209268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Sparklines are tiny charts within a single cell that show a data trend. Sparklines are created using the Create Sparklines dialog box.</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2706195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summary sheet now contains sparklines.</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1150477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Alt Text: </a:t>
            </a:r>
            <a:r>
              <a:rPr lang="en-US" sz="1800" b="0" i="0" u="none" strike="noStrike" dirty="0">
                <a:solidFill>
                  <a:srgbClr val="000000"/>
                </a:solidFill>
                <a:effectLst/>
                <a:latin typeface="Calibri" panose="020F0502020204030204" pitchFamily="34" charset="0"/>
              </a:rPr>
              <a:t>The data of salesperson and weekly sales for weekly online sales bonus in cell range A1:B7 is labeled as Data entered and formatted. The bonus tab at the bottom is labeled as New worksheet inserted and renamed.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In the dialog box, the Logical_test1 condition entered is b4 greater than 4999. Value_if_true1 is 500 (labeled as Value that will display if Logical_test1 is true). </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IFS function checks whether one or more conditions—logical tests—are met, and then returns a value corresponding to the first TRUE condition.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063607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This example of the IFS function contains four logical tests. It is important to include a default value that displays if none of the conditions are met. When no default value is included, an error message displays if no TRUE conditions are found. In this case, the default value is 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1373846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drag a worksheet to a new location. The summary sheet will be moved to be the first worksheet in the workbook.</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370639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a:t>
            </a:r>
            <a:r>
              <a:rPr lang="en-US" sz="1800" b="0" i="0" u="none" strike="noStrike" dirty="0">
                <a:solidFill>
                  <a:srgbClr val="000000"/>
                </a:solidFill>
                <a:effectLst/>
                <a:latin typeface="Calibri" panose="020F0502020204030204" pitchFamily="34" charset="0"/>
              </a:rPr>
              <a:t>At the lower right corner of cell </a:t>
            </a:r>
            <a:r>
              <a:rPr lang="en-US" sz="1800" b="0" i="0" u="none" strike="noStrike" dirty="0" err="1">
                <a:solidFill>
                  <a:srgbClr val="000000"/>
                </a:solidFill>
                <a:effectLst/>
                <a:latin typeface="Calibri" panose="020F0502020204030204" pitchFamily="34" charset="0"/>
              </a:rPr>
              <a:t>C11</a:t>
            </a:r>
            <a:r>
              <a:rPr lang="en-US" sz="1800" b="0" i="0" u="none" strike="noStrike" dirty="0">
                <a:solidFill>
                  <a:srgbClr val="000000"/>
                </a:solidFill>
                <a:effectLst/>
                <a:latin typeface="Calibri" panose="020F0502020204030204" pitchFamily="34" charset="0"/>
              </a:rPr>
              <a:t> is an icon labeled as the “Flash Fill Options button”. The item numbers from column B (except category) get filled in column C and are collectively labeled as “Flash Fill fills in the Item numbers from column B”.</a:t>
            </a:r>
            <a:r>
              <a:rPr lang="en-US"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Flash Fill recognizes a pattern in your data, and then automatically fills in values when you enter examples of the output that you want.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a:t>
            </a:r>
            <a:r>
              <a:rPr lang="en-US" b="0" baseline="0" dirty="0"/>
              <a:t> function is a predefined formula.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Statistical functions include AVERAGE, MEDIAN, MIN, and MAX functions.</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4132983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By selecting more than one worksheet, you can apply the same formatting to all the worksheets at the same time; for example, to repeat headers or footers. You can also group worksheets in order to print several sheets at one time. In Print Preview, the number of pages that will print is indicated at the bottom of the window, as shown here.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2322165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927833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0" dirty="0"/>
              <a:t>SUM function </a:t>
            </a:r>
            <a:r>
              <a:rPr lang="en-US" dirty="0"/>
              <a:t>is a predefined formula that adds all the numbers in a selected range</a:t>
            </a:r>
            <a:r>
              <a:rPr lang="en-US" baseline="0" dirty="0"/>
              <a:t> of cells. You can insert the SUM function from the Home tab, from the Formulas tab, or by using the keyboard shortcut, Alt +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3731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a:t>
            </a:r>
            <a:r>
              <a:rPr lang="en-US" sz="1800" b="0" i="0" u="none" strike="noStrike" dirty="0">
                <a:solidFill>
                  <a:srgbClr val="000000"/>
                </a:solidFill>
                <a:effectLst/>
                <a:latin typeface="Calibri" panose="020F0502020204030204" pitchFamily="34" charset="0"/>
              </a:rPr>
              <a:t>On clicking the “more functions” option from the “function library” section of the excel ribbon, a drop-down list opens. On selecting the “statistical category” from this list, another list opens. On selecting the “average function” from this list, a screen tip titled (Average (number1,number2,)) opens. The tip reads as, “returns the average (arithmetic mean) of its arguments, which can be the number of names, arrays, or references that contains numbers”. Below the screen tip is a question mark symbol that reads as “Tell me more”.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More Functions button on the Formulas tab offers many function options, including the AVERAGE function, as shown</a:t>
            </a:r>
            <a:r>
              <a:rPr lang="en-US" b="0" baseline="0" dirty="0"/>
              <a:t>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AVERAGE function adds a group of values, and then divides the result by the number of values in the group.</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46168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a:t>
            </a:r>
            <a:r>
              <a:rPr lang="en-US" sz="1800" b="0" i="0" u="none" strike="noStrike" dirty="0">
                <a:solidFill>
                  <a:srgbClr val="000000"/>
                </a:solidFill>
                <a:effectLst/>
                <a:latin typeface="Calibri" panose="020F0502020204030204" pitchFamily="34" charset="0"/>
              </a:rPr>
              <a:t>The formula displayed in the formula bar reads as “equal to AVERAGE (all capitalized) open parentheses d11 is to d39 close parentheses” and is labeled as “Formula Bar displays function name and arguments”.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In the dialog box, the heading “AVERAGE” is labeled as “Function Arguments dialog box for AVERAGE function”. Below the heading is a text box for “number 1” that reads as d11 is to d39 (labeled as Range of cells to average). </a:t>
            </a:r>
            <a:br>
              <a:rPr lang="en-US" sz="1800" b="0" i="0" u="none" strike="noStrike" dirty="0">
                <a:solidFill>
                  <a:srgbClr val="000000"/>
                </a:solidFill>
                <a:effectLst/>
                <a:latin typeface="Calibri" panose="020F0502020204030204" pitchFamily="34" charset="0"/>
              </a:rPr>
            </a:b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Function Arguments dialog box allows you to enter the arguments</a:t>
            </a:r>
            <a:r>
              <a:rPr lang="en-US" baseline="0" dirty="0"/>
              <a:t> for the function. The AVERAGE function, as shown here, requires a range of cells.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02459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The MEDIAN</a:t>
            </a:r>
            <a:r>
              <a:rPr lang="en-US" b="0" i="0" baseline="0" dirty="0"/>
              <a:t> function is a statistical function that describes a group of data; it finds the middle value that has as many values above it in the group as are below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81891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a:t>
            </a:r>
            <a:r>
              <a:rPr lang="en-US" sz="1800" b="0" i="0" u="none" strike="noStrike" dirty="0">
                <a:solidFill>
                  <a:srgbClr val="000000"/>
                </a:solidFill>
                <a:effectLst/>
                <a:latin typeface="Calibri" panose="020F0502020204030204" pitchFamily="34" charset="0"/>
              </a:rPr>
              <a:t>Entries in range B5:B8 are selected and labeled as Accounting Number Format applied to B5:B8. Cell B4 (3 commas 022) is labeled as Comma Style applied to cell B4. Cell B7 ($102 point 99) and B8 ($117 point 98) are labeled as “MIN function calculates the lowest price” and “MAX function calculates the highest price” respectively.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MIN function determines the smallest value in a selected range of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MAX function determines the largest value in a selected range of values.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341300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
        <p:nvSpPr>
          <p:cNvPr id="8" name="TextBox 7"/>
          <p:cNvSpPr txBox="1"/>
          <p:nvPr userDrawn="1"/>
        </p:nvSpPr>
        <p:spPr>
          <a:xfrm>
            <a:off x="2590800" y="6477000"/>
            <a:ext cx="64302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5/6/2022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
        <p:nvSpPr>
          <p:cNvPr id="8" name="TextBox 7"/>
          <p:cNvSpPr txBox="1"/>
          <p:nvPr userDrawn="1"/>
        </p:nvSpPr>
        <p:spPr>
          <a:xfrm>
            <a:off x="2590800" y="6477000"/>
            <a:ext cx="64302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337761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5/6/2022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Tree>
    <p:extLst>
      <p:ext uri="{BB962C8B-B14F-4D97-AF65-F5344CB8AC3E}">
        <p14:creationId xmlns:p14="http://schemas.microsoft.com/office/powerpoint/2010/main" val="1603431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6658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7"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5/6/2022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5/6/2022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5/6/2022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
        <p:nvSpPr>
          <p:cNvPr id="14" name="TextBox 13"/>
          <p:cNvSpPr txBox="1"/>
          <p:nvPr userDrawn="1"/>
        </p:nvSpPr>
        <p:spPr>
          <a:xfrm>
            <a:off x="2590800" y="6477000"/>
            <a:ext cx="64302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5/6/2022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5/6/2022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5/6/2022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5/6/2022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r>
              <a:rPr lang="en-US" dirty="0"/>
              <a:t>1-1</a:t>
            </a:r>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5668" y="6453799"/>
            <a:ext cx="918000" cy="279915"/>
          </a:xfrm>
          <a:prstGeom prst="rect">
            <a:avLst/>
          </a:prstGeom>
        </p:spPr>
      </p:pic>
      <p:sp>
        <p:nvSpPr>
          <p:cNvPr id="10" name="TextBox 9"/>
          <p:cNvSpPr txBox="1"/>
          <p:nvPr userDrawn="1"/>
        </p:nvSpPr>
        <p:spPr>
          <a:xfrm>
            <a:off x="2590800" y="6477000"/>
            <a:ext cx="64302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40.sv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8601"/>
            <a:ext cx="8001000" cy="990599"/>
          </a:xfrm>
        </p:spPr>
        <p:txBody>
          <a:bodyPr anchor="ctr"/>
          <a:lstStyle/>
          <a:p>
            <a:pPr>
              <a:defRPr/>
            </a:pPr>
            <a:r>
              <a:rPr lang="en-US">
                <a:ln w="0"/>
              </a:rPr>
              <a:t>GO! </a:t>
            </a:r>
            <a:r>
              <a:rPr lang="en-US"/>
              <a:t>with Microsoft 365: Excel 2021</a:t>
            </a:r>
          </a:p>
        </p:txBody>
      </p:sp>
      <p:pic>
        <p:nvPicPr>
          <p:cNvPr id="10" name="Picture 9" descr="Front Cover: GO! with Microsoft 365 Excel 2021, First Edition by Shelley Gaskin and Alicia Vargas. Series Editor Shelley Gaskin.">
            <a:extLst>
              <a:ext uri="{FF2B5EF4-FFF2-40B4-BE49-F238E27FC236}">
                <a16:creationId xmlns:a16="http://schemas.microsoft.com/office/drawing/2014/main" id="{1DA03EB0-EEBD-40F4-AEEB-02A62BFABF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925" y="1924915"/>
            <a:ext cx="3256140" cy="4177345"/>
          </a:xfrm>
          <a:prstGeom prst="rect">
            <a:avLst/>
          </a:prstGeom>
          <a:ln>
            <a:solidFill>
              <a:schemeClr val="tx1"/>
            </a:solidFill>
          </a:ln>
        </p:spPr>
      </p:pic>
      <p:sp>
        <p:nvSpPr>
          <p:cNvPr id="4" name="Text Placeholder 3"/>
          <p:cNvSpPr>
            <a:spLocks noGrp="1"/>
          </p:cNvSpPr>
          <p:nvPr>
            <p:ph type="body" sz="quarter" idx="14"/>
          </p:nvPr>
        </p:nvSpPr>
        <p:spPr>
          <a:xfrm>
            <a:off x="4876801" y="2514600"/>
            <a:ext cx="3253409" cy="936593"/>
          </a:xfrm>
        </p:spPr>
        <p:txBody>
          <a:bodyPr/>
          <a:lstStyle/>
          <a:p>
            <a:r>
              <a:rPr lang="en-US" b="1"/>
              <a:t>Chapter 2</a:t>
            </a:r>
          </a:p>
        </p:txBody>
      </p:sp>
      <p:sp>
        <p:nvSpPr>
          <p:cNvPr id="5" name="Text Placeholder 4"/>
          <p:cNvSpPr>
            <a:spLocks noGrp="1"/>
          </p:cNvSpPr>
          <p:nvPr>
            <p:ph type="body" sz="quarter" idx="15"/>
          </p:nvPr>
        </p:nvSpPr>
        <p:spPr>
          <a:xfrm>
            <a:off x="4866862" y="3703637"/>
            <a:ext cx="3428999" cy="1056590"/>
          </a:xfrm>
        </p:spPr>
        <p:txBody>
          <a:bodyPr/>
          <a:lstStyle/>
          <a:p>
            <a:r>
              <a:rPr lang="en-US"/>
              <a:t>Using Functions, Creating Tables, and Managing Large Workbooks</a:t>
            </a:r>
          </a:p>
        </p:txBody>
      </p:sp>
      <p:pic>
        <p:nvPicPr>
          <p:cNvPr id="8" name="Picture 7" descr="Pearson Logo">
            <a:extLst>
              <a:ext uri="{FF2B5EF4-FFF2-40B4-BE49-F238E27FC236}">
                <a16:creationId xmlns:a16="http://schemas.microsoft.com/office/drawing/2014/main" id="{A104DC75-8063-4FC9-8FEC-DF887C0A4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668" y="6446506"/>
            <a:ext cx="918000" cy="279915"/>
          </a:xfrm>
          <a:prstGeom prst="rect">
            <a:avLst/>
          </a:prstGeom>
        </p:spPr>
      </p:pic>
      <p:sp>
        <p:nvSpPr>
          <p:cNvPr id="11" name="Text Placeholder 3"/>
          <p:cNvSpPr>
            <a:spLocks noGrp="1"/>
          </p:cNvSpPr>
          <p:nvPr>
            <p:ph type="body" sz="quarter" idx="14"/>
          </p:nvPr>
        </p:nvSpPr>
        <p:spPr>
          <a:xfrm>
            <a:off x="3077816" y="6446506"/>
            <a:ext cx="5848350" cy="259773"/>
          </a:xfrm>
        </p:spPr>
        <p:txBody>
          <a:bodyPr/>
          <a:lstStyle/>
          <a:p>
            <a:pPr algn="r">
              <a:buClrTx/>
              <a:defRPr/>
            </a:pPr>
            <a:r>
              <a:rPr lang="en-US" altLang="en-US" sz="120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263418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Data, Resolve Error Messages, and Rotate Text </a:t>
            </a:r>
            <a:r>
              <a:rPr lang="en-US" sz="2000" b="0" dirty="0"/>
              <a:t>(1 of 2)</a:t>
            </a:r>
          </a:p>
        </p:txBody>
      </p:sp>
      <p:pic>
        <p:nvPicPr>
          <p:cNvPr id="8" name="Content Placeholder 7" descr="An Excel sheet showing selected range (A4:B8, shaded grey and surrounded by a green line) and a move pointer on the right edge of cell B6. &#10;">
            <a:extLst>
              <a:ext uri="{FF2B5EF4-FFF2-40B4-BE49-F238E27FC236}">
                <a16:creationId xmlns:a16="http://schemas.microsoft.com/office/drawing/2014/main" id="{AB200E4F-050C-4835-BC28-EF91DBC8C1D6}"/>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17977" y="1613970"/>
            <a:ext cx="7508046" cy="1862327"/>
          </a:xfrm>
        </p:spPr>
      </p:pic>
      <p:pic>
        <p:nvPicPr>
          <p:cNvPr id="11" name="Content Placeholder 10" descr="An Excel sheet showing a range moved to D4:D8 (shaded grey and surrounded by a green line), a screen tip below E4 that reads as 3,022 indicating an underlying value, and a set of four hashtag symbols displayed in cells E4 to E8. &#10;">
            <a:extLst>
              <a:ext uri="{FF2B5EF4-FFF2-40B4-BE49-F238E27FC236}">
                <a16:creationId xmlns:a16="http://schemas.microsoft.com/office/drawing/2014/main" id="{AFF589F0-A8DC-4C0F-9AD5-689171E2AF4E}"/>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741447" y="3777617"/>
            <a:ext cx="7661106" cy="2155127"/>
          </a:xfrm>
        </p:spPr>
      </p:pic>
    </p:spTree>
    <p:extLst>
      <p:ext uri="{BB962C8B-B14F-4D97-AF65-F5344CB8AC3E}">
        <p14:creationId xmlns:p14="http://schemas.microsoft.com/office/powerpoint/2010/main" val="11397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Data, Resolve Error Messages, and Rotate Text </a:t>
            </a:r>
            <a:r>
              <a:rPr lang="en-US" sz="2000" b="0" dirty="0"/>
              <a:t>(2 of 2)</a:t>
            </a:r>
          </a:p>
        </p:txBody>
      </p:sp>
      <p:pic>
        <p:nvPicPr>
          <p:cNvPr id="11" name="Content Placeholder 10" descr="A format cells dialog box showing alignment settings. Under the heading “text control” the “merge cells” option is check-marked and under the heading “orientation”, the value is set to 30 degrees. On top of the value, the visual representation of text-oriented to 30 degrees is shown. &#10;">
            <a:extLst>
              <a:ext uri="{FF2B5EF4-FFF2-40B4-BE49-F238E27FC236}">
                <a16:creationId xmlns:a16="http://schemas.microsoft.com/office/drawing/2014/main" id="{869AD06B-4559-4914-AC61-7B40140EED3F}"/>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742917" y="1579039"/>
            <a:ext cx="7658165" cy="2891204"/>
          </a:xfrm>
        </p:spPr>
      </p:pic>
      <p:pic>
        <p:nvPicPr>
          <p:cNvPr id="13" name="Content Placeholder 12" descr="An Excel sheet showing a rotated and formatted text in a cell (merged cells in the range of C4:C8). The text reads as “Tree statistics” (diagonally from bottom left to top right corner of the cell). It is bold, italic, blue, and right-aligned. &#10;">
            <a:extLst>
              <a:ext uri="{FF2B5EF4-FFF2-40B4-BE49-F238E27FC236}">
                <a16:creationId xmlns:a16="http://schemas.microsoft.com/office/drawing/2014/main" id="{CCE0B1A6-C86B-4FA3-AD37-216A99012EB0}"/>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57200" y="4470243"/>
            <a:ext cx="8229600" cy="1851944"/>
          </a:xfrm>
        </p:spPr>
      </p:pic>
    </p:spTree>
    <p:extLst>
      <p:ext uri="{BB962C8B-B14F-4D97-AF65-F5344CB8AC3E}">
        <p14:creationId xmlns:p14="http://schemas.microsoft.com/office/powerpoint/2010/main" val="154983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COUNTIF and IF Functions and Apply Conditional Formatting </a:t>
            </a:r>
            <a:r>
              <a:rPr lang="en-US" sz="2000" b="0" dirty="0"/>
              <a:t>(1 of 7)</a:t>
            </a:r>
            <a:endParaRPr lang="en-IN" sz="2000" b="0" dirty="0"/>
          </a:p>
        </p:txBody>
      </p:sp>
      <p:sp>
        <p:nvSpPr>
          <p:cNvPr id="6" name="Content Placeholder 5"/>
          <p:cNvSpPr>
            <a:spLocks noGrp="1"/>
          </p:cNvSpPr>
          <p:nvPr>
            <p:ph idx="1"/>
          </p:nvPr>
        </p:nvSpPr>
        <p:spPr/>
        <p:txBody>
          <a:bodyPr/>
          <a:lstStyle/>
          <a:p>
            <a:r>
              <a:rPr lang="en-US" sz="2400" dirty="0"/>
              <a:t>Logical function—tests for specific conditions </a:t>
            </a:r>
          </a:p>
          <a:p>
            <a:r>
              <a:rPr lang="en-US" sz="2400" dirty="0"/>
              <a:t>Criteria—specific conditions that are true or false.</a:t>
            </a:r>
          </a:p>
          <a:p>
            <a:r>
              <a:rPr lang="en-US" sz="2400" dirty="0"/>
              <a:t>COUNT function—counts the number of cells in a range containing numbers</a:t>
            </a:r>
          </a:p>
          <a:p>
            <a:r>
              <a:rPr lang="en-US" sz="2400" dirty="0"/>
              <a:t>COUNTIF function—counts the number of cells within a range that meet the given criteria</a:t>
            </a:r>
          </a:p>
        </p:txBody>
      </p:sp>
    </p:spTree>
    <p:extLst>
      <p:ext uri="{BB962C8B-B14F-4D97-AF65-F5344CB8AC3E}">
        <p14:creationId xmlns:p14="http://schemas.microsoft.com/office/powerpoint/2010/main" val="285110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COUNTIF and IF Functions and Apply Conditional Formatting </a:t>
            </a:r>
            <a:r>
              <a:rPr lang="en-US" sz="2000" b="0" dirty="0"/>
              <a:t>(2 of 7)</a:t>
            </a:r>
            <a:endParaRPr lang="en-IN" sz="2000" b="0" dirty="0"/>
          </a:p>
        </p:txBody>
      </p:sp>
      <p:pic>
        <p:nvPicPr>
          <p:cNvPr id="7" name="Content Placeholder 6" descr="An Excel sheet showing a Function Arguments dialog box for COUNTIF function. Long description in Notes Pane, press F6.&#10;">
            <a:extLst>
              <a:ext uri="{FF2B5EF4-FFF2-40B4-BE49-F238E27FC236}">
                <a16:creationId xmlns:a16="http://schemas.microsoft.com/office/drawing/2014/main" id="{ECE57C6D-A3D5-4A01-A94B-1EDD2ABB1BF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9597" y="2105326"/>
            <a:ext cx="7444806" cy="2647347"/>
          </a:xfrm>
        </p:spPr>
      </p:pic>
    </p:spTree>
    <p:extLst>
      <p:ext uri="{BB962C8B-B14F-4D97-AF65-F5344CB8AC3E}">
        <p14:creationId xmlns:p14="http://schemas.microsoft.com/office/powerpoint/2010/main" val="10159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COUNTIF and IF Functions and Apply Conditional Formatting </a:t>
            </a:r>
            <a:r>
              <a:rPr lang="en-US" sz="2000" b="0" dirty="0"/>
              <a:t>(3 of 7)</a:t>
            </a:r>
            <a:endParaRPr lang="en-IN" sz="2000" b="0" dirty="0"/>
          </a:p>
        </p:txBody>
      </p:sp>
      <p:sp>
        <p:nvSpPr>
          <p:cNvPr id="6" name="Content Placeholder 5"/>
          <p:cNvSpPr>
            <a:spLocks noGrp="1"/>
          </p:cNvSpPr>
          <p:nvPr>
            <p:ph idx="1"/>
          </p:nvPr>
        </p:nvSpPr>
        <p:spPr/>
        <p:txBody>
          <a:bodyPr/>
          <a:lstStyle/>
          <a:p>
            <a:r>
              <a:rPr lang="en-US" sz="2800" dirty="0"/>
              <a:t>Logical test—any value or expression evaluated as true or false </a:t>
            </a:r>
          </a:p>
          <a:p>
            <a:r>
              <a:rPr lang="en-US" sz="2800" dirty="0"/>
              <a:t>IF function—uses a logical test to check whether a condition is met</a:t>
            </a:r>
          </a:p>
          <a:p>
            <a:pPr lvl="1"/>
            <a:r>
              <a:rPr lang="en-US" sz="2800" dirty="0"/>
              <a:t>Returns one value if true</a:t>
            </a:r>
          </a:p>
          <a:p>
            <a:pPr lvl="1"/>
            <a:r>
              <a:rPr lang="en-US" sz="2800" dirty="0"/>
              <a:t>Another value if false</a:t>
            </a:r>
          </a:p>
        </p:txBody>
      </p:sp>
    </p:spTree>
    <p:extLst>
      <p:ext uri="{BB962C8B-B14F-4D97-AF65-F5344CB8AC3E}">
        <p14:creationId xmlns:p14="http://schemas.microsoft.com/office/powerpoint/2010/main" val="28497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COUNTIF and IF Functions and Apply Conditional Formatting </a:t>
            </a:r>
            <a:r>
              <a:rPr lang="en-US" sz="2000" b="0" dirty="0"/>
              <a:t>(4 of 7)</a:t>
            </a:r>
            <a:endParaRPr lang="en-IN" sz="2000" b="0" dirty="0"/>
          </a:p>
        </p:txBody>
      </p:sp>
      <p:graphicFrame>
        <p:nvGraphicFramePr>
          <p:cNvPr id="2" name="Content Placeholder 1">
            <a:extLst>
              <a:ext uri="{FF2B5EF4-FFF2-40B4-BE49-F238E27FC236}">
                <a16:creationId xmlns:a16="http://schemas.microsoft.com/office/drawing/2014/main" id="{B5CC6E4D-EB37-4369-8D17-7925AD01BC2C}"/>
              </a:ext>
            </a:extLst>
          </p:cNvPr>
          <p:cNvGraphicFramePr>
            <a:graphicFrameLocks noGrp="1"/>
          </p:cNvGraphicFramePr>
          <p:nvPr>
            <p:ph idx="1"/>
            <p:extLst>
              <p:ext uri="{D42A27DB-BD31-4B8C-83A1-F6EECF244321}">
                <p14:modId xmlns:p14="http://schemas.microsoft.com/office/powerpoint/2010/main" val="4130812318"/>
              </p:ext>
            </p:extLst>
          </p:nvPr>
        </p:nvGraphicFramePr>
        <p:xfrm>
          <a:off x="1447800" y="2131060"/>
          <a:ext cx="6705600" cy="2595880"/>
        </p:xfrm>
        <a:graphic>
          <a:graphicData uri="http://schemas.openxmlformats.org/drawingml/2006/table">
            <a:tbl>
              <a:tblPr firstRow="1" bandRow="1">
                <a:tableStyleId>{284E427A-3D55-4303-BF80-6455036E1DE7}</a:tableStyleId>
              </a:tblPr>
              <a:tblGrid>
                <a:gridCol w="2514600">
                  <a:extLst>
                    <a:ext uri="{9D8B030D-6E8A-4147-A177-3AD203B41FA5}">
                      <a16:colId xmlns:a16="http://schemas.microsoft.com/office/drawing/2014/main" val="3104682471"/>
                    </a:ext>
                  </a:extLst>
                </a:gridCol>
                <a:gridCol w="4191000">
                  <a:extLst>
                    <a:ext uri="{9D8B030D-6E8A-4147-A177-3AD203B41FA5}">
                      <a16:colId xmlns:a16="http://schemas.microsoft.com/office/drawing/2014/main" val="3148013168"/>
                    </a:ext>
                  </a:extLst>
                </a:gridCol>
              </a:tblGrid>
              <a:tr h="370840">
                <a:tc>
                  <a:txBody>
                    <a:bodyPr/>
                    <a:lstStyle/>
                    <a:p>
                      <a:r>
                        <a:rPr lang="en-US" sz="1600" dirty="0"/>
                        <a:t>Comparison Operators</a:t>
                      </a:r>
                    </a:p>
                  </a:txBody>
                  <a:tcPr/>
                </a:tc>
                <a:tc>
                  <a:txBody>
                    <a:bodyPr/>
                    <a:lstStyle/>
                    <a:p>
                      <a:r>
                        <a:rPr lang="en-US" sz="1600" dirty="0"/>
                        <a:t>Symbol Definition</a:t>
                      </a:r>
                    </a:p>
                  </a:txBody>
                  <a:tcPr/>
                </a:tc>
                <a:extLst>
                  <a:ext uri="{0D108BD9-81ED-4DB2-BD59-A6C34878D82A}">
                    <a16:rowId xmlns:a16="http://schemas.microsoft.com/office/drawing/2014/main" val="2210653280"/>
                  </a:ext>
                </a:extLst>
              </a:tr>
              <a:tr h="370840">
                <a:tc>
                  <a:txBody>
                    <a:bodyPr/>
                    <a:lstStyle/>
                    <a:p>
                      <a:r>
                        <a:rPr lang="en-US" sz="1600" dirty="0"/>
                        <a:t>=</a:t>
                      </a:r>
                    </a:p>
                  </a:txBody>
                  <a:tcPr/>
                </a:tc>
                <a:tc>
                  <a:txBody>
                    <a:bodyPr/>
                    <a:lstStyle/>
                    <a:p>
                      <a:r>
                        <a:rPr lang="en-US" sz="1600" dirty="0"/>
                        <a:t>Equal to</a:t>
                      </a:r>
                    </a:p>
                  </a:txBody>
                  <a:tcPr/>
                </a:tc>
                <a:extLst>
                  <a:ext uri="{0D108BD9-81ED-4DB2-BD59-A6C34878D82A}">
                    <a16:rowId xmlns:a16="http://schemas.microsoft.com/office/drawing/2014/main" val="3169901467"/>
                  </a:ext>
                </a:extLst>
              </a:tr>
              <a:tr h="370840">
                <a:tc>
                  <a:txBody>
                    <a:bodyPr/>
                    <a:lstStyle/>
                    <a:p>
                      <a:r>
                        <a:rPr lang="en-US" sz="1600" dirty="0"/>
                        <a:t>&gt;</a:t>
                      </a:r>
                    </a:p>
                  </a:txBody>
                  <a:tcPr/>
                </a:tc>
                <a:tc>
                  <a:txBody>
                    <a:bodyPr/>
                    <a:lstStyle/>
                    <a:p>
                      <a:r>
                        <a:rPr lang="en-US" sz="1600" dirty="0"/>
                        <a:t>Greater than</a:t>
                      </a:r>
                    </a:p>
                  </a:txBody>
                  <a:tcPr/>
                </a:tc>
                <a:extLst>
                  <a:ext uri="{0D108BD9-81ED-4DB2-BD59-A6C34878D82A}">
                    <a16:rowId xmlns:a16="http://schemas.microsoft.com/office/drawing/2014/main" val="4107307949"/>
                  </a:ext>
                </a:extLst>
              </a:tr>
              <a:tr h="370840">
                <a:tc>
                  <a:txBody>
                    <a:bodyPr/>
                    <a:lstStyle/>
                    <a:p>
                      <a:r>
                        <a:rPr lang="en-US" sz="1600" dirty="0"/>
                        <a:t>&lt;</a:t>
                      </a:r>
                    </a:p>
                  </a:txBody>
                  <a:tcPr/>
                </a:tc>
                <a:tc>
                  <a:txBody>
                    <a:bodyPr/>
                    <a:lstStyle/>
                    <a:p>
                      <a:r>
                        <a:rPr lang="en-US" sz="1600" dirty="0"/>
                        <a:t>Less than</a:t>
                      </a:r>
                    </a:p>
                  </a:txBody>
                  <a:tcPr/>
                </a:tc>
                <a:extLst>
                  <a:ext uri="{0D108BD9-81ED-4DB2-BD59-A6C34878D82A}">
                    <a16:rowId xmlns:a16="http://schemas.microsoft.com/office/drawing/2014/main" val="2221998513"/>
                  </a:ext>
                </a:extLst>
              </a:tr>
              <a:tr h="370840">
                <a:tc>
                  <a:txBody>
                    <a:bodyPr/>
                    <a:lstStyle/>
                    <a:p>
                      <a:r>
                        <a:rPr lang="en-US" sz="1600" dirty="0"/>
                        <a:t>&lt;=</a:t>
                      </a:r>
                    </a:p>
                  </a:txBody>
                  <a:tcPr/>
                </a:tc>
                <a:tc>
                  <a:txBody>
                    <a:bodyPr/>
                    <a:lstStyle/>
                    <a:p>
                      <a:r>
                        <a:rPr lang="en-US" sz="1600" dirty="0"/>
                        <a:t>Greater than or equal to</a:t>
                      </a:r>
                    </a:p>
                  </a:txBody>
                  <a:tcPr/>
                </a:tc>
                <a:extLst>
                  <a:ext uri="{0D108BD9-81ED-4DB2-BD59-A6C34878D82A}">
                    <a16:rowId xmlns:a16="http://schemas.microsoft.com/office/drawing/2014/main" val="1648864896"/>
                  </a:ext>
                </a:extLst>
              </a:tr>
              <a:tr h="370840">
                <a:tc>
                  <a:txBody>
                    <a:bodyPr/>
                    <a:lstStyle/>
                    <a:p>
                      <a:r>
                        <a:rPr lang="en-US" sz="1600" dirty="0"/>
                        <a:t>&gt;=</a:t>
                      </a:r>
                    </a:p>
                  </a:txBody>
                  <a:tcPr/>
                </a:tc>
                <a:tc>
                  <a:txBody>
                    <a:bodyPr/>
                    <a:lstStyle/>
                    <a:p>
                      <a:r>
                        <a:rPr lang="en-US" sz="1600" dirty="0"/>
                        <a:t>Less than or equal to</a:t>
                      </a:r>
                    </a:p>
                  </a:txBody>
                  <a:tcPr/>
                </a:tc>
                <a:extLst>
                  <a:ext uri="{0D108BD9-81ED-4DB2-BD59-A6C34878D82A}">
                    <a16:rowId xmlns:a16="http://schemas.microsoft.com/office/drawing/2014/main" val="1298238149"/>
                  </a:ext>
                </a:extLst>
              </a:tr>
              <a:tr h="370840">
                <a:tc>
                  <a:txBody>
                    <a:bodyPr/>
                    <a:lstStyle/>
                    <a:p>
                      <a:r>
                        <a:rPr lang="en-US" sz="1600" dirty="0"/>
                        <a:t>&lt;&gt;</a:t>
                      </a:r>
                    </a:p>
                  </a:txBody>
                  <a:tcPr/>
                </a:tc>
                <a:tc>
                  <a:txBody>
                    <a:bodyPr/>
                    <a:lstStyle/>
                    <a:p>
                      <a:r>
                        <a:rPr lang="en-US" sz="1600" dirty="0"/>
                        <a:t>Not equal to</a:t>
                      </a:r>
                    </a:p>
                  </a:txBody>
                  <a:tcPr/>
                </a:tc>
                <a:extLst>
                  <a:ext uri="{0D108BD9-81ED-4DB2-BD59-A6C34878D82A}">
                    <a16:rowId xmlns:a16="http://schemas.microsoft.com/office/drawing/2014/main" val="3320409999"/>
                  </a:ext>
                </a:extLst>
              </a:tr>
            </a:tbl>
          </a:graphicData>
        </a:graphic>
      </p:graphicFrame>
    </p:spTree>
    <p:extLst>
      <p:ext uri="{BB962C8B-B14F-4D97-AF65-F5344CB8AC3E}">
        <p14:creationId xmlns:p14="http://schemas.microsoft.com/office/powerpoint/2010/main" val="355164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COUNTIF and IF Functions and Apply Conditional Formatting </a:t>
            </a:r>
            <a:r>
              <a:rPr lang="en-US" sz="2000" b="0" dirty="0"/>
              <a:t>(5 of 7)</a:t>
            </a:r>
            <a:endParaRPr lang="en-IN" sz="2000" b="0" dirty="0"/>
          </a:p>
        </p:txBody>
      </p:sp>
      <p:pic>
        <p:nvPicPr>
          <p:cNvPr id="6" name="Content Placeholder 5" descr="An Excel sheet showing a function arguments dialog box for an IF function. Long description in Notes Pane, press F6.&#10;">
            <a:extLst>
              <a:ext uri="{FF2B5EF4-FFF2-40B4-BE49-F238E27FC236}">
                <a16:creationId xmlns:a16="http://schemas.microsoft.com/office/drawing/2014/main" id="{C6E91D4E-4F5C-4A63-8DB2-2C887E39298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0178" y="2057400"/>
            <a:ext cx="8203111" cy="3002520"/>
          </a:xfrm>
        </p:spPr>
      </p:pic>
    </p:spTree>
    <p:extLst>
      <p:ext uri="{BB962C8B-B14F-4D97-AF65-F5344CB8AC3E}">
        <p14:creationId xmlns:p14="http://schemas.microsoft.com/office/powerpoint/2010/main" val="291826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COUNTIF and IF Functions and Apply Conditional Formatting </a:t>
            </a:r>
            <a:r>
              <a:rPr lang="en-US" sz="2000" b="0" dirty="0"/>
              <a:t>(6 of 7)</a:t>
            </a:r>
            <a:endParaRPr lang="en-IN" sz="2000" b="0" dirty="0"/>
          </a:p>
        </p:txBody>
      </p:sp>
      <p:pic>
        <p:nvPicPr>
          <p:cNvPr id="7" name="Content Placeholder 6" descr="An Excel sheet showing horizontal orange bars in column A labeled an Orange Data Bars applied to stock quantities and green italicized order in column H labeled as Conditional font formatting applied to Order. &#10;">
            <a:extLst>
              <a:ext uri="{FF2B5EF4-FFF2-40B4-BE49-F238E27FC236}">
                <a16:creationId xmlns:a16="http://schemas.microsoft.com/office/drawing/2014/main" id="{41CB85AF-C762-46C4-BC6E-9F8D7FC1FC7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8358" y="3429000"/>
            <a:ext cx="7927283" cy="1500052"/>
          </a:xfrm>
        </p:spPr>
      </p:pic>
    </p:spTree>
    <p:extLst>
      <p:ext uri="{BB962C8B-B14F-4D97-AF65-F5344CB8AC3E}">
        <p14:creationId xmlns:p14="http://schemas.microsoft.com/office/powerpoint/2010/main" val="422617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COUNTIF and IF Functions and Apply Conditional Formatting </a:t>
            </a:r>
            <a:r>
              <a:rPr lang="en-US" sz="2000" b="0" dirty="0"/>
              <a:t>(7 of 7)</a:t>
            </a:r>
            <a:endParaRPr lang="en-IN" sz="2000" b="0" dirty="0"/>
          </a:p>
        </p:txBody>
      </p:sp>
      <p:pic>
        <p:nvPicPr>
          <p:cNvPr id="7" name="Content Placeholder 6" descr="A home tab in the Excel sheet showing a dialog box titled “find and Replace”. Long description in Notes Pane, press F6.&#10;">
            <a:extLst>
              <a:ext uri="{FF2B5EF4-FFF2-40B4-BE49-F238E27FC236}">
                <a16:creationId xmlns:a16="http://schemas.microsoft.com/office/drawing/2014/main" id="{10A421B8-B2A8-4AEE-B364-CDF278C7A7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3874" y="1900348"/>
            <a:ext cx="7456251" cy="3057303"/>
          </a:xfrm>
        </p:spPr>
      </p:pic>
    </p:spTree>
    <p:extLst>
      <p:ext uri="{BB962C8B-B14F-4D97-AF65-F5344CB8AC3E}">
        <p14:creationId xmlns:p14="http://schemas.microsoft.com/office/powerpoint/2010/main" val="954417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Date &amp; Time Functions and Freeze Panes </a:t>
            </a:r>
            <a:r>
              <a:rPr lang="en-US" sz="2000" b="0" dirty="0"/>
              <a:t>(1 of 2)</a:t>
            </a:r>
          </a:p>
        </p:txBody>
      </p:sp>
      <p:pic>
        <p:nvPicPr>
          <p:cNvPr id="6" name="Content Placeholder 5" descr="A Sheet1 worksheet in Excel showing a function arguments dialog box. Long description in Notes Pane, press F6.&#10;">
            <a:extLst>
              <a:ext uri="{FF2B5EF4-FFF2-40B4-BE49-F238E27FC236}">
                <a16:creationId xmlns:a16="http://schemas.microsoft.com/office/drawing/2014/main" id="{F84F0FFA-1080-4762-904A-5C8540C126B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8061" y="2819400"/>
            <a:ext cx="7867877" cy="2133600"/>
          </a:xfrm>
        </p:spPr>
      </p:pic>
    </p:spTree>
    <p:extLst>
      <p:ext uri="{BB962C8B-B14F-4D97-AF65-F5344CB8AC3E}">
        <p14:creationId xmlns:p14="http://schemas.microsoft.com/office/powerpoint/2010/main" val="215636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(1 of 2)</a:t>
            </a:r>
            <a:endParaRPr lang="en-US" sz="2000" dirty="0"/>
          </a:p>
        </p:txBody>
      </p:sp>
      <p:sp>
        <p:nvSpPr>
          <p:cNvPr id="3" name="Content Placeholder 2"/>
          <p:cNvSpPr>
            <a:spLocks noGrp="1"/>
          </p:cNvSpPr>
          <p:nvPr>
            <p:ph idx="1"/>
          </p:nvPr>
        </p:nvSpPr>
        <p:spPr>
          <a:xfrm>
            <a:off x="457200" y="1600200"/>
            <a:ext cx="8229600" cy="4038600"/>
          </a:xfrm>
        </p:spPr>
        <p:txBody>
          <a:bodyPr/>
          <a:lstStyle/>
          <a:p>
            <a:pPr marL="457200" indent="-457200">
              <a:buSzPct val="100000"/>
              <a:buFont typeface="+mj-lt"/>
              <a:buAutoNum type="arabicPeriod"/>
            </a:pPr>
            <a:r>
              <a:rPr lang="en-US" sz="2400" dirty="0"/>
              <a:t>Use Flash Fill and the SUM, AVERAGE, MEDIAN, MIN, and MAX Functions</a:t>
            </a:r>
          </a:p>
          <a:p>
            <a:pPr marL="457200" indent="-457200">
              <a:buSzPct val="100000"/>
              <a:buFont typeface="+mj-lt"/>
              <a:buAutoNum type="arabicPeriod"/>
            </a:pPr>
            <a:r>
              <a:rPr lang="en-US" sz="2400" dirty="0"/>
              <a:t>Move Data, Resolve Error Messages, and Rotate Text</a:t>
            </a:r>
          </a:p>
          <a:p>
            <a:pPr marL="457200" indent="-457200">
              <a:buSzPct val="100000"/>
              <a:buFont typeface="+mj-lt"/>
              <a:buAutoNum type="arabicPeriod"/>
            </a:pPr>
            <a:r>
              <a:rPr lang="en-US" sz="2400" dirty="0"/>
              <a:t>Use COUNTIF and IF Functions and Apply Conditional Formatting</a:t>
            </a:r>
          </a:p>
          <a:p>
            <a:pPr marL="457200" indent="-457200">
              <a:buSzPct val="100000"/>
              <a:buFont typeface="+mj-lt"/>
              <a:buAutoNum type="arabicPeriod"/>
            </a:pPr>
            <a:r>
              <a:rPr lang="en-US" sz="2400" dirty="0"/>
              <a:t>Use Date &amp; Time Functions and Freeze Panes</a:t>
            </a:r>
          </a:p>
          <a:p>
            <a:pPr marL="457200" indent="-457200">
              <a:buSzPct val="100000"/>
              <a:buFont typeface="+mj-lt"/>
              <a:buAutoNum type="arabicPeriod"/>
            </a:pPr>
            <a:r>
              <a:rPr lang="en-US" sz="2400" dirty="0"/>
              <a:t>Create, Sort, and Filter an Excel Table</a:t>
            </a:r>
          </a:p>
          <a:p>
            <a:pPr marL="457200" indent="-457200">
              <a:buSzPct val="100000"/>
              <a:buFont typeface="+mj-lt"/>
              <a:buAutoNum type="arabicPeriod"/>
            </a:pPr>
            <a:r>
              <a:rPr lang="en-US" sz="2400" dirty="0"/>
              <a:t>View, Format, and Print a Large Worksheet</a:t>
            </a:r>
          </a:p>
        </p:txBody>
      </p:sp>
    </p:spTree>
    <p:extLst>
      <p:ext uri="{BB962C8B-B14F-4D97-AF65-F5344CB8AC3E}">
        <p14:creationId xmlns:p14="http://schemas.microsoft.com/office/powerpoint/2010/main" val="66275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Date &amp; Time Functions and Freeze Panes </a:t>
            </a:r>
            <a:r>
              <a:rPr lang="en-US" sz="2000" b="0" dirty="0"/>
              <a:t>(2 of 2)</a:t>
            </a:r>
          </a:p>
        </p:txBody>
      </p:sp>
      <p:pic>
        <p:nvPicPr>
          <p:cNvPr id="6" name="Content Placeholder 5" descr="A view tab in Excel showing results of using the freeze panes button from the window group of excel ribbon. Row 1-13 are labeled as Freeze Pane's command freezes rows 1-13. Rows below 13 up to 28 are not displayed. &#10;">
            <a:extLst>
              <a:ext uri="{FF2B5EF4-FFF2-40B4-BE49-F238E27FC236}">
                <a16:creationId xmlns:a16="http://schemas.microsoft.com/office/drawing/2014/main" id="{AAEBB969-D5E2-4437-B2CB-9836BF90AC7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9536" y="1905000"/>
            <a:ext cx="7424928" cy="4259420"/>
          </a:xfrm>
        </p:spPr>
      </p:pic>
    </p:spTree>
    <p:extLst>
      <p:ext uri="{BB962C8B-B14F-4D97-AF65-F5344CB8AC3E}">
        <p14:creationId xmlns:p14="http://schemas.microsoft.com/office/powerpoint/2010/main" val="371734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Sort, and Filter an Excel Table </a:t>
            </a:r>
            <a:br>
              <a:rPr lang="en-US" dirty="0"/>
            </a:br>
            <a:r>
              <a:rPr lang="en-US" sz="2000" b="0" dirty="0"/>
              <a:t>(1 of 3)</a:t>
            </a:r>
            <a:endParaRPr lang="en-IN" sz="2000" b="0" dirty="0"/>
          </a:p>
        </p:txBody>
      </p:sp>
      <p:pic>
        <p:nvPicPr>
          <p:cNvPr id="7" name="Content Placeholder 6" descr="An insert tab in Excel showing the create table dialog box.&#10;Long description in Notes Pane, press F6.">
            <a:extLst>
              <a:ext uri="{FF2B5EF4-FFF2-40B4-BE49-F238E27FC236}">
                <a16:creationId xmlns:a16="http://schemas.microsoft.com/office/drawing/2014/main" id="{F4F7D9AF-0961-4943-8E1D-26B7F7EE872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9611" y="2438400"/>
            <a:ext cx="7964778" cy="2907951"/>
          </a:xfrm>
        </p:spPr>
      </p:pic>
    </p:spTree>
    <p:extLst>
      <p:ext uri="{BB962C8B-B14F-4D97-AF65-F5344CB8AC3E}">
        <p14:creationId xmlns:p14="http://schemas.microsoft.com/office/powerpoint/2010/main" val="1594668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Sort, and Filter an Excel Table </a:t>
            </a:r>
            <a:br>
              <a:rPr lang="en-US" dirty="0"/>
            </a:br>
            <a:r>
              <a:rPr lang="en-US" sz="2000" b="0" dirty="0"/>
              <a:t>(2 of 3)</a:t>
            </a:r>
            <a:endParaRPr lang="en-IN" sz="2000" b="0" dirty="0"/>
          </a:p>
        </p:txBody>
      </p:sp>
      <p:pic>
        <p:nvPicPr>
          <p:cNvPr id="7" name="Content Placeholder 6" descr="An Excel sheet showing sorting and filtering arrows in the header row (13) to the right of each column heading.  The columns headings appear in bold. The alternate rows of table rows appear light blue (labeled as Table style applied to table). &#10;">
            <a:extLst>
              <a:ext uri="{FF2B5EF4-FFF2-40B4-BE49-F238E27FC236}">
                <a16:creationId xmlns:a16="http://schemas.microsoft.com/office/drawing/2014/main" id="{827F9FFB-9852-485F-9C9B-F0E3472240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5992" y="2667000"/>
            <a:ext cx="7892015" cy="2440605"/>
          </a:xfrm>
        </p:spPr>
      </p:pic>
    </p:spTree>
    <p:extLst>
      <p:ext uri="{BB962C8B-B14F-4D97-AF65-F5344CB8AC3E}">
        <p14:creationId xmlns:p14="http://schemas.microsoft.com/office/powerpoint/2010/main" val="1078945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Sort, and Filter an Excel Table </a:t>
            </a:r>
            <a:br>
              <a:rPr lang="en-US" dirty="0"/>
            </a:br>
            <a:r>
              <a:rPr lang="en-US" sz="2000" b="0" dirty="0"/>
              <a:t>(3 of 3)</a:t>
            </a:r>
            <a:endParaRPr lang="en-IN" sz="2000" b="0" dirty="0"/>
          </a:p>
        </p:txBody>
      </p:sp>
      <p:pic>
        <p:nvPicPr>
          <p:cNvPr id="7" name="Content Placeholder 6" descr="An Excel sheet showing results of filtering an Excel table. Long description in Notes Pane, press F6.&#10;">
            <a:extLst>
              <a:ext uri="{FF2B5EF4-FFF2-40B4-BE49-F238E27FC236}">
                <a16:creationId xmlns:a16="http://schemas.microsoft.com/office/drawing/2014/main" id="{3C433793-9EFA-4EAB-848A-E5A2808045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6930" y="2743200"/>
            <a:ext cx="8130139" cy="2133600"/>
          </a:xfrm>
        </p:spPr>
      </p:pic>
    </p:spTree>
    <p:extLst>
      <p:ext uri="{BB962C8B-B14F-4D97-AF65-F5344CB8AC3E}">
        <p14:creationId xmlns:p14="http://schemas.microsoft.com/office/powerpoint/2010/main" val="2651720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Format, and Print a Large Worksheet </a:t>
            </a:r>
            <a:r>
              <a:rPr lang="en-US" sz="2000" b="0" dirty="0"/>
              <a:t>(1 of 2)</a:t>
            </a:r>
          </a:p>
        </p:txBody>
      </p:sp>
      <p:pic>
        <p:nvPicPr>
          <p:cNvPr id="6" name="Content Placeholder 5" descr="An Excel sheet showing two horizontal scroll bars at the bottom (split at column F) and two vertical scroll bars to the right (split as row 9).&#10;">
            <a:extLst>
              <a:ext uri="{FF2B5EF4-FFF2-40B4-BE49-F238E27FC236}">
                <a16:creationId xmlns:a16="http://schemas.microsoft.com/office/drawing/2014/main" id="{4D944890-574F-4BBF-812C-B2424258A9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9689" y="2146603"/>
            <a:ext cx="7884622" cy="3433156"/>
          </a:xfrm>
        </p:spPr>
      </p:pic>
    </p:spTree>
    <p:extLst>
      <p:ext uri="{BB962C8B-B14F-4D97-AF65-F5344CB8AC3E}">
        <p14:creationId xmlns:p14="http://schemas.microsoft.com/office/powerpoint/2010/main" val="355606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Format, and Print a Large Worksheet </a:t>
            </a:r>
            <a:r>
              <a:rPr lang="en-US" sz="2000" b="0" dirty="0"/>
              <a:t>(2 of 2)</a:t>
            </a:r>
          </a:p>
        </p:txBody>
      </p:sp>
      <p:pic>
        <p:nvPicPr>
          <p:cNvPr id="6" name="Content Placeholder 5" descr="A backstage view of Excel showing print settings and print preview.&#10;Long description in Notes Pane, press F6.">
            <a:extLst>
              <a:ext uri="{FF2B5EF4-FFF2-40B4-BE49-F238E27FC236}">
                <a16:creationId xmlns:a16="http://schemas.microsoft.com/office/drawing/2014/main" id="{B36E0264-1939-4EF9-B3D3-CEF81F9BD33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6314" y="1612510"/>
            <a:ext cx="7851371" cy="4501342"/>
          </a:xfrm>
        </p:spPr>
      </p:pic>
    </p:spTree>
    <p:extLst>
      <p:ext uri="{BB962C8B-B14F-4D97-AF65-F5344CB8AC3E}">
        <p14:creationId xmlns:p14="http://schemas.microsoft.com/office/powerpoint/2010/main" val="209555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Navigate a Workbook and Rename Worksheets</a:t>
            </a:r>
          </a:p>
        </p:txBody>
      </p:sp>
      <p:pic>
        <p:nvPicPr>
          <p:cNvPr id="11" name="Content Placeholder 10" descr="A worksheet in Excel titled “Online sales”.&#10;Long description in Notes Pane, press F6.">
            <a:extLst>
              <a:ext uri="{FF2B5EF4-FFF2-40B4-BE49-F238E27FC236}">
                <a16:creationId xmlns:a16="http://schemas.microsoft.com/office/drawing/2014/main" id="{8F52E0E4-1F97-40C2-900E-5F4C55838B4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667707"/>
            <a:ext cx="8229600" cy="2390949"/>
          </a:xfrm>
        </p:spPr>
      </p:pic>
    </p:spTree>
    <p:extLst>
      <p:ext uri="{BB962C8B-B14F-4D97-AF65-F5344CB8AC3E}">
        <p14:creationId xmlns:p14="http://schemas.microsoft.com/office/powerpoint/2010/main" val="1935341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Dates, Clear Contents, and Clear Formats </a:t>
            </a:r>
            <a:r>
              <a:rPr lang="en-US" sz="2000" b="0" dirty="0"/>
              <a:t>(1 of 4)</a:t>
            </a:r>
          </a:p>
        </p:txBody>
      </p:sp>
      <p:graphicFrame>
        <p:nvGraphicFramePr>
          <p:cNvPr id="7" name="Content Placeholder 6">
            <a:extLst>
              <a:ext uri="{FF2B5EF4-FFF2-40B4-BE49-F238E27FC236}">
                <a16:creationId xmlns:a16="http://schemas.microsoft.com/office/drawing/2014/main" id="{D6B2B2F6-A73C-4A3C-975C-E15605766F95}"/>
              </a:ext>
            </a:extLst>
          </p:cNvPr>
          <p:cNvGraphicFramePr>
            <a:graphicFrameLocks noGrp="1"/>
          </p:cNvGraphicFramePr>
          <p:nvPr>
            <p:ph idx="1"/>
            <p:extLst>
              <p:ext uri="{D42A27DB-BD31-4B8C-83A1-F6EECF244321}">
                <p14:modId xmlns:p14="http://schemas.microsoft.com/office/powerpoint/2010/main" val="1462447302"/>
              </p:ext>
            </p:extLst>
          </p:nvPr>
        </p:nvGraphicFramePr>
        <p:xfrm>
          <a:off x="457200" y="1600200"/>
          <a:ext cx="8229600" cy="1854200"/>
        </p:xfrm>
        <a:graphic>
          <a:graphicData uri="http://schemas.openxmlformats.org/drawingml/2006/table">
            <a:tbl>
              <a:tblPr firstRow="1" bandRow="1">
                <a:tableStyleId>{284E427A-3D55-4303-BF80-6455036E1DE7}</a:tableStyleId>
              </a:tblPr>
              <a:tblGrid>
                <a:gridCol w="3200400">
                  <a:extLst>
                    <a:ext uri="{9D8B030D-6E8A-4147-A177-3AD203B41FA5}">
                      <a16:colId xmlns:a16="http://schemas.microsoft.com/office/drawing/2014/main" val="1805554723"/>
                    </a:ext>
                  </a:extLst>
                </a:gridCol>
                <a:gridCol w="5029200">
                  <a:extLst>
                    <a:ext uri="{9D8B030D-6E8A-4147-A177-3AD203B41FA5}">
                      <a16:colId xmlns:a16="http://schemas.microsoft.com/office/drawing/2014/main" val="2244746581"/>
                    </a:ext>
                  </a:extLst>
                </a:gridCol>
              </a:tblGrid>
              <a:tr h="370840">
                <a:tc>
                  <a:txBody>
                    <a:bodyPr/>
                    <a:lstStyle/>
                    <a:p>
                      <a:r>
                        <a:rPr lang="en-IN" sz="1600" dirty="0"/>
                        <a:t>Value </a:t>
                      </a:r>
                      <a:r>
                        <a:rPr lang="en-IN" sz="1600" baseline="0" dirty="0"/>
                        <a:t>Typed</a:t>
                      </a:r>
                      <a:endParaRPr lang="en-IN" sz="1600" dirty="0"/>
                    </a:p>
                  </a:txBody>
                  <a:tcPr/>
                </a:tc>
                <a:tc>
                  <a:txBody>
                    <a:bodyPr/>
                    <a:lstStyle/>
                    <a:p>
                      <a:r>
                        <a:rPr lang="en-IN" sz="1600" dirty="0"/>
                        <a:t>Example</a:t>
                      </a:r>
                    </a:p>
                  </a:txBody>
                  <a:tcPr/>
                </a:tc>
                <a:extLst>
                  <a:ext uri="{0D108BD9-81ED-4DB2-BD59-A6C34878D82A}">
                    <a16:rowId xmlns:a16="http://schemas.microsoft.com/office/drawing/2014/main" val="3963183817"/>
                  </a:ext>
                </a:extLst>
              </a:tr>
              <a:tr h="370840">
                <a:tc>
                  <a:txBody>
                    <a:bodyPr/>
                    <a:lstStyle/>
                    <a:p>
                      <a:r>
                        <a:rPr lang="en-US" sz="1600" b="0" i="0" u="none" strike="noStrike" kern="1200" baseline="0" dirty="0">
                          <a:solidFill>
                            <a:schemeClr val="dk1"/>
                          </a:solidFill>
                          <a:latin typeface="+mn-lt"/>
                          <a:ea typeface="+mn-ea"/>
                          <a:cs typeface="+mn-cs"/>
                        </a:rPr>
                        <a:t>m/d/yy</a:t>
                      </a:r>
                      <a:endParaRPr lang="en-IN" sz="1600" dirty="0"/>
                    </a:p>
                  </a:txBody>
                  <a:tcPr/>
                </a:tc>
                <a:tc>
                  <a:txBody>
                    <a:bodyPr/>
                    <a:lstStyle/>
                    <a:p>
                      <a:r>
                        <a:rPr lang="en-US" sz="1600" b="0" i="0" u="none" strike="noStrike" kern="1200" baseline="0" dirty="0">
                          <a:solidFill>
                            <a:schemeClr val="dk1"/>
                          </a:solidFill>
                          <a:latin typeface="+mn-lt"/>
                          <a:ea typeface="+mn-ea"/>
                          <a:cs typeface="+mn-cs"/>
                        </a:rPr>
                        <a:t>7/4/2022</a:t>
                      </a:r>
                      <a:endParaRPr lang="en-IN" sz="1600" dirty="0"/>
                    </a:p>
                  </a:txBody>
                  <a:tcPr/>
                </a:tc>
                <a:extLst>
                  <a:ext uri="{0D108BD9-81ED-4DB2-BD59-A6C34878D82A}">
                    <a16:rowId xmlns:a16="http://schemas.microsoft.com/office/drawing/2014/main" val="2390463862"/>
                  </a:ext>
                </a:extLst>
              </a:tr>
              <a:tr h="370840">
                <a:tc>
                  <a:txBody>
                    <a:bodyPr/>
                    <a:lstStyle/>
                    <a:p>
                      <a:r>
                        <a:rPr lang="en-US" sz="1600" b="0" i="0" u="none" strike="noStrike" kern="1200" baseline="0" dirty="0">
                          <a:solidFill>
                            <a:schemeClr val="dk1"/>
                          </a:solidFill>
                          <a:latin typeface="+mn-lt"/>
                          <a:ea typeface="+mn-ea"/>
                          <a:cs typeface="+mn-cs"/>
                        </a:rPr>
                        <a:t>d-mmm</a:t>
                      </a:r>
                      <a:endParaRPr lang="en-IN" sz="1600" dirty="0"/>
                    </a:p>
                  </a:txBody>
                  <a:tcPr/>
                </a:tc>
                <a:tc>
                  <a:txBody>
                    <a:bodyPr/>
                    <a:lstStyle/>
                    <a:p>
                      <a:r>
                        <a:rPr lang="en-US" sz="1600" b="0" i="0" u="none" strike="noStrike" kern="1200" baseline="0" dirty="0">
                          <a:solidFill>
                            <a:schemeClr val="dk1"/>
                          </a:solidFill>
                          <a:latin typeface="+mn-lt"/>
                          <a:ea typeface="+mn-ea"/>
                          <a:cs typeface="+mn-cs"/>
                        </a:rPr>
                        <a:t>4-Jul</a:t>
                      </a:r>
                      <a:endParaRPr lang="en-IN" sz="1600" dirty="0"/>
                    </a:p>
                  </a:txBody>
                  <a:tcPr/>
                </a:tc>
                <a:extLst>
                  <a:ext uri="{0D108BD9-81ED-4DB2-BD59-A6C34878D82A}">
                    <a16:rowId xmlns:a16="http://schemas.microsoft.com/office/drawing/2014/main" val="904453959"/>
                  </a:ext>
                </a:extLst>
              </a:tr>
              <a:tr h="370840">
                <a:tc>
                  <a:txBody>
                    <a:bodyPr/>
                    <a:lstStyle/>
                    <a:p>
                      <a:r>
                        <a:rPr lang="en-US" sz="1600" b="0" i="0" u="none" strike="noStrike" kern="1200" baseline="0" dirty="0">
                          <a:solidFill>
                            <a:schemeClr val="dk1"/>
                          </a:solidFill>
                          <a:latin typeface="+mn-lt"/>
                          <a:ea typeface="+mn-ea"/>
                          <a:cs typeface="+mn-cs"/>
                        </a:rPr>
                        <a:t>d-mmm-yy</a:t>
                      </a:r>
                      <a:endParaRPr lang="en-IN" sz="1600" dirty="0"/>
                    </a:p>
                  </a:txBody>
                  <a:tcPr/>
                </a:tc>
                <a:tc>
                  <a:txBody>
                    <a:bodyPr/>
                    <a:lstStyle/>
                    <a:p>
                      <a:r>
                        <a:rPr lang="en-US" sz="1600" b="0" i="0" u="none" strike="noStrike" kern="1200" baseline="0" dirty="0">
                          <a:solidFill>
                            <a:schemeClr val="dk1"/>
                          </a:solidFill>
                          <a:latin typeface="+mn-lt"/>
                          <a:ea typeface="+mn-ea"/>
                          <a:cs typeface="+mn-cs"/>
                        </a:rPr>
                        <a:t>4-Jul-22</a:t>
                      </a:r>
                      <a:endParaRPr lang="en-IN" sz="1600" dirty="0"/>
                    </a:p>
                  </a:txBody>
                  <a:tcPr/>
                </a:tc>
                <a:extLst>
                  <a:ext uri="{0D108BD9-81ED-4DB2-BD59-A6C34878D82A}">
                    <a16:rowId xmlns:a16="http://schemas.microsoft.com/office/drawing/2014/main" val="3181820534"/>
                  </a:ext>
                </a:extLst>
              </a:tr>
              <a:tr h="370840">
                <a:tc>
                  <a:txBody>
                    <a:bodyPr/>
                    <a:lstStyle/>
                    <a:p>
                      <a:r>
                        <a:rPr lang="en-US" sz="1600" b="0" i="0" u="none" strike="noStrike" kern="1200" baseline="0" dirty="0">
                          <a:solidFill>
                            <a:schemeClr val="dk1"/>
                          </a:solidFill>
                          <a:latin typeface="+mn-lt"/>
                          <a:ea typeface="+mn-ea"/>
                          <a:cs typeface="+mn-cs"/>
                        </a:rPr>
                        <a:t>mmm-yy</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Jul-22</a:t>
                      </a:r>
                      <a:endParaRPr lang="en-IN" sz="1600" dirty="0"/>
                    </a:p>
                  </a:txBody>
                  <a:tcPr/>
                </a:tc>
                <a:extLst>
                  <a:ext uri="{0D108BD9-81ED-4DB2-BD59-A6C34878D82A}">
                    <a16:rowId xmlns:a16="http://schemas.microsoft.com/office/drawing/2014/main" val="2624528610"/>
                  </a:ext>
                </a:extLst>
              </a:tr>
            </a:tbl>
          </a:graphicData>
        </a:graphic>
      </p:graphicFrame>
    </p:spTree>
    <p:extLst>
      <p:ext uri="{BB962C8B-B14F-4D97-AF65-F5344CB8AC3E}">
        <p14:creationId xmlns:p14="http://schemas.microsoft.com/office/powerpoint/2010/main" val="1913598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Dates, Clear Contents, and Clear Formats </a:t>
            </a:r>
            <a:r>
              <a:rPr lang="en-US" sz="2000" b="0" dirty="0"/>
              <a:t>(2 of 4)</a:t>
            </a:r>
          </a:p>
        </p:txBody>
      </p:sp>
      <p:graphicFrame>
        <p:nvGraphicFramePr>
          <p:cNvPr id="7" name="Content Placeholder 6">
            <a:extLst>
              <a:ext uri="{FF2B5EF4-FFF2-40B4-BE49-F238E27FC236}">
                <a16:creationId xmlns:a16="http://schemas.microsoft.com/office/drawing/2014/main" id="{D6B2B2F6-A73C-4A3C-975C-E15605766F95}"/>
              </a:ext>
            </a:extLst>
          </p:cNvPr>
          <p:cNvGraphicFramePr>
            <a:graphicFrameLocks noGrp="1"/>
          </p:cNvGraphicFramePr>
          <p:nvPr>
            <p:ph idx="1"/>
            <p:extLst>
              <p:ext uri="{D42A27DB-BD31-4B8C-83A1-F6EECF244321}">
                <p14:modId xmlns:p14="http://schemas.microsoft.com/office/powerpoint/2010/main" val="3585409133"/>
              </p:ext>
            </p:extLst>
          </p:nvPr>
        </p:nvGraphicFramePr>
        <p:xfrm>
          <a:off x="457200" y="1600200"/>
          <a:ext cx="8229600" cy="4450080"/>
        </p:xfrm>
        <a:graphic>
          <a:graphicData uri="http://schemas.openxmlformats.org/drawingml/2006/table">
            <a:tbl>
              <a:tblPr firstRow="1" bandRow="1">
                <a:tableStyleId>{284E427A-3D55-4303-BF80-6455036E1DE7}</a:tableStyleId>
              </a:tblPr>
              <a:tblGrid>
                <a:gridCol w="3200400">
                  <a:extLst>
                    <a:ext uri="{9D8B030D-6E8A-4147-A177-3AD203B41FA5}">
                      <a16:colId xmlns:a16="http://schemas.microsoft.com/office/drawing/2014/main" val="1805554723"/>
                    </a:ext>
                  </a:extLst>
                </a:gridCol>
                <a:gridCol w="5029200">
                  <a:extLst>
                    <a:ext uri="{9D8B030D-6E8A-4147-A177-3AD203B41FA5}">
                      <a16:colId xmlns:a16="http://schemas.microsoft.com/office/drawing/2014/main" val="2244746581"/>
                    </a:ext>
                  </a:extLst>
                </a:gridCol>
              </a:tblGrid>
              <a:tr h="370840">
                <a:tc>
                  <a:txBody>
                    <a:bodyPr/>
                    <a:lstStyle/>
                    <a:p>
                      <a:r>
                        <a:rPr lang="en-IN" sz="1600" dirty="0"/>
                        <a:t>Date</a:t>
                      </a:r>
                      <a:r>
                        <a:rPr lang="en-IN" sz="1600" baseline="0" dirty="0"/>
                        <a:t> Typed As</a:t>
                      </a:r>
                      <a:endParaRPr lang="en-IN" sz="1600" dirty="0"/>
                    </a:p>
                  </a:txBody>
                  <a:tcPr/>
                </a:tc>
                <a:tc>
                  <a:txBody>
                    <a:bodyPr/>
                    <a:lstStyle/>
                    <a:p>
                      <a:r>
                        <a:rPr lang="en-IN" sz="1600" dirty="0"/>
                        <a:t>Completed by Excel As:</a:t>
                      </a:r>
                    </a:p>
                  </a:txBody>
                  <a:tcPr/>
                </a:tc>
                <a:extLst>
                  <a:ext uri="{0D108BD9-81ED-4DB2-BD59-A6C34878D82A}">
                    <a16:rowId xmlns:a16="http://schemas.microsoft.com/office/drawing/2014/main" val="3963183817"/>
                  </a:ext>
                </a:extLst>
              </a:tr>
              <a:tr h="370840">
                <a:tc>
                  <a:txBody>
                    <a:bodyPr/>
                    <a:lstStyle/>
                    <a:p>
                      <a:r>
                        <a:rPr lang="en-IN" sz="1600" dirty="0"/>
                        <a:t>7/4/22</a:t>
                      </a:r>
                    </a:p>
                  </a:txBody>
                  <a:tcPr/>
                </a:tc>
                <a:tc>
                  <a:txBody>
                    <a:bodyPr/>
                    <a:lstStyle/>
                    <a:p>
                      <a:r>
                        <a:rPr lang="en-IN" sz="1600" dirty="0"/>
                        <a:t>7/4/2022</a:t>
                      </a:r>
                    </a:p>
                  </a:txBody>
                  <a:tcPr/>
                </a:tc>
                <a:extLst>
                  <a:ext uri="{0D108BD9-81ED-4DB2-BD59-A6C34878D82A}">
                    <a16:rowId xmlns:a16="http://schemas.microsoft.com/office/drawing/2014/main" val="2390463862"/>
                  </a:ext>
                </a:extLst>
              </a:tr>
              <a:tr h="370840">
                <a:tc>
                  <a:txBody>
                    <a:bodyPr/>
                    <a:lstStyle/>
                    <a:p>
                      <a:r>
                        <a:rPr lang="en-IN" sz="1600" dirty="0"/>
                        <a:t>7/4/98</a:t>
                      </a:r>
                    </a:p>
                  </a:txBody>
                  <a:tcPr/>
                </a:tc>
                <a:tc>
                  <a:txBody>
                    <a:bodyPr/>
                    <a:lstStyle/>
                    <a:p>
                      <a:r>
                        <a:rPr lang="en-IN" sz="1600" dirty="0"/>
                        <a:t>7/4/1998</a:t>
                      </a:r>
                    </a:p>
                  </a:txBody>
                  <a:tcPr/>
                </a:tc>
                <a:extLst>
                  <a:ext uri="{0D108BD9-81ED-4DB2-BD59-A6C34878D82A}">
                    <a16:rowId xmlns:a16="http://schemas.microsoft.com/office/drawing/2014/main" val="904453959"/>
                  </a:ext>
                </a:extLst>
              </a:tr>
              <a:tr h="370840">
                <a:tc>
                  <a:txBody>
                    <a:bodyPr/>
                    <a:lstStyle/>
                    <a:p>
                      <a:r>
                        <a:rPr lang="en-IN" sz="1600" dirty="0"/>
                        <a:t>7/4</a:t>
                      </a:r>
                    </a:p>
                  </a:txBody>
                  <a:tcPr/>
                </a:tc>
                <a:tc>
                  <a:txBody>
                    <a:bodyPr/>
                    <a:lstStyle/>
                    <a:p>
                      <a:r>
                        <a:rPr lang="en-IN" sz="1600" dirty="0"/>
                        <a:t>4-Jul (current year assumed)</a:t>
                      </a:r>
                    </a:p>
                  </a:txBody>
                  <a:tcPr/>
                </a:tc>
                <a:extLst>
                  <a:ext uri="{0D108BD9-81ED-4DB2-BD59-A6C34878D82A}">
                    <a16:rowId xmlns:a16="http://schemas.microsoft.com/office/drawing/2014/main" val="3181820534"/>
                  </a:ext>
                </a:extLst>
              </a:tr>
              <a:tr h="370840">
                <a:tc>
                  <a:txBody>
                    <a:bodyPr/>
                    <a:lstStyle/>
                    <a:p>
                      <a:r>
                        <a:rPr lang="en-IN" sz="1600" dirty="0"/>
                        <a:t>7-4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a:t>4-Jul</a:t>
                      </a:r>
                      <a:r>
                        <a:rPr lang="en-IN" sz="1600" baseline="0" dirty="0"/>
                        <a:t> </a:t>
                      </a:r>
                      <a:r>
                        <a:rPr lang="en-IN" sz="1600" dirty="0"/>
                        <a:t>(current year assumed)</a:t>
                      </a:r>
                    </a:p>
                  </a:txBody>
                  <a:tcPr/>
                </a:tc>
                <a:extLst>
                  <a:ext uri="{0D108BD9-81ED-4DB2-BD59-A6C34878D82A}">
                    <a16:rowId xmlns:a16="http://schemas.microsoft.com/office/drawing/2014/main" val="2624528610"/>
                  </a:ext>
                </a:extLst>
              </a:tr>
              <a:tr h="370840">
                <a:tc>
                  <a:txBody>
                    <a:bodyPr/>
                    <a:lstStyle/>
                    <a:p>
                      <a:r>
                        <a:rPr lang="en-IN" sz="1600" dirty="0"/>
                        <a:t>Jul 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a:t>4-Jul</a:t>
                      </a:r>
                      <a:r>
                        <a:rPr lang="en-IN" sz="1600" baseline="0" dirty="0"/>
                        <a:t> </a:t>
                      </a:r>
                      <a:r>
                        <a:rPr lang="en-IN" sz="1600" dirty="0"/>
                        <a:t>(current year assumed)</a:t>
                      </a:r>
                    </a:p>
                  </a:txBody>
                  <a:tcPr/>
                </a:tc>
                <a:extLst>
                  <a:ext uri="{0D108BD9-81ED-4DB2-BD59-A6C34878D82A}">
                    <a16:rowId xmlns:a16="http://schemas.microsoft.com/office/drawing/2014/main" val="189319186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a:t>Jul 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a:t>4-Jul</a:t>
                      </a:r>
                      <a:r>
                        <a:rPr lang="en-IN" sz="1600" baseline="0" dirty="0"/>
                        <a:t> </a:t>
                      </a:r>
                      <a:r>
                        <a:rPr lang="en-IN" sz="1600" dirty="0"/>
                        <a:t>(current year assumed)</a:t>
                      </a:r>
                    </a:p>
                  </a:txBody>
                  <a:tcPr/>
                </a:tc>
                <a:extLst>
                  <a:ext uri="{0D108BD9-81ED-4DB2-BD59-A6C34878D82A}">
                    <a16:rowId xmlns:a16="http://schemas.microsoft.com/office/drawing/2014/main" val="1168748262"/>
                  </a:ext>
                </a:extLst>
              </a:tr>
              <a:tr h="370840">
                <a:tc>
                  <a:txBody>
                    <a:bodyPr/>
                    <a:lstStyle/>
                    <a:p>
                      <a:r>
                        <a:rPr lang="en-IN" sz="1600" dirty="0"/>
                        <a:t>Jul/4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a:t>4-Jul</a:t>
                      </a:r>
                      <a:r>
                        <a:rPr lang="en-IN" sz="1600" baseline="0" dirty="0"/>
                        <a:t> </a:t>
                      </a:r>
                      <a:r>
                        <a:rPr lang="en-IN" sz="1600" dirty="0"/>
                        <a:t>(current year assumed)</a:t>
                      </a:r>
                    </a:p>
                  </a:txBody>
                  <a:tcPr/>
                </a:tc>
                <a:extLst>
                  <a:ext uri="{0D108BD9-81ED-4DB2-BD59-A6C34878D82A}">
                    <a16:rowId xmlns:a16="http://schemas.microsoft.com/office/drawing/2014/main" val="131493811"/>
                  </a:ext>
                </a:extLst>
              </a:tr>
              <a:tr h="370840">
                <a:tc>
                  <a:txBody>
                    <a:bodyPr/>
                    <a:lstStyle/>
                    <a:p>
                      <a:r>
                        <a:rPr lang="en-IN" sz="1600" dirty="0"/>
                        <a:t>Jul-4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a:t>4-Jul</a:t>
                      </a:r>
                      <a:r>
                        <a:rPr lang="en-IN" sz="1600" baseline="0" dirty="0"/>
                        <a:t> </a:t>
                      </a:r>
                      <a:r>
                        <a:rPr lang="en-IN" sz="1600" dirty="0"/>
                        <a:t>(current year assumed)</a:t>
                      </a:r>
                    </a:p>
                  </a:txBody>
                  <a:tcPr/>
                </a:tc>
                <a:extLst>
                  <a:ext uri="{0D108BD9-81ED-4DB2-BD59-A6C34878D82A}">
                    <a16:rowId xmlns:a16="http://schemas.microsoft.com/office/drawing/2014/main" val="3000597577"/>
                  </a:ext>
                </a:extLst>
              </a:tr>
              <a:tr h="370840">
                <a:tc>
                  <a:txBody>
                    <a:bodyPr/>
                    <a:lstStyle/>
                    <a:p>
                      <a:r>
                        <a:rPr lang="en-IN" sz="1600" dirty="0"/>
                        <a:t>July</a:t>
                      </a:r>
                      <a:r>
                        <a:rPr lang="en-IN" sz="1600" baseline="0" dirty="0"/>
                        <a:t> 4,1998</a:t>
                      </a:r>
                      <a:endParaRPr lang="en-IN" sz="1600" dirty="0"/>
                    </a:p>
                  </a:txBody>
                  <a:tcPr/>
                </a:tc>
                <a:tc>
                  <a:txBody>
                    <a:bodyPr/>
                    <a:lstStyle/>
                    <a:p>
                      <a:r>
                        <a:rPr lang="en-IN" sz="1600" dirty="0"/>
                        <a:t>4-Jul-98</a:t>
                      </a:r>
                    </a:p>
                  </a:txBody>
                  <a:tcPr/>
                </a:tc>
                <a:extLst>
                  <a:ext uri="{0D108BD9-81ED-4DB2-BD59-A6C34878D82A}">
                    <a16:rowId xmlns:a16="http://schemas.microsoft.com/office/drawing/2014/main" val="1105476631"/>
                  </a:ext>
                </a:extLst>
              </a:tr>
              <a:tr h="370840">
                <a:tc>
                  <a:txBody>
                    <a:bodyPr/>
                    <a:lstStyle/>
                    <a:p>
                      <a:r>
                        <a:rPr lang="en-IN" sz="1600" dirty="0"/>
                        <a:t>July 2022</a:t>
                      </a:r>
                    </a:p>
                  </a:txBody>
                  <a:tcPr/>
                </a:tc>
                <a:tc>
                  <a:txBody>
                    <a:bodyPr/>
                    <a:lstStyle/>
                    <a:p>
                      <a:r>
                        <a:rPr lang="en-IN" sz="1600" dirty="0"/>
                        <a:t>Jul-12 (first day of month</a:t>
                      </a:r>
                      <a:r>
                        <a:rPr lang="en-IN" sz="1600" baseline="0" dirty="0"/>
                        <a:t> assumed</a:t>
                      </a:r>
                      <a:r>
                        <a:rPr lang="en-IN" sz="1600" dirty="0"/>
                        <a:t>)</a:t>
                      </a:r>
                    </a:p>
                  </a:txBody>
                  <a:tcPr/>
                </a:tc>
                <a:extLst>
                  <a:ext uri="{0D108BD9-81ED-4DB2-BD59-A6C34878D82A}">
                    <a16:rowId xmlns:a16="http://schemas.microsoft.com/office/drawing/2014/main" val="1140703635"/>
                  </a:ext>
                </a:extLst>
              </a:tr>
              <a:tr h="370840">
                <a:tc>
                  <a:txBody>
                    <a:bodyPr/>
                    <a:lstStyle/>
                    <a:p>
                      <a:r>
                        <a:rPr lang="en-IN" sz="1600" dirty="0"/>
                        <a:t>July 1998</a:t>
                      </a:r>
                    </a:p>
                  </a:txBody>
                  <a:tcPr/>
                </a:tc>
                <a:tc>
                  <a:txBody>
                    <a:bodyPr/>
                    <a:lstStyle/>
                    <a:p>
                      <a:r>
                        <a:rPr lang="en-IN" sz="1600" dirty="0"/>
                        <a:t>Jul-98 (first day</a:t>
                      </a:r>
                      <a:r>
                        <a:rPr lang="en-IN" sz="1600" baseline="0" dirty="0"/>
                        <a:t> of month assumed</a:t>
                      </a:r>
                      <a:r>
                        <a:rPr lang="en-IN" sz="1600" dirty="0"/>
                        <a:t>)</a:t>
                      </a:r>
                    </a:p>
                  </a:txBody>
                  <a:tcPr/>
                </a:tc>
                <a:extLst>
                  <a:ext uri="{0D108BD9-81ED-4DB2-BD59-A6C34878D82A}">
                    <a16:rowId xmlns:a16="http://schemas.microsoft.com/office/drawing/2014/main" val="2175351801"/>
                  </a:ext>
                </a:extLst>
              </a:tr>
            </a:tbl>
          </a:graphicData>
        </a:graphic>
      </p:graphicFrame>
    </p:spTree>
    <p:extLst>
      <p:ext uri="{BB962C8B-B14F-4D97-AF65-F5344CB8AC3E}">
        <p14:creationId xmlns:p14="http://schemas.microsoft.com/office/powerpoint/2010/main" val="1277135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Dates, Clear Contents, and Clear Formats </a:t>
            </a:r>
            <a:r>
              <a:rPr lang="en-US" sz="2000" b="0" dirty="0"/>
              <a:t>(3 of 4)</a:t>
            </a:r>
          </a:p>
        </p:txBody>
      </p:sp>
      <p:pic>
        <p:nvPicPr>
          <p:cNvPr id="7" name="Content Placeholder 6" descr="An Excel sheet showing a format cells dialog box. Long description in Notes Pane, press F6.&#10;">
            <a:extLst>
              <a:ext uri="{FF2B5EF4-FFF2-40B4-BE49-F238E27FC236}">
                <a16:creationId xmlns:a16="http://schemas.microsoft.com/office/drawing/2014/main" id="{B1A93408-5D43-4F1D-B4E9-3E6E83B95DE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6512" y="2057400"/>
            <a:ext cx="8110976" cy="31242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(2 of 2)</a:t>
            </a:r>
          </a:p>
        </p:txBody>
      </p:sp>
      <p:sp>
        <p:nvSpPr>
          <p:cNvPr id="3" name="Content Placeholder 2"/>
          <p:cNvSpPr>
            <a:spLocks noGrp="1"/>
          </p:cNvSpPr>
          <p:nvPr>
            <p:ph idx="1"/>
          </p:nvPr>
        </p:nvSpPr>
        <p:spPr>
          <a:xfrm>
            <a:off x="457200" y="1600201"/>
            <a:ext cx="8229600" cy="3276600"/>
          </a:xfrm>
        </p:spPr>
        <p:txBody>
          <a:bodyPr/>
          <a:lstStyle/>
          <a:p>
            <a:pPr marL="457200" indent="-457200">
              <a:buFont typeface="+mj-lt"/>
              <a:buAutoNum type="arabicPeriod" startAt="7"/>
            </a:pPr>
            <a:r>
              <a:rPr lang="en-US" sz="2400" dirty="0"/>
              <a:t>Navigate a Workbook and Rename Worksheets</a:t>
            </a:r>
            <a:endParaRPr lang="en-US" sz="2400" b="1" dirty="0">
              <a:solidFill>
                <a:schemeClr val="bg2"/>
              </a:solidFill>
              <a:cs typeface="Times New Roman" panose="02020603050405020304" pitchFamily="18" charset="0"/>
            </a:endParaRPr>
          </a:p>
          <a:p>
            <a:pPr marL="457200" indent="-457200">
              <a:buFont typeface="+mj-lt"/>
              <a:buAutoNum type="arabicPeriod" startAt="7"/>
            </a:pPr>
            <a:r>
              <a:rPr lang="en-US" sz="2400" dirty="0"/>
              <a:t>Enter Dates, Clear Contents, and Clear Formats</a:t>
            </a:r>
            <a:endParaRPr lang="en-US" sz="2400" dirty="0">
              <a:cs typeface="Times New Roman" panose="02020603050405020304" pitchFamily="18" charset="0"/>
            </a:endParaRPr>
          </a:p>
          <a:p>
            <a:pPr marL="457200" indent="-457200">
              <a:buFont typeface="+mj-lt"/>
              <a:buAutoNum type="arabicPeriod" startAt="7"/>
            </a:pPr>
            <a:r>
              <a:rPr lang="en-US" sz="2400" dirty="0"/>
              <a:t>Copy and Paste by Using the Paste Options Gallery</a:t>
            </a:r>
            <a:endParaRPr lang="en-US" sz="2400" dirty="0">
              <a:cs typeface="Times New Roman" panose="02020603050405020304" pitchFamily="18" charset="0"/>
            </a:endParaRPr>
          </a:p>
          <a:p>
            <a:pPr marL="457200" indent="-457200">
              <a:buFont typeface="+mj-lt"/>
              <a:buAutoNum type="arabicPeriod" startAt="7"/>
            </a:pPr>
            <a:r>
              <a:rPr lang="en-US" sz="2400" dirty="0"/>
              <a:t>Edit and Format Multiple Worksheets at the Same Time</a:t>
            </a:r>
          </a:p>
          <a:p>
            <a:pPr marL="457200" indent="-457200">
              <a:buFont typeface="+mj-lt"/>
              <a:buAutoNum type="arabicPeriod" startAt="7"/>
            </a:pPr>
            <a:r>
              <a:rPr lang="en-US" sz="2400" dirty="0"/>
              <a:t>Create a Summary Sheet with Column Sparklines</a:t>
            </a:r>
          </a:p>
          <a:p>
            <a:pPr marL="457200" indent="-457200">
              <a:buFont typeface="+mj-lt"/>
              <a:buAutoNum type="arabicPeriod" startAt="7"/>
            </a:pPr>
            <a:r>
              <a:rPr lang="en-US" sz="2400" dirty="0"/>
              <a:t>Format and Print Multiple Worksheets in a Workbook</a:t>
            </a:r>
          </a:p>
        </p:txBody>
      </p:sp>
    </p:spTree>
    <p:extLst>
      <p:ext uri="{BB962C8B-B14F-4D97-AF65-F5344CB8AC3E}">
        <p14:creationId xmlns:p14="http://schemas.microsoft.com/office/powerpoint/2010/main" val="3631506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Dates, Clear Contents, and Clear Formats </a:t>
            </a:r>
            <a:r>
              <a:rPr lang="en-US" sz="2000" b="0" dirty="0"/>
              <a:t>(4 of 4)</a:t>
            </a:r>
          </a:p>
        </p:txBody>
      </p:sp>
      <p:pic>
        <p:nvPicPr>
          <p:cNvPr id="7" name="Content Placeholder 6" descr="A home tab in Excel showing cleared contents and formats.&#10;Long description in Notes Pane, press F6.">
            <a:extLst>
              <a:ext uri="{FF2B5EF4-FFF2-40B4-BE49-F238E27FC236}">
                <a16:creationId xmlns:a16="http://schemas.microsoft.com/office/drawing/2014/main" id="{67008CE0-BF20-4BAC-AF9E-15C0DE2FDF9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5938" y="2133600"/>
            <a:ext cx="7832124" cy="3452910"/>
          </a:xfrm>
        </p:spPr>
      </p:pic>
    </p:spTree>
    <p:extLst>
      <p:ext uri="{BB962C8B-B14F-4D97-AF65-F5344CB8AC3E}">
        <p14:creationId xmlns:p14="http://schemas.microsoft.com/office/powerpoint/2010/main" val="3403900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and Paste by Using the Paste Options Gallery</a:t>
            </a:r>
          </a:p>
        </p:txBody>
      </p:sp>
      <p:pic>
        <p:nvPicPr>
          <p:cNvPr id="6" name="Content Placeholder 5" descr="An Excel sheet showing a window that displays 6 paste options icons. (The first option is selected). &#10;">
            <a:extLst>
              <a:ext uri="{FF2B5EF4-FFF2-40B4-BE49-F238E27FC236}">
                <a16:creationId xmlns:a16="http://schemas.microsoft.com/office/drawing/2014/main" id="{A177C180-ABA7-43DF-B79F-EDE4372217B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3404" y="2895600"/>
            <a:ext cx="8417192" cy="1981200"/>
          </a:xfrm>
        </p:spPr>
      </p:pic>
    </p:spTree>
    <p:extLst>
      <p:ext uri="{BB962C8B-B14F-4D97-AF65-F5344CB8AC3E}">
        <p14:creationId xmlns:p14="http://schemas.microsoft.com/office/powerpoint/2010/main" val="1306310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and Format Multiple Worksheets at the Same Time </a:t>
            </a:r>
            <a:r>
              <a:rPr lang="en-US" sz="2000" b="0" dirty="0"/>
              <a:t>(1 of 2)</a:t>
            </a:r>
          </a:p>
        </p:txBody>
      </p:sp>
      <p:pic>
        <p:nvPicPr>
          <p:cNvPr id="6" name="Content Placeholder 5" descr="A home tab in Excel showing an online sales worksheet.&#10;Long description in Notes Pane, press F6.">
            <a:extLst>
              <a:ext uri="{FF2B5EF4-FFF2-40B4-BE49-F238E27FC236}">
                <a16:creationId xmlns:a16="http://schemas.microsoft.com/office/drawing/2014/main" id="{9C4DEE37-14B1-43A7-B71B-9122C89E4B9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9924" y="1828800"/>
            <a:ext cx="7704151" cy="4419600"/>
          </a:xfrm>
        </p:spPr>
      </p:pic>
    </p:spTree>
    <p:extLst>
      <p:ext uri="{BB962C8B-B14F-4D97-AF65-F5344CB8AC3E}">
        <p14:creationId xmlns:p14="http://schemas.microsoft.com/office/powerpoint/2010/main" val="415080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and Format Multiple Worksheets at the Same Time </a:t>
            </a:r>
            <a:r>
              <a:rPr lang="en-US" sz="2000" b="0" dirty="0"/>
              <a:t>(2 of 2)</a:t>
            </a:r>
          </a:p>
        </p:txBody>
      </p:sp>
      <p:pic>
        <p:nvPicPr>
          <p:cNvPr id="6" name="Content Placeholder 5" descr="An Excel sheet showing ungrouped worksheets.&#10;Long description in Notes Pane, press F6.">
            <a:extLst>
              <a:ext uri="{FF2B5EF4-FFF2-40B4-BE49-F238E27FC236}">
                <a16:creationId xmlns:a16="http://schemas.microsoft.com/office/drawing/2014/main" id="{E6387E73-B8BB-40C1-8AE9-24C20C8C5AE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2163" y="2209800"/>
            <a:ext cx="8099674" cy="3647091"/>
          </a:xfrm>
        </p:spPr>
      </p:pic>
    </p:spTree>
    <p:extLst>
      <p:ext uri="{BB962C8B-B14F-4D97-AF65-F5344CB8AC3E}">
        <p14:creationId xmlns:p14="http://schemas.microsoft.com/office/powerpoint/2010/main" val="1497446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Summary Sheet with Column Sparklines </a:t>
            </a:r>
            <a:r>
              <a:rPr lang="en-US" sz="2000" b="0" dirty="0"/>
              <a:t>(1 of 5)</a:t>
            </a:r>
          </a:p>
        </p:txBody>
      </p:sp>
      <p:pic>
        <p:nvPicPr>
          <p:cNvPr id="7" name="Content Placeholder 6" descr="An Excel sheet showing formulas referring to cells in another worksheet.&#10;Long description in Notes Pane, press F6.">
            <a:extLst>
              <a:ext uri="{FF2B5EF4-FFF2-40B4-BE49-F238E27FC236}">
                <a16:creationId xmlns:a16="http://schemas.microsoft.com/office/drawing/2014/main" id="{F1090BAE-EE2D-42EC-9D0C-218F7413F51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6747" y="2514600"/>
            <a:ext cx="8250506" cy="1828799"/>
          </a:xfrm>
        </p:spPr>
      </p:pic>
    </p:spTree>
    <p:extLst>
      <p:ext uri="{BB962C8B-B14F-4D97-AF65-F5344CB8AC3E}">
        <p14:creationId xmlns:p14="http://schemas.microsoft.com/office/powerpoint/2010/main" val="4201866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Summary Sheet with Column Sparklines </a:t>
            </a:r>
            <a:r>
              <a:rPr lang="en-US" sz="2000" b="0" dirty="0"/>
              <a:t>(2 of 5)</a:t>
            </a:r>
          </a:p>
        </p:txBody>
      </p:sp>
      <p:pic>
        <p:nvPicPr>
          <p:cNvPr id="7" name="Content Placeholder 6" descr="An Excel sheet showing a dialog box titled Create Sparklines. In the Excel sheet cell, B5 is selected. In the dialog box, data range c5 is to d5 is selected.&#10;">
            <a:extLst>
              <a:ext uri="{FF2B5EF4-FFF2-40B4-BE49-F238E27FC236}">
                <a16:creationId xmlns:a16="http://schemas.microsoft.com/office/drawing/2014/main" id="{83870F13-C7A4-43CC-8C4F-DBA82DF8C52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7518" y="2743200"/>
            <a:ext cx="7588963" cy="2607723"/>
          </a:xfrm>
        </p:spPr>
      </p:pic>
    </p:spTree>
    <p:extLst>
      <p:ext uri="{BB962C8B-B14F-4D97-AF65-F5344CB8AC3E}">
        <p14:creationId xmlns:p14="http://schemas.microsoft.com/office/powerpoint/2010/main" val="571473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Summary Sheet with Column Sparklines </a:t>
            </a:r>
            <a:r>
              <a:rPr lang="en-US" sz="2000" b="0" dirty="0"/>
              <a:t>(3 of 5)</a:t>
            </a:r>
          </a:p>
        </p:txBody>
      </p:sp>
      <p:pic>
        <p:nvPicPr>
          <p:cNvPr id="6" name="Content Placeholder 5" descr="An Excel sheet showing blue and yellow horizontal bars and lines in cells B5 and B6 respectively labeled as Column sparklines compare sales of Roses to Rose Supplies both Online and In-Store. &#10;">
            <a:extLst>
              <a:ext uri="{FF2B5EF4-FFF2-40B4-BE49-F238E27FC236}">
                <a16:creationId xmlns:a16="http://schemas.microsoft.com/office/drawing/2014/main" id="{8A837422-E85B-4385-A97B-25C991B8572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8483" y="2743200"/>
            <a:ext cx="7907034" cy="2590800"/>
          </a:xfrm>
        </p:spPr>
      </p:pic>
    </p:spTree>
    <p:extLst>
      <p:ext uri="{BB962C8B-B14F-4D97-AF65-F5344CB8AC3E}">
        <p14:creationId xmlns:p14="http://schemas.microsoft.com/office/powerpoint/2010/main" val="1599167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Summary Sheet with Column Sparklines </a:t>
            </a:r>
            <a:r>
              <a:rPr lang="en-US" sz="2000" b="0" dirty="0"/>
              <a:t>(4 of 5)</a:t>
            </a:r>
          </a:p>
        </p:txBody>
      </p:sp>
      <p:pic>
        <p:nvPicPr>
          <p:cNvPr id="7" name="Content Placeholder 6" descr="A formulas tab in the Bonus worksheet shows an IFS function arguments dialog box.&#10;Long description in Notes Pane, press F6.">
            <a:extLst>
              <a:ext uri="{FF2B5EF4-FFF2-40B4-BE49-F238E27FC236}">
                <a16:creationId xmlns:a16="http://schemas.microsoft.com/office/drawing/2014/main" id="{9931D36C-C48B-4B3B-842B-C2D16196708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1590" y="1981200"/>
            <a:ext cx="7600820" cy="4360323"/>
          </a:xfrm>
        </p:spPr>
      </p:pic>
    </p:spTree>
    <p:extLst>
      <p:ext uri="{BB962C8B-B14F-4D97-AF65-F5344CB8AC3E}">
        <p14:creationId xmlns:p14="http://schemas.microsoft.com/office/powerpoint/2010/main" val="58105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Summary Sheet with Column Sparklines </a:t>
            </a:r>
            <a:r>
              <a:rPr lang="en-US" sz="2000" b="0" dirty="0"/>
              <a:t>(5 of 5)</a:t>
            </a:r>
          </a:p>
        </p:txBody>
      </p:sp>
      <p:pic>
        <p:nvPicPr>
          <p:cNvPr id="7" name="Content Placeholder 6" descr="A formulas tab in Excel shows bonuses earned by four salespeople. Cell C4 (350), C5 (0), C6 (250), and C7 (500) are selected and labeled as 3 of 4 salespeople earned bonuses. There is an autofill options button to the lower right corner of C7. &#10;">
            <a:extLst>
              <a:ext uri="{FF2B5EF4-FFF2-40B4-BE49-F238E27FC236}">
                <a16:creationId xmlns:a16="http://schemas.microsoft.com/office/drawing/2014/main" id="{520D118B-C8F3-4B59-9DF5-D807BC25085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7518" y="2667000"/>
            <a:ext cx="7588963" cy="2607723"/>
          </a:xfrm>
        </p:spPr>
      </p:pic>
    </p:spTree>
    <p:extLst>
      <p:ext uri="{BB962C8B-B14F-4D97-AF65-F5344CB8AC3E}">
        <p14:creationId xmlns:p14="http://schemas.microsoft.com/office/powerpoint/2010/main" val="979434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and Print Multiple Worksheets in a Workbook </a:t>
            </a:r>
            <a:r>
              <a:rPr lang="en-US" sz="2000" b="0" dirty="0"/>
              <a:t>(1 of 2)</a:t>
            </a:r>
          </a:p>
        </p:txBody>
      </p:sp>
      <p:pic>
        <p:nvPicPr>
          <p:cNvPr id="6" name="Content Placeholder 5" descr="An Excel sheet showing a caret sign (black triangle) displayed to the left of the online sales sheet tab. &#10;">
            <a:extLst>
              <a:ext uri="{FF2B5EF4-FFF2-40B4-BE49-F238E27FC236}">
                <a16:creationId xmlns:a16="http://schemas.microsoft.com/office/drawing/2014/main" id="{CE9C5796-81C6-4735-993F-77522DC396D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005" y="1905000"/>
            <a:ext cx="7467990" cy="4284123"/>
          </a:xfrm>
        </p:spPr>
      </p:pic>
    </p:spTree>
    <p:extLst>
      <p:ext uri="{BB962C8B-B14F-4D97-AF65-F5344CB8AC3E}">
        <p14:creationId xmlns:p14="http://schemas.microsoft.com/office/powerpoint/2010/main" val="326693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Use Flash Fill and the Sum, Average, Median, Min, and Max Functions </a:t>
            </a:r>
            <a:r>
              <a:rPr lang="en-US" sz="2000" b="0" dirty="0"/>
              <a:t>(1 of 6)</a:t>
            </a:r>
            <a:r>
              <a:rPr lang="en-US" sz="2000" b="0" dirty="0">
                <a:latin typeface="+mj-lt"/>
              </a:rPr>
              <a:t>	</a:t>
            </a:r>
            <a:endParaRPr lang="en-IN" dirty="0">
              <a:latin typeface="+mj-lt"/>
            </a:endParaRPr>
          </a:p>
        </p:txBody>
      </p:sp>
      <p:pic>
        <p:nvPicPr>
          <p:cNvPr id="6" name="Content Placeholder 5" descr="An Excel sheet showing results on using the flash fill option.  Long description in Notes Pane, press F6.&#10;">
            <a:extLst>
              <a:ext uri="{FF2B5EF4-FFF2-40B4-BE49-F238E27FC236}">
                <a16:creationId xmlns:a16="http://schemas.microsoft.com/office/drawing/2014/main" id="{33CE9212-631E-40A4-BFA7-F7CAAB5D954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3396" y="2976213"/>
            <a:ext cx="6617208" cy="1773936"/>
          </a:xfrm>
        </p:spPr>
      </p:pic>
    </p:spTree>
    <p:extLst>
      <p:ext uri="{BB962C8B-B14F-4D97-AF65-F5344CB8AC3E}">
        <p14:creationId xmlns:p14="http://schemas.microsoft.com/office/powerpoint/2010/main" val="2381095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and Print Multiple Worksheets in a Workbook </a:t>
            </a:r>
            <a:r>
              <a:rPr lang="en-US" sz="2000" b="0" dirty="0"/>
              <a:t>(2 of 2)</a:t>
            </a:r>
          </a:p>
        </p:txBody>
      </p:sp>
      <p:pic>
        <p:nvPicPr>
          <p:cNvPr id="6" name="Content Placeholder 5" descr="A backstage view of an Excel sheet showing an active print tab. The bottom of the print preview reads as “1 or 4” (labeled as Page 1 of 4 indicated). &#10;">
            <a:extLst>
              <a:ext uri="{FF2B5EF4-FFF2-40B4-BE49-F238E27FC236}">
                <a16:creationId xmlns:a16="http://schemas.microsoft.com/office/drawing/2014/main" id="{1851F38F-BF51-436F-9D29-175C74D17C4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1590" y="1752600"/>
            <a:ext cx="7600820" cy="4360323"/>
          </a:xfrm>
        </p:spPr>
      </p:pic>
    </p:spTree>
    <p:extLst>
      <p:ext uri="{BB962C8B-B14F-4D97-AF65-F5344CB8AC3E}">
        <p14:creationId xmlns:p14="http://schemas.microsoft.com/office/powerpoint/2010/main" val="2735462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5C21-953B-4575-B4E4-BCFF0B8F963F}"/>
              </a:ext>
            </a:extLst>
          </p:cNvPr>
          <p:cNvSpPr>
            <a:spLocks noGrp="1"/>
          </p:cNvSpPr>
          <p:nvPr>
            <p:ph type="title"/>
          </p:nvPr>
        </p:nvSpPr>
        <p:spPr/>
        <p:txBody>
          <a:bodyPr/>
          <a:lstStyle/>
          <a:p>
            <a:r>
              <a:rPr lang="en-US" dirty="0"/>
              <a:t>Questions</a:t>
            </a:r>
          </a:p>
        </p:txBody>
      </p:sp>
      <p:pic>
        <p:nvPicPr>
          <p:cNvPr id="3" name="Picture 2" descr="A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70" y="1390894"/>
            <a:ext cx="2962261" cy="4310672"/>
          </a:xfrm>
          <a:prstGeom prst="rect">
            <a:avLst/>
          </a:prstGeom>
        </p:spPr>
      </p:pic>
    </p:spTree>
    <p:extLst>
      <p:ext uri="{BB962C8B-B14F-4D97-AF65-F5344CB8AC3E}">
        <p14:creationId xmlns:p14="http://schemas.microsoft.com/office/powerpoint/2010/main" val="2744174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Flash Fill and the Sum, Average, Median, Min, and Max Functions </a:t>
            </a:r>
            <a:r>
              <a:rPr lang="en-US" sz="2000" b="0" dirty="0"/>
              <a:t>(2 of 6)</a:t>
            </a:r>
            <a:r>
              <a:rPr lang="en-US" sz="2000" b="0" dirty="0">
                <a:latin typeface="+mj-lt"/>
              </a:rPr>
              <a:t>	</a:t>
            </a:r>
            <a:endParaRPr lang="en-IN" dirty="0">
              <a:latin typeface="+mj-lt"/>
            </a:endParaRPr>
          </a:p>
        </p:txBody>
      </p:sp>
      <p:pic>
        <p:nvPicPr>
          <p:cNvPr id="6" name="Content Placeholder 5" descr="A formulas tab in Excel showing an autosum (summation symbol) button in the function library group of excel ribbon and a SUM function in cell B4 (active) that reads as “equal to capital s capital u capital m open and close parentheses”. &#10;">
            <a:extLst>
              <a:ext uri="{FF2B5EF4-FFF2-40B4-BE49-F238E27FC236}">
                <a16:creationId xmlns:a16="http://schemas.microsoft.com/office/drawing/2014/main" id="{8B4B8185-E981-48C9-81FC-60A24E108B8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4763" y="1600200"/>
            <a:ext cx="7674474" cy="2514600"/>
          </a:xfrm>
        </p:spPr>
      </p:pic>
      <p:pic>
        <p:nvPicPr>
          <p:cNvPr id="10" name="Content Placeholder 9" descr="An Excel sheet showing function and arguments (equal to capital s capital u capital m open parenthesis capital A11 is to capital A39 close parenthesis) displayed in the formula bar and Result (3022) of SUM function displayed in B4. &#10;">
            <a:extLst>
              <a:ext uri="{FF2B5EF4-FFF2-40B4-BE49-F238E27FC236}">
                <a16:creationId xmlns:a16="http://schemas.microsoft.com/office/drawing/2014/main" id="{7C8C13FF-2BE9-41EE-9F83-252E1F1C113E}"/>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603031" y="4355512"/>
            <a:ext cx="7937938" cy="1804575"/>
          </a:xfrm>
        </p:spPr>
      </p:pic>
    </p:spTree>
    <p:extLst>
      <p:ext uri="{BB962C8B-B14F-4D97-AF65-F5344CB8AC3E}">
        <p14:creationId xmlns:p14="http://schemas.microsoft.com/office/powerpoint/2010/main" val="211503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Flash Fill and the Sum, Average, Median, Min, and Max Functions </a:t>
            </a:r>
            <a:r>
              <a:rPr lang="en-US" sz="2000" b="0" dirty="0"/>
              <a:t>(3 of 6)</a:t>
            </a:r>
            <a:r>
              <a:rPr lang="en-US" sz="2000" b="0" dirty="0">
                <a:latin typeface="+mj-lt"/>
              </a:rPr>
              <a:t>	</a:t>
            </a:r>
            <a:endParaRPr lang="en-IN" dirty="0">
              <a:latin typeface="+mj-lt"/>
            </a:endParaRPr>
          </a:p>
        </p:txBody>
      </p:sp>
      <p:pic>
        <p:nvPicPr>
          <p:cNvPr id="7" name="Content Placeholder 6" descr="A formulas tab in Excel showing a screen tip describing average function. Long description in Notes Pane, press F6.&#10;">
            <a:extLst>
              <a:ext uri="{FF2B5EF4-FFF2-40B4-BE49-F238E27FC236}">
                <a16:creationId xmlns:a16="http://schemas.microsoft.com/office/drawing/2014/main" id="{9F20FFF2-63BD-4858-B871-43B7E4F9A7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8697" y="2295064"/>
            <a:ext cx="7906606" cy="2267871"/>
          </a:xfrm>
        </p:spPr>
      </p:pic>
    </p:spTree>
    <p:extLst>
      <p:ext uri="{BB962C8B-B14F-4D97-AF65-F5344CB8AC3E}">
        <p14:creationId xmlns:p14="http://schemas.microsoft.com/office/powerpoint/2010/main" val="240100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Flash Fill and the Sum, Average, Median, Min, and Max Functions </a:t>
            </a:r>
            <a:r>
              <a:rPr lang="en-US" sz="2000" b="0" dirty="0"/>
              <a:t>(4 of 6)	</a:t>
            </a:r>
            <a:endParaRPr lang="en-IN" dirty="0"/>
          </a:p>
        </p:txBody>
      </p:sp>
      <p:pic>
        <p:nvPicPr>
          <p:cNvPr id="4" name="Content Placeholder 3" descr="An Excel sheet showing a dialog box titled, “function Arguments”.  Long description in Notes Pane, press F6.&#10;">
            <a:extLst>
              <a:ext uri="{FF2B5EF4-FFF2-40B4-BE49-F238E27FC236}">
                <a16:creationId xmlns:a16="http://schemas.microsoft.com/office/drawing/2014/main" id="{2FF6A5AA-2323-44D6-A607-A56A90450AB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457200" y="1951388"/>
            <a:ext cx="8229600" cy="3823587"/>
          </a:xfrm>
        </p:spPr>
      </p:pic>
    </p:spTree>
    <p:extLst>
      <p:ext uri="{BB962C8B-B14F-4D97-AF65-F5344CB8AC3E}">
        <p14:creationId xmlns:p14="http://schemas.microsoft.com/office/powerpoint/2010/main" val="232987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Use Flash Fill and the Sum, Average, Median, Min, and Max Functions </a:t>
            </a:r>
            <a:r>
              <a:rPr lang="en-US" sz="2000" b="0" dirty="0"/>
              <a:t>(5 of 6)</a:t>
            </a:r>
            <a:r>
              <a:rPr lang="en-US" sz="2000" b="0" dirty="0">
                <a:latin typeface="+mj-lt"/>
              </a:rPr>
              <a:t>	</a:t>
            </a:r>
            <a:endParaRPr lang="en-IN" dirty="0">
              <a:latin typeface="+mj-lt"/>
            </a:endParaRPr>
          </a:p>
        </p:txBody>
      </p:sp>
      <p:pic>
        <p:nvPicPr>
          <p:cNvPr id="10" name="Content Placeholder 9" descr="An Excel sheet showing a function arguments dialog box for the MEDIAN function. The dialog box with the subtitle MEDIAN shows two text boxes (for number 1 and number2), formula result, help, OK, and Cancel buttons. &#10;">
            <a:extLst>
              <a:ext uri="{FF2B5EF4-FFF2-40B4-BE49-F238E27FC236}">
                <a16:creationId xmlns:a16="http://schemas.microsoft.com/office/drawing/2014/main" id="{B321CC8C-FC68-450E-BF8C-C4CB7A0464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9371" y="1828800"/>
            <a:ext cx="7765257" cy="2830227"/>
          </a:xfrm>
        </p:spPr>
      </p:pic>
    </p:spTree>
    <p:extLst>
      <p:ext uri="{BB962C8B-B14F-4D97-AF65-F5344CB8AC3E}">
        <p14:creationId xmlns:p14="http://schemas.microsoft.com/office/powerpoint/2010/main" val="195638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Flash Fill and the Sum, Average, Median, Min, and Max Functions </a:t>
            </a:r>
            <a:r>
              <a:rPr lang="en-US" sz="2000" b="0" dirty="0"/>
              <a:t>(6 of 6)</a:t>
            </a:r>
            <a:endParaRPr lang="en-IN" sz="2000" b="0" dirty="0"/>
          </a:p>
        </p:txBody>
      </p:sp>
      <p:pic>
        <p:nvPicPr>
          <p:cNvPr id="7" name="Content Placeholder 6" descr="An Excel sheet showing results of the application of accounting number format.&#10;Long description in Notes Pane, press F6.">
            <a:extLst>
              <a:ext uri="{FF2B5EF4-FFF2-40B4-BE49-F238E27FC236}">
                <a16:creationId xmlns:a16="http://schemas.microsoft.com/office/drawing/2014/main" id="{CD75BC29-E0FA-47EE-988D-2AE1ECFEE08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4526" y="2438400"/>
            <a:ext cx="7794948" cy="2290731"/>
          </a:xfrm>
        </p:spPr>
      </p:pic>
    </p:spTree>
    <p:extLst>
      <p:ext uri="{BB962C8B-B14F-4D97-AF65-F5344CB8AC3E}">
        <p14:creationId xmlns:p14="http://schemas.microsoft.com/office/powerpoint/2010/main" val="177226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1d5a54d1bbb419f5c0539dca0ebebe3be2b53"/>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5843</TotalTime>
  <Words>4318</Words>
  <Application>Microsoft Office PowerPoint</Application>
  <PresentationFormat>On-screen Show (4:3)</PresentationFormat>
  <Paragraphs>287</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Times New Roman</vt:lpstr>
      <vt:lpstr>Verdana</vt:lpstr>
      <vt:lpstr>Wingdings</vt:lpstr>
      <vt:lpstr>508 Lecture</vt:lpstr>
      <vt:lpstr>GO! with Microsoft 365: Excel 2021</vt:lpstr>
      <vt:lpstr>Learning Objectives (1 of 2)</vt:lpstr>
      <vt:lpstr>Learning Objectives (2 of 2)</vt:lpstr>
      <vt:lpstr>Use Flash Fill and the Sum, Average, Median, Min, and Max Functions (1 of 6) </vt:lpstr>
      <vt:lpstr>Use Flash Fill and the Sum, Average, Median, Min, and Max Functions (2 of 6) </vt:lpstr>
      <vt:lpstr>Use Flash Fill and the Sum, Average, Median, Min, and Max Functions (3 of 6) </vt:lpstr>
      <vt:lpstr>Use Flash Fill and the Sum, Average, Median, Min, and Max Functions (4 of 6) </vt:lpstr>
      <vt:lpstr>Use Flash Fill and the Sum, Average, Median, Min, and Max Functions (5 of 6) </vt:lpstr>
      <vt:lpstr>Use Flash Fill and the Sum, Average, Median, Min, and Max Functions (6 of 6)</vt:lpstr>
      <vt:lpstr>Move Data, Resolve Error Messages, and Rotate Text (1 of 2)</vt:lpstr>
      <vt:lpstr>Move Data, Resolve Error Messages, and Rotate Text (2 of 2)</vt:lpstr>
      <vt:lpstr>Use COUNTIF and IF Functions and Apply Conditional Formatting (1 of 7)</vt:lpstr>
      <vt:lpstr>Use COUNTIF and IF Functions and Apply Conditional Formatting (2 of 7)</vt:lpstr>
      <vt:lpstr>Use COUNTIF and IF Functions and Apply Conditional Formatting (3 of 7)</vt:lpstr>
      <vt:lpstr>Use COUNTIF and IF Functions and Apply Conditional Formatting (4 of 7)</vt:lpstr>
      <vt:lpstr>Use COUNTIF and IF Functions and Apply Conditional Formatting (5 of 7)</vt:lpstr>
      <vt:lpstr>Use COUNTIF and IF Functions and Apply Conditional Formatting (6 of 7)</vt:lpstr>
      <vt:lpstr>Use COUNTIF and IF Functions and Apply Conditional Formatting (7 of 7)</vt:lpstr>
      <vt:lpstr>Use Date &amp; Time Functions and Freeze Panes (1 of 2)</vt:lpstr>
      <vt:lpstr>Use Date &amp; Time Functions and Freeze Panes (2 of 2)</vt:lpstr>
      <vt:lpstr>Create, Sort, and Filter an Excel Table  (1 of 3)</vt:lpstr>
      <vt:lpstr>Create, Sort, and Filter an Excel Table  (2 of 3)</vt:lpstr>
      <vt:lpstr>Create, Sort, and Filter an Excel Table  (3 of 3)</vt:lpstr>
      <vt:lpstr>View, Format, and Print a Large Worksheet (1 of 2)</vt:lpstr>
      <vt:lpstr>View, Format, and Print a Large Worksheet (2 of 2)</vt:lpstr>
      <vt:lpstr>Navigate a Workbook and Rename Worksheets</vt:lpstr>
      <vt:lpstr>Enter Dates, Clear Contents, and Clear Formats (1 of 4)</vt:lpstr>
      <vt:lpstr>Enter Dates, Clear Contents, and Clear Formats (2 of 4)</vt:lpstr>
      <vt:lpstr>Enter Dates, Clear Contents, and Clear Formats (3 of 4)</vt:lpstr>
      <vt:lpstr>Enter Dates, Clear Contents, and Clear Formats (4 of 4)</vt:lpstr>
      <vt:lpstr>Copy and Paste by Using the Paste Options Gallery</vt:lpstr>
      <vt:lpstr>Edit and Format Multiple Worksheets at the Same Time (1 of 2)</vt:lpstr>
      <vt:lpstr>Edit and Format Multiple Worksheets at the Same Time (2 of 2)</vt:lpstr>
      <vt:lpstr>Create a Summary Sheet with Column Sparklines (1 of 5)</vt:lpstr>
      <vt:lpstr>Create a Summary Sheet with Column Sparklines (2 of 5)</vt:lpstr>
      <vt:lpstr>Create a Summary Sheet with Column Sparklines (3 of 5)</vt:lpstr>
      <vt:lpstr>Create a Summary Sheet with Column Sparklines (4 of 5)</vt:lpstr>
      <vt:lpstr>Create a Summary Sheet with Column Sparklines (5 of 5)</vt:lpstr>
      <vt:lpstr>Format and Print Multiple Worksheets in a Workbook (1 of 2)</vt:lpstr>
      <vt:lpstr>Format and Print Multiple Worksheets in a Workbook (2 of 2)</vt:lpstr>
      <vt:lpstr>Questions</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with Microsoft 365: Excel 2021, First edition, Chapter 2</dc:title>
  <dc:subject>Computer Science</dc:subject>
  <cp:keywords>Microsoft Excel 2021</cp:keywords>
  <dc:description>Additional learning content may be available in the Notes Pane.</dc:description>
  <cp:lastModifiedBy>Sundar Raj Iyyappan (Integra)</cp:lastModifiedBy>
  <cp:revision>5</cp:revision>
  <dcterms:created xsi:type="dcterms:W3CDTF">2014-07-14T20:04:21Z</dcterms:created>
  <dcterms:modified xsi:type="dcterms:W3CDTF">2022-05-06T11:32:08Z</dcterms:modified>
</cp:coreProperties>
</file>