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81" r:id="rId2"/>
    <p:sldId id="456" r:id="rId3"/>
    <p:sldId id="489" r:id="rId4"/>
    <p:sldId id="491" r:id="rId5"/>
    <p:sldId id="485" r:id="rId6"/>
    <p:sldId id="490" r:id="rId7"/>
    <p:sldId id="459" r:id="rId8"/>
    <p:sldId id="460" r:id="rId9"/>
    <p:sldId id="492" r:id="rId10"/>
    <p:sldId id="493" r:id="rId11"/>
    <p:sldId id="479" r:id="rId12"/>
    <p:sldId id="462" r:id="rId13"/>
    <p:sldId id="463" r:id="rId14"/>
    <p:sldId id="464" r:id="rId15"/>
    <p:sldId id="465" r:id="rId16"/>
    <p:sldId id="466" r:id="rId17"/>
    <p:sldId id="468" r:id="rId18"/>
    <p:sldId id="470" r:id="rId19"/>
    <p:sldId id="478" r:id="rId20"/>
    <p:sldId id="486" r:id="rId21"/>
    <p:sldId id="472" r:id="rId22"/>
    <p:sldId id="473" r:id="rId23"/>
    <p:sldId id="474" r:id="rId24"/>
    <p:sldId id="494" r:id="rId25"/>
    <p:sldId id="495" r:id="rId26"/>
    <p:sldId id="487" r:id="rId27"/>
    <p:sldId id="484"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78E84A-3BDD-23B7-C252-D66193B3D2C9}" name="Janet Pickard" initials="JP" userId="3fdfd11642563f4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rri Tomasso" initials="KT" lastIdx="16" clrIdx="0">
    <p:extLst>
      <p:ext uri="{19B8F6BF-5375-455C-9EA6-DF929625EA0E}">
        <p15:presenceInfo xmlns:p15="http://schemas.microsoft.com/office/powerpoint/2012/main" userId="a57fff80d119c9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E6F7FA"/>
    <a:srgbClr val="DFF5F9"/>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75281" autoAdjust="0"/>
  </p:normalViewPr>
  <p:slideViewPr>
    <p:cSldViewPr>
      <p:cViewPr varScale="1">
        <p:scale>
          <a:sx n="77" d="100"/>
          <a:sy n="77" d="100"/>
        </p:scale>
        <p:origin x="28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GO!</a:t>
            </a:r>
            <a:r>
              <a:rPr lang="en-US" baseline="0" dirty="0"/>
              <a:t> with Microsoft 365 </a:t>
            </a:r>
            <a:r>
              <a:rPr lang="en-US" baseline="0"/>
              <a:t>Excel 2021, </a:t>
            </a:r>
            <a:r>
              <a:rPr lang="en-US" baseline="0" dirty="0"/>
              <a:t>Chapter 3</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chapter, you will learn how to analyze data with pie and line charts and What-If analysis tools.</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76822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entire chart and all of its elements comprise the chart area, and its components can be formatted.</a:t>
            </a:r>
            <a:endParaRPr lang="en-US"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00314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 edit the data in your worksheet, the chart data markers—in this instance, the pie slices—will adjust automatically to accurately represent the new values. A quick</a:t>
            </a:r>
            <a:r>
              <a:rPr lang="en-US" baseline="0" dirty="0"/>
              <a:t> way to edit cell data is to double-click the cell to position the insertion point in the cell and edit the data.</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04495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 Text: </a:t>
            </a:r>
            <a:r>
              <a:rPr lang="en-US" sz="1800" b="0" i="0" u="none" strike="noStrike" dirty="0">
                <a:solidFill>
                  <a:srgbClr val="000000"/>
                </a:solidFill>
                <a:effectLst/>
                <a:latin typeface="Calibri" panose="020F0502020204030204" pitchFamily="34" charset="0"/>
              </a:rPr>
              <a:t>C11 is entered in a set cell box (labeled as Set cell references a cell with a formula). The To value indicates 100,000,000. $ capital C $ 7 is entered in By changing cell box and labeled as By changing cell formatted as absolute cell reference. </a:t>
            </a:r>
          </a:p>
          <a:p>
            <a:endParaRPr lang="en-US" dirty="0"/>
          </a:p>
          <a:p>
            <a:endParaRPr lang="en-US" dirty="0"/>
          </a:p>
          <a:p>
            <a:r>
              <a:rPr lang="en-US" dirty="0"/>
              <a:t>The process of changing the values in cells to see how those changes affect the outcome of formulas in your worksheet is referred to as what-if analysis. </a:t>
            </a:r>
          </a:p>
          <a:p>
            <a:endParaRPr lang="en-US" dirty="0"/>
          </a:p>
          <a:p>
            <a:r>
              <a:rPr lang="en-US" dirty="0"/>
              <a:t>One what-if analysis tool in</a:t>
            </a:r>
            <a:r>
              <a:rPr lang="en-US" baseline="0" dirty="0"/>
              <a:t> Excel is </a:t>
            </a:r>
            <a:r>
              <a:rPr lang="en-US" b="0" baseline="0" dirty="0"/>
              <a:t>Goal Seek</a:t>
            </a:r>
            <a:r>
              <a:rPr lang="en-US" baseline="0" dirty="0"/>
              <a:t>, which finds the input needed in one cell to arrive at the desired result in another cell. In this example, C11 is the cell in which you want to set a specific value.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22025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result is shown here. Excel calculates that the city must budget for $9,794,189 in Waterfront expenditures</a:t>
            </a:r>
            <a:r>
              <a:rPr lang="en-US" baseline="0" dirty="0"/>
              <a:t> in order to maintain a total Enterprise Fund Expenditure budget of $100,000,000.</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053792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this Activity, you will construct a formula to calculate the percentage rate of increase—the percent by which one number increases over another number—for each year since 2019. From this information, future tourism spending growth can be estimated.</a:t>
            </a:r>
            <a:endParaRPr lang="en-US" b="0" i="0" dirty="0"/>
          </a:p>
          <a:p>
            <a:endParaRPr lang="en-US" dirty="0"/>
          </a:p>
          <a:p>
            <a:r>
              <a:rPr lang="en-US" b="0" i="0" dirty="0"/>
              <a:t>In this worksheet, the AutoFill</a:t>
            </a:r>
            <a:r>
              <a:rPr lang="en-US" b="0" i="0" baseline="0" dirty="0"/>
              <a:t> feature was used to fill the pattern of years. Next, the formula based on </a:t>
            </a:r>
            <a:r>
              <a:rPr lang="en-US" sz="1200" b="0" i="0" u="none" strike="noStrike" kern="1200" baseline="0" dirty="0">
                <a:solidFill>
                  <a:schemeClr val="tx1"/>
                </a:solidFill>
                <a:latin typeface="+mn-lt"/>
                <a:ea typeface="+mn-ea"/>
                <a:cs typeface="+mn-cs"/>
              </a:rPr>
              <a:t>rate = amount of increase/base </a:t>
            </a:r>
            <a:r>
              <a:rPr lang="en-US" b="0" i="0" baseline="0" dirty="0"/>
              <a:t>was inserted in cell C6, and the fill handle was used to fill cells D6:F6. </a:t>
            </a:r>
          </a:p>
          <a:p>
            <a:endParaRPr lang="en-US" baseline="0" dirty="0"/>
          </a:p>
          <a:p>
            <a:r>
              <a:rPr lang="en-US" baseline="0" dirty="0"/>
              <a:t>It is important to recall the order of operations: parentheses, exponentiation, multiplication, division, addition, and subtraction.</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093069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 Text: </a:t>
            </a:r>
            <a:r>
              <a:rPr lang="en-US" sz="1800" b="0" i="0" u="none" strike="noStrike" dirty="0">
                <a:solidFill>
                  <a:srgbClr val="000000"/>
                </a:solidFill>
                <a:effectLst/>
                <a:latin typeface="Calibri" panose="020F0502020204030204" pitchFamily="34" charset="0"/>
              </a:rPr>
              <a:t>The formula in the formula bar (equal to capital </a:t>
            </a:r>
            <a:r>
              <a:rPr lang="en-US" sz="1800" b="0" i="0" u="none" strike="noStrike" dirty="0" err="1">
                <a:solidFill>
                  <a:srgbClr val="000000"/>
                </a:solidFill>
                <a:effectLst/>
                <a:latin typeface="Calibri" panose="020F0502020204030204" pitchFamily="34" charset="0"/>
              </a:rPr>
              <a:t>B11</a:t>
            </a:r>
            <a:r>
              <a:rPr lang="en-US" sz="1800" b="0" i="0" u="none" strike="noStrike" dirty="0">
                <a:solidFill>
                  <a:srgbClr val="000000"/>
                </a:solidFill>
                <a:effectLst/>
                <a:latin typeface="Calibri" panose="020F0502020204030204" pitchFamily="34" charset="0"/>
              </a:rPr>
              <a:t> asterisk open parenthesis 100% plus $ capital B $8 close parenthesis) labeled as Formula includes absolute reference to cell B8 and C11 ($13,209,307) labeled as Format Painter used to copy format from B11 to C11. </a:t>
            </a:r>
            <a:endParaRPr lang="en-US" dirty="0"/>
          </a:p>
          <a:p>
            <a:endParaRPr lang="en-US" dirty="0"/>
          </a:p>
          <a:p>
            <a:endParaRPr lang="en-US" dirty="0"/>
          </a:p>
          <a:p>
            <a:r>
              <a:rPr lang="en-US" dirty="0"/>
              <a:t>Use the Format Painter—easily</a:t>
            </a:r>
            <a:r>
              <a:rPr lang="en-US" baseline="0" dirty="0"/>
              <a:t> accessible from the mini toolbar—to copy formats from a cell or a range to another cell or range.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38583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a:t>
            </a:r>
            <a:r>
              <a:rPr lang="en-US" baseline="0" dirty="0"/>
              <a:t> a formula depends on the value in a cell, you can see what effect it will have if you change the value in that cell. Then, you can copy the value computed by the formula and paste it into another part of the worksheet where you can compare it to other values. You may want to keep the results of a calculation so it can be compared, as shown here.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top figure, the </a:t>
            </a:r>
            <a:r>
              <a:rPr lang="en-US" i="0" dirty="0"/>
              <a:t>Values &amp; Number Formatting ScreenTip </a:t>
            </a:r>
            <a:r>
              <a:rPr lang="en-US" dirty="0"/>
              <a:t>indicates that you can paste the calculated values that result from the calculation of formulas along with the formatting applied to the copied cells.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information, what-if questions about the projected increase in tourism spending based on the rates of increase over the past five years can be answered. Don’t underestimate the power of using what-if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678783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the</a:t>
            </a:r>
            <a:r>
              <a:rPr lang="en-US" baseline="0" dirty="0"/>
              <a:t> calculated estimates based on a 15% growth rate are pasted along with the formatting.</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609792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 Text: </a:t>
            </a:r>
            <a:r>
              <a:rPr lang="en-US" sz="1800" b="0" i="0" u="none" strike="noStrike" dirty="0">
                <a:solidFill>
                  <a:srgbClr val="000000"/>
                </a:solidFill>
                <a:effectLst/>
                <a:latin typeface="Calibri" panose="020F0502020204030204" pitchFamily="34" charset="0"/>
              </a:rPr>
              <a:t>The charts section of the Excel ribbon contains an Insert Line or Area Chart button (the first button in the second row). A gallery opens by clicking this button. The gallery displays various options of 2-D, 3-D line charts and 2-D, 3-D area charts. The fourth option in the 2-D line chart is selected and labeled as Line with Markers chart type. On selecting this option, a screen tip (line with markers) pops up. The preview of the chart is displayed on the excel sheet. </a:t>
            </a:r>
            <a:endParaRPr lang="en-US" dirty="0"/>
          </a:p>
          <a:p>
            <a:endParaRPr lang="en-US" dirty="0"/>
          </a:p>
          <a:p>
            <a:endParaRPr lang="en-US" dirty="0"/>
          </a:p>
          <a:p>
            <a:r>
              <a:rPr lang="en-US" dirty="0"/>
              <a:t>A </a:t>
            </a:r>
            <a:r>
              <a:rPr lang="en-US" b="0" dirty="0"/>
              <a:t>line chart </a:t>
            </a:r>
            <a:r>
              <a:rPr lang="en-US" dirty="0"/>
              <a:t>displays trends over time. Time is displayed along the bottom axis and the data point values connect with a line. The gallery of line charts, as shown here, display a ScreenTip for each line chart type that helps describe the type of chart.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2108396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Three chart elements are included</a:t>
            </a:r>
            <a:r>
              <a:rPr lang="en-US" baseline="0" dirty="0"/>
              <a:t> in a line chart by default—the axes, the chart title, and the gridlines. Additional elements can be added through the Chart Elements button that displays on the right side of a selected chart.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73030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objectives of this chapter are:</a:t>
            </a:r>
          </a:p>
          <a:p>
            <a:pPr marL="228600" indent="-228600">
              <a:buSzPct val="100000"/>
              <a:buFont typeface="+mj-lt"/>
              <a:buAutoNum type="arabicPeriod"/>
            </a:pPr>
            <a:r>
              <a:rPr lang="en-US" sz="1200" dirty="0"/>
              <a:t>Chart Data with a Pie Chart</a:t>
            </a:r>
          </a:p>
          <a:p>
            <a:pPr marL="228600" indent="-228600">
              <a:buSzPct val="100000"/>
              <a:buFont typeface="+mj-lt"/>
              <a:buAutoNum type="arabicPeriod"/>
            </a:pPr>
            <a:r>
              <a:rPr lang="en-US" sz="1200" dirty="0"/>
              <a:t>Format a Pie Chart </a:t>
            </a:r>
          </a:p>
          <a:p>
            <a:pPr marL="228600" indent="-228600">
              <a:buSzPct val="100000"/>
              <a:buFont typeface="+mj-lt"/>
              <a:buAutoNum type="arabicPeriod"/>
            </a:pPr>
            <a:r>
              <a:rPr lang="en-US" sz="1200" dirty="0"/>
              <a:t>Edit a Workbook and Update a Chart</a:t>
            </a:r>
          </a:p>
          <a:p>
            <a:pPr marL="228600" indent="-228600">
              <a:buSzPct val="100000"/>
              <a:buFont typeface="+mj-lt"/>
              <a:buAutoNum type="arabicPeriod"/>
            </a:pPr>
            <a:r>
              <a:rPr lang="en-US" sz="1200" dirty="0"/>
              <a:t>Use Goal Seek to Perform What-If Analysis</a:t>
            </a:r>
          </a:p>
          <a:p>
            <a:pPr marL="228600" indent="-228600">
              <a:buSzPct val="100000"/>
              <a:buFont typeface="+mj-lt"/>
              <a:buAutoNum type="arabicPeriod"/>
            </a:pPr>
            <a:r>
              <a:rPr lang="en-US" sz="1200" dirty="0"/>
              <a:t>Design a Worksheet for What-If Analysis</a:t>
            </a:r>
          </a:p>
          <a:p>
            <a:pPr marL="228600" indent="-228600">
              <a:buSzPct val="100000"/>
              <a:buFont typeface="+mj-lt"/>
              <a:buAutoNum type="arabicPeriod"/>
            </a:pPr>
            <a:r>
              <a:rPr lang="en-US" sz="1200" dirty="0"/>
              <a:t>Answer What-If Questions by Changing Values in a Worksheet</a:t>
            </a:r>
          </a:p>
          <a:p>
            <a:pPr marL="228600" indent="-228600">
              <a:buSzPct val="100000"/>
              <a:buFont typeface="+mj-lt"/>
              <a:buAutoNum type="arabicPeriod"/>
            </a:pPr>
            <a:r>
              <a:rPr lang="en-US" sz="1200" dirty="0"/>
              <a:t>Chart Data with a Line Chart</a:t>
            </a:r>
          </a:p>
          <a:p>
            <a:pPr marL="228600" indent="-228600">
              <a:buSzPct val="100000"/>
              <a:buFont typeface="+mj-lt"/>
              <a:buAutoNum type="arabicPeriod"/>
            </a:pPr>
            <a:r>
              <a:rPr lang="en-US" sz="1200" dirty="0"/>
              <a:t>Create a Map Chart and a Funnel Chart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49593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bg2"/>
              </a:buClr>
              <a:buFont typeface="Arial" panose="020B0604020202020204" pitchFamily="34" charset="0"/>
              <a:buChar char="•"/>
            </a:pPr>
            <a:r>
              <a:rPr lang="en-US" sz="1800" b="0" dirty="0"/>
              <a:t>The Axis is a line that serves as a frame of reference for measurement, and it borders the chart plot area.</a:t>
            </a:r>
          </a:p>
          <a:p>
            <a:pPr marL="285750" indent="-285750">
              <a:buClr>
                <a:schemeClr val="bg2"/>
              </a:buClr>
              <a:buFont typeface="Arial" panose="020B0604020202020204" pitchFamily="34" charset="0"/>
              <a:buChar char="•"/>
            </a:pPr>
            <a:r>
              <a:rPr lang="en-US" sz="1800" b="0" dirty="0"/>
              <a:t>The Plot area is the area bounded by the axes, including all the data series.</a:t>
            </a:r>
          </a:p>
          <a:p>
            <a:pPr marL="285750" indent="-285750">
              <a:buClr>
                <a:schemeClr val="bg2"/>
              </a:buClr>
              <a:buFont typeface="Arial" panose="020B0604020202020204" pitchFamily="34" charset="0"/>
              <a:buChar char="•"/>
            </a:pPr>
            <a:r>
              <a:rPr lang="en-US" sz="1800" b="0" dirty="0"/>
              <a:t>The Category axis or the x-axis is the area along the bottom of a chart that identifies the categories of data.</a:t>
            </a:r>
          </a:p>
          <a:p>
            <a:pPr marL="285750" indent="-285750">
              <a:buClr>
                <a:schemeClr val="bg2"/>
              </a:buClr>
              <a:buFont typeface="Arial" panose="020B0604020202020204" pitchFamily="34" charset="0"/>
              <a:buChar char="•"/>
            </a:pPr>
            <a:r>
              <a:rPr lang="en-US" sz="1800" b="0" dirty="0"/>
              <a:t>Value axis or the y-axis is the area along the left side of a chart that shows the range of numbers for the data points.</a:t>
            </a:r>
            <a:endParaRPr lang="en-IN" sz="1800" b="0" dirty="0"/>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791698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 Text: </a:t>
            </a:r>
            <a:r>
              <a:rPr lang="en-US" sz="1800" b="0" i="0" u="none" strike="noStrike" dirty="0">
                <a:solidFill>
                  <a:srgbClr val="000000"/>
                </a:solidFill>
                <a:effectLst/>
                <a:latin typeface="Calibri" panose="020F0502020204030204" pitchFamily="34" charset="0"/>
              </a:rPr>
              <a:t>The pane displays various axis options. The values on the y-axis of the line chart are surrounded by a line and labeled as Vertical (Value) Axis selected. The portion below the first plotted point on the graph is labeled as the Lower portion of the chart plot area unused by the data series.</a:t>
            </a:r>
            <a:r>
              <a:rPr lang="en-US" dirty="0"/>
              <a:t> </a:t>
            </a:r>
          </a:p>
          <a:p>
            <a:endParaRPr lang="en-US" dirty="0"/>
          </a:p>
          <a:p>
            <a:endParaRPr lang="en-US" dirty="0"/>
          </a:p>
          <a:p>
            <a:r>
              <a:rPr lang="en-US" dirty="0"/>
              <a:t>The Format Axis pane can be displayed</a:t>
            </a:r>
            <a:r>
              <a:rPr lang="en-US" baseline="0" dirty="0"/>
              <a:t> by clicking </a:t>
            </a:r>
            <a:r>
              <a:rPr lang="en-US" i="0" baseline="0" dirty="0"/>
              <a:t>Format Axis </a:t>
            </a:r>
            <a:r>
              <a:rPr lang="en-US" baseline="0" dirty="0"/>
              <a:t>on the shortcut menu when a chart is selected. Bounds—minimum and maximum numbers on a y-axis and unit spacing between those—can be set in the Format Axis pane. Thereby, unused portions of the chart can be deleted.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3769283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Alt Text: </a:t>
            </a:r>
            <a:r>
              <a:rPr lang="en-US" sz="1800" b="0" i="0" u="none" strike="noStrike" dirty="0">
                <a:solidFill>
                  <a:srgbClr val="000000"/>
                </a:solidFill>
                <a:effectLst/>
                <a:latin typeface="Calibri" panose="020F0502020204030204" pitchFamily="34" charset="0"/>
              </a:rPr>
              <a:t>The vertical values in the line chart are selected and labeled as On Value axis, values increase in increments of $1,500,000 and values begin with $5,000,000 (Minimum). The portion below the first plotted point on the graph is labeled as Line representing data series that begins in lower portion of the chart.</a:t>
            </a:r>
            <a:r>
              <a:rPr lang="en-US" dirty="0"/>
              <a: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Major</a:t>
            </a:r>
            <a:r>
              <a:rPr lang="en-US" sz="1200" b="1"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unit</a:t>
            </a:r>
            <a:r>
              <a:rPr lang="en-US" sz="1200" b="1"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value determines the spacing between the gridlines in the plot area. By default, Excel started the values at zero and increased in increments of $1,500,000. </a:t>
            </a:r>
            <a:r>
              <a:rPr lang="en-US" dirty="0"/>
              <a:t>Bounds have been changed in the</a:t>
            </a:r>
            <a:r>
              <a:rPr lang="en-US" baseline="0" dirty="0"/>
              <a:t> chart making it more visually appealing and more representational of the data it is trying to portray.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3625239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 Text: </a:t>
            </a:r>
            <a:r>
              <a:rPr lang="en-US" sz="1800" b="0" i="0" u="none" strike="noStrike" dirty="0">
                <a:solidFill>
                  <a:srgbClr val="000000"/>
                </a:solidFill>
                <a:effectLst/>
                <a:latin typeface="Calibri" panose="020F0502020204030204" pitchFamily="34" charset="0"/>
              </a:rPr>
              <a:t>The parchment (blurry faint pink background) texture is applied to Chart Area. There is a format chart area pane to the right. The chart options in the pane displays fill options (Picture or texture fill option selected), texture button (below print source), transparency settings, and so on. </a:t>
            </a:r>
            <a:endParaRPr lang="en-US" dirty="0"/>
          </a:p>
          <a:p>
            <a:endParaRPr lang="en-US" dirty="0"/>
          </a:p>
          <a:p>
            <a:r>
              <a:rPr lang="en-US" dirty="0"/>
              <a:t>A chart has two background elements—the plot area and the chart area—which by default display a single fill color. This chart has a graphic texture added</a:t>
            </a:r>
            <a:r>
              <a:rPr lang="en-US" baseline="0" dirty="0"/>
              <a:t> as the chart area background.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74284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Alt Text: </a:t>
            </a:r>
            <a:r>
              <a:rPr lang="en-US" sz="1800" b="0" i="0" u="none" strike="noStrike" dirty="0">
                <a:solidFill>
                  <a:srgbClr val="000000"/>
                </a:solidFill>
                <a:effectLst/>
                <a:latin typeface="Calibri" panose="020F0502020204030204" pitchFamily="34" charset="0"/>
              </a:rPr>
              <a:t>The lower portion of the scale of the expenditure is labeled as Chart resized and positioned. In the size section of the Excel ribbon, chart height and width are set to 2 inches and 4 inches, respectively.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map chart compares values and shows categories across geographical regions; for example, across countries, states, counties, and regions. The charted regions display in map form, and each region displays shading to indicate the values in the data series. A map of the United States displays to the right of the data. The five states display varying shades of red. Virginia—the state in which the fewest advertising dollars are spent—is the lightest shade of red. New York—the state in which the most advertising dollars are spent—is the darkest shade of red. The legend displays the Expenditures scale from highest to lowest.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662091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Funnel charts show values across the stages in a process. Typically, the values decrease gradually, allowing the bars to resemble a funnel. The funnel chart displays to the right of the data and slightly overlaps the map chart. Each rectangle in the funnel chart indicates a corresponding value from the data series. The invited guests represent the largest number, and the attending guests represent the smallest number.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825198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504222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252055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pie chart shows the relationship of each part to a whole, where the size of each pie slice is equal to its value compared to the total value of all the slices.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fund is a sum of money set aside for a specific purpose.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 municipal government, the general fund is money set aside for the normal operating activities of the city, such as police, fire, and administering the everyday functions of the city.</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Municipal governments also commonly establish an enterprise fund to report income and expenditures related to municipal services for which a fee is charged in exchange for goods or services.</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data point is a value that originates in a worksheet cell. </a:t>
            </a:r>
          </a:p>
        </p:txBody>
      </p:sp>
      <p:sp>
        <p:nvSpPr>
          <p:cNvPr id="4" name="Slide Number Placeholder 3"/>
          <p:cNvSpPr>
            <a:spLocks noGrp="1"/>
          </p:cNvSpPr>
          <p:nvPr>
            <p:ph type="sldNum" sz="quarter" idx="5"/>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47650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data points for the pie chart will be the contents of Column A and Column 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417355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chemeClr val="bg2"/>
              </a:buClr>
              <a:buFont typeface="Arial" panose="020B0604020202020204" pitchFamily="34" charset="0"/>
              <a:buChar char="•"/>
            </a:pPr>
            <a:r>
              <a:rPr lang="en-US" sz="2200" dirty="0"/>
              <a:t>Data marker</a:t>
            </a:r>
          </a:p>
          <a:p>
            <a:pPr marL="800100" lvl="1" indent="-342900">
              <a:buClr>
                <a:schemeClr val="bg2"/>
              </a:buClr>
              <a:buFont typeface="Arial" panose="020B0604020202020204" pitchFamily="34" charset="0"/>
              <a:buChar char="•"/>
            </a:pPr>
            <a:r>
              <a:rPr lang="en-US" sz="2400" dirty="0"/>
              <a:t>Represents a data point on a chart</a:t>
            </a:r>
            <a:endParaRPr lang="en-US" sz="2200" dirty="0"/>
          </a:p>
          <a:p>
            <a:pPr marL="800100" lvl="1" indent="-342900">
              <a:buClr>
                <a:schemeClr val="bg2"/>
              </a:buClr>
              <a:buFont typeface="Arial" panose="020B0604020202020204" pitchFamily="34" charset="0"/>
              <a:buChar char="•"/>
            </a:pPr>
            <a:r>
              <a:rPr lang="en-US" sz="2200" dirty="0"/>
              <a:t>In a pie chart, each pie slice is a data marker</a:t>
            </a:r>
          </a:p>
          <a:p>
            <a:pPr marL="342900" indent="-342900">
              <a:buClr>
                <a:schemeClr val="bg2"/>
              </a:buClr>
              <a:buFont typeface="Arial" panose="020B0604020202020204" pitchFamily="34" charset="0"/>
              <a:buChar char="•"/>
            </a:pPr>
            <a:r>
              <a:rPr lang="en-US" sz="2200" dirty="0"/>
              <a:t>Data series</a:t>
            </a:r>
          </a:p>
          <a:p>
            <a:pPr marL="800100" lvl="1" indent="-342900">
              <a:buClr>
                <a:schemeClr val="bg2"/>
              </a:buClr>
              <a:buFont typeface="Arial" panose="020B0604020202020204" pitchFamily="34" charset="0"/>
              <a:buChar char="•"/>
            </a:pPr>
            <a:r>
              <a:rPr lang="en-US" sz="2200" dirty="0"/>
              <a:t>Related data points represented by data markers</a:t>
            </a:r>
          </a:p>
          <a:p>
            <a:pPr marL="800100" lvl="1" indent="-342900">
              <a:buClr>
                <a:schemeClr val="bg2"/>
              </a:buClr>
              <a:buFont typeface="Arial" panose="020B0604020202020204" pitchFamily="34" charset="0"/>
              <a:buChar char="•"/>
            </a:pPr>
            <a:r>
              <a:rPr lang="en-US" sz="2200" dirty="0"/>
              <a:t>Determine the size of each pie slice</a:t>
            </a:r>
          </a:p>
          <a:p>
            <a:pPr marL="342900" indent="-342900">
              <a:buClr>
                <a:schemeClr val="bg2"/>
              </a:buClr>
              <a:buFont typeface="Arial" panose="020B0604020202020204" pitchFamily="34" charset="0"/>
              <a:buChar char="•"/>
            </a:pPr>
            <a:r>
              <a:rPr lang="en-US" sz="2200" dirty="0"/>
              <a:t>Legend </a:t>
            </a:r>
          </a:p>
          <a:p>
            <a:pPr marL="800100" lvl="1" indent="-342900">
              <a:buClr>
                <a:schemeClr val="bg2"/>
              </a:buClr>
              <a:buFont typeface="Arial" panose="020B0604020202020204" pitchFamily="34" charset="0"/>
              <a:buChar char="•"/>
            </a:pPr>
            <a:r>
              <a:rPr lang="en-US" sz="2200" dirty="0"/>
              <a:t>Chart element that identifies the patterns or colors assigned to the categories in the chart</a:t>
            </a:r>
          </a:p>
          <a:p>
            <a:pPr marL="800100" lvl="1" indent="-342900">
              <a:buClr>
                <a:schemeClr val="bg2"/>
              </a:buClr>
              <a:buFont typeface="Arial" panose="020B0604020202020204" pitchFamily="34" charset="0"/>
              <a:buChar char="•"/>
            </a:pPr>
            <a:r>
              <a:rPr lang="en-US" sz="2200" dirty="0"/>
              <a:t>Identifies the pie slices</a:t>
            </a:r>
            <a:endParaRPr lang="en-IN" sz="2200" dirty="0"/>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9019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a:t>Alt Text: </a:t>
            </a:r>
            <a:r>
              <a:rPr lang="en-US" sz="1800" b="0" i="0" u="none" strike="noStrike" dirty="0">
                <a:solidFill>
                  <a:srgbClr val="000000"/>
                </a:solidFill>
                <a:effectLst/>
                <a:latin typeface="Calibri" panose="020F0502020204030204" pitchFamily="34" charset="0"/>
              </a:rPr>
              <a:t>The Excel ribbon displays chart tabs (chart design and format). The first chart style option is selected. In the location section of the Excel ribbon is a Move Chart button. The tab named “Expenditures Chart” at the bottom is labeled as Chart displays on a separate new worksheet. On the top right corner of the pie chart are chart elements (plus icon), chart styles (paintbrush icon), and chart filters (funnel icon) buttons. Bullets of different colors representing airport, convention center, parking, power services, water usage, and waterfront are displayed at the bottom of the pie chart and are labeled as Legend at bottom identifies pie slices. </a:t>
            </a:r>
            <a:endParaRPr lang="en-US" b="0" dirty="0"/>
          </a:p>
          <a:p>
            <a:endParaRPr lang="en-US" b="0" dirty="0"/>
          </a:p>
          <a:p>
            <a:endParaRPr lang="en-US" b="0" dirty="0"/>
          </a:p>
          <a:p>
            <a:r>
              <a:rPr lang="en-US" b="0" dirty="0"/>
              <a:t>This pie chart was created from ranges A5:A10 and C5:C10 in the previous worksheet.</a:t>
            </a:r>
            <a:r>
              <a:rPr lang="en-US" b="0" baseline="0" dirty="0"/>
              <a:t> A pie chart requires just two ranges. One range contains the labels for each slide; the other range contains the values that add up to a total. It’s placed on a chart sheet—a workbook sheet that contains only a chart.</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10100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Chart Elements button allows you to add, remove, or change chart elements such as the chart title, the legend, and the data labels. In the figure, a title and legend are selected to be added to the chart.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413116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t>3-D or three-dimensional,</a:t>
            </a:r>
            <a:r>
              <a:rPr lang="en-US" b="0" i="0" baseline="0" dirty="0"/>
              <a:t> refers to an image that appears to have all three spatial dimensions—length, width, and depth. </a:t>
            </a:r>
          </a:p>
          <a:p>
            <a:endParaRPr lang="en-US" b="0" i="0" baseline="0" dirty="0"/>
          </a:p>
          <a:p>
            <a:r>
              <a:rPr lang="en-US" b="0" i="0" baseline="0" dirty="0"/>
              <a:t>Bevel is a shape effect that uses shading and shadows to make the edges of a shape appear to be curved or angled. The chart on this figure has 3-D and bevel enhancements added to it.</a:t>
            </a:r>
            <a:endParaRPr lang="en-US"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65196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pie</a:t>
            </a:r>
            <a:r>
              <a:rPr lang="en-US" b="0" baseline="0" dirty="0"/>
              <a:t> chart on this slide has one piece of the pie exploded—pulled out from the rest—for emphasis. It also has a shadow emphasis added and is rotated. The order in which the data series in pie charts are plotted is determined by the order of the data on the worksheet. To gain a different view of the data, you can rotate the chart with the 360 degrees of the circle, which is what was done here.</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60442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
        <p:nvSpPr>
          <p:cNvPr id="8" name="TextBox 7"/>
          <p:cNvSpPr txBox="1"/>
          <p:nvPr userDrawn="1"/>
        </p:nvSpPr>
        <p:spPr>
          <a:xfrm>
            <a:off x="2590800" y="6477000"/>
            <a:ext cx="64302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6" name="Picture 5"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
        <p:nvSpPr>
          <p:cNvPr id="7" name="TextBox 6"/>
          <p:cNvSpPr txBox="1"/>
          <p:nvPr userDrawn="1"/>
        </p:nvSpPr>
        <p:spPr>
          <a:xfrm>
            <a:off x="2590800" y="6477000"/>
            <a:ext cx="64302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0" y="6788570"/>
            <a:ext cx="9144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61819957"/>
      </p:ext>
    </p:extLst>
  </p:cSld>
  <p:clrMapOvr>
    <a:masterClrMapping/>
  </p:clrMapOvr>
  <p:transition spd="slow">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Tree>
    <p:extLst>
      <p:ext uri="{BB962C8B-B14F-4D97-AF65-F5344CB8AC3E}">
        <p14:creationId xmlns:p14="http://schemas.microsoft.com/office/powerpoint/2010/main" val="8997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Tree>
    <p:extLst>
      <p:ext uri="{BB962C8B-B14F-4D97-AF65-F5344CB8AC3E}">
        <p14:creationId xmlns:p14="http://schemas.microsoft.com/office/powerpoint/2010/main" val="94031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7"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3/24/2022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
        <p:nvSpPr>
          <p:cNvPr id="11" name="TextBox 10"/>
          <p:cNvSpPr txBox="1"/>
          <p:nvPr userDrawn="1"/>
        </p:nvSpPr>
        <p:spPr>
          <a:xfrm>
            <a:off x="2590800" y="6477000"/>
            <a:ext cx="64302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r>
              <a:rPr lang="en-US" dirty="0"/>
              <a:t>1-1</a:t>
            </a:r>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
        <p:nvSpPr>
          <p:cNvPr id="11" name="TextBox 10"/>
          <p:cNvSpPr txBox="1"/>
          <p:nvPr userDrawn="1"/>
        </p:nvSpPr>
        <p:spPr>
          <a:xfrm>
            <a:off x="2590800" y="6477000"/>
            <a:ext cx="64302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1"/>
            <a:ext cx="8001000" cy="990599"/>
          </a:xfrm>
        </p:spPr>
        <p:txBody>
          <a:bodyPr anchor="ctr"/>
          <a:lstStyle/>
          <a:p>
            <a:pPr>
              <a:defRPr/>
            </a:pPr>
            <a:r>
              <a:rPr lang="en-US">
                <a:ln w="0"/>
              </a:rPr>
              <a:t>GO! </a:t>
            </a:r>
            <a:r>
              <a:rPr lang="en-US"/>
              <a:t>with Microsoft 365: Excel 2021</a:t>
            </a:r>
          </a:p>
        </p:txBody>
      </p:sp>
      <p:pic>
        <p:nvPicPr>
          <p:cNvPr id="8" name="Picture 7" descr="Front Cover: GO! with Microsoft 365 Excel 2021, First Edition by Shelley Gaskin and Alicia Vargas. Series Editor Shelley Gaskin.">
            <a:extLst>
              <a:ext uri="{FF2B5EF4-FFF2-40B4-BE49-F238E27FC236}">
                <a16:creationId xmlns:a16="http://schemas.microsoft.com/office/drawing/2014/main" id="{694CCAE5-43F6-4B21-B42E-8E6C622D76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925" y="1924915"/>
            <a:ext cx="3256140" cy="4177345"/>
          </a:xfrm>
          <a:prstGeom prst="rect">
            <a:avLst/>
          </a:prstGeom>
          <a:ln>
            <a:solidFill>
              <a:schemeClr val="tx1"/>
            </a:solidFill>
          </a:ln>
        </p:spPr>
      </p:pic>
      <p:sp>
        <p:nvSpPr>
          <p:cNvPr id="4" name="Text Placeholder 3"/>
          <p:cNvSpPr>
            <a:spLocks noGrp="1"/>
          </p:cNvSpPr>
          <p:nvPr>
            <p:ph type="body" sz="quarter" idx="14"/>
          </p:nvPr>
        </p:nvSpPr>
        <p:spPr>
          <a:xfrm>
            <a:off x="4876801" y="2514600"/>
            <a:ext cx="3253409" cy="936593"/>
          </a:xfrm>
        </p:spPr>
        <p:txBody>
          <a:bodyPr/>
          <a:lstStyle/>
          <a:p>
            <a:r>
              <a:rPr lang="en-US" b="1"/>
              <a:t>Chapter 3</a:t>
            </a:r>
          </a:p>
        </p:txBody>
      </p:sp>
      <p:sp>
        <p:nvSpPr>
          <p:cNvPr id="5" name="Text Placeholder 4"/>
          <p:cNvSpPr>
            <a:spLocks noGrp="1"/>
          </p:cNvSpPr>
          <p:nvPr>
            <p:ph type="body" sz="quarter" idx="15"/>
          </p:nvPr>
        </p:nvSpPr>
        <p:spPr>
          <a:xfrm>
            <a:off x="4866862" y="3703637"/>
            <a:ext cx="3428999" cy="1056590"/>
          </a:xfrm>
        </p:spPr>
        <p:txBody>
          <a:bodyPr/>
          <a:lstStyle/>
          <a:p>
            <a:r>
              <a:rPr lang="en-US"/>
              <a:t>Analyzing Data with Pie Charts, Line Charts, and What-If Analysis Tools</a:t>
            </a:r>
          </a:p>
        </p:txBody>
      </p:sp>
      <p:pic>
        <p:nvPicPr>
          <p:cNvPr id="9" name="Picture 8" descr="Pearson Logo">
            <a:extLst>
              <a:ext uri="{FF2B5EF4-FFF2-40B4-BE49-F238E27FC236}">
                <a16:creationId xmlns:a16="http://schemas.microsoft.com/office/drawing/2014/main" id="{16E9ADE8-6F29-42F0-BC38-F42BE5ED04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
        <p:nvSpPr>
          <p:cNvPr id="11" name="Text Placeholder 3"/>
          <p:cNvSpPr>
            <a:spLocks noGrp="1"/>
          </p:cNvSpPr>
          <p:nvPr>
            <p:ph type="body" sz="quarter" idx="14"/>
          </p:nvPr>
        </p:nvSpPr>
        <p:spPr>
          <a:xfrm>
            <a:off x="3077816" y="6446506"/>
            <a:ext cx="5848350" cy="259773"/>
          </a:xfrm>
        </p:spPr>
        <p:txBody>
          <a:bodyPr/>
          <a:lstStyle/>
          <a:p>
            <a:pPr algn="r">
              <a:buClrTx/>
              <a:defRPr/>
            </a:pPr>
            <a:r>
              <a:rPr lang="en-US" altLang="en-US" sz="120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1483389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Format a Pie Chart </a:t>
            </a:r>
            <a:r>
              <a:rPr lang="en-US" sz="2000" b="0" dirty="0"/>
              <a:t>(4 of 4)</a:t>
            </a:r>
            <a:endParaRPr lang="en-IN" sz="2000" b="0" dirty="0"/>
          </a:p>
        </p:txBody>
      </p:sp>
      <p:pic>
        <p:nvPicPr>
          <p:cNvPr id="7" name="Content Placeholder 6" descr="An exploded view of a shadowed pie chart with mustard-colored border (labeled as Border applied to chart area) surrounding it and peach color-filled inside the border (labeled as Preset gradient fill applied to chart area).&#10;">
            <a:extLst>
              <a:ext uri="{FF2B5EF4-FFF2-40B4-BE49-F238E27FC236}">
                <a16:creationId xmlns:a16="http://schemas.microsoft.com/office/drawing/2014/main" id="{855B0451-5FF9-422E-8503-312A4F487B9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5632" y="1981200"/>
            <a:ext cx="7412736" cy="3493988"/>
          </a:xfrm>
        </p:spPr>
      </p:pic>
    </p:spTree>
    <p:extLst>
      <p:ext uri="{BB962C8B-B14F-4D97-AF65-F5344CB8AC3E}">
        <p14:creationId xmlns:p14="http://schemas.microsoft.com/office/powerpoint/2010/main" val="377074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a Workbook and Update a Chart</a:t>
            </a:r>
            <a:endParaRPr lang="en-IN" dirty="0"/>
          </a:p>
        </p:txBody>
      </p:sp>
      <p:pic>
        <p:nvPicPr>
          <p:cNvPr id="6" name="Content Placeholder 5" descr="An exploded view of a shadowed pie chart showing a slice of Center increased to 14% after recalculation.&#10;">
            <a:extLst>
              <a:ext uri="{FF2B5EF4-FFF2-40B4-BE49-F238E27FC236}">
                <a16:creationId xmlns:a16="http://schemas.microsoft.com/office/drawing/2014/main" id="{6C28F06A-6ED2-443D-8362-24B5DF66AC9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6988" y="2209800"/>
            <a:ext cx="7550024" cy="3558699"/>
          </a:xfrm>
        </p:spPr>
      </p:pic>
    </p:spTree>
    <p:extLst>
      <p:ext uri="{BB962C8B-B14F-4D97-AF65-F5344CB8AC3E}">
        <p14:creationId xmlns:p14="http://schemas.microsoft.com/office/powerpoint/2010/main" val="162399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Goal Seek to Perform What-If Analysis </a:t>
            </a:r>
            <a:r>
              <a:rPr lang="en-US" sz="2000" b="0" dirty="0"/>
              <a:t>(1 of 2)</a:t>
            </a:r>
          </a:p>
        </p:txBody>
      </p:sp>
      <p:pic>
        <p:nvPicPr>
          <p:cNvPr id="6" name="Content Placeholder 5" descr="An Excel sheet showing a goal seek dialog box.&#10;Long description in Notes Pane, press F6.">
            <a:extLst>
              <a:ext uri="{FF2B5EF4-FFF2-40B4-BE49-F238E27FC236}">
                <a16:creationId xmlns:a16="http://schemas.microsoft.com/office/drawing/2014/main" id="{B1B5F8F4-1F7D-439F-91B3-1DE641A67CD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7794" y="2667000"/>
            <a:ext cx="7868412" cy="2713747"/>
          </a:xfrm>
        </p:spPr>
      </p:pic>
    </p:spTree>
    <p:extLst>
      <p:ext uri="{BB962C8B-B14F-4D97-AF65-F5344CB8AC3E}">
        <p14:creationId xmlns:p14="http://schemas.microsoft.com/office/powerpoint/2010/main" val="215636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Goal Seek to Perform What-If Analysis </a:t>
            </a:r>
            <a:r>
              <a:rPr lang="en-US" sz="2000" b="0" dirty="0"/>
              <a:t>(2 of 2)</a:t>
            </a:r>
          </a:p>
        </p:txBody>
      </p:sp>
      <p:pic>
        <p:nvPicPr>
          <p:cNvPr id="11" name="Content Placeholder 10" descr="An Excel sheet showing parking (C7) changed to 7,413,952 and Goal (C11) changed to $100,000,000.&#10;">
            <a:extLst>
              <a:ext uri="{FF2B5EF4-FFF2-40B4-BE49-F238E27FC236}">
                <a16:creationId xmlns:a16="http://schemas.microsoft.com/office/drawing/2014/main" id="{8896B2B8-1C18-4227-B0FA-FEEBC47B7EE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1957" y="2103199"/>
            <a:ext cx="7600086" cy="2651601"/>
          </a:xfrm>
        </p:spPr>
      </p:pic>
    </p:spTree>
    <p:extLst>
      <p:ext uri="{BB962C8B-B14F-4D97-AF65-F5344CB8AC3E}">
        <p14:creationId xmlns:p14="http://schemas.microsoft.com/office/powerpoint/2010/main" val="371734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a Worksheet for What-If Analysis </a:t>
            </a:r>
            <a:r>
              <a:rPr lang="en-US" sz="2000" b="0" dirty="0"/>
              <a:t>(1 of 2)</a:t>
            </a:r>
            <a:endParaRPr lang="en-IN" sz="2000" b="0" dirty="0"/>
          </a:p>
        </p:txBody>
      </p:sp>
      <p:pic>
        <p:nvPicPr>
          <p:cNvPr id="23" name="Content Placeholder 22" descr="An Excel sheet showing formula (equal to open parenthesis capital C4 minus capital B4 close parenthesis over capital B4) displayed in the formula bar and formula result (15%) displayed in cell C5. &#10;">
            <a:extLst>
              <a:ext uri="{FF2B5EF4-FFF2-40B4-BE49-F238E27FC236}">
                <a16:creationId xmlns:a16="http://schemas.microsoft.com/office/drawing/2014/main" id="{7D3BA318-FFBC-4F25-8619-91293340C9B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6549" y="1767759"/>
            <a:ext cx="7710901" cy="2502567"/>
          </a:xfrm>
        </p:spPr>
      </p:pic>
      <p:pic>
        <p:nvPicPr>
          <p:cNvPr id="25" name="Content Placeholder 24" descr="An Excel sheet showing percentages displayed in row 5, from cell D5 to F5 (labeled as Formula filled across row).&#10;">
            <a:extLst>
              <a:ext uri="{FF2B5EF4-FFF2-40B4-BE49-F238E27FC236}">
                <a16:creationId xmlns:a16="http://schemas.microsoft.com/office/drawing/2014/main" id="{73819323-E704-4038-B1BB-ED9A73BDD95A}"/>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839215" y="4415902"/>
            <a:ext cx="7465569" cy="1680098"/>
          </a:xfrm>
        </p:spPr>
      </p:pic>
    </p:spTree>
    <p:extLst>
      <p:ext uri="{BB962C8B-B14F-4D97-AF65-F5344CB8AC3E}">
        <p14:creationId xmlns:p14="http://schemas.microsoft.com/office/powerpoint/2010/main" val="159466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a Worksheet for What-If Analysis </a:t>
            </a:r>
            <a:r>
              <a:rPr lang="en-US" sz="2000" b="0" dirty="0"/>
              <a:t>(2 of 2)</a:t>
            </a:r>
            <a:endParaRPr lang="en-IN" sz="2000" b="0" dirty="0"/>
          </a:p>
        </p:txBody>
      </p:sp>
      <p:pic>
        <p:nvPicPr>
          <p:cNvPr id="7" name="Content Placeholder 6" descr="An Excel sheet showing results of using format painter to copy format.&#10;Long description in Notes Pane, press F6.">
            <a:extLst>
              <a:ext uri="{FF2B5EF4-FFF2-40B4-BE49-F238E27FC236}">
                <a16:creationId xmlns:a16="http://schemas.microsoft.com/office/drawing/2014/main" id="{9CF7A1E0-915A-43BE-BB03-5CD60E0AE48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550996" y="2553196"/>
            <a:ext cx="8042007" cy="2619970"/>
          </a:xfrm>
        </p:spPr>
      </p:pic>
    </p:spTree>
    <p:extLst>
      <p:ext uri="{BB962C8B-B14F-4D97-AF65-F5344CB8AC3E}">
        <p14:creationId xmlns:p14="http://schemas.microsoft.com/office/powerpoint/2010/main" val="119230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What-If Questions by Changing Values in a Worksheet </a:t>
            </a:r>
            <a:r>
              <a:rPr lang="en-US" sz="2000" b="0" dirty="0"/>
              <a:t>(1 of 2)</a:t>
            </a:r>
          </a:p>
        </p:txBody>
      </p:sp>
      <p:pic>
        <p:nvPicPr>
          <p:cNvPr id="9" name="Content Placeholder 8" descr="An excel sheet showing a gallery of paste special buttons. The gallery displays various paste options, paste values, and a paste special button at the bottom. On selecting the second paste value option values &amp; number formatting screen tip displays.">
            <a:extLst>
              <a:ext uri="{FF2B5EF4-FFF2-40B4-BE49-F238E27FC236}">
                <a16:creationId xmlns:a16="http://schemas.microsoft.com/office/drawing/2014/main" id="{2A7BFFC1-B717-4682-8B8C-AFCA5F7FAA6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144" y="1629235"/>
            <a:ext cx="7921712" cy="1984089"/>
          </a:xfrm>
        </p:spPr>
      </p:pic>
      <p:pic>
        <p:nvPicPr>
          <p:cNvPr id="11" name="Content Placeholder 10" descr="An Excel sheet showing value $11,486,354 displayed in cells B15 and B16 and labeled as Values copied for each what-if question. &#10;">
            <a:extLst>
              <a:ext uri="{FF2B5EF4-FFF2-40B4-BE49-F238E27FC236}">
                <a16:creationId xmlns:a16="http://schemas.microsoft.com/office/drawing/2014/main" id="{622BF365-5B18-4BA2-8CD2-BD3EBF945846}"/>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611144" y="3977856"/>
            <a:ext cx="7921712" cy="1658288"/>
          </a:xfrm>
        </p:spPr>
      </p:pic>
    </p:spTree>
    <p:extLst>
      <p:ext uri="{BB962C8B-B14F-4D97-AF65-F5344CB8AC3E}">
        <p14:creationId xmlns:p14="http://schemas.microsoft.com/office/powerpoint/2010/main" val="231148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What-If Questions by Changing Values in a Worksheet </a:t>
            </a:r>
            <a:r>
              <a:rPr lang="en-US" sz="2000" b="0" dirty="0"/>
              <a:t>(2 of 2)</a:t>
            </a:r>
          </a:p>
        </p:txBody>
      </p:sp>
      <p:pic>
        <p:nvPicPr>
          <p:cNvPr id="6" name="Content Placeholder 5" descr="An excel sheet shows cell C15 is active (surrounded by a green line) and the formula bar displays the value in C15 (132029307.1).  &#10;">
            <a:extLst>
              <a:ext uri="{FF2B5EF4-FFF2-40B4-BE49-F238E27FC236}">
                <a16:creationId xmlns:a16="http://schemas.microsoft.com/office/drawing/2014/main" id="{2072E2D5-D54E-4A66-8360-AAE78821B72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9054" y="2286000"/>
            <a:ext cx="7785892" cy="2471769"/>
          </a:xfrm>
        </p:spPr>
      </p:pic>
    </p:spTree>
    <p:extLst>
      <p:ext uri="{BB962C8B-B14F-4D97-AF65-F5344CB8AC3E}">
        <p14:creationId xmlns:p14="http://schemas.microsoft.com/office/powerpoint/2010/main" val="209555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with a Line Chart </a:t>
            </a:r>
            <a:r>
              <a:rPr lang="en-US" sz="2000" b="0" dirty="0"/>
              <a:t>(1 of 6)</a:t>
            </a:r>
          </a:p>
        </p:txBody>
      </p:sp>
      <p:pic>
        <p:nvPicPr>
          <p:cNvPr id="6" name="Content Placeholder 5" descr="An expenditures worksheet with an active insert tab. &#10;Long description in Notes Pane, press F6.&#10;&#10;">
            <a:extLst>
              <a:ext uri="{FF2B5EF4-FFF2-40B4-BE49-F238E27FC236}">
                <a16:creationId xmlns:a16="http://schemas.microsoft.com/office/drawing/2014/main" id="{56B19A97-F854-425F-AB88-B804D47C219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5632" y="1752600"/>
            <a:ext cx="7412736" cy="4268147"/>
          </a:xfrm>
        </p:spPr>
      </p:pic>
    </p:spTree>
    <p:extLst>
      <p:ext uri="{BB962C8B-B14F-4D97-AF65-F5344CB8AC3E}">
        <p14:creationId xmlns:p14="http://schemas.microsoft.com/office/powerpoint/2010/main" val="1913598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with a Line Chart </a:t>
            </a:r>
            <a:r>
              <a:rPr lang="en-US" sz="2000" b="0" dirty="0"/>
              <a:t>(2 of 6)</a:t>
            </a:r>
          </a:p>
        </p:txBody>
      </p:sp>
      <p:pic>
        <p:nvPicPr>
          <p:cNvPr id="6" name="Content Placeholder 5" descr="An expenditures worksheet showing a line chart titled “tourism spending”. The upper left corner of the chart is positioned in cell A6. The chart is labeled as a line chart inserted and visually centered below data.&#10;">
            <a:extLst>
              <a:ext uri="{FF2B5EF4-FFF2-40B4-BE49-F238E27FC236}">
                <a16:creationId xmlns:a16="http://schemas.microsoft.com/office/drawing/2014/main" id="{511CDF65-58CE-4E83-905B-8C91A128EDE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243" y="1905000"/>
            <a:ext cx="7921513" cy="3733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endParaRPr lang="en-US" sz="2000" b="0" dirty="0"/>
          </a:p>
        </p:txBody>
      </p:sp>
      <p:sp>
        <p:nvSpPr>
          <p:cNvPr id="3" name="Content Placeholder 2"/>
          <p:cNvSpPr>
            <a:spLocks noGrp="1"/>
          </p:cNvSpPr>
          <p:nvPr>
            <p:ph idx="1"/>
          </p:nvPr>
        </p:nvSpPr>
        <p:spPr/>
        <p:txBody>
          <a:bodyPr/>
          <a:lstStyle/>
          <a:p>
            <a:pPr marL="457200" indent="-457200">
              <a:spcBef>
                <a:spcPts val="900"/>
              </a:spcBef>
              <a:buSzPct val="100000"/>
              <a:buFont typeface="+mj-lt"/>
              <a:buAutoNum type="arabicPeriod"/>
            </a:pPr>
            <a:r>
              <a:rPr lang="en-US" sz="2400" dirty="0"/>
              <a:t>Chart Data with a Pie Chart</a:t>
            </a:r>
          </a:p>
          <a:p>
            <a:pPr marL="457200" indent="-457200">
              <a:spcBef>
                <a:spcPts val="900"/>
              </a:spcBef>
              <a:buSzPct val="100000"/>
              <a:buFont typeface="+mj-lt"/>
              <a:buAutoNum type="arabicPeriod"/>
            </a:pPr>
            <a:r>
              <a:rPr lang="en-US" sz="2400" dirty="0"/>
              <a:t>Format a Pie Chart </a:t>
            </a:r>
          </a:p>
          <a:p>
            <a:pPr marL="457200" indent="-457200">
              <a:spcBef>
                <a:spcPts val="900"/>
              </a:spcBef>
              <a:buSzPct val="100000"/>
              <a:buFont typeface="+mj-lt"/>
              <a:buAutoNum type="arabicPeriod"/>
            </a:pPr>
            <a:r>
              <a:rPr lang="en-US" sz="2400" dirty="0"/>
              <a:t>Edit a Workbook and Update a Chart</a:t>
            </a:r>
          </a:p>
          <a:p>
            <a:pPr marL="457200" indent="-457200">
              <a:spcBef>
                <a:spcPts val="900"/>
              </a:spcBef>
              <a:buSzPct val="100000"/>
              <a:buFont typeface="+mj-lt"/>
              <a:buAutoNum type="arabicPeriod"/>
            </a:pPr>
            <a:r>
              <a:rPr lang="en-US" sz="2400" dirty="0"/>
              <a:t>Use Goal Seek to Perform What-If Analysis</a:t>
            </a:r>
          </a:p>
          <a:p>
            <a:pPr marL="457200" indent="-457200">
              <a:spcBef>
                <a:spcPts val="900"/>
              </a:spcBef>
              <a:buSzPct val="100000"/>
              <a:buFont typeface="+mj-lt"/>
              <a:buAutoNum type="arabicPeriod"/>
            </a:pPr>
            <a:r>
              <a:rPr lang="en-US" sz="2400" dirty="0"/>
              <a:t>Design a Worksheet for What-If Analysis</a:t>
            </a:r>
          </a:p>
          <a:p>
            <a:pPr marL="457200" indent="-457200">
              <a:spcBef>
                <a:spcPts val="900"/>
              </a:spcBef>
              <a:buSzPct val="100000"/>
              <a:buFont typeface="+mj-lt"/>
              <a:buAutoNum type="arabicPeriod"/>
            </a:pPr>
            <a:r>
              <a:rPr lang="en-US" sz="2400" dirty="0"/>
              <a:t>Answer What-If Questions by Changing Values in a Worksheet</a:t>
            </a:r>
          </a:p>
          <a:p>
            <a:pPr marL="457200" indent="-457200">
              <a:spcBef>
                <a:spcPts val="900"/>
              </a:spcBef>
              <a:buSzPct val="100000"/>
              <a:buFont typeface="+mj-lt"/>
              <a:buAutoNum type="arabicPeriod"/>
            </a:pPr>
            <a:r>
              <a:rPr lang="en-US" sz="2400" dirty="0"/>
              <a:t>Chart Data with a Line Chart</a:t>
            </a:r>
          </a:p>
          <a:p>
            <a:pPr marL="457200" indent="-457200">
              <a:spcBef>
                <a:spcPts val="900"/>
              </a:spcBef>
              <a:buSzPct val="100000"/>
              <a:buFont typeface="+mj-lt"/>
              <a:buAutoNum type="arabicPeriod"/>
            </a:pPr>
            <a:r>
              <a:rPr lang="en-US" sz="2400" dirty="0"/>
              <a:t>Create a Map Chart and a Funnel Chart</a:t>
            </a:r>
          </a:p>
        </p:txBody>
      </p:sp>
    </p:spTree>
    <p:extLst>
      <p:ext uri="{BB962C8B-B14F-4D97-AF65-F5344CB8AC3E}">
        <p14:creationId xmlns:p14="http://schemas.microsoft.com/office/powerpoint/2010/main" val="662758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with a Line Chart </a:t>
            </a:r>
            <a:r>
              <a:rPr lang="en-US" sz="2000" b="0" dirty="0"/>
              <a:t>(3 of 6)</a:t>
            </a:r>
            <a:endParaRPr lang="en-IN" dirty="0"/>
          </a:p>
        </p:txBody>
      </p:sp>
      <p:sp>
        <p:nvSpPr>
          <p:cNvPr id="3" name="Content Placeholder 2"/>
          <p:cNvSpPr>
            <a:spLocks noGrp="1"/>
          </p:cNvSpPr>
          <p:nvPr>
            <p:ph idx="1"/>
          </p:nvPr>
        </p:nvSpPr>
        <p:spPr>
          <a:xfrm>
            <a:off x="457200" y="1600200"/>
            <a:ext cx="8229600" cy="4525963"/>
          </a:xfrm>
        </p:spPr>
        <p:txBody>
          <a:bodyPr/>
          <a:lstStyle/>
          <a:p>
            <a:pPr marL="255600" indent="-255600">
              <a:buClr>
                <a:schemeClr val="bg2"/>
              </a:buClr>
            </a:pPr>
            <a:r>
              <a:rPr lang="en-US" sz="2000" dirty="0"/>
              <a:t>Axis</a:t>
            </a:r>
          </a:p>
          <a:p>
            <a:pPr marL="742518" lvl="1" indent="-255600">
              <a:spcBef>
                <a:spcPts val="0"/>
              </a:spcBef>
              <a:buClr>
                <a:schemeClr val="bg2"/>
              </a:buClr>
            </a:pPr>
            <a:r>
              <a:rPr lang="en-US" sz="2000" dirty="0"/>
              <a:t>Line that serves as a frame of reference for measurement</a:t>
            </a:r>
          </a:p>
          <a:p>
            <a:pPr marL="742518" lvl="1" indent="-255600">
              <a:spcBef>
                <a:spcPts val="0"/>
              </a:spcBef>
              <a:buClr>
                <a:schemeClr val="bg2"/>
              </a:buClr>
            </a:pPr>
            <a:r>
              <a:rPr lang="en-US" sz="2000" dirty="0"/>
              <a:t>Borders the chart plot area</a:t>
            </a:r>
          </a:p>
          <a:p>
            <a:pPr marL="255600" indent="-255600">
              <a:spcBef>
                <a:spcPts val="900"/>
              </a:spcBef>
              <a:buClr>
                <a:schemeClr val="bg2"/>
              </a:buClr>
            </a:pPr>
            <a:r>
              <a:rPr lang="en-US" sz="2000" dirty="0"/>
              <a:t>Plot area</a:t>
            </a:r>
          </a:p>
          <a:p>
            <a:pPr marL="742518" lvl="1" indent="-255600">
              <a:spcBef>
                <a:spcPts val="0"/>
              </a:spcBef>
              <a:buClr>
                <a:schemeClr val="bg2"/>
              </a:buClr>
            </a:pPr>
            <a:r>
              <a:rPr lang="en-US" sz="2000" dirty="0"/>
              <a:t>Area bounded by the axes, including all the data series</a:t>
            </a:r>
          </a:p>
          <a:p>
            <a:pPr marL="255600" indent="-255600">
              <a:spcBef>
                <a:spcPts val="900"/>
              </a:spcBef>
              <a:buClr>
                <a:schemeClr val="bg2"/>
              </a:buClr>
            </a:pPr>
            <a:r>
              <a:rPr lang="en-US" sz="2000" dirty="0"/>
              <a:t>Category axis or x-axis</a:t>
            </a:r>
          </a:p>
          <a:p>
            <a:pPr marL="742518" lvl="1" indent="-255600">
              <a:spcBef>
                <a:spcPts val="0"/>
              </a:spcBef>
              <a:buClr>
                <a:schemeClr val="bg2"/>
              </a:buClr>
            </a:pPr>
            <a:r>
              <a:rPr lang="en-US" sz="2000" dirty="0"/>
              <a:t>Area along the bottom of a chart that identifies the categories of data</a:t>
            </a:r>
          </a:p>
          <a:p>
            <a:pPr marL="255600" indent="-255600">
              <a:spcBef>
                <a:spcPts val="900"/>
              </a:spcBef>
              <a:buClr>
                <a:schemeClr val="bg2"/>
              </a:buClr>
            </a:pPr>
            <a:r>
              <a:rPr lang="en-US" sz="2000" dirty="0"/>
              <a:t>Value axis or y-axis</a:t>
            </a:r>
          </a:p>
          <a:p>
            <a:pPr marL="742518" lvl="1" indent="-255600">
              <a:spcBef>
                <a:spcPts val="0"/>
              </a:spcBef>
              <a:buClr>
                <a:schemeClr val="bg2"/>
              </a:buClr>
            </a:pPr>
            <a:r>
              <a:rPr lang="en-US" sz="2000" dirty="0"/>
              <a:t>Area along the left side of a chart that shows the range of numbers for the data points</a:t>
            </a:r>
            <a:endParaRPr lang="en-IN" sz="2000" dirty="0"/>
          </a:p>
        </p:txBody>
      </p:sp>
    </p:spTree>
    <p:extLst>
      <p:ext uri="{BB962C8B-B14F-4D97-AF65-F5344CB8AC3E}">
        <p14:creationId xmlns:p14="http://schemas.microsoft.com/office/powerpoint/2010/main" val="1268048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with a Line Chart </a:t>
            </a:r>
            <a:r>
              <a:rPr lang="en-US" sz="2000" b="0" dirty="0"/>
              <a:t>(4 of 6)</a:t>
            </a:r>
          </a:p>
        </p:txBody>
      </p:sp>
      <p:pic>
        <p:nvPicPr>
          <p:cNvPr id="6" name="Content Placeholder 5" descr="An expenditures worksheet showing a line chart and a format axis pane its right.&#10;Long description in Notes Pane, press F6.">
            <a:extLst>
              <a:ext uri="{FF2B5EF4-FFF2-40B4-BE49-F238E27FC236}">
                <a16:creationId xmlns:a16="http://schemas.microsoft.com/office/drawing/2014/main" id="{7035313E-FB8A-4F5F-9535-6ED27C142F3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2724" y="1828800"/>
            <a:ext cx="7598552" cy="3584289"/>
          </a:xfrm>
        </p:spPr>
      </p:pic>
    </p:spTree>
    <p:extLst>
      <p:ext uri="{BB962C8B-B14F-4D97-AF65-F5344CB8AC3E}">
        <p14:creationId xmlns:p14="http://schemas.microsoft.com/office/powerpoint/2010/main" val="41508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with a Line Chart </a:t>
            </a:r>
            <a:r>
              <a:rPr lang="en-US" sz="2000" b="0" dirty="0"/>
              <a:t>(5 of 6)</a:t>
            </a:r>
          </a:p>
        </p:txBody>
      </p:sp>
      <p:pic>
        <p:nvPicPr>
          <p:cNvPr id="6" name="Content Placeholder 5" descr="An Expenditures worksheet.&#10;Long description in Notes Pane, press F6.">
            <a:extLst>
              <a:ext uri="{FF2B5EF4-FFF2-40B4-BE49-F238E27FC236}">
                <a16:creationId xmlns:a16="http://schemas.microsoft.com/office/drawing/2014/main" id="{1D017347-364F-43F0-8831-96605F572D1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9919" y="1676400"/>
            <a:ext cx="7764161" cy="3656902"/>
          </a:xfrm>
        </p:spPr>
      </p:pic>
    </p:spTree>
    <p:extLst>
      <p:ext uri="{BB962C8B-B14F-4D97-AF65-F5344CB8AC3E}">
        <p14:creationId xmlns:p14="http://schemas.microsoft.com/office/powerpoint/2010/main" val="1497446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with a Line Chart </a:t>
            </a:r>
            <a:r>
              <a:rPr lang="en-US" sz="2000" b="0" dirty="0"/>
              <a:t>(6 of 6)</a:t>
            </a:r>
          </a:p>
        </p:txBody>
      </p:sp>
      <p:pic>
        <p:nvPicPr>
          <p:cNvPr id="7" name="Content Placeholder 6" descr="An Excel sheet showing results of applying texture to the chart area.&#10;Long description in Notes Pane, press F6.">
            <a:extLst>
              <a:ext uri="{FF2B5EF4-FFF2-40B4-BE49-F238E27FC236}">
                <a16:creationId xmlns:a16="http://schemas.microsoft.com/office/drawing/2014/main" id="{49010207-DA46-44B3-AA6C-C472BDF8F9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8776" y="1905000"/>
            <a:ext cx="7603522" cy="3581241"/>
          </a:xfrm>
        </p:spPr>
      </p:pic>
    </p:spTree>
    <p:extLst>
      <p:ext uri="{BB962C8B-B14F-4D97-AF65-F5344CB8AC3E}">
        <p14:creationId xmlns:p14="http://schemas.microsoft.com/office/powerpoint/2010/main" val="4201866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a:t>
            </a:r>
            <a:r>
              <a:rPr lang="en-US" sz="2000" dirty="0"/>
              <a:t> </a:t>
            </a:r>
            <a:r>
              <a:rPr lang="en-US" dirty="0"/>
              <a:t>a</a:t>
            </a:r>
            <a:r>
              <a:rPr lang="en-US" sz="2000" dirty="0"/>
              <a:t> </a:t>
            </a:r>
            <a:r>
              <a:rPr lang="en-US" dirty="0"/>
              <a:t>Map</a:t>
            </a:r>
            <a:r>
              <a:rPr lang="en-US" sz="2000" dirty="0"/>
              <a:t> </a:t>
            </a:r>
            <a:r>
              <a:rPr lang="en-US" dirty="0"/>
              <a:t>Chart</a:t>
            </a:r>
            <a:r>
              <a:rPr lang="en-US" sz="2000" dirty="0"/>
              <a:t> </a:t>
            </a:r>
            <a:r>
              <a:rPr lang="en-US" dirty="0"/>
              <a:t>and</a:t>
            </a:r>
            <a:r>
              <a:rPr lang="en-US" sz="2000" dirty="0"/>
              <a:t> </a:t>
            </a:r>
            <a:r>
              <a:rPr lang="en-US" dirty="0"/>
              <a:t>a</a:t>
            </a:r>
            <a:r>
              <a:rPr lang="en-US" sz="2000" dirty="0"/>
              <a:t> </a:t>
            </a:r>
            <a:r>
              <a:rPr lang="en-US" dirty="0"/>
              <a:t>Funnel</a:t>
            </a:r>
            <a:r>
              <a:rPr lang="en-US" sz="2000" dirty="0"/>
              <a:t> </a:t>
            </a:r>
            <a:r>
              <a:rPr lang="en-US" dirty="0"/>
              <a:t>Chart</a:t>
            </a:r>
            <a:r>
              <a:rPr lang="en-US" sz="2000" dirty="0"/>
              <a:t> </a:t>
            </a:r>
            <a:br>
              <a:rPr lang="en-US" sz="2000" dirty="0"/>
            </a:br>
            <a:r>
              <a:rPr lang="en-US" sz="2000" b="0" dirty="0"/>
              <a:t>(1 of 2)</a:t>
            </a:r>
          </a:p>
        </p:txBody>
      </p:sp>
      <p:pic>
        <p:nvPicPr>
          <p:cNvPr id="7" name="Content Placeholder 6" descr="An Excel sheet showing a chart title “Tourism Advertising by State”. &#10;Long description in Notes Pane, press F6.">
            <a:extLst>
              <a:ext uri="{FF2B5EF4-FFF2-40B4-BE49-F238E27FC236}">
                <a16:creationId xmlns:a16="http://schemas.microsoft.com/office/drawing/2014/main" id="{26E8A76E-64FF-4E97-A51F-DB95F0271AD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4628" y="1801820"/>
            <a:ext cx="7874744" cy="3254359"/>
          </a:xfrm>
        </p:spPr>
      </p:pic>
    </p:spTree>
    <p:extLst>
      <p:ext uri="{BB962C8B-B14F-4D97-AF65-F5344CB8AC3E}">
        <p14:creationId xmlns:p14="http://schemas.microsoft.com/office/powerpoint/2010/main" val="3475381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a:t>
            </a:r>
            <a:r>
              <a:rPr lang="en-US" sz="2000" dirty="0"/>
              <a:t> </a:t>
            </a:r>
            <a:r>
              <a:rPr lang="en-US" dirty="0"/>
              <a:t>a</a:t>
            </a:r>
            <a:r>
              <a:rPr lang="en-US" sz="2000" dirty="0"/>
              <a:t> </a:t>
            </a:r>
            <a:r>
              <a:rPr lang="en-US" dirty="0"/>
              <a:t>Map</a:t>
            </a:r>
            <a:r>
              <a:rPr lang="en-US" sz="2000" dirty="0"/>
              <a:t> </a:t>
            </a:r>
            <a:r>
              <a:rPr lang="en-US" dirty="0"/>
              <a:t>Chart</a:t>
            </a:r>
            <a:r>
              <a:rPr lang="en-US" sz="2000" dirty="0"/>
              <a:t> </a:t>
            </a:r>
            <a:r>
              <a:rPr lang="en-US" dirty="0"/>
              <a:t>and</a:t>
            </a:r>
            <a:r>
              <a:rPr lang="en-US" sz="2000" dirty="0"/>
              <a:t> </a:t>
            </a:r>
            <a:r>
              <a:rPr lang="en-US" dirty="0"/>
              <a:t>a</a:t>
            </a:r>
            <a:r>
              <a:rPr lang="en-US" sz="2000" dirty="0"/>
              <a:t> </a:t>
            </a:r>
            <a:r>
              <a:rPr lang="en-US" dirty="0"/>
              <a:t>Funnel</a:t>
            </a:r>
            <a:r>
              <a:rPr lang="en-US" sz="2000" dirty="0"/>
              <a:t> </a:t>
            </a:r>
            <a:r>
              <a:rPr lang="en-US" dirty="0"/>
              <a:t>Chart</a:t>
            </a:r>
            <a:r>
              <a:rPr lang="en-US" sz="2000" dirty="0"/>
              <a:t> </a:t>
            </a:r>
            <a:br>
              <a:rPr lang="en-US" sz="2000" dirty="0"/>
            </a:br>
            <a:r>
              <a:rPr lang="en-US" sz="2000" b="0" dirty="0"/>
              <a:t>(2 of 2)</a:t>
            </a:r>
          </a:p>
        </p:txBody>
      </p:sp>
      <p:pic>
        <p:nvPicPr>
          <p:cNvPr id="7" name="Content Placeholder 6" descr="An Excel sheet showing a selected data source from range A15 to B17 and an inserted funnel chart. The chart contains three horizontal bars of decreasing lengths one below another. &#10;">
            <a:extLst>
              <a:ext uri="{FF2B5EF4-FFF2-40B4-BE49-F238E27FC236}">
                <a16:creationId xmlns:a16="http://schemas.microsoft.com/office/drawing/2014/main" id="{78C76FE2-5548-4554-9FB2-142B1BD4C5F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9347" y="1676400"/>
            <a:ext cx="7765306" cy="3657441"/>
          </a:xfrm>
        </p:spPr>
      </p:pic>
    </p:spTree>
    <p:extLst>
      <p:ext uri="{BB962C8B-B14F-4D97-AF65-F5344CB8AC3E}">
        <p14:creationId xmlns:p14="http://schemas.microsoft.com/office/powerpoint/2010/main" val="2929862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5C21-953B-4575-B4E4-BCFF0B8F963F}"/>
              </a:ext>
            </a:extLst>
          </p:cNvPr>
          <p:cNvSpPr>
            <a:spLocks noGrp="1"/>
          </p:cNvSpPr>
          <p:nvPr>
            <p:ph type="title"/>
          </p:nvPr>
        </p:nvSpPr>
        <p:spPr/>
        <p:txBody>
          <a:bodyPr/>
          <a:lstStyle/>
          <a:p>
            <a:r>
              <a:rPr lang="en-US" dirty="0"/>
              <a:t>Questions</a:t>
            </a:r>
          </a:p>
        </p:txBody>
      </p:sp>
      <p:pic>
        <p:nvPicPr>
          <p:cNvPr id="3" name="Picture 2" descr="A ques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70" y="1390894"/>
            <a:ext cx="2962261" cy="4310672"/>
          </a:xfrm>
          <a:prstGeom prst="rect">
            <a:avLst/>
          </a:prstGeom>
        </p:spPr>
      </p:pic>
    </p:spTree>
    <p:extLst>
      <p:ext uri="{BB962C8B-B14F-4D97-AF65-F5344CB8AC3E}">
        <p14:creationId xmlns:p14="http://schemas.microsoft.com/office/powerpoint/2010/main" val="2408629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Copyright</a:t>
            </a:r>
          </a:p>
        </p:txBody>
      </p:sp>
      <p:pic>
        <p:nvPicPr>
          <p:cNvPr id="5"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3"/>
          <a:srcRect/>
          <a:stretch>
            <a:fillRect/>
          </a:stretch>
        </p:blipFill>
        <p:spPr bwMode="auto">
          <a:xfrm>
            <a:off x="823015" y="2226365"/>
            <a:ext cx="7423150" cy="2438400"/>
          </a:xfrm>
          <a:prstGeom prst="rect">
            <a:avLst/>
          </a:prstGeom>
          <a:noFill/>
          <a:ln w="9525">
            <a:noFill/>
            <a:miter lim="800000"/>
            <a:headEnd/>
            <a:tailEnd/>
          </a:ln>
        </p:spPr>
      </p:pic>
    </p:spTree>
    <p:extLst>
      <p:ext uri="{BB962C8B-B14F-4D97-AF65-F5344CB8AC3E}">
        <p14:creationId xmlns:p14="http://schemas.microsoft.com/office/powerpoint/2010/main" val="145113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with a Pie Chart </a:t>
            </a:r>
            <a:r>
              <a:rPr lang="en-US" sz="2000" b="0" dirty="0"/>
              <a:t>(1 of 4)</a:t>
            </a:r>
            <a:endParaRPr lang="en-IN" dirty="0"/>
          </a:p>
        </p:txBody>
      </p:sp>
      <p:sp>
        <p:nvSpPr>
          <p:cNvPr id="3" name="Content Placeholder 2"/>
          <p:cNvSpPr>
            <a:spLocks noGrp="1"/>
          </p:cNvSpPr>
          <p:nvPr>
            <p:ph idx="1"/>
          </p:nvPr>
        </p:nvSpPr>
        <p:spPr/>
        <p:txBody>
          <a:bodyPr/>
          <a:lstStyle/>
          <a:p>
            <a:r>
              <a:rPr lang="en-US" sz="2200" dirty="0"/>
              <a:t>Pie chart</a:t>
            </a:r>
          </a:p>
          <a:p>
            <a:pPr lvl="1"/>
            <a:r>
              <a:rPr lang="en-US" sz="2200" dirty="0"/>
              <a:t>Shows the relationship of each part to a whole</a:t>
            </a:r>
          </a:p>
          <a:p>
            <a:r>
              <a:rPr lang="en-US" sz="2200" dirty="0"/>
              <a:t>Fund—sum of money set aside for a specific purpose </a:t>
            </a:r>
          </a:p>
          <a:p>
            <a:pPr lvl="1"/>
            <a:r>
              <a:rPr lang="en-US" sz="2200" dirty="0"/>
              <a:t>General fund—money set aside for the normal operating activities of the municipality</a:t>
            </a:r>
          </a:p>
          <a:p>
            <a:pPr lvl="1"/>
            <a:r>
              <a:rPr lang="en-US" sz="2200" dirty="0"/>
              <a:t>Enterprise fund—reports income and expenditures related to municipal services</a:t>
            </a:r>
          </a:p>
          <a:p>
            <a:r>
              <a:rPr lang="en-US" sz="2200" dirty="0"/>
              <a:t>Data point</a:t>
            </a:r>
          </a:p>
          <a:p>
            <a:pPr lvl="1"/>
            <a:r>
              <a:rPr lang="en-US" sz="2200" dirty="0"/>
              <a:t>Value that originates in a worksheet cell</a:t>
            </a:r>
          </a:p>
          <a:p>
            <a:pPr marL="457200" lvl="1" indent="0">
              <a:buNone/>
            </a:pPr>
            <a:endParaRPr lang="en-US" sz="2400" dirty="0"/>
          </a:p>
        </p:txBody>
      </p:sp>
    </p:spTree>
    <p:extLst>
      <p:ext uri="{BB962C8B-B14F-4D97-AF65-F5344CB8AC3E}">
        <p14:creationId xmlns:p14="http://schemas.microsoft.com/office/powerpoint/2010/main" val="344381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Chart Data with a Pie Chart </a:t>
            </a:r>
            <a:r>
              <a:rPr lang="en-US" sz="2000" b="0" dirty="0"/>
              <a:t>(2 of 4)</a:t>
            </a:r>
            <a:endParaRPr lang="en-IN" sz="2000" b="0" dirty="0"/>
          </a:p>
        </p:txBody>
      </p:sp>
      <p:pic>
        <p:nvPicPr>
          <p:cNvPr id="5" name="Content Placeholder 4" descr="An Excel sheet showing the percent of Total for each item calculated and expressed as percentages in column D (Cell D5 to D10).&#10;">
            <a:extLst>
              <a:ext uri="{FF2B5EF4-FFF2-40B4-BE49-F238E27FC236}">
                <a16:creationId xmlns:a16="http://schemas.microsoft.com/office/drawing/2014/main" id="{FF39045E-AC10-4450-9C43-9A00C999F2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9485" y="2667000"/>
            <a:ext cx="7525029" cy="1938687"/>
          </a:xfrm>
        </p:spPr>
      </p:pic>
    </p:spTree>
    <p:extLst>
      <p:ext uri="{BB962C8B-B14F-4D97-AF65-F5344CB8AC3E}">
        <p14:creationId xmlns:p14="http://schemas.microsoft.com/office/powerpoint/2010/main" val="378826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with a Pie Chart </a:t>
            </a:r>
            <a:r>
              <a:rPr lang="en-US" sz="2000" b="0" dirty="0"/>
              <a:t>(3 of 4)</a:t>
            </a:r>
            <a:endParaRPr lang="en-IN" dirty="0"/>
          </a:p>
        </p:txBody>
      </p:sp>
      <p:sp>
        <p:nvSpPr>
          <p:cNvPr id="3" name="Content Placeholder 2"/>
          <p:cNvSpPr>
            <a:spLocks noGrp="1"/>
          </p:cNvSpPr>
          <p:nvPr>
            <p:ph idx="1"/>
          </p:nvPr>
        </p:nvSpPr>
        <p:spPr/>
        <p:txBody>
          <a:bodyPr/>
          <a:lstStyle/>
          <a:p>
            <a:pPr marL="255600" indent="-255600">
              <a:buClr>
                <a:schemeClr val="bg2"/>
              </a:buClr>
            </a:pPr>
            <a:r>
              <a:rPr lang="en-US" sz="2200" dirty="0"/>
              <a:t>Data marker</a:t>
            </a:r>
          </a:p>
          <a:p>
            <a:pPr marL="742518" lvl="1" indent="-255600">
              <a:buClr>
                <a:schemeClr val="bg2"/>
              </a:buClr>
            </a:pPr>
            <a:r>
              <a:rPr lang="en-US" sz="2200" dirty="0"/>
              <a:t>Represents a data point on a chart</a:t>
            </a:r>
          </a:p>
          <a:p>
            <a:pPr marL="741600" lvl="1" indent="-284400">
              <a:buClr>
                <a:schemeClr val="bg2"/>
              </a:buClr>
            </a:pPr>
            <a:r>
              <a:rPr lang="en-US" sz="2200" dirty="0"/>
              <a:t>In a pie chart, each pie slice is a data marker</a:t>
            </a:r>
          </a:p>
          <a:p>
            <a:pPr marL="255600" indent="-255600">
              <a:buClr>
                <a:schemeClr val="bg2"/>
              </a:buClr>
            </a:pPr>
            <a:r>
              <a:rPr lang="en-US" sz="2200" dirty="0"/>
              <a:t>Data series</a:t>
            </a:r>
          </a:p>
          <a:p>
            <a:pPr marL="741600" lvl="1" indent="-284400">
              <a:buClr>
                <a:schemeClr val="bg2"/>
              </a:buClr>
            </a:pPr>
            <a:r>
              <a:rPr lang="en-US" sz="2200" dirty="0"/>
              <a:t>Related data points represented by data markers</a:t>
            </a:r>
          </a:p>
          <a:p>
            <a:pPr marL="741600" lvl="1" indent="-284400">
              <a:buClr>
                <a:schemeClr val="bg2"/>
              </a:buClr>
            </a:pPr>
            <a:r>
              <a:rPr lang="en-US" sz="2200" dirty="0"/>
              <a:t>Determine the size of each pie slice</a:t>
            </a:r>
          </a:p>
          <a:p>
            <a:pPr marL="255600" indent="-255600">
              <a:buClr>
                <a:schemeClr val="bg2"/>
              </a:buClr>
            </a:pPr>
            <a:r>
              <a:rPr lang="en-US" sz="2200" dirty="0"/>
              <a:t>Legend</a:t>
            </a:r>
          </a:p>
          <a:p>
            <a:pPr marL="741600" lvl="1" indent="-284400">
              <a:buClr>
                <a:schemeClr val="bg2"/>
              </a:buClr>
            </a:pPr>
            <a:r>
              <a:rPr lang="en-US" sz="2200" dirty="0"/>
              <a:t>Identifies patterns or colors assigned to categories</a:t>
            </a:r>
          </a:p>
          <a:p>
            <a:pPr marL="741600" lvl="1" indent="-284400">
              <a:buClr>
                <a:schemeClr val="bg2"/>
              </a:buClr>
            </a:pPr>
            <a:r>
              <a:rPr lang="en-US" sz="2200" dirty="0"/>
              <a:t>Identifies the pie slices</a:t>
            </a:r>
            <a:endParaRPr lang="en-IN" sz="2200" dirty="0"/>
          </a:p>
        </p:txBody>
      </p:sp>
    </p:spTree>
    <p:extLst>
      <p:ext uri="{BB962C8B-B14F-4D97-AF65-F5344CB8AC3E}">
        <p14:creationId xmlns:p14="http://schemas.microsoft.com/office/powerpoint/2010/main" val="375624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Chart Data with a Pie Chart </a:t>
            </a:r>
            <a:r>
              <a:rPr lang="en-US" sz="2000" b="0" dirty="0"/>
              <a:t>(4 of 4)</a:t>
            </a:r>
            <a:endParaRPr lang="en-IN" sz="2000" b="0" dirty="0"/>
          </a:p>
        </p:txBody>
      </p:sp>
      <p:pic>
        <p:nvPicPr>
          <p:cNvPr id="5" name="Content Placeholder 4" descr="A chart design tab in an excel sheet showing a 3D pie chart consisting of slices of different colors.&#10;Long description in Notes Pane, press F6.">
            <a:extLst>
              <a:ext uri="{FF2B5EF4-FFF2-40B4-BE49-F238E27FC236}">
                <a16:creationId xmlns:a16="http://schemas.microsoft.com/office/drawing/2014/main" id="{A5C0BBA9-075B-4817-8F5B-4D23BA55AD9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5632" y="1600200"/>
            <a:ext cx="7412736" cy="4268147"/>
          </a:xfrm>
        </p:spPr>
      </p:pic>
    </p:spTree>
    <p:extLst>
      <p:ext uri="{BB962C8B-B14F-4D97-AF65-F5344CB8AC3E}">
        <p14:creationId xmlns:p14="http://schemas.microsoft.com/office/powerpoint/2010/main" val="194940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a Pie Chart </a:t>
            </a:r>
            <a:r>
              <a:rPr lang="en-US" sz="2000" b="0" dirty="0"/>
              <a:t>(1 of 4)</a:t>
            </a:r>
          </a:p>
        </p:txBody>
      </p:sp>
      <p:pic>
        <p:nvPicPr>
          <p:cNvPr id="7" name="Content Placeholder 6" descr="An Excel sheet showing three chart elements options that display on clicking the chart elements button. Out of three elements, the chart title and legend options are selected while the data labels option is not selected.  &#10;">
            <a:extLst>
              <a:ext uri="{FF2B5EF4-FFF2-40B4-BE49-F238E27FC236}">
                <a16:creationId xmlns:a16="http://schemas.microsoft.com/office/drawing/2014/main" id="{52E4EAFE-BF0E-4452-B235-1061DC6C500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209" y="2133600"/>
            <a:ext cx="7617581" cy="3409029"/>
          </a:xfrm>
        </p:spPr>
      </p:pic>
    </p:spTree>
    <p:extLst>
      <p:ext uri="{BB962C8B-B14F-4D97-AF65-F5344CB8AC3E}">
        <p14:creationId xmlns:p14="http://schemas.microsoft.com/office/powerpoint/2010/main" val="113978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a Pie Chart </a:t>
            </a:r>
            <a:r>
              <a:rPr lang="en-US" sz="2000" b="0" dirty="0"/>
              <a:t>(2 of 4)</a:t>
            </a:r>
          </a:p>
        </p:txBody>
      </p:sp>
      <p:pic>
        <p:nvPicPr>
          <p:cNvPr id="7" name="Content Placeholder 6" descr="A Format tab in Excel shows a format data series pane to the right of the pie chart. The top and bottom level styles are selected and all widths and heights are set to 512 pt. the pie chart displays the beveled edges.&#10;">
            <a:extLst>
              <a:ext uri="{FF2B5EF4-FFF2-40B4-BE49-F238E27FC236}">
                <a16:creationId xmlns:a16="http://schemas.microsoft.com/office/drawing/2014/main" id="{B75C42F1-3E5E-4D61-B5DE-7728338015D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5632" y="1676400"/>
            <a:ext cx="7412736" cy="4268147"/>
          </a:xfrm>
        </p:spPr>
      </p:pic>
    </p:spTree>
    <p:extLst>
      <p:ext uri="{BB962C8B-B14F-4D97-AF65-F5344CB8AC3E}">
        <p14:creationId xmlns:p14="http://schemas.microsoft.com/office/powerpoint/2010/main" val="154983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Format a Pie Chart </a:t>
            </a:r>
            <a:r>
              <a:rPr lang="en-US" sz="2000" b="0" dirty="0"/>
              <a:t>(3 of 4)</a:t>
            </a:r>
            <a:endParaRPr lang="en-IN" sz="2000" b="0" dirty="0"/>
          </a:p>
        </p:txBody>
      </p:sp>
      <p:pic>
        <p:nvPicPr>
          <p:cNvPr id="7" name="Content Placeholder 6" descr="An exploded pie chart showing the Power Services slice exploded 10% with a gradient applied. In the format data point pane to the right of the pie chart is the present gradients arrow (to the right of the gradient icon). &#10;tomatically generated">
            <a:extLst>
              <a:ext uri="{FF2B5EF4-FFF2-40B4-BE49-F238E27FC236}">
                <a16:creationId xmlns:a16="http://schemas.microsoft.com/office/drawing/2014/main" id="{1FD70D07-05F0-4F7A-B2C1-4BC3DEFE198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7526" y="2133600"/>
            <a:ext cx="7648948" cy="3522123"/>
          </a:xfrm>
        </p:spPr>
      </p:pic>
    </p:spTree>
    <p:extLst>
      <p:ext uri="{BB962C8B-B14F-4D97-AF65-F5344CB8AC3E}">
        <p14:creationId xmlns:p14="http://schemas.microsoft.com/office/powerpoint/2010/main" val="7920283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2ab53dd14522b4c915140cbf9af71e94eb8b"/>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4720</TotalTime>
  <Words>2686</Words>
  <Application>Microsoft Office PowerPoint</Application>
  <PresentationFormat>On-screen Show (4:3)</PresentationFormat>
  <Paragraphs>175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Verdana</vt:lpstr>
      <vt:lpstr>Wingdings</vt:lpstr>
      <vt:lpstr>508 Lecture</vt:lpstr>
      <vt:lpstr>GO! with Microsoft 365: Excel 2021</vt:lpstr>
      <vt:lpstr>Learning Objectives</vt:lpstr>
      <vt:lpstr>Chart Data with a Pie Chart (1 of 4)</vt:lpstr>
      <vt:lpstr>Chart Data with a Pie Chart (2 of 4)</vt:lpstr>
      <vt:lpstr>Chart Data with a Pie Chart (3 of 4)</vt:lpstr>
      <vt:lpstr>Chart Data with a Pie Chart (4 of 4)</vt:lpstr>
      <vt:lpstr>Format a Pie Chart (1 of 4)</vt:lpstr>
      <vt:lpstr>Format a Pie Chart (2 of 4)</vt:lpstr>
      <vt:lpstr>Format a Pie Chart (3 of 4)</vt:lpstr>
      <vt:lpstr>Format a Pie Chart (4 of 4)</vt:lpstr>
      <vt:lpstr>Edit a Workbook and Update a Chart</vt:lpstr>
      <vt:lpstr>Use Goal Seek to Perform What-If Analysis (1 of 2)</vt:lpstr>
      <vt:lpstr>Use Goal Seek to Perform What-If Analysis (2 of 2)</vt:lpstr>
      <vt:lpstr>Design a Worksheet for What-If Analysis (1 of 2)</vt:lpstr>
      <vt:lpstr>Design a Worksheet for What-If Analysis (2 of 2)</vt:lpstr>
      <vt:lpstr>Answer What-If Questions by Changing Values in a Worksheet (1 of 2)</vt:lpstr>
      <vt:lpstr>Answer What-If Questions by Changing Values in a Worksheet (2 of 2)</vt:lpstr>
      <vt:lpstr>Chart Data with a Line Chart (1 of 6)</vt:lpstr>
      <vt:lpstr>Chart Data with a Line Chart (2 of 6)</vt:lpstr>
      <vt:lpstr>Chart Data with a Line Chart (3 of 6)</vt:lpstr>
      <vt:lpstr>Chart Data with a Line Chart (4 of 6)</vt:lpstr>
      <vt:lpstr>Chart Data with a Line Chart (5 of 6)</vt:lpstr>
      <vt:lpstr>Chart Data with a Line Chart (6 of 6)</vt:lpstr>
      <vt:lpstr>Create a Map Chart and a Funnel Chart  (1 of 2)</vt:lpstr>
      <vt:lpstr>Create a Map Chart and a Funnel Chart  (2 of 2)</vt:lpstr>
      <vt:lpstr>Questions</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with Microsoft 365: Excel 2021, First edition, Chapter 3</dc:title>
  <dc:subject>Computer Science</dc:subject>
  <cp:keywords>Microsoft Excel 2021</cp:keywords>
  <dc:description>Additional learning content may be available in the Notes Pane.</dc:description>
  <cp:lastModifiedBy>Revathi Mouraly</cp:lastModifiedBy>
  <cp:revision>4</cp:revision>
  <dcterms:created xsi:type="dcterms:W3CDTF">2014-07-14T20:04:21Z</dcterms:created>
  <dcterms:modified xsi:type="dcterms:W3CDTF">2022-03-24T10:06:01Z</dcterms:modified>
</cp:coreProperties>
</file>