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9"/>
  </p:notesMasterIdLst>
  <p:handoutMasterIdLst>
    <p:handoutMasterId r:id="rId30"/>
  </p:handoutMasterIdLst>
  <p:sldIdLst>
    <p:sldId id="540" r:id="rId2"/>
    <p:sldId id="487" r:id="rId3"/>
    <p:sldId id="512" r:id="rId4"/>
    <p:sldId id="513" r:id="rId5"/>
    <p:sldId id="514"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7" r:id="rId19"/>
    <p:sldId id="528" r:id="rId20"/>
    <p:sldId id="529" r:id="rId21"/>
    <p:sldId id="530" r:id="rId22"/>
    <p:sldId id="531" r:id="rId23"/>
    <p:sldId id="539" r:id="rId24"/>
    <p:sldId id="545" r:id="rId25"/>
    <p:sldId id="546" r:id="rId26"/>
    <p:sldId id="543" r:id="rId27"/>
    <p:sldId id="298" r:id="rId28"/>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78E84A-3BDD-23B7-C252-D66193B3D2C9}" name="Janet Pickard" initials="JP" userId="3fdfd11642563f4b" providerId="Windows Live"/>
  <p188:author id="{73E83681-23BE-2979-2F18-0042600B07E1}" name="Kerri Tomasso" initials="KT" userId="a57fff80d119c9a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E6F7FA"/>
    <a:srgbClr val="DFF5F9"/>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93" autoAdjust="0"/>
    <p:restoredTop sz="69508" autoAdjust="0"/>
  </p:normalViewPr>
  <p:slideViewPr>
    <p:cSldViewPr>
      <p:cViewPr varScale="1">
        <p:scale>
          <a:sx n="79" d="100"/>
          <a:sy n="79" d="100"/>
        </p:scale>
        <p:origin x="2814" y="96"/>
      </p:cViewPr>
      <p:guideLst>
        <p:guide orient="horz" pos="2160"/>
        <p:guide pos="2880"/>
      </p:guideLst>
    </p:cSldViewPr>
  </p:slideViewPr>
  <p:outlineViewPr>
    <p:cViewPr>
      <p:scale>
        <a:sx n="50" d="100"/>
        <a:sy n="50"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226"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4/29/2022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4/29/2022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t>
            </a:r>
            <a:r>
              <a:rPr lang="en-US" baseline="0" dirty="0"/>
              <a:t> with Microsoft 365 </a:t>
            </a:r>
            <a:r>
              <a:rPr lang="en-US" baseline="0"/>
              <a:t>Excel 2021, Chapter 4</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u="none" strike="noStrike" kern="1200" baseline="0" dirty="0">
                <a:solidFill>
                  <a:schemeClr val="tx1"/>
                </a:solidFill>
                <a:latin typeface="+mn-lt"/>
                <a:ea typeface="+mn-ea"/>
                <a:cs typeface="+mn-cs"/>
              </a:rPr>
              <a:t>In this chapter, you will learn how to create PivotTables and PivotCharts. </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24098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top figure shows the PivotTable filtered to show only the Fire data using the slicer. The bottom figure applies another slicer filter to display only the Emergency Medical Calls for the Fire data.</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2720601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can pivot (turn) worksheet</a:t>
            </a:r>
            <a:r>
              <a:rPr lang="en-US" baseline="0" dirty="0"/>
              <a:t> information in various ways. You can also remove or rearrange fields to answer questions regarding your data. You can remove a field from the Field section; you can also move fields from the Rows area to the Columns area, or vice versa.</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917622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Conditional formatting can be applied to data as</a:t>
            </a:r>
            <a:r>
              <a:rPr lang="en-US" baseline="0" dirty="0"/>
              <a:t> shown in the worksheet.</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3889806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From a PivotTable report, you can display details for a particular category of information in a separate worksheet. Adding</a:t>
            </a:r>
            <a:r>
              <a:rPr lang="en-US" baseline="0" dirty="0"/>
              <a:t> a field to the Filters area is optional but enables you to display multiple pages for your PivotTable data. As shown here, you can display the fire department calls on one page and the police department calls on another page.</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2423664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a:t>The default calculation in a PivotTable report is to sum the numeric data. You can modify the calculation to display an average, minimum, maximum, or some other calculation. Here, an average calculation is used, and the</a:t>
            </a:r>
            <a:r>
              <a:rPr lang="en-US" i="0" baseline="0" dirty="0"/>
              <a:t> value cells are formatted.</a:t>
            </a:r>
            <a:endParaRPr lang="en-US" i="0" dirty="0"/>
          </a:p>
          <a:p>
            <a:endParaRPr lang="en-IN"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729911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can apply a PivotTable Style to the entire PivotTable report and change field names to make them easier to understand. In this worksheet, field names have been changed and a</a:t>
            </a:r>
            <a:r>
              <a:rPr lang="en-US" baseline="0" dirty="0"/>
              <a:t> PivotTable Style has been applied. In addition, if you change the underlying data on which a PivotTable report is based, you must </a:t>
            </a:r>
            <a:r>
              <a:rPr lang="en-US" b="0" baseline="0" dirty="0"/>
              <a:t>refresh</a:t>
            </a:r>
            <a:r>
              <a:rPr lang="en-US" baseline="0" dirty="0"/>
              <a:t>—update—the PivotTable as has been done in this PivotTable report.</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2659796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 PivotChart is a graphical representation of the data in a PivotTable—referred to as the associated PivotTable report. A PivotChart displays field buttons. You can click on any button with an arrow to choose a filter and change the data that is displayed in the chart. In this PivotChart, the Classification field items form the legend, and the Location field items form the category axis.</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4086546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 Text: </a:t>
            </a:r>
            <a:r>
              <a:rPr lang="en-US" sz="1800" b="0" i="0" u="none" strike="noStrike" dirty="0">
                <a:solidFill>
                  <a:srgbClr val="000000"/>
                </a:solidFill>
                <a:effectLst/>
                <a:latin typeface="Calibri" panose="020F0502020204030204" pitchFamily="34" charset="0"/>
              </a:rPr>
              <a:t>The vertical bars in the chart are divided horizontally into two different sections (red and blue colored). These bars are labeled as Chart type changed to a stacked column. To the right are two color codes (red- traffic accidents and blue- major crime) labeled as Legend indicates two Classifications.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can filter and change the values of the data in the PivotChart report by using the field</a:t>
            </a:r>
            <a:r>
              <a:rPr lang="en-US" baseline="0" dirty="0"/>
              <a:t> buttons. The Dispatched Calls classification has been removed on this chart. Stacked columns display the two call classifications by location. Within each location, the stacked column shows the amount of activity as part of a whole.</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2045891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 Text: </a:t>
            </a:r>
            <a:r>
              <a:rPr lang="en-US" sz="1800" b="0" i="0" u="none" strike="noStrike" dirty="0">
                <a:solidFill>
                  <a:srgbClr val="000000"/>
                </a:solidFill>
                <a:effectLst/>
                <a:latin typeface="Calibri" panose="020F0502020204030204" pitchFamily="34" charset="0"/>
              </a:rPr>
              <a:t>The tabs named Slicers, Major Crimes, Fire, Police, 1st Quarter Chart, Combined Calls PivotTable, and Fire and Police Calls at the bottom of the Excel sheet are labeled as Worksheets in workbook. To the right of these tabs is a horizontal scroll bar. At the tip of the scroll bar is a pointer labeled as Drag to adjust scroll bar size. The pointer shows two vertical parallel lines between two arrows pointing to the left and right.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To</a:t>
            </a:r>
            <a:r>
              <a:rPr lang="en-US" baseline="0" dirty="0"/>
              <a:t> the right of the sheet tabs, a horizontal scroll bar displays. At the left end of the scroll bar, the three vertical dots can be used to resize the width of the scroll bar and to display more worksheet tabs. By right-clicking on a tab and clicking </a:t>
            </a:r>
            <a:r>
              <a:rPr lang="en-US" i="0" baseline="0" dirty="0"/>
              <a:t>Hide</a:t>
            </a:r>
            <a:r>
              <a:rPr lang="en-US" baseline="0" dirty="0"/>
              <a:t>, worksheets can be hidden. This can help prevent users from altering data.</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194230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Alt Text: </a:t>
            </a:r>
            <a:r>
              <a:rPr lang="en-US" sz="1800" b="0" i="0" u="none" strike="noStrike" dirty="0">
                <a:solidFill>
                  <a:srgbClr val="000000"/>
                </a:solidFill>
                <a:effectLst/>
                <a:latin typeface="Calibri" panose="020F0502020204030204" pitchFamily="34" charset="0"/>
              </a:rPr>
              <a:t>The first column heading in the table is supplier ID (labeled as supplier ID field). The pane displays a list of tables that include a supplier table and a supply order summary.</a:t>
            </a:r>
            <a:r>
              <a:rPr lang="en-US" dirty="0"/>
              <a:t>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A data model is a method of incorporating data from multiple,</a:t>
            </a:r>
            <a:r>
              <a:rPr lang="en-US" b="0" baseline="0" dirty="0"/>
              <a:t> related tables into an Excel worksheet. The data can be in an Excel workbook, imported from an Access database, or imported from an external source.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As shown here, a Microsoft Access table stores data in rows and columns. Each row is a record; each column is a field. In this database, Supplier ID is the primary key—a field used to uniquely identify a record.</a:t>
            </a:r>
            <a:endParaRPr lang="en-US" b="0" dirty="0"/>
          </a:p>
          <a:p>
            <a:endParaRPr lang="en-IN"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181456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are:</a:t>
            </a:r>
          </a:p>
          <a:p>
            <a:pPr marL="228600" indent="-228600">
              <a:buSzPct val="100000"/>
              <a:buFont typeface="+mj-lt"/>
              <a:buAutoNum type="arabicPeriod"/>
            </a:pPr>
            <a:r>
              <a:rPr lang="en-US" sz="1200" dirty="0"/>
              <a:t>Create a PivotTable Report</a:t>
            </a:r>
          </a:p>
          <a:p>
            <a:pPr marL="228600" indent="-228600">
              <a:buSzPct val="100000"/>
              <a:buFont typeface="+mj-lt"/>
              <a:buAutoNum type="arabicPeriod"/>
            </a:pPr>
            <a:r>
              <a:rPr lang="en-US" sz="1200" dirty="0"/>
              <a:t>Use Slicers and Search Filters</a:t>
            </a:r>
          </a:p>
          <a:p>
            <a:pPr marL="228600" indent="-228600">
              <a:buSzPct val="100000"/>
              <a:buFont typeface="+mj-lt"/>
              <a:buAutoNum type="arabicPeriod"/>
            </a:pPr>
            <a:r>
              <a:rPr lang="en-US" sz="1200" dirty="0"/>
              <a:t>Modify a PivotTable</a:t>
            </a:r>
          </a:p>
          <a:p>
            <a:pPr marL="228600" indent="-228600">
              <a:buSzPct val="100000"/>
              <a:buFont typeface="+mj-lt"/>
              <a:buAutoNum type="arabicPeriod"/>
            </a:pPr>
            <a:r>
              <a:rPr lang="en-US" sz="1200" dirty="0"/>
              <a:t>Create a PivotChart</a:t>
            </a:r>
          </a:p>
          <a:p>
            <a:pPr marL="228600" indent="-228600">
              <a:buSzPct val="100000"/>
              <a:buFont typeface="+mj-lt"/>
              <a:buAutoNum type="arabicPeriod"/>
            </a:pPr>
            <a:r>
              <a:rPr lang="en-US" sz="1200" dirty="0"/>
              <a:t>Create a PivotTable from a Data Model</a:t>
            </a:r>
          </a:p>
          <a:p>
            <a:pPr marL="228600" indent="-228600">
              <a:buSzPct val="100000"/>
              <a:buFont typeface="+mj-lt"/>
              <a:buAutoNum type="arabicPeriod"/>
            </a:pPr>
            <a:r>
              <a:rPr lang="en-US" sz="1200" dirty="0"/>
              <a:t>Create and Format a 3-D Pie PivotChart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2658037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database contains two tables—Suppliers and Supply Order Summary. Check the Name boxes for all tables to be included in the data model.</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772149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two tables will not be added to the Excel workbook. Instead, a connection is created between the Excel PivotTable and the two Access tables. Both tables will be added to the Data Model.</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4255565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Alt Text: </a:t>
            </a:r>
            <a:r>
              <a:rPr lang="en-US" sz="1800" b="0" i="0" u="none" strike="noStrike" dirty="0">
                <a:solidFill>
                  <a:srgbClr val="000000"/>
                </a:solidFill>
                <a:effectLst/>
                <a:latin typeface="Calibri" panose="020F0502020204030204" pitchFamily="34" charset="0"/>
              </a:rPr>
              <a:t>The pane displays “supplier” under the columns area and “item” and “year ordered” under the rows area. These are labeled as Fields from both tables included in PivotTable. The PivotTable is inserted into the sheet. The table displays item names followed by years in column A and supplier's names in row 2 (cells B2 to F2).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PivotTable is created using data from two related tables. Although the common field—</a:t>
            </a:r>
            <a:r>
              <a:rPr lang="en-US" sz="1200" b="0" i="1" u="none" strike="noStrike" kern="1200" baseline="0" dirty="0">
                <a:solidFill>
                  <a:schemeClr val="tx1"/>
                </a:solidFill>
                <a:latin typeface="+mn-lt"/>
                <a:ea typeface="+mn-ea"/>
                <a:cs typeface="+mn-cs"/>
              </a:rPr>
              <a:t>Supplier ID</a:t>
            </a:r>
            <a:r>
              <a:rPr lang="en-US" sz="1200" b="0" i="0" u="none" strike="noStrike" kern="1200" baseline="0" dirty="0">
                <a:solidFill>
                  <a:schemeClr val="tx1"/>
                </a:solidFill>
                <a:latin typeface="+mn-lt"/>
                <a:ea typeface="+mn-ea"/>
                <a:cs typeface="+mn-cs"/>
              </a:rPr>
              <a:t>—is not used in the PivotTable, the relationship between the two tables that was created in the Access database enables Excel to use the common field to locate the data necessary from each table.</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2871832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can create a PivotChart from the data</a:t>
            </a:r>
            <a:r>
              <a:rPr lang="en-US" baseline="0" dirty="0"/>
              <a:t> in a data model, and then filter the PivotChart to best represent your data. Here, a 3-D pie chart based on the PivotTable displays. The field buttons correspond to the fields used in the PivotTable.</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1450642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 Text: </a:t>
            </a:r>
            <a:r>
              <a:rPr lang="en-US" sz="1800" b="0" i="0" u="none" strike="noStrike" dirty="0">
                <a:solidFill>
                  <a:srgbClr val="000000"/>
                </a:solidFill>
                <a:effectLst/>
                <a:latin typeface="Calibri" panose="020F0502020204030204" pitchFamily="34" charset="0"/>
              </a:rPr>
              <a:t>The list of suppliers with color codes displayed on the chart and supplier displayed by axis area in the pane are both collectively labeled as Supplier displays in Axis (Categories) area and in legend.</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can modify the data that displays in a PivotChart by dragging the fields between areas</a:t>
            </a:r>
            <a:r>
              <a:rPr lang="en-US" baseline="0" dirty="0"/>
              <a:t> in the PivotChart Fields list. Here, the Axis (Category) area corresponds to the legend in the pie chart.</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679864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can format a PivotChart using the same techniques that you use to format a chart.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1131928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063149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list is a series of rows that contains related data with column titles in the first row.</a:t>
            </a:r>
            <a:r>
              <a:rPr lang="en-US" b="0" baseline="0" dirty="0"/>
              <a:t> To combine and compare large amounts of data (often structured as a list), use a PivotTable, which is an interactive Excel report that summarizes and helps you to analyze large amounts of data.</a:t>
            </a:r>
          </a:p>
          <a:p>
            <a:endParaRPr lang="en-US" b="0" baseline="0" dirty="0"/>
          </a:p>
          <a:p>
            <a:pPr algn="l"/>
            <a:r>
              <a:rPr lang="en-US" sz="1800" b="0" i="0" u="none" strike="noStrike" baseline="0" dirty="0">
                <a:latin typeface="TimesLTPro-Roman"/>
              </a:rPr>
              <a:t>The </a:t>
            </a:r>
            <a:r>
              <a:rPr lang="en-US" sz="1800" b="0" i="0" u="none" strike="noStrike" baseline="0" dirty="0">
                <a:latin typeface="TimesLTPro-BoldItalic"/>
              </a:rPr>
              <a:t>source data </a:t>
            </a:r>
            <a:r>
              <a:rPr lang="en-US" sz="1800" b="0" i="0" u="none" strike="noStrike" baseline="0" dirty="0">
                <a:latin typeface="TimesLTPro-Roman"/>
              </a:rPr>
              <a:t>for a PivotTable must be formatted in columns and rows and can be in an Excel worksheet or can be imported from an external source.</a:t>
            </a:r>
            <a:endParaRPr lang="en-US" b="0" baseline="0" dirty="0"/>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Excel uses the Recommended PivotTable dialog box to suggest PivotTables based on the organization of the data.</a:t>
            </a:r>
          </a:p>
          <a:p>
            <a:endParaRPr lang="en-US" b="0" baseline="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2510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shows the selection of the </a:t>
            </a:r>
            <a:r>
              <a:rPr lang="en-US" sz="1200" b="0" i="0" u="none" strike="noStrike" kern="1200" baseline="0" dirty="0">
                <a:solidFill>
                  <a:schemeClr val="tx1"/>
                </a:solidFill>
                <a:latin typeface="+mn-lt"/>
                <a:ea typeface="+mn-ea"/>
                <a:cs typeface="+mn-cs"/>
              </a:rPr>
              <a:t>PivotTable—Sum of Number by Location (+).</a:t>
            </a:r>
            <a:endParaRPr lang="en-US" b="0"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124237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Alt Text: </a:t>
            </a:r>
            <a:r>
              <a:rPr lang="en-US" sz="1800" b="0" i="0" u="none" strike="noStrike" dirty="0">
                <a:solidFill>
                  <a:srgbClr val="000000"/>
                </a:solidFill>
                <a:effectLst/>
                <a:latin typeface="Calibri" panose="020F0502020204030204" pitchFamily="34" charset="0"/>
              </a:rPr>
              <a:t>The Pivot Table Analyze (active) and Design tabs are labeled as PivotTable tabs. The PivotTable section in the Excel ribbon displays the PivotTable name as pt1. The Excel sheet displays the pivot table in range A3:B16. On the right side of the excel sheet is a PivotTable Fields pane that contains a field section (selectable options) and an area section. The main instruction for former reads as “choose fields to add to report” and for latter reads as “drag fields between areas below”.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When you create a PivotTable, Excel adds a new sheet—Sheet1—to</a:t>
            </a:r>
            <a:r>
              <a:rPr lang="en-US" b="0" baseline="0" dirty="0"/>
              <a:t> the workbook. On the left side of the new worksheet, Excel generates a PivotTable report. On the right side is the PivotTable Fields pane—a window in which you can arrange the fields in the PivotTable. The upper portion is the field section (lists of field names) with the lower portion as the layout section.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algn="l"/>
            <a:r>
              <a:rPr lang="en-US" sz="1800" b="0" i="0" u="none" strike="noStrike" baseline="0" dirty="0">
                <a:latin typeface="TimesLTPro-Roman"/>
              </a:rPr>
              <a:t>The lower portion, referred to as the </a:t>
            </a:r>
            <a:r>
              <a:rPr lang="en-US" sz="1800" b="0" i="0" u="none" strike="noStrike" baseline="0" dirty="0">
                <a:latin typeface="TimesLTPro-BoldItalic"/>
              </a:rPr>
              <a:t>Area section</a:t>
            </a:r>
            <a:r>
              <a:rPr lang="en-US" sz="1800" b="0" i="0" u="none" strike="noStrike" baseline="0" dirty="0">
                <a:latin typeface="TimesLTPro-Roman"/>
              </a:rPr>
              <a:t>, displays four areas where you can build the PivotTable by rearranging and repositioning fields.</a:t>
            </a:r>
            <a:endParaRPr lang="en-US" b="0"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1811614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PivotTable screen elements are listed in this table.</a:t>
            </a:r>
          </a:p>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4009712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PivotTable report is complete; the result</a:t>
            </a:r>
            <a:r>
              <a:rPr lang="en-US" baseline="0" dirty="0"/>
              <a:t> is a group of related totals. Formatting also has been</a:t>
            </a:r>
            <a:r>
              <a:rPr lang="en-US" dirty="0"/>
              <a:t> applied.</a:t>
            </a:r>
            <a:r>
              <a:rPr lang="en-US" baseline="0" dirty="0"/>
              <a:t> Data is organized and the number of calls calculated; you can easily view and compare various facts about the data.</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90652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can filter a PivotTable by using a search filter or by using </a:t>
            </a:r>
            <a:r>
              <a:rPr lang="en-US" b="0" dirty="0"/>
              <a:t>slicers, which are </a:t>
            </a:r>
            <a:r>
              <a:rPr lang="en-US" dirty="0"/>
              <a:t>filtering</a:t>
            </a:r>
            <a:r>
              <a:rPr lang="en-US" baseline="0" dirty="0"/>
              <a:t> controls with buttons that enable you to drill down through large amounts of data. Slicers display as movable objects on your worksheet in the same manner as charts and shapes and make it easy to see what filters are currently applied.</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2119001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Alt Text: </a:t>
            </a:r>
            <a:r>
              <a:rPr lang="en-US" sz="1800" b="0" i="0" u="none" strike="noStrike" dirty="0">
                <a:solidFill>
                  <a:srgbClr val="000000"/>
                </a:solidFill>
                <a:effectLst/>
                <a:latin typeface="Calibri" panose="020F0502020204030204" pitchFamily="34" charset="0"/>
              </a:rPr>
              <a:t>The two icons beside the slicer header (Fire/Police) are labeled as Multi-Select button and (funnel) and Clear Filter button. Two tabs named Fire and Police below slicer headers are labeled as Filtering buttons.</a:t>
            </a:r>
            <a:r>
              <a:rPr lang="en-US" dirty="0"/>
              <a:t>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A slicer</a:t>
            </a:r>
            <a:r>
              <a:rPr lang="en-US" b="0" baseline="0" dirty="0"/>
              <a:t> includes a slicer header that indicates the category of the slicer items, filtering buttons to select the item by which to filter, a Multi-Select button, and a Clear Filter button. Clear Filter removes a filter.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apply various styles to slicers to make them easier to differentiate or to match the PivotTable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IN"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2649139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Box 7"/>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324019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6" name="TextBox 5"/>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2017 Pearson Education, Inc. All Rights Reserved.</a:t>
            </a:r>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248246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cxnSp>
        <p:nvCxnSpPr>
          <p:cNvPr id="4" name="Straight Connector 3"/>
          <p:cNvCxnSpPr/>
          <p:nvPr userDrawn="1"/>
        </p:nvCxnSpPr>
        <p:spPr>
          <a:xfrm>
            <a:off x="0" y="6788570"/>
            <a:ext cx="9144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95668686"/>
      </p:ext>
    </p:extLst>
  </p:cSld>
  <p:clrMapOvr>
    <a:masterClrMapping/>
  </p:clrMapOvr>
  <p:transition spd="slow">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3823820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a:latin typeface="+mj-lt"/>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Tree>
    <p:extLst>
      <p:ext uri="{BB962C8B-B14F-4D97-AF65-F5344CB8AC3E}">
        <p14:creationId xmlns:p14="http://schemas.microsoft.com/office/powerpoint/2010/main" val="139897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9" name="Picture 1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77000"/>
            <a:ext cx="918000" cy="279915"/>
          </a:xfrm>
          <a:prstGeom prst="rect">
            <a:avLst/>
          </a:prstGeom>
        </p:spPr>
      </p:pic>
      <p:grpSp>
        <p:nvGrpSpPr>
          <p:cNvPr id="20" name="Group 4"/>
          <p:cNvGrpSpPr>
            <a:grpSpLocks noChangeAspect="1"/>
          </p:cNvGrpSpPr>
          <p:nvPr userDrawn="1"/>
        </p:nvGrpSpPr>
        <p:grpSpPr bwMode="auto">
          <a:xfrm>
            <a:off x="57755" y="6407126"/>
            <a:ext cx="1611690" cy="417560"/>
            <a:chOff x="21" y="4059"/>
            <a:chExt cx="1046" cy="271"/>
          </a:xfrm>
        </p:grpSpPr>
        <p:sp>
          <p:nvSpPr>
            <p:cNvPr id="21"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sp>
          <p:nvSpPr>
            <p:cNvPr id="22" name="Freeform 21"/>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7"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spTree>
    <p:extLst>
      <p:ext uri="{BB962C8B-B14F-4D97-AF65-F5344CB8AC3E}">
        <p14:creationId xmlns:p14="http://schemas.microsoft.com/office/powerpoint/2010/main" val="2981062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152463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4/29/2022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4/29/2022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000" y="6501885"/>
            <a:ext cx="918000" cy="279915"/>
          </a:xfrm>
          <a:prstGeom prst="rect">
            <a:avLst/>
          </a:prstGeom>
        </p:spPr>
      </p:pic>
      <p:sp>
        <p:nvSpPr>
          <p:cNvPr id="13" name="TextBox 12"/>
          <p:cNvSpPr txBox="1"/>
          <p:nvPr userDrawn="1"/>
        </p:nvSpPr>
        <p:spPr>
          <a:xfrm>
            <a:off x="3048000" y="6504801"/>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4/29/2022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1435141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4/29/2022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425685"/>
            <a:ext cx="918000" cy="279915"/>
          </a:xfrm>
          <a:prstGeom prst="rect">
            <a:avLst/>
          </a:prstGeom>
        </p:spPr>
      </p:pic>
      <p:sp>
        <p:nvSpPr>
          <p:cNvPr id="10" name="TextBox 9"/>
          <p:cNvSpPr txBox="1"/>
          <p:nvPr userDrawn="1"/>
        </p:nvSpPr>
        <p:spPr>
          <a:xfrm>
            <a:off x="3048000" y="6428601"/>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cxnSp>
        <p:nvCxnSpPr>
          <p:cNvPr id="4" name="Straight Connector 3"/>
          <p:cNvCxnSpPr/>
          <p:nvPr userDrawn="1"/>
        </p:nvCxnSpPr>
        <p:spPr>
          <a:xfrm>
            <a:off x="0" y="6788570"/>
            <a:ext cx="9144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61819957"/>
      </p:ext>
    </p:extLst>
  </p:cSld>
  <p:clrMapOvr>
    <a:masterClrMapping/>
  </p:clrMapOvr>
  <p:transition spd="slow">
    <p:cover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3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2017 Pearson Education, Inc. All Rights Reserved.</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897021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7258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460860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4/29/2022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3347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latin typeface="+mj-lt"/>
              </a:defRPr>
            </a:lvl1p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4/29/2022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64369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4/29/2022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122092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4/29/2022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80529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4/29/2022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405961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4/29/2022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44102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4/29/2022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r>
              <a:rPr lang="en-US" dirty="0"/>
              <a:t>1-1</a:t>
            </a:r>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10" name="TextBox 9"/>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374619799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57" r:id="rId14"/>
    <p:sldLayoutId id="2147483656" r:id="rId15"/>
    <p:sldLayoutId id="2147483650" r:id="rId16"/>
    <p:sldLayoutId id="2147483659" r:id="rId17"/>
    <p:sldLayoutId id="2147483658" r:id="rId18"/>
    <p:sldLayoutId id="2147483660" r:id="rId19"/>
    <p:sldLayoutId id="2147483654" r:id="rId20"/>
    <p:sldLayoutId id="2147483655" r:id="rId21"/>
    <p:sldLayoutId id="2147483661" r:id="rId22"/>
    <p:sldLayoutId id="2147483677" r:id="rId23"/>
    <p:sldLayoutId id="2147483678" r:id="rId24"/>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1"/>
            <a:ext cx="8001000" cy="990599"/>
          </a:xfrm>
        </p:spPr>
        <p:txBody>
          <a:bodyPr anchor="ctr"/>
          <a:lstStyle/>
          <a:p>
            <a:pPr>
              <a:defRPr/>
            </a:pPr>
            <a:r>
              <a:rPr lang="en-US">
                <a:ln w="0"/>
              </a:rPr>
              <a:t>GO! </a:t>
            </a:r>
            <a:r>
              <a:rPr lang="en-US"/>
              <a:t>with Microsoft 365: Excel 2021</a:t>
            </a:r>
          </a:p>
        </p:txBody>
      </p:sp>
      <p:pic>
        <p:nvPicPr>
          <p:cNvPr id="7" name="Picture 6" descr="Front Cover: GO! with Microsoft 365 Excel 2021, First Edition by Shelley Gaskin and Alicia Vargas. Series Editor Shelley Gaskin.">
            <a:extLst>
              <a:ext uri="{FF2B5EF4-FFF2-40B4-BE49-F238E27FC236}">
                <a16:creationId xmlns:a16="http://schemas.microsoft.com/office/drawing/2014/main" id="{B9597B18-8526-44B8-A1F1-2AEB262995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945" y="1850364"/>
            <a:ext cx="3233020" cy="4147685"/>
          </a:xfrm>
          <a:prstGeom prst="rect">
            <a:avLst/>
          </a:prstGeom>
        </p:spPr>
      </p:pic>
      <p:sp>
        <p:nvSpPr>
          <p:cNvPr id="4" name="Text Placeholder 3"/>
          <p:cNvSpPr>
            <a:spLocks noGrp="1"/>
          </p:cNvSpPr>
          <p:nvPr>
            <p:ph type="body" sz="quarter" idx="14"/>
          </p:nvPr>
        </p:nvSpPr>
        <p:spPr>
          <a:xfrm>
            <a:off x="4876801" y="2514600"/>
            <a:ext cx="3253409" cy="936593"/>
          </a:xfrm>
        </p:spPr>
        <p:txBody>
          <a:bodyPr/>
          <a:lstStyle/>
          <a:p>
            <a:pPr algn="ctr"/>
            <a:r>
              <a:rPr lang="en-US" b="1"/>
              <a:t>Chapter 4</a:t>
            </a:r>
          </a:p>
        </p:txBody>
      </p:sp>
      <p:sp>
        <p:nvSpPr>
          <p:cNvPr id="5" name="Text Placeholder 4"/>
          <p:cNvSpPr>
            <a:spLocks noGrp="1"/>
          </p:cNvSpPr>
          <p:nvPr>
            <p:ph type="body" sz="quarter" idx="4294967295"/>
          </p:nvPr>
        </p:nvSpPr>
        <p:spPr>
          <a:xfrm>
            <a:off x="5334000" y="3703638"/>
            <a:ext cx="2743201" cy="792162"/>
          </a:xfrm>
        </p:spPr>
        <p:txBody>
          <a:bodyPr/>
          <a:lstStyle/>
          <a:p>
            <a:pPr marL="0" indent="0" algn="ctr">
              <a:buNone/>
            </a:pPr>
            <a:r>
              <a:rPr lang="en-US" sz="2200"/>
              <a:t>Creating PivotTables and PivotCharts</a:t>
            </a:r>
          </a:p>
        </p:txBody>
      </p:sp>
      <p:pic>
        <p:nvPicPr>
          <p:cNvPr id="8" name="Picture 7" descr="Pearson Logo">
            <a:extLst>
              <a:ext uri="{FF2B5EF4-FFF2-40B4-BE49-F238E27FC236}">
                <a16:creationId xmlns:a16="http://schemas.microsoft.com/office/drawing/2014/main" id="{D9CC3DF3-6A1B-471D-A4F6-D66AE510AF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11" name="Text Placeholder 3"/>
          <p:cNvSpPr>
            <a:spLocks noGrp="1"/>
          </p:cNvSpPr>
          <p:nvPr>
            <p:ph type="body" sz="quarter" idx="15"/>
          </p:nvPr>
        </p:nvSpPr>
        <p:spPr>
          <a:xfrm>
            <a:off x="3077816" y="6533602"/>
            <a:ext cx="5848350" cy="259773"/>
          </a:xfrm>
        </p:spPr>
        <p:txBody>
          <a:bodyPr/>
          <a:lstStyle/>
          <a:p>
            <a:pPr algn="r">
              <a:buClrTx/>
              <a:defRPr/>
            </a:pPr>
            <a:r>
              <a:rPr lang="en-US" altLang="en-US" sz="120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318959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Slicers and Search Filters </a:t>
            </a:r>
            <a:r>
              <a:rPr lang="en-US" sz="2000" b="0" dirty="0"/>
              <a:t>(3 of 3)</a:t>
            </a:r>
            <a:endParaRPr lang="en-IN" sz="2000" b="0" dirty="0"/>
          </a:p>
        </p:txBody>
      </p:sp>
      <p:pic>
        <p:nvPicPr>
          <p:cNvPr id="10" name="Content Placeholder 9" descr="An Excel sheet showing a classification slicer is displayed to the right of the Fire/Police slicer. On the classification slicer, police classification filter buttons (dispatched calls, major crime, traffic accidents) are dimmed.&#10;">
            <a:extLst>
              <a:ext uri="{FF2B5EF4-FFF2-40B4-BE49-F238E27FC236}">
                <a16:creationId xmlns:a16="http://schemas.microsoft.com/office/drawing/2014/main" id="{FC5F68DC-24DE-426F-A819-36DBC168F45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1504" y="1734885"/>
            <a:ext cx="7760992" cy="2032047"/>
          </a:xfrm>
        </p:spPr>
      </p:pic>
      <p:pic>
        <p:nvPicPr>
          <p:cNvPr id="12" name="Content Placeholder 11" descr="An excel sheet showing the emergency medical calls filtering button from the classification slicer is selected and the PivotTable displays data of only fire emergency medical calls by the station.&#10;">
            <a:extLst>
              <a:ext uri="{FF2B5EF4-FFF2-40B4-BE49-F238E27FC236}">
                <a16:creationId xmlns:a16="http://schemas.microsoft.com/office/drawing/2014/main" id="{63B227E4-5D71-4BBE-A08C-816A34CB9686}"/>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593332" y="4118529"/>
            <a:ext cx="7957336" cy="2065179"/>
          </a:xfrm>
        </p:spPr>
      </p:pic>
    </p:spTree>
    <p:extLst>
      <p:ext uri="{BB962C8B-B14F-4D97-AF65-F5344CB8AC3E}">
        <p14:creationId xmlns:p14="http://schemas.microsoft.com/office/powerpoint/2010/main" val="4828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 a PivotTable </a:t>
            </a:r>
            <a:r>
              <a:rPr lang="en-US" sz="2000" b="0" dirty="0"/>
              <a:t>(1 of 5)</a:t>
            </a:r>
            <a:endParaRPr lang="en-IN" sz="2000" b="0" dirty="0"/>
          </a:p>
        </p:txBody>
      </p:sp>
      <p:pic>
        <p:nvPicPr>
          <p:cNvPr id="7" name="Content Placeholder 6" descr="A sheet1 worksheet showing classification field is moved to the columns area in the PivotTable fields pane. The table shows classifications are displayed as column headings (B4 to F4).&#10;">
            <a:extLst>
              <a:ext uri="{FF2B5EF4-FFF2-40B4-BE49-F238E27FC236}">
                <a16:creationId xmlns:a16="http://schemas.microsoft.com/office/drawing/2014/main" id="{0379721A-144E-4FDC-83B7-6142E85F596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8759" y="1981200"/>
            <a:ext cx="7686482" cy="3444081"/>
          </a:xfrm>
        </p:spPr>
      </p:pic>
    </p:spTree>
    <p:extLst>
      <p:ext uri="{BB962C8B-B14F-4D97-AF65-F5344CB8AC3E}">
        <p14:creationId xmlns:p14="http://schemas.microsoft.com/office/powerpoint/2010/main" val="3613621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 a PivotTable </a:t>
            </a:r>
            <a:r>
              <a:rPr lang="en-US" sz="2000" b="0" dirty="0"/>
              <a:t>(2 of 5)</a:t>
            </a:r>
            <a:endParaRPr lang="en-IN" sz="2000" b="0" dirty="0"/>
          </a:p>
        </p:txBody>
      </p:sp>
      <p:pic>
        <p:nvPicPr>
          <p:cNvPr id="7" name="Content Placeholder 6" descr="An Excel sheet showing data bars (horizontal bars) is applied to the number column (E) and major crime detail data is displayed in column D (classification).&#10;">
            <a:extLst>
              <a:ext uri="{FF2B5EF4-FFF2-40B4-BE49-F238E27FC236}">
                <a16:creationId xmlns:a16="http://schemas.microsoft.com/office/drawing/2014/main" id="{A42A91FE-C45F-477A-B922-79D8C2CF886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2036693"/>
            <a:ext cx="8534400" cy="2417099"/>
          </a:xfrm>
        </p:spPr>
      </p:pic>
    </p:spTree>
    <p:extLst>
      <p:ext uri="{BB962C8B-B14F-4D97-AF65-F5344CB8AC3E}">
        <p14:creationId xmlns:p14="http://schemas.microsoft.com/office/powerpoint/2010/main" val="971830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 a PivotTable </a:t>
            </a:r>
            <a:r>
              <a:rPr lang="en-US" sz="2000" b="0" dirty="0"/>
              <a:t>(3 of 5)</a:t>
            </a:r>
            <a:endParaRPr lang="en-IN" sz="2000" b="0" dirty="0"/>
          </a:p>
        </p:txBody>
      </p:sp>
      <p:pic>
        <p:nvPicPr>
          <p:cNvPr id="7" name="Content Placeholder 6" descr="An Excel sheet showing Two new sheets (Fire and Police tabs) are displayed at the bottom of the sheet.&#10;">
            <a:extLst>
              <a:ext uri="{FF2B5EF4-FFF2-40B4-BE49-F238E27FC236}">
                <a16:creationId xmlns:a16="http://schemas.microsoft.com/office/drawing/2014/main" id="{C9C9E653-49A9-4C38-9791-699360E9A45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8978" y="1600200"/>
            <a:ext cx="8124098" cy="3825081"/>
          </a:xfrm>
        </p:spPr>
      </p:pic>
    </p:spTree>
    <p:extLst>
      <p:ext uri="{BB962C8B-B14F-4D97-AF65-F5344CB8AC3E}">
        <p14:creationId xmlns:p14="http://schemas.microsoft.com/office/powerpoint/2010/main" val="1209017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 a PivotTable </a:t>
            </a:r>
            <a:r>
              <a:rPr lang="en-US" sz="2000" b="0" dirty="0"/>
              <a:t>(4 of 5)</a:t>
            </a:r>
            <a:endParaRPr lang="en-IN" sz="2000" b="0" dirty="0"/>
          </a:p>
        </p:txBody>
      </p:sp>
      <p:pic>
        <p:nvPicPr>
          <p:cNvPr id="9" name="Content Placeholder 8" descr="An excel sheet showing a value field settings dialog box. In the “summarize values by” tab, under the “summarize value field by” instruction, the “average” type of calculation is selected.&#10;">
            <a:extLst>
              <a:ext uri="{FF2B5EF4-FFF2-40B4-BE49-F238E27FC236}">
                <a16:creationId xmlns:a16="http://schemas.microsoft.com/office/drawing/2014/main" id="{28D65534-C851-4B27-A109-F3EA6E41E13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3489" y="1515600"/>
            <a:ext cx="5937022" cy="2590800"/>
          </a:xfrm>
        </p:spPr>
      </p:pic>
      <p:pic>
        <p:nvPicPr>
          <p:cNvPr id="12" name="Content Placeholder 11" descr="An Excel sheet showing values (grand total; column G; G5:G15) is formatted with a comma separator and zero decimals. The grand total in cell G15 reads as 1 comma 298.&#10;">
            <a:extLst>
              <a:ext uri="{FF2B5EF4-FFF2-40B4-BE49-F238E27FC236}">
                <a16:creationId xmlns:a16="http://schemas.microsoft.com/office/drawing/2014/main" id="{8E558D0E-48C0-45B2-B51A-0F4E7F07F9E8}"/>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576410" y="4293790"/>
            <a:ext cx="7991180" cy="1928019"/>
          </a:xfrm>
        </p:spPr>
      </p:pic>
    </p:spTree>
    <p:extLst>
      <p:ext uri="{BB962C8B-B14F-4D97-AF65-F5344CB8AC3E}">
        <p14:creationId xmlns:p14="http://schemas.microsoft.com/office/powerpoint/2010/main" val="1438135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 a PivotTable </a:t>
            </a:r>
            <a:r>
              <a:rPr lang="en-US" sz="2000" b="0" dirty="0"/>
              <a:t>(5 of 5)</a:t>
            </a:r>
            <a:endParaRPr lang="en-IN" sz="2000" b="0" dirty="0"/>
          </a:p>
        </p:txBody>
      </p:sp>
      <p:pic>
        <p:nvPicPr>
          <p:cNvPr id="7" name="Content Placeholder 6" descr="A PivotTable analyze tab in an excel sheet shows a refresh arrow in the data section of excel data. Cell B11 (778) is updated to reflect the change to source data.&#10;">
            <a:extLst>
              <a:ext uri="{FF2B5EF4-FFF2-40B4-BE49-F238E27FC236}">
                <a16:creationId xmlns:a16="http://schemas.microsoft.com/office/drawing/2014/main" id="{C37D05A9-51E6-4428-9062-1E5F65C1B86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7505" y="2065702"/>
            <a:ext cx="7668989" cy="2726595"/>
          </a:xfrm>
        </p:spPr>
      </p:pic>
    </p:spTree>
    <p:extLst>
      <p:ext uri="{BB962C8B-B14F-4D97-AF65-F5344CB8AC3E}">
        <p14:creationId xmlns:p14="http://schemas.microsoft.com/office/powerpoint/2010/main" val="122480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PivotChart </a:t>
            </a:r>
            <a:r>
              <a:rPr lang="en-US" sz="2000" b="0" dirty="0"/>
              <a:t>(1 of 3)</a:t>
            </a:r>
            <a:endParaRPr lang="en-IN" sz="2000" b="0" dirty="0"/>
          </a:p>
        </p:txBody>
      </p:sp>
      <p:pic>
        <p:nvPicPr>
          <p:cNvPr id="7" name="Content Placeholder 6" descr="A first-quarter chart worksheet in excel showing chart tiled (1st quarter cells) entered on the top of the pivot chart.&#10;">
            <a:extLst>
              <a:ext uri="{FF2B5EF4-FFF2-40B4-BE49-F238E27FC236}">
                <a16:creationId xmlns:a16="http://schemas.microsoft.com/office/drawing/2014/main" id="{96FC815B-0ADD-4A78-AAA2-91DC3C9AE0B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2188" y="1600200"/>
            <a:ext cx="7659624" cy="4382460"/>
          </a:xfrm>
        </p:spPr>
      </p:pic>
    </p:spTree>
    <p:extLst>
      <p:ext uri="{BB962C8B-B14F-4D97-AF65-F5344CB8AC3E}">
        <p14:creationId xmlns:p14="http://schemas.microsoft.com/office/powerpoint/2010/main" val="4015647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PivotChart </a:t>
            </a:r>
            <a:r>
              <a:rPr lang="en-US" sz="2000" b="0" dirty="0"/>
              <a:t>(2 of 3)</a:t>
            </a:r>
            <a:endParaRPr lang="en-IN" sz="2000" b="0" dirty="0"/>
          </a:p>
        </p:txBody>
      </p:sp>
      <p:pic>
        <p:nvPicPr>
          <p:cNvPr id="7" name="Content Placeholder 6" descr="A first-quarter chart worksheet showing a modified pivot chart.&#10;Long description in Notes Pane, press F6.">
            <a:extLst>
              <a:ext uri="{FF2B5EF4-FFF2-40B4-BE49-F238E27FC236}">
                <a16:creationId xmlns:a16="http://schemas.microsoft.com/office/drawing/2014/main" id="{D4E751E6-1401-4964-B8E3-B32A3A82880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7580" y="1828800"/>
            <a:ext cx="7968839" cy="3563272"/>
          </a:xfrm>
        </p:spPr>
      </p:pic>
    </p:spTree>
    <p:extLst>
      <p:ext uri="{BB962C8B-B14F-4D97-AF65-F5344CB8AC3E}">
        <p14:creationId xmlns:p14="http://schemas.microsoft.com/office/powerpoint/2010/main" val="3275277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PivotChart </a:t>
            </a:r>
            <a:r>
              <a:rPr lang="en-US" sz="2000" b="0" dirty="0"/>
              <a:t>(3 of 3)</a:t>
            </a:r>
            <a:endParaRPr lang="en-IN" sz="2000" b="0" dirty="0"/>
          </a:p>
        </p:txBody>
      </p:sp>
      <p:pic>
        <p:nvPicPr>
          <p:cNvPr id="7" name="Content Placeholder 6" descr="An arranged multi-sheet workbook.&#10;Long description in Notes Pane, press F6.">
            <a:extLst>
              <a:ext uri="{FF2B5EF4-FFF2-40B4-BE49-F238E27FC236}">
                <a16:creationId xmlns:a16="http://schemas.microsoft.com/office/drawing/2014/main" id="{7187FD1D-B282-4AA0-8707-7F553C89BCA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0288" y="1676400"/>
            <a:ext cx="7583424" cy="4345832"/>
          </a:xfrm>
        </p:spPr>
      </p:pic>
    </p:spTree>
    <p:extLst>
      <p:ext uri="{BB962C8B-B14F-4D97-AF65-F5344CB8AC3E}">
        <p14:creationId xmlns:p14="http://schemas.microsoft.com/office/powerpoint/2010/main" val="573612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PivotTable from a Data Model </a:t>
            </a:r>
            <a:br>
              <a:rPr lang="en-US" dirty="0"/>
            </a:br>
            <a:r>
              <a:rPr lang="en-US" sz="2000" b="0" dirty="0"/>
              <a:t>(1 of 4)</a:t>
            </a:r>
            <a:endParaRPr lang="en-IN" sz="2000" b="0" dirty="0"/>
          </a:p>
        </p:txBody>
      </p:sp>
      <p:pic>
        <p:nvPicPr>
          <p:cNvPr id="6" name="Content Placeholder 5" descr="An Excels sheet sowing a supplier table and all access objects pane to its left.&#10;Long description in Notes Pane, press F6.">
            <a:extLst>
              <a:ext uri="{FF2B5EF4-FFF2-40B4-BE49-F238E27FC236}">
                <a16:creationId xmlns:a16="http://schemas.microsoft.com/office/drawing/2014/main" id="{BE2B39E7-6164-4F95-A5A9-54F2287B127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7381" y="2095500"/>
            <a:ext cx="8019419" cy="2667000"/>
          </a:xfrm>
        </p:spPr>
      </p:pic>
    </p:spTree>
    <p:extLst>
      <p:ext uri="{BB962C8B-B14F-4D97-AF65-F5344CB8AC3E}">
        <p14:creationId xmlns:p14="http://schemas.microsoft.com/office/powerpoint/2010/main" val="3879512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Objectives</a:t>
            </a:r>
            <a:endParaRPr lang="en-IN" dirty="0"/>
          </a:p>
        </p:txBody>
      </p:sp>
      <p:sp>
        <p:nvSpPr>
          <p:cNvPr id="5" name="Content Placeholder 4"/>
          <p:cNvSpPr>
            <a:spLocks noGrp="1"/>
          </p:cNvSpPr>
          <p:nvPr>
            <p:ph idx="1"/>
          </p:nvPr>
        </p:nvSpPr>
        <p:spPr/>
        <p:txBody>
          <a:bodyPr/>
          <a:lstStyle/>
          <a:p>
            <a:pPr marL="514350" indent="-514350">
              <a:buSzPct val="100000"/>
              <a:buFont typeface="+mj-lt"/>
              <a:buAutoNum type="arabicPeriod"/>
            </a:pPr>
            <a:r>
              <a:rPr lang="en-US" sz="2600" dirty="0"/>
              <a:t>Create a PivotTable Report</a:t>
            </a:r>
          </a:p>
          <a:p>
            <a:pPr marL="514350" indent="-514350">
              <a:buSzPct val="100000"/>
              <a:buFont typeface="+mj-lt"/>
              <a:buAutoNum type="arabicPeriod"/>
            </a:pPr>
            <a:r>
              <a:rPr lang="en-US" sz="2600" dirty="0"/>
              <a:t>Use Slicers and Search Filters</a:t>
            </a:r>
          </a:p>
          <a:p>
            <a:pPr marL="514350" indent="-514350">
              <a:buSzPct val="100000"/>
              <a:buFont typeface="+mj-lt"/>
              <a:buAutoNum type="arabicPeriod"/>
            </a:pPr>
            <a:r>
              <a:rPr lang="en-US" sz="2600" dirty="0"/>
              <a:t>Modify a PivotTable</a:t>
            </a:r>
          </a:p>
          <a:p>
            <a:pPr marL="514350" indent="-514350">
              <a:buSzPct val="100000"/>
              <a:buFont typeface="+mj-lt"/>
              <a:buAutoNum type="arabicPeriod"/>
            </a:pPr>
            <a:r>
              <a:rPr lang="en-US" sz="2600" dirty="0"/>
              <a:t>Create a PivotChart</a:t>
            </a:r>
          </a:p>
          <a:p>
            <a:pPr marL="514350" indent="-514350">
              <a:buSzPct val="100000"/>
              <a:buFont typeface="+mj-lt"/>
              <a:buAutoNum type="arabicPeriod"/>
            </a:pPr>
            <a:r>
              <a:rPr lang="en-US" sz="2600" dirty="0"/>
              <a:t>Create a PivotTable from a Data Model</a:t>
            </a:r>
          </a:p>
          <a:p>
            <a:pPr marL="514350" indent="-514350">
              <a:buSzPct val="100000"/>
              <a:buFont typeface="+mj-lt"/>
              <a:buAutoNum type="arabicPeriod"/>
            </a:pPr>
            <a:r>
              <a:rPr lang="en-US" sz="2600" dirty="0"/>
              <a:t>Create and Format a 3-D Pie PivotChart</a:t>
            </a:r>
          </a:p>
        </p:txBody>
      </p:sp>
    </p:spTree>
    <p:extLst>
      <p:ext uri="{BB962C8B-B14F-4D97-AF65-F5344CB8AC3E}">
        <p14:creationId xmlns:p14="http://schemas.microsoft.com/office/powerpoint/2010/main" val="383898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PivotTable from a Data Model </a:t>
            </a:r>
            <a:br>
              <a:rPr lang="en-US" dirty="0"/>
            </a:br>
            <a:r>
              <a:rPr lang="en-US" sz="2000" b="0" dirty="0"/>
              <a:t>(2 of 4)</a:t>
            </a:r>
            <a:endParaRPr lang="en-IN" sz="2000" b="0" dirty="0"/>
          </a:p>
        </p:txBody>
      </p:sp>
      <p:pic>
        <p:nvPicPr>
          <p:cNvPr id="6" name="Content Placeholder 5" descr="A navigator dialog box displaying a supply order summary table preview to the right. On the left pane, both the tables and the select multiple items check box are selected.&#10;">
            <a:extLst>
              <a:ext uri="{FF2B5EF4-FFF2-40B4-BE49-F238E27FC236}">
                <a16:creationId xmlns:a16="http://schemas.microsoft.com/office/drawing/2014/main" id="{7F5E6650-8430-4678-97D6-5538D2FB9C9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56488" y="1905000"/>
            <a:ext cx="7431024" cy="4255081"/>
          </a:xfrm>
        </p:spPr>
      </p:pic>
    </p:spTree>
    <p:extLst>
      <p:ext uri="{BB962C8B-B14F-4D97-AF65-F5344CB8AC3E}">
        <p14:creationId xmlns:p14="http://schemas.microsoft.com/office/powerpoint/2010/main" val="238721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PivotTable from a Data Model </a:t>
            </a:r>
            <a:br>
              <a:rPr lang="en-US" dirty="0"/>
            </a:br>
            <a:r>
              <a:rPr lang="en-US" sz="2000" b="0" dirty="0"/>
              <a:t>(3 of 4)</a:t>
            </a:r>
            <a:endParaRPr lang="en-IN" sz="2000" b="0" dirty="0"/>
          </a:p>
        </p:txBody>
      </p:sp>
      <p:pic>
        <p:nvPicPr>
          <p:cNvPr id="7" name="Content Placeholder 6" descr="A queries and connections pane to the right of the excel sheet showing tables (suppliers- 5 rows loaded and supply order summary- 27 rows loaded) added to the data model.&#10;">
            <a:extLst>
              <a:ext uri="{FF2B5EF4-FFF2-40B4-BE49-F238E27FC236}">
                <a16:creationId xmlns:a16="http://schemas.microsoft.com/office/drawing/2014/main" id="{8CB8CDCC-D52F-4033-A59D-6FB58707393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5637" y="2173906"/>
            <a:ext cx="8012726" cy="2510188"/>
          </a:xfrm>
        </p:spPr>
      </p:pic>
    </p:spTree>
    <p:extLst>
      <p:ext uri="{BB962C8B-B14F-4D97-AF65-F5344CB8AC3E}">
        <p14:creationId xmlns:p14="http://schemas.microsoft.com/office/powerpoint/2010/main" val="411009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PivotTable from a Data Model </a:t>
            </a:r>
            <a:br>
              <a:rPr lang="en-US" dirty="0"/>
            </a:br>
            <a:r>
              <a:rPr lang="en-US" sz="2000" b="0" dirty="0"/>
              <a:t>(4 of 4)</a:t>
            </a:r>
            <a:endParaRPr lang="en-IN" sz="2000" b="0" dirty="0"/>
          </a:p>
        </p:txBody>
      </p:sp>
      <p:pic>
        <p:nvPicPr>
          <p:cNvPr id="7" name="Content Placeholder 6" descr="A sheet1 worksheet showing a PivotTable field pane to the right.&#10;Long description in Notes Pane, press F6.">
            <a:extLst>
              <a:ext uri="{FF2B5EF4-FFF2-40B4-BE49-F238E27FC236}">
                <a16:creationId xmlns:a16="http://schemas.microsoft.com/office/drawing/2014/main" id="{A28FE5DE-1519-41CC-A22E-348A86B85B9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9855" y="1616122"/>
            <a:ext cx="7784289" cy="3625755"/>
          </a:xfrm>
        </p:spPr>
      </p:pic>
    </p:spTree>
    <p:extLst>
      <p:ext uri="{BB962C8B-B14F-4D97-AF65-F5344CB8AC3E}">
        <p14:creationId xmlns:p14="http://schemas.microsoft.com/office/powerpoint/2010/main" val="1114225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534400" cy="1097280"/>
          </a:xfrm>
        </p:spPr>
        <p:txBody>
          <a:bodyPr/>
          <a:lstStyle/>
          <a:p>
            <a:r>
              <a:rPr lang="en-US" dirty="0"/>
              <a:t>Create and</a:t>
            </a:r>
            <a:r>
              <a:rPr lang="en-US" sz="2000" dirty="0"/>
              <a:t> </a:t>
            </a:r>
            <a:r>
              <a:rPr lang="en-US" dirty="0"/>
              <a:t>Format</a:t>
            </a:r>
            <a:r>
              <a:rPr lang="en-US" sz="2800" dirty="0"/>
              <a:t> </a:t>
            </a:r>
            <a:r>
              <a:rPr lang="en-US" dirty="0"/>
              <a:t>a</a:t>
            </a:r>
            <a:r>
              <a:rPr lang="en-US" sz="2800" dirty="0"/>
              <a:t> </a:t>
            </a:r>
            <a:r>
              <a:rPr lang="en-US" dirty="0"/>
              <a:t>3-D</a:t>
            </a:r>
            <a:r>
              <a:rPr lang="en-US" sz="2800" dirty="0"/>
              <a:t> </a:t>
            </a:r>
            <a:r>
              <a:rPr lang="en-US" dirty="0"/>
              <a:t>Pie</a:t>
            </a:r>
            <a:r>
              <a:rPr lang="en-US" sz="2000" dirty="0"/>
              <a:t> </a:t>
            </a:r>
            <a:r>
              <a:rPr lang="en-US" dirty="0"/>
              <a:t>PivotChart</a:t>
            </a:r>
            <a:r>
              <a:rPr lang="en-US" sz="2800" dirty="0"/>
              <a:t> </a:t>
            </a:r>
            <a:br>
              <a:rPr lang="en-US" sz="2800" dirty="0"/>
            </a:br>
            <a:r>
              <a:rPr lang="en-US" sz="2000" b="0" dirty="0"/>
              <a:t>(1 of 3)</a:t>
            </a:r>
            <a:endParaRPr lang="en-IN" sz="2000" b="0" dirty="0"/>
          </a:p>
        </p:txBody>
      </p:sp>
      <p:pic>
        <p:nvPicPr>
          <p:cNvPr id="7" name="Content Placeholder 6" descr="An excel sheet showing a 3-D pie chart titled “A+ health care”. There are legends to the right of the pie diagram.&#10;">
            <a:extLst>
              <a:ext uri="{FF2B5EF4-FFF2-40B4-BE49-F238E27FC236}">
                <a16:creationId xmlns:a16="http://schemas.microsoft.com/office/drawing/2014/main" id="{548727E9-C835-4D0C-9270-589BBB5FE8D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8602" y="1982171"/>
            <a:ext cx="8166795" cy="2893658"/>
          </a:xfrm>
        </p:spPr>
      </p:pic>
    </p:spTree>
    <p:extLst>
      <p:ext uri="{BB962C8B-B14F-4D97-AF65-F5344CB8AC3E}">
        <p14:creationId xmlns:p14="http://schemas.microsoft.com/office/powerpoint/2010/main" val="1384415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534400" cy="1097280"/>
          </a:xfrm>
        </p:spPr>
        <p:txBody>
          <a:bodyPr/>
          <a:lstStyle/>
          <a:p>
            <a:r>
              <a:rPr lang="en-US" dirty="0"/>
              <a:t>Create and</a:t>
            </a:r>
            <a:r>
              <a:rPr lang="en-US" sz="2000" dirty="0"/>
              <a:t> </a:t>
            </a:r>
            <a:r>
              <a:rPr lang="en-US" dirty="0"/>
              <a:t>Format</a:t>
            </a:r>
            <a:r>
              <a:rPr lang="en-US" sz="2800" dirty="0"/>
              <a:t> </a:t>
            </a:r>
            <a:r>
              <a:rPr lang="en-US" dirty="0"/>
              <a:t>a</a:t>
            </a:r>
            <a:r>
              <a:rPr lang="en-US" sz="2800" dirty="0"/>
              <a:t> </a:t>
            </a:r>
            <a:r>
              <a:rPr lang="en-US" dirty="0"/>
              <a:t>3-D</a:t>
            </a:r>
            <a:r>
              <a:rPr lang="en-US" sz="2800" dirty="0"/>
              <a:t> </a:t>
            </a:r>
            <a:r>
              <a:rPr lang="en-US" dirty="0"/>
              <a:t>Pie</a:t>
            </a:r>
            <a:r>
              <a:rPr lang="en-US" sz="2000" dirty="0"/>
              <a:t> </a:t>
            </a:r>
            <a:r>
              <a:rPr lang="en-US" dirty="0"/>
              <a:t>PivotChart</a:t>
            </a:r>
            <a:r>
              <a:rPr lang="en-US" sz="2800" dirty="0"/>
              <a:t> </a:t>
            </a:r>
            <a:br>
              <a:rPr lang="en-US" sz="2800" dirty="0"/>
            </a:br>
            <a:r>
              <a:rPr lang="en-US" sz="2000" b="0" dirty="0"/>
              <a:t>(2 of 3)</a:t>
            </a:r>
            <a:endParaRPr lang="en-IN" sz="2000" b="0" dirty="0"/>
          </a:p>
        </p:txBody>
      </p:sp>
      <p:pic>
        <p:nvPicPr>
          <p:cNvPr id="6" name="Content Placeholder 5" descr="A pivot chart analyze tab in suppliers chart worksheet showing a 3-D pie chart and the pivot chart fields pane to its right. &#10;Long description in Notes Pane, press F6.&#10;">
            <a:extLst>
              <a:ext uri="{FF2B5EF4-FFF2-40B4-BE49-F238E27FC236}">
                <a16:creationId xmlns:a16="http://schemas.microsoft.com/office/drawing/2014/main" id="{A93F3779-D2F6-4681-A3D4-D94DC1F57D6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56488" y="1752600"/>
            <a:ext cx="7431024" cy="4251666"/>
          </a:xfrm>
        </p:spPr>
      </p:pic>
    </p:spTree>
    <p:extLst>
      <p:ext uri="{BB962C8B-B14F-4D97-AF65-F5344CB8AC3E}">
        <p14:creationId xmlns:p14="http://schemas.microsoft.com/office/powerpoint/2010/main" val="448201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534400" cy="1097280"/>
          </a:xfrm>
        </p:spPr>
        <p:txBody>
          <a:bodyPr/>
          <a:lstStyle/>
          <a:p>
            <a:r>
              <a:rPr lang="en-US" dirty="0"/>
              <a:t>Create and</a:t>
            </a:r>
            <a:r>
              <a:rPr lang="en-US" sz="2000" dirty="0"/>
              <a:t> </a:t>
            </a:r>
            <a:r>
              <a:rPr lang="en-US" dirty="0"/>
              <a:t>Format</a:t>
            </a:r>
            <a:r>
              <a:rPr lang="en-US" sz="2800" dirty="0"/>
              <a:t> </a:t>
            </a:r>
            <a:r>
              <a:rPr lang="en-US" dirty="0"/>
              <a:t>a</a:t>
            </a:r>
            <a:r>
              <a:rPr lang="en-US" sz="2800" dirty="0"/>
              <a:t> </a:t>
            </a:r>
            <a:r>
              <a:rPr lang="en-US" dirty="0"/>
              <a:t>3-D</a:t>
            </a:r>
            <a:r>
              <a:rPr lang="en-US" sz="2800" dirty="0"/>
              <a:t> </a:t>
            </a:r>
            <a:r>
              <a:rPr lang="en-US" dirty="0"/>
              <a:t>Pie</a:t>
            </a:r>
            <a:r>
              <a:rPr lang="en-US" sz="2000" dirty="0"/>
              <a:t> </a:t>
            </a:r>
            <a:r>
              <a:rPr lang="en-US" dirty="0"/>
              <a:t>PivotChart</a:t>
            </a:r>
            <a:r>
              <a:rPr lang="en-US" sz="2800" dirty="0"/>
              <a:t> </a:t>
            </a:r>
            <a:br>
              <a:rPr lang="en-US" sz="2800" dirty="0"/>
            </a:br>
            <a:r>
              <a:rPr lang="en-US" sz="2000" b="0" dirty="0"/>
              <a:t>(3 of 3)</a:t>
            </a:r>
            <a:endParaRPr lang="en-IN" sz="2000" b="0" dirty="0"/>
          </a:p>
        </p:txBody>
      </p:sp>
      <p:pic>
        <p:nvPicPr>
          <p:cNvPr id="7" name="Content Placeholder 6" descr="A design tab in the supplier's chart worksheet shows a 3-D pie chart titled &quot;Three-year total first aid supply purchases”. Data labeled are displayed on the slices of the pie chart and font size is changed.&#10;">
            <a:extLst>
              <a:ext uri="{FF2B5EF4-FFF2-40B4-BE49-F238E27FC236}">
                <a16:creationId xmlns:a16="http://schemas.microsoft.com/office/drawing/2014/main" id="{BCA82DBE-5B86-43D6-945E-E086F1DFD8D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9455" y="1905000"/>
            <a:ext cx="7485089" cy="4282599"/>
          </a:xfrm>
        </p:spPr>
      </p:pic>
    </p:spTree>
    <p:extLst>
      <p:ext uri="{BB962C8B-B14F-4D97-AF65-F5344CB8AC3E}">
        <p14:creationId xmlns:p14="http://schemas.microsoft.com/office/powerpoint/2010/main" val="3121968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5C21-953B-4575-B4E4-BCFF0B8F963F}"/>
              </a:ext>
            </a:extLst>
          </p:cNvPr>
          <p:cNvSpPr>
            <a:spLocks noGrp="1"/>
          </p:cNvSpPr>
          <p:nvPr>
            <p:ph type="title"/>
          </p:nvPr>
        </p:nvSpPr>
        <p:spPr>
          <a:xfrm>
            <a:off x="457200" y="228600"/>
            <a:ext cx="8229600" cy="533400"/>
          </a:xfrm>
        </p:spPr>
        <p:txBody>
          <a:bodyPr/>
          <a:lstStyle/>
          <a:p>
            <a:r>
              <a:rPr lang="en-US" dirty="0"/>
              <a:t>Questions</a:t>
            </a:r>
          </a:p>
        </p:txBody>
      </p:sp>
      <p:pic>
        <p:nvPicPr>
          <p:cNvPr id="3" name="Picture 2" descr="A question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70" y="1390894"/>
            <a:ext cx="2962261" cy="4310672"/>
          </a:xfrm>
          <a:prstGeom prst="rect">
            <a:avLst/>
          </a:prstGeom>
        </p:spPr>
      </p:pic>
    </p:spTree>
    <p:extLst>
      <p:ext uri="{BB962C8B-B14F-4D97-AF65-F5344CB8AC3E}">
        <p14:creationId xmlns:p14="http://schemas.microsoft.com/office/powerpoint/2010/main" val="1891856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sz="quarter" idx="13"/>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PivotTable Report </a:t>
            </a:r>
            <a:r>
              <a:rPr lang="en-US" sz="2000" b="0" dirty="0"/>
              <a:t>(1 of 5)</a:t>
            </a:r>
            <a:endParaRPr lang="en-IN" sz="2000" b="0" dirty="0"/>
          </a:p>
        </p:txBody>
      </p:sp>
      <p:pic>
        <p:nvPicPr>
          <p:cNvPr id="7" name="Content Placeholder 6" descr="An insert tab of fire and police calls worksheet showing an active cell (A2: Fire/police) and Recommended PivotTables dialog box. The dialog box displays various tables on the left pane and its preview to the right.&#10;Long description in Notes Pane, press F6.">
            <a:extLst>
              <a:ext uri="{FF2B5EF4-FFF2-40B4-BE49-F238E27FC236}">
                <a16:creationId xmlns:a16="http://schemas.microsoft.com/office/drawing/2014/main" id="{FA9898AE-8A78-4363-B488-0BBD5A36CC9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56488" y="1676400"/>
            <a:ext cx="7431024" cy="4258496"/>
          </a:xfrm>
        </p:spPr>
      </p:pic>
    </p:spTree>
    <p:extLst>
      <p:ext uri="{BB962C8B-B14F-4D97-AF65-F5344CB8AC3E}">
        <p14:creationId xmlns:p14="http://schemas.microsoft.com/office/powerpoint/2010/main" val="128187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Create a PivotTable Report </a:t>
            </a:r>
            <a:r>
              <a:rPr lang="en-US" sz="2000" b="0" dirty="0"/>
              <a:t>(2 of 5)</a:t>
            </a:r>
            <a:endParaRPr lang="en-IN" sz="2000" b="0" dirty="0"/>
          </a:p>
        </p:txBody>
      </p:sp>
      <p:pic>
        <p:nvPicPr>
          <p:cNvPr id="6" name="Content Placeholder 5" descr="A Recommended PivotTables dialog box showing the third table, Sum of Number by Location (plus sign) is selected and there is a Blank PivotTable button at the bottom (labeled as Blank PivotTable option used to create a custom PivotTable).&#10;">
            <a:extLst>
              <a:ext uri="{FF2B5EF4-FFF2-40B4-BE49-F238E27FC236}">
                <a16:creationId xmlns:a16="http://schemas.microsoft.com/office/drawing/2014/main" id="{7488E6E7-1D77-4C86-BCC8-6CF9937FEA4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457200" y="1934369"/>
            <a:ext cx="8229600" cy="3857625"/>
          </a:xfrm>
        </p:spPr>
      </p:pic>
    </p:spTree>
    <p:extLst>
      <p:ext uri="{BB962C8B-B14F-4D97-AF65-F5344CB8AC3E}">
        <p14:creationId xmlns:p14="http://schemas.microsoft.com/office/powerpoint/2010/main" val="1079144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PivotTable Report </a:t>
            </a:r>
            <a:r>
              <a:rPr lang="en-US" sz="2000" b="0" dirty="0"/>
              <a:t>(3 of 5)</a:t>
            </a:r>
            <a:endParaRPr lang="en-IN" sz="2000" b="0" dirty="0"/>
          </a:p>
        </p:txBody>
      </p:sp>
      <p:pic>
        <p:nvPicPr>
          <p:cNvPr id="6" name="Content Placeholder 5" descr="A PivotTable Analyze tab showing a PivotTable displayed in sheet1 worksheet.&#10;Long description in Notes Pane, press F6.">
            <a:extLst>
              <a:ext uri="{FF2B5EF4-FFF2-40B4-BE49-F238E27FC236}">
                <a16:creationId xmlns:a16="http://schemas.microsoft.com/office/drawing/2014/main" id="{3E3F115A-9664-43D6-BB6D-C8A67361A13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704215" y="1752600"/>
            <a:ext cx="7735570" cy="4427432"/>
          </a:xfrm>
        </p:spPr>
      </p:pic>
    </p:spTree>
    <p:extLst>
      <p:ext uri="{BB962C8B-B14F-4D97-AF65-F5344CB8AC3E}">
        <p14:creationId xmlns:p14="http://schemas.microsoft.com/office/powerpoint/2010/main" val="1711931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PivotTable Report </a:t>
            </a:r>
            <a:r>
              <a:rPr lang="en-US" sz="2000" b="0" dirty="0"/>
              <a:t>(4 of 5)</a:t>
            </a:r>
          </a:p>
        </p:txBody>
      </p:sp>
      <p:graphicFrame>
        <p:nvGraphicFramePr>
          <p:cNvPr id="4" name="Table 3"/>
          <p:cNvGraphicFramePr>
            <a:graphicFrameLocks noGrp="1"/>
          </p:cNvGraphicFramePr>
          <p:nvPr>
            <p:extLst>
              <p:ext uri="{D42A27DB-BD31-4B8C-83A1-F6EECF244321}">
                <p14:modId xmlns:p14="http://schemas.microsoft.com/office/powerpoint/2010/main" val="3887737429"/>
              </p:ext>
            </p:extLst>
          </p:nvPr>
        </p:nvGraphicFramePr>
        <p:xfrm>
          <a:off x="688452" y="1828800"/>
          <a:ext cx="7961695" cy="3840480"/>
        </p:xfrm>
        <a:graphic>
          <a:graphicData uri="http://schemas.openxmlformats.org/drawingml/2006/table">
            <a:tbl>
              <a:tblPr firstRow="1" bandRow="1">
                <a:tableStyleId>{284E427A-3D55-4303-BF80-6455036E1DE7}</a:tableStyleId>
              </a:tblPr>
              <a:tblGrid>
                <a:gridCol w="1447800">
                  <a:extLst>
                    <a:ext uri="{9D8B030D-6E8A-4147-A177-3AD203B41FA5}">
                      <a16:colId xmlns:a16="http://schemas.microsoft.com/office/drawing/2014/main" val="742850369"/>
                    </a:ext>
                  </a:extLst>
                </a:gridCol>
                <a:gridCol w="6513895">
                  <a:extLst>
                    <a:ext uri="{9D8B030D-6E8A-4147-A177-3AD203B41FA5}">
                      <a16:colId xmlns:a16="http://schemas.microsoft.com/office/drawing/2014/main" val="692188547"/>
                    </a:ext>
                  </a:extLst>
                </a:gridCol>
              </a:tblGrid>
              <a:tr h="235017">
                <a:tc>
                  <a:txBody>
                    <a:bodyPr/>
                    <a:lstStyle/>
                    <a:p>
                      <a:r>
                        <a:rPr lang="en-US" sz="1200" noProof="0">
                          <a:latin typeface="Arial" panose="020B0604020202020204" pitchFamily="34" charset="0"/>
                          <a:cs typeface="Arial" panose="020B0604020202020204" pitchFamily="34" charset="0"/>
                        </a:rPr>
                        <a:t>Screen Element</a:t>
                      </a:r>
                    </a:p>
                  </a:txBody>
                  <a:tcPr/>
                </a:tc>
                <a:tc>
                  <a:txBody>
                    <a:bodyPr/>
                    <a:lstStyle/>
                    <a:p>
                      <a:r>
                        <a:rPr lang="en-US" sz="1200" noProof="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3955820111"/>
                  </a:ext>
                </a:extLst>
              </a:tr>
              <a:tr h="370840">
                <a:tc>
                  <a:txBody>
                    <a:bodyPr/>
                    <a:lstStyle/>
                    <a:p>
                      <a:r>
                        <a:rPr lang="en-US" sz="1200" noProof="0">
                          <a:latin typeface="Arial" panose="020B0604020202020204" pitchFamily="34" charset="0"/>
                          <a:cs typeface="Arial" panose="020B0604020202020204" pitchFamily="34" charset="0"/>
                        </a:rPr>
                        <a:t>PivotTable</a:t>
                      </a:r>
                      <a:r>
                        <a:rPr lang="en-US" sz="1200" baseline="0" noProof="0">
                          <a:latin typeface="Arial" panose="020B0604020202020204" pitchFamily="34" charset="0"/>
                          <a:cs typeface="Arial" panose="020B0604020202020204" pitchFamily="34" charset="0"/>
                        </a:rPr>
                        <a:t> Fields pane</a:t>
                      </a:r>
                      <a:endParaRPr lang="en-US" sz="1200" noProof="0">
                        <a:latin typeface="Arial" panose="020B0604020202020204" pitchFamily="34" charset="0"/>
                        <a:cs typeface="Arial" panose="020B0604020202020204" pitchFamily="34" charset="0"/>
                      </a:endParaRPr>
                    </a:p>
                  </a:txBody>
                  <a:tcPr/>
                </a:tc>
                <a:tc>
                  <a:txBody>
                    <a:bodyPr/>
                    <a:lstStyle/>
                    <a:p>
                      <a:r>
                        <a:rPr lang="en-US" sz="1200" noProof="0">
                          <a:latin typeface="Arial" panose="020B0604020202020204" pitchFamily="34" charset="0"/>
                          <a:cs typeface="Arial" panose="020B0604020202020204" pitchFamily="34" charset="0"/>
                        </a:rPr>
                        <a:t>A</a:t>
                      </a:r>
                      <a:r>
                        <a:rPr lang="en-US" sz="1200" baseline="0" noProof="0">
                          <a:latin typeface="Arial" panose="020B0604020202020204" pitchFamily="34" charset="0"/>
                          <a:cs typeface="Arial" panose="020B0604020202020204" pitchFamily="34" charset="0"/>
                        </a:rPr>
                        <a:t> window lists, at the top, all of the fields--column titles--from the source data for use in the PivotTable and at the bottom, an area in which you can arrange the fields in the PivotTable.</a:t>
                      </a:r>
                      <a:endParaRPr lang="en-US" sz="1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78694539"/>
                  </a:ext>
                </a:extLst>
              </a:tr>
              <a:tr h="370840">
                <a:tc>
                  <a:txBody>
                    <a:bodyPr/>
                    <a:lstStyle/>
                    <a:p>
                      <a:r>
                        <a:rPr lang="en-US" sz="1200" noProof="0">
                          <a:latin typeface="Arial" panose="020B0604020202020204" pitchFamily="34" charset="0"/>
                          <a:cs typeface="Arial" panose="020B0604020202020204" pitchFamily="34" charset="0"/>
                        </a:rPr>
                        <a:t>Filters </a:t>
                      </a:r>
                      <a:r>
                        <a:rPr lang="en-US" sz="1200" baseline="0" noProof="0">
                          <a:latin typeface="Arial" panose="020B0604020202020204" pitchFamily="34" charset="0"/>
                          <a:cs typeface="Arial" panose="020B0604020202020204" pitchFamily="34" charset="0"/>
                        </a:rPr>
                        <a:t>area</a:t>
                      </a:r>
                      <a:endParaRPr lang="en-US" sz="1200" noProof="0">
                        <a:latin typeface="Arial" panose="020B0604020202020204" pitchFamily="34" charset="0"/>
                        <a:cs typeface="Arial" panose="020B0604020202020204" pitchFamily="34" charset="0"/>
                      </a:endParaRPr>
                    </a:p>
                  </a:txBody>
                  <a:tcPr/>
                </a:tc>
                <a:tc>
                  <a:txBody>
                    <a:bodyPr/>
                    <a:lstStyle/>
                    <a:p>
                      <a:r>
                        <a:rPr lang="en-US" sz="1200" noProof="0" dirty="0">
                          <a:latin typeface="Arial" panose="020B0604020202020204" pitchFamily="34" charset="0"/>
                          <a:cs typeface="Arial" panose="020B0604020202020204" pitchFamily="34" charset="0"/>
                        </a:rPr>
                        <a:t>An area to</a:t>
                      </a:r>
                      <a:r>
                        <a:rPr lang="en-US" sz="1200" baseline="0" noProof="0" dirty="0">
                          <a:latin typeface="Arial" panose="020B0604020202020204" pitchFamily="34" charset="0"/>
                          <a:cs typeface="Arial" panose="020B0604020202020204" pitchFamily="34" charset="0"/>
                        </a:rPr>
                        <a:t> position fields that you want filter the PivotTable, enabling you display a subset of data in the PivotTable report.</a:t>
                      </a:r>
                      <a:endParaRPr lang="en-US" sz="1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9348845"/>
                  </a:ext>
                </a:extLst>
              </a:tr>
              <a:tr h="370840">
                <a:tc>
                  <a:txBody>
                    <a:bodyPr/>
                    <a:lstStyle/>
                    <a:p>
                      <a:r>
                        <a:rPr lang="en-US" sz="1200" noProof="0">
                          <a:latin typeface="Arial" panose="020B0604020202020204" pitchFamily="34" charset="0"/>
                          <a:cs typeface="Arial" panose="020B0604020202020204" pitchFamily="34" charset="0"/>
                        </a:rPr>
                        <a:t>Columns area</a:t>
                      </a:r>
                    </a:p>
                  </a:txBody>
                  <a:tcPr/>
                </a:tc>
                <a:tc>
                  <a:txBody>
                    <a:bodyPr/>
                    <a:lstStyle/>
                    <a:p>
                      <a:r>
                        <a:rPr lang="en-US" sz="1200" noProof="0">
                          <a:latin typeface="Arial" panose="020B0604020202020204" pitchFamily="34" charset="0"/>
                          <a:cs typeface="Arial" panose="020B0604020202020204" pitchFamily="34" charset="0"/>
                        </a:rPr>
                        <a:t>An area to position fields that you want to display as columns in the PivotTable.</a:t>
                      </a:r>
                      <a:r>
                        <a:rPr lang="en-US" sz="1200" baseline="0" noProof="0">
                          <a:latin typeface="Arial" panose="020B0604020202020204" pitchFamily="34" charset="0"/>
                          <a:cs typeface="Arial" panose="020B0604020202020204" pitchFamily="34" charset="0"/>
                        </a:rPr>
                        <a:t> Fields names placed here become column titles, and the data is grouped in columns by these titles</a:t>
                      </a:r>
                      <a:endParaRPr lang="en-US" sz="1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41882386"/>
                  </a:ext>
                </a:extLst>
              </a:tr>
              <a:tr h="430732">
                <a:tc>
                  <a:txBody>
                    <a:bodyPr/>
                    <a:lstStyle/>
                    <a:p>
                      <a:r>
                        <a:rPr lang="en-US" sz="1200" noProof="0">
                          <a:latin typeface="Arial" panose="020B0604020202020204" pitchFamily="34" charset="0"/>
                          <a:cs typeface="Arial" panose="020B0604020202020204" pitchFamily="34" charset="0"/>
                        </a:rPr>
                        <a:t>Rows</a:t>
                      </a:r>
                      <a:r>
                        <a:rPr lang="en-US" sz="1200" baseline="0" noProof="0">
                          <a:latin typeface="Arial" panose="020B0604020202020204" pitchFamily="34" charset="0"/>
                          <a:cs typeface="Arial" panose="020B0604020202020204" pitchFamily="34" charset="0"/>
                        </a:rPr>
                        <a:t> area</a:t>
                      </a:r>
                      <a:endParaRPr lang="en-US" sz="1200" noProof="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a:latin typeface="Arial" panose="020B0604020202020204" pitchFamily="34" charset="0"/>
                          <a:cs typeface="Arial" panose="020B0604020202020204" pitchFamily="34" charset="0"/>
                        </a:rPr>
                        <a:t>An area to position fields that you want to display as rows in the PivotTable</a:t>
                      </a:r>
                      <a:r>
                        <a:rPr lang="en-US" sz="1200" baseline="0" noProof="0" dirty="0">
                          <a:latin typeface="Arial" panose="020B0604020202020204" pitchFamily="34" charset="0"/>
                          <a:cs typeface="Arial" panose="020B0604020202020204" pitchFamily="34" charset="0"/>
                        </a:rPr>
                        <a:t> report. Fields names placed here become row titles, and the data is grouped by these row titles.</a:t>
                      </a:r>
                      <a:endParaRPr lang="en-US" sz="1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73786672"/>
                  </a:ext>
                </a:extLst>
              </a:tr>
              <a:tr h="370840">
                <a:tc>
                  <a:txBody>
                    <a:bodyPr/>
                    <a:lstStyle/>
                    <a:p>
                      <a:r>
                        <a:rPr lang="en-US" sz="1200" noProof="0">
                          <a:latin typeface="Arial" panose="020B0604020202020204" pitchFamily="34" charset="0"/>
                          <a:cs typeface="Arial" panose="020B0604020202020204" pitchFamily="34" charset="0"/>
                        </a:rPr>
                        <a:t>Values</a:t>
                      </a:r>
                      <a:r>
                        <a:rPr lang="en-US" sz="1200" baseline="0" noProof="0">
                          <a:latin typeface="Arial" panose="020B0604020202020204" pitchFamily="34" charset="0"/>
                          <a:cs typeface="Arial" panose="020B0604020202020204" pitchFamily="34" charset="0"/>
                        </a:rPr>
                        <a:t> area</a:t>
                      </a:r>
                      <a:endParaRPr lang="en-US" sz="1200" noProof="0">
                        <a:latin typeface="Arial" panose="020B0604020202020204" pitchFamily="34" charset="0"/>
                        <a:cs typeface="Arial" panose="020B0604020202020204" pitchFamily="34" charset="0"/>
                      </a:endParaRPr>
                    </a:p>
                  </a:txBody>
                  <a:tcPr/>
                </a:tc>
                <a:tc>
                  <a:txBody>
                    <a:bodyPr/>
                    <a:lstStyle/>
                    <a:p>
                      <a:r>
                        <a:rPr lang="en-US" sz="1200" noProof="0" dirty="0">
                          <a:latin typeface="Arial" panose="020B0604020202020204" pitchFamily="34" charset="0"/>
                          <a:cs typeface="Arial" panose="020B0604020202020204" pitchFamily="34" charset="0"/>
                        </a:rPr>
                        <a:t>An area to position</a:t>
                      </a:r>
                      <a:r>
                        <a:rPr lang="en-US" sz="1200" baseline="0" noProof="0" dirty="0">
                          <a:latin typeface="Arial" panose="020B0604020202020204" pitchFamily="34" charset="0"/>
                          <a:cs typeface="Arial" panose="020B0604020202020204" pitchFamily="34" charset="0"/>
                        </a:rPr>
                        <a:t> fields that contain data that is summarized in a PivotTable or PivotChart. The data placed here is usually numeric or financial in nature and the data is summarized –summed. You can also perform other basic calculation such as finding the average, the minimum, or the maximum.</a:t>
                      </a:r>
                      <a:endParaRPr lang="en-US" sz="1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1237367"/>
                  </a:ext>
                </a:extLst>
              </a:tr>
              <a:tr h="370840">
                <a:tc>
                  <a:txBody>
                    <a:bodyPr/>
                    <a:lstStyle/>
                    <a:p>
                      <a:r>
                        <a:rPr lang="en-US" sz="1200" noProof="0">
                          <a:latin typeface="Arial" panose="020B0604020202020204" pitchFamily="34" charset="0"/>
                          <a:cs typeface="Arial" panose="020B0604020202020204" pitchFamily="34" charset="0"/>
                        </a:rPr>
                        <a:t>Layout</a:t>
                      </a:r>
                      <a:r>
                        <a:rPr lang="en-US" sz="1200" baseline="0" noProof="0">
                          <a:latin typeface="Arial" panose="020B0604020202020204" pitchFamily="34" charset="0"/>
                          <a:cs typeface="Arial" panose="020B0604020202020204" pitchFamily="34" charset="0"/>
                        </a:rPr>
                        <a:t> section</a:t>
                      </a:r>
                      <a:endParaRPr lang="en-US" sz="1200" noProof="0">
                        <a:latin typeface="Arial" panose="020B0604020202020204" pitchFamily="34" charset="0"/>
                        <a:cs typeface="Arial" panose="020B0604020202020204" pitchFamily="34" charset="0"/>
                      </a:endParaRPr>
                    </a:p>
                  </a:txBody>
                  <a:tcPr/>
                </a:tc>
                <a:tc>
                  <a:txBody>
                    <a:bodyPr/>
                    <a:lstStyle/>
                    <a:p>
                      <a:r>
                        <a:rPr lang="en-US" sz="1200" noProof="0">
                          <a:latin typeface="Arial" panose="020B0604020202020204" pitchFamily="34" charset="0"/>
                          <a:cs typeface="Arial" panose="020B0604020202020204" pitchFamily="34" charset="0"/>
                        </a:rPr>
                        <a:t>The lower portion of the PivotTable Fields pane</a:t>
                      </a:r>
                      <a:r>
                        <a:rPr lang="en-US" sz="1200" baseline="0" noProof="0">
                          <a:latin typeface="Arial" panose="020B0604020202020204" pitchFamily="34" charset="0"/>
                          <a:cs typeface="Arial" panose="020B0604020202020204" pitchFamily="34" charset="0"/>
                        </a:rPr>
                        <a:t> containing the four areas for layout; use this area to rearrange and reposition fields in the PivotTable.</a:t>
                      </a:r>
                      <a:endParaRPr lang="en-US" sz="1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12769295"/>
                  </a:ext>
                </a:extLst>
              </a:tr>
              <a:tr h="370840">
                <a:tc>
                  <a:txBody>
                    <a:bodyPr/>
                    <a:lstStyle/>
                    <a:p>
                      <a:r>
                        <a:rPr lang="en-US" sz="1200" noProof="0">
                          <a:latin typeface="Arial" panose="020B0604020202020204" pitchFamily="34" charset="0"/>
                          <a:cs typeface="Arial" panose="020B0604020202020204" pitchFamily="34" charset="0"/>
                        </a:rPr>
                        <a:t>Field section</a:t>
                      </a:r>
                    </a:p>
                  </a:txBody>
                  <a:tcPr/>
                </a:tc>
                <a:tc>
                  <a:txBody>
                    <a:bodyPr/>
                    <a:lstStyle/>
                    <a:p>
                      <a:r>
                        <a:rPr lang="en-US" sz="1200" noProof="0" dirty="0">
                          <a:latin typeface="Arial" panose="020B0604020202020204" pitchFamily="34" charset="0"/>
                          <a:cs typeface="Arial" panose="020B0604020202020204" pitchFamily="34" charset="0"/>
                        </a:rPr>
                        <a:t>The upper portion of the PivotTable</a:t>
                      </a:r>
                      <a:r>
                        <a:rPr lang="en-US" sz="1200" baseline="0" noProof="0" dirty="0">
                          <a:latin typeface="Arial" panose="020B0604020202020204" pitchFamily="34" charset="0"/>
                          <a:cs typeface="Arial" panose="020B0604020202020204" pitchFamily="34" charset="0"/>
                        </a:rPr>
                        <a:t> Fields pane containing the fields--column titles--from your source data; use this area to add fields to and remove fields to from the PivotTable</a:t>
                      </a:r>
                      <a:endParaRPr lang="en-US" sz="1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3160185"/>
                  </a:ext>
                </a:extLst>
              </a:tr>
            </a:tbl>
          </a:graphicData>
        </a:graphic>
      </p:graphicFrame>
    </p:spTree>
    <p:extLst>
      <p:ext uri="{BB962C8B-B14F-4D97-AF65-F5344CB8AC3E}">
        <p14:creationId xmlns:p14="http://schemas.microsoft.com/office/powerpoint/2010/main" val="879801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PivotTable Report </a:t>
            </a:r>
            <a:r>
              <a:rPr lang="en-US" sz="2000" b="0" dirty="0"/>
              <a:t>(5 of 5)</a:t>
            </a:r>
            <a:endParaRPr lang="en-IN" sz="2000" b="0" dirty="0"/>
          </a:p>
        </p:txBody>
      </p:sp>
      <p:pic>
        <p:nvPicPr>
          <p:cNvPr id="7" name="Content Placeholder 6" descr="An Excel sheet showing the style applied to the PivotTable. Rows 3 and 4 of the table are green-shaded.&#10;">
            <a:extLst>
              <a:ext uri="{FF2B5EF4-FFF2-40B4-BE49-F238E27FC236}">
                <a16:creationId xmlns:a16="http://schemas.microsoft.com/office/drawing/2014/main" id="{BA62643F-D9AB-4307-8101-AB5A9247EDF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8595" y="1943100"/>
            <a:ext cx="8026810" cy="2971800"/>
          </a:xfrm>
        </p:spPr>
      </p:pic>
    </p:spTree>
    <p:extLst>
      <p:ext uri="{BB962C8B-B14F-4D97-AF65-F5344CB8AC3E}">
        <p14:creationId xmlns:p14="http://schemas.microsoft.com/office/powerpoint/2010/main" val="414896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Use Slicers and Search Filters </a:t>
            </a:r>
            <a:r>
              <a:rPr lang="en-US" sz="2000" b="0" dirty="0"/>
              <a:t>(1 of 3)</a:t>
            </a:r>
            <a:endParaRPr lang="en-IN" sz="2000" b="0" dirty="0"/>
          </a:p>
        </p:txBody>
      </p:sp>
      <p:pic>
        <p:nvPicPr>
          <p:cNvPr id="10" name="Content Placeholder 9" descr="A PivotTable analyze tab of excel sheet showing insert slicer button in the filter section of an excel ribbon and insert Slicers dialog box on the excel sheet. The dialog box contains selectable options named fire/police, month, location, and so on.&#10;">
            <a:extLst>
              <a:ext uri="{FF2B5EF4-FFF2-40B4-BE49-F238E27FC236}">
                <a16:creationId xmlns:a16="http://schemas.microsoft.com/office/drawing/2014/main" id="{F4685496-334E-4160-A8C7-232ED568841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477" y="1447800"/>
            <a:ext cx="6035045" cy="2837248"/>
          </a:xfrm>
        </p:spPr>
      </p:pic>
      <p:pic>
        <p:nvPicPr>
          <p:cNvPr id="12" name="Content Placeholder 11" descr="An Excel sheet displaying an inserted Fire/Police slicer.&#10;">
            <a:extLst>
              <a:ext uri="{FF2B5EF4-FFF2-40B4-BE49-F238E27FC236}">
                <a16:creationId xmlns:a16="http://schemas.microsoft.com/office/drawing/2014/main" id="{832B5148-8957-47D1-A3F9-4CC9614A4D10}"/>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1406332" y="4314224"/>
            <a:ext cx="6331333" cy="2163763"/>
          </a:xfrm>
        </p:spPr>
      </p:pic>
    </p:spTree>
    <p:extLst>
      <p:ext uri="{BB962C8B-B14F-4D97-AF65-F5344CB8AC3E}">
        <p14:creationId xmlns:p14="http://schemas.microsoft.com/office/powerpoint/2010/main" val="355281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Slicers and Search Filters </a:t>
            </a:r>
            <a:r>
              <a:rPr lang="en-US" sz="2000" b="0" dirty="0"/>
              <a:t>(2 of 3)</a:t>
            </a:r>
            <a:endParaRPr lang="en-IN" sz="2000" b="0" dirty="0"/>
          </a:p>
        </p:txBody>
      </p:sp>
      <p:pic>
        <p:nvPicPr>
          <p:cNvPr id="9" name="Content Placeholder 8" descr="An Excel sheet displaying an inserted Fire/Police slicer.&#10;">
            <a:extLst>
              <a:ext uri="{FF2B5EF4-FFF2-40B4-BE49-F238E27FC236}">
                <a16:creationId xmlns:a16="http://schemas.microsoft.com/office/drawing/2014/main" id="{D20CEE33-874F-4004-B5B4-B3038035323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4803" y="2178478"/>
            <a:ext cx="8054394" cy="2501043"/>
          </a:xfrm>
        </p:spPr>
      </p:pic>
    </p:spTree>
    <p:extLst>
      <p:ext uri="{BB962C8B-B14F-4D97-AF65-F5344CB8AC3E}">
        <p14:creationId xmlns:p14="http://schemas.microsoft.com/office/powerpoint/2010/main" val="13060678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61f875e5339a4ec58d0c9d9eb8106ed6843e9"/>
</p:tagLst>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6650</TotalTime>
  <Words>2390</Words>
  <Application>Microsoft Office PowerPoint</Application>
  <PresentationFormat>On-screen Show (4:3)</PresentationFormat>
  <Paragraphs>142</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Times New Roman</vt:lpstr>
      <vt:lpstr>TimesLTPro-BoldItalic</vt:lpstr>
      <vt:lpstr>TimesLTPro-Roman</vt:lpstr>
      <vt:lpstr>Verdana</vt:lpstr>
      <vt:lpstr>Wingdings</vt:lpstr>
      <vt:lpstr>1_508 Lecture</vt:lpstr>
      <vt:lpstr>GO! with Microsoft 365: Excel 2021</vt:lpstr>
      <vt:lpstr>Learning Objectives</vt:lpstr>
      <vt:lpstr>Create a PivotTable Report (1 of 5)</vt:lpstr>
      <vt:lpstr> Create a PivotTable Report (2 of 5)</vt:lpstr>
      <vt:lpstr>Create a PivotTable Report (3 of 5)</vt:lpstr>
      <vt:lpstr>Create a PivotTable Report (4 of 5)</vt:lpstr>
      <vt:lpstr>Create a PivotTable Report (5 of 5)</vt:lpstr>
      <vt:lpstr> Use Slicers and Search Filters (1 of 3)</vt:lpstr>
      <vt:lpstr>Use Slicers and Search Filters (2 of 3)</vt:lpstr>
      <vt:lpstr>Use Slicers and Search Filters (3 of 3)</vt:lpstr>
      <vt:lpstr>Modify a PivotTable (1 of 5)</vt:lpstr>
      <vt:lpstr>Modify a PivotTable (2 of 5)</vt:lpstr>
      <vt:lpstr>Modify a PivotTable (3 of 5)</vt:lpstr>
      <vt:lpstr>Modify a PivotTable (4 of 5)</vt:lpstr>
      <vt:lpstr>Modify a PivotTable (5 of 5)</vt:lpstr>
      <vt:lpstr>Create a PivotChart (1 of 3)</vt:lpstr>
      <vt:lpstr>Create a PivotChart (2 of 3)</vt:lpstr>
      <vt:lpstr>Create a PivotChart (3 of 3)</vt:lpstr>
      <vt:lpstr>Create a PivotTable from a Data Model  (1 of 4)</vt:lpstr>
      <vt:lpstr>Create a PivotTable from a Data Model  (2 of 4)</vt:lpstr>
      <vt:lpstr>Create a PivotTable from a Data Model  (3 of 4)</vt:lpstr>
      <vt:lpstr>Create a PivotTable from a Data Model  (4 of 4)</vt:lpstr>
      <vt:lpstr>Create and Format a 3-D Pie PivotChart  (1 of 3)</vt:lpstr>
      <vt:lpstr>Create and Format a 3-D Pie PivotChart  (2 of 3)</vt:lpstr>
      <vt:lpstr>Create and Format a 3-D Pie PivotChart  (3 of 3)</vt:lpstr>
      <vt:lpstr>Questions</vt:lpstr>
      <vt:lpstr>Copyright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with Microsoft 365: Excel 2021, First edition, Chapter 4</dc:title>
  <dc:subject>Computer Science</dc:subject>
  <cp:keywords/>
  <dc:description>Additional learning content may be available in the Notes Pane.</dc:description>
  <cp:lastModifiedBy>Akshaya Dhandapani</cp:lastModifiedBy>
  <cp:revision>8</cp:revision>
  <dcterms:created xsi:type="dcterms:W3CDTF">2014-07-14T20:04:21Z</dcterms:created>
  <dcterms:modified xsi:type="dcterms:W3CDTF">2022-04-29T12:00:34Z</dcterms:modified>
</cp:coreProperties>
</file>