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6"/>
  </p:notesMasterIdLst>
  <p:handoutMasterIdLst>
    <p:handoutMasterId r:id="rId37"/>
  </p:handoutMasterIdLst>
  <p:sldIdLst>
    <p:sldId id="490" r:id="rId2"/>
    <p:sldId id="456" r:id="rId3"/>
    <p:sldId id="452" r:id="rId4"/>
    <p:sldId id="453" r:id="rId5"/>
    <p:sldId id="454" r:id="rId6"/>
    <p:sldId id="457" r:id="rId7"/>
    <p:sldId id="459" r:id="rId8"/>
    <p:sldId id="460" r:id="rId9"/>
    <p:sldId id="461" r:id="rId10"/>
    <p:sldId id="494" r:id="rId11"/>
    <p:sldId id="479" r:id="rId12"/>
    <p:sldId id="462" r:id="rId13"/>
    <p:sldId id="495" r:id="rId14"/>
    <p:sldId id="464" r:id="rId15"/>
    <p:sldId id="463" r:id="rId16"/>
    <p:sldId id="496" r:id="rId17"/>
    <p:sldId id="465" r:id="rId18"/>
    <p:sldId id="466" r:id="rId19"/>
    <p:sldId id="497" r:id="rId20"/>
    <p:sldId id="467" r:id="rId21"/>
    <p:sldId id="468" r:id="rId22"/>
    <p:sldId id="469" r:id="rId23"/>
    <p:sldId id="470" r:id="rId24"/>
    <p:sldId id="478" r:id="rId25"/>
    <p:sldId id="471" r:id="rId26"/>
    <p:sldId id="472" r:id="rId27"/>
    <p:sldId id="473" r:id="rId28"/>
    <p:sldId id="474" r:id="rId29"/>
    <p:sldId id="486" r:id="rId30"/>
    <p:sldId id="476" r:id="rId31"/>
    <p:sldId id="477" r:id="rId32"/>
    <p:sldId id="445" r:id="rId33"/>
    <p:sldId id="493" r:id="rId34"/>
    <p:sldId id="298" r:id="rId35"/>
  </p:sldIdLst>
  <p:sldSz cx="9144000" cy="6858000" type="screen4x3"/>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78E84A-3BDD-23B7-C252-D66193B3D2C9}" name="Janet Pickard" initials="JP" userId="3fdfd11642563f4b"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rri Tomasso" initials="KT" lastIdx="15" clrIdx="0">
    <p:extLst>
      <p:ext uri="{19B8F6BF-5375-455C-9EA6-DF929625EA0E}">
        <p15:presenceInfo xmlns:p15="http://schemas.microsoft.com/office/powerpoint/2012/main" userId="a57fff80d119c9a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E6F7FA"/>
    <a:srgbClr val="DFF5F9"/>
    <a:srgbClr val="D4EAE4"/>
    <a:srgbClr val="0015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84" autoAdjust="0"/>
    <p:restoredTop sz="74468" autoAdjust="0"/>
  </p:normalViewPr>
  <p:slideViewPr>
    <p:cSldViewPr>
      <p:cViewPr varScale="1">
        <p:scale>
          <a:sx n="76" d="100"/>
          <a:sy n="76" d="100"/>
        </p:scale>
        <p:origin x="1152" y="84"/>
      </p:cViewPr>
      <p:guideLst>
        <p:guide orient="horz" pos="2160"/>
        <p:guide pos="2880"/>
      </p:guideLst>
    </p:cSldViewPr>
  </p:slideViewPr>
  <p:outlineViewPr>
    <p:cViewPr>
      <p:scale>
        <a:sx n="50" d="100"/>
        <a:sy n="50" d="100"/>
      </p:scale>
      <p:origin x="0" y="-505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7" d="100"/>
          <a:sy n="67" d="100"/>
        </p:scale>
        <p:origin x="274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3/24/2022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3/24/2022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t>
            </a:r>
            <a:r>
              <a:rPr lang="en-US" baseline="0" dirty="0"/>
              <a:t> with Microsoft 365 Excel 2021, Chapter 5</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u="none" strike="noStrike" kern="1200" baseline="0" dirty="0">
                <a:solidFill>
                  <a:schemeClr val="tx1"/>
                </a:solidFill>
                <a:latin typeface="+mn-lt"/>
                <a:ea typeface="+mn-ea"/>
                <a:cs typeface="+mn-cs"/>
              </a:rPr>
              <a:t>In this chapter, you will learn how to manage large workbooks and use sorting and filtering.</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3425090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shown in Print Preview, column titles can also be made to appear on other pages.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10</a:t>
            </a:fld>
            <a:endParaRPr lang="en-US" dirty="0"/>
          </a:p>
        </p:txBody>
      </p:sp>
    </p:spTree>
    <p:extLst>
      <p:ext uri="{BB962C8B-B14F-4D97-AF65-F5344CB8AC3E}">
        <p14:creationId xmlns:p14="http://schemas.microsoft.com/office/powerpoint/2010/main" val="3671425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You can share an</a:t>
            </a:r>
            <a:r>
              <a:rPr lang="en-US" b="0" baseline="0" dirty="0"/>
              <a:t> Excel file electronically or post it to the web or to a shared workspace. If shared electronically, y</a:t>
            </a:r>
            <a:r>
              <a:rPr lang="en-US" b="0" dirty="0"/>
              <a:t>ou can add a hyperlink to a worksheet. When clicked, the hyperlink moves</a:t>
            </a:r>
            <a:r>
              <a:rPr lang="en-US" b="0" baseline="0" dirty="0"/>
              <a:t> to another location in the worksheet, to another file, or to a webpage on the Internet or on your organization’s intranet.</a:t>
            </a:r>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11</a:t>
            </a:fld>
            <a:endParaRPr lang="en-US" dirty="0"/>
          </a:p>
        </p:txBody>
      </p:sp>
    </p:spTree>
    <p:extLst>
      <p:ext uri="{BB962C8B-B14F-4D97-AF65-F5344CB8AC3E}">
        <p14:creationId xmlns:p14="http://schemas.microsoft.com/office/powerpoint/2010/main" val="2044950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By default, Excel 2021 files are saved in the Excel Workbook file format with the </a:t>
            </a:r>
            <a:r>
              <a:rPr lang="en-US" b="0" dirty="0"/>
              <a:t>.xlsx file extension.</a:t>
            </a:r>
            <a:r>
              <a:rPr lang="en-US" baseline="0" dirty="0"/>
              <a:t> Using the Save As command, you can choose to save an Excel file in another file format such as:</a:t>
            </a:r>
          </a:p>
          <a:p>
            <a:pPr marL="171450" indent="-171450">
              <a:buFont typeface="Arial" panose="020B0604020202020204" pitchFamily="34" charset="0"/>
              <a:buChar char="•"/>
            </a:pPr>
            <a:r>
              <a:rPr lang="en-US" baseline="0" dirty="0"/>
              <a:t>Excel 97-2003 Workbook</a:t>
            </a:r>
          </a:p>
          <a:p>
            <a:pPr marL="171450" indent="-171450">
              <a:buFont typeface="Arial" panose="020B0604020202020204" pitchFamily="34" charset="0"/>
              <a:buChar char="•"/>
            </a:pPr>
            <a:r>
              <a:rPr lang="en-US" baseline="0" dirty="0"/>
              <a:t>Excel Template</a:t>
            </a:r>
          </a:p>
          <a:p>
            <a:pPr marL="171450" indent="-171450">
              <a:buFont typeface="Arial" panose="020B0604020202020204" pitchFamily="34" charset="0"/>
              <a:buChar char="•"/>
            </a:pPr>
            <a:r>
              <a:rPr lang="en-US" baseline="0" dirty="0"/>
              <a:t>Single File Web Page</a:t>
            </a:r>
          </a:p>
          <a:p>
            <a:pPr marL="171450" indent="-171450">
              <a:buFont typeface="Arial" panose="020B0604020202020204" pitchFamily="34" charset="0"/>
              <a:buChar char="•"/>
            </a:pPr>
            <a:r>
              <a:rPr lang="en-US" baseline="0" dirty="0"/>
              <a:t>Web Page</a:t>
            </a:r>
          </a:p>
          <a:p>
            <a:pPr marL="171450" indent="-171450">
              <a:buFont typeface="Arial" panose="020B0604020202020204" pitchFamily="34" charset="0"/>
              <a:buChar char="•"/>
            </a:pPr>
            <a:r>
              <a:rPr lang="en-US" baseline="0" dirty="0"/>
              <a:t>Excel Macro-Enabled Workbook</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12</a:t>
            </a:fld>
            <a:endParaRPr lang="en-US" dirty="0"/>
          </a:p>
        </p:txBody>
      </p:sp>
    </p:spTree>
    <p:extLst>
      <p:ext uri="{BB962C8B-B14F-4D97-AF65-F5344CB8AC3E}">
        <p14:creationId xmlns:p14="http://schemas.microsoft.com/office/powerpoint/2010/main" val="2220250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You can save a single worksheet as a webpage. Excel changes the contents of the worksheet into HTML (Hypertext Markup Language), which is a language web browsers</a:t>
            </a:r>
            <a:r>
              <a:rPr lang="en-US" b="0" baseline="0" dirty="0"/>
              <a:t> can interpret, when you save a worksheet as a webpage.</a:t>
            </a:r>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13</a:t>
            </a:fld>
            <a:endParaRPr lang="en-US" dirty="0"/>
          </a:p>
        </p:txBody>
      </p:sp>
    </p:spTree>
    <p:extLst>
      <p:ext uri="{BB962C8B-B14F-4D97-AF65-F5344CB8AC3E}">
        <p14:creationId xmlns:p14="http://schemas.microsoft.com/office/powerpoint/2010/main" val="2621760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Alt Text: </a:t>
            </a:r>
            <a:r>
              <a:rPr lang="en-US" sz="1800" b="0" i="0" u="none" strike="noStrike" dirty="0">
                <a:solidFill>
                  <a:srgbClr val="000000"/>
                </a:solidFill>
                <a:effectLst/>
                <a:latin typeface="Calibri" panose="020F0502020204030204" pitchFamily="34" charset="0"/>
              </a:rPr>
              <a:t>In the dialog box: Under choose, items on Computer Classes are selected. The webpage title reads as “computer courses Lastname firstname”. File name and path displayed below the title read as D:\Excel chapter 5\student_Excel_5A_Class_Schedule.htm. Open published webpage in browser option at the bottom is selected.</a:t>
            </a:r>
            <a:r>
              <a:rPr lang="en-US" dirty="0"/>
              <a:t> </a:t>
            </a: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Alt Text: The window displays the file name that reads as lastname_firstname_Excel_5A_Schedule_Webpage. In the Save as type area, the webpage is selected (labeled as Worksheet saved as Web Page).</a:t>
            </a:r>
            <a:r>
              <a:rPr lang="en-US" dirty="0"/>
              <a:t>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Under Item to publish, you can choose which elements to include. You can select the entire workbook, a specific worksheet in the workbook, a range of cells, or previously published items that you are modifying. Select the file name and the file type.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14</a:t>
            </a:fld>
            <a:endParaRPr lang="en-US" dirty="0"/>
          </a:p>
        </p:txBody>
      </p:sp>
    </p:spTree>
    <p:extLst>
      <p:ext uri="{BB962C8B-B14F-4D97-AF65-F5344CB8AC3E}">
        <p14:creationId xmlns:p14="http://schemas.microsoft.com/office/powerpoint/2010/main" val="2093069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Excel files can also be saved in these file formats:</a:t>
            </a:r>
          </a:p>
          <a:p>
            <a:pPr marL="255600" indent="-255600">
              <a:buFont typeface="Arial" panose="020B0604020202020204" pitchFamily="34" charset="0"/>
              <a:buChar char="•"/>
            </a:pPr>
            <a:r>
              <a:rPr lang="en-US" sz="1200" dirty="0"/>
              <a:t>Tab delimited text file, in which the cells of each row are separated by tab characters</a:t>
            </a:r>
          </a:p>
          <a:p>
            <a:pPr marL="255600" indent="-255600">
              <a:buFont typeface="Arial" panose="020B0604020202020204" pitchFamily="34" charset="0"/>
              <a:buChar char="•"/>
            </a:pPr>
            <a:r>
              <a:rPr lang="en-US" sz="1200" dirty="0"/>
              <a:t>CSV (comma separated values) file, in which the cells of each row are separated by commas</a:t>
            </a:r>
          </a:p>
          <a:p>
            <a:pPr marL="255600" indent="-255600">
              <a:buFont typeface="Arial" panose="020B0604020202020204" pitchFamily="34" charset="0"/>
              <a:buChar char="•"/>
            </a:pPr>
            <a:r>
              <a:rPr lang="en-US" sz="1200" b="0" i="0" u="none" strike="noStrike" kern="1200" baseline="0" dirty="0">
                <a:solidFill>
                  <a:schemeClr val="tx1"/>
                </a:solidFill>
                <a:latin typeface="+mn-lt"/>
                <a:ea typeface="+mn-ea"/>
                <a:cs typeface="+mn-cs"/>
              </a:rPr>
              <a:t>PDF file, a widely used format that lets you create a representation of electronic paper that displays data on the screen as it would look when printed</a:t>
            </a:r>
            <a:endParaRPr lang="en-US" sz="120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15</a:t>
            </a:fld>
            <a:endParaRPr lang="en-US" dirty="0"/>
          </a:p>
        </p:txBody>
      </p:sp>
    </p:spTree>
    <p:extLst>
      <p:ext uri="{BB962C8B-B14F-4D97-AF65-F5344CB8AC3E}">
        <p14:creationId xmlns:p14="http://schemas.microsoft.com/office/powerpoint/2010/main" val="1053792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Saving an Excel worksheet as a comma-separated values (CSV) file saves the contents of the cells by placing commas between them and an end-of-paragraph mark at the end of each row.</a:t>
            </a:r>
            <a:endParaRPr lang="en-US" sz="120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16</a:t>
            </a:fld>
            <a:endParaRPr lang="en-US" dirty="0"/>
          </a:p>
        </p:txBody>
      </p:sp>
    </p:spTree>
    <p:extLst>
      <p:ext uri="{BB962C8B-B14F-4D97-AF65-F5344CB8AC3E}">
        <p14:creationId xmlns:p14="http://schemas.microsoft.com/office/powerpoint/2010/main" val="1416509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can also create</a:t>
            </a:r>
            <a:r>
              <a:rPr lang="en-US" baseline="0" dirty="0"/>
              <a:t> portable documents to share across applications and platforms with accurate visual representations. To publish a document and ensure that the appearance of the document is the same no matter what computer it is displayed on, save the document in </a:t>
            </a:r>
            <a:r>
              <a:rPr lang="en-US" b="0" baseline="0" dirty="0"/>
              <a:t>PDF (Portable Document Format). PDF format can be used if you want someone to be able to view a document but not change it.</a:t>
            </a:r>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17</a:t>
            </a:fld>
            <a:endParaRPr lang="en-US" dirty="0"/>
          </a:p>
        </p:txBody>
      </p:sp>
    </p:spTree>
    <p:extLst>
      <p:ext uri="{BB962C8B-B14F-4D97-AF65-F5344CB8AC3E}">
        <p14:creationId xmlns:p14="http://schemas.microsoft.com/office/powerpoint/2010/main" val="3385836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Sort means to organize data in a particular order;</a:t>
            </a:r>
            <a:r>
              <a:rPr lang="en-US" b="0" baseline="0" dirty="0"/>
              <a:t> for example, alphabetizing a list of names. An ascending sort refers to text that is sorted alphabetically from A to Z, or numbers as lowest to highest, or dates and time sorted from earliest to latest. A descending sort refers to Z to A, numbers highest to lowest, or dates and times from latest to earliest.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sz="1200" b="0" i="0" u="none" strike="noStrike" kern="1200" baseline="0" dirty="0">
                <a:solidFill>
                  <a:schemeClr val="tx1"/>
                </a:solidFill>
                <a:latin typeface="+mn-lt"/>
                <a:ea typeface="+mn-ea"/>
                <a:cs typeface="+mn-cs"/>
              </a:rPr>
              <a:t>A database is a table organized as a collection of facts related to a specific topic. Each table row forms a record—all of the categories of data pertaining to one person, place, thing, event, or idea. Each table column forms a field—a single piece of information that is stored in every record, such as a name or course number. When information is arranged as records in rows and fields in columns, then you can query—ask a question of—the data. </a:t>
            </a:r>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18</a:t>
            </a:fld>
            <a:endParaRPr lang="en-US" dirty="0"/>
          </a:p>
        </p:txBody>
      </p:sp>
    </p:spTree>
    <p:extLst>
      <p:ext uri="{BB962C8B-B14F-4D97-AF65-F5344CB8AC3E}">
        <p14:creationId xmlns:p14="http://schemas.microsoft.com/office/powerpoint/2010/main" val="678783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To sort data based on several criteria at once, you will convert the data into an Excel table, and then use the Sort dialog box to arrange the data.</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19</a:t>
            </a:fld>
            <a:endParaRPr lang="en-US" dirty="0"/>
          </a:p>
        </p:txBody>
      </p:sp>
    </p:spTree>
    <p:extLst>
      <p:ext uri="{BB962C8B-B14F-4D97-AF65-F5344CB8AC3E}">
        <p14:creationId xmlns:p14="http://schemas.microsoft.com/office/powerpoint/2010/main" val="1067042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The objectives are:</a:t>
            </a:r>
          </a:p>
          <a:p>
            <a:pPr marL="228600" indent="-228600">
              <a:buSzPct val="100000"/>
              <a:buFont typeface="+mj-lt"/>
              <a:buAutoNum type="arabicPeriod"/>
            </a:pPr>
            <a:r>
              <a:rPr lang="en-US" sz="1200" dirty="0"/>
              <a:t>Navigate and Manage Large Worksheets</a:t>
            </a:r>
          </a:p>
          <a:p>
            <a:pPr marL="228600" indent="-228600">
              <a:buSzPct val="100000"/>
              <a:buFont typeface="+mj-lt"/>
              <a:buAutoNum type="arabicPeriod"/>
            </a:pPr>
            <a:r>
              <a:rPr lang="en-US" sz="1200" dirty="0"/>
              <a:t>Enhance Worksheets with Themes and Styles</a:t>
            </a:r>
          </a:p>
          <a:p>
            <a:pPr marL="228600" indent="-228600">
              <a:buSzPct val="100000"/>
              <a:buFont typeface="+mj-lt"/>
              <a:buAutoNum type="arabicPeriod"/>
            </a:pPr>
            <a:r>
              <a:rPr lang="en-US" sz="1200" dirty="0"/>
              <a:t>Format a Worksheet to Share with Others</a:t>
            </a:r>
          </a:p>
          <a:p>
            <a:pPr marL="228600" indent="-228600">
              <a:buSzPct val="100000"/>
              <a:buFont typeface="+mj-lt"/>
              <a:buAutoNum type="arabicPeriod"/>
            </a:pPr>
            <a:r>
              <a:rPr lang="en-US" sz="1200" dirty="0"/>
              <a:t>Save Excel Data in Other File Formats</a:t>
            </a:r>
          </a:p>
          <a:p>
            <a:pPr marL="228600" indent="-228600">
              <a:buSzPct val="100000"/>
              <a:buFont typeface="+mj-lt"/>
              <a:buAutoNum type="arabicPeriod"/>
            </a:pPr>
            <a:r>
              <a:rPr lang="en-US" sz="1200" dirty="0"/>
              <a:t>Use Advanced Sort Techniques</a:t>
            </a:r>
          </a:p>
          <a:p>
            <a:pPr marL="228600" indent="-228600">
              <a:buSzPct val="100000"/>
              <a:buFont typeface="+mj-lt"/>
              <a:buAutoNum type="arabicPeriod"/>
            </a:pPr>
            <a:r>
              <a:rPr lang="en-US" sz="1200" dirty="0"/>
              <a:t>Use Custom and Advanced Filters</a:t>
            </a:r>
          </a:p>
          <a:p>
            <a:pPr marL="228600" indent="-228600">
              <a:buSzPct val="100000"/>
              <a:buFont typeface="+mj-lt"/>
              <a:buAutoNum type="arabicPeriod"/>
            </a:pPr>
            <a:r>
              <a:rPr lang="en-US" sz="1200" dirty="0"/>
              <a:t>Subtotal, Outline, and Group a List of Data</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a:t>
            </a:fld>
            <a:endParaRPr lang="en-US" dirty="0"/>
          </a:p>
        </p:txBody>
      </p:sp>
    </p:spTree>
    <p:extLst>
      <p:ext uri="{BB962C8B-B14F-4D97-AF65-F5344CB8AC3E}">
        <p14:creationId xmlns:p14="http://schemas.microsoft.com/office/powerpoint/2010/main" val="2495930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This worksheet</a:t>
            </a:r>
            <a:r>
              <a:rPr lang="en-US" b="0" baseline="0" dirty="0"/>
              <a:t> shows a three-level sort. The first sort level, sometimes referred to as the major sort, is by the Dept. field in alphabetic order. The second sort level is by the Course No. field in ascending order. The third sort level is by the Section No. field in ascending order.</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20</a:t>
            </a:fld>
            <a:endParaRPr lang="en-US" dirty="0"/>
          </a:p>
        </p:txBody>
      </p:sp>
    </p:spTree>
    <p:extLst>
      <p:ext uri="{BB962C8B-B14F-4D97-AF65-F5344CB8AC3E}">
        <p14:creationId xmlns:p14="http://schemas.microsoft.com/office/powerpoint/2010/main" val="354122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You can use a custom list to sort in an order that you define. Excel includes a day-of-the-week and month-of-the-year</a:t>
            </a:r>
            <a:r>
              <a:rPr lang="en-US" b="0" baseline="0" dirty="0"/>
              <a:t> custom list, so that you can sort chronologically by the days of the week or by month. </a:t>
            </a:r>
            <a:r>
              <a:rPr lang="en-US" b="0" dirty="0"/>
              <a:t>You can also create your own custom list by typing the values you want to sort by, in the order you want to sort them, from top to bottom. A custom list that you define must be based on a value—text, number, date, or time.</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21</a:t>
            </a:fld>
            <a:endParaRPr lang="en-US" dirty="0"/>
          </a:p>
        </p:txBody>
      </p:sp>
    </p:spTree>
    <p:extLst>
      <p:ext uri="{BB962C8B-B14F-4D97-AF65-F5344CB8AC3E}">
        <p14:creationId xmlns:p14="http://schemas.microsoft.com/office/powerpoint/2010/main" val="3609792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Alt Text: </a:t>
            </a:r>
            <a:r>
              <a:rPr lang="en-US" sz="1800" b="0" i="0" u="none" strike="noStrike" dirty="0">
                <a:solidFill>
                  <a:srgbClr val="000000"/>
                </a:solidFill>
                <a:effectLst/>
                <a:latin typeface="Calibri" panose="020F0502020204030204" pitchFamily="34" charset="0"/>
              </a:rPr>
              <a:t>The funnel icon to the right of the heading “course name” (B1) indicates that a filter is applied. A screen tip below the icon describes the filter (reads as equals a yellow cell color). The status bar (green bar at bottom of sheet) reads as 79 of 169 records found and is labeled as Status bar indicates the number of records displayed out of total.</a:t>
            </a:r>
            <a:r>
              <a:rPr lang="en-US" dirty="0"/>
              <a:t> </a:t>
            </a:r>
            <a:endParaRPr lang="en-US" b="0" dirty="0"/>
          </a:p>
          <a:p>
            <a:endParaRPr lang="en-US" b="0" dirty="0"/>
          </a:p>
          <a:p>
            <a:endParaRPr lang="en-US" b="0" dirty="0"/>
          </a:p>
          <a:p>
            <a:r>
              <a:rPr lang="en-US" b="0" dirty="0"/>
              <a:t>Filtering displays only the rows that meet the criteria—conditions that you specify to limit which</a:t>
            </a:r>
            <a:r>
              <a:rPr lang="en-US" b="0" baseline="0" dirty="0"/>
              <a:t> records are included in the results—and hides the rows that do not meet your criteria. The AutoFilter menu is a drop-down menu from which you can filter a column by a list of values, by a format, or by criteria.</a:t>
            </a:r>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22</a:t>
            </a:fld>
            <a:endParaRPr lang="en-US" dirty="0"/>
          </a:p>
        </p:txBody>
      </p:sp>
    </p:spTree>
    <p:extLst>
      <p:ext uri="{BB962C8B-B14F-4D97-AF65-F5344CB8AC3E}">
        <p14:creationId xmlns:p14="http://schemas.microsoft.com/office/powerpoint/2010/main" val="3816364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a:t>A custom filter is used to apply complex criteria to a single column. Use an advanced filter to specify three or more criteria for a particular column, to apply complex criteria to two or more columns, or to specify computed criteria. Comparison operators can be used to compare two values. </a:t>
            </a:r>
            <a:r>
              <a:rPr lang="en-US" sz="1200" b="0" i="0" u="none" strike="noStrike" kern="1200" baseline="0" dirty="0">
                <a:solidFill>
                  <a:schemeClr val="tx1"/>
                </a:solidFill>
                <a:latin typeface="+mn-lt"/>
                <a:ea typeface="+mn-ea"/>
                <a:cs typeface="+mn-cs"/>
              </a:rPr>
              <a:t>For the Or comparison operator, only one of the two comparison criteria that you specify must be true. For the And comparison operator, every comparison criteria that you specify must be true. </a:t>
            </a:r>
            <a:r>
              <a:rPr lang="en-US" b="0" i="0" dirty="0"/>
              <a:t>When you compare two</a:t>
            </a:r>
            <a:r>
              <a:rPr lang="en-US" b="0" i="0" baseline="0" dirty="0"/>
              <a:t> values by using these operators, your result is a logical value that is either true or false.</a:t>
            </a:r>
            <a:endParaRPr lang="en-US" b="0" i="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23</a:t>
            </a:fld>
            <a:endParaRPr lang="en-US" dirty="0"/>
          </a:p>
        </p:txBody>
      </p:sp>
    </p:spTree>
    <p:extLst>
      <p:ext uri="{BB962C8B-B14F-4D97-AF65-F5344CB8AC3E}">
        <p14:creationId xmlns:p14="http://schemas.microsoft.com/office/powerpoint/2010/main" val="2108396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This filter answers the question, </a:t>
            </a:r>
            <a:r>
              <a:rPr lang="en-US" b="0" i="0" dirty="0"/>
              <a:t>Which course sections relate to either databases or the Linux operating system?</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24</a:t>
            </a:fld>
            <a:endParaRPr lang="en-US" dirty="0"/>
          </a:p>
        </p:txBody>
      </p:sp>
    </p:spTree>
    <p:extLst>
      <p:ext uri="{BB962C8B-B14F-4D97-AF65-F5344CB8AC3E}">
        <p14:creationId xmlns:p14="http://schemas.microsoft.com/office/powerpoint/2010/main" val="2730304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a:t>The first step in filtering by using advanced criteria is</a:t>
            </a:r>
            <a:r>
              <a:rPr lang="en-US" b="0" i="0" baseline="0" dirty="0"/>
              <a:t> to create a criteria range—an area on your worksheet where you define the criteria for the filter. The criteria range indicates how the displayed records are filtered.</a:t>
            </a:r>
          </a:p>
          <a:p>
            <a:endParaRPr lang="en-US" b="0" i="0" baseline="0" dirty="0"/>
          </a:p>
          <a:p>
            <a:r>
              <a:rPr lang="en-US" b="0" i="0" baseline="0" dirty="0"/>
              <a:t>By naming the range Criteria, which is a predefined name recognized by Excel, the reference to this range will automatically display as the Criteria range in the Advanced Filter dialog box.</a:t>
            </a:r>
            <a:endParaRPr lang="en-US" b="0" i="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25</a:t>
            </a:fld>
            <a:endParaRPr lang="en-US" dirty="0"/>
          </a:p>
        </p:txBody>
      </p:sp>
    </p:spTree>
    <p:extLst>
      <p:ext uri="{BB962C8B-B14F-4D97-AF65-F5344CB8AC3E}">
        <p14:creationId xmlns:p14="http://schemas.microsoft.com/office/powerpoint/2010/main" val="446255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a:t>The Name Manager dialog box shows named tables and lists the Print titles ranges defined in previous worksheets.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26</a:t>
            </a:fld>
            <a:endParaRPr lang="en-US" dirty="0"/>
          </a:p>
        </p:txBody>
      </p:sp>
    </p:spTree>
    <p:extLst>
      <p:ext uri="{BB962C8B-B14F-4D97-AF65-F5344CB8AC3E}">
        <p14:creationId xmlns:p14="http://schemas.microsoft.com/office/powerpoint/2010/main" val="3769283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a:t>Alt Text: </a:t>
            </a:r>
            <a:r>
              <a:rPr lang="en-US" sz="1800" b="0" i="0" u="none" strike="noStrike" dirty="0">
                <a:solidFill>
                  <a:srgbClr val="000000"/>
                </a:solidFill>
                <a:effectLst/>
                <a:latin typeface="Calibri" panose="020F0502020204030204" pitchFamily="34" charset="0"/>
              </a:rPr>
              <a:t>The row numbers of records that meet the criteria are displayed in blue (rows 8, 10, 12, and so on). Criteria entered in the criteria range reads as greater than or equal to 70000. The annual salary column in the table titled “assigned fall faculty” displays Faculty whose salary is equal to or greater than $70,000.</a:t>
            </a:r>
            <a:r>
              <a:rPr lang="en-US" dirty="0"/>
              <a:t> </a:t>
            </a:r>
            <a:endParaRPr lang="en-US" b="0" i="0" dirty="0"/>
          </a:p>
          <a:p>
            <a:endParaRPr lang="en-US" b="0" i="0" dirty="0"/>
          </a:p>
          <a:p>
            <a:endParaRPr lang="en-US" b="0" i="0" dirty="0"/>
          </a:p>
          <a:p>
            <a:r>
              <a:rPr lang="en-US" b="0" i="0" dirty="0"/>
              <a:t>This worksheet displays only the records for</a:t>
            </a:r>
            <a:r>
              <a:rPr lang="en-US" b="0" i="0" baseline="0" dirty="0"/>
              <a:t> faculty members whose salary is $70,000 or more. The row numbers for the records that meet the criteria display in blue. The Advanced command disables the AutoFilter command and removes the AutoFilter arrows from the column headings.</a:t>
            </a:r>
            <a:endParaRPr lang="en-US" b="0" i="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27</a:t>
            </a:fld>
            <a:endParaRPr lang="en-US" dirty="0"/>
          </a:p>
        </p:txBody>
      </p:sp>
    </p:spTree>
    <p:extLst>
      <p:ext uri="{BB962C8B-B14F-4D97-AF65-F5344CB8AC3E}">
        <p14:creationId xmlns:p14="http://schemas.microsoft.com/office/powerpoint/2010/main" val="3625239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a:t>The asterisk (*) is a wildcard. Use a wildcard to search a field when you are uncertain of the exact</a:t>
            </a:r>
            <a:r>
              <a:rPr lang="en-US" b="0" i="0" baseline="0" dirty="0"/>
              <a:t> value, or you want to widen the search to include more records.</a:t>
            </a:r>
            <a:endParaRPr lang="en-US" b="0" i="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28</a:t>
            </a:fld>
            <a:endParaRPr lang="en-US" dirty="0"/>
          </a:p>
        </p:txBody>
      </p:sp>
    </p:spTree>
    <p:extLst>
      <p:ext uri="{BB962C8B-B14F-4D97-AF65-F5344CB8AC3E}">
        <p14:creationId xmlns:p14="http://schemas.microsoft.com/office/powerpoint/2010/main" val="1742844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a:t>You can extract—pull out the results of a filter to another area of your worksheet—instead of displaying a filtered list.</a:t>
            </a:r>
            <a:r>
              <a:rPr lang="en-US" b="0" i="0" baseline="0" dirty="0"/>
              <a:t> The location to which you copy the records is the Extract area and is commonly placed below the table of data.</a:t>
            </a:r>
            <a:endParaRPr lang="en-US" b="0" i="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29</a:t>
            </a:fld>
            <a:endParaRPr lang="en-US" dirty="0"/>
          </a:p>
        </p:txBody>
      </p:sp>
    </p:spTree>
    <p:extLst>
      <p:ext uri="{BB962C8B-B14F-4D97-AF65-F5344CB8AC3E}">
        <p14:creationId xmlns:p14="http://schemas.microsoft.com/office/powerpoint/2010/main" val="2493470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The Find command is used to find and select specific text, formatting, or a type of information within the workbook. The Go To Special command moves to cells that have special characteristics, for example, to cells that are blank or to cells that contain constants as opposed to formulas.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3</a:t>
            </a:fld>
            <a:endParaRPr lang="en-US" dirty="0"/>
          </a:p>
        </p:txBody>
      </p:sp>
    </p:spTree>
    <p:extLst>
      <p:ext uri="{BB962C8B-B14F-4D97-AF65-F5344CB8AC3E}">
        <p14:creationId xmlns:p14="http://schemas.microsoft.com/office/powerpoint/2010/main" val="2958176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a:t>Alt Text: </a:t>
            </a:r>
            <a:r>
              <a:rPr lang="en-US" sz="1800" b="0" i="0" u="none" strike="noStrike" dirty="0">
                <a:solidFill>
                  <a:srgbClr val="000000"/>
                </a:solidFill>
                <a:effectLst/>
                <a:latin typeface="Calibri" panose="020F0502020204030204" pitchFamily="34" charset="0"/>
              </a:rPr>
              <a:t>In the “At each change in” box, Dept. is selected; in the “Use function” box, Sum is selected; and under “Add subtotal to” options, the annual salary is selected. Replace current subtotals and summary below data checkboxes are selected.</a:t>
            </a:r>
            <a:r>
              <a:rPr lang="en-US" dirty="0"/>
              <a:t> </a:t>
            </a:r>
          </a:p>
          <a:p>
            <a:endParaRPr lang="en-US" b="0" i="0" dirty="0"/>
          </a:p>
          <a:p>
            <a:endParaRPr lang="en-US" b="0" i="0" dirty="0"/>
          </a:p>
          <a:p>
            <a:r>
              <a:rPr lang="en-US" b="0" i="0" dirty="0"/>
              <a:t>You can group and summarize a list—a series of rows that contains related data—by adding</a:t>
            </a:r>
            <a:r>
              <a:rPr lang="en-US" b="0" i="0" baseline="0" dirty="0"/>
              <a:t> subtotals. The subtotal command totals several rows of related data together by automatically inserting subtotals and totals for the selected cells.</a:t>
            </a:r>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30</a:t>
            </a:fld>
            <a:endParaRPr lang="en-US" dirty="0"/>
          </a:p>
        </p:txBody>
      </p:sp>
    </p:spTree>
    <p:extLst>
      <p:ext uri="{BB962C8B-B14F-4D97-AF65-F5344CB8AC3E}">
        <p14:creationId xmlns:p14="http://schemas.microsoft.com/office/powerpoint/2010/main" val="3912730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t>In this example, the</a:t>
            </a:r>
            <a:r>
              <a:rPr lang="en-US" b="0" i="0" baseline="0" dirty="0"/>
              <a:t> Dept. sort placed the data for each department together so that at each change in Dept., subtotals for the department salaries display.</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31</a:t>
            </a:fld>
            <a:endParaRPr lang="en-US" dirty="0"/>
          </a:p>
        </p:txBody>
      </p:sp>
    </p:spTree>
    <p:extLst>
      <p:ext uri="{BB962C8B-B14F-4D97-AF65-F5344CB8AC3E}">
        <p14:creationId xmlns:p14="http://schemas.microsoft.com/office/powerpoint/2010/main" val="1801857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When you add subtotals, Excel defines groups based on the rows used to calculate a subtotal. The outline bar along the left side of the worksheet enables you to show and hide levels of detail with a single mouse click. Detail data refers to the subtotaled rows that are totaled and summarized. Detail data is typically adjacent to and either above or to the left of the summary data. The Level buttons on the left of the window</a:t>
            </a:r>
            <a:r>
              <a:rPr lang="en-US" b="0" i="0" baseline="0" dirty="0"/>
              <a:t> allow you to </a:t>
            </a:r>
            <a:r>
              <a:rPr lang="en-US" sz="1200" b="0" i="0" u="none" strike="noStrike" kern="1200" baseline="0" dirty="0">
                <a:solidFill>
                  <a:schemeClr val="tx1"/>
                </a:solidFill>
                <a:latin typeface="+mn-lt"/>
                <a:ea typeface="+mn-ea"/>
                <a:cs typeface="+mn-cs"/>
              </a:rPr>
              <a:t>hide all levels of detail below the number clicked.</a:t>
            </a:r>
            <a:endParaRPr lang="en-US" b="0" i="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32</a:t>
            </a:fld>
            <a:endParaRPr lang="en-US" dirty="0"/>
          </a:p>
        </p:txBody>
      </p:sp>
    </p:spTree>
    <p:extLst>
      <p:ext uri="{BB962C8B-B14F-4D97-AF65-F5344CB8AC3E}">
        <p14:creationId xmlns:p14="http://schemas.microsoft.com/office/powerpoint/2010/main" val="2304257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3743166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a:t>
            </a:r>
            <a:r>
              <a:rPr lang="en-US" baseline="0" dirty="0"/>
              <a:t> a large worksheet, it may be helpful to hide columns that are not necessary for the immediate task to make the worksheet more navigable and manageable. You can then unhide columns later. The worksheet on this slide has columns that are hidden as indicated by a dark line between columns D and H.</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a:t>
            </a:fld>
            <a:endParaRPr lang="en-US" dirty="0"/>
          </a:p>
        </p:txBody>
      </p:sp>
    </p:spTree>
    <p:extLst>
      <p:ext uri="{BB962C8B-B14F-4D97-AF65-F5344CB8AC3E}">
        <p14:creationId xmlns:p14="http://schemas.microsoft.com/office/powerpoint/2010/main" val="3971205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Alt Text: </a:t>
            </a:r>
            <a:r>
              <a:rPr lang="en-US" sz="1800" b="0" i="0" u="none" strike="noStrike" dirty="0">
                <a:solidFill>
                  <a:srgbClr val="000000"/>
                </a:solidFill>
                <a:effectLst/>
                <a:latin typeface="Calibri" panose="020F0502020204030204" pitchFamily="34" charset="0"/>
              </a:rPr>
              <a:t>The title bar of the top worksheet is labeled as Title bar of active window displays file name in a darker shade of gray while that of the bottom sheet is labeled as Title bar of the inactive window is dimmed. Column (A) and row heading (1) of the top worksheet are shaded gray and collectively labeled as Column and row heading shaded, indicating active cell in the active window. The screen is labeled as Windows arranged horizontally.</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The Arrange All command tiles all open Excel windows on the screen. Additionally, you can view separate parts of the same worksheet on your screen by using the Split command, which splits the window into multiple resizable panes to view distant parts</a:t>
            </a:r>
            <a:r>
              <a:rPr lang="en-US" b="0" baseline="0" dirty="0"/>
              <a:t> of your worksheet at once. This slide shows two worksheets arranged on the screen.</a:t>
            </a:r>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a:t>
            </a:fld>
            <a:endParaRPr lang="en-US" dirty="0"/>
          </a:p>
        </p:txBody>
      </p:sp>
    </p:spTree>
    <p:extLst>
      <p:ext uri="{BB962C8B-B14F-4D97-AF65-F5344CB8AC3E}">
        <p14:creationId xmlns:p14="http://schemas.microsoft.com/office/powerpoint/2010/main" val="3676183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Applying a theme to a</a:t>
            </a:r>
            <a:r>
              <a:rPr lang="en-US" b="0" baseline="0" dirty="0"/>
              <a:t> worksheet can enhance the appearance as well as the readability. A theme is a predesigned set of colors, fonts, lines, and fill effects. A theme combines two sets of fonts—one for text and one for headings. An applied theme has a set of complementary cell styles—a defined set of formatting characteristics, such as fonts, font sizes, font colors, cell borders, and cell shading.</a:t>
            </a:r>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a:t>
            </a:fld>
            <a:endParaRPr lang="en-US" dirty="0"/>
          </a:p>
        </p:txBody>
      </p:sp>
    </p:spTree>
    <p:extLst>
      <p:ext uri="{BB962C8B-B14F-4D97-AF65-F5344CB8AC3E}">
        <p14:creationId xmlns:p14="http://schemas.microsoft.com/office/powerpoint/2010/main" val="2353134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Alt Text: </a:t>
            </a:r>
            <a:r>
              <a:rPr lang="en-US" sz="1800" b="0" i="0" u="none" strike="noStrike" dirty="0">
                <a:solidFill>
                  <a:srgbClr val="000000"/>
                </a:solidFill>
                <a:effectLst/>
                <a:latin typeface="Calibri" panose="020F0502020204030204" pitchFamily="34" charset="0"/>
              </a:rPr>
              <a:t>The name (Class Schedule) of the new table style is displayed in the name box. Below this box is a list of options for table elements. The first Row Stripe option is selected. At the bottom are format and clear (dimmed) buttons.</a:t>
            </a:r>
            <a:r>
              <a:rPr lang="en-US" dirty="0"/>
              <a:t> </a:t>
            </a:r>
          </a:p>
          <a:p>
            <a:endParaRPr lang="en-US" dirty="0"/>
          </a:p>
          <a:p>
            <a:endParaRPr lang="en-US" dirty="0"/>
          </a:p>
          <a:p>
            <a:r>
              <a:rPr lang="en-US" dirty="0"/>
              <a:t>If the</a:t>
            </a:r>
            <a:r>
              <a:rPr lang="en-US" baseline="0" dirty="0"/>
              <a:t> available table styles do not meet your needs, you can create and apply a custom table style of your own design.</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a:t>
            </a:fld>
            <a:endParaRPr lang="en-US" dirty="0"/>
          </a:p>
        </p:txBody>
      </p:sp>
    </p:spTree>
    <p:extLst>
      <p:ext uri="{BB962C8B-B14F-4D97-AF65-F5344CB8AC3E}">
        <p14:creationId xmlns:p14="http://schemas.microsoft.com/office/powerpoint/2010/main" val="4131168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Alt Text: </a:t>
            </a:r>
            <a:r>
              <a:rPr lang="en-US" sz="1800" b="0" i="0" u="none" strike="noStrike" dirty="0">
                <a:solidFill>
                  <a:srgbClr val="000000"/>
                </a:solidFill>
                <a:effectLst/>
                <a:latin typeface="Calibri" panose="020F0502020204030204" pitchFamily="34" charset="0"/>
              </a:rPr>
              <a:t>The gallery displays a preview of the custom style on the top followed by a list of light and medium styles. A ScreenTip (Class Schedule) near the custom style indicates a new table style name.</a:t>
            </a:r>
            <a:r>
              <a:rPr lang="en-US" dirty="0"/>
              <a:t> </a:t>
            </a:r>
            <a:endParaRPr lang="en-US" b="0" dirty="0"/>
          </a:p>
          <a:p>
            <a:endParaRPr lang="en-US" b="0" dirty="0"/>
          </a:p>
          <a:p>
            <a:endParaRPr lang="en-US" b="0" dirty="0"/>
          </a:p>
          <a:p>
            <a:r>
              <a:rPr lang="en-US" b="0" dirty="0"/>
              <a:t>This</a:t>
            </a:r>
            <a:r>
              <a:rPr lang="en-US" b="0" baseline="0" dirty="0"/>
              <a:t> slide shows the custom table style that was created and named </a:t>
            </a:r>
            <a:r>
              <a:rPr lang="en-US" b="0" i="0" baseline="0" dirty="0"/>
              <a:t>Class Schedule</a:t>
            </a:r>
            <a:r>
              <a:rPr lang="en-US" b="0" i="1" baseline="0" dirty="0"/>
              <a:t> </a:t>
            </a:r>
            <a:r>
              <a:rPr lang="en-US" b="0" i="0" baseline="0" dirty="0"/>
              <a:t>as shown in the ScreenTip.</a:t>
            </a:r>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8</a:t>
            </a:fld>
            <a:endParaRPr lang="en-US" dirty="0"/>
          </a:p>
        </p:txBody>
      </p:sp>
    </p:spTree>
    <p:extLst>
      <p:ext uri="{BB962C8B-B14F-4D97-AF65-F5344CB8AC3E}">
        <p14:creationId xmlns:p14="http://schemas.microsoft.com/office/powerpoint/2010/main" val="1651967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Alt Text: </a:t>
            </a:r>
            <a:r>
              <a:rPr lang="en-US" sz="1800" b="0" i="0" u="none" strike="noStrike" dirty="0">
                <a:solidFill>
                  <a:srgbClr val="000000"/>
                </a:solidFill>
                <a:effectLst/>
                <a:latin typeface="Calibri" panose="020F0502020204030204" pitchFamily="34" charset="0"/>
              </a:rPr>
              <a:t>On the spreadsheet, there is a vertical dotted line between the room and campus columns labeled as Blue dotted lines show where pages are divided. Page 1 and Page 3 (gray colored) are displayed on either side of the dotted line (labeled as Page number displays on the page).</a:t>
            </a:r>
            <a:r>
              <a:rPr lang="en-US" dirty="0"/>
              <a:t> </a:t>
            </a:r>
            <a:endParaRPr lang="en-US" b="0" dirty="0"/>
          </a:p>
          <a:p>
            <a:endParaRPr lang="en-US" b="0" dirty="0"/>
          </a:p>
          <a:p>
            <a:endParaRPr lang="en-US" b="0" dirty="0"/>
          </a:p>
          <a:p>
            <a:r>
              <a:rPr lang="en-US" b="0" dirty="0"/>
              <a:t>Before you print or electronically distribute a large worksheet, preview it to see where the pages will break across columns</a:t>
            </a:r>
            <a:r>
              <a:rPr lang="en-US" b="0" baseline="0" dirty="0"/>
              <a:t> and rows. You can move page breaks to a column or row that groups the data logically, and you can change page orientation. You can also apply scaling, which adjusts the horizontal and vertical size of printed data by a percentage or by the number of pages that you specify.</a:t>
            </a:r>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9</a:t>
            </a:fld>
            <a:endParaRPr lang="en-US" dirty="0"/>
          </a:p>
        </p:txBody>
      </p:sp>
    </p:spTree>
    <p:extLst>
      <p:ext uri="{BB962C8B-B14F-4D97-AF65-F5344CB8AC3E}">
        <p14:creationId xmlns:p14="http://schemas.microsoft.com/office/powerpoint/2010/main" val="2300988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Box 7"/>
          <p:cNvSpPr txBox="1"/>
          <p:nvPr userDrawn="1"/>
        </p:nvSpPr>
        <p:spPr>
          <a:xfrm>
            <a:off x="2895600" y="6477000"/>
            <a:ext cx="6125495" cy="276999"/>
          </a:xfrm>
          <a:prstGeom prst="rect">
            <a:avLst/>
          </a:prstGeom>
          <a:noFill/>
        </p:spPr>
        <p:txBody>
          <a:bodyPr wrap="square" rtlCol="0">
            <a:spAutoFit/>
          </a:bodyPr>
          <a:lstStyle/>
          <a:p>
            <a:pPr algn="r">
              <a:buClrTx/>
              <a:defRPr/>
            </a:pPr>
            <a:r>
              <a:rPr lang="en-IN" altLang="en-US" sz="1200" dirty="0">
                <a:latin typeface="Verdana" panose="020B0604030504040204" pitchFamily="34" charset="0"/>
                <a:ea typeface="Verdana" panose="020B0604030504040204" pitchFamily="34" charset="0"/>
                <a:cs typeface="Verdana" panose="020B0604030504040204" pitchFamily="34" charset="0"/>
              </a:rPr>
              <a:t>Copyright © 2020 Pearson All Rights Reserved</a:t>
            </a:r>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134" y="6470733"/>
            <a:ext cx="918000" cy="279915"/>
          </a:xfrm>
          <a:prstGeom prst="rect">
            <a:avLst/>
          </a:prstGeom>
        </p:spPr>
      </p:pic>
    </p:spTree>
    <p:extLst>
      <p:ext uri="{BB962C8B-B14F-4D97-AF65-F5344CB8AC3E}">
        <p14:creationId xmlns:p14="http://schemas.microsoft.com/office/powerpoint/2010/main" val="232373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3/24/2022</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6" name="TextBox 5"/>
          <p:cNvSpPr txBox="1"/>
          <p:nvPr userDrawn="1"/>
        </p:nvSpPr>
        <p:spPr>
          <a:xfrm>
            <a:off x="2895600" y="6477000"/>
            <a:ext cx="6125495" cy="276999"/>
          </a:xfrm>
          <a:prstGeom prst="rect">
            <a:avLst/>
          </a:prstGeom>
          <a:noFill/>
        </p:spPr>
        <p:txBody>
          <a:bodyPr wrap="square" rtlCol="0">
            <a:spAutoFit/>
          </a:bodyPr>
          <a:lstStyle/>
          <a:p>
            <a:pPr algn="r">
              <a:buClrTx/>
              <a:defRPr/>
            </a:pPr>
            <a:r>
              <a:rPr lang="en-IN" altLang="en-US" sz="1200" dirty="0">
                <a:latin typeface="Verdana" panose="020B0604030504040204" pitchFamily="34" charset="0"/>
                <a:ea typeface="Verdana" panose="020B0604030504040204" pitchFamily="34" charset="0"/>
                <a:cs typeface="Verdana" panose="020B0604030504040204" pitchFamily="34" charset="0"/>
              </a:rPr>
              <a:t>Copyright © 2020 Pearson All Rights Reserved</a:t>
            </a:r>
          </a:p>
        </p:txBody>
      </p:sp>
      <p:pic>
        <p:nvPicPr>
          <p:cNvPr id="8" name="Picture 7"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134" y="6470733"/>
            <a:ext cx="918000" cy="279915"/>
          </a:xfrm>
          <a:prstGeom prst="rect">
            <a:avLst/>
          </a:prstGeom>
        </p:spPr>
      </p:pic>
    </p:spTree>
    <p:extLst>
      <p:ext uri="{BB962C8B-B14F-4D97-AF65-F5344CB8AC3E}">
        <p14:creationId xmlns:p14="http://schemas.microsoft.com/office/powerpoint/2010/main" val="354744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cxnSp>
        <p:nvCxnSpPr>
          <p:cNvPr id="4" name="Straight Connector 3"/>
          <p:cNvCxnSpPr/>
          <p:nvPr userDrawn="1"/>
        </p:nvCxnSpPr>
        <p:spPr>
          <a:xfrm>
            <a:off x="0" y="6788570"/>
            <a:ext cx="9144000" cy="69431"/>
          </a:xfrm>
          <a:prstGeom prst="line">
            <a:avLst/>
          </a:prstGeom>
          <a:ln w="171450">
            <a:solidFill>
              <a:srgbClr val="C77043"/>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12771114"/>
      </p:ext>
    </p:extLst>
  </p:cSld>
  <p:clrMapOvr>
    <a:masterClrMapping/>
  </p:clrMapOvr>
  <p:transition spd="slow">
    <p:cover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3/24/2022</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2895600" y="6477000"/>
            <a:ext cx="6125495" cy="276999"/>
          </a:xfrm>
          <a:prstGeom prst="rect">
            <a:avLst/>
          </a:prstGeom>
          <a:noFill/>
        </p:spPr>
        <p:txBody>
          <a:bodyPr wrap="square" rtlCol="0">
            <a:spAutoFit/>
          </a:bodyPr>
          <a:lstStyle/>
          <a:p>
            <a:pPr algn="r">
              <a:buClrTx/>
              <a:defRPr/>
            </a:pPr>
            <a:r>
              <a:rPr lang="en-IN" altLang="en-US" sz="1200" dirty="0">
                <a:latin typeface="Verdana" panose="020B0604030504040204" pitchFamily="34" charset="0"/>
                <a:ea typeface="Verdana" panose="020B0604030504040204" pitchFamily="34" charset="0"/>
                <a:cs typeface="Verdana" panose="020B0604030504040204" pitchFamily="34" charset="0"/>
              </a:rPr>
              <a:t>Copyright © 2023 Pearson All Rights Reserved.</a:t>
            </a: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134" y="6470733"/>
            <a:ext cx="918000" cy="279915"/>
          </a:xfrm>
          <a:prstGeom prst="rect">
            <a:avLst/>
          </a:prstGeom>
        </p:spPr>
      </p:pic>
    </p:spTree>
    <p:extLst>
      <p:ext uri="{BB962C8B-B14F-4D97-AF65-F5344CB8AC3E}">
        <p14:creationId xmlns:p14="http://schemas.microsoft.com/office/powerpoint/2010/main" val="1172412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lvl1pPr>
              <a:defRPr>
                <a:latin typeface="+mj-lt"/>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Tree>
    <p:extLst>
      <p:ext uri="{BB962C8B-B14F-4D97-AF65-F5344CB8AC3E}">
        <p14:creationId xmlns:p14="http://schemas.microsoft.com/office/powerpoint/2010/main" val="116325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9" name="Picture 1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7400" y="6477000"/>
            <a:ext cx="918000" cy="279915"/>
          </a:xfrm>
          <a:prstGeom prst="rect">
            <a:avLst/>
          </a:prstGeom>
        </p:spPr>
      </p:pic>
      <p:grpSp>
        <p:nvGrpSpPr>
          <p:cNvPr id="20" name="Group 4"/>
          <p:cNvGrpSpPr>
            <a:grpSpLocks noChangeAspect="1"/>
          </p:cNvGrpSpPr>
          <p:nvPr userDrawn="1"/>
        </p:nvGrpSpPr>
        <p:grpSpPr bwMode="auto">
          <a:xfrm>
            <a:off x="57755" y="6407126"/>
            <a:ext cx="1611690" cy="417560"/>
            <a:chOff x="21" y="4059"/>
            <a:chExt cx="1046" cy="271"/>
          </a:xfrm>
        </p:grpSpPr>
        <p:sp>
          <p:nvSpPr>
            <p:cNvPr id="21" name="AutoShape 3"/>
            <p:cNvSpPr>
              <a:spLocks noChangeAspect="1" noChangeArrowheads="1" noTextEdit="1"/>
            </p:cNvSpPr>
            <p:nvPr userDrawn="1"/>
          </p:nvSpPr>
          <p:spPr bwMode="auto">
            <a:xfrm>
              <a:off x="21" y="4059"/>
              <a:ext cx="1046" cy="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solidFill>
                  <a:schemeClr val="tx1">
                    <a:alpha val="0"/>
                  </a:schemeClr>
                </a:solidFill>
              </a:endParaRPr>
            </a:p>
          </p:txBody>
        </p:sp>
        <p:sp>
          <p:nvSpPr>
            <p:cNvPr id="22" name="Freeform 21"/>
            <p:cNvSpPr>
              <a:spLocks noEditPoints="1"/>
            </p:cNvSpPr>
            <p:nvPr userDrawn="1"/>
          </p:nvSpPr>
          <p:spPr bwMode="auto">
            <a:xfrm>
              <a:off x="125" y="4168"/>
              <a:ext cx="838" cy="51"/>
            </a:xfrm>
            <a:custGeom>
              <a:avLst/>
              <a:gdLst>
                <a:gd name="T0" fmla="*/ 1055 w 21137"/>
                <a:gd name="T1" fmla="*/ 1285 h 1300"/>
                <a:gd name="T2" fmla="*/ 0 w 21137"/>
                <a:gd name="T3" fmla="*/ 1285 h 1300"/>
                <a:gd name="T4" fmla="*/ 417 w 21137"/>
                <a:gd name="T5" fmla="*/ 748 h 1300"/>
                <a:gd name="T6" fmla="*/ 1860 w 21137"/>
                <a:gd name="T7" fmla="*/ 1119 h 1300"/>
                <a:gd name="T8" fmla="*/ 1678 w 21137"/>
                <a:gd name="T9" fmla="*/ 16 h 1300"/>
                <a:gd name="T10" fmla="*/ 4021 w 21137"/>
                <a:gd name="T11" fmla="*/ 1290 h 1300"/>
                <a:gd name="T12" fmla="*/ 2636 w 21137"/>
                <a:gd name="T13" fmla="*/ 16 h 1300"/>
                <a:gd name="T14" fmla="*/ 3693 w 21137"/>
                <a:gd name="T15" fmla="*/ 16 h 1300"/>
                <a:gd name="T16" fmla="*/ 5470 w 21137"/>
                <a:gd name="T17" fmla="*/ 9 h 1300"/>
                <a:gd name="T18" fmla="*/ 5143 w 21137"/>
                <a:gd name="T19" fmla="*/ 909 h 1300"/>
                <a:gd name="T20" fmla="*/ 5610 w 21137"/>
                <a:gd name="T21" fmla="*/ 748 h 1300"/>
                <a:gd name="T22" fmla="*/ 7109 w 21137"/>
                <a:gd name="T23" fmla="*/ 16 h 1300"/>
                <a:gd name="T24" fmla="*/ 6675 w 21137"/>
                <a:gd name="T25" fmla="*/ 1285 h 1300"/>
                <a:gd name="T26" fmla="*/ 6765 w 21137"/>
                <a:gd name="T27" fmla="*/ 453 h 1300"/>
                <a:gd name="T28" fmla="*/ 7796 w 21137"/>
                <a:gd name="T29" fmla="*/ 514 h 1300"/>
                <a:gd name="T30" fmla="*/ 8407 w 21137"/>
                <a:gd name="T31" fmla="*/ 89 h 1300"/>
                <a:gd name="T32" fmla="*/ 7908 w 21137"/>
                <a:gd name="T33" fmla="*/ 309 h 1300"/>
                <a:gd name="T34" fmla="*/ 8457 w 21137"/>
                <a:gd name="T35" fmla="*/ 956 h 1300"/>
                <a:gd name="T36" fmla="*/ 7746 w 21137"/>
                <a:gd name="T37" fmla="*/ 953 h 1300"/>
                <a:gd name="T38" fmla="*/ 8119 w 21137"/>
                <a:gd name="T39" fmla="*/ 754 h 1300"/>
                <a:gd name="T40" fmla="*/ 10671 w 21137"/>
                <a:gd name="T41" fmla="*/ 1119 h 1300"/>
                <a:gd name="T42" fmla="*/ 11202 w 21137"/>
                <a:gd name="T43" fmla="*/ 16 h 1300"/>
                <a:gd name="T44" fmla="*/ 11383 w 21137"/>
                <a:gd name="T45" fmla="*/ 565 h 1300"/>
                <a:gd name="T46" fmla="*/ 11383 w 21137"/>
                <a:gd name="T47" fmla="*/ 1122 h 1300"/>
                <a:gd name="T48" fmla="*/ 11202 w 21137"/>
                <a:gd name="T49" fmla="*/ 16 h 1300"/>
                <a:gd name="T50" fmla="*/ 13458 w 21137"/>
                <a:gd name="T51" fmla="*/ 1285 h 1300"/>
                <a:gd name="T52" fmla="*/ 12402 w 21137"/>
                <a:gd name="T53" fmla="*/ 1285 h 1300"/>
                <a:gd name="T54" fmla="*/ 12819 w 21137"/>
                <a:gd name="T55" fmla="*/ 748 h 1300"/>
                <a:gd name="T56" fmla="*/ 14478 w 21137"/>
                <a:gd name="T57" fmla="*/ 16 h 1300"/>
                <a:gd name="T58" fmla="*/ 14682 w 21137"/>
                <a:gd name="T59" fmla="*/ 682 h 1300"/>
                <a:gd name="T60" fmla="*/ 15138 w 21137"/>
                <a:gd name="T61" fmla="*/ 1285 h 1300"/>
                <a:gd name="T62" fmla="*/ 14820 w 21137"/>
                <a:gd name="T63" fmla="*/ 1136 h 1300"/>
                <a:gd name="T64" fmla="*/ 14516 w 21137"/>
                <a:gd name="T65" fmla="*/ 754 h 1300"/>
                <a:gd name="T66" fmla="*/ 14160 w 21137"/>
                <a:gd name="T67" fmla="*/ 1285 h 1300"/>
                <a:gd name="T68" fmla="*/ 14411 w 21137"/>
                <a:gd name="T69" fmla="*/ 572 h 1300"/>
                <a:gd name="T70" fmla="*/ 14677 w 21137"/>
                <a:gd name="T71" fmla="*/ 260 h 1300"/>
                <a:gd name="T72" fmla="*/ 16830 w 21137"/>
                <a:gd name="T73" fmla="*/ 16 h 1300"/>
                <a:gd name="T74" fmla="*/ 15827 w 21137"/>
                <a:gd name="T75" fmla="*/ 1285 h 1300"/>
                <a:gd name="T76" fmla="*/ 16658 w 21137"/>
                <a:gd name="T77" fmla="*/ 1002 h 1300"/>
                <a:gd name="T78" fmla="*/ 17658 w 21137"/>
                <a:gd name="T79" fmla="*/ 1285 h 1300"/>
                <a:gd name="T80" fmla="*/ 19493 w 21137"/>
                <a:gd name="T81" fmla="*/ 16 h 1300"/>
                <a:gd name="T82" fmla="*/ 18488 w 21137"/>
                <a:gd name="T83" fmla="*/ 1285 h 1300"/>
                <a:gd name="T84" fmla="*/ 19320 w 21137"/>
                <a:gd name="T85" fmla="*/ 1002 h 1300"/>
                <a:gd name="T86" fmla="*/ 21137 w 21137"/>
                <a:gd name="T87" fmla="*/ 1198 h 1300"/>
                <a:gd name="T88" fmla="*/ 20176 w 21137"/>
                <a:gd name="T89" fmla="*/ 189 h 1300"/>
                <a:gd name="T90" fmla="*/ 21112 w 21137"/>
                <a:gd name="T91" fmla="*/ 293 h 1300"/>
                <a:gd name="T92" fmla="*/ 20311 w 21137"/>
                <a:gd name="T93" fmla="*/ 1004 h 1300"/>
                <a:gd name="T94" fmla="*/ 20956 w 21137"/>
                <a:gd name="T95" fmla="*/ 821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137" h="1300">
                  <a:moveTo>
                    <a:pt x="545" y="9"/>
                  </a:moveTo>
                  <a:cubicBezTo>
                    <a:pt x="672" y="9"/>
                    <a:pt x="672" y="9"/>
                    <a:pt x="672" y="9"/>
                  </a:cubicBezTo>
                  <a:cubicBezTo>
                    <a:pt x="1241" y="1285"/>
                    <a:pt x="1241" y="1285"/>
                    <a:pt x="1241" y="1285"/>
                  </a:cubicBezTo>
                  <a:cubicBezTo>
                    <a:pt x="1055" y="1285"/>
                    <a:pt x="1055" y="1285"/>
                    <a:pt x="1055" y="1285"/>
                  </a:cubicBezTo>
                  <a:cubicBezTo>
                    <a:pt x="886" y="909"/>
                    <a:pt x="886" y="909"/>
                    <a:pt x="886" y="909"/>
                  </a:cubicBezTo>
                  <a:cubicBezTo>
                    <a:pt x="345" y="909"/>
                    <a:pt x="345" y="909"/>
                    <a:pt x="345" y="909"/>
                  </a:cubicBezTo>
                  <a:cubicBezTo>
                    <a:pt x="186" y="1285"/>
                    <a:pt x="186" y="1285"/>
                    <a:pt x="186" y="1285"/>
                  </a:cubicBezTo>
                  <a:cubicBezTo>
                    <a:pt x="0" y="1285"/>
                    <a:pt x="0" y="1285"/>
                    <a:pt x="0" y="1285"/>
                  </a:cubicBezTo>
                  <a:lnTo>
                    <a:pt x="545" y="9"/>
                  </a:lnTo>
                  <a:close/>
                  <a:moveTo>
                    <a:pt x="812" y="748"/>
                  </a:moveTo>
                  <a:cubicBezTo>
                    <a:pt x="607" y="287"/>
                    <a:pt x="607" y="287"/>
                    <a:pt x="607" y="287"/>
                  </a:cubicBezTo>
                  <a:cubicBezTo>
                    <a:pt x="417" y="748"/>
                    <a:pt x="417" y="748"/>
                    <a:pt x="417" y="748"/>
                  </a:cubicBezTo>
                  <a:lnTo>
                    <a:pt x="812" y="748"/>
                  </a:lnTo>
                  <a:close/>
                  <a:moveTo>
                    <a:pt x="1678" y="16"/>
                  </a:moveTo>
                  <a:cubicBezTo>
                    <a:pt x="1860" y="16"/>
                    <a:pt x="1860" y="16"/>
                    <a:pt x="1860" y="16"/>
                  </a:cubicBezTo>
                  <a:cubicBezTo>
                    <a:pt x="1860" y="1119"/>
                    <a:pt x="1860" y="1119"/>
                    <a:pt x="1860" y="1119"/>
                  </a:cubicBezTo>
                  <a:cubicBezTo>
                    <a:pt x="2431" y="1119"/>
                    <a:pt x="2431" y="1119"/>
                    <a:pt x="2431" y="1119"/>
                  </a:cubicBezTo>
                  <a:cubicBezTo>
                    <a:pt x="2431" y="1285"/>
                    <a:pt x="2431" y="1285"/>
                    <a:pt x="2431" y="1285"/>
                  </a:cubicBezTo>
                  <a:cubicBezTo>
                    <a:pt x="1678" y="1285"/>
                    <a:pt x="1678" y="1285"/>
                    <a:pt x="1678" y="1285"/>
                  </a:cubicBezTo>
                  <a:lnTo>
                    <a:pt x="1678" y="16"/>
                  </a:lnTo>
                  <a:close/>
                  <a:moveTo>
                    <a:pt x="4392" y="16"/>
                  </a:moveTo>
                  <a:cubicBezTo>
                    <a:pt x="4573" y="16"/>
                    <a:pt x="4573" y="16"/>
                    <a:pt x="4573" y="16"/>
                  </a:cubicBezTo>
                  <a:cubicBezTo>
                    <a:pt x="4061" y="1290"/>
                    <a:pt x="4061" y="1290"/>
                    <a:pt x="4061" y="1290"/>
                  </a:cubicBezTo>
                  <a:cubicBezTo>
                    <a:pt x="4021" y="1290"/>
                    <a:pt x="4021" y="1290"/>
                    <a:pt x="4021" y="1290"/>
                  </a:cubicBezTo>
                  <a:cubicBezTo>
                    <a:pt x="3606" y="258"/>
                    <a:pt x="3606" y="258"/>
                    <a:pt x="3606" y="258"/>
                  </a:cubicBezTo>
                  <a:cubicBezTo>
                    <a:pt x="3187" y="1290"/>
                    <a:pt x="3187" y="1290"/>
                    <a:pt x="3187" y="1290"/>
                  </a:cubicBezTo>
                  <a:cubicBezTo>
                    <a:pt x="3147" y="1290"/>
                    <a:pt x="3147" y="1290"/>
                    <a:pt x="3147" y="1290"/>
                  </a:cubicBezTo>
                  <a:cubicBezTo>
                    <a:pt x="2636" y="16"/>
                    <a:pt x="2636" y="16"/>
                    <a:pt x="2636" y="16"/>
                  </a:cubicBezTo>
                  <a:cubicBezTo>
                    <a:pt x="2819" y="16"/>
                    <a:pt x="2819" y="16"/>
                    <a:pt x="2819" y="16"/>
                  </a:cubicBezTo>
                  <a:cubicBezTo>
                    <a:pt x="3168" y="891"/>
                    <a:pt x="3168" y="891"/>
                    <a:pt x="3168" y="891"/>
                  </a:cubicBezTo>
                  <a:cubicBezTo>
                    <a:pt x="3521" y="16"/>
                    <a:pt x="3521" y="16"/>
                    <a:pt x="3521" y="16"/>
                  </a:cubicBezTo>
                  <a:cubicBezTo>
                    <a:pt x="3693" y="16"/>
                    <a:pt x="3693" y="16"/>
                    <a:pt x="3693" y="16"/>
                  </a:cubicBezTo>
                  <a:cubicBezTo>
                    <a:pt x="4047" y="891"/>
                    <a:pt x="4047" y="891"/>
                    <a:pt x="4047" y="891"/>
                  </a:cubicBezTo>
                  <a:lnTo>
                    <a:pt x="4392" y="16"/>
                  </a:lnTo>
                  <a:close/>
                  <a:moveTo>
                    <a:pt x="5343" y="9"/>
                  </a:moveTo>
                  <a:cubicBezTo>
                    <a:pt x="5470" y="9"/>
                    <a:pt x="5470" y="9"/>
                    <a:pt x="5470" y="9"/>
                  </a:cubicBezTo>
                  <a:cubicBezTo>
                    <a:pt x="6039" y="1285"/>
                    <a:pt x="6039" y="1285"/>
                    <a:pt x="6039" y="1285"/>
                  </a:cubicBezTo>
                  <a:cubicBezTo>
                    <a:pt x="5853" y="1285"/>
                    <a:pt x="5853" y="1285"/>
                    <a:pt x="5853" y="1285"/>
                  </a:cubicBezTo>
                  <a:cubicBezTo>
                    <a:pt x="5685" y="909"/>
                    <a:pt x="5685" y="909"/>
                    <a:pt x="5685" y="909"/>
                  </a:cubicBezTo>
                  <a:cubicBezTo>
                    <a:pt x="5143" y="909"/>
                    <a:pt x="5143" y="909"/>
                    <a:pt x="5143" y="909"/>
                  </a:cubicBezTo>
                  <a:cubicBezTo>
                    <a:pt x="4984" y="1285"/>
                    <a:pt x="4984" y="1285"/>
                    <a:pt x="4984" y="1285"/>
                  </a:cubicBezTo>
                  <a:cubicBezTo>
                    <a:pt x="4798" y="1285"/>
                    <a:pt x="4798" y="1285"/>
                    <a:pt x="4798" y="1285"/>
                  </a:cubicBezTo>
                  <a:lnTo>
                    <a:pt x="5343" y="9"/>
                  </a:lnTo>
                  <a:close/>
                  <a:moveTo>
                    <a:pt x="5610" y="748"/>
                  </a:moveTo>
                  <a:cubicBezTo>
                    <a:pt x="5405" y="287"/>
                    <a:pt x="5405" y="287"/>
                    <a:pt x="5405" y="287"/>
                  </a:cubicBezTo>
                  <a:cubicBezTo>
                    <a:pt x="5215" y="748"/>
                    <a:pt x="5215" y="748"/>
                    <a:pt x="5215" y="748"/>
                  </a:cubicBezTo>
                  <a:lnTo>
                    <a:pt x="5610" y="748"/>
                  </a:lnTo>
                  <a:close/>
                  <a:moveTo>
                    <a:pt x="7109" y="16"/>
                  </a:moveTo>
                  <a:cubicBezTo>
                    <a:pt x="7330" y="16"/>
                    <a:pt x="7330" y="16"/>
                    <a:pt x="7330" y="16"/>
                  </a:cubicBezTo>
                  <a:cubicBezTo>
                    <a:pt x="6861" y="614"/>
                    <a:pt x="6861" y="614"/>
                    <a:pt x="6861" y="614"/>
                  </a:cubicBezTo>
                  <a:cubicBezTo>
                    <a:pt x="6861" y="1285"/>
                    <a:pt x="6861" y="1285"/>
                    <a:pt x="6861" y="1285"/>
                  </a:cubicBezTo>
                  <a:cubicBezTo>
                    <a:pt x="6675" y="1285"/>
                    <a:pt x="6675" y="1285"/>
                    <a:pt x="6675" y="1285"/>
                  </a:cubicBezTo>
                  <a:cubicBezTo>
                    <a:pt x="6675" y="614"/>
                    <a:pt x="6675" y="614"/>
                    <a:pt x="6675" y="614"/>
                  </a:cubicBezTo>
                  <a:cubicBezTo>
                    <a:pt x="6206" y="16"/>
                    <a:pt x="6206" y="16"/>
                    <a:pt x="6206" y="16"/>
                  </a:cubicBezTo>
                  <a:cubicBezTo>
                    <a:pt x="6426" y="16"/>
                    <a:pt x="6426" y="16"/>
                    <a:pt x="6426" y="16"/>
                  </a:cubicBezTo>
                  <a:cubicBezTo>
                    <a:pt x="6765" y="453"/>
                    <a:pt x="6765" y="453"/>
                    <a:pt x="6765" y="453"/>
                  </a:cubicBezTo>
                  <a:lnTo>
                    <a:pt x="7109" y="16"/>
                  </a:lnTo>
                  <a:close/>
                  <a:moveTo>
                    <a:pt x="8119" y="754"/>
                  </a:moveTo>
                  <a:cubicBezTo>
                    <a:pt x="7981" y="670"/>
                    <a:pt x="7981" y="670"/>
                    <a:pt x="7981" y="670"/>
                  </a:cubicBezTo>
                  <a:cubicBezTo>
                    <a:pt x="7894" y="617"/>
                    <a:pt x="7833" y="565"/>
                    <a:pt x="7796" y="514"/>
                  </a:cubicBezTo>
                  <a:cubicBezTo>
                    <a:pt x="7759" y="463"/>
                    <a:pt x="7741" y="404"/>
                    <a:pt x="7741" y="337"/>
                  </a:cubicBezTo>
                  <a:cubicBezTo>
                    <a:pt x="7741" y="236"/>
                    <a:pt x="7776" y="157"/>
                    <a:pt x="7845" y="93"/>
                  </a:cubicBezTo>
                  <a:cubicBezTo>
                    <a:pt x="7914" y="31"/>
                    <a:pt x="8005" y="0"/>
                    <a:pt x="8115" y="0"/>
                  </a:cubicBezTo>
                  <a:cubicBezTo>
                    <a:pt x="8221" y="0"/>
                    <a:pt x="8318" y="30"/>
                    <a:pt x="8407" y="89"/>
                  </a:cubicBezTo>
                  <a:cubicBezTo>
                    <a:pt x="8407" y="295"/>
                    <a:pt x="8407" y="295"/>
                    <a:pt x="8407" y="295"/>
                  </a:cubicBezTo>
                  <a:cubicBezTo>
                    <a:pt x="8315" y="208"/>
                    <a:pt x="8217" y="164"/>
                    <a:pt x="8112" y="164"/>
                  </a:cubicBezTo>
                  <a:cubicBezTo>
                    <a:pt x="8052" y="164"/>
                    <a:pt x="8004" y="177"/>
                    <a:pt x="7965" y="204"/>
                  </a:cubicBezTo>
                  <a:cubicBezTo>
                    <a:pt x="7927" y="232"/>
                    <a:pt x="7908" y="267"/>
                    <a:pt x="7908" y="309"/>
                  </a:cubicBezTo>
                  <a:cubicBezTo>
                    <a:pt x="7908" y="348"/>
                    <a:pt x="7922" y="384"/>
                    <a:pt x="7950" y="416"/>
                  </a:cubicBezTo>
                  <a:cubicBezTo>
                    <a:pt x="7979" y="450"/>
                    <a:pt x="8023" y="485"/>
                    <a:pt x="8086" y="521"/>
                  </a:cubicBezTo>
                  <a:cubicBezTo>
                    <a:pt x="8224" y="603"/>
                    <a:pt x="8224" y="603"/>
                    <a:pt x="8224" y="603"/>
                  </a:cubicBezTo>
                  <a:cubicBezTo>
                    <a:pt x="8379" y="696"/>
                    <a:pt x="8457" y="813"/>
                    <a:pt x="8457" y="956"/>
                  </a:cubicBezTo>
                  <a:cubicBezTo>
                    <a:pt x="8457" y="1057"/>
                    <a:pt x="8423" y="1141"/>
                    <a:pt x="8355" y="1204"/>
                  </a:cubicBezTo>
                  <a:cubicBezTo>
                    <a:pt x="8287" y="1268"/>
                    <a:pt x="8198" y="1300"/>
                    <a:pt x="8089" y="1300"/>
                  </a:cubicBezTo>
                  <a:cubicBezTo>
                    <a:pt x="7964" y="1300"/>
                    <a:pt x="7849" y="1261"/>
                    <a:pt x="7746" y="1185"/>
                  </a:cubicBezTo>
                  <a:cubicBezTo>
                    <a:pt x="7746" y="953"/>
                    <a:pt x="7746" y="953"/>
                    <a:pt x="7746" y="953"/>
                  </a:cubicBezTo>
                  <a:cubicBezTo>
                    <a:pt x="7845" y="1077"/>
                    <a:pt x="7958" y="1140"/>
                    <a:pt x="8087" y="1140"/>
                  </a:cubicBezTo>
                  <a:cubicBezTo>
                    <a:pt x="8144" y="1140"/>
                    <a:pt x="8192" y="1124"/>
                    <a:pt x="8229" y="1092"/>
                  </a:cubicBezTo>
                  <a:cubicBezTo>
                    <a:pt x="8267" y="1061"/>
                    <a:pt x="8286" y="1021"/>
                    <a:pt x="8286" y="973"/>
                  </a:cubicBezTo>
                  <a:cubicBezTo>
                    <a:pt x="8286" y="896"/>
                    <a:pt x="8230" y="823"/>
                    <a:pt x="8119" y="754"/>
                  </a:cubicBezTo>
                  <a:moveTo>
                    <a:pt x="9917" y="16"/>
                  </a:moveTo>
                  <a:cubicBezTo>
                    <a:pt x="10099" y="16"/>
                    <a:pt x="10099" y="16"/>
                    <a:pt x="10099" y="16"/>
                  </a:cubicBezTo>
                  <a:cubicBezTo>
                    <a:pt x="10099" y="1119"/>
                    <a:pt x="10099" y="1119"/>
                    <a:pt x="10099" y="1119"/>
                  </a:cubicBezTo>
                  <a:cubicBezTo>
                    <a:pt x="10671" y="1119"/>
                    <a:pt x="10671" y="1119"/>
                    <a:pt x="10671" y="1119"/>
                  </a:cubicBezTo>
                  <a:cubicBezTo>
                    <a:pt x="10671" y="1285"/>
                    <a:pt x="10671" y="1285"/>
                    <a:pt x="10671" y="1285"/>
                  </a:cubicBezTo>
                  <a:cubicBezTo>
                    <a:pt x="9917" y="1285"/>
                    <a:pt x="9917" y="1285"/>
                    <a:pt x="9917" y="1285"/>
                  </a:cubicBezTo>
                  <a:lnTo>
                    <a:pt x="9917" y="16"/>
                  </a:lnTo>
                  <a:close/>
                  <a:moveTo>
                    <a:pt x="11202" y="16"/>
                  </a:moveTo>
                  <a:cubicBezTo>
                    <a:pt x="11921" y="16"/>
                    <a:pt x="11921" y="16"/>
                    <a:pt x="11921" y="16"/>
                  </a:cubicBezTo>
                  <a:cubicBezTo>
                    <a:pt x="11921" y="177"/>
                    <a:pt x="11921" y="177"/>
                    <a:pt x="11921" y="177"/>
                  </a:cubicBezTo>
                  <a:cubicBezTo>
                    <a:pt x="11383" y="177"/>
                    <a:pt x="11383" y="177"/>
                    <a:pt x="11383" y="177"/>
                  </a:cubicBezTo>
                  <a:cubicBezTo>
                    <a:pt x="11383" y="565"/>
                    <a:pt x="11383" y="565"/>
                    <a:pt x="11383" y="565"/>
                  </a:cubicBezTo>
                  <a:cubicBezTo>
                    <a:pt x="11903" y="565"/>
                    <a:pt x="11903" y="565"/>
                    <a:pt x="11903" y="565"/>
                  </a:cubicBezTo>
                  <a:cubicBezTo>
                    <a:pt x="11903" y="727"/>
                    <a:pt x="11903" y="727"/>
                    <a:pt x="11903" y="727"/>
                  </a:cubicBezTo>
                  <a:cubicBezTo>
                    <a:pt x="11383" y="727"/>
                    <a:pt x="11383" y="727"/>
                    <a:pt x="11383" y="727"/>
                  </a:cubicBezTo>
                  <a:cubicBezTo>
                    <a:pt x="11383" y="1122"/>
                    <a:pt x="11383" y="1122"/>
                    <a:pt x="11383" y="1122"/>
                  </a:cubicBezTo>
                  <a:cubicBezTo>
                    <a:pt x="11939" y="1122"/>
                    <a:pt x="11939" y="1122"/>
                    <a:pt x="11939" y="1122"/>
                  </a:cubicBezTo>
                  <a:cubicBezTo>
                    <a:pt x="11939" y="1283"/>
                    <a:pt x="11939" y="1283"/>
                    <a:pt x="11939" y="1283"/>
                  </a:cubicBezTo>
                  <a:cubicBezTo>
                    <a:pt x="11202" y="1283"/>
                    <a:pt x="11202" y="1283"/>
                    <a:pt x="11202" y="1283"/>
                  </a:cubicBezTo>
                  <a:lnTo>
                    <a:pt x="11202" y="16"/>
                  </a:lnTo>
                  <a:close/>
                  <a:moveTo>
                    <a:pt x="12946" y="9"/>
                  </a:moveTo>
                  <a:cubicBezTo>
                    <a:pt x="13075" y="9"/>
                    <a:pt x="13075" y="9"/>
                    <a:pt x="13075" y="9"/>
                  </a:cubicBezTo>
                  <a:cubicBezTo>
                    <a:pt x="13643" y="1285"/>
                    <a:pt x="13643" y="1285"/>
                    <a:pt x="13643" y="1285"/>
                  </a:cubicBezTo>
                  <a:cubicBezTo>
                    <a:pt x="13458" y="1285"/>
                    <a:pt x="13458" y="1285"/>
                    <a:pt x="13458" y="1285"/>
                  </a:cubicBezTo>
                  <a:cubicBezTo>
                    <a:pt x="13288" y="909"/>
                    <a:pt x="13288" y="909"/>
                    <a:pt x="13288" y="909"/>
                  </a:cubicBezTo>
                  <a:cubicBezTo>
                    <a:pt x="12746" y="909"/>
                    <a:pt x="12746" y="909"/>
                    <a:pt x="12746" y="909"/>
                  </a:cubicBezTo>
                  <a:cubicBezTo>
                    <a:pt x="12588" y="1285"/>
                    <a:pt x="12588" y="1285"/>
                    <a:pt x="12588" y="1285"/>
                  </a:cubicBezTo>
                  <a:cubicBezTo>
                    <a:pt x="12402" y="1285"/>
                    <a:pt x="12402" y="1285"/>
                    <a:pt x="12402" y="1285"/>
                  </a:cubicBezTo>
                  <a:lnTo>
                    <a:pt x="12946" y="9"/>
                  </a:lnTo>
                  <a:close/>
                  <a:moveTo>
                    <a:pt x="13214" y="748"/>
                  </a:moveTo>
                  <a:cubicBezTo>
                    <a:pt x="13009" y="287"/>
                    <a:pt x="13009" y="287"/>
                    <a:pt x="13009" y="287"/>
                  </a:cubicBezTo>
                  <a:cubicBezTo>
                    <a:pt x="12819" y="748"/>
                    <a:pt x="12819" y="748"/>
                    <a:pt x="12819" y="748"/>
                  </a:cubicBezTo>
                  <a:lnTo>
                    <a:pt x="13214" y="748"/>
                  </a:lnTo>
                  <a:close/>
                  <a:moveTo>
                    <a:pt x="14160" y="1285"/>
                  </a:moveTo>
                  <a:cubicBezTo>
                    <a:pt x="14160" y="16"/>
                    <a:pt x="14160" y="16"/>
                    <a:pt x="14160" y="16"/>
                  </a:cubicBezTo>
                  <a:cubicBezTo>
                    <a:pt x="14478" y="16"/>
                    <a:pt x="14478" y="16"/>
                    <a:pt x="14478" y="16"/>
                  </a:cubicBezTo>
                  <a:cubicBezTo>
                    <a:pt x="14606" y="16"/>
                    <a:pt x="14708" y="48"/>
                    <a:pt x="14784" y="112"/>
                  </a:cubicBezTo>
                  <a:cubicBezTo>
                    <a:pt x="14859" y="175"/>
                    <a:pt x="14896" y="261"/>
                    <a:pt x="14896" y="369"/>
                  </a:cubicBezTo>
                  <a:cubicBezTo>
                    <a:pt x="14896" y="444"/>
                    <a:pt x="14878" y="507"/>
                    <a:pt x="14841" y="560"/>
                  </a:cubicBezTo>
                  <a:cubicBezTo>
                    <a:pt x="14804" y="616"/>
                    <a:pt x="14751" y="655"/>
                    <a:pt x="14682" y="682"/>
                  </a:cubicBezTo>
                  <a:cubicBezTo>
                    <a:pt x="14723" y="708"/>
                    <a:pt x="14762" y="745"/>
                    <a:pt x="14801" y="791"/>
                  </a:cubicBezTo>
                  <a:cubicBezTo>
                    <a:pt x="14840" y="837"/>
                    <a:pt x="14895" y="917"/>
                    <a:pt x="14964" y="1031"/>
                  </a:cubicBezTo>
                  <a:cubicBezTo>
                    <a:pt x="15008" y="1103"/>
                    <a:pt x="15045" y="1158"/>
                    <a:pt x="15071" y="1195"/>
                  </a:cubicBezTo>
                  <a:cubicBezTo>
                    <a:pt x="15138" y="1285"/>
                    <a:pt x="15138" y="1285"/>
                    <a:pt x="15138" y="1285"/>
                  </a:cubicBezTo>
                  <a:cubicBezTo>
                    <a:pt x="14922" y="1285"/>
                    <a:pt x="14922" y="1285"/>
                    <a:pt x="14922" y="1285"/>
                  </a:cubicBezTo>
                  <a:cubicBezTo>
                    <a:pt x="14867" y="1201"/>
                    <a:pt x="14867" y="1201"/>
                    <a:pt x="14867" y="1201"/>
                  </a:cubicBezTo>
                  <a:cubicBezTo>
                    <a:pt x="14865" y="1199"/>
                    <a:pt x="14861" y="1193"/>
                    <a:pt x="14856" y="1186"/>
                  </a:cubicBezTo>
                  <a:cubicBezTo>
                    <a:pt x="14820" y="1136"/>
                    <a:pt x="14820" y="1136"/>
                    <a:pt x="14820" y="1136"/>
                  </a:cubicBezTo>
                  <a:cubicBezTo>
                    <a:pt x="14764" y="1043"/>
                    <a:pt x="14764" y="1043"/>
                    <a:pt x="14764" y="1043"/>
                  </a:cubicBezTo>
                  <a:cubicBezTo>
                    <a:pt x="14704" y="944"/>
                    <a:pt x="14704" y="944"/>
                    <a:pt x="14704" y="944"/>
                  </a:cubicBezTo>
                  <a:cubicBezTo>
                    <a:pt x="14666" y="893"/>
                    <a:pt x="14631" y="851"/>
                    <a:pt x="14600" y="820"/>
                  </a:cubicBezTo>
                  <a:cubicBezTo>
                    <a:pt x="14569" y="788"/>
                    <a:pt x="14541" y="767"/>
                    <a:pt x="14516" y="754"/>
                  </a:cubicBezTo>
                  <a:cubicBezTo>
                    <a:pt x="14490" y="740"/>
                    <a:pt x="14449" y="733"/>
                    <a:pt x="14389" y="733"/>
                  </a:cubicBezTo>
                  <a:cubicBezTo>
                    <a:pt x="14342" y="733"/>
                    <a:pt x="14342" y="733"/>
                    <a:pt x="14342" y="733"/>
                  </a:cubicBezTo>
                  <a:cubicBezTo>
                    <a:pt x="14342" y="1285"/>
                    <a:pt x="14342" y="1285"/>
                    <a:pt x="14342" y="1285"/>
                  </a:cubicBezTo>
                  <a:lnTo>
                    <a:pt x="14160" y="1285"/>
                  </a:lnTo>
                  <a:close/>
                  <a:moveTo>
                    <a:pt x="14396" y="170"/>
                  </a:moveTo>
                  <a:cubicBezTo>
                    <a:pt x="14342" y="170"/>
                    <a:pt x="14342" y="170"/>
                    <a:pt x="14342" y="170"/>
                  </a:cubicBezTo>
                  <a:cubicBezTo>
                    <a:pt x="14342" y="572"/>
                    <a:pt x="14342" y="572"/>
                    <a:pt x="14342" y="572"/>
                  </a:cubicBezTo>
                  <a:cubicBezTo>
                    <a:pt x="14411" y="572"/>
                    <a:pt x="14411" y="572"/>
                    <a:pt x="14411" y="572"/>
                  </a:cubicBezTo>
                  <a:cubicBezTo>
                    <a:pt x="14503" y="572"/>
                    <a:pt x="14566" y="564"/>
                    <a:pt x="14600" y="548"/>
                  </a:cubicBezTo>
                  <a:cubicBezTo>
                    <a:pt x="14634" y="531"/>
                    <a:pt x="14661" y="508"/>
                    <a:pt x="14680" y="476"/>
                  </a:cubicBezTo>
                  <a:cubicBezTo>
                    <a:pt x="14699" y="445"/>
                    <a:pt x="14709" y="408"/>
                    <a:pt x="14709" y="368"/>
                  </a:cubicBezTo>
                  <a:cubicBezTo>
                    <a:pt x="14709" y="327"/>
                    <a:pt x="14698" y="292"/>
                    <a:pt x="14677" y="260"/>
                  </a:cubicBezTo>
                  <a:cubicBezTo>
                    <a:pt x="14655" y="227"/>
                    <a:pt x="14626" y="204"/>
                    <a:pt x="14587" y="191"/>
                  </a:cubicBezTo>
                  <a:cubicBezTo>
                    <a:pt x="14548" y="177"/>
                    <a:pt x="14485" y="170"/>
                    <a:pt x="14396" y="170"/>
                  </a:cubicBezTo>
                  <a:moveTo>
                    <a:pt x="16658" y="16"/>
                  </a:moveTo>
                  <a:cubicBezTo>
                    <a:pt x="16830" y="16"/>
                    <a:pt x="16830" y="16"/>
                    <a:pt x="16830" y="16"/>
                  </a:cubicBezTo>
                  <a:cubicBezTo>
                    <a:pt x="16830" y="1285"/>
                    <a:pt x="16830" y="1285"/>
                    <a:pt x="16830" y="1285"/>
                  </a:cubicBezTo>
                  <a:cubicBezTo>
                    <a:pt x="16675" y="1285"/>
                    <a:pt x="16675" y="1285"/>
                    <a:pt x="16675" y="1285"/>
                  </a:cubicBezTo>
                  <a:cubicBezTo>
                    <a:pt x="15827" y="308"/>
                    <a:pt x="15827" y="308"/>
                    <a:pt x="15827" y="308"/>
                  </a:cubicBezTo>
                  <a:cubicBezTo>
                    <a:pt x="15827" y="1285"/>
                    <a:pt x="15827" y="1285"/>
                    <a:pt x="15827" y="1285"/>
                  </a:cubicBezTo>
                  <a:cubicBezTo>
                    <a:pt x="15656" y="1285"/>
                    <a:pt x="15656" y="1285"/>
                    <a:pt x="15656" y="1285"/>
                  </a:cubicBezTo>
                  <a:cubicBezTo>
                    <a:pt x="15656" y="16"/>
                    <a:pt x="15656" y="16"/>
                    <a:pt x="15656" y="16"/>
                  </a:cubicBezTo>
                  <a:cubicBezTo>
                    <a:pt x="15803" y="16"/>
                    <a:pt x="15803" y="16"/>
                    <a:pt x="15803" y="16"/>
                  </a:cubicBezTo>
                  <a:cubicBezTo>
                    <a:pt x="16658" y="1002"/>
                    <a:pt x="16658" y="1002"/>
                    <a:pt x="16658" y="1002"/>
                  </a:cubicBezTo>
                  <a:lnTo>
                    <a:pt x="16658" y="16"/>
                  </a:lnTo>
                  <a:close/>
                  <a:moveTo>
                    <a:pt x="17477" y="16"/>
                  </a:moveTo>
                  <a:cubicBezTo>
                    <a:pt x="17658" y="16"/>
                    <a:pt x="17658" y="16"/>
                    <a:pt x="17658" y="16"/>
                  </a:cubicBezTo>
                  <a:cubicBezTo>
                    <a:pt x="17658" y="1285"/>
                    <a:pt x="17658" y="1285"/>
                    <a:pt x="17658" y="1285"/>
                  </a:cubicBezTo>
                  <a:cubicBezTo>
                    <a:pt x="17477" y="1285"/>
                    <a:pt x="17477" y="1285"/>
                    <a:pt x="17477" y="1285"/>
                  </a:cubicBezTo>
                  <a:lnTo>
                    <a:pt x="17477" y="16"/>
                  </a:lnTo>
                  <a:close/>
                  <a:moveTo>
                    <a:pt x="19320" y="16"/>
                  </a:moveTo>
                  <a:cubicBezTo>
                    <a:pt x="19493" y="16"/>
                    <a:pt x="19493" y="16"/>
                    <a:pt x="19493" y="16"/>
                  </a:cubicBezTo>
                  <a:cubicBezTo>
                    <a:pt x="19493" y="1285"/>
                    <a:pt x="19493" y="1285"/>
                    <a:pt x="19493" y="1285"/>
                  </a:cubicBezTo>
                  <a:cubicBezTo>
                    <a:pt x="19337" y="1285"/>
                    <a:pt x="19337" y="1285"/>
                    <a:pt x="19337" y="1285"/>
                  </a:cubicBezTo>
                  <a:cubicBezTo>
                    <a:pt x="18488" y="308"/>
                    <a:pt x="18488" y="308"/>
                    <a:pt x="18488" y="308"/>
                  </a:cubicBezTo>
                  <a:cubicBezTo>
                    <a:pt x="18488" y="1285"/>
                    <a:pt x="18488" y="1285"/>
                    <a:pt x="18488" y="1285"/>
                  </a:cubicBezTo>
                  <a:cubicBezTo>
                    <a:pt x="18317" y="1285"/>
                    <a:pt x="18317" y="1285"/>
                    <a:pt x="18317" y="1285"/>
                  </a:cubicBezTo>
                  <a:cubicBezTo>
                    <a:pt x="18317" y="16"/>
                    <a:pt x="18317" y="16"/>
                    <a:pt x="18317" y="16"/>
                  </a:cubicBezTo>
                  <a:cubicBezTo>
                    <a:pt x="18464" y="16"/>
                    <a:pt x="18464" y="16"/>
                    <a:pt x="18464" y="16"/>
                  </a:cubicBezTo>
                  <a:cubicBezTo>
                    <a:pt x="19320" y="1002"/>
                    <a:pt x="19320" y="1002"/>
                    <a:pt x="19320" y="1002"/>
                  </a:cubicBezTo>
                  <a:lnTo>
                    <a:pt x="19320" y="16"/>
                  </a:lnTo>
                  <a:close/>
                  <a:moveTo>
                    <a:pt x="20712" y="659"/>
                  </a:moveTo>
                  <a:cubicBezTo>
                    <a:pt x="21137" y="659"/>
                    <a:pt x="21137" y="659"/>
                    <a:pt x="21137" y="659"/>
                  </a:cubicBezTo>
                  <a:cubicBezTo>
                    <a:pt x="21137" y="1198"/>
                    <a:pt x="21137" y="1198"/>
                    <a:pt x="21137" y="1198"/>
                  </a:cubicBezTo>
                  <a:cubicBezTo>
                    <a:pt x="20981" y="1266"/>
                    <a:pt x="20826" y="1300"/>
                    <a:pt x="20673" y="1300"/>
                  </a:cubicBezTo>
                  <a:cubicBezTo>
                    <a:pt x="20463" y="1300"/>
                    <a:pt x="20294" y="1239"/>
                    <a:pt x="20169" y="1115"/>
                  </a:cubicBezTo>
                  <a:cubicBezTo>
                    <a:pt x="20043" y="994"/>
                    <a:pt x="19980" y="842"/>
                    <a:pt x="19980" y="662"/>
                  </a:cubicBezTo>
                  <a:cubicBezTo>
                    <a:pt x="19980" y="473"/>
                    <a:pt x="20045" y="314"/>
                    <a:pt x="20176" y="189"/>
                  </a:cubicBezTo>
                  <a:cubicBezTo>
                    <a:pt x="20306" y="63"/>
                    <a:pt x="20469" y="0"/>
                    <a:pt x="20666" y="0"/>
                  </a:cubicBezTo>
                  <a:cubicBezTo>
                    <a:pt x="20736" y="0"/>
                    <a:pt x="20804" y="8"/>
                    <a:pt x="20869" y="22"/>
                  </a:cubicBezTo>
                  <a:cubicBezTo>
                    <a:pt x="20933" y="39"/>
                    <a:pt x="21014" y="66"/>
                    <a:pt x="21112" y="109"/>
                  </a:cubicBezTo>
                  <a:cubicBezTo>
                    <a:pt x="21112" y="293"/>
                    <a:pt x="21112" y="293"/>
                    <a:pt x="21112" y="293"/>
                  </a:cubicBezTo>
                  <a:cubicBezTo>
                    <a:pt x="20961" y="205"/>
                    <a:pt x="20811" y="161"/>
                    <a:pt x="20661" y="161"/>
                  </a:cubicBezTo>
                  <a:cubicBezTo>
                    <a:pt x="20523" y="161"/>
                    <a:pt x="20407" y="209"/>
                    <a:pt x="20311" y="303"/>
                  </a:cubicBezTo>
                  <a:cubicBezTo>
                    <a:pt x="20215" y="397"/>
                    <a:pt x="20169" y="514"/>
                    <a:pt x="20169" y="651"/>
                  </a:cubicBezTo>
                  <a:cubicBezTo>
                    <a:pt x="20169" y="795"/>
                    <a:pt x="20215" y="913"/>
                    <a:pt x="20311" y="1004"/>
                  </a:cubicBezTo>
                  <a:cubicBezTo>
                    <a:pt x="20407" y="1096"/>
                    <a:pt x="20528" y="1142"/>
                    <a:pt x="20678" y="1142"/>
                  </a:cubicBezTo>
                  <a:cubicBezTo>
                    <a:pt x="20750" y="1142"/>
                    <a:pt x="20838" y="1125"/>
                    <a:pt x="20939" y="1092"/>
                  </a:cubicBezTo>
                  <a:cubicBezTo>
                    <a:pt x="20956" y="1087"/>
                    <a:pt x="20956" y="1087"/>
                    <a:pt x="20956" y="1087"/>
                  </a:cubicBezTo>
                  <a:cubicBezTo>
                    <a:pt x="20956" y="821"/>
                    <a:pt x="20956" y="821"/>
                    <a:pt x="20956" y="821"/>
                  </a:cubicBezTo>
                  <a:cubicBezTo>
                    <a:pt x="20712" y="821"/>
                    <a:pt x="20712" y="821"/>
                    <a:pt x="20712" y="821"/>
                  </a:cubicBezTo>
                  <a:lnTo>
                    <a:pt x="20712" y="6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solidFill>
                  <a:schemeClr val="tx1">
                    <a:alpha val="0"/>
                  </a:schemeClr>
                </a:solidFill>
              </a:endParaRPr>
            </a:p>
          </p:txBody>
        </p:sp>
      </p:grpSp>
      <p:sp>
        <p:nvSpPr>
          <p:cNvPr id="17" name="Text Placeholder 17"/>
          <p:cNvSpPr>
            <a:spLocks noGrp="1"/>
          </p:cNvSpPr>
          <p:nvPr>
            <p:ph type="body" sz="quarter" idx="16" hasCustomPrompt="1"/>
          </p:nvPr>
        </p:nvSpPr>
        <p:spPr>
          <a:xfrm>
            <a:off x="1752600" y="6529254"/>
            <a:ext cx="5867400" cy="187537"/>
          </a:xfrm>
        </p:spPr>
        <p:txBody>
          <a:bodyPr/>
          <a:lstStyle>
            <a:lvl1pPr marL="0" indent="0">
              <a:buNone/>
              <a:defRPr sz="1200" baseline="0"/>
            </a:lvl1pPr>
          </a:lstStyle>
          <a:p>
            <a:pPr lvl="0"/>
            <a:r>
              <a:rPr lang="en-US" dirty="0"/>
              <a:t>Click to add copyright line</a:t>
            </a:r>
            <a:endParaRPr lang="en-IN" dirty="0"/>
          </a:p>
        </p:txBody>
      </p:sp>
    </p:spTree>
    <p:extLst>
      <p:ext uri="{BB962C8B-B14F-4D97-AF65-F5344CB8AC3E}">
        <p14:creationId xmlns:p14="http://schemas.microsoft.com/office/powerpoint/2010/main" val="1637481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477146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3/24/2022</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054339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3/24/2022</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89667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3/24/2022</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000" y="6501885"/>
            <a:ext cx="918000" cy="279915"/>
          </a:xfrm>
          <a:prstGeom prst="rect">
            <a:avLst/>
          </a:prstGeom>
        </p:spPr>
      </p:pic>
      <p:sp>
        <p:nvSpPr>
          <p:cNvPr id="13" name="TextBox 12"/>
          <p:cNvSpPr txBox="1"/>
          <p:nvPr userDrawn="1"/>
        </p:nvSpPr>
        <p:spPr>
          <a:xfrm>
            <a:off x="3048000" y="6504801"/>
            <a:ext cx="7162800"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panose="020B0604030504040204" pitchFamily="34" charset="0"/>
                <a:ea typeface="Verdana" panose="020B0604030504040204" pitchFamily="34" charset="0"/>
                <a:cs typeface="Verdana" panose="020B0604030504040204" pitchFamily="34" charset="0"/>
              </a:rPr>
              <a:t>Copyright © 2018, 2015, 2012 Pearson Education, Inc. All Rights Reserved.</a:t>
            </a:r>
          </a:p>
        </p:txBody>
      </p:sp>
    </p:spTree>
    <p:extLst>
      <p:ext uri="{BB962C8B-B14F-4D97-AF65-F5344CB8AC3E}">
        <p14:creationId xmlns:p14="http://schemas.microsoft.com/office/powerpoint/2010/main" val="4205468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3/24/2022</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906009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Tree>
    <p:extLst>
      <p:ext uri="{BB962C8B-B14F-4D97-AF65-F5344CB8AC3E}">
        <p14:creationId xmlns:p14="http://schemas.microsoft.com/office/powerpoint/2010/main" val="1399035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3/24/2022</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49481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3/24/2022</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425685"/>
            <a:ext cx="918000" cy="279915"/>
          </a:xfrm>
          <a:prstGeom prst="rect">
            <a:avLst/>
          </a:prstGeom>
        </p:spPr>
      </p:pic>
      <p:sp>
        <p:nvSpPr>
          <p:cNvPr id="10" name="TextBox 9"/>
          <p:cNvSpPr txBox="1"/>
          <p:nvPr userDrawn="1"/>
        </p:nvSpPr>
        <p:spPr>
          <a:xfrm>
            <a:off x="3048000" y="6428601"/>
            <a:ext cx="7162800"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panose="020B0604030504040204" pitchFamily="34" charset="0"/>
                <a:ea typeface="Verdana" panose="020B0604030504040204" pitchFamily="34" charset="0"/>
                <a:cs typeface="Verdana" panose="020B0604030504040204" pitchFamily="34" charset="0"/>
              </a:rPr>
              <a:t>Copyright © 2015, 2012, 2009 Pearson Education, Inc. All Rights Reserved.</a:t>
            </a:r>
          </a:p>
        </p:txBody>
      </p:sp>
    </p:spTree>
    <p:extLst>
      <p:ext uri="{BB962C8B-B14F-4D97-AF65-F5344CB8AC3E}">
        <p14:creationId xmlns:p14="http://schemas.microsoft.com/office/powerpoint/2010/main" val="848605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cxnSp>
        <p:nvCxnSpPr>
          <p:cNvPr id="4" name="Straight Connector 3"/>
          <p:cNvCxnSpPr/>
          <p:nvPr userDrawn="1"/>
        </p:nvCxnSpPr>
        <p:spPr>
          <a:xfrm>
            <a:off x="0" y="6788570"/>
            <a:ext cx="9144000" cy="69431"/>
          </a:xfrm>
          <a:prstGeom prst="line">
            <a:avLst/>
          </a:prstGeom>
          <a:ln w="171450">
            <a:solidFill>
              <a:srgbClr val="C77043"/>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20379622"/>
      </p:ext>
    </p:extLst>
  </p:cSld>
  <p:clrMapOvr>
    <a:masterClrMapping/>
  </p:clrMapOvr>
  <p:transition spd="slow">
    <p:cover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9" name="Picture 1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7400" y="6477000"/>
            <a:ext cx="918000" cy="279915"/>
          </a:xfrm>
          <a:prstGeom prst="rect">
            <a:avLst/>
          </a:prstGeom>
        </p:spPr>
      </p:pic>
      <p:grpSp>
        <p:nvGrpSpPr>
          <p:cNvPr id="20" name="Group 4"/>
          <p:cNvGrpSpPr>
            <a:grpSpLocks noChangeAspect="1"/>
          </p:cNvGrpSpPr>
          <p:nvPr userDrawn="1"/>
        </p:nvGrpSpPr>
        <p:grpSpPr bwMode="auto">
          <a:xfrm>
            <a:off x="57755" y="6407126"/>
            <a:ext cx="1611690" cy="417560"/>
            <a:chOff x="21" y="4059"/>
            <a:chExt cx="1046" cy="271"/>
          </a:xfrm>
        </p:grpSpPr>
        <p:sp>
          <p:nvSpPr>
            <p:cNvPr id="21" name="AutoShape 3"/>
            <p:cNvSpPr>
              <a:spLocks noChangeAspect="1" noChangeArrowheads="1" noTextEdit="1"/>
            </p:cNvSpPr>
            <p:nvPr userDrawn="1"/>
          </p:nvSpPr>
          <p:spPr bwMode="auto">
            <a:xfrm>
              <a:off x="21" y="4059"/>
              <a:ext cx="1046" cy="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solidFill>
                  <a:schemeClr val="tx1">
                    <a:alpha val="0"/>
                  </a:schemeClr>
                </a:solidFill>
              </a:endParaRPr>
            </a:p>
          </p:txBody>
        </p:sp>
        <p:sp>
          <p:nvSpPr>
            <p:cNvPr id="22" name="Freeform 21"/>
            <p:cNvSpPr>
              <a:spLocks noEditPoints="1"/>
            </p:cNvSpPr>
            <p:nvPr userDrawn="1"/>
          </p:nvSpPr>
          <p:spPr bwMode="auto">
            <a:xfrm>
              <a:off x="125" y="4168"/>
              <a:ext cx="838" cy="51"/>
            </a:xfrm>
            <a:custGeom>
              <a:avLst/>
              <a:gdLst>
                <a:gd name="T0" fmla="*/ 1055 w 21137"/>
                <a:gd name="T1" fmla="*/ 1285 h 1300"/>
                <a:gd name="T2" fmla="*/ 0 w 21137"/>
                <a:gd name="T3" fmla="*/ 1285 h 1300"/>
                <a:gd name="T4" fmla="*/ 417 w 21137"/>
                <a:gd name="T5" fmla="*/ 748 h 1300"/>
                <a:gd name="T6" fmla="*/ 1860 w 21137"/>
                <a:gd name="T7" fmla="*/ 1119 h 1300"/>
                <a:gd name="T8" fmla="*/ 1678 w 21137"/>
                <a:gd name="T9" fmla="*/ 16 h 1300"/>
                <a:gd name="T10" fmla="*/ 4021 w 21137"/>
                <a:gd name="T11" fmla="*/ 1290 h 1300"/>
                <a:gd name="T12" fmla="*/ 2636 w 21137"/>
                <a:gd name="T13" fmla="*/ 16 h 1300"/>
                <a:gd name="T14" fmla="*/ 3693 w 21137"/>
                <a:gd name="T15" fmla="*/ 16 h 1300"/>
                <a:gd name="T16" fmla="*/ 5470 w 21137"/>
                <a:gd name="T17" fmla="*/ 9 h 1300"/>
                <a:gd name="T18" fmla="*/ 5143 w 21137"/>
                <a:gd name="T19" fmla="*/ 909 h 1300"/>
                <a:gd name="T20" fmla="*/ 5610 w 21137"/>
                <a:gd name="T21" fmla="*/ 748 h 1300"/>
                <a:gd name="T22" fmla="*/ 7109 w 21137"/>
                <a:gd name="T23" fmla="*/ 16 h 1300"/>
                <a:gd name="T24" fmla="*/ 6675 w 21137"/>
                <a:gd name="T25" fmla="*/ 1285 h 1300"/>
                <a:gd name="T26" fmla="*/ 6765 w 21137"/>
                <a:gd name="T27" fmla="*/ 453 h 1300"/>
                <a:gd name="T28" fmla="*/ 7796 w 21137"/>
                <a:gd name="T29" fmla="*/ 514 h 1300"/>
                <a:gd name="T30" fmla="*/ 8407 w 21137"/>
                <a:gd name="T31" fmla="*/ 89 h 1300"/>
                <a:gd name="T32" fmla="*/ 7908 w 21137"/>
                <a:gd name="T33" fmla="*/ 309 h 1300"/>
                <a:gd name="T34" fmla="*/ 8457 w 21137"/>
                <a:gd name="T35" fmla="*/ 956 h 1300"/>
                <a:gd name="T36" fmla="*/ 7746 w 21137"/>
                <a:gd name="T37" fmla="*/ 953 h 1300"/>
                <a:gd name="T38" fmla="*/ 8119 w 21137"/>
                <a:gd name="T39" fmla="*/ 754 h 1300"/>
                <a:gd name="T40" fmla="*/ 10671 w 21137"/>
                <a:gd name="T41" fmla="*/ 1119 h 1300"/>
                <a:gd name="T42" fmla="*/ 11202 w 21137"/>
                <a:gd name="T43" fmla="*/ 16 h 1300"/>
                <a:gd name="T44" fmla="*/ 11383 w 21137"/>
                <a:gd name="T45" fmla="*/ 565 h 1300"/>
                <a:gd name="T46" fmla="*/ 11383 w 21137"/>
                <a:gd name="T47" fmla="*/ 1122 h 1300"/>
                <a:gd name="T48" fmla="*/ 11202 w 21137"/>
                <a:gd name="T49" fmla="*/ 16 h 1300"/>
                <a:gd name="T50" fmla="*/ 13458 w 21137"/>
                <a:gd name="T51" fmla="*/ 1285 h 1300"/>
                <a:gd name="T52" fmla="*/ 12402 w 21137"/>
                <a:gd name="T53" fmla="*/ 1285 h 1300"/>
                <a:gd name="T54" fmla="*/ 12819 w 21137"/>
                <a:gd name="T55" fmla="*/ 748 h 1300"/>
                <a:gd name="T56" fmla="*/ 14478 w 21137"/>
                <a:gd name="T57" fmla="*/ 16 h 1300"/>
                <a:gd name="T58" fmla="*/ 14682 w 21137"/>
                <a:gd name="T59" fmla="*/ 682 h 1300"/>
                <a:gd name="T60" fmla="*/ 15138 w 21137"/>
                <a:gd name="T61" fmla="*/ 1285 h 1300"/>
                <a:gd name="T62" fmla="*/ 14820 w 21137"/>
                <a:gd name="T63" fmla="*/ 1136 h 1300"/>
                <a:gd name="T64" fmla="*/ 14516 w 21137"/>
                <a:gd name="T65" fmla="*/ 754 h 1300"/>
                <a:gd name="T66" fmla="*/ 14160 w 21137"/>
                <a:gd name="T67" fmla="*/ 1285 h 1300"/>
                <a:gd name="T68" fmla="*/ 14411 w 21137"/>
                <a:gd name="T69" fmla="*/ 572 h 1300"/>
                <a:gd name="T70" fmla="*/ 14677 w 21137"/>
                <a:gd name="T71" fmla="*/ 260 h 1300"/>
                <a:gd name="T72" fmla="*/ 16830 w 21137"/>
                <a:gd name="T73" fmla="*/ 16 h 1300"/>
                <a:gd name="T74" fmla="*/ 15827 w 21137"/>
                <a:gd name="T75" fmla="*/ 1285 h 1300"/>
                <a:gd name="T76" fmla="*/ 16658 w 21137"/>
                <a:gd name="T77" fmla="*/ 1002 h 1300"/>
                <a:gd name="T78" fmla="*/ 17658 w 21137"/>
                <a:gd name="T79" fmla="*/ 1285 h 1300"/>
                <a:gd name="T80" fmla="*/ 19493 w 21137"/>
                <a:gd name="T81" fmla="*/ 16 h 1300"/>
                <a:gd name="T82" fmla="*/ 18488 w 21137"/>
                <a:gd name="T83" fmla="*/ 1285 h 1300"/>
                <a:gd name="T84" fmla="*/ 19320 w 21137"/>
                <a:gd name="T85" fmla="*/ 1002 h 1300"/>
                <a:gd name="T86" fmla="*/ 21137 w 21137"/>
                <a:gd name="T87" fmla="*/ 1198 h 1300"/>
                <a:gd name="T88" fmla="*/ 20176 w 21137"/>
                <a:gd name="T89" fmla="*/ 189 h 1300"/>
                <a:gd name="T90" fmla="*/ 21112 w 21137"/>
                <a:gd name="T91" fmla="*/ 293 h 1300"/>
                <a:gd name="T92" fmla="*/ 20311 w 21137"/>
                <a:gd name="T93" fmla="*/ 1004 h 1300"/>
                <a:gd name="T94" fmla="*/ 20956 w 21137"/>
                <a:gd name="T95" fmla="*/ 821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137" h="1300">
                  <a:moveTo>
                    <a:pt x="545" y="9"/>
                  </a:moveTo>
                  <a:cubicBezTo>
                    <a:pt x="672" y="9"/>
                    <a:pt x="672" y="9"/>
                    <a:pt x="672" y="9"/>
                  </a:cubicBezTo>
                  <a:cubicBezTo>
                    <a:pt x="1241" y="1285"/>
                    <a:pt x="1241" y="1285"/>
                    <a:pt x="1241" y="1285"/>
                  </a:cubicBezTo>
                  <a:cubicBezTo>
                    <a:pt x="1055" y="1285"/>
                    <a:pt x="1055" y="1285"/>
                    <a:pt x="1055" y="1285"/>
                  </a:cubicBezTo>
                  <a:cubicBezTo>
                    <a:pt x="886" y="909"/>
                    <a:pt x="886" y="909"/>
                    <a:pt x="886" y="909"/>
                  </a:cubicBezTo>
                  <a:cubicBezTo>
                    <a:pt x="345" y="909"/>
                    <a:pt x="345" y="909"/>
                    <a:pt x="345" y="909"/>
                  </a:cubicBezTo>
                  <a:cubicBezTo>
                    <a:pt x="186" y="1285"/>
                    <a:pt x="186" y="1285"/>
                    <a:pt x="186" y="1285"/>
                  </a:cubicBezTo>
                  <a:cubicBezTo>
                    <a:pt x="0" y="1285"/>
                    <a:pt x="0" y="1285"/>
                    <a:pt x="0" y="1285"/>
                  </a:cubicBezTo>
                  <a:lnTo>
                    <a:pt x="545" y="9"/>
                  </a:lnTo>
                  <a:close/>
                  <a:moveTo>
                    <a:pt x="812" y="748"/>
                  </a:moveTo>
                  <a:cubicBezTo>
                    <a:pt x="607" y="287"/>
                    <a:pt x="607" y="287"/>
                    <a:pt x="607" y="287"/>
                  </a:cubicBezTo>
                  <a:cubicBezTo>
                    <a:pt x="417" y="748"/>
                    <a:pt x="417" y="748"/>
                    <a:pt x="417" y="748"/>
                  </a:cubicBezTo>
                  <a:lnTo>
                    <a:pt x="812" y="748"/>
                  </a:lnTo>
                  <a:close/>
                  <a:moveTo>
                    <a:pt x="1678" y="16"/>
                  </a:moveTo>
                  <a:cubicBezTo>
                    <a:pt x="1860" y="16"/>
                    <a:pt x="1860" y="16"/>
                    <a:pt x="1860" y="16"/>
                  </a:cubicBezTo>
                  <a:cubicBezTo>
                    <a:pt x="1860" y="1119"/>
                    <a:pt x="1860" y="1119"/>
                    <a:pt x="1860" y="1119"/>
                  </a:cubicBezTo>
                  <a:cubicBezTo>
                    <a:pt x="2431" y="1119"/>
                    <a:pt x="2431" y="1119"/>
                    <a:pt x="2431" y="1119"/>
                  </a:cubicBezTo>
                  <a:cubicBezTo>
                    <a:pt x="2431" y="1285"/>
                    <a:pt x="2431" y="1285"/>
                    <a:pt x="2431" y="1285"/>
                  </a:cubicBezTo>
                  <a:cubicBezTo>
                    <a:pt x="1678" y="1285"/>
                    <a:pt x="1678" y="1285"/>
                    <a:pt x="1678" y="1285"/>
                  </a:cubicBezTo>
                  <a:lnTo>
                    <a:pt x="1678" y="16"/>
                  </a:lnTo>
                  <a:close/>
                  <a:moveTo>
                    <a:pt x="4392" y="16"/>
                  </a:moveTo>
                  <a:cubicBezTo>
                    <a:pt x="4573" y="16"/>
                    <a:pt x="4573" y="16"/>
                    <a:pt x="4573" y="16"/>
                  </a:cubicBezTo>
                  <a:cubicBezTo>
                    <a:pt x="4061" y="1290"/>
                    <a:pt x="4061" y="1290"/>
                    <a:pt x="4061" y="1290"/>
                  </a:cubicBezTo>
                  <a:cubicBezTo>
                    <a:pt x="4021" y="1290"/>
                    <a:pt x="4021" y="1290"/>
                    <a:pt x="4021" y="1290"/>
                  </a:cubicBezTo>
                  <a:cubicBezTo>
                    <a:pt x="3606" y="258"/>
                    <a:pt x="3606" y="258"/>
                    <a:pt x="3606" y="258"/>
                  </a:cubicBezTo>
                  <a:cubicBezTo>
                    <a:pt x="3187" y="1290"/>
                    <a:pt x="3187" y="1290"/>
                    <a:pt x="3187" y="1290"/>
                  </a:cubicBezTo>
                  <a:cubicBezTo>
                    <a:pt x="3147" y="1290"/>
                    <a:pt x="3147" y="1290"/>
                    <a:pt x="3147" y="1290"/>
                  </a:cubicBezTo>
                  <a:cubicBezTo>
                    <a:pt x="2636" y="16"/>
                    <a:pt x="2636" y="16"/>
                    <a:pt x="2636" y="16"/>
                  </a:cubicBezTo>
                  <a:cubicBezTo>
                    <a:pt x="2819" y="16"/>
                    <a:pt x="2819" y="16"/>
                    <a:pt x="2819" y="16"/>
                  </a:cubicBezTo>
                  <a:cubicBezTo>
                    <a:pt x="3168" y="891"/>
                    <a:pt x="3168" y="891"/>
                    <a:pt x="3168" y="891"/>
                  </a:cubicBezTo>
                  <a:cubicBezTo>
                    <a:pt x="3521" y="16"/>
                    <a:pt x="3521" y="16"/>
                    <a:pt x="3521" y="16"/>
                  </a:cubicBezTo>
                  <a:cubicBezTo>
                    <a:pt x="3693" y="16"/>
                    <a:pt x="3693" y="16"/>
                    <a:pt x="3693" y="16"/>
                  </a:cubicBezTo>
                  <a:cubicBezTo>
                    <a:pt x="4047" y="891"/>
                    <a:pt x="4047" y="891"/>
                    <a:pt x="4047" y="891"/>
                  </a:cubicBezTo>
                  <a:lnTo>
                    <a:pt x="4392" y="16"/>
                  </a:lnTo>
                  <a:close/>
                  <a:moveTo>
                    <a:pt x="5343" y="9"/>
                  </a:moveTo>
                  <a:cubicBezTo>
                    <a:pt x="5470" y="9"/>
                    <a:pt x="5470" y="9"/>
                    <a:pt x="5470" y="9"/>
                  </a:cubicBezTo>
                  <a:cubicBezTo>
                    <a:pt x="6039" y="1285"/>
                    <a:pt x="6039" y="1285"/>
                    <a:pt x="6039" y="1285"/>
                  </a:cubicBezTo>
                  <a:cubicBezTo>
                    <a:pt x="5853" y="1285"/>
                    <a:pt x="5853" y="1285"/>
                    <a:pt x="5853" y="1285"/>
                  </a:cubicBezTo>
                  <a:cubicBezTo>
                    <a:pt x="5685" y="909"/>
                    <a:pt x="5685" y="909"/>
                    <a:pt x="5685" y="909"/>
                  </a:cubicBezTo>
                  <a:cubicBezTo>
                    <a:pt x="5143" y="909"/>
                    <a:pt x="5143" y="909"/>
                    <a:pt x="5143" y="909"/>
                  </a:cubicBezTo>
                  <a:cubicBezTo>
                    <a:pt x="4984" y="1285"/>
                    <a:pt x="4984" y="1285"/>
                    <a:pt x="4984" y="1285"/>
                  </a:cubicBezTo>
                  <a:cubicBezTo>
                    <a:pt x="4798" y="1285"/>
                    <a:pt x="4798" y="1285"/>
                    <a:pt x="4798" y="1285"/>
                  </a:cubicBezTo>
                  <a:lnTo>
                    <a:pt x="5343" y="9"/>
                  </a:lnTo>
                  <a:close/>
                  <a:moveTo>
                    <a:pt x="5610" y="748"/>
                  </a:moveTo>
                  <a:cubicBezTo>
                    <a:pt x="5405" y="287"/>
                    <a:pt x="5405" y="287"/>
                    <a:pt x="5405" y="287"/>
                  </a:cubicBezTo>
                  <a:cubicBezTo>
                    <a:pt x="5215" y="748"/>
                    <a:pt x="5215" y="748"/>
                    <a:pt x="5215" y="748"/>
                  </a:cubicBezTo>
                  <a:lnTo>
                    <a:pt x="5610" y="748"/>
                  </a:lnTo>
                  <a:close/>
                  <a:moveTo>
                    <a:pt x="7109" y="16"/>
                  </a:moveTo>
                  <a:cubicBezTo>
                    <a:pt x="7330" y="16"/>
                    <a:pt x="7330" y="16"/>
                    <a:pt x="7330" y="16"/>
                  </a:cubicBezTo>
                  <a:cubicBezTo>
                    <a:pt x="6861" y="614"/>
                    <a:pt x="6861" y="614"/>
                    <a:pt x="6861" y="614"/>
                  </a:cubicBezTo>
                  <a:cubicBezTo>
                    <a:pt x="6861" y="1285"/>
                    <a:pt x="6861" y="1285"/>
                    <a:pt x="6861" y="1285"/>
                  </a:cubicBezTo>
                  <a:cubicBezTo>
                    <a:pt x="6675" y="1285"/>
                    <a:pt x="6675" y="1285"/>
                    <a:pt x="6675" y="1285"/>
                  </a:cubicBezTo>
                  <a:cubicBezTo>
                    <a:pt x="6675" y="614"/>
                    <a:pt x="6675" y="614"/>
                    <a:pt x="6675" y="614"/>
                  </a:cubicBezTo>
                  <a:cubicBezTo>
                    <a:pt x="6206" y="16"/>
                    <a:pt x="6206" y="16"/>
                    <a:pt x="6206" y="16"/>
                  </a:cubicBezTo>
                  <a:cubicBezTo>
                    <a:pt x="6426" y="16"/>
                    <a:pt x="6426" y="16"/>
                    <a:pt x="6426" y="16"/>
                  </a:cubicBezTo>
                  <a:cubicBezTo>
                    <a:pt x="6765" y="453"/>
                    <a:pt x="6765" y="453"/>
                    <a:pt x="6765" y="453"/>
                  </a:cubicBezTo>
                  <a:lnTo>
                    <a:pt x="7109" y="16"/>
                  </a:lnTo>
                  <a:close/>
                  <a:moveTo>
                    <a:pt x="8119" y="754"/>
                  </a:moveTo>
                  <a:cubicBezTo>
                    <a:pt x="7981" y="670"/>
                    <a:pt x="7981" y="670"/>
                    <a:pt x="7981" y="670"/>
                  </a:cubicBezTo>
                  <a:cubicBezTo>
                    <a:pt x="7894" y="617"/>
                    <a:pt x="7833" y="565"/>
                    <a:pt x="7796" y="514"/>
                  </a:cubicBezTo>
                  <a:cubicBezTo>
                    <a:pt x="7759" y="463"/>
                    <a:pt x="7741" y="404"/>
                    <a:pt x="7741" y="337"/>
                  </a:cubicBezTo>
                  <a:cubicBezTo>
                    <a:pt x="7741" y="236"/>
                    <a:pt x="7776" y="157"/>
                    <a:pt x="7845" y="93"/>
                  </a:cubicBezTo>
                  <a:cubicBezTo>
                    <a:pt x="7914" y="31"/>
                    <a:pt x="8005" y="0"/>
                    <a:pt x="8115" y="0"/>
                  </a:cubicBezTo>
                  <a:cubicBezTo>
                    <a:pt x="8221" y="0"/>
                    <a:pt x="8318" y="30"/>
                    <a:pt x="8407" y="89"/>
                  </a:cubicBezTo>
                  <a:cubicBezTo>
                    <a:pt x="8407" y="295"/>
                    <a:pt x="8407" y="295"/>
                    <a:pt x="8407" y="295"/>
                  </a:cubicBezTo>
                  <a:cubicBezTo>
                    <a:pt x="8315" y="208"/>
                    <a:pt x="8217" y="164"/>
                    <a:pt x="8112" y="164"/>
                  </a:cubicBezTo>
                  <a:cubicBezTo>
                    <a:pt x="8052" y="164"/>
                    <a:pt x="8004" y="177"/>
                    <a:pt x="7965" y="204"/>
                  </a:cubicBezTo>
                  <a:cubicBezTo>
                    <a:pt x="7927" y="232"/>
                    <a:pt x="7908" y="267"/>
                    <a:pt x="7908" y="309"/>
                  </a:cubicBezTo>
                  <a:cubicBezTo>
                    <a:pt x="7908" y="348"/>
                    <a:pt x="7922" y="384"/>
                    <a:pt x="7950" y="416"/>
                  </a:cubicBezTo>
                  <a:cubicBezTo>
                    <a:pt x="7979" y="450"/>
                    <a:pt x="8023" y="485"/>
                    <a:pt x="8086" y="521"/>
                  </a:cubicBezTo>
                  <a:cubicBezTo>
                    <a:pt x="8224" y="603"/>
                    <a:pt x="8224" y="603"/>
                    <a:pt x="8224" y="603"/>
                  </a:cubicBezTo>
                  <a:cubicBezTo>
                    <a:pt x="8379" y="696"/>
                    <a:pt x="8457" y="813"/>
                    <a:pt x="8457" y="956"/>
                  </a:cubicBezTo>
                  <a:cubicBezTo>
                    <a:pt x="8457" y="1057"/>
                    <a:pt x="8423" y="1141"/>
                    <a:pt x="8355" y="1204"/>
                  </a:cubicBezTo>
                  <a:cubicBezTo>
                    <a:pt x="8287" y="1268"/>
                    <a:pt x="8198" y="1300"/>
                    <a:pt x="8089" y="1300"/>
                  </a:cubicBezTo>
                  <a:cubicBezTo>
                    <a:pt x="7964" y="1300"/>
                    <a:pt x="7849" y="1261"/>
                    <a:pt x="7746" y="1185"/>
                  </a:cubicBezTo>
                  <a:cubicBezTo>
                    <a:pt x="7746" y="953"/>
                    <a:pt x="7746" y="953"/>
                    <a:pt x="7746" y="953"/>
                  </a:cubicBezTo>
                  <a:cubicBezTo>
                    <a:pt x="7845" y="1077"/>
                    <a:pt x="7958" y="1140"/>
                    <a:pt x="8087" y="1140"/>
                  </a:cubicBezTo>
                  <a:cubicBezTo>
                    <a:pt x="8144" y="1140"/>
                    <a:pt x="8192" y="1124"/>
                    <a:pt x="8229" y="1092"/>
                  </a:cubicBezTo>
                  <a:cubicBezTo>
                    <a:pt x="8267" y="1061"/>
                    <a:pt x="8286" y="1021"/>
                    <a:pt x="8286" y="973"/>
                  </a:cubicBezTo>
                  <a:cubicBezTo>
                    <a:pt x="8286" y="896"/>
                    <a:pt x="8230" y="823"/>
                    <a:pt x="8119" y="754"/>
                  </a:cubicBezTo>
                  <a:moveTo>
                    <a:pt x="9917" y="16"/>
                  </a:moveTo>
                  <a:cubicBezTo>
                    <a:pt x="10099" y="16"/>
                    <a:pt x="10099" y="16"/>
                    <a:pt x="10099" y="16"/>
                  </a:cubicBezTo>
                  <a:cubicBezTo>
                    <a:pt x="10099" y="1119"/>
                    <a:pt x="10099" y="1119"/>
                    <a:pt x="10099" y="1119"/>
                  </a:cubicBezTo>
                  <a:cubicBezTo>
                    <a:pt x="10671" y="1119"/>
                    <a:pt x="10671" y="1119"/>
                    <a:pt x="10671" y="1119"/>
                  </a:cubicBezTo>
                  <a:cubicBezTo>
                    <a:pt x="10671" y="1285"/>
                    <a:pt x="10671" y="1285"/>
                    <a:pt x="10671" y="1285"/>
                  </a:cubicBezTo>
                  <a:cubicBezTo>
                    <a:pt x="9917" y="1285"/>
                    <a:pt x="9917" y="1285"/>
                    <a:pt x="9917" y="1285"/>
                  </a:cubicBezTo>
                  <a:lnTo>
                    <a:pt x="9917" y="16"/>
                  </a:lnTo>
                  <a:close/>
                  <a:moveTo>
                    <a:pt x="11202" y="16"/>
                  </a:moveTo>
                  <a:cubicBezTo>
                    <a:pt x="11921" y="16"/>
                    <a:pt x="11921" y="16"/>
                    <a:pt x="11921" y="16"/>
                  </a:cubicBezTo>
                  <a:cubicBezTo>
                    <a:pt x="11921" y="177"/>
                    <a:pt x="11921" y="177"/>
                    <a:pt x="11921" y="177"/>
                  </a:cubicBezTo>
                  <a:cubicBezTo>
                    <a:pt x="11383" y="177"/>
                    <a:pt x="11383" y="177"/>
                    <a:pt x="11383" y="177"/>
                  </a:cubicBezTo>
                  <a:cubicBezTo>
                    <a:pt x="11383" y="565"/>
                    <a:pt x="11383" y="565"/>
                    <a:pt x="11383" y="565"/>
                  </a:cubicBezTo>
                  <a:cubicBezTo>
                    <a:pt x="11903" y="565"/>
                    <a:pt x="11903" y="565"/>
                    <a:pt x="11903" y="565"/>
                  </a:cubicBezTo>
                  <a:cubicBezTo>
                    <a:pt x="11903" y="727"/>
                    <a:pt x="11903" y="727"/>
                    <a:pt x="11903" y="727"/>
                  </a:cubicBezTo>
                  <a:cubicBezTo>
                    <a:pt x="11383" y="727"/>
                    <a:pt x="11383" y="727"/>
                    <a:pt x="11383" y="727"/>
                  </a:cubicBezTo>
                  <a:cubicBezTo>
                    <a:pt x="11383" y="1122"/>
                    <a:pt x="11383" y="1122"/>
                    <a:pt x="11383" y="1122"/>
                  </a:cubicBezTo>
                  <a:cubicBezTo>
                    <a:pt x="11939" y="1122"/>
                    <a:pt x="11939" y="1122"/>
                    <a:pt x="11939" y="1122"/>
                  </a:cubicBezTo>
                  <a:cubicBezTo>
                    <a:pt x="11939" y="1283"/>
                    <a:pt x="11939" y="1283"/>
                    <a:pt x="11939" y="1283"/>
                  </a:cubicBezTo>
                  <a:cubicBezTo>
                    <a:pt x="11202" y="1283"/>
                    <a:pt x="11202" y="1283"/>
                    <a:pt x="11202" y="1283"/>
                  </a:cubicBezTo>
                  <a:lnTo>
                    <a:pt x="11202" y="16"/>
                  </a:lnTo>
                  <a:close/>
                  <a:moveTo>
                    <a:pt x="12946" y="9"/>
                  </a:moveTo>
                  <a:cubicBezTo>
                    <a:pt x="13075" y="9"/>
                    <a:pt x="13075" y="9"/>
                    <a:pt x="13075" y="9"/>
                  </a:cubicBezTo>
                  <a:cubicBezTo>
                    <a:pt x="13643" y="1285"/>
                    <a:pt x="13643" y="1285"/>
                    <a:pt x="13643" y="1285"/>
                  </a:cubicBezTo>
                  <a:cubicBezTo>
                    <a:pt x="13458" y="1285"/>
                    <a:pt x="13458" y="1285"/>
                    <a:pt x="13458" y="1285"/>
                  </a:cubicBezTo>
                  <a:cubicBezTo>
                    <a:pt x="13288" y="909"/>
                    <a:pt x="13288" y="909"/>
                    <a:pt x="13288" y="909"/>
                  </a:cubicBezTo>
                  <a:cubicBezTo>
                    <a:pt x="12746" y="909"/>
                    <a:pt x="12746" y="909"/>
                    <a:pt x="12746" y="909"/>
                  </a:cubicBezTo>
                  <a:cubicBezTo>
                    <a:pt x="12588" y="1285"/>
                    <a:pt x="12588" y="1285"/>
                    <a:pt x="12588" y="1285"/>
                  </a:cubicBezTo>
                  <a:cubicBezTo>
                    <a:pt x="12402" y="1285"/>
                    <a:pt x="12402" y="1285"/>
                    <a:pt x="12402" y="1285"/>
                  </a:cubicBezTo>
                  <a:lnTo>
                    <a:pt x="12946" y="9"/>
                  </a:lnTo>
                  <a:close/>
                  <a:moveTo>
                    <a:pt x="13214" y="748"/>
                  </a:moveTo>
                  <a:cubicBezTo>
                    <a:pt x="13009" y="287"/>
                    <a:pt x="13009" y="287"/>
                    <a:pt x="13009" y="287"/>
                  </a:cubicBezTo>
                  <a:cubicBezTo>
                    <a:pt x="12819" y="748"/>
                    <a:pt x="12819" y="748"/>
                    <a:pt x="12819" y="748"/>
                  </a:cubicBezTo>
                  <a:lnTo>
                    <a:pt x="13214" y="748"/>
                  </a:lnTo>
                  <a:close/>
                  <a:moveTo>
                    <a:pt x="14160" y="1285"/>
                  </a:moveTo>
                  <a:cubicBezTo>
                    <a:pt x="14160" y="16"/>
                    <a:pt x="14160" y="16"/>
                    <a:pt x="14160" y="16"/>
                  </a:cubicBezTo>
                  <a:cubicBezTo>
                    <a:pt x="14478" y="16"/>
                    <a:pt x="14478" y="16"/>
                    <a:pt x="14478" y="16"/>
                  </a:cubicBezTo>
                  <a:cubicBezTo>
                    <a:pt x="14606" y="16"/>
                    <a:pt x="14708" y="48"/>
                    <a:pt x="14784" y="112"/>
                  </a:cubicBezTo>
                  <a:cubicBezTo>
                    <a:pt x="14859" y="175"/>
                    <a:pt x="14896" y="261"/>
                    <a:pt x="14896" y="369"/>
                  </a:cubicBezTo>
                  <a:cubicBezTo>
                    <a:pt x="14896" y="444"/>
                    <a:pt x="14878" y="507"/>
                    <a:pt x="14841" y="560"/>
                  </a:cubicBezTo>
                  <a:cubicBezTo>
                    <a:pt x="14804" y="616"/>
                    <a:pt x="14751" y="655"/>
                    <a:pt x="14682" y="682"/>
                  </a:cubicBezTo>
                  <a:cubicBezTo>
                    <a:pt x="14723" y="708"/>
                    <a:pt x="14762" y="745"/>
                    <a:pt x="14801" y="791"/>
                  </a:cubicBezTo>
                  <a:cubicBezTo>
                    <a:pt x="14840" y="837"/>
                    <a:pt x="14895" y="917"/>
                    <a:pt x="14964" y="1031"/>
                  </a:cubicBezTo>
                  <a:cubicBezTo>
                    <a:pt x="15008" y="1103"/>
                    <a:pt x="15045" y="1158"/>
                    <a:pt x="15071" y="1195"/>
                  </a:cubicBezTo>
                  <a:cubicBezTo>
                    <a:pt x="15138" y="1285"/>
                    <a:pt x="15138" y="1285"/>
                    <a:pt x="15138" y="1285"/>
                  </a:cubicBezTo>
                  <a:cubicBezTo>
                    <a:pt x="14922" y="1285"/>
                    <a:pt x="14922" y="1285"/>
                    <a:pt x="14922" y="1285"/>
                  </a:cubicBezTo>
                  <a:cubicBezTo>
                    <a:pt x="14867" y="1201"/>
                    <a:pt x="14867" y="1201"/>
                    <a:pt x="14867" y="1201"/>
                  </a:cubicBezTo>
                  <a:cubicBezTo>
                    <a:pt x="14865" y="1199"/>
                    <a:pt x="14861" y="1193"/>
                    <a:pt x="14856" y="1186"/>
                  </a:cubicBezTo>
                  <a:cubicBezTo>
                    <a:pt x="14820" y="1136"/>
                    <a:pt x="14820" y="1136"/>
                    <a:pt x="14820" y="1136"/>
                  </a:cubicBezTo>
                  <a:cubicBezTo>
                    <a:pt x="14764" y="1043"/>
                    <a:pt x="14764" y="1043"/>
                    <a:pt x="14764" y="1043"/>
                  </a:cubicBezTo>
                  <a:cubicBezTo>
                    <a:pt x="14704" y="944"/>
                    <a:pt x="14704" y="944"/>
                    <a:pt x="14704" y="944"/>
                  </a:cubicBezTo>
                  <a:cubicBezTo>
                    <a:pt x="14666" y="893"/>
                    <a:pt x="14631" y="851"/>
                    <a:pt x="14600" y="820"/>
                  </a:cubicBezTo>
                  <a:cubicBezTo>
                    <a:pt x="14569" y="788"/>
                    <a:pt x="14541" y="767"/>
                    <a:pt x="14516" y="754"/>
                  </a:cubicBezTo>
                  <a:cubicBezTo>
                    <a:pt x="14490" y="740"/>
                    <a:pt x="14449" y="733"/>
                    <a:pt x="14389" y="733"/>
                  </a:cubicBezTo>
                  <a:cubicBezTo>
                    <a:pt x="14342" y="733"/>
                    <a:pt x="14342" y="733"/>
                    <a:pt x="14342" y="733"/>
                  </a:cubicBezTo>
                  <a:cubicBezTo>
                    <a:pt x="14342" y="1285"/>
                    <a:pt x="14342" y="1285"/>
                    <a:pt x="14342" y="1285"/>
                  </a:cubicBezTo>
                  <a:lnTo>
                    <a:pt x="14160" y="1285"/>
                  </a:lnTo>
                  <a:close/>
                  <a:moveTo>
                    <a:pt x="14396" y="170"/>
                  </a:moveTo>
                  <a:cubicBezTo>
                    <a:pt x="14342" y="170"/>
                    <a:pt x="14342" y="170"/>
                    <a:pt x="14342" y="170"/>
                  </a:cubicBezTo>
                  <a:cubicBezTo>
                    <a:pt x="14342" y="572"/>
                    <a:pt x="14342" y="572"/>
                    <a:pt x="14342" y="572"/>
                  </a:cubicBezTo>
                  <a:cubicBezTo>
                    <a:pt x="14411" y="572"/>
                    <a:pt x="14411" y="572"/>
                    <a:pt x="14411" y="572"/>
                  </a:cubicBezTo>
                  <a:cubicBezTo>
                    <a:pt x="14503" y="572"/>
                    <a:pt x="14566" y="564"/>
                    <a:pt x="14600" y="548"/>
                  </a:cubicBezTo>
                  <a:cubicBezTo>
                    <a:pt x="14634" y="531"/>
                    <a:pt x="14661" y="508"/>
                    <a:pt x="14680" y="476"/>
                  </a:cubicBezTo>
                  <a:cubicBezTo>
                    <a:pt x="14699" y="445"/>
                    <a:pt x="14709" y="408"/>
                    <a:pt x="14709" y="368"/>
                  </a:cubicBezTo>
                  <a:cubicBezTo>
                    <a:pt x="14709" y="327"/>
                    <a:pt x="14698" y="292"/>
                    <a:pt x="14677" y="260"/>
                  </a:cubicBezTo>
                  <a:cubicBezTo>
                    <a:pt x="14655" y="227"/>
                    <a:pt x="14626" y="204"/>
                    <a:pt x="14587" y="191"/>
                  </a:cubicBezTo>
                  <a:cubicBezTo>
                    <a:pt x="14548" y="177"/>
                    <a:pt x="14485" y="170"/>
                    <a:pt x="14396" y="170"/>
                  </a:cubicBezTo>
                  <a:moveTo>
                    <a:pt x="16658" y="16"/>
                  </a:moveTo>
                  <a:cubicBezTo>
                    <a:pt x="16830" y="16"/>
                    <a:pt x="16830" y="16"/>
                    <a:pt x="16830" y="16"/>
                  </a:cubicBezTo>
                  <a:cubicBezTo>
                    <a:pt x="16830" y="1285"/>
                    <a:pt x="16830" y="1285"/>
                    <a:pt x="16830" y="1285"/>
                  </a:cubicBezTo>
                  <a:cubicBezTo>
                    <a:pt x="16675" y="1285"/>
                    <a:pt x="16675" y="1285"/>
                    <a:pt x="16675" y="1285"/>
                  </a:cubicBezTo>
                  <a:cubicBezTo>
                    <a:pt x="15827" y="308"/>
                    <a:pt x="15827" y="308"/>
                    <a:pt x="15827" y="308"/>
                  </a:cubicBezTo>
                  <a:cubicBezTo>
                    <a:pt x="15827" y="1285"/>
                    <a:pt x="15827" y="1285"/>
                    <a:pt x="15827" y="1285"/>
                  </a:cubicBezTo>
                  <a:cubicBezTo>
                    <a:pt x="15656" y="1285"/>
                    <a:pt x="15656" y="1285"/>
                    <a:pt x="15656" y="1285"/>
                  </a:cubicBezTo>
                  <a:cubicBezTo>
                    <a:pt x="15656" y="16"/>
                    <a:pt x="15656" y="16"/>
                    <a:pt x="15656" y="16"/>
                  </a:cubicBezTo>
                  <a:cubicBezTo>
                    <a:pt x="15803" y="16"/>
                    <a:pt x="15803" y="16"/>
                    <a:pt x="15803" y="16"/>
                  </a:cubicBezTo>
                  <a:cubicBezTo>
                    <a:pt x="16658" y="1002"/>
                    <a:pt x="16658" y="1002"/>
                    <a:pt x="16658" y="1002"/>
                  </a:cubicBezTo>
                  <a:lnTo>
                    <a:pt x="16658" y="16"/>
                  </a:lnTo>
                  <a:close/>
                  <a:moveTo>
                    <a:pt x="17477" y="16"/>
                  </a:moveTo>
                  <a:cubicBezTo>
                    <a:pt x="17658" y="16"/>
                    <a:pt x="17658" y="16"/>
                    <a:pt x="17658" y="16"/>
                  </a:cubicBezTo>
                  <a:cubicBezTo>
                    <a:pt x="17658" y="1285"/>
                    <a:pt x="17658" y="1285"/>
                    <a:pt x="17658" y="1285"/>
                  </a:cubicBezTo>
                  <a:cubicBezTo>
                    <a:pt x="17477" y="1285"/>
                    <a:pt x="17477" y="1285"/>
                    <a:pt x="17477" y="1285"/>
                  </a:cubicBezTo>
                  <a:lnTo>
                    <a:pt x="17477" y="16"/>
                  </a:lnTo>
                  <a:close/>
                  <a:moveTo>
                    <a:pt x="19320" y="16"/>
                  </a:moveTo>
                  <a:cubicBezTo>
                    <a:pt x="19493" y="16"/>
                    <a:pt x="19493" y="16"/>
                    <a:pt x="19493" y="16"/>
                  </a:cubicBezTo>
                  <a:cubicBezTo>
                    <a:pt x="19493" y="1285"/>
                    <a:pt x="19493" y="1285"/>
                    <a:pt x="19493" y="1285"/>
                  </a:cubicBezTo>
                  <a:cubicBezTo>
                    <a:pt x="19337" y="1285"/>
                    <a:pt x="19337" y="1285"/>
                    <a:pt x="19337" y="1285"/>
                  </a:cubicBezTo>
                  <a:cubicBezTo>
                    <a:pt x="18488" y="308"/>
                    <a:pt x="18488" y="308"/>
                    <a:pt x="18488" y="308"/>
                  </a:cubicBezTo>
                  <a:cubicBezTo>
                    <a:pt x="18488" y="1285"/>
                    <a:pt x="18488" y="1285"/>
                    <a:pt x="18488" y="1285"/>
                  </a:cubicBezTo>
                  <a:cubicBezTo>
                    <a:pt x="18317" y="1285"/>
                    <a:pt x="18317" y="1285"/>
                    <a:pt x="18317" y="1285"/>
                  </a:cubicBezTo>
                  <a:cubicBezTo>
                    <a:pt x="18317" y="16"/>
                    <a:pt x="18317" y="16"/>
                    <a:pt x="18317" y="16"/>
                  </a:cubicBezTo>
                  <a:cubicBezTo>
                    <a:pt x="18464" y="16"/>
                    <a:pt x="18464" y="16"/>
                    <a:pt x="18464" y="16"/>
                  </a:cubicBezTo>
                  <a:cubicBezTo>
                    <a:pt x="19320" y="1002"/>
                    <a:pt x="19320" y="1002"/>
                    <a:pt x="19320" y="1002"/>
                  </a:cubicBezTo>
                  <a:lnTo>
                    <a:pt x="19320" y="16"/>
                  </a:lnTo>
                  <a:close/>
                  <a:moveTo>
                    <a:pt x="20712" y="659"/>
                  </a:moveTo>
                  <a:cubicBezTo>
                    <a:pt x="21137" y="659"/>
                    <a:pt x="21137" y="659"/>
                    <a:pt x="21137" y="659"/>
                  </a:cubicBezTo>
                  <a:cubicBezTo>
                    <a:pt x="21137" y="1198"/>
                    <a:pt x="21137" y="1198"/>
                    <a:pt x="21137" y="1198"/>
                  </a:cubicBezTo>
                  <a:cubicBezTo>
                    <a:pt x="20981" y="1266"/>
                    <a:pt x="20826" y="1300"/>
                    <a:pt x="20673" y="1300"/>
                  </a:cubicBezTo>
                  <a:cubicBezTo>
                    <a:pt x="20463" y="1300"/>
                    <a:pt x="20294" y="1239"/>
                    <a:pt x="20169" y="1115"/>
                  </a:cubicBezTo>
                  <a:cubicBezTo>
                    <a:pt x="20043" y="994"/>
                    <a:pt x="19980" y="842"/>
                    <a:pt x="19980" y="662"/>
                  </a:cubicBezTo>
                  <a:cubicBezTo>
                    <a:pt x="19980" y="473"/>
                    <a:pt x="20045" y="314"/>
                    <a:pt x="20176" y="189"/>
                  </a:cubicBezTo>
                  <a:cubicBezTo>
                    <a:pt x="20306" y="63"/>
                    <a:pt x="20469" y="0"/>
                    <a:pt x="20666" y="0"/>
                  </a:cubicBezTo>
                  <a:cubicBezTo>
                    <a:pt x="20736" y="0"/>
                    <a:pt x="20804" y="8"/>
                    <a:pt x="20869" y="22"/>
                  </a:cubicBezTo>
                  <a:cubicBezTo>
                    <a:pt x="20933" y="39"/>
                    <a:pt x="21014" y="66"/>
                    <a:pt x="21112" y="109"/>
                  </a:cubicBezTo>
                  <a:cubicBezTo>
                    <a:pt x="21112" y="293"/>
                    <a:pt x="21112" y="293"/>
                    <a:pt x="21112" y="293"/>
                  </a:cubicBezTo>
                  <a:cubicBezTo>
                    <a:pt x="20961" y="205"/>
                    <a:pt x="20811" y="161"/>
                    <a:pt x="20661" y="161"/>
                  </a:cubicBezTo>
                  <a:cubicBezTo>
                    <a:pt x="20523" y="161"/>
                    <a:pt x="20407" y="209"/>
                    <a:pt x="20311" y="303"/>
                  </a:cubicBezTo>
                  <a:cubicBezTo>
                    <a:pt x="20215" y="397"/>
                    <a:pt x="20169" y="514"/>
                    <a:pt x="20169" y="651"/>
                  </a:cubicBezTo>
                  <a:cubicBezTo>
                    <a:pt x="20169" y="795"/>
                    <a:pt x="20215" y="913"/>
                    <a:pt x="20311" y="1004"/>
                  </a:cubicBezTo>
                  <a:cubicBezTo>
                    <a:pt x="20407" y="1096"/>
                    <a:pt x="20528" y="1142"/>
                    <a:pt x="20678" y="1142"/>
                  </a:cubicBezTo>
                  <a:cubicBezTo>
                    <a:pt x="20750" y="1142"/>
                    <a:pt x="20838" y="1125"/>
                    <a:pt x="20939" y="1092"/>
                  </a:cubicBezTo>
                  <a:cubicBezTo>
                    <a:pt x="20956" y="1087"/>
                    <a:pt x="20956" y="1087"/>
                    <a:pt x="20956" y="1087"/>
                  </a:cubicBezTo>
                  <a:cubicBezTo>
                    <a:pt x="20956" y="821"/>
                    <a:pt x="20956" y="821"/>
                    <a:pt x="20956" y="821"/>
                  </a:cubicBezTo>
                  <a:cubicBezTo>
                    <a:pt x="20712" y="821"/>
                    <a:pt x="20712" y="821"/>
                    <a:pt x="20712" y="821"/>
                  </a:cubicBezTo>
                  <a:lnTo>
                    <a:pt x="20712" y="6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solidFill>
                  <a:schemeClr val="tx1">
                    <a:alpha val="0"/>
                  </a:schemeClr>
                </a:solidFill>
              </a:endParaRPr>
            </a:p>
          </p:txBody>
        </p:sp>
      </p:grpSp>
      <p:sp>
        <p:nvSpPr>
          <p:cNvPr id="17" name="Text Placeholder 17"/>
          <p:cNvSpPr>
            <a:spLocks noGrp="1"/>
          </p:cNvSpPr>
          <p:nvPr>
            <p:ph type="body" sz="quarter" idx="16" hasCustomPrompt="1"/>
          </p:nvPr>
        </p:nvSpPr>
        <p:spPr>
          <a:xfrm>
            <a:off x="1752600" y="6529254"/>
            <a:ext cx="5867400" cy="187537"/>
          </a:xfrm>
        </p:spPr>
        <p:txBody>
          <a:bodyPr/>
          <a:lstStyle>
            <a:lvl1pPr marL="0" indent="0">
              <a:buNone/>
              <a:defRPr sz="1200" baseline="0"/>
            </a:lvl1pPr>
          </a:lstStyle>
          <a:p>
            <a:pPr lvl="0"/>
            <a:r>
              <a:rPr lang="en-US" dirty="0"/>
              <a:t>Click to add copyright line</a:t>
            </a:r>
            <a:endParaRPr lang="en-IN" dirty="0"/>
          </a:p>
        </p:txBody>
      </p:sp>
    </p:spTree>
    <p:extLst>
      <p:ext uri="{BB962C8B-B14F-4D97-AF65-F5344CB8AC3E}">
        <p14:creationId xmlns:p14="http://schemas.microsoft.com/office/powerpoint/2010/main" val="2981062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152463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3/24/2022</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3/24/2022</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3/24/2022</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000" y="6501885"/>
            <a:ext cx="918000" cy="279915"/>
          </a:xfrm>
          <a:prstGeom prst="rect">
            <a:avLst/>
          </a:prstGeom>
        </p:spPr>
      </p:pic>
      <p:sp>
        <p:nvSpPr>
          <p:cNvPr id="13" name="TextBox 12"/>
          <p:cNvSpPr txBox="1"/>
          <p:nvPr userDrawn="1"/>
        </p:nvSpPr>
        <p:spPr>
          <a:xfrm>
            <a:off x="3048000" y="6504801"/>
            <a:ext cx="7162800"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panose="020B0604030504040204" pitchFamily="34" charset="0"/>
                <a:ea typeface="Verdana" panose="020B0604030504040204" pitchFamily="34" charset="0"/>
                <a:cs typeface="Verdana" panose="020B0604030504040204" pitchFamily="34" charset="0"/>
              </a:rPr>
              <a:t>Copyright © 2018, 2015, 2012 Pearson Education, Inc. All Rights Reserved.</a:t>
            </a:r>
          </a:p>
        </p:txBody>
      </p:sp>
    </p:spTree>
    <p:extLst>
      <p:ext uri="{BB962C8B-B14F-4D97-AF65-F5344CB8AC3E}">
        <p14:creationId xmlns:p14="http://schemas.microsoft.com/office/powerpoint/2010/main" val="2203796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3/24/2022</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3/24/2022</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3564629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3/24/2022</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425685"/>
            <a:ext cx="918000" cy="279915"/>
          </a:xfrm>
          <a:prstGeom prst="rect">
            <a:avLst/>
          </a:prstGeom>
        </p:spPr>
      </p:pic>
      <p:sp>
        <p:nvSpPr>
          <p:cNvPr id="10" name="TextBox 9"/>
          <p:cNvSpPr txBox="1"/>
          <p:nvPr userDrawn="1"/>
        </p:nvSpPr>
        <p:spPr>
          <a:xfrm>
            <a:off x="3048000" y="6428601"/>
            <a:ext cx="7162800"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panose="020B0604030504040204" pitchFamily="34" charset="0"/>
                <a:ea typeface="Verdana" panose="020B0604030504040204" pitchFamily="34" charset="0"/>
                <a:cs typeface="Verdana" panose="020B0604030504040204" pitchFamily="34" charset="0"/>
              </a:rPr>
              <a:t>Copyright © 2015, 2012, 2009 Pearson Education, Inc. All Rights Reserved.</a:t>
            </a:r>
          </a:p>
        </p:txBody>
      </p:sp>
    </p:spTree>
    <p:extLst>
      <p:ext uri="{BB962C8B-B14F-4D97-AF65-F5344CB8AC3E}">
        <p14:creationId xmlns:p14="http://schemas.microsoft.com/office/powerpoint/2010/main" val="3711136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cxnSp>
        <p:nvCxnSpPr>
          <p:cNvPr id="4" name="Straight Connector 3"/>
          <p:cNvCxnSpPr/>
          <p:nvPr userDrawn="1"/>
        </p:nvCxnSpPr>
        <p:spPr>
          <a:xfrm>
            <a:off x="0" y="6788570"/>
            <a:ext cx="9144000" cy="69431"/>
          </a:xfrm>
          <a:prstGeom prst="line">
            <a:avLst/>
          </a:prstGeom>
          <a:ln w="171450">
            <a:solidFill>
              <a:srgbClr val="C77043"/>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061819957"/>
      </p:ext>
    </p:extLst>
  </p:cSld>
  <p:clrMapOvr>
    <a:masterClrMapping/>
  </p:clrMapOvr>
  <p:transition spd="slow">
    <p:cover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4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134" y="6470733"/>
            <a:ext cx="918000" cy="279915"/>
          </a:xfrm>
          <a:prstGeom prst="rect">
            <a:avLst/>
          </a:prstGeom>
        </p:spPr>
      </p:pic>
    </p:spTree>
    <p:extLst>
      <p:ext uri="{BB962C8B-B14F-4D97-AF65-F5344CB8AC3E}">
        <p14:creationId xmlns:p14="http://schemas.microsoft.com/office/powerpoint/2010/main" val="2392654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4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3/24/2022</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9" name="TextBox 8"/>
          <p:cNvSpPr txBox="1"/>
          <p:nvPr userDrawn="1"/>
        </p:nvSpPr>
        <p:spPr>
          <a:xfrm>
            <a:off x="2895600" y="6477000"/>
            <a:ext cx="6125495" cy="276999"/>
          </a:xfrm>
          <a:prstGeom prst="rect">
            <a:avLst/>
          </a:prstGeom>
          <a:noFill/>
        </p:spPr>
        <p:txBody>
          <a:bodyPr wrap="square" rtlCol="0">
            <a:spAutoFit/>
          </a:bodyPr>
          <a:lstStyle/>
          <a:p>
            <a:pPr algn="r">
              <a:buClrTx/>
              <a:defRPr/>
            </a:pPr>
            <a:r>
              <a:rPr lang="en-IN" altLang="en-US" sz="1200" dirty="0">
                <a:latin typeface="Verdana" panose="020B0604030504040204" pitchFamily="34" charset="0"/>
                <a:ea typeface="Verdana" panose="020B0604030504040204" pitchFamily="34" charset="0"/>
                <a:cs typeface="Verdana" panose="020B0604030504040204" pitchFamily="34" charset="0"/>
              </a:rPr>
              <a:t>Copyright © 2017 Pearson Education, Inc. All Rights Reserved.</a:t>
            </a: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134" y="6470733"/>
            <a:ext cx="918000" cy="279915"/>
          </a:xfrm>
          <a:prstGeom prst="rect">
            <a:avLst/>
          </a:prstGeom>
        </p:spPr>
      </p:pic>
    </p:spTree>
    <p:extLst>
      <p:ext uri="{BB962C8B-B14F-4D97-AF65-F5344CB8AC3E}">
        <p14:creationId xmlns:p14="http://schemas.microsoft.com/office/powerpoint/2010/main" val="2160427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325105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3/24/2022</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17787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2400"/>
            </a:lvl1pPr>
            <a:lvl2pPr marL="569913" indent="-285750">
              <a:buClr>
                <a:srgbClr val="007FA3"/>
              </a:buClr>
              <a:defRPr sz="2400"/>
            </a:lvl2pPr>
            <a:lvl3pPr>
              <a:buClr>
                <a:srgbClr val="007FA3"/>
              </a:buClr>
              <a:defRPr sz="2400"/>
            </a:lvl3pPr>
            <a:lvl4pPr>
              <a:buClr>
                <a:srgbClr val="007FA3"/>
              </a:buClr>
              <a:defRPr sz="2400"/>
            </a:lvl4pPr>
            <a:lvl5pPr>
              <a:buClr>
                <a:srgbClr val="007FA3"/>
              </a:buClr>
              <a:defRPr sz="2400"/>
            </a:lvl5pPr>
            <a:lvl6pPr>
              <a:buClr>
                <a:srgbClr val="007FA3"/>
              </a:buClr>
              <a:defRPr sz="2400"/>
            </a:lvl6pPr>
            <a:lvl7pPr>
              <a:buClr>
                <a:srgbClr val="007FA3"/>
              </a:buClr>
              <a:defRPr sz="2400"/>
            </a:lvl7pPr>
            <a:lvl8pPr>
              <a:buClr>
                <a:srgbClr val="007FA3"/>
              </a:buClr>
              <a:defRPr sz="2400"/>
            </a:lvl8pPr>
            <a:lvl9pPr>
              <a:buClr>
                <a:srgbClr val="007FA3"/>
              </a:buCl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3/24/2022</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17056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3/24/2022</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9" name="TextBox 8"/>
          <p:cNvSpPr txBox="1"/>
          <p:nvPr userDrawn="1"/>
        </p:nvSpPr>
        <p:spPr>
          <a:xfrm>
            <a:off x="2895600" y="6477000"/>
            <a:ext cx="6125495" cy="276999"/>
          </a:xfrm>
          <a:prstGeom prst="rect">
            <a:avLst/>
          </a:prstGeom>
          <a:noFill/>
        </p:spPr>
        <p:txBody>
          <a:bodyPr wrap="square" rtlCol="0">
            <a:spAutoFit/>
          </a:bodyPr>
          <a:lstStyle/>
          <a:p>
            <a:pPr algn="r">
              <a:buClrTx/>
              <a:defRPr/>
            </a:pPr>
            <a:r>
              <a:rPr lang="en-IN" altLang="en-US" sz="1200" dirty="0">
                <a:latin typeface="Verdana" panose="020B0604030504040204" pitchFamily="34" charset="0"/>
                <a:ea typeface="Verdana" panose="020B0604030504040204" pitchFamily="34" charset="0"/>
                <a:cs typeface="Verdana" panose="020B0604030504040204" pitchFamily="34" charset="0"/>
              </a:rPr>
              <a:t>Copyright © 2020 Pearson All Rights Reserved</a:t>
            </a: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134" y="6470733"/>
            <a:ext cx="918000" cy="279915"/>
          </a:xfrm>
          <a:prstGeom prst="rect">
            <a:avLst/>
          </a:prstGeom>
        </p:spPr>
      </p:pic>
    </p:spTree>
    <p:extLst>
      <p:ext uri="{BB962C8B-B14F-4D97-AF65-F5344CB8AC3E}">
        <p14:creationId xmlns:p14="http://schemas.microsoft.com/office/powerpoint/2010/main" val="326479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3/24/2022</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63931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3/24/2022</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433078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3/24/2022</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4835873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3/24/2022</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r>
              <a:rPr lang="en-US" dirty="0"/>
              <a:t>1-1</a:t>
            </a:r>
            <a:fld id="{200B2350-5261-4F5C-9DF5-EF0D264FC8D2}" type="slidenum">
              <a:rPr lang="en-US" smtClean="0"/>
              <a:pPr/>
              <a:t>‹#›</a:t>
            </a:fld>
            <a:endParaRPr lang="en-US" dirty="0"/>
          </a:p>
        </p:txBody>
      </p:sp>
      <p:sp>
        <p:nvSpPr>
          <p:cNvPr id="10" name="TextBox 9"/>
          <p:cNvSpPr txBox="1"/>
          <p:nvPr userDrawn="1"/>
        </p:nvSpPr>
        <p:spPr>
          <a:xfrm>
            <a:off x="2895600" y="6477000"/>
            <a:ext cx="6125495" cy="276999"/>
          </a:xfrm>
          <a:prstGeom prst="rect">
            <a:avLst/>
          </a:prstGeom>
          <a:noFill/>
        </p:spPr>
        <p:txBody>
          <a:bodyPr wrap="square" rtlCol="0">
            <a:spAutoFit/>
          </a:bodyPr>
          <a:lstStyle/>
          <a:p>
            <a:pPr algn="r">
              <a:buClrTx/>
              <a:defRPr/>
            </a:pPr>
            <a:r>
              <a:rPr lang="en-IN" altLang="en-US" sz="1200" dirty="0">
                <a:latin typeface="Verdana" panose="020B0604030504040204" pitchFamily="34" charset="0"/>
                <a:ea typeface="Verdana" panose="020B0604030504040204" pitchFamily="34" charset="0"/>
                <a:cs typeface="Verdana" panose="020B0604030504040204" pitchFamily="34" charset="0"/>
              </a:rPr>
              <a:t>Copyright © 2023 Pearson All Rights Reserved.</a:t>
            </a:r>
          </a:p>
        </p:txBody>
      </p:sp>
      <p:pic>
        <p:nvPicPr>
          <p:cNvPr id="8" name="Picture 7" descr="Pearson Logo">
            <a:extLst>
              <a:ext uri="{FF2B5EF4-FFF2-40B4-BE49-F238E27FC236}">
                <a16:creationId xmlns:a16="http://schemas.microsoft.com/office/drawing/2014/main" id="{6B65FCAD-4B6B-4D0F-93BB-69E4003B80A3}"/>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74134" y="6470733"/>
            <a:ext cx="918000" cy="279915"/>
          </a:xfrm>
          <a:prstGeom prst="rect">
            <a:avLst/>
          </a:prstGeom>
        </p:spPr>
      </p:pic>
    </p:spTree>
    <p:extLst>
      <p:ext uri="{BB962C8B-B14F-4D97-AF65-F5344CB8AC3E}">
        <p14:creationId xmlns:p14="http://schemas.microsoft.com/office/powerpoint/2010/main" val="346558575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57" r:id="rId23"/>
    <p:sldLayoutId id="2147483656" r:id="rId24"/>
    <p:sldLayoutId id="2147483650" r:id="rId25"/>
    <p:sldLayoutId id="2147483659" r:id="rId26"/>
    <p:sldLayoutId id="2147483658" r:id="rId27"/>
    <p:sldLayoutId id="2147483660" r:id="rId28"/>
    <p:sldLayoutId id="2147483654" r:id="rId29"/>
    <p:sldLayoutId id="2147483655" r:id="rId30"/>
    <p:sldLayoutId id="2147483661" r:id="rId31"/>
    <p:sldLayoutId id="2147483662" r:id="rId32"/>
    <p:sldLayoutId id="2147483686" r:id="rId33"/>
    <p:sldLayoutId id="2147483687" r:id="rId34"/>
  </p:sldLayoutIdLst>
  <p:txStyles>
    <p:titleStyle>
      <a:lvl1pPr algn="l" defTabSz="914400" rtl="0" eaLnBrk="1" latinLnBrk="0" hangingPunct="1">
        <a:lnSpc>
          <a:spcPct val="100000"/>
        </a:lnSpc>
        <a:spcBef>
          <a:spcPct val="0"/>
        </a:spcBef>
        <a:buNone/>
        <a:defRPr sz="34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34.xml"/><Relationship Id="rId4" Type="http://schemas.openxmlformats.org/officeDocument/2006/relationships/image" Target="../media/image41.sv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1"/>
            <a:ext cx="8001000" cy="990599"/>
          </a:xfrm>
        </p:spPr>
        <p:txBody>
          <a:bodyPr anchor="ctr"/>
          <a:lstStyle/>
          <a:p>
            <a:pPr>
              <a:defRPr/>
            </a:pPr>
            <a:r>
              <a:rPr lang="en-US">
                <a:ln w="0"/>
              </a:rPr>
              <a:t>GO! </a:t>
            </a:r>
            <a:r>
              <a:rPr lang="en-US"/>
              <a:t>with Microsoft 365: Excel 2021</a:t>
            </a:r>
          </a:p>
        </p:txBody>
      </p:sp>
      <p:pic>
        <p:nvPicPr>
          <p:cNvPr id="9" name="Picture 8" descr="Front Cover: GO! with Microsoft 365 Excel 2021, First Edition by Shelley Gaskin and Alicia Vargas. Series Editor Shelley Gaskin."/>
          <p:cNvPicPr>
            <a:picLocks noChangeAspect="1"/>
          </p:cNvPicPr>
          <p:nvPr/>
        </p:nvPicPr>
        <p:blipFill>
          <a:blip r:embed="rId3">
            <a:extLst>
              <a:ext uri="{28A0092B-C50C-407E-A947-70E740481C1C}">
                <a14:useLocalDpi xmlns:a14="http://schemas.microsoft.com/office/drawing/2010/main" val="0"/>
              </a:ext>
            </a:extLst>
          </a:blip>
          <a:srcRect/>
          <a:stretch/>
        </p:blipFill>
        <p:spPr>
          <a:xfrm>
            <a:off x="490756" y="1896626"/>
            <a:ext cx="3229884" cy="4143661"/>
          </a:xfrm>
          <a:prstGeom prst="rect">
            <a:avLst/>
          </a:prstGeom>
          <a:ln w="9525">
            <a:solidFill>
              <a:schemeClr val="tx1"/>
            </a:solidFill>
          </a:ln>
        </p:spPr>
      </p:pic>
      <p:sp>
        <p:nvSpPr>
          <p:cNvPr id="4" name="Text Placeholder 3"/>
          <p:cNvSpPr>
            <a:spLocks noGrp="1"/>
          </p:cNvSpPr>
          <p:nvPr>
            <p:ph type="body" sz="quarter" idx="14"/>
          </p:nvPr>
        </p:nvSpPr>
        <p:spPr>
          <a:xfrm>
            <a:off x="4876801" y="2514600"/>
            <a:ext cx="3253409" cy="936593"/>
          </a:xfrm>
        </p:spPr>
        <p:txBody>
          <a:bodyPr/>
          <a:lstStyle/>
          <a:p>
            <a:pPr algn="ctr"/>
            <a:r>
              <a:rPr lang="en-US" b="1"/>
              <a:t>Chapter 5</a:t>
            </a:r>
          </a:p>
        </p:txBody>
      </p:sp>
      <p:sp>
        <p:nvSpPr>
          <p:cNvPr id="5" name="Text Placeholder 4"/>
          <p:cNvSpPr>
            <a:spLocks noGrp="1"/>
          </p:cNvSpPr>
          <p:nvPr>
            <p:ph type="body" sz="quarter" idx="4294967295"/>
          </p:nvPr>
        </p:nvSpPr>
        <p:spPr>
          <a:xfrm>
            <a:off x="5105400" y="3703638"/>
            <a:ext cx="3581400" cy="1477962"/>
          </a:xfrm>
        </p:spPr>
        <p:txBody>
          <a:bodyPr/>
          <a:lstStyle/>
          <a:p>
            <a:pPr marL="0" indent="0" algn="ctr">
              <a:buNone/>
            </a:pPr>
            <a:r>
              <a:rPr lang="en-US" sz="2200"/>
              <a:t>Managing Large Workbooks and Using Advanced Sorting and Filtering</a:t>
            </a:r>
          </a:p>
        </p:txBody>
      </p:sp>
      <p:pic>
        <p:nvPicPr>
          <p:cNvPr id="10" name="Picture 9" descr="Pearson Logo">
            <a:extLst>
              <a:ext uri="{FF2B5EF4-FFF2-40B4-BE49-F238E27FC236}">
                <a16:creationId xmlns:a16="http://schemas.microsoft.com/office/drawing/2014/main" id="{B1881B53-E3B0-4B69-AAA6-812D83BDD8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134" y="6470733"/>
            <a:ext cx="918000" cy="279915"/>
          </a:xfrm>
          <a:prstGeom prst="rect">
            <a:avLst/>
          </a:prstGeom>
        </p:spPr>
      </p:pic>
      <p:sp>
        <p:nvSpPr>
          <p:cNvPr id="11" name="Text Placeholder 3"/>
          <p:cNvSpPr>
            <a:spLocks noGrp="1"/>
          </p:cNvSpPr>
          <p:nvPr>
            <p:ph type="body" sz="quarter" idx="15"/>
          </p:nvPr>
        </p:nvSpPr>
        <p:spPr>
          <a:xfrm>
            <a:off x="3077816" y="6522027"/>
            <a:ext cx="5848350" cy="259773"/>
          </a:xfrm>
        </p:spPr>
        <p:txBody>
          <a:bodyPr/>
          <a:lstStyle/>
          <a:p>
            <a:pPr algn="r">
              <a:buClrTx/>
              <a:defRPr/>
            </a:pPr>
            <a:r>
              <a:rPr lang="en-US" altLang="en-US" sz="1200">
                <a:latin typeface="Verdana" panose="020B0604030504040204" pitchFamily="34" charset="0"/>
                <a:ea typeface="Verdana" panose="020B0604030504040204" pitchFamily="34" charset="0"/>
                <a:cs typeface="Verdana" panose="020B0604030504040204" pitchFamily="34" charset="0"/>
              </a:rPr>
              <a:t>Copyright © 2023 Pearson All Rights Reserved.</a:t>
            </a:r>
          </a:p>
        </p:txBody>
      </p:sp>
    </p:spTree>
    <p:extLst>
      <p:ext uri="{BB962C8B-B14F-4D97-AF65-F5344CB8AC3E}">
        <p14:creationId xmlns:p14="http://schemas.microsoft.com/office/powerpoint/2010/main" val="578384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Format a Worksheet to Share with Others </a:t>
            </a:r>
            <a:r>
              <a:rPr lang="en-US" sz="2000" b="0" dirty="0"/>
              <a:t>(2 of 3)</a:t>
            </a:r>
            <a:endParaRPr lang="en-IN" sz="2000" b="0" dirty="0"/>
          </a:p>
        </p:txBody>
      </p:sp>
      <p:pic>
        <p:nvPicPr>
          <p:cNvPr id="6" name="Content Placeholder 5" descr="A backstage view of Excel. The print tab is selected. In the print preview of the worksheet, the Column titles display at top of Page 2. The bottom left corner below the preview reads as 2 of 2 (labeled as Page 2 displays).&#10;">
            <a:extLst>
              <a:ext uri="{FF2B5EF4-FFF2-40B4-BE49-F238E27FC236}">
                <a16:creationId xmlns:a16="http://schemas.microsoft.com/office/drawing/2014/main" id="{D703B2BB-01A5-4D16-900A-F0D8CFADFA8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1500" y="1600200"/>
            <a:ext cx="8001000" cy="4563642"/>
          </a:xfrm>
        </p:spPr>
      </p:pic>
    </p:spTree>
    <p:extLst>
      <p:ext uri="{BB962C8B-B14F-4D97-AF65-F5344CB8AC3E}">
        <p14:creationId xmlns:p14="http://schemas.microsoft.com/office/powerpoint/2010/main" val="1899251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 a Worksheet to Share with Others </a:t>
            </a:r>
            <a:r>
              <a:rPr lang="en-US" sz="2000" b="0" dirty="0"/>
              <a:t>(3 of 3)</a:t>
            </a:r>
            <a:endParaRPr lang="en-IN" sz="2000" b="0" dirty="0"/>
          </a:p>
        </p:txBody>
      </p:sp>
      <p:pic>
        <p:nvPicPr>
          <p:cNvPr id="10" name="Content Placeholder 9" descr="An insert hyperlink dialog box and a set hyperlink screen tip dialog box, displayed over it. In the former, a link to the existing file is selected and in the latter, the screen tip text reads as “Click here for contact info”.&#10;">
            <a:extLst>
              <a:ext uri="{FF2B5EF4-FFF2-40B4-BE49-F238E27FC236}">
                <a16:creationId xmlns:a16="http://schemas.microsoft.com/office/drawing/2014/main" id="{3C0203D5-C6D8-4D70-BB3E-D4CC23C48B5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550291"/>
            <a:ext cx="8222929" cy="2412109"/>
          </a:xfrm>
        </p:spPr>
      </p:pic>
      <p:pic>
        <p:nvPicPr>
          <p:cNvPr id="12" name="Content Placeholder 11" descr="An Excel sheet shows a text in cell M2 (instructor) that appears light blue and underlined. This is labeled as text formatted as a hyperlink. Below the cell is a screen tip text that reads as click here for contact info.&#10;">
            <a:extLst>
              <a:ext uri="{FF2B5EF4-FFF2-40B4-BE49-F238E27FC236}">
                <a16:creationId xmlns:a16="http://schemas.microsoft.com/office/drawing/2014/main" id="{A7E731DC-2065-4A92-872E-D54AA8A4DA82}"/>
              </a:ext>
            </a:extLst>
          </p:cNvPr>
          <p:cNvPicPr>
            <a:picLocks noGrp="1" noChangeAspect="1"/>
          </p:cNvPicPr>
          <p:nvPr>
            <p:ph idx="13"/>
          </p:nvPr>
        </p:nvPicPr>
        <p:blipFill>
          <a:blip r:embed="rId4" cstate="print">
            <a:extLst>
              <a:ext uri="{28A0092B-C50C-407E-A947-70E740481C1C}">
                <a14:useLocalDpi xmlns:a14="http://schemas.microsoft.com/office/drawing/2010/main" val="0"/>
              </a:ext>
            </a:extLst>
          </a:blip>
          <a:stretch>
            <a:fillRect/>
          </a:stretch>
        </p:blipFill>
        <p:spPr>
          <a:xfrm>
            <a:off x="561925" y="4044649"/>
            <a:ext cx="8020149" cy="2279951"/>
          </a:xfrm>
        </p:spPr>
      </p:pic>
    </p:spTree>
    <p:extLst>
      <p:ext uri="{BB962C8B-B14F-4D97-AF65-F5344CB8AC3E}">
        <p14:creationId xmlns:p14="http://schemas.microsoft.com/office/powerpoint/2010/main" val="1623997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Save Excel Data in Other File Formats </a:t>
            </a:r>
            <a:br>
              <a:rPr lang="en-US" dirty="0"/>
            </a:br>
            <a:r>
              <a:rPr lang="en-US" sz="2000" b="0" dirty="0"/>
              <a:t>(1 of 6)</a:t>
            </a:r>
          </a:p>
        </p:txBody>
      </p:sp>
      <p:sp>
        <p:nvSpPr>
          <p:cNvPr id="3" name="Content Placeholder 2">
            <a:extLst>
              <a:ext uri="{FF2B5EF4-FFF2-40B4-BE49-F238E27FC236}">
                <a16:creationId xmlns:a16="http://schemas.microsoft.com/office/drawing/2014/main" id="{429A2661-78BF-40EF-B2AE-9C83F24936C5}"/>
              </a:ext>
            </a:extLst>
          </p:cNvPr>
          <p:cNvSpPr>
            <a:spLocks noGrp="1"/>
          </p:cNvSpPr>
          <p:nvPr>
            <p:ph idx="1"/>
          </p:nvPr>
        </p:nvSpPr>
        <p:spPr/>
        <p:txBody>
          <a:bodyPr/>
          <a:lstStyle/>
          <a:p>
            <a:pPr marL="0" indent="0">
              <a:buNone/>
            </a:pPr>
            <a:r>
              <a:rPr lang="en-US" dirty="0"/>
              <a:t>Other Excel file formats:</a:t>
            </a:r>
          </a:p>
          <a:p>
            <a:pPr lvl="1"/>
            <a:r>
              <a:rPr lang="en-US" dirty="0"/>
              <a:t>Excel 97-2003 Workbook</a:t>
            </a:r>
          </a:p>
          <a:p>
            <a:pPr lvl="1"/>
            <a:r>
              <a:rPr lang="en-US" dirty="0"/>
              <a:t>Excel Template</a:t>
            </a:r>
          </a:p>
          <a:p>
            <a:pPr lvl="1"/>
            <a:r>
              <a:rPr lang="en-US" dirty="0"/>
              <a:t>Single File Web Page</a:t>
            </a:r>
          </a:p>
          <a:p>
            <a:pPr lvl="1"/>
            <a:r>
              <a:rPr lang="en-US" dirty="0"/>
              <a:t>Web Page</a:t>
            </a:r>
          </a:p>
          <a:p>
            <a:pPr lvl="1"/>
            <a:r>
              <a:rPr lang="en-US" dirty="0"/>
              <a:t>Excel Macro-Enabled Workbook</a:t>
            </a:r>
          </a:p>
          <a:p>
            <a:pPr marL="0" indent="0">
              <a:buNone/>
            </a:pPr>
            <a:endParaRPr lang="en-US" dirty="0"/>
          </a:p>
        </p:txBody>
      </p:sp>
    </p:spTree>
    <p:extLst>
      <p:ext uri="{BB962C8B-B14F-4D97-AF65-F5344CB8AC3E}">
        <p14:creationId xmlns:p14="http://schemas.microsoft.com/office/powerpoint/2010/main" val="2156361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Save Excel Data in Other File Formats </a:t>
            </a:r>
            <a:br>
              <a:rPr lang="en-US" dirty="0"/>
            </a:br>
            <a:r>
              <a:rPr lang="en-US" sz="2000" b="0" dirty="0"/>
              <a:t>(2 of 6)</a:t>
            </a:r>
          </a:p>
        </p:txBody>
      </p:sp>
      <p:pic>
        <p:nvPicPr>
          <p:cNvPr id="7" name="Content Placeholder 6" descr="A save as and enter text dialog box. In the former, This PC is selected and in Save as type, Web Page is selected. In the latter, the page titled reads as “computer courses Lastname first name”.&#10;">
            <a:extLst>
              <a:ext uri="{FF2B5EF4-FFF2-40B4-BE49-F238E27FC236}">
                <a16:creationId xmlns:a16="http://schemas.microsoft.com/office/drawing/2014/main" id="{F4F59E0C-AC48-4782-A87C-D6A2D2A69DC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4096" y="2209800"/>
            <a:ext cx="7975807" cy="2973165"/>
          </a:xfrm>
        </p:spPr>
      </p:pic>
    </p:spTree>
    <p:extLst>
      <p:ext uri="{BB962C8B-B14F-4D97-AF65-F5344CB8AC3E}">
        <p14:creationId xmlns:p14="http://schemas.microsoft.com/office/powerpoint/2010/main" val="3834312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Save Excel Data in Other File Formats </a:t>
            </a:r>
            <a:br>
              <a:rPr lang="en-US" dirty="0"/>
            </a:br>
            <a:r>
              <a:rPr lang="en-US" sz="2000" b="0" kern="1200" dirty="0">
                <a:solidFill>
                  <a:srgbClr val="007FA3"/>
                </a:solidFill>
                <a:effectLst/>
                <a:latin typeface="+mn-lt"/>
                <a:ea typeface="+mj-ea"/>
                <a:cs typeface="Times New Roman" panose="02020603050405020304" pitchFamily="18" charset="0"/>
              </a:rPr>
              <a:t>(3 of 6)</a:t>
            </a:r>
            <a:endParaRPr lang="en-IN" sz="2000" b="0" dirty="0">
              <a:latin typeface="+mn-lt"/>
            </a:endParaRPr>
          </a:p>
        </p:txBody>
      </p:sp>
      <p:pic>
        <p:nvPicPr>
          <p:cNvPr id="10" name="Content Placeholder 9" descr="A save as tab in backstage view of Excel showing a publish as web page dialog box.&#10;Long description in Notes Pane, press F6.">
            <a:extLst>
              <a:ext uri="{FF2B5EF4-FFF2-40B4-BE49-F238E27FC236}">
                <a16:creationId xmlns:a16="http://schemas.microsoft.com/office/drawing/2014/main" id="{26F938C5-2691-4283-91DD-18262FBDC81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0382" y="1627714"/>
            <a:ext cx="7603236" cy="1962462"/>
          </a:xfrm>
        </p:spPr>
      </p:pic>
      <p:pic>
        <p:nvPicPr>
          <p:cNvPr id="12" name="Content Placeholder 11" descr="A save as tab in backstage view of Excel showing a window titled “Publish as”.&#10;Long description in Notes Pane, press F6.">
            <a:extLst>
              <a:ext uri="{FF2B5EF4-FFF2-40B4-BE49-F238E27FC236}">
                <a16:creationId xmlns:a16="http://schemas.microsoft.com/office/drawing/2014/main" id="{6C02A959-8FBE-4DC7-B70F-48FBE3012E4B}"/>
              </a:ext>
            </a:extLst>
          </p:cNvPr>
          <p:cNvPicPr>
            <a:picLocks noGrp="1" noChangeAspect="1"/>
          </p:cNvPicPr>
          <p:nvPr>
            <p:ph idx="13"/>
          </p:nvPr>
        </p:nvPicPr>
        <p:blipFill>
          <a:blip r:embed="rId4" cstate="print">
            <a:extLst>
              <a:ext uri="{28A0092B-C50C-407E-A947-70E740481C1C}">
                <a14:useLocalDpi xmlns:a14="http://schemas.microsoft.com/office/drawing/2010/main" val="0"/>
              </a:ext>
            </a:extLst>
          </a:blip>
          <a:stretch>
            <a:fillRect/>
          </a:stretch>
        </p:blipFill>
        <p:spPr>
          <a:xfrm>
            <a:off x="720306" y="3841303"/>
            <a:ext cx="7703387" cy="2234651"/>
          </a:xfrm>
        </p:spPr>
      </p:pic>
    </p:spTree>
    <p:extLst>
      <p:ext uri="{BB962C8B-B14F-4D97-AF65-F5344CB8AC3E}">
        <p14:creationId xmlns:p14="http://schemas.microsoft.com/office/powerpoint/2010/main" val="1594668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Save Excel Data in Other File Formats </a:t>
            </a:r>
            <a:br>
              <a:rPr lang="en-US" dirty="0"/>
            </a:br>
            <a:r>
              <a:rPr lang="en-US" sz="2000" b="0" dirty="0"/>
              <a:t>(4 of 6)</a:t>
            </a:r>
          </a:p>
        </p:txBody>
      </p:sp>
      <p:sp>
        <p:nvSpPr>
          <p:cNvPr id="3" name="Content Placeholder 2"/>
          <p:cNvSpPr>
            <a:spLocks noGrp="1"/>
          </p:cNvSpPr>
          <p:nvPr>
            <p:ph idx="1"/>
          </p:nvPr>
        </p:nvSpPr>
        <p:spPr>
          <a:xfrm>
            <a:off x="457200" y="1600200"/>
            <a:ext cx="8458200" cy="4495799"/>
          </a:xfrm>
        </p:spPr>
        <p:txBody>
          <a:bodyPr/>
          <a:lstStyle/>
          <a:p>
            <a:r>
              <a:rPr lang="en-US" sz="2800" dirty="0"/>
              <a:t>Additional file formats:</a:t>
            </a:r>
          </a:p>
          <a:p>
            <a:pPr lvl="1"/>
            <a:r>
              <a:rPr lang="en-US" sz="2800" dirty="0"/>
              <a:t>Text (Tab Delimited)</a:t>
            </a:r>
          </a:p>
          <a:p>
            <a:pPr lvl="1"/>
            <a:r>
              <a:rPr lang="en-US" sz="2800" dirty="0"/>
              <a:t>CSV (Comma Delimited)</a:t>
            </a:r>
          </a:p>
          <a:p>
            <a:pPr lvl="1"/>
            <a:r>
              <a:rPr lang="en-US" sz="2800" dirty="0"/>
              <a:t>PDF (Portable Document Format)</a:t>
            </a:r>
          </a:p>
        </p:txBody>
      </p:sp>
    </p:spTree>
    <p:extLst>
      <p:ext uri="{BB962C8B-B14F-4D97-AF65-F5344CB8AC3E}">
        <p14:creationId xmlns:p14="http://schemas.microsoft.com/office/powerpoint/2010/main" val="3717346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Save Excel Data in Other File Formats </a:t>
            </a:r>
            <a:br>
              <a:rPr lang="en-US" dirty="0"/>
            </a:br>
            <a:r>
              <a:rPr lang="en-US" sz="2000" b="0" dirty="0"/>
              <a:t>(5 of 6)</a:t>
            </a:r>
          </a:p>
        </p:txBody>
      </p:sp>
      <p:pic>
        <p:nvPicPr>
          <p:cNvPr id="7" name="Content Placeholder 6" descr="A save as window showing CSV file format (comma delimited) is selected in save as type.&#10;">
            <a:extLst>
              <a:ext uri="{FF2B5EF4-FFF2-40B4-BE49-F238E27FC236}">
                <a16:creationId xmlns:a16="http://schemas.microsoft.com/office/drawing/2014/main" id="{ABB55C54-0131-4106-A73E-2345A28055F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36847" y="2057400"/>
            <a:ext cx="7670306" cy="3195669"/>
          </a:xfrm>
        </p:spPr>
      </p:pic>
    </p:spTree>
    <p:extLst>
      <p:ext uri="{BB962C8B-B14F-4D97-AF65-F5344CB8AC3E}">
        <p14:creationId xmlns:p14="http://schemas.microsoft.com/office/powerpoint/2010/main" val="3341735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Save Excel Data in Other File Formats </a:t>
            </a:r>
            <a:br>
              <a:rPr lang="en-US" dirty="0"/>
            </a:br>
            <a:r>
              <a:rPr lang="en-US" sz="2000" b="0" kern="1200" dirty="0">
                <a:solidFill>
                  <a:srgbClr val="007FA3"/>
                </a:solidFill>
                <a:effectLst/>
                <a:latin typeface="+mn-lt"/>
                <a:ea typeface="+mj-ea"/>
                <a:cs typeface="Times New Roman" panose="02020603050405020304" pitchFamily="18" charset="0"/>
              </a:rPr>
              <a:t>(6 of 6)</a:t>
            </a:r>
            <a:endParaRPr lang="en-IN" sz="2000" b="0" dirty="0">
              <a:latin typeface="+mn-lt"/>
            </a:endParaRPr>
          </a:p>
        </p:txBody>
      </p:sp>
      <p:pic>
        <p:nvPicPr>
          <p:cNvPr id="7" name="Content Placeholder 6" descr="A save as window in Excel shows that in save as type PDF is selected and check box for open file after publishing is selected.&#10;">
            <a:extLst>
              <a:ext uri="{FF2B5EF4-FFF2-40B4-BE49-F238E27FC236}">
                <a16:creationId xmlns:a16="http://schemas.microsoft.com/office/drawing/2014/main" id="{A081C125-F29A-4683-BF99-362EFD1D0C9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7872" y="2057400"/>
            <a:ext cx="7848256" cy="3273393"/>
          </a:xfrm>
        </p:spPr>
      </p:pic>
    </p:spTree>
    <p:extLst>
      <p:ext uri="{BB962C8B-B14F-4D97-AF65-F5344CB8AC3E}">
        <p14:creationId xmlns:p14="http://schemas.microsoft.com/office/powerpoint/2010/main" val="1192306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Advanced Sort Techniques </a:t>
            </a:r>
            <a:r>
              <a:rPr lang="en-US" sz="2000" b="0" dirty="0"/>
              <a:t>(1 of 4)</a:t>
            </a:r>
          </a:p>
        </p:txBody>
      </p:sp>
      <p:sp>
        <p:nvSpPr>
          <p:cNvPr id="5" name="Content Placeholder 4">
            <a:extLst>
              <a:ext uri="{FF2B5EF4-FFF2-40B4-BE49-F238E27FC236}">
                <a16:creationId xmlns:a16="http://schemas.microsoft.com/office/drawing/2014/main" id="{E59BA6B9-4BBC-4A09-9731-9F18D81D0D81}"/>
              </a:ext>
            </a:extLst>
          </p:cNvPr>
          <p:cNvSpPr>
            <a:spLocks noGrp="1"/>
          </p:cNvSpPr>
          <p:nvPr>
            <p:ph idx="1"/>
          </p:nvPr>
        </p:nvSpPr>
        <p:spPr/>
        <p:txBody>
          <a:bodyPr/>
          <a:lstStyle/>
          <a:p>
            <a:r>
              <a:rPr lang="en-US" dirty="0"/>
              <a:t>Sort—organize data in a particular order</a:t>
            </a:r>
          </a:p>
          <a:p>
            <a:pPr lvl="1"/>
            <a:r>
              <a:rPr lang="en-US" dirty="0"/>
              <a:t>Ascending sorts from low to high </a:t>
            </a:r>
          </a:p>
          <a:p>
            <a:pPr lvl="1"/>
            <a:r>
              <a:rPr lang="en-US" dirty="0"/>
              <a:t>Descending sorts from high to low</a:t>
            </a:r>
          </a:p>
          <a:p>
            <a:r>
              <a:rPr lang="en-US" dirty="0"/>
              <a:t>Database—table organized as a collection of facts related to a specific topic.</a:t>
            </a:r>
          </a:p>
          <a:p>
            <a:pPr lvl="1"/>
            <a:r>
              <a:rPr lang="en-US" dirty="0"/>
              <a:t>Record—row of categories of data</a:t>
            </a:r>
          </a:p>
          <a:p>
            <a:pPr lvl="1"/>
            <a:r>
              <a:rPr lang="en-US" dirty="0"/>
              <a:t>Field—single piece of information</a:t>
            </a:r>
          </a:p>
          <a:p>
            <a:pPr lvl="1"/>
            <a:r>
              <a:rPr lang="en-US" dirty="0"/>
              <a:t>Query—question about the data</a:t>
            </a:r>
          </a:p>
        </p:txBody>
      </p:sp>
    </p:spTree>
    <p:extLst>
      <p:ext uri="{BB962C8B-B14F-4D97-AF65-F5344CB8AC3E}">
        <p14:creationId xmlns:p14="http://schemas.microsoft.com/office/powerpoint/2010/main" val="2311487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Advanced Sort Techniques </a:t>
            </a:r>
            <a:r>
              <a:rPr lang="en-US" sz="2000" b="0" dirty="0"/>
              <a:t>(2 of 4)</a:t>
            </a:r>
          </a:p>
        </p:txBody>
      </p:sp>
      <p:pic>
        <p:nvPicPr>
          <p:cNvPr id="10" name="Content Placeholder 9" descr="A table design tab in Excel shows Sorting and filtering arrows in the header row (down arrow to the right of each column heading in row 1). The third table style (alternate blue rows) from the table styles section of the excel ribbon is selected.&#10;">
            <a:extLst>
              <a:ext uri="{FF2B5EF4-FFF2-40B4-BE49-F238E27FC236}">
                <a16:creationId xmlns:a16="http://schemas.microsoft.com/office/drawing/2014/main" id="{C28E3F70-2271-4A33-B738-6BDDE789283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08044" y="1676400"/>
            <a:ext cx="7527912" cy="2407281"/>
          </a:xfrm>
        </p:spPr>
      </p:pic>
      <p:pic>
        <p:nvPicPr>
          <p:cNvPr id="12" name="Content Placeholder 11" descr="A sort dialog box showing the option of dept. is selected in column section, cell values selected in sort on section and A to Z is selected in order section (labeled as worksheet sorted by Dept. in alphabetic order from A to Z).&#10;">
            <a:extLst>
              <a:ext uri="{FF2B5EF4-FFF2-40B4-BE49-F238E27FC236}">
                <a16:creationId xmlns:a16="http://schemas.microsoft.com/office/drawing/2014/main" id="{910DB47E-416F-490D-9E60-980F49472716}"/>
              </a:ext>
            </a:extLst>
          </p:cNvPr>
          <p:cNvPicPr>
            <a:picLocks noGrp="1" noChangeAspect="1"/>
          </p:cNvPicPr>
          <p:nvPr>
            <p:ph idx="13"/>
          </p:nvPr>
        </p:nvPicPr>
        <p:blipFill>
          <a:blip r:embed="rId4" cstate="print">
            <a:extLst>
              <a:ext uri="{28A0092B-C50C-407E-A947-70E740481C1C}">
                <a14:useLocalDpi xmlns:a14="http://schemas.microsoft.com/office/drawing/2010/main" val="0"/>
              </a:ext>
            </a:extLst>
          </a:blip>
          <a:stretch>
            <a:fillRect/>
          </a:stretch>
        </p:blipFill>
        <p:spPr>
          <a:xfrm>
            <a:off x="808044" y="4222845"/>
            <a:ext cx="7527912" cy="2025555"/>
          </a:xfrm>
        </p:spPr>
      </p:pic>
    </p:spTree>
    <p:extLst>
      <p:ext uri="{BB962C8B-B14F-4D97-AF65-F5344CB8AC3E}">
        <p14:creationId xmlns:p14="http://schemas.microsoft.com/office/powerpoint/2010/main" val="1261212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pPr marL="457200" indent="-457200">
              <a:buSzPct val="100000"/>
              <a:buFont typeface="+mj-lt"/>
              <a:buAutoNum type="arabicPeriod"/>
            </a:pPr>
            <a:r>
              <a:rPr lang="en-US" sz="2400" dirty="0"/>
              <a:t>Navigate and Manage Large Worksheets</a:t>
            </a:r>
          </a:p>
          <a:p>
            <a:pPr marL="457200" indent="-457200">
              <a:buSzPct val="100000"/>
              <a:buFont typeface="+mj-lt"/>
              <a:buAutoNum type="arabicPeriod"/>
            </a:pPr>
            <a:r>
              <a:rPr lang="en-US" sz="2400" dirty="0"/>
              <a:t>Enhance Worksheets with Themes and Styles</a:t>
            </a:r>
          </a:p>
          <a:p>
            <a:pPr marL="457200" indent="-457200">
              <a:buSzPct val="100000"/>
              <a:buFont typeface="+mj-lt"/>
              <a:buAutoNum type="arabicPeriod"/>
            </a:pPr>
            <a:r>
              <a:rPr lang="en-US" sz="2400" dirty="0"/>
              <a:t>Format a Worksheet to Share with Others</a:t>
            </a:r>
          </a:p>
          <a:p>
            <a:pPr marL="457200" indent="-457200">
              <a:buSzPct val="100000"/>
              <a:buFont typeface="+mj-lt"/>
              <a:buAutoNum type="arabicPeriod"/>
            </a:pPr>
            <a:r>
              <a:rPr lang="en-US" sz="2400" dirty="0"/>
              <a:t>Save Excel Data in Other File Formats</a:t>
            </a:r>
          </a:p>
          <a:p>
            <a:pPr marL="457200" indent="-457200">
              <a:buSzPct val="100000"/>
              <a:buFont typeface="+mj-lt"/>
              <a:buAutoNum type="arabicPeriod"/>
            </a:pPr>
            <a:r>
              <a:rPr lang="en-US" sz="2400" dirty="0"/>
              <a:t>Use Advanced Sort Techniques</a:t>
            </a:r>
          </a:p>
          <a:p>
            <a:pPr marL="457200" indent="-457200">
              <a:buSzPct val="100000"/>
              <a:buFont typeface="+mj-lt"/>
              <a:buAutoNum type="arabicPeriod"/>
            </a:pPr>
            <a:r>
              <a:rPr lang="en-US" sz="2400" dirty="0"/>
              <a:t>Use Custom and Advanced Filters</a:t>
            </a:r>
          </a:p>
          <a:p>
            <a:pPr marL="457200" indent="-457200">
              <a:buSzPct val="100000"/>
              <a:buFont typeface="+mj-lt"/>
              <a:buAutoNum type="arabicPeriod"/>
            </a:pPr>
            <a:r>
              <a:rPr lang="en-US" sz="2400" dirty="0"/>
              <a:t>Subtotal, Outline, and Group a List of Data</a:t>
            </a:r>
          </a:p>
        </p:txBody>
      </p:sp>
    </p:spTree>
    <p:extLst>
      <p:ext uri="{BB962C8B-B14F-4D97-AF65-F5344CB8AC3E}">
        <p14:creationId xmlns:p14="http://schemas.microsoft.com/office/powerpoint/2010/main" val="662758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Advanced Sort Techniques </a:t>
            </a:r>
            <a:r>
              <a:rPr lang="en-US" sz="2000" b="0" kern="1200" dirty="0">
                <a:solidFill>
                  <a:srgbClr val="007FA3"/>
                </a:solidFill>
                <a:effectLst/>
                <a:latin typeface="+mn-lt"/>
                <a:ea typeface="+mj-ea"/>
                <a:cs typeface="Times New Roman" panose="02020603050405020304" pitchFamily="18" charset="0"/>
              </a:rPr>
              <a:t>(3 of 4)</a:t>
            </a:r>
            <a:endParaRPr lang="en-US" sz="2000" b="0" dirty="0">
              <a:latin typeface="+mn-lt"/>
            </a:endParaRPr>
          </a:p>
        </p:txBody>
      </p:sp>
      <p:pic>
        <p:nvPicPr>
          <p:cNvPr id="7" name="Content Placeholder 6" descr="A data tab of room conflicts worksheets showing Dept. field is in alphabetic order, within course no. field, section no. field is in numerical order and within dept. field, course no. field is in numerical order.&#10;">
            <a:extLst>
              <a:ext uri="{FF2B5EF4-FFF2-40B4-BE49-F238E27FC236}">
                <a16:creationId xmlns:a16="http://schemas.microsoft.com/office/drawing/2014/main" id="{D0B4B688-5246-4EAC-A61F-74936C59212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5905" y="1600200"/>
            <a:ext cx="8032189" cy="4572000"/>
          </a:xfrm>
        </p:spPr>
      </p:pic>
    </p:spTree>
    <p:extLst>
      <p:ext uri="{BB962C8B-B14F-4D97-AF65-F5344CB8AC3E}">
        <p14:creationId xmlns:p14="http://schemas.microsoft.com/office/powerpoint/2010/main" val="3556069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Advanced Sort Techniques </a:t>
            </a:r>
            <a:r>
              <a:rPr lang="en-US" sz="2000" b="0" kern="1200" dirty="0">
                <a:solidFill>
                  <a:srgbClr val="007FA3"/>
                </a:solidFill>
                <a:effectLst/>
                <a:latin typeface="+mn-lt"/>
                <a:ea typeface="+mj-ea"/>
                <a:cs typeface="Times New Roman" panose="02020603050405020304" pitchFamily="18" charset="0"/>
              </a:rPr>
              <a:t>(4 of 4)</a:t>
            </a:r>
            <a:endParaRPr lang="en-US" sz="2000" b="0" dirty="0">
              <a:latin typeface="+mn-lt"/>
            </a:endParaRPr>
          </a:p>
        </p:txBody>
      </p:sp>
      <p:pic>
        <p:nvPicPr>
          <p:cNvPr id="9" name="Content Placeholder 8" descr="A custom Lists dialog box shows that under custom lists NEW LIST option is selected and under the list of entries classroom entry is typed for a new custom list.&#10;">
            <a:extLst>
              <a:ext uri="{FF2B5EF4-FFF2-40B4-BE49-F238E27FC236}">
                <a16:creationId xmlns:a16="http://schemas.microsoft.com/office/drawing/2014/main" id="{985148C0-7829-4D76-88EB-EDDC1DDEF03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38274" y="1535190"/>
            <a:ext cx="7667452" cy="2400459"/>
          </a:xfrm>
        </p:spPr>
      </p:pic>
      <p:pic>
        <p:nvPicPr>
          <p:cNvPr id="12" name="Content Placeholder 11" descr="A sort dialog box shows that the delivery option is selected in the column section, cell values selected in the sort on option, and “Online, Classroom” is selected in the order section (labeled as Sort Order is Online, Classroom).&#10;">
            <a:extLst>
              <a:ext uri="{FF2B5EF4-FFF2-40B4-BE49-F238E27FC236}">
                <a16:creationId xmlns:a16="http://schemas.microsoft.com/office/drawing/2014/main" id="{FD22B297-6F40-47C4-822D-2A2E8831FE90}"/>
              </a:ext>
            </a:extLst>
          </p:cNvPr>
          <p:cNvPicPr>
            <a:picLocks noGrp="1" noChangeAspect="1"/>
          </p:cNvPicPr>
          <p:nvPr>
            <p:ph idx="13"/>
          </p:nvPr>
        </p:nvPicPr>
        <p:blipFill>
          <a:blip r:embed="rId4" cstate="print">
            <a:extLst>
              <a:ext uri="{28A0092B-C50C-407E-A947-70E740481C1C}">
                <a14:useLocalDpi xmlns:a14="http://schemas.microsoft.com/office/drawing/2010/main" val="0"/>
              </a:ext>
            </a:extLst>
          </a:blip>
          <a:stretch>
            <a:fillRect/>
          </a:stretch>
        </p:blipFill>
        <p:spPr>
          <a:xfrm>
            <a:off x="832661" y="4162198"/>
            <a:ext cx="7478678" cy="2036223"/>
          </a:xfrm>
        </p:spPr>
      </p:pic>
    </p:spTree>
    <p:extLst>
      <p:ext uri="{BB962C8B-B14F-4D97-AF65-F5344CB8AC3E}">
        <p14:creationId xmlns:p14="http://schemas.microsoft.com/office/powerpoint/2010/main" val="2095553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Custom and Advanced Filters </a:t>
            </a:r>
            <a:r>
              <a:rPr lang="en-US" sz="2000" b="0" dirty="0"/>
              <a:t>(1 of 8)</a:t>
            </a:r>
          </a:p>
        </p:txBody>
      </p:sp>
      <p:pic>
        <p:nvPicPr>
          <p:cNvPr id="7" name="Content Placeholder 6" descr="A data tab in the CIS and CPS worksheet showing cells in column B are highlighted in yellow.&#10;Long description in Notes Pane, press F6.">
            <a:extLst>
              <a:ext uri="{FF2B5EF4-FFF2-40B4-BE49-F238E27FC236}">
                <a16:creationId xmlns:a16="http://schemas.microsoft.com/office/drawing/2014/main" id="{FA41A29D-6FEA-4E44-80BC-518EB414AC6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32282" y="1676400"/>
            <a:ext cx="7679436" cy="4371209"/>
          </a:xfrm>
        </p:spPr>
      </p:pic>
    </p:spTree>
    <p:extLst>
      <p:ext uri="{BB962C8B-B14F-4D97-AF65-F5344CB8AC3E}">
        <p14:creationId xmlns:p14="http://schemas.microsoft.com/office/powerpoint/2010/main" val="1935341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Custom and Advanced Filters </a:t>
            </a:r>
            <a:r>
              <a:rPr lang="en-US" sz="2000" b="0" kern="1200" dirty="0">
                <a:solidFill>
                  <a:srgbClr val="007FA3"/>
                </a:solidFill>
                <a:effectLst/>
                <a:latin typeface="+mn-lt"/>
                <a:ea typeface="+mj-ea"/>
                <a:cs typeface="Times New Roman" panose="02020603050405020304" pitchFamily="18" charset="0"/>
              </a:rPr>
              <a:t>(2 of 8)</a:t>
            </a:r>
            <a:endParaRPr lang="en-US" sz="2000" b="0" dirty="0">
              <a:latin typeface="+mn-lt"/>
            </a:endParaRPr>
          </a:p>
        </p:txBody>
      </p:sp>
      <p:pic>
        <p:nvPicPr>
          <p:cNvPr id="10" name="Content Placeholder 9" descr="A custom AutoFilter dialog box. In the dialog box, under-enrolled, less than or equal to, and 12 are selected. Out of “and” and “or” options, and is selected.&#10;">
            <a:extLst>
              <a:ext uri="{FF2B5EF4-FFF2-40B4-BE49-F238E27FC236}">
                <a16:creationId xmlns:a16="http://schemas.microsoft.com/office/drawing/2014/main" id="{754E7F1F-7668-4A17-8646-902261185DC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6664" y="1761628"/>
            <a:ext cx="8350671" cy="1895972"/>
          </a:xfrm>
        </p:spPr>
      </p:pic>
      <p:pic>
        <p:nvPicPr>
          <p:cNvPr id="12" name="Content Placeholder 11" descr="A custom AutoFilter dialog box shows a setting set to “course name contains database or Linux”. Out of “And” and “Or” options, Or is selected.&#10;">
            <a:extLst>
              <a:ext uri="{FF2B5EF4-FFF2-40B4-BE49-F238E27FC236}">
                <a16:creationId xmlns:a16="http://schemas.microsoft.com/office/drawing/2014/main" id="{AD2D612E-CF6E-47FC-885F-203DFA879C81}"/>
              </a:ext>
            </a:extLst>
          </p:cNvPr>
          <p:cNvPicPr>
            <a:picLocks noGrp="1" noChangeAspect="1"/>
          </p:cNvPicPr>
          <p:nvPr>
            <p:ph idx="13"/>
          </p:nvPr>
        </p:nvPicPr>
        <p:blipFill>
          <a:blip r:embed="rId4" cstate="print">
            <a:extLst>
              <a:ext uri="{28A0092B-C50C-407E-A947-70E740481C1C}">
                <a14:useLocalDpi xmlns:a14="http://schemas.microsoft.com/office/drawing/2010/main" val="0"/>
              </a:ext>
            </a:extLst>
          </a:blip>
          <a:stretch>
            <a:fillRect/>
          </a:stretch>
        </p:blipFill>
        <p:spPr>
          <a:xfrm>
            <a:off x="215060" y="4191000"/>
            <a:ext cx="8713879" cy="1743572"/>
          </a:xfrm>
        </p:spPr>
      </p:pic>
    </p:spTree>
    <p:extLst>
      <p:ext uri="{BB962C8B-B14F-4D97-AF65-F5344CB8AC3E}">
        <p14:creationId xmlns:p14="http://schemas.microsoft.com/office/powerpoint/2010/main" val="1913598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Custom and Advanced Filters </a:t>
            </a:r>
            <a:r>
              <a:rPr lang="en-US" sz="2000" b="0" kern="1200" dirty="0">
                <a:solidFill>
                  <a:srgbClr val="007FA3"/>
                </a:solidFill>
                <a:effectLst/>
                <a:latin typeface="+mn-lt"/>
                <a:ea typeface="+mj-ea"/>
                <a:cs typeface="Times New Roman" panose="02020603050405020304" pitchFamily="18" charset="0"/>
              </a:rPr>
              <a:t>(3 of 8)</a:t>
            </a:r>
            <a:endParaRPr lang="en-US" sz="2000" b="0" dirty="0">
              <a:latin typeface="+mn-lt"/>
            </a:endParaRPr>
          </a:p>
        </p:txBody>
      </p:sp>
      <p:pic>
        <p:nvPicPr>
          <p:cNvPr id="7" name="Content Placeholder 6" descr="An Excel showing the course name column (B) displaying only those cells that contain either the word Database or Linux.&#10;">
            <a:extLst>
              <a:ext uri="{FF2B5EF4-FFF2-40B4-BE49-F238E27FC236}">
                <a16:creationId xmlns:a16="http://schemas.microsoft.com/office/drawing/2014/main" id="{A37828EC-0E19-4A29-A03F-D8A5207133C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5608" y="2489805"/>
            <a:ext cx="8532784" cy="2041298"/>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Custom and Advanced Filters </a:t>
            </a:r>
            <a:r>
              <a:rPr lang="en-US" sz="2000" b="0" kern="1200" dirty="0">
                <a:solidFill>
                  <a:srgbClr val="007FA3"/>
                </a:solidFill>
                <a:effectLst/>
                <a:latin typeface="+mn-lt"/>
                <a:ea typeface="+mj-ea"/>
                <a:cs typeface="Times New Roman" panose="02020603050405020304" pitchFamily="18" charset="0"/>
              </a:rPr>
              <a:t>(4 of 8)</a:t>
            </a:r>
            <a:endParaRPr lang="en-US" sz="2000" b="0" dirty="0">
              <a:latin typeface="+mn-lt"/>
            </a:endParaRPr>
          </a:p>
        </p:txBody>
      </p:sp>
      <p:pic>
        <p:nvPicPr>
          <p:cNvPr id="10" name="Content Placeholder 9" descr="An excel sheet showing criteria range column headings pasted to match data column headings in row 2 from cells A2 to G2.&#10;">
            <a:extLst>
              <a:ext uri="{FF2B5EF4-FFF2-40B4-BE49-F238E27FC236}">
                <a16:creationId xmlns:a16="http://schemas.microsoft.com/office/drawing/2014/main" id="{D617B350-DBC3-4E44-AFEF-E212F6A9573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4671" y="1795350"/>
            <a:ext cx="7774657" cy="1885949"/>
          </a:xfrm>
        </p:spPr>
      </p:pic>
      <p:pic>
        <p:nvPicPr>
          <p:cNvPr id="12" name="Content Placeholder 11" descr="A home tab in Excel shows that Criteria is typed in the name box and cells in range A2:G3 are selected.&#10;">
            <a:extLst>
              <a:ext uri="{FF2B5EF4-FFF2-40B4-BE49-F238E27FC236}">
                <a16:creationId xmlns:a16="http://schemas.microsoft.com/office/drawing/2014/main" id="{F07BED8D-0E0A-4275-9A51-6DF19344569C}"/>
              </a:ext>
            </a:extLst>
          </p:cNvPr>
          <p:cNvPicPr>
            <a:picLocks noGrp="1" noChangeAspect="1"/>
          </p:cNvPicPr>
          <p:nvPr>
            <p:ph idx="13"/>
          </p:nvPr>
        </p:nvPicPr>
        <p:blipFill>
          <a:blip r:embed="rId4" cstate="print">
            <a:extLst>
              <a:ext uri="{28A0092B-C50C-407E-A947-70E740481C1C}">
                <a14:useLocalDpi xmlns:a14="http://schemas.microsoft.com/office/drawing/2010/main" val="0"/>
              </a:ext>
            </a:extLst>
          </a:blip>
          <a:stretch>
            <a:fillRect/>
          </a:stretch>
        </p:blipFill>
        <p:spPr>
          <a:xfrm>
            <a:off x="684671" y="3886200"/>
            <a:ext cx="7774657" cy="2514599"/>
          </a:xfrm>
        </p:spPr>
      </p:pic>
    </p:spTree>
    <p:extLst>
      <p:ext uri="{BB962C8B-B14F-4D97-AF65-F5344CB8AC3E}">
        <p14:creationId xmlns:p14="http://schemas.microsoft.com/office/powerpoint/2010/main" val="1306310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Custom and Advanced Filters </a:t>
            </a:r>
            <a:r>
              <a:rPr lang="en-US" sz="2000" b="0" kern="1200" dirty="0">
                <a:solidFill>
                  <a:srgbClr val="007FA3"/>
                </a:solidFill>
                <a:effectLst/>
                <a:latin typeface="+mn-lt"/>
                <a:ea typeface="+mj-ea"/>
                <a:cs typeface="Times New Roman" panose="02020603050405020304" pitchFamily="18" charset="0"/>
              </a:rPr>
              <a:t>(5 of 8)</a:t>
            </a:r>
            <a:endParaRPr lang="en-US" sz="2000" b="0" dirty="0">
              <a:latin typeface="+mn-lt"/>
            </a:endParaRPr>
          </a:p>
        </p:txBody>
      </p:sp>
      <p:pic>
        <p:nvPicPr>
          <p:cNvPr id="7" name="Content Placeholder 6" descr="A name manager dialog box showing criteria name is defined and other names defined in the workbook are listed below it. Other names include print_tables, tables 1, 2, and so on.&#10;">
            <a:extLst>
              <a:ext uri="{FF2B5EF4-FFF2-40B4-BE49-F238E27FC236}">
                <a16:creationId xmlns:a16="http://schemas.microsoft.com/office/drawing/2014/main" id="{9BF131D0-615B-47EF-91BC-80FB3806D8F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9412" y="2096341"/>
            <a:ext cx="8171399" cy="2665317"/>
          </a:xfrm>
        </p:spPr>
      </p:pic>
    </p:spTree>
    <p:extLst>
      <p:ext uri="{BB962C8B-B14F-4D97-AF65-F5344CB8AC3E}">
        <p14:creationId xmlns:p14="http://schemas.microsoft.com/office/powerpoint/2010/main" val="415080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Custom and Advanced Filters </a:t>
            </a:r>
            <a:r>
              <a:rPr lang="en-US" sz="2000" b="0" kern="1200" dirty="0">
                <a:solidFill>
                  <a:srgbClr val="007FA3"/>
                </a:solidFill>
                <a:effectLst/>
                <a:latin typeface="+mn-lt"/>
                <a:ea typeface="+mj-ea"/>
                <a:cs typeface="Times New Roman" panose="02020603050405020304" pitchFamily="18" charset="0"/>
              </a:rPr>
              <a:t>(6 of 8)</a:t>
            </a:r>
            <a:endParaRPr lang="en-US" sz="2000" b="0" dirty="0">
              <a:latin typeface="+mn-lt"/>
            </a:endParaRPr>
          </a:p>
        </p:txBody>
      </p:sp>
      <p:pic>
        <p:nvPicPr>
          <p:cNvPr id="10" name="Content Placeholder 9" descr="An Advanced Filter dialog box shows that the “filter the list, in-place” option button is selected. List range reads as $ capital A $7 is to $ capital G $34. Criteria range reads as $ capital A $2 is to $G $3.&#10;">
            <a:extLst>
              <a:ext uri="{FF2B5EF4-FFF2-40B4-BE49-F238E27FC236}">
                <a16:creationId xmlns:a16="http://schemas.microsoft.com/office/drawing/2014/main" id="{39DAC1E4-F1A3-44A1-968E-EF39E67DB84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91213" y="1723402"/>
            <a:ext cx="7561574" cy="1935321"/>
          </a:xfrm>
        </p:spPr>
      </p:pic>
      <p:pic>
        <p:nvPicPr>
          <p:cNvPr id="12" name="Content Placeholder 11" descr="An Excel sheet showing filter results.&#10;Long description in Notes Pane, press F6.">
            <a:extLst>
              <a:ext uri="{FF2B5EF4-FFF2-40B4-BE49-F238E27FC236}">
                <a16:creationId xmlns:a16="http://schemas.microsoft.com/office/drawing/2014/main" id="{93ACD66F-CCF3-4318-BBB4-1A9E257C6982}"/>
              </a:ext>
            </a:extLst>
          </p:cNvPr>
          <p:cNvPicPr>
            <a:picLocks noGrp="1" noChangeAspect="1"/>
          </p:cNvPicPr>
          <p:nvPr>
            <p:ph idx="13"/>
          </p:nvPr>
        </p:nvPicPr>
        <p:blipFill>
          <a:blip r:embed="rId4" cstate="print">
            <a:extLst>
              <a:ext uri="{28A0092B-C50C-407E-A947-70E740481C1C}">
                <a14:useLocalDpi xmlns:a14="http://schemas.microsoft.com/office/drawing/2010/main" val="0"/>
              </a:ext>
            </a:extLst>
          </a:blip>
          <a:stretch>
            <a:fillRect/>
          </a:stretch>
        </p:blipFill>
        <p:spPr>
          <a:xfrm>
            <a:off x="700406" y="3903360"/>
            <a:ext cx="7743187" cy="2398301"/>
          </a:xfrm>
        </p:spPr>
      </p:pic>
    </p:spTree>
    <p:extLst>
      <p:ext uri="{BB962C8B-B14F-4D97-AF65-F5344CB8AC3E}">
        <p14:creationId xmlns:p14="http://schemas.microsoft.com/office/powerpoint/2010/main" val="1497446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Custom and Advanced Filters </a:t>
            </a:r>
            <a:r>
              <a:rPr lang="en-US" sz="2000" b="0" kern="1200" dirty="0">
                <a:solidFill>
                  <a:srgbClr val="007FA3"/>
                </a:solidFill>
                <a:effectLst/>
                <a:latin typeface="+mn-lt"/>
                <a:ea typeface="+mj-ea"/>
                <a:cs typeface="Times New Roman" panose="02020603050405020304" pitchFamily="18" charset="0"/>
              </a:rPr>
              <a:t>(7 of 8)</a:t>
            </a:r>
            <a:endParaRPr lang="en-US" sz="2000" b="0" dirty="0">
              <a:latin typeface="+mn-lt"/>
            </a:endParaRPr>
          </a:p>
        </p:txBody>
      </p:sp>
      <p:pic>
        <p:nvPicPr>
          <p:cNvPr id="7" name="Content Placeholder 6" descr="An Excel sheet shows that asterisk wildcard is entered in front of Professor in Criteria range (B3) and faculty with the classification that ends with professor and salary is $70,000 or more is displayed.&#10;">
            <a:extLst>
              <a:ext uri="{FF2B5EF4-FFF2-40B4-BE49-F238E27FC236}">
                <a16:creationId xmlns:a16="http://schemas.microsoft.com/office/drawing/2014/main" id="{5F7986F5-BFEB-4C2C-B672-C466F641DCD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7698" y="2267029"/>
            <a:ext cx="7948604" cy="2323941"/>
          </a:xfrm>
        </p:spPr>
      </p:pic>
    </p:spTree>
    <p:extLst>
      <p:ext uri="{BB962C8B-B14F-4D97-AF65-F5344CB8AC3E}">
        <p14:creationId xmlns:p14="http://schemas.microsoft.com/office/powerpoint/2010/main" val="4201866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Custom and Advanced Filters </a:t>
            </a:r>
            <a:r>
              <a:rPr lang="en-US" sz="2000" b="0" kern="1200" dirty="0">
                <a:solidFill>
                  <a:srgbClr val="007FA3"/>
                </a:solidFill>
                <a:effectLst/>
                <a:latin typeface="+mn-lt"/>
                <a:ea typeface="+mj-ea"/>
                <a:cs typeface="Times New Roman" panose="02020603050405020304" pitchFamily="18" charset="0"/>
              </a:rPr>
              <a:t>(8 of 8)</a:t>
            </a:r>
            <a:endParaRPr lang="en-US" sz="2000" b="0" dirty="0">
              <a:latin typeface="+mn-lt"/>
            </a:endParaRPr>
          </a:p>
        </p:txBody>
      </p:sp>
      <p:pic>
        <p:nvPicPr>
          <p:cNvPr id="11" name="Content Placeholder 10" descr="An excel sheet showing extract area created in row 37 (A37:G37) to match data and criteria range column headings.&#10;">
            <a:extLst>
              <a:ext uri="{FF2B5EF4-FFF2-40B4-BE49-F238E27FC236}">
                <a16:creationId xmlns:a16="http://schemas.microsoft.com/office/drawing/2014/main" id="{4F4F0AC2-B610-4397-BFD1-C6AA2B8A4A8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07925" y="1514303"/>
            <a:ext cx="7328149" cy="2467266"/>
          </a:xfrm>
        </p:spPr>
      </p:pic>
      <p:pic>
        <p:nvPicPr>
          <p:cNvPr id="13" name="Content Placeholder 12" descr="An excel sheet shows two records displayed in the morning-evening extract area, employee numbers 47593 and 48752.&#10;">
            <a:extLst>
              <a:ext uri="{FF2B5EF4-FFF2-40B4-BE49-F238E27FC236}">
                <a16:creationId xmlns:a16="http://schemas.microsoft.com/office/drawing/2014/main" id="{9B17CCA7-6C13-422A-8392-8D762FBB9DE8}"/>
              </a:ext>
            </a:extLst>
          </p:cNvPr>
          <p:cNvPicPr>
            <a:picLocks noGrp="1" noChangeAspect="1"/>
          </p:cNvPicPr>
          <p:nvPr>
            <p:ph idx="13"/>
          </p:nvPr>
        </p:nvPicPr>
        <p:blipFill>
          <a:blip r:embed="rId4" cstate="print">
            <a:extLst>
              <a:ext uri="{28A0092B-C50C-407E-A947-70E740481C1C}">
                <a14:useLocalDpi xmlns:a14="http://schemas.microsoft.com/office/drawing/2010/main" val="0"/>
              </a:ext>
            </a:extLst>
          </a:blip>
          <a:stretch>
            <a:fillRect/>
          </a:stretch>
        </p:blipFill>
        <p:spPr>
          <a:xfrm>
            <a:off x="862210" y="4183220"/>
            <a:ext cx="7419580" cy="1911566"/>
          </a:xfrm>
        </p:spPr>
      </p:pic>
    </p:spTree>
    <p:extLst>
      <p:ext uri="{BB962C8B-B14F-4D97-AF65-F5344CB8AC3E}">
        <p14:creationId xmlns:p14="http://schemas.microsoft.com/office/powerpoint/2010/main" val="3235311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Navigate and Manage Large </a:t>
            </a:r>
            <a:br>
              <a:rPr lang="en-US" dirty="0"/>
            </a:br>
            <a:r>
              <a:rPr lang="en-US" dirty="0"/>
              <a:t>Worksheets </a:t>
            </a:r>
            <a:r>
              <a:rPr lang="en-US" sz="2000" b="0" dirty="0"/>
              <a:t>(1 of 3)</a:t>
            </a:r>
            <a:endParaRPr lang="en-IN" sz="2000" b="0" dirty="0"/>
          </a:p>
        </p:txBody>
      </p:sp>
      <p:pic>
        <p:nvPicPr>
          <p:cNvPr id="7" name="Content Placeholder 6" descr="A home tab in Excel sheet showing a find and select option in the editing section of excel ribbon and a Go To Special dialog box. The dialog box contains several selectable options (notes option is selected).  &#10;">
            <a:extLst>
              <a:ext uri="{FF2B5EF4-FFF2-40B4-BE49-F238E27FC236}">
                <a16:creationId xmlns:a16="http://schemas.microsoft.com/office/drawing/2014/main" id="{CF079C82-D2BE-4D9F-86AB-4071AFA857A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1850" y="1905000"/>
            <a:ext cx="8000300" cy="3358737"/>
          </a:xfrm>
        </p:spPr>
      </p:pic>
    </p:spTree>
    <p:extLst>
      <p:ext uri="{BB962C8B-B14F-4D97-AF65-F5344CB8AC3E}">
        <p14:creationId xmlns:p14="http://schemas.microsoft.com/office/powerpoint/2010/main" val="2401006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Subtotal, Outline, and Group a List of Data </a:t>
            </a:r>
            <a:r>
              <a:rPr lang="en-US" sz="2000" b="0" dirty="0"/>
              <a:t>(1 of 3)</a:t>
            </a:r>
          </a:p>
        </p:txBody>
      </p:sp>
      <p:pic>
        <p:nvPicPr>
          <p:cNvPr id="10" name="Content Placeholder 9" descr="A sort dialog box shows the setting set to sort by dept. and then by annual salary.&#10;">
            <a:extLst>
              <a:ext uri="{FF2B5EF4-FFF2-40B4-BE49-F238E27FC236}">
                <a16:creationId xmlns:a16="http://schemas.microsoft.com/office/drawing/2014/main" id="{01236951-B145-4B92-9C5E-AE8A7FC4611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7334" y="1552232"/>
            <a:ext cx="7609332" cy="2290086"/>
          </a:xfrm>
        </p:spPr>
      </p:pic>
      <p:pic>
        <p:nvPicPr>
          <p:cNvPr id="12" name="Content Placeholder 11" descr="A subtotal dialog box.&#10;Long description in Notes Pane, press F6.">
            <a:extLst>
              <a:ext uri="{FF2B5EF4-FFF2-40B4-BE49-F238E27FC236}">
                <a16:creationId xmlns:a16="http://schemas.microsoft.com/office/drawing/2014/main" id="{F6D98655-E960-4716-904F-CEA3BD512022}"/>
              </a:ext>
            </a:extLst>
          </p:cNvPr>
          <p:cNvPicPr>
            <a:picLocks noGrp="1" noChangeAspect="1"/>
          </p:cNvPicPr>
          <p:nvPr>
            <p:ph idx="13"/>
          </p:nvPr>
        </p:nvPicPr>
        <p:blipFill>
          <a:blip r:embed="rId4" cstate="print">
            <a:extLst>
              <a:ext uri="{28A0092B-C50C-407E-A947-70E740481C1C}">
                <a14:useLocalDpi xmlns:a14="http://schemas.microsoft.com/office/drawing/2010/main" val="0"/>
              </a:ext>
            </a:extLst>
          </a:blip>
          <a:stretch>
            <a:fillRect/>
          </a:stretch>
        </p:blipFill>
        <p:spPr>
          <a:xfrm>
            <a:off x="827866" y="3962400"/>
            <a:ext cx="7554134" cy="2514600"/>
          </a:xfrm>
        </p:spPr>
      </p:pic>
    </p:spTree>
    <p:extLst>
      <p:ext uri="{BB962C8B-B14F-4D97-AF65-F5344CB8AC3E}">
        <p14:creationId xmlns:p14="http://schemas.microsoft.com/office/powerpoint/2010/main" val="3266935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Subtotal, Outline, and Group a List of Data </a:t>
            </a:r>
            <a:r>
              <a:rPr lang="en-US" sz="2000" b="0" kern="1200" dirty="0">
                <a:solidFill>
                  <a:srgbClr val="007FA3"/>
                </a:solidFill>
                <a:effectLst/>
                <a:latin typeface="+mn-lt"/>
                <a:ea typeface="+mj-ea"/>
                <a:cs typeface="Times New Roman" panose="02020603050405020304" pitchFamily="18" charset="0"/>
              </a:rPr>
              <a:t>(2 of 3)</a:t>
            </a:r>
            <a:endParaRPr lang="en-IN" b="0" dirty="0">
              <a:latin typeface="+mn-lt"/>
            </a:endParaRPr>
          </a:p>
        </p:txBody>
      </p:sp>
      <p:pic>
        <p:nvPicPr>
          <p:cNvPr id="7" name="Content Placeholder 6" descr="An Excel sheet showing level buttons (1, 2, and 3) displayed to the left of the columns labels, hide detail buttons (minus symbol) displayed to the left of row labels, and Subtotals by Dept. displayed in bold in the dept. column.&#10;">
            <a:extLst>
              <a:ext uri="{FF2B5EF4-FFF2-40B4-BE49-F238E27FC236}">
                <a16:creationId xmlns:a16="http://schemas.microsoft.com/office/drawing/2014/main" id="{F42BA12C-B193-4A4E-8D1E-8EFF4679E1B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7427" y="1981200"/>
            <a:ext cx="8029146" cy="36576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Subtotal, Outline, and Group a List of Data </a:t>
            </a:r>
            <a:r>
              <a:rPr lang="en-US" sz="2000" b="0" kern="1200" dirty="0">
                <a:solidFill>
                  <a:srgbClr val="007FA3"/>
                </a:solidFill>
                <a:effectLst/>
              </a:rPr>
              <a:t>(3 of 3)</a:t>
            </a:r>
            <a:endParaRPr lang="en-US" sz="2000" b="0" dirty="0"/>
          </a:p>
        </p:txBody>
      </p:sp>
      <p:pic>
        <p:nvPicPr>
          <p:cNvPr id="7" name="Content Placeholder 6" descr="A level 2 button in the Excel sheet shows five summary totals displayed in the annual salary column.&#10;">
            <a:extLst>
              <a:ext uri="{FF2B5EF4-FFF2-40B4-BE49-F238E27FC236}">
                <a16:creationId xmlns:a16="http://schemas.microsoft.com/office/drawing/2014/main" id="{9608ED2F-C51E-4B1D-9C70-0AAD645D84E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1263" y="2540587"/>
            <a:ext cx="8100992" cy="1776825"/>
          </a:xfrm>
        </p:spPr>
      </p:pic>
    </p:spTree>
    <p:extLst>
      <p:ext uri="{BB962C8B-B14F-4D97-AF65-F5344CB8AC3E}">
        <p14:creationId xmlns:p14="http://schemas.microsoft.com/office/powerpoint/2010/main" val="102224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B5C21-953B-4575-B4E4-BCFF0B8F963F}"/>
              </a:ext>
            </a:extLst>
          </p:cNvPr>
          <p:cNvSpPr>
            <a:spLocks noGrp="1"/>
          </p:cNvSpPr>
          <p:nvPr>
            <p:ph type="title"/>
          </p:nvPr>
        </p:nvSpPr>
        <p:spPr>
          <a:xfrm>
            <a:off x="457200" y="228600"/>
            <a:ext cx="8229600" cy="533400"/>
          </a:xfrm>
        </p:spPr>
        <p:txBody>
          <a:bodyPr/>
          <a:lstStyle/>
          <a:p>
            <a:r>
              <a:rPr lang="en-US" dirty="0"/>
              <a:t>Questions</a:t>
            </a:r>
          </a:p>
        </p:txBody>
      </p:sp>
      <p:pic>
        <p:nvPicPr>
          <p:cNvPr id="3" name="Picture 2" descr="A question 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870" y="1390894"/>
            <a:ext cx="2962261" cy="4310672"/>
          </a:xfrm>
          <a:prstGeom prst="rect">
            <a:avLst/>
          </a:prstGeom>
        </p:spPr>
      </p:pic>
    </p:spTree>
    <p:extLst>
      <p:ext uri="{BB962C8B-B14F-4D97-AF65-F5344CB8AC3E}">
        <p14:creationId xmlns:p14="http://schemas.microsoft.com/office/powerpoint/2010/main" val="2708357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sz="1600" b="1" dirty="0"/>
              <a:t>This work is protected by United States copyright laws and is</a:t>
            </a:r>
            <a:r>
              <a:rPr lang="en-US" sz="1600" b="1" baseline="0" dirty="0"/>
              <a:t> </a:t>
            </a:r>
            <a:r>
              <a:rPr lang="en-US" sz="1600"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Navigate and Manage Large </a:t>
            </a:r>
            <a:br>
              <a:rPr lang="en-US" dirty="0"/>
            </a:br>
            <a:r>
              <a:rPr lang="en-US" dirty="0"/>
              <a:t>Worksheets </a:t>
            </a:r>
            <a:r>
              <a:rPr lang="en-US" sz="2000" b="0" kern="1200" dirty="0">
                <a:solidFill>
                  <a:srgbClr val="007FA3"/>
                </a:solidFill>
                <a:effectLst/>
                <a:latin typeface="+mn-lt"/>
                <a:ea typeface="+mj-ea"/>
                <a:cs typeface="Times New Roman" panose="02020603050405020304" pitchFamily="18" charset="0"/>
              </a:rPr>
              <a:t>(2 of 3)</a:t>
            </a:r>
            <a:endParaRPr lang="en-IN" sz="2000" b="0" dirty="0">
              <a:latin typeface="+mn-lt"/>
            </a:endParaRPr>
          </a:p>
        </p:txBody>
      </p:sp>
      <p:pic>
        <p:nvPicPr>
          <p:cNvPr id="7" name="Content Placeholder 6" descr="An Excel sheet showing columns E, F, and G are hidden from view. This is indicated by a solid green line between columns D and H while columns E, F, and G are missing.&#10;">
            <a:extLst>
              <a:ext uri="{FF2B5EF4-FFF2-40B4-BE49-F238E27FC236}">
                <a16:creationId xmlns:a16="http://schemas.microsoft.com/office/drawing/2014/main" id="{4E0713B9-700E-4009-A78A-34C86809A7B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2499360"/>
            <a:ext cx="8172618" cy="1859280"/>
          </a:xfrm>
        </p:spPr>
      </p:pic>
    </p:spTree>
    <p:extLst>
      <p:ext uri="{BB962C8B-B14F-4D97-AF65-F5344CB8AC3E}">
        <p14:creationId xmlns:p14="http://schemas.microsoft.com/office/powerpoint/2010/main" val="2329872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Navigate and Manage Large </a:t>
            </a:r>
            <a:br>
              <a:rPr lang="en-US" dirty="0"/>
            </a:br>
            <a:r>
              <a:rPr lang="en-US" dirty="0"/>
              <a:t>Worksheets </a:t>
            </a:r>
            <a:r>
              <a:rPr lang="en-US" sz="2000" b="0" kern="1200" dirty="0">
                <a:solidFill>
                  <a:srgbClr val="007FA3"/>
                </a:solidFill>
                <a:effectLst/>
                <a:latin typeface="+mn-lt"/>
                <a:ea typeface="+mj-ea"/>
                <a:cs typeface="Times New Roman" panose="02020603050405020304" pitchFamily="18" charset="0"/>
              </a:rPr>
              <a:t>(3 of 3)</a:t>
            </a:r>
            <a:endParaRPr lang="en-IN" sz="2000" b="0" dirty="0">
              <a:latin typeface="+mn-lt"/>
            </a:endParaRPr>
          </a:p>
        </p:txBody>
      </p:sp>
      <p:pic>
        <p:nvPicPr>
          <p:cNvPr id="7" name="Content Placeholder 6" descr="A pair of worksheets arranged horizontally. On top is the computer classes worksheet and at the bottom is the Sheet1 worksheet.&#10;Long description in Notes Pane, press F6.">
            <a:extLst>
              <a:ext uri="{FF2B5EF4-FFF2-40B4-BE49-F238E27FC236}">
                <a16:creationId xmlns:a16="http://schemas.microsoft.com/office/drawing/2014/main" id="{53F18D7F-886F-4928-92B5-D66DD36292D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32282" y="1752600"/>
            <a:ext cx="7679436" cy="4371209"/>
          </a:xfrm>
        </p:spPr>
      </p:pic>
    </p:spTree>
    <p:extLst>
      <p:ext uri="{BB962C8B-B14F-4D97-AF65-F5344CB8AC3E}">
        <p14:creationId xmlns:p14="http://schemas.microsoft.com/office/powerpoint/2010/main" val="1956388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Enhance Worksheets with Themes and Styles </a:t>
            </a:r>
            <a:r>
              <a:rPr lang="en-US" sz="2000" b="0" dirty="0"/>
              <a:t>(1 of 3)</a:t>
            </a:r>
            <a:endParaRPr lang="en-IN" sz="2000" b="0" dirty="0"/>
          </a:p>
        </p:txBody>
      </p:sp>
      <p:pic>
        <p:nvPicPr>
          <p:cNvPr id="7" name="Content Placeholder 6" descr="A page layout tab in Excel showing a themes button (selected) in the excel ribbon and a themes gallery (your list may differ). The gallery titled office shows a preview of various themes. Browse for themes and save current options are at the bottom.&#10;">
            <a:extLst>
              <a:ext uri="{FF2B5EF4-FFF2-40B4-BE49-F238E27FC236}">
                <a16:creationId xmlns:a16="http://schemas.microsoft.com/office/drawing/2014/main" id="{FEB3A657-AFAE-4798-AF01-34B3ED0306F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1910" y="1905000"/>
            <a:ext cx="7940180" cy="3377025"/>
          </a:xfrm>
        </p:spPr>
      </p:pic>
    </p:spTree>
    <p:extLst>
      <p:ext uri="{BB962C8B-B14F-4D97-AF65-F5344CB8AC3E}">
        <p14:creationId xmlns:p14="http://schemas.microsoft.com/office/powerpoint/2010/main" val="177226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Enhance Worksheets with Themes and Styles </a:t>
            </a:r>
            <a:r>
              <a:rPr lang="en-US" sz="2000" b="0" dirty="0"/>
              <a:t>(2 of 3)</a:t>
            </a:r>
          </a:p>
        </p:txBody>
      </p:sp>
      <p:pic>
        <p:nvPicPr>
          <p:cNvPr id="6" name="Content Placeholder 5" descr="An Excel sheet showing a new table-style dialog box.&#10;Long description in Notes Pane, press F6.">
            <a:extLst>
              <a:ext uri="{FF2B5EF4-FFF2-40B4-BE49-F238E27FC236}">
                <a16:creationId xmlns:a16="http://schemas.microsoft.com/office/drawing/2014/main" id="{FE030839-0869-4FA3-B65E-B5B02874610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7707" y="2108494"/>
            <a:ext cx="7908585" cy="2641012"/>
          </a:xfrm>
        </p:spPr>
      </p:pic>
    </p:spTree>
    <p:extLst>
      <p:ext uri="{BB962C8B-B14F-4D97-AF65-F5344CB8AC3E}">
        <p14:creationId xmlns:p14="http://schemas.microsoft.com/office/powerpoint/2010/main" val="1139787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Enhance Worksheets with Themes and Styles </a:t>
            </a:r>
            <a:r>
              <a:rPr lang="en-US" sz="2000" b="0" dirty="0"/>
              <a:t>(3 of 3)</a:t>
            </a:r>
          </a:p>
        </p:txBody>
      </p:sp>
      <p:pic>
        <p:nvPicPr>
          <p:cNvPr id="7" name="Content Placeholder 6" descr="A home tab of Excel shows a format as table button (selected) in the excel ribbon and a table styles gallery below this button.&#10;Long description in Notes Pane, press F6.">
            <a:extLst>
              <a:ext uri="{FF2B5EF4-FFF2-40B4-BE49-F238E27FC236}">
                <a16:creationId xmlns:a16="http://schemas.microsoft.com/office/drawing/2014/main" id="{60F58CF0-192C-4B01-B977-3EBF03ACFB8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5082" y="2057400"/>
            <a:ext cx="7573835" cy="3226149"/>
          </a:xfrm>
        </p:spPr>
      </p:pic>
    </p:spTree>
    <p:extLst>
      <p:ext uri="{BB962C8B-B14F-4D97-AF65-F5344CB8AC3E}">
        <p14:creationId xmlns:p14="http://schemas.microsoft.com/office/powerpoint/2010/main" val="1549836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Format a Worksheet to Share with Others </a:t>
            </a:r>
            <a:r>
              <a:rPr lang="en-US" sz="2000" b="0" dirty="0"/>
              <a:t>(1 of 3)</a:t>
            </a:r>
            <a:endParaRPr lang="en-IN" sz="2000" b="0" dirty="0"/>
          </a:p>
        </p:txBody>
      </p:sp>
      <p:pic>
        <p:nvPicPr>
          <p:cNvPr id="7" name="Content Placeholder 6" descr="An excel sheet, divided into two parts. The left part displays a table while the right part is shaded gray.&#10;Long description in Notes Pane, press F6.">
            <a:extLst>
              <a:ext uri="{FF2B5EF4-FFF2-40B4-BE49-F238E27FC236}">
                <a16:creationId xmlns:a16="http://schemas.microsoft.com/office/drawing/2014/main" id="{CDD3F8EB-EEC3-4E68-807E-4A0D8AE446C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6189" y="2448385"/>
            <a:ext cx="7791622" cy="1961229"/>
          </a:xfrm>
        </p:spPr>
      </p:pic>
    </p:spTree>
    <p:extLst>
      <p:ext uri="{BB962C8B-B14F-4D97-AF65-F5344CB8AC3E}">
        <p14:creationId xmlns:p14="http://schemas.microsoft.com/office/powerpoint/2010/main" val="28511036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8dfbcd0e5fea1856c952bbcc2a4bc95a126e5a"/>
</p:tagLst>
</file>

<file path=ppt/theme/theme1.xml><?xml version="1.0" encoding="utf-8"?>
<a:theme xmlns:a="http://schemas.openxmlformats.org/drawingml/2006/main" name="1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4773</TotalTime>
  <Words>3021</Words>
  <Application>Microsoft Office PowerPoint</Application>
  <PresentationFormat>On-screen Show (4:3)</PresentationFormat>
  <Paragraphs>175</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Times New Roman</vt:lpstr>
      <vt:lpstr>Verdana</vt:lpstr>
      <vt:lpstr>Wingdings</vt:lpstr>
      <vt:lpstr>1_508 Lecture</vt:lpstr>
      <vt:lpstr>GO! with Microsoft 365: Excel 2021</vt:lpstr>
      <vt:lpstr>Learning Objectives</vt:lpstr>
      <vt:lpstr>Navigate and Manage Large  Worksheets (1 of 3)</vt:lpstr>
      <vt:lpstr>Navigate and Manage Large  Worksheets (2 of 3)</vt:lpstr>
      <vt:lpstr>Navigate and Manage Large  Worksheets (3 of 3)</vt:lpstr>
      <vt:lpstr>Enhance Worksheets with Themes and Styles (1 of 3)</vt:lpstr>
      <vt:lpstr>Enhance Worksheets with Themes and Styles (2 of 3)</vt:lpstr>
      <vt:lpstr>Enhance Worksheets with Themes and Styles (3 of 3)</vt:lpstr>
      <vt:lpstr>Format a Worksheet to Share with Others (1 of 3)</vt:lpstr>
      <vt:lpstr>Format a Worksheet to Share with Others (2 of 3)</vt:lpstr>
      <vt:lpstr>Format a Worksheet to Share with Others (3 of 3)</vt:lpstr>
      <vt:lpstr>Save Excel Data in Other File Formats  (1 of 6)</vt:lpstr>
      <vt:lpstr>Save Excel Data in Other File Formats  (2 of 6)</vt:lpstr>
      <vt:lpstr>Save Excel Data in Other File Formats  (3 of 6)</vt:lpstr>
      <vt:lpstr>Save Excel Data in Other File Formats  (4 of 6)</vt:lpstr>
      <vt:lpstr>Save Excel Data in Other File Formats  (5 of 6)</vt:lpstr>
      <vt:lpstr>Save Excel Data in Other File Formats  (6 of 6)</vt:lpstr>
      <vt:lpstr>Use Advanced Sort Techniques (1 of 4)</vt:lpstr>
      <vt:lpstr>Use Advanced Sort Techniques (2 of 4)</vt:lpstr>
      <vt:lpstr>Use Advanced Sort Techniques (3 of 4)</vt:lpstr>
      <vt:lpstr>Use Advanced Sort Techniques (4 of 4)</vt:lpstr>
      <vt:lpstr>Use Custom and Advanced Filters (1 of 8)</vt:lpstr>
      <vt:lpstr>Use Custom and Advanced Filters (2 of 8)</vt:lpstr>
      <vt:lpstr>Use Custom and Advanced Filters (3 of 8)</vt:lpstr>
      <vt:lpstr>Use Custom and Advanced Filters (4 of 8)</vt:lpstr>
      <vt:lpstr>Use Custom and Advanced Filters (5 of 8)</vt:lpstr>
      <vt:lpstr>Use Custom and Advanced Filters (6 of 8)</vt:lpstr>
      <vt:lpstr>Use Custom and Advanced Filters (7 of 8)</vt:lpstr>
      <vt:lpstr>Use Custom and Advanced Filters (8 of 8)</vt:lpstr>
      <vt:lpstr>Subtotal, Outline, and Group a List of Data (1 of 3)</vt:lpstr>
      <vt:lpstr>Subtotal, Outline, and Group a List of Data (2 of 3)</vt:lpstr>
      <vt:lpstr>Subtotal, Outline, and Group a List of Data (3 of 3)</vt:lpstr>
      <vt:lpstr>Questions</vt:lpstr>
      <vt:lpstr>Copyright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 with Microsoft 365: Excel 2021, First edition, Chapter 5</dc:title>
  <dc:subject>Computer Science</dc:subject>
  <cp:keywords>Microsoft Excel 2021</cp:keywords>
  <dc:description>Additional learning content may be available in the Notes Pane.</dc:description>
  <cp:lastModifiedBy>Revathi Mouraly</cp:lastModifiedBy>
  <cp:revision>6</cp:revision>
  <dcterms:created xsi:type="dcterms:W3CDTF">2014-07-14T20:04:21Z</dcterms:created>
  <dcterms:modified xsi:type="dcterms:W3CDTF">2022-03-24T10:06:33Z</dcterms:modified>
</cp:coreProperties>
</file>