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2"/>
  </p:notesMasterIdLst>
  <p:handoutMasterIdLst>
    <p:handoutMasterId r:id="rId33"/>
  </p:handoutMasterIdLst>
  <p:sldIdLst>
    <p:sldId id="495" r:id="rId2"/>
    <p:sldId id="456" r:id="rId3"/>
    <p:sldId id="452" r:id="rId4"/>
    <p:sldId id="453" r:id="rId5"/>
    <p:sldId id="454" r:id="rId6"/>
    <p:sldId id="457" r:id="rId7"/>
    <p:sldId id="459" r:id="rId8"/>
    <p:sldId id="460" r:id="rId9"/>
    <p:sldId id="461" r:id="rId10"/>
    <p:sldId id="479" r:id="rId11"/>
    <p:sldId id="494" r:id="rId12"/>
    <p:sldId id="462" r:id="rId13"/>
    <p:sldId id="463" r:id="rId14"/>
    <p:sldId id="464" r:id="rId15"/>
    <p:sldId id="489" r:id="rId16"/>
    <p:sldId id="465" r:id="rId17"/>
    <p:sldId id="466" r:id="rId18"/>
    <p:sldId id="490" r:id="rId19"/>
    <p:sldId id="467" r:id="rId20"/>
    <p:sldId id="468" r:id="rId21"/>
    <p:sldId id="499" r:id="rId22"/>
    <p:sldId id="500" r:id="rId23"/>
    <p:sldId id="501" r:id="rId24"/>
    <p:sldId id="470" r:id="rId25"/>
    <p:sldId id="478" r:id="rId26"/>
    <p:sldId id="502" r:id="rId27"/>
    <p:sldId id="471" r:id="rId28"/>
    <p:sldId id="473" r:id="rId29"/>
    <p:sldId id="498" r:id="rId30"/>
    <p:sldId id="298"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 id="{73E83681-23BE-2979-2F18-0042600B07E1}" name="Kerri Tomasso" initials="KT" userId="a57fff80d119c9a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77892" autoAdjust="0"/>
  </p:normalViewPr>
  <p:slideViewPr>
    <p:cSldViewPr>
      <p:cViewPr varScale="1">
        <p:scale>
          <a:sx n="89" d="100"/>
          <a:sy n="89" d="100"/>
        </p:scale>
        <p:origin x="2604" y="84"/>
      </p:cViewPr>
      <p:guideLst>
        <p:guide orient="horz" pos="2160"/>
        <p:guide pos="2880"/>
      </p:guideLst>
    </p:cSldViewPr>
  </p:slideViewPr>
  <p:outlineViewPr>
    <p:cViewPr>
      <p:scale>
        <a:sx n="50" d="100"/>
        <a:sy n="50" d="100"/>
      </p:scale>
      <p:origin x="0" y="-41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a:t>
            </a:r>
            <a:r>
              <a:rPr lang="en-US" baseline="0"/>
              <a:t>Excel 2021, </a:t>
            </a:r>
            <a:r>
              <a:rPr lang="en-US" baseline="0" dirty="0"/>
              <a:t>Chapter 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In this chapter, you will learn how to create charts, diagrams, and templates.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29505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Microsoft</a:t>
            </a:r>
            <a:r>
              <a:rPr lang="en-US" baseline="0" dirty="0"/>
              <a:t> Excel’s many chart elements are shown here.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04495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 Microsoft</a:t>
            </a:r>
            <a:r>
              <a:rPr lang="en-US" baseline="0" dirty="0"/>
              <a:t> Excel’s chart elements are shown here.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01048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From the data section of the Excel ribbon, the switch row or column command is selected. The horizontal axis is labeled as Category (x) axis displays years. The legend below this axis is labeled as Legend identifies the location. The legend shows different color codes for the locations.</a:t>
            </a:r>
            <a:r>
              <a:rPr lang="en-US" dirty="0"/>
              <a:t> </a:t>
            </a:r>
          </a:p>
          <a:p>
            <a:endParaRPr lang="en-US" dirty="0"/>
          </a:p>
          <a:p>
            <a:endParaRPr lang="en-US" dirty="0"/>
          </a:p>
          <a:p>
            <a:r>
              <a:rPr lang="en-US" dirty="0"/>
              <a:t>You can change an</a:t>
            </a:r>
            <a:r>
              <a:rPr lang="en-US" baseline="0" dirty="0"/>
              <a:t> Excel chart type, the way the data displays, add or change titles, select different colors, or modify the background, scale, and chart location. The chart of this slide has had the rows and columns switched. The locations are the row headings in the worksheet and are now identified in the legend. The years display as the category labels on the horizontal axis.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2202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chart has a gray background and all the letters beneath it are capitalized. The vertical axis values and horizontal axis are formatted. Vertical axis title (number attending) is added to the left of the vertical axis and formatted. </a:t>
            </a:r>
            <a:endParaRPr lang="en-US" dirty="0"/>
          </a:p>
          <a:p>
            <a:endParaRPr lang="en-US" dirty="0"/>
          </a:p>
          <a:p>
            <a:endParaRPr lang="en-US" dirty="0"/>
          </a:p>
          <a:p>
            <a:r>
              <a:rPr lang="en-US" dirty="0"/>
              <a:t>You can add a title to display with both the value axis and the category axis.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05379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characteristics of an Excel chart is that it reflects changes made to the underlying data</a:t>
            </a:r>
            <a:r>
              <a:rPr lang="en-US" baseline="0" dirty="0"/>
              <a:t> as shown in this chart.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9306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a:t>
            </a:r>
            <a:r>
              <a:rPr lang="en-US" sz="1800" b="0" i="0" u="none" strike="noStrike" dirty="0">
                <a:solidFill>
                  <a:srgbClr val="000000"/>
                </a:solidFill>
                <a:effectLst/>
                <a:latin typeface="Calibri" panose="020F0502020204030204" pitchFamily="34" charset="0"/>
              </a:rPr>
              <a:t>The area surrounding the chart is shaded in solid gray, making a frame around the chart. The chart walls are slits stacked one above the other and displayed to the left of the blue column of the Dallas location. The chart floor is a solid dark gray platform below the columns.</a:t>
            </a:r>
            <a:r>
              <a:rPr lang="en-US" dirty="0"/>
              <a:t> </a:t>
            </a:r>
          </a:p>
          <a:p>
            <a:endParaRPr lang="en-US" dirty="0"/>
          </a:p>
          <a:p>
            <a:endParaRPr lang="en-US" dirty="0"/>
          </a:p>
          <a:p>
            <a:r>
              <a:rPr lang="en-US" dirty="0"/>
              <a:t>If your chart style includes shaded walls and a floor, you can format these elements.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45453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Line charts show trends over time. A line chart can consist</a:t>
            </a:r>
            <a:r>
              <a:rPr lang="en-US" b="0" baseline="0" dirty="0"/>
              <a:t> of one line, or it can display more than one line to show a comparison of related numbers over time. The same number of cells must be selected in each row when creating a line chart.</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38583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0" dirty="0"/>
              <a:t>scale</a:t>
            </a:r>
            <a:r>
              <a:rPr lang="en-US" dirty="0"/>
              <a:t> of a chart</a:t>
            </a:r>
            <a:r>
              <a:rPr lang="en-US" baseline="0" dirty="0"/>
              <a:t> is the range of numbers in a data series; the scale controls the minimum, maximum, and incremental values on the value axis.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67878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Lines on a line chart can be formatted as shown on this line chart. Additionally, a </a:t>
            </a:r>
            <a:r>
              <a:rPr lang="en-US" b="0" dirty="0"/>
              <a:t>trendline</a:t>
            </a:r>
            <a:r>
              <a:rPr lang="en-US" dirty="0"/>
              <a:t>—a</a:t>
            </a:r>
            <a:r>
              <a:rPr lang="en-US" baseline="0" dirty="0"/>
              <a:t> graphic representation of trends in a data series—can be added. A linear trendline displays in the chart on this slide.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44642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 </a:t>
            </a:r>
            <a:r>
              <a:rPr lang="en-US" b="0" dirty="0">
                <a:latin typeface="Arial" panose="020B0604020202020204" pitchFamily="34" charset="0"/>
                <a:cs typeface="Arial" panose="020B0604020202020204" pitchFamily="34" charset="0"/>
              </a:rPr>
              <a:t>SmartArt graphic </a:t>
            </a:r>
            <a:r>
              <a:rPr lang="en-US" dirty="0">
                <a:latin typeface="Arial" panose="020B0604020202020204" pitchFamily="34" charset="0"/>
                <a:cs typeface="Arial" panose="020B0604020202020204" pitchFamily="34" charset="0"/>
              </a:rPr>
              <a:t>is a visual representation of your information and ideas. You can create SmartArt graphics by choosing from many different layouts to communicate complex messages and relationship easily and effectively. There are many SmartArt categories from which to choose.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5412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objectives are:</a:t>
            </a:r>
          </a:p>
          <a:p>
            <a:pPr marL="228600" indent="-228600">
              <a:buSzPct val="100000"/>
              <a:buFont typeface="+mj-lt"/>
              <a:buAutoNum type="arabicPeriod"/>
            </a:pPr>
            <a:r>
              <a:rPr lang="en-US" sz="1200" dirty="0"/>
              <a:t>Create and Format Sparklines and a Column Chart</a:t>
            </a:r>
          </a:p>
          <a:p>
            <a:pPr marL="228600" indent="-228600">
              <a:buSzPct val="100000"/>
              <a:buFont typeface="+mj-lt"/>
              <a:buAutoNum type="arabicPeriod"/>
            </a:pPr>
            <a:r>
              <a:rPr lang="en-US" sz="1200" dirty="0"/>
              <a:t>Create and Format a Line Chart</a:t>
            </a:r>
          </a:p>
          <a:p>
            <a:pPr marL="228600" indent="-228600">
              <a:buSzPct val="100000"/>
              <a:buFont typeface="+mj-lt"/>
              <a:buAutoNum type="arabicPeriod"/>
            </a:pPr>
            <a:r>
              <a:rPr lang="en-US" sz="1200" dirty="0"/>
              <a:t>Create and Modify a SmartArt Graphic</a:t>
            </a:r>
          </a:p>
          <a:p>
            <a:pPr marL="228600" indent="-228600">
              <a:buSzPct val="100000"/>
              <a:buFont typeface="+mj-lt"/>
              <a:buAutoNum type="arabicPeriod"/>
            </a:pPr>
            <a:r>
              <a:rPr lang="en-US" sz="1200" dirty="0"/>
              <a:t>Create and Modify a Funnel Chart</a:t>
            </a:r>
          </a:p>
          <a:p>
            <a:pPr marL="228600" indent="-228600">
              <a:buSzPct val="100000"/>
              <a:buFont typeface="+mj-lt"/>
              <a:buAutoNum type="arabicPeriod"/>
            </a:pPr>
            <a:r>
              <a:rPr lang="en-US" sz="1200" dirty="0"/>
              <a:t>Create an Excel Template</a:t>
            </a:r>
          </a:p>
          <a:p>
            <a:pPr marL="228600" indent="-228600">
              <a:buSzPct val="100000"/>
              <a:buFont typeface="+mj-lt"/>
              <a:buAutoNum type="arabicPeriod"/>
            </a:pPr>
            <a:r>
              <a:rPr lang="en-US" sz="1200" dirty="0"/>
              <a:t>Protect a Worksheet</a:t>
            </a:r>
          </a:p>
          <a:p>
            <a:pPr marL="228600" indent="-228600">
              <a:buSzPct val="100000"/>
              <a:buFont typeface="+mj-lt"/>
              <a:buAutoNum type="arabicPeriod"/>
            </a:pPr>
            <a:r>
              <a:rPr lang="en-US" sz="1200" dirty="0"/>
              <a:t>Create a Worksheet Based on a Template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49593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text pane button in the creative graphic section of the Excel ribbon is active. A box titled “Type your text here” is displayed on an Excel sheet and labeled as a Text Pane. To the right of the text pane is a step-down process diagram showing three boxes one below the other. Text on the first box reads as “Apply”.</a:t>
            </a:r>
            <a:r>
              <a:rPr lang="en-US" dirty="0"/>
              <a:t> </a:t>
            </a:r>
          </a:p>
          <a:p>
            <a:endParaRPr lang="en-US" dirty="0"/>
          </a:p>
          <a:p>
            <a:endParaRPr lang="en-US" dirty="0"/>
          </a:p>
          <a:p>
            <a:r>
              <a:rPr lang="en-US" dirty="0"/>
              <a:t>When you create a SmartArt</a:t>
            </a:r>
            <a:r>
              <a:rPr lang="en-US" baseline="0" dirty="0"/>
              <a:t> graphic, the </a:t>
            </a:r>
            <a:r>
              <a:rPr lang="en-US" b="0" baseline="0" dirty="0"/>
              <a:t>Text Pane </a:t>
            </a:r>
            <a:r>
              <a:rPr lang="en-US" baseline="0" dirty="0"/>
              <a:t>displays on the left. Text can be entered in the Text Pane or text can be entered directly in the shapes and text boxes of the graphic. Excel also offers preformatted SmartArt styles that you can apply to a diagram.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609792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Excel ribbon contains the SmartArt styles group (6th style is selected). The upper left corner of the diagram is inside cell A4 and the lower right corner is inside cell H22. The SmartArt diagram is formatted (colors of all boxes are unique and appear in 3-D).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Excel provides preformatted SmartArt styles that you can apply to your diagram. This gives an overall visual style for your SmartArt graphic.</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809011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 funnel chart shows values across the stages in a process. Typically, the values decrease gradually, and so the bars resemble a funnel. One common use for a funnel chart is the representation of a sales process.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9132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Like other objects, funnel charts can be formatted. In this example, the color has been changed and a background and border have been applied.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46136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 template</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 workbook that you create and use as the basis for other similar workbooks. Excel also has predesigned templates that include, among others, financial forms to record expenses, time worked, balance sheet items, and other common financial reports. </a:t>
            </a:r>
            <a:r>
              <a:rPr lang="en-US" dirty="0"/>
              <a:t>You</a:t>
            </a:r>
            <a:r>
              <a:rPr lang="en-US" baseline="0" dirty="0"/>
              <a:t> can find and download many different predesigned templates from Microsoft’s site. Microsoft updates this list frequently. </a:t>
            </a:r>
            <a:r>
              <a:rPr lang="en-US" b="0" baseline="0" dirty="0"/>
              <a:t>Standardization and protection </a:t>
            </a:r>
            <a:r>
              <a:rPr lang="en-US" baseline="0" dirty="0"/>
              <a:t>are the two main reasons for creating templates for commonly used forms in an organization.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10839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In the Home tab below the ribbon is an address bar that reads as This PC &gt; Documents &gt; Excel Chapter 6 (labeled as Path to your Excel chapter 6 folder; yours will vary). Below this bar is a navigation pane (documents are selected) and a details pane that displays the name, status, date modified, type, and size of the files. File type Microsoft Excel Template is displayed. </a:t>
            </a:r>
            <a:endParaRPr lang="en-US" dirty="0"/>
          </a:p>
          <a:p>
            <a:endParaRPr lang="en-US" dirty="0"/>
          </a:p>
          <a:p>
            <a:endParaRPr lang="en-US" dirty="0"/>
          </a:p>
          <a:p>
            <a:r>
              <a:rPr lang="en-US" dirty="0"/>
              <a:t>After you complete the formatting and design of a workbook that you would like to use over and over again, save it as a template file.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730304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 template</a:t>
            </a:r>
            <a:r>
              <a:rPr lang="en-US" baseline="0" dirty="0"/>
              <a:t> design is complete, you can enable the protection of the worksheet. Protection prevents anyone from changing the worksheet—they cannot insert, modify, delete, or format data in a locked cell. By default, all cells in Excel are </a:t>
            </a:r>
            <a:r>
              <a:rPr lang="en-US" b="0" baseline="0" dirty="0"/>
              <a:t>locked</a:t>
            </a:r>
            <a:r>
              <a:rPr lang="en-US" baseline="0" dirty="0"/>
              <a:t>—data cannot be typed into them. </a:t>
            </a:r>
            <a:r>
              <a:rPr lang="en-US" sz="1200" b="0" i="0" u="none" strike="noStrike" kern="1200" baseline="0" dirty="0">
                <a:solidFill>
                  <a:schemeClr val="tx1"/>
                </a:solidFill>
                <a:latin typeface="+mn-lt"/>
                <a:ea typeface="+mn-ea"/>
                <a:cs typeface="+mn-cs"/>
              </a:rPr>
              <a:t>However, the locked feature is disabled until the worksheet is protected.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90002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Alt Text: </a:t>
            </a:r>
            <a:r>
              <a:rPr lang="en-US" sz="1800" b="0" i="0" u="none" strike="noStrike" dirty="0">
                <a:solidFill>
                  <a:srgbClr val="000000"/>
                </a:solidFill>
                <a:effectLst/>
                <a:latin typeface="Calibri" panose="020F0502020204030204" pitchFamily="34" charset="0"/>
              </a:rPr>
              <a:t>The password in the “password to unprotect sheet” box is displayed as bullets. “Protect worksheet and contents of locked cells” check box is </a:t>
            </a:r>
            <a:r>
              <a:rPr lang="en-US" sz="1800" b="0" i="0" u="none" strike="noStrike" dirty="0" err="1">
                <a:solidFill>
                  <a:srgbClr val="000000"/>
                </a:solidFill>
                <a:effectLst/>
                <a:latin typeface="Calibri" panose="020F0502020204030204" pitchFamily="34" charset="0"/>
              </a:rPr>
              <a:t>checkmarked</a:t>
            </a:r>
            <a:r>
              <a:rPr lang="en-US" sz="1800" b="0" i="0" u="none" strike="noStrike" dirty="0">
                <a:solidFill>
                  <a:srgbClr val="000000"/>
                </a:solidFill>
                <a:effectLst/>
                <a:latin typeface="Calibri" panose="020F0502020204030204" pitchFamily="34" charset="0"/>
              </a:rPr>
              <a:t>. Under the “allow all users of this worksheet to” command, select locked cells and select unlocked cells options are selected and labeled as Locked features selected.</a:t>
            </a:r>
            <a:r>
              <a:rPr lang="en-US" dirty="0"/>
              <a:t> </a:t>
            </a:r>
            <a:endParaRPr lang="en-US" baseline="0" dirty="0"/>
          </a:p>
          <a:p>
            <a:endParaRPr lang="en-US" baseline="0" dirty="0"/>
          </a:p>
          <a:p>
            <a:r>
              <a:rPr lang="en-US" baseline="0" dirty="0"/>
              <a:t>If you choose, you may add an optional </a:t>
            </a:r>
            <a:r>
              <a:rPr lang="en-US" b="0" baseline="0" dirty="0"/>
              <a:t>password</a:t>
            </a:r>
            <a:r>
              <a:rPr lang="en-US" baseline="0" dirty="0"/>
              <a:t> to prevent someone from disabling the worksheet protection. The password can be any combination of numbers, letters, or symbols up to 15 characters long. The password should be shared only with people who have permission to change the template.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44625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a template is protected, it is ready for use. If a template is stored in the Custom Office Templates folder, anyone using the system or network on which it is stored can open it.</a:t>
            </a:r>
            <a:r>
              <a:rPr lang="en-US" baseline="0" dirty="0"/>
              <a:t> When opened from this location, Excel opens a new copy of the template as a workbook.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62523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63433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 Text: </a:t>
            </a:r>
            <a:r>
              <a:rPr lang="en-US" sz="1800" b="0" i="0" u="none" strike="noStrike" dirty="0">
                <a:solidFill>
                  <a:srgbClr val="000000"/>
                </a:solidFill>
                <a:effectLst/>
                <a:latin typeface="Calibri" panose="020F0502020204030204" pitchFamily="34" charset="0"/>
              </a:rPr>
              <a:t>On selecting the quick analysis button, a window that displays formatting, charts, totals, tables, and sparklines tabs open. On selecting the quick analysis sparkline tab, three options (line, column, and win/loss) open, of which, line is selected. The text at the bottom of the window reads as “Sparklines are mini charts placed in single cells”.</a:t>
            </a:r>
            <a:r>
              <a:rPr lang="en-US" dirty="0"/>
              <a:t> </a:t>
            </a:r>
            <a:endParaRPr lang="en-US" b="0" dirty="0"/>
          </a:p>
          <a:p>
            <a:endParaRPr lang="en-US" b="0" dirty="0"/>
          </a:p>
          <a:p>
            <a:endParaRPr lang="en-US" b="0" dirty="0"/>
          </a:p>
          <a:p>
            <a:r>
              <a:rPr lang="en-US" b="0" dirty="0"/>
              <a:t>Sparklines</a:t>
            </a:r>
            <a:r>
              <a:rPr lang="en-US" dirty="0"/>
              <a:t> are tiny charts that fit within a cell and give a visual trend summary alongside your data.</a:t>
            </a:r>
            <a:r>
              <a:rPr lang="en-US" baseline="0" dirty="0"/>
              <a:t> To create sparklines, first select the data you want to plot, and then select the range of cells alongside each row of data where you want to display the sparklines.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958176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Sparklines display alongside each row of data and provide a quick visual trend summary. In this case, the sparklines represent each city’s job fair attendance.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97120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the Sparkline tab, in the Show group, click to select the High Point check box and the Last Point check box. You can also add a Sparkline format from the Design tab to further enhance the sparklines.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67618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chart is a graphic representation of data. Excel’s </a:t>
            </a:r>
            <a:r>
              <a:rPr lang="en-US" b="0" dirty="0"/>
              <a:t>Recommended Charts </a:t>
            </a:r>
            <a:r>
              <a:rPr lang="en-US" dirty="0"/>
              <a:t>feature can help you</a:t>
            </a:r>
            <a:r>
              <a:rPr lang="en-US" baseline="0" dirty="0"/>
              <a:t> decide which charts may be the best fit for selected data. You begin by selecting the cells that will create the chart.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35313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Excel recommends several charts based on the data</a:t>
            </a:r>
            <a:r>
              <a:rPr lang="en-US" baseline="0" dirty="0"/>
              <a:t> you select. Here, the Clustered Column chart displays in the preview window.</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13116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Alt Text: </a:t>
            </a:r>
            <a:r>
              <a:rPr lang="en-US" sz="1800" b="0" i="0" u="none" strike="noStrike" dirty="0">
                <a:solidFill>
                  <a:srgbClr val="000000"/>
                </a:solidFill>
                <a:effectLst/>
                <a:latin typeface="Calibri" panose="020F0502020204030204" pitchFamily="34" charset="0"/>
              </a:rPr>
              <a:t>To the top right corner of the chart is a chart styles button (paintbrush icon). On selecting this button, a window that displays style and color tabs opens. Under the style tab, style 3 is selected. </a:t>
            </a:r>
            <a:endParaRPr lang="en-US" b="0" baseline="0" dirty="0"/>
          </a:p>
          <a:p>
            <a:endParaRPr lang="en-US" b="0" baseline="0" dirty="0"/>
          </a:p>
          <a:p>
            <a:endParaRPr lang="en-US" b="0" baseline="0" dirty="0"/>
          </a:p>
          <a:p>
            <a:r>
              <a:rPr lang="en-US" b="0" baseline="0" dirty="0"/>
              <a:t>A column chart presents data graphically in vertical columns and is useful to make comparisons among related data. The labels of a chart are the column and row headings that describe the values. You can create an embedded chart—as an object within a worksheet—or you can place the chart on a separate sheet, referred to as a chart sheet.</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65196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Alt Text: </a:t>
            </a:r>
            <a:r>
              <a:rPr lang="en-US" sz="1800" b="0" i="0" u="none" strike="noStrike" dirty="0">
                <a:solidFill>
                  <a:srgbClr val="000000"/>
                </a:solidFill>
                <a:effectLst/>
                <a:latin typeface="Calibri" panose="020F0502020204030204" pitchFamily="34" charset="0"/>
              </a:rPr>
              <a:t>In the Excel sheet: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On selecting the add chart elements options from the Excel ribbon, a chart elements list opens. The tabs of the various worksheets are at the bottom (above the status bar); the Attendance Chart tab is active.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chart: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The vertical axis is labeled as the Vertical value axis (y-axis) and the horizontal axis is labeled as the Horizontal category axis (x-axis). Below the horizontal axis are legends displaying color codes for years 1 to 5. The horizontal lines on the chart are labeled as gridlines. The gray columns on the chart are labeled as Data series; for example, all the gray columns in the chart. The top right corner of the chart displays icons of three buttons named chart elements (plus sign), chart styles (paintbrush icon), and chart filters (funnel icon).  </a:t>
            </a:r>
            <a:br>
              <a:rPr lang="en-US" sz="1800" b="0" i="0" u="none" strike="noStrike" dirty="0">
                <a:solidFill>
                  <a:srgbClr val="000000"/>
                </a:solidFill>
                <a:effectLst/>
                <a:latin typeface="Calibri" panose="020F0502020204030204" pitchFamily="34" charset="0"/>
              </a:rPr>
            </a:br>
            <a:endParaRPr lang="en-US" b="0" dirty="0"/>
          </a:p>
          <a:p>
            <a:r>
              <a:rPr lang="en-US" b="0" dirty="0"/>
              <a:t>Many</a:t>
            </a:r>
            <a:r>
              <a:rPr lang="en-US" b="0" baseline="0" dirty="0"/>
              <a:t> of the chart elements are shown here. Chart elements are the objects that make up a chart. When you click a chart element, you can format or make changes to that element.</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300988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Box 10"/>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7747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67470386"/>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44602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390364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56802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85181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36712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18552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07332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11831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406614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373280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1480839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412163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5B7C5D4B-30A6-4286-A228-A5991CE10A04}"/>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43610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3FA8FB52-0E49-4CB2-96A2-E123CBE8808A}"/>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750966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51D084E4-3F30-42A6-9060-E9014EA64C3E}"/>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02719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D5DC18B0-68CF-40A4-9578-8EA4CE04F724}"/>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85067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F4E58AD6-0CA6-412E-B793-8947976F981A}"/>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753575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38C72392-1E5E-4A58-BF99-D15A3BEF41A0}"/>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6891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8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6361AD30-0204-492F-8091-3CCC74D33F88}"/>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1218992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9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7A9BE149-FAFD-4048-942D-E7E180590A2B}"/>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116356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68023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0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097180DE-2780-4E3F-9048-72147095B31C}"/>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879722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3ABA259A-C866-46D0-B1CA-3BD0CF8DABEF}"/>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183578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7" name="TextBox 6">
            <a:extLst>
              <a:ext uri="{FF2B5EF4-FFF2-40B4-BE49-F238E27FC236}">
                <a16:creationId xmlns:a16="http://schemas.microsoft.com/office/drawing/2014/main" id="{667DA2BD-AC7B-4B31-ABE9-F4D4B7B81232}"/>
              </a:ext>
            </a:extLst>
          </p:cNvPr>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16352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4/29/2022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2508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4/29/2022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4222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93739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405707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07425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6356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628071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427"/>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0" name="TextBox 9"/>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5752928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4" r:id="rId28"/>
    <p:sldLayoutId id="2147483695" r:id="rId29"/>
    <p:sldLayoutId id="2147483696" r:id="rId30"/>
    <p:sldLayoutId id="2147483697" r:id="rId31"/>
    <p:sldLayoutId id="2147483698" r:id="rId32"/>
    <p:sldLayoutId id="2147483656" r:id="rId33"/>
    <p:sldLayoutId id="2147483650" r:id="rId34"/>
    <p:sldLayoutId id="2147483659" r:id="rId35"/>
    <p:sldLayoutId id="2147483660" r:id="rId36"/>
    <p:sldLayoutId id="2147483654" r:id="rId37"/>
    <p:sldLayoutId id="2147483661" r:id="rId38"/>
    <p:sldLayoutId id="2147483701" r:id="rId39"/>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001000" cy="792162"/>
          </a:xfrm>
        </p:spPr>
        <p:txBody>
          <a:bodyPr anchor="b"/>
          <a:lstStyle/>
          <a:p>
            <a:pPr>
              <a:defRPr/>
            </a:pPr>
            <a:r>
              <a:rPr lang="en-US">
                <a:ln w="0"/>
              </a:rPr>
              <a:t>GO! </a:t>
            </a:r>
            <a:r>
              <a:rPr lang="en-US"/>
              <a:t>with Microsoft 365: Excel 2021</a:t>
            </a:r>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119BAD4F-BC01-4E95-B70E-1CA4EFD45B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4" y="1896625"/>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pPr algn="ctr"/>
            <a:r>
              <a:rPr lang="en-US" b="1"/>
              <a:t>Chapter 6</a:t>
            </a:r>
          </a:p>
        </p:txBody>
      </p:sp>
      <p:sp>
        <p:nvSpPr>
          <p:cNvPr id="5" name="Text Placeholder 4"/>
          <p:cNvSpPr>
            <a:spLocks noGrp="1"/>
          </p:cNvSpPr>
          <p:nvPr>
            <p:ph type="body" sz="quarter" idx="4294967295"/>
          </p:nvPr>
        </p:nvSpPr>
        <p:spPr>
          <a:xfrm>
            <a:off x="4953000" y="3703638"/>
            <a:ext cx="3429000" cy="792162"/>
          </a:xfrm>
        </p:spPr>
        <p:txBody>
          <a:bodyPr/>
          <a:lstStyle/>
          <a:p>
            <a:pPr marL="0" indent="0" algn="ctr">
              <a:buNone/>
            </a:pPr>
            <a:r>
              <a:rPr lang="en-US" sz="2200"/>
              <a:t>Creating Charts, Diagrams, and Templates</a:t>
            </a:r>
          </a:p>
        </p:txBody>
      </p:sp>
      <p:pic>
        <p:nvPicPr>
          <p:cNvPr id="9" name="Picture 8" descr="Pearson Logo">
            <a:extLst>
              <a:ext uri="{FF2B5EF4-FFF2-40B4-BE49-F238E27FC236}">
                <a16:creationId xmlns:a16="http://schemas.microsoft.com/office/drawing/2014/main" id="{BE35288E-6EB8-4011-932A-BB8842336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5"/>
          </p:nvPr>
        </p:nvSpPr>
        <p:spPr>
          <a:xfrm>
            <a:off x="3077816" y="6522027"/>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196849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Sparklines and a Column Chart </a:t>
            </a:r>
            <a:r>
              <a:rPr lang="en-US" sz="2000" b="0" dirty="0"/>
              <a:t>(8 of 13)</a:t>
            </a:r>
            <a:endParaRPr lang="en-IN" sz="2000" b="0" dirty="0"/>
          </a:p>
        </p:txBody>
      </p:sp>
      <p:graphicFrame>
        <p:nvGraphicFramePr>
          <p:cNvPr id="3" name="Table 2"/>
          <p:cNvGraphicFramePr>
            <a:graphicFrameLocks noGrp="1"/>
          </p:cNvGraphicFramePr>
          <p:nvPr>
            <p:extLst>
              <p:ext uri="{D42A27DB-BD31-4B8C-83A1-F6EECF244321}">
                <p14:modId xmlns:p14="http://schemas.microsoft.com/office/powerpoint/2010/main" val="4065265564"/>
              </p:ext>
            </p:extLst>
          </p:nvPr>
        </p:nvGraphicFramePr>
        <p:xfrm>
          <a:off x="685800" y="1828800"/>
          <a:ext cx="7315200" cy="3429000"/>
        </p:xfrm>
        <a:graphic>
          <a:graphicData uri="http://schemas.openxmlformats.org/drawingml/2006/table">
            <a:tbl>
              <a:tblPr firstRow="1" bandRow="1">
                <a:tableStyleId>{284E427A-3D55-4303-BF80-6455036E1DE7}</a:tableStyleId>
              </a:tblPr>
              <a:tblGrid>
                <a:gridCol w="2438400">
                  <a:extLst>
                    <a:ext uri="{9D8B030D-6E8A-4147-A177-3AD203B41FA5}">
                      <a16:colId xmlns:a16="http://schemas.microsoft.com/office/drawing/2014/main" val="3420726457"/>
                    </a:ext>
                  </a:extLst>
                </a:gridCol>
                <a:gridCol w="4876800">
                  <a:extLst>
                    <a:ext uri="{9D8B030D-6E8A-4147-A177-3AD203B41FA5}">
                      <a16:colId xmlns:a16="http://schemas.microsoft.com/office/drawing/2014/main" val="4258380515"/>
                    </a:ext>
                  </a:extLst>
                </a:gridCol>
              </a:tblGrid>
              <a:tr h="304800">
                <a:tc>
                  <a:txBody>
                    <a:bodyPr/>
                    <a:lstStyle/>
                    <a:p>
                      <a:r>
                        <a:rPr lang="en-IN" sz="1200" dirty="0"/>
                        <a:t>Chart Element</a:t>
                      </a:r>
                    </a:p>
                  </a:txBody>
                  <a:tcPr/>
                </a:tc>
                <a:tc>
                  <a:txBody>
                    <a:bodyPr/>
                    <a:lstStyle/>
                    <a:p>
                      <a:r>
                        <a:rPr lang="en-IN" sz="1200" dirty="0"/>
                        <a:t>Description</a:t>
                      </a:r>
                    </a:p>
                  </a:txBody>
                  <a:tcPr/>
                </a:tc>
                <a:extLst>
                  <a:ext uri="{0D108BD9-81ED-4DB2-BD59-A6C34878D82A}">
                    <a16:rowId xmlns:a16="http://schemas.microsoft.com/office/drawing/2014/main" val="1327392022"/>
                  </a:ext>
                </a:extLst>
              </a:tr>
              <a:tr h="370840">
                <a:tc>
                  <a:txBody>
                    <a:bodyPr/>
                    <a:lstStyle/>
                    <a:p>
                      <a:r>
                        <a:rPr lang="en-IN" sz="1200" dirty="0"/>
                        <a:t>Axis</a:t>
                      </a:r>
                    </a:p>
                  </a:txBody>
                  <a:tcPr/>
                </a:tc>
                <a:tc>
                  <a:txBody>
                    <a:bodyPr/>
                    <a:lstStyle/>
                    <a:p>
                      <a:r>
                        <a:rPr lang="en-IN" sz="1200" dirty="0"/>
                        <a:t>A line that serves</a:t>
                      </a:r>
                      <a:r>
                        <a:rPr lang="en-IN" sz="1200" baseline="0" dirty="0"/>
                        <a:t> as a frame of reference for measurements and that borders the chart plot area.</a:t>
                      </a:r>
                      <a:endParaRPr lang="en-IN" sz="1200" dirty="0"/>
                    </a:p>
                  </a:txBody>
                  <a:tcPr/>
                </a:tc>
                <a:extLst>
                  <a:ext uri="{0D108BD9-81ED-4DB2-BD59-A6C34878D82A}">
                    <a16:rowId xmlns:a16="http://schemas.microsoft.com/office/drawing/2014/main" val="4045863052"/>
                  </a:ext>
                </a:extLst>
              </a:tr>
              <a:tr h="370840">
                <a:tc>
                  <a:txBody>
                    <a:bodyPr/>
                    <a:lstStyle/>
                    <a:p>
                      <a:r>
                        <a:rPr lang="en-IN" sz="1200" dirty="0"/>
                        <a:t>Category labels</a:t>
                      </a:r>
                    </a:p>
                  </a:txBody>
                  <a:tcPr/>
                </a:tc>
                <a:tc>
                  <a:txBody>
                    <a:bodyPr/>
                    <a:lstStyle/>
                    <a:p>
                      <a:r>
                        <a:rPr lang="en-IN" sz="1200" dirty="0"/>
                        <a:t>The labels that display along the bottom</a:t>
                      </a:r>
                      <a:r>
                        <a:rPr lang="en-IN" sz="1200" baseline="0" dirty="0"/>
                        <a:t> of the chart to identify the category of data.</a:t>
                      </a:r>
                      <a:endParaRPr lang="en-IN" sz="1200" dirty="0"/>
                    </a:p>
                  </a:txBody>
                  <a:tcPr/>
                </a:tc>
                <a:extLst>
                  <a:ext uri="{0D108BD9-81ED-4DB2-BD59-A6C34878D82A}">
                    <a16:rowId xmlns:a16="http://schemas.microsoft.com/office/drawing/2014/main" val="1533258930"/>
                  </a:ext>
                </a:extLst>
              </a:tr>
              <a:tr h="370840">
                <a:tc>
                  <a:txBody>
                    <a:bodyPr/>
                    <a:lstStyle/>
                    <a:p>
                      <a:r>
                        <a:rPr lang="en-IN" sz="1200" dirty="0"/>
                        <a:t>Chart</a:t>
                      </a:r>
                      <a:r>
                        <a:rPr lang="en-IN" sz="1200" baseline="0" dirty="0"/>
                        <a:t> Area</a:t>
                      </a:r>
                      <a:endParaRPr lang="en-IN" sz="1200" dirty="0"/>
                    </a:p>
                  </a:txBody>
                  <a:tcPr/>
                </a:tc>
                <a:tc>
                  <a:txBody>
                    <a:bodyPr/>
                    <a:lstStyle/>
                    <a:p>
                      <a:r>
                        <a:rPr lang="en-IN" sz="1200" dirty="0"/>
                        <a:t>The entir</a:t>
                      </a:r>
                      <a:r>
                        <a:rPr lang="en-IN" sz="1200" baseline="0" dirty="0"/>
                        <a:t>e chart and all its elements.</a:t>
                      </a:r>
                      <a:endParaRPr lang="en-IN" sz="1200" dirty="0"/>
                    </a:p>
                  </a:txBody>
                  <a:tcPr/>
                </a:tc>
                <a:extLst>
                  <a:ext uri="{0D108BD9-81ED-4DB2-BD59-A6C34878D82A}">
                    <a16:rowId xmlns:a16="http://schemas.microsoft.com/office/drawing/2014/main" val="3672558119"/>
                  </a:ext>
                </a:extLst>
              </a:tr>
              <a:tr h="370840">
                <a:tc>
                  <a:txBody>
                    <a:bodyPr/>
                    <a:lstStyle/>
                    <a:p>
                      <a:r>
                        <a:rPr lang="en-IN" sz="1200" dirty="0"/>
                        <a:t>Data labels</a:t>
                      </a:r>
                    </a:p>
                  </a:txBody>
                  <a:tcPr/>
                </a:tc>
                <a:tc>
                  <a:txBody>
                    <a:bodyPr/>
                    <a:lstStyle/>
                    <a:p>
                      <a:r>
                        <a:rPr lang="en-IN" sz="1200" dirty="0"/>
                        <a:t>Labels that display the value,</a:t>
                      </a:r>
                      <a:r>
                        <a:rPr lang="en-IN" sz="1200" baseline="0" dirty="0"/>
                        <a:t> percentage, and/or category of each particular data points and can contain one or more of the choices listed-Series name, Category name, Value, or Percentage.</a:t>
                      </a:r>
                      <a:endParaRPr lang="en-IN" sz="1200" dirty="0"/>
                    </a:p>
                  </a:txBody>
                  <a:tcPr/>
                </a:tc>
                <a:extLst>
                  <a:ext uri="{0D108BD9-81ED-4DB2-BD59-A6C34878D82A}">
                    <a16:rowId xmlns:a16="http://schemas.microsoft.com/office/drawing/2014/main" val="1100919015"/>
                  </a:ext>
                </a:extLst>
              </a:tr>
              <a:tr h="370840">
                <a:tc>
                  <a:txBody>
                    <a:bodyPr/>
                    <a:lstStyle/>
                    <a:p>
                      <a:r>
                        <a:rPr lang="en-IN" sz="1200" dirty="0"/>
                        <a:t>Data</a:t>
                      </a:r>
                      <a:r>
                        <a:rPr lang="en-IN" sz="1200" baseline="0" dirty="0"/>
                        <a:t> marker</a:t>
                      </a:r>
                      <a:endParaRPr lang="en-IN" sz="1200" dirty="0"/>
                    </a:p>
                  </a:txBody>
                  <a:tcPr/>
                </a:tc>
                <a:tc>
                  <a:txBody>
                    <a:bodyPr/>
                    <a:lstStyle/>
                    <a:p>
                      <a:r>
                        <a:rPr lang="en-IN" sz="1200" dirty="0"/>
                        <a:t>A column, bar,</a:t>
                      </a:r>
                      <a:r>
                        <a:rPr lang="en-IN" sz="1200" baseline="0" dirty="0"/>
                        <a:t> area, dot, pie slice, or other symbol in a chart that represents a single data point.</a:t>
                      </a:r>
                      <a:endParaRPr lang="en-IN" sz="1200" dirty="0"/>
                    </a:p>
                  </a:txBody>
                  <a:tcPr/>
                </a:tc>
                <a:extLst>
                  <a:ext uri="{0D108BD9-81ED-4DB2-BD59-A6C34878D82A}">
                    <a16:rowId xmlns:a16="http://schemas.microsoft.com/office/drawing/2014/main" val="4246852801"/>
                  </a:ext>
                </a:extLst>
              </a:tr>
              <a:tr h="370840">
                <a:tc>
                  <a:txBody>
                    <a:bodyPr/>
                    <a:lstStyle/>
                    <a:p>
                      <a:r>
                        <a:rPr lang="en-IN" sz="1200" dirty="0"/>
                        <a:t>Data points</a:t>
                      </a:r>
                    </a:p>
                  </a:txBody>
                  <a:tcPr/>
                </a:tc>
                <a:tc>
                  <a:txBody>
                    <a:bodyPr/>
                    <a:lstStyle/>
                    <a:p>
                      <a:r>
                        <a:rPr lang="en-IN" sz="1200" dirty="0"/>
                        <a:t>The numeric values of the selected</a:t>
                      </a:r>
                      <a:r>
                        <a:rPr lang="en-IN" sz="1200" baseline="0" dirty="0"/>
                        <a:t> worksheet.</a:t>
                      </a:r>
                      <a:endParaRPr lang="en-IN" sz="1200" dirty="0"/>
                    </a:p>
                  </a:txBody>
                  <a:tcPr/>
                </a:tc>
                <a:extLst>
                  <a:ext uri="{0D108BD9-81ED-4DB2-BD59-A6C34878D82A}">
                    <a16:rowId xmlns:a16="http://schemas.microsoft.com/office/drawing/2014/main" val="3375582347"/>
                  </a:ext>
                </a:extLst>
              </a:tr>
              <a:tr h="370840">
                <a:tc>
                  <a:txBody>
                    <a:bodyPr/>
                    <a:lstStyle/>
                    <a:p>
                      <a:r>
                        <a:rPr lang="en-IN" sz="1200" dirty="0"/>
                        <a:t>Data series </a:t>
                      </a:r>
                    </a:p>
                  </a:txBody>
                  <a:tcPr/>
                </a:tc>
                <a:tc>
                  <a:txBody>
                    <a:bodyPr/>
                    <a:lstStyle/>
                    <a:p>
                      <a:r>
                        <a:rPr lang="en-IN" sz="1200" dirty="0"/>
                        <a:t>A group of related data points that are plotted in a chart.</a:t>
                      </a:r>
                    </a:p>
                  </a:txBody>
                  <a:tcPr/>
                </a:tc>
                <a:extLst>
                  <a:ext uri="{0D108BD9-81ED-4DB2-BD59-A6C34878D82A}">
                    <a16:rowId xmlns:a16="http://schemas.microsoft.com/office/drawing/2014/main" val="2108006061"/>
                  </a:ext>
                </a:extLst>
              </a:tr>
            </a:tbl>
          </a:graphicData>
        </a:graphic>
      </p:graphicFrame>
    </p:spTree>
    <p:extLst>
      <p:ext uri="{BB962C8B-B14F-4D97-AF65-F5344CB8AC3E}">
        <p14:creationId xmlns:p14="http://schemas.microsoft.com/office/powerpoint/2010/main" val="162399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and Format Sparklines and a Column Chart </a:t>
            </a:r>
            <a:r>
              <a:rPr lang="en-US" sz="2000" b="0" dirty="0"/>
              <a:t>(9 of 13)</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2677003731"/>
              </p:ext>
            </p:extLst>
          </p:nvPr>
        </p:nvGraphicFramePr>
        <p:xfrm>
          <a:off x="685800" y="1828800"/>
          <a:ext cx="7315200" cy="4263326"/>
        </p:xfrm>
        <a:graphic>
          <a:graphicData uri="http://schemas.openxmlformats.org/drawingml/2006/table">
            <a:tbl>
              <a:tblPr firstRow="1" bandRow="1">
                <a:tableStyleId>{284E427A-3D55-4303-BF80-6455036E1DE7}</a:tableStyleId>
              </a:tblPr>
              <a:tblGrid>
                <a:gridCol w="2408722">
                  <a:extLst>
                    <a:ext uri="{9D8B030D-6E8A-4147-A177-3AD203B41FA5}">
                      <a16:colId xmlns:a16="http://schemas.microsoft.com/office/drawing/2014/main" val="949660756"/>
                    </a:ext>
                  </a:extLst>
                </a:gridCol>
                <a:gridCol w="4906478">
                  <a:extLst>
                    <a:ext uri="{9D8B030D-6E8A-4147-A177-3AD203B41FA5}">
                      <a16:colId xmlns:a16="http://schemas.microsoft.com/office/drawing/2014/main" val="411331466"/>
                    </a:ext>
                  </a:extLst>
                </a:gridCol>
              </a:tblGrid>
              <a:tr h="270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Chart Element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Description</a:t>
                      </a:r>
                    </a:p>
                  </a:txBody>
                  <a:tcPr/>
                </a:tc>
                <a:extLst>
                  <a:ext uri="{0D108BD9-81ED-4DB2-BD59-A6C34878D82A}">
                    <a16:rowId xmlns:a16="http://schemas.microsoft.com/office/drawing/2014/main" val="719024994"/>
                  </a:ext>
                </a:extLst>
              </a:tr>
              <a:tr h="450365">
                <a:tc>
                  <a:txBody>
                    <a:bodyPr/>
                    <a:lstStyle/>
                    <a:p>
                      <a:r>
                        <a:rPr lang="en-IN" sz="1200" dirty="0"/>
                        <a:t>Gridlines</a:t>
                      </a:r>
                      <a:endParaRPr lang="en-IN" sz="1200" b="0" dirty="0"/>
                    </a:p>
                  </a:txBody>
                  <a:tcPr/>
                </a:tc>
                <a:tc>
                  <a:txBody>
                    <a:bodyPr/>
                    <a:lstStyle/>
                    <a:p>
                      <a:r>
                        <a:rPr lang="en-IN" sz="1200" dirty="0"/>
                        <a:t>Lines</a:t>
                      </a:r>
                      <a:r>
                        <a:rPr lang="en-IN" sz="1200" baseline="0" dirty="0"/>
                        <a:t> in the plot area that aid the eye in determining the plotted values.  </a:t>
                      </a:r>
                      <a:endParaRPr lang="en-IN" sz="1200" b="0" dirty="0"/>
                    </a:p>
                  </a:txBody>
                  <a:tcPr/>
                </a:tc>
                <a:extLst>
                  <a:ext uri="{0D108BD9-81ED-4DB2-BD59-A6C34878D82A}">
                    <a16:rowId xmlns:a16="http://schemas.microsoft.com/office/drawing/2014/main" val="807346177"/>
                  </a:ext>
                </a:extLst>
              </a:tr>
              <a:tr h="450365">
                <a:tc>
                  <a:txBody>
                    <a:bodyPr/>
                    <a:lstStyle/>
                    <a:p>
                      <a:r>
                        <a:rPr lang="en-IN" sz="1200" dirty="0"/>
                        <a:t>Horizontal Category axis</a:t>
                      </a:r>
                      <a:r>
                        <a:rPr lang="en-IN" sz="1200" baseline="0" dirty="0"/>
                        <a:t> (x-axis)</a:t>
                      </a:r>
                      <a:endParaRPr lang="en-IN" sz="1200" dirty="0"/>
                    </a:p>
                  </a:txBody>
                  <a:tcPr/>
                </a:tc>
                <a:tc>
                  <a:txBody>
                    <a:bodyPr/>
                    <a:lstStyle/>
                    <a:p>
                      <a:r>
                        <a:rPr lang="en-IN" sz="1200" dirty="0"/>
                        <a:t>Th</a:t>
                      </a:r>
                      <a:r>
                        <a:rPr lang="en-IN" sz="1200" baseline="0" dirty="0"/>
                        <a:t>e axis that displays along the bottom of the chart to identify the category of data. Excel uses the row titles as the category names.</a:t>
                      </a:r>
                      <a:endParaRPr lang="en-IN" sz="1200" dirty="0"/>
                    </a:p>
                  </a:txBody>
                  <a:tcPr/>
                </a:tc>
                <a:extLst>
                  <a:ext uri="{0D108BD9-81ED-4DB2-BD59-A6C34878D82A}">
                    <a16:rowId xmlns:a16="http://schemas.microsoft.com/office/drawing/2014/main" val="739358822"/>
                  </a:ext>
                </a:extLst>
              </a:tr>
              <a:tr h="450365">
                <a:tc>
                  <a:txBody>
                    <a:bodyPr/>
                    <a:lstStyle/>
                    <a:p>
                      <a:r>
                        <a:rPr lang="en-IN" sz="1200" dirty="0"/>
                        <a:t>Legend</a:t>
                      </a:r>
                      <a:r>
                        <a:rPr lang="en-IN" sz="1200" baseline="0" dirty="0"/>
                        <a:t> </a:t>
                      </a:r>
                      <a:endParaRPr lang="en-IN" sz="1200" dirty="0"/>
                    </a:p>
                  </a:txBody>
                  <a:tcPr/>
                </a:tc>
                <a:tc>
                  <a:txBody>
                    <a:bodyPr/>
                    <a:lstStyle/>
                    <a:p>
                      <a:r>
                        <a:rPr lang="en-IN" sz="1200" dirty="0"/>
                        <a:t>A</a:t>
                      </a:r>
                      <a:r>
                        <a:rPr lang="en-IN" sz="1200" baseline="0" dirty="0"/>
                        <a:t> key that identifies patterns or colors that are assigned to the categories in the chart.</a:t>
                      </a:r>
                      <a:endParaRPr lang="en-IN" sz="1200" dirty="0"/>
                    </a:p>
                  </a:txBody>
                  <a:tcPr/>
                </a:tc>
                <a:extLst>
                  <a:ext uri="{0D108BD9-81ED-4DB2-BD59-A6C34878D82A}">
                    <a16:rowId xmlns:a16="http://schemas.microsoft.com/office/drawing/2014/main" val="2010033496"/>
                  </a:ext>
                </a:extLst>
              </a:tr>
              <a:tr h="450365">
                <a:tc>
                  <a:txBody>
                    <a:bodyPr/>
                    <a:lstStyle/>
                    <a:p>
                      <a:r>
                        <a:rPr lang="en-IN" sz="1200" dirty="0"/>
                        <a:t>Major unit value</a:t>
                      </a:r>
                    </a:p>
                  </a:txBody>
                  <a:tcPr/>
                </a:tc>
                <a:tc>
                  <a:txBody>
                    <a:bodyPr/>
                    <a:lstStyle/>
                    <a:p>
                      <a:r>
                        <a:rPr lang="en-IN" sz="1200" dirty="0"/>
                        <a:t>The value</a:t>
                      </a:r>
                      <a:r>
                        <a:rPr lang="en-IN" sz="1200" baseline="0" dirty="0"/>
                        <a:t> that determine the spacing between tick marks and between the gridlines in the plot area.</a:t>
                      </a:r>
                      <a:endParaRPr lang="en-IN" sz="1200" dirty="0"/>
                    </a:p>
                  </a:txBody>
                  <a:tcPr/>
                </a:tc>
                <a:extLst>
                  <a:ext uri="{0D108BD9-81ED-4DB2-BD59-A6C34878D82A}">
                    <a16:rowId xmlns:a16="http://schemas.microsoft.com/office/drawing/2014/main" val="4061608380"/>
                  </a:ext>
                </a:extLst>
              </a:tr>
              <a:tr h="302863">
                <a:tc>
                  <a:txBody>
                    <a:bodyPr/>
                    <a:lstStyle/>
                    <a:p>
                      <a:r>
                        <a:rPr lang="en-IN" sz="1200" dirty="0"/>
                        <a:t>Plot area</a:t>
                      </a:r>
                    </a:p>
                  </a:txBody>
                  <a:tcPr/>
                </a:tc>
                <a:tc>
                  <a:txBody>
                    <a:bodyPr/>
                    <a:lstStyle/>
                    <a:p>
                      <a:r>
                        <a:rPr lang="en-IN" sz="1200" dirty="0"/>
                        <a:t>The</a:t>
                      </a:r>
                      <a:r>
                        <a:rPr lang="en-IN" sz="1200" baseline="0" dirty="0"/>
                        <a:t> area bounded by the axes, including all data series.</a:t>
                      </a:r>
                      <a:endParaRPr lang="en-IN" sz="1200" dirty="0"/>
                    </a:p>
                  </a:txBody>
                  <a:tcPr/>
                </a:tc>
                <a:extLst>
                  <a:ext uri="{0D108BD9-81ED-4DB2-BD59-A6C34878D82A}">
                    <a16:rowId xmlns:a16="http://schemas.microsoft.com/office/drawing/2014/main" val="820913370"/>
                  </a:ext>
                </a:extLst>
              </a:tr>
              <a:tr h="450365">
                <a:tc>
                  <a:txBody>
                    <a:bodyPr/>
                    <a:lstStyle/>
                    <a:p>
                      <a:r>
                        <a:rPr lang="en-IN" sz="1200" dirty="0"/>
                        <a:t>Ticks mark</a:t>
                      </a:r>
                      <a:r>
                        <a:rPr lang="en-IN" sz="1200" baseline="0" dirty="0"/>
                        <a:t> labels</a:t>
                      </a:r>
                      <a:endParaRPr lang="en-IN" sz="1200" dirty="0"/>
                    </a:p>
                  </a:txBody>
                  <a:tcPr/>
                </a:tc>
                <a:tc>
                  <a:txBody>
                    <a:bodyPr/>
                    <a:lstStyle/>
                    <a:p>
                      <a:r>
                        <a:rPr lang="en-IN" sz="1200" dirty="0"/>
                        <a:t>Identifying information for a tick</a:t>
                      </a:r>
                      <a:r>
                        <a:rPr lang="en-IN" sz="1200" baseline="0" dirty="0"/>
                        <a:t> mark generated from the cells on the worksheet used to create the chart.</a:t>
                      </a:r>
                      <a:endParaRPr lang="en-IN" sz="1200" dirty="0"/>
                    </a:p>
                  </a:txBody>
                  <a:tcPr/>
                </a:tc>
                <a:extLst>
                  <a:ext uri="{0D108BD9-81ED-4DB2-BD59-A6C34878D82A}">
                    <a16:rowId xmlns:a16="http://schemas.microsoft.com/office/drawing/2014/main" val="2138693560"/>
                  </a:ext>
                </a:extLst>
              </a:tr>
              <a:tr h="302863">
                <a:tc>
                  <a:txBody>
                    <a:bodyPr/>
                    <a:lstStyle/>
                    <a:p>
                      <a:r>
                        <a:rPr lang="en-IN" sz="1200" dirty="0"/>
                        <a:t>Tick marks</a:t>
                      </a:r>
                    </a:p>
                  </a:txBody>
                  <a:tcPr/>
                </a:tc>
                <a:tc>
                  <a:txBody>
                    <a:bodyPr/>
                    <a:lstStyle/>
                    <a:p>
                      <a:r>
                        <a:rPr lang="en-IN" sz="1200" dirty="0"/>
                        <a:t>The short lines that display on an axis at regular intervals.</a:t>
                      </a:r>
                    </a:p>
                  </a:txBody>
                  <a:tcPr/>
                </a:tc>
                <a:extLst>
                  <a:ext uri="{0D108BD9-81ED-4DB2-BD59-A6C34878D82A}">
                    <a16:rowId xmlns:a16="http://schemas.microsoft.com/office/drawing/2014/main" val="3477741740"/>
                  </a:ext>
                </a:extLst>
              </a:tr>
              <a:tr h="450365">
                <a:tc>
                  <a:txBody>
                    <a:bodyPr/>
                    <a:lstStyle/>
                    <a:p>
                      <a:r>
                        <a:rPr lang="en-IN" sz="1200" dirty="0"/>
                        <a:t>Vertical</a:t>
                      </a:r>
                      <a:r>
                        <a:rPr lang="en-IN" sz="1200" baseline="0" dirty="0"/>
                        <a:t> Value axis </a:t>
                      </a:r>
                    </a:p>
                    <a:p>
                      <a:r>
                        <a:rPr lang="en-IN" sz="1200" baseline="0" dirty="0"/>
                        <a:t>(y-axis)</a:t>
                      </a:r>
                      <a:endParaRPr lang="en-IN" sz="1200" dirty="0"/>
                    </a:p>
                  </a:txBody>
                  <a:tcPr/>
                </a:tc>
                <a:tc>
                  <a:txBody>
                    <a:bodyPr/>
                    <a:lstStyle/>
                    <a:p>
                      <a:r>
                        <a:rPr lang="en-IN" sz="1200" dirty="0"/>
                        <a:t>The axis</a:t>
                      </a:r>
                      <a:r>
                        <a:rPr lang="en-IN" sz="1200" baseline="0" dirty="0"/>
                        <a:t> that displays along the left side of the chart to identify the numerical scale on which the charted data is based.</a:t>
                      </a:r>
                      <a:endParaRPr lang="en-IN" sz="1200" dirty="0"/>
                    </a:p>
                  </a:txBody>
                  <a:tcPr/>
                </a:tc>
                <a:extLst>
                  <a:ext uri="{0D108BD9-81ED-4DB2-BD59-A6C34878D82A}">
                    <a16:rowId xmlns:a16="http://schemas.microsoft.com/office/drawing/2014/main" val="2448056578"/>
                  </a:ext>
                </a:extLst>
              </a:tr>
              <a:tr h="630511">
                <a:tc>
                  <a:txBody>
                    <a:bodyPr/>
                    <a:lstStyle/>
                    <a:p>
                      <a:r>
                        <a:rPr lang="en-IN" sz="1200" dirty="0"/>
                        <a:t>Walls</a:t>
                      </a:r>
                      <a:r>
                        <a:rPr lang="en-IN" sz="1200" baseline="0" dirty="0"/>
                        <a:t> and floor</a:t>
                      </a:r>
                      <a:endParaRPr lang="en-IN" sz="1200" dirty="0"/>
                    </a:p>
                  </a:txBody>
                  <a:tcPr/>
                </a:tc>
                <a:tc>
                  <a:txBody>
                    <a:bodyPr/>
                    <a:lstStyle/>
                    <a:p>
                      <a:r>
                        <a:rPr lang="en-IN" sz="1200" dirty="0"/>
                        <a:t>The</a:t>
                      </a:r>
                      <a:r>
                        <a:rPr lang="en-IN" sz="1200" baseline="0" dirty="0"/>
                        <a:t> areas surrounding a 3-D chart that give dimension and boundaries to the chart. Two walls and one floor display within the plot area.</a:t>
                      </a:r>
                      <a:endParaRPr lang="en-IN" sz="1200" dirty="0"/>
                    </a:p>
                  </a:txBody>
                  <a:tcPr/>
                </a:tc>
                <a:extLst>
                  <a:ext uri="{0D108BD9-81ED-4DB2-BD59-A6C34878D82A}">
                    <a16:rowId xmlns:a16="http://schemas.microsoft.com/office/drawing/2014/main" val="2002785875"/>
                  </a:ext>
                </a:extLst>
              </a:tr>
            </a:tbl>
          </a:graphicData>
        </a:graphic>
      </p:graphicFrame>
    </p:spTree>
    <p:extLst>
      <p:ext uri="{BB962C8B-B14F-4D97-AF65-F5344CB8AC3E}">
        <p14:creationId xmlns:p14="http://schemas.microsoft.com/office/powerpoint/2010/main" val="328219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Sparklines and a Column Chart </a:t>
            </a:r>
            <a:r>
              <a:rPr lang="en-US" sz="2000" b="0" dirty="0"/>
              <a:t>(10 of 13)</a:t>
            </a:r>
          </a:p>
        </p:txBody>
      </p:sp>
      <p:pic>
        <p:nvPicPr>
          <p:cNvPr id="6" name="Content Placeholder 5" descr="A chart design tab of the attendance chart worksheet shows a clustered column chart titled “Attendance”.&#10;Long description in Notes Pane, press F6.">
            <a:extLst>
              <a:ext uri="{FF2B5EF4-FFF2-40B4-BE49-F238E27FC236}">
                <a16:creationId xmlns:a16="http://schemas.microsoft.com/office/drawing/2014/main" id="{EF76A127-E439-4B48-B2AC-54688D3375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3910" y="1524000"/>
            <a:ext cx="7536180" cy="4342526"/>
          </a:xfrm>
        </p:spPr>
      </p:pic>
    </p:spTree>
    <p:extLst>
      <p:ext uri="{BB962C8B-B14F-4D97-AF65-F5344CB8AC3E}">
        <p14:creationId xmlns:p14="http://schemas.microsoft.com/office/powerpoint/2010/main" val="215636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Sparklines and a Column Chart </a:t>
            </a:r>
            <a:r>
              <a:rPr lang="en-US" sz="2000" b="0" dirty="0"/>
              <a:t>(11 of 13)</a:t>
            </a:r>
          </a:p>
        </p:txBody>
      </p:sp>
      <p:pic>
        <p:nvPicPr>
          <p:cNvPr id="7" name="Content Placeholder 6" descr="A clustered column chart with formatted chart title that reads as “Attendance by location”.&#10;Long description in Notes Pane, press F6.">
            <a:extLst>
              <a:ext uri="{FF2B5EF4-FFF2-40B4-BE49-F238E27FC236}">
                <a16:creationId xmlns:a16="http://schemas.microsoft.com/office/drawing/2014/main" id="{5EC62AA1-34B3-4ACD-A01F-41BB81493F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 y="1705192"/>
            <a:ext cx="8153400" cy="3447615"/>
          </a:xfrm>
        </p:spPr>
      </p:pic>
    </p:spTree>
    <p:extLst>
      <p:ext uri="{BB962C8B-B14F-4D97-AF65-F5344CB8AC3E}">
        <p14:creationId xmlns:p14="http://schemas.microsoft.com/office/powerpoint/2010/main" val="371734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Sparklines and a Column Chart </a:t>
            </a:r>
            <a:r>
              <a:rPr lang="en-US" sz="2000" b="0" dirty="0"/>
              <a:t>(12 of 13)</a:t>
            </a:r>
            <a:endParaRPr lang="en-IN" sz="2000" b="0" dirty="0"/>
          </a:p>
        </p:txBody>
      </p:sp>
      <p:pic>
        <p:nvPicPr>
          <p:cNvPr id="7" name="Content Placeholder 6" descr="A clustered column chart tilted “Attendance by location” shows a ScreenTip reflecting the data change is displayed near the blue column of forth worth location. The screen tip reads as Series “Year 5” Point “Forth Worth” Value: 7,261.&#10;">
            <a:extLst>
              <a:ext uri="{FF2B5EF4-FFF2-40B4-BE49-F238E27FC236}">
                <a16:creationId xmlns:a16="http://schemas.microsoft.com/office/drawing/2014/main" id="{5F7F0F4D-D43B-43A6-9C82-7712C2A62F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687" y="1661679"/>
            <a:ext cx="8048625" cy="3534641"/>
          </a:xfrm>
        </p:spPr>
      </p:pic>
    </p:spTree>
    <p:extLst>
      <p:ext uri="{BB962C8B-B14F-4D97-AF65-F5344CB8AC3E}">
        <p14:creationId xmlns:p14="http://schemas.microsoft.com/office/powerpoint/2010/main" val="159466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Sparklines and a Column Chart </a:t>
            </a:r>
            <a:r>
              <a:rPr lang="en-US" sz="2000" b="0" dirty="0"/>
              <a:t>(13 of 13)</a:t>
            </a:r>
            <a:endParaRPr lang="en-IN" sz="2000" b="0" dirty="0"/>
          </a:p>
        </p:txBody>
      </p:sp>
      <p:pic>
        <p:nvPicPr>
          <p:cNvPr id="7" name="Content Placeholder 6" descr="An Excel sheet showing the chart area, chart walls, and floor of the chart “Attendance by location” are formatted.&#10;Long description in Notes Pane, press F6.">
            <a:extLst>
              <a:ext uri="{FF2B5EF4-FFF2-40B4-BE49-F238E27FC236}">
                <a16:creationId xmlns:a16="http://schemas.microsoft.com/office/drawing/2014/main" id="{9458C7D2-869E-4FA0-8634-9FF1DBF8AFD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0110" y="1785291"/>
            <a:ext cx="7383780" cy="3287417"/>
          </a:xfrm>
        </p:spPr>
      </p:pic>
    </p:spTree>
    <p:extLst>
      <p:ext uri="{BB962C8B-B14F-4D97-AF65-F5344CB8AC3E}">
        <p14:creationId xmlns:p14="http://schemas.microsoft.com/office/powerpoint/2010/main" val="264599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a Line Chart </a:t>
            </a:r>
            <a:r>
              <a:rPr lang="en-US" sz="2000" b="0" dirty="0"/>
              <a:t>(1 of 3)</a:t>
            </a:r>
            <a:endParaRPr lang="en-IN" sz="2000" b="0" dirty="0"/>
          </a:p>
        </p:txBody>
      </p:sp>
      <p:pic>
        <p:nvPicPr>
          <p:cNvPr id="7" name="Content Placeholder 6" descr="A chart design tab of Excel shows a line chart embedded in the worksheet. The chart shows blue lines joined by dots. The horizontal and vertical axis represents years and values respectively.&#10;">
            <a:extLst>
              <a:ext uri="{FF2B5EF4-FFF2-40B4-BE49-F238E27FC236}">
                <a16:creationId xmlns:a16="http://schemas.microsoft.com/office/drawing/2014/main" id="{1EFCEFFC-058F-4021-9EA8-66D7CCAD23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6546" y="1738963"/>
            <a:ext cx="7770907" cy="3380073"/>
          </a:xfrm>
        </p:spPr>
      </p:pic>
    </p:spTree>
    <p:extLst>
      <p:ext uri="{BB962C8B-B14F-4D97-AF65-F5344CB8AC3E}">
        <p14:creationId xmlns:p14="http://schemas.microsoft.com/office/powerpoint/2010/main" val="119230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a Line Chart </a:t>
            </a:r>
            <a:r>
              <a:rPr lang="en-US" sz="2000" b="0" dirty="0"/>
              <a:t>(2 of 3)</a:t>
            </a:r>
          </a:p>
        </p:txBody>
      </p:sp>
      <p:pic>
        <p:nvPicPr>
          <p:cNvPr id="7" name="Content Placeholder 6" descr="An attendance by location worksheet showing a format axis pane to the right. In the pane, for bounds under axis options, the minimum is set to 5000.0 and for units, the major unit is set to 1000.0.&#10;">
            <a:extLst>
              <a:ext uri="{FF2B5EF4-FFF2-40B4-BE49-F238E27FC236}">
                <a16:creationId xmlns:a16="http://schemas.microsoft.com/office/drawing/2014/main" id="{D1CB411F-7866-445F-B064-0E39DC76EC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3148" y="1656972"/>
            <a:ext cx="7537704" cy="3544056"/>
          </a:xfrm>
        </p:spPr>
      </p:pic>
    </p:spTree>
    <p:extLst>
      <p:ext uri="{BB962C8B-B14F-4D97-AF65-F5344CB8AC3E}">
        <p14:creationId xmlns:p14="http://schemas.microsoft.com/office/powerpoint/2010/main" val="231148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a Line Chart </a:t>
            </a:r>
            <a:r>
              <a:rPr lang="en-US" sz="2000" b="0" dirty="0"/>
              <a:t>(3 of 3)</a:t>
            </a:r>
          </a:p>
        </p:txBody>
      </p:sp>
      <p:pic>
        <p:nvPicPr>
          <p:cNvPr id="7" name="Content Placeholder 6" descr="An “Attendance at Dallas job fairs&quot; line chart shows a linear trendline (dotted blue line) passing through the line chart.&#10;">
            <a:extLst>
              <a:ext uri="{FF2B5EF4-FFF2-40B4-BE49-F238E27FC236}">
                <a16:creationId xmlns:a16="http://schemas.microsoft.com/office/drawing/2014/main" id="{F4FEAEDF-97EB-4543-B0CB-13A0B49D0CC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1391" y="2285317"/>
            <a:ext cx="7961218" cy="2287365"/>
          </a:xfrm>
        </p:spPr>
      </p:pic>
    </p:spTree>
    <p:extLst>
      <p:ext uri="{BB962C8B-B14F-4D97-AF65-F5344CB8AC3E}">
        <p14:creationId xmlns:p14="http://schemas.microsoft.com/office/powerpoint/2010/main" val="243254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Create and Modify a SmartArt Graphic </a:t>
            </a:r>
            <a:br>
              <a:rPr lang="en-US" dirty="0"/>
            </a:br>
            <a:r>
              <a:rPr lang="en-US" sz="2000" b="0" dirty="0"/>
              <a:t>(1 of 3)</a:t>
            </a:r>
          </a:p>
        </p:txBody>
      </p:sp>
      <p:graphicFrame>
        <p:nvGraphicFramePr>
          <p:cNvPr id="3" name="Table 2"/>
          <p:cNvGraphicFramePr>
            <a:graphicFrameLocks noGrp="1"/>
          </p:cNvGraphicFramePr>
          <p:nvPr>
            <p:extLst>
              <p:ext uri="{D42A27DB-BD31-4B8C-83A1-F6EECF244321}">
                <p14:modId xmlns:p14="http://schemas.microsoft.com/office/powerpoint/2010/main" val="3489714913"/>
              </p:ext>
            </p:extLst>
          </p:nvPr>
        </p:nvGraphicFramePr>
        <p:xfrm>
          <a:off x="304800" y="1524000"/>
          <a:ext cx="8541218" cy="4526280"/>
        </p:xfrm>
        <a:graphic>
          <a:graphicData uri="http://schemas.openxmlformats.org/drawingml/2006/table">
            <a:tbl>
              <a:tblPr firstRow="1" bandRow="1">
                <a:tableStyleId>{284E427A-3D55-4303-BF80-6455036E1DE7}</a:tableStyleId>
              </a:tblPr>
              <a:tblGrid>
                <a:gridCol w="2797704">
                  <a:extLst>
                    <a:ext uri="{9D8B030D-6E8A-4147-A177-3AD203B41FA5}">
                      <a16:colId xmlns:a16="http://schemas.microsoft.com/office/drawing/2014/main" val="483203480"/>
                    </a:ext>
                  </a:extLst>
                </a:gridCol>
                <a:gridCol w="5743514">
                  <a:extLst>
                    <a:ext uri="{9D8B030D-6E8A-4147-A177-3AD203B41FA5}">
                      <a16:colId xmlns:a16="http://schemas.microsoft.com/office/drawing/2014/main" val="2527192189"/>
                    </a:ext>
                  </a:extLst>
                </a:gridCol>
              </a:tblGrid>
              <a:tr h="370840">
                <a:tc>
                  <a:txBody>
                    <a:bodyPr/>
                    <a:lstStyle/>
                    <a:p>
                      <a:r>
                        <a:rPr lang="en-US" noProof="0">
                          <a:latin typeface="Arial" panose="020B0604020202020204" pitchFamily="34" charset="0"/>
                          <a:cs typeface="Arial" panose="020B0604020202020204" pitchFamily="34" charset="0"/>
                        </a:rPr>
                        <a:t>Use</a:t>
                      </a:r>
                      <a:r>
                        <a:rPr lang="en-US" baseline="0" noProof="0">
                          <a:latin typeface="Arial" panose="020B0604020202020204" pitchFamily="34" charset="0"/>
                          <a:cs typeface="Arial" panose="020B0604020202020204" pitchFamily="34" charset="0"/>
                        </a:rPr>
                        <a:t> This SmartArt Type</a:t>
                      </a:r>
                      <a:endParaRPr lang="en-US" noProof="0">
                        <a:latin typeface="Arial" panose="020B0604020202020204" pitchFamily="34" charset="0"/>
                        <a:cs typeface="Arial" panose="020B0604020202020204" pitchFamily="34" charset="0"/>
                      </a:endParaRPr>
                    </a:p>
                  </a:txBody>
                  <a:tcPr anchor="ctr"/>
                </a:tc>
                <a:tc>
                  <a:txBody>
                    <a:bodyPr/>
                    <a:lstStyle/>
                    <a:p>
                      <a:r>
                        <a:rPr lang="en-US" noProof="0" dirty="0">
                          <a:latin typeface="Arial" panose="020B0604020202020204" pitchFamily="34" charset="0"/>
                          <a:cs typeface="Arial" panose="020B0604020202020204" pitchFamily="34" charset="0"/>
                        </a:rPr>
                        <a:t>  To</a:t>
                      </a:r>
                      <a:r>
                        <a:rPr lang="en-US" baseline="0" noProof="0" dirty="0">
                          <a:latin typeface="Arial" panose="020B0604020202020204" pitchFamily="34" charset="0"/>
                          <a:cs typeface="Arial" panose="020B0604020202020204" pitchFamily="34" charset="0"/>
                        </a:rPr>
                        <a:t> Do This </a:t>
                      </a:r>
                      <a:endParaRPr lang="en-US"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0316097"/>
                  </a:ext>
                </a:extLst>
              </a:tr>
              <a:tr h="370840">
                <a:tc>
                  <a:txBody>
                    <a:bodyPr/>
                    <a:lstStyle/>
                    <a:p>
                      <a:r>
                        <a:rPr lang="en-US" noProof="0">
                          <a:latin typeface="Arial" panose="020B0604020202020204" pitchFamily="34" charset="0"/>
                          <a:cs typeface="Arial" panose="020B0604020202020204" pitchFamily="34" charset="0"/>
                        </a:rPr>
                        <a:t>List</a:t>
                      </a:r>
                    </a:p>
                  </a:txBody>
                  <a:tcPr anchor="ctr"/>
                </a:tc>
                <a:tc>
                  <a:txBody>
                    <a:bodyPr/>
                    <a:lstStyle/>
                    <a:p>
                      <a:r>
                        <a:rPr lang="en-US" noProof="0" dirty="0">
                          <a:latin typeface="Arial" panose="020B0604020202020204" pitchFamily="34" charset="0"/>
                          <a:cs typeface="Arial" panose="020B0604020202020204" pitchFamily="34" charset="0"/>
                        </a:rPr>
                        <a:t>Show nonsequential</a:t>
                      </a:r>
                      <a:r>
                        <a:rPr lang="en-US" baseline="0" noProof="0" dirty="0">
                          <a:latin typeface="Arial" panose="020B0604020202020204" pitchFamily="34" charset="0"/>
                          <a:cs typeface="Arial" panose="020B0604020202020204" pitchFamily="34" charset="0"/>
                        </a:rPr>
                        <a:t> information</a:t>
                      </a:r>
                      <a:endParaRPr lang="en-US"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5855877"/>
                  </a:ext>
                </a:extLst>
              </a:tr>
              <a:tr h="370840">
                <a:tc>
                  <a:txBody>
                    <a:bodyPr/>
                    <a:lstStyle/>
                    <a:p>
                      <a:r>
                        <a:rPr lang="en-US" noProof="0" dirty="0">
                          <a:latin typeface="Arial" panose="020B0604020202020204" pitchFamily="34" charset="0"/>
                          <a:cs typeface="Arial" panose="020B0604020202020204" pitchFamily="34" charset="0"/>
                        </a:rPr>
                        <a:t>Process</a:t>
                      </a:r>
                    </a:p>
                  </a:txBody>
                  <a:tcPr anchor="ctr"/>
                </a:tc>
                <a:tc>
                  <a:txBody>
                    <a:bodyPr/>
                    <a:lstStyle/>
                    <a:p>
                      <a:r>
                        <a:rPr lang="en-US" noProof="0">
                          <a:latin typeface="Arial" panose="020B0604020202020204" pitchFamily="34" charset="0"/>
                          <a:cs typeface="Arial" panose="020B0604020202020204" pitchFamily="34" charset="0"/>
                        </a:rPr>
                        <a:t>Show steps in</a:t>
                      </a:r>
                      <a:r>
                        <a:rPr lang="en-US" baseline="0" noProof="0">
                          <a:latin typeface="Arial" panose="020B0604020202020204" pitchFamily="34" charset="0"/>
                          <a:cs typeface="Arial" panose="020B0604020202020204" pitchFamily="34" charset="0"/>
                        </a:rPr>
                        <a:t> a process or timeline</a:t>
                      </a:r>
                      <a:endParaRPr lang="en-US"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8538002"/>
                  </a:ext>
                </a:extLst>
              </a:tr>
              <a:tr h="370840">
                <a:tc>
                  <a:txBody>
                    <a:bodyPr/>
                    <a:lstStyle/>
                    <a:p>
                      <a:r>
                        <a:rPr lang="en-US" noProof="0">
                          <a:latin typeface="Arial" panose="020B0604020202020204" pitchFamily="34" charset="0"/>
                          <a:cs typeface="Arial" panose="020B0604020202020204" pitchFamily="34" charset="0"/>
                        </a:rPr>
                        <a:t>Cycle </a:t>
                      </a:r>
                    </a:p>
                  </a:txBody>
                  <a:tcPr anchor="ctr"/>
                </a:tc>
                <a:tc>
                  <a:txBody>
                    <a:bodyPr/>
                    <a:lstStyle/>
                    <a:p>
                      <a:r>
                        <a:rPr lang="en-US" noProof="0">
                          <a:latin typeface="Arial" panose="020B0604020202020204" pitchFamily="34" charset="0"/>
                          <a:cs typeface="Arial" panose="020B0604020202020204" pitchFamily="34" charset="0"/>
                        </a:rPr>
                        <a:t>Show a continual process</a:t>
                      </a:r>
                    </a:p>
                  </a:txBody>
                  <a:tcPr anchor="ctr"/>
                </a:tc>
                <a:extLst>
                  <a:ext uri="{0D108BD9-81ED-4DB2-BD59-A6C34878D82A}">
                    <a16:rowId xmlns:a16="http://schemas.microsoft.com/office/drawing/2014/main" val="1238951927"/>
                  </a:ext>
                </a:extLst>
              </a:tr>
              <a:tr h="370840">
                <a:tc>
                  <a:txBody>
                    <a:bodyPr/>
                    <a:lstStyle/>
                    <a:p>
                      <a:r>
                        <a:rPr lang="en-US" noProof="0">
                          <a:latin typeface="Arial" panose="020B0604020202020204" pitchFamily="34" charset="0"/>
                          <a:cs typeface="Arial" panose="020B0604020202020204" pitchFamily="34" charset="0"/>
                        </a:rPr>
                        <a:t>Hierarchy</a:t>
                      </a:r>
                      <a:r>
                        <a:rPr lang="en-US" baseline="0" noProof="0">
                          <a:latin typeface="Arial" panose="020B0604020202020204" pitchFamily="34" charset="0"/>
                          <a:cs typeface="Arial" panose="020B0604020202020204" pitchFamily="34" charset="0"/>
                        </a:rPr>
                        <a:t> </a:t>
                      </a:r>
                      <a:endParaRPr lang="en-US" noProof="0">
                        <a:latin typeface="Arial" panose="020B0604020202020204" pitchFamily="34" charset="0"/>
                        <a:cs typeface="Arial" panose="020B0604020202020204" pitchFamily="34" charset="0"/>
                      </a:endParaRPr>
                    </a:p>
                  </a:txBody>
                  <a:tcPr anchor="ctr"/>
                </a:tc>
                <a:tc>
                  <a:txBody>
                    <a:bodyPr/>
                    <a:lstStyle/>
                    <a:p>
                      <a:r>
                        <a:rPr lang="en-US" noProof="0" dirty="0">
                          <a:latin typeface="Arial" panose="020B0604020202020204" pitchFamily="34" charset="0"/>
                          <a:cs typeface="Arial" panose="020B0604020202020204" pitchFamily="34" charset="0"/>
                        </a:rPr>
                        <a:t>Create an organization chart</a:t>
                      </a:r>
                      <a:r>
                        <a:rPr lang="en-US" baseline="0" noProof="0" dirty="0">
                          <a:latin typeface="Arial" panose="020B0604020202020204" pitchFamily="34" charset="0"/>
                          <a:cs typeface="Arial" panose="020B0604020202020204" pitchFamily="34" charset="0"/>
                        </a:rPr>
                        <a:t> or show a decision tree</a:t>
                      </a:r>
                      <a:endParaRPr lang="en-US"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8166093"/>
                  </a:ext>
                </a:extLst>
              </a:tr>
              <a:tr h="370840">
                <a:tc>
                  <a:txBody>
                    <a:bodyPr/>
                    <a:lstStyle/>
                    <a:p>
                      <a:r>
                        <a:rPr lang="en-US" noProof="0" dirty="0">
                          <a:latin typeface="Arial" panose="020B0604020202020204" pitchFamily="34" charset="0"/>
                          <a:cs typeface="Arial" panose="020B0604020202020204" pitchFamily="34" charset="0"/>
                        </a:rPr>
                        <a:t>Relationship</a:t>
                      </a:r>
                    </a:p>
                  </a:txBody>
                  <a:tcPr anchor="ctr"/>
                </a:tc>
                <a:tc>
                  <a:txBody>
                    <a:bodyPr/>
                    <a:lstStyle/>
                    <a:p>
                      <a:r>
                        <a:rPr lang="en-US" noProof="0">
                          <a:latin typeface="Arial" panose="020B0604020202020204" pitchFamily="34" charset="0"/>
                          <a:cs typeface="Arial" panose="020B0604020202020204" pitchFamily="34" charset="0"/>
                        </a:rPr>
                        <a:t>Illustrate</a:t>
                      </a:r>
                      <a:r>
                        <a:rPr lang="en-US" baseline="0" noProof="0">
                          <a:latin typeface="Arial" panose="020B0604020202020204" pitchFamily="34" charset="0"/>
                          <a:cs typeface="Arial" panose="020B0604020202020204" pitchFamily="34" charset="0"/>
                        </a:rPr>
                        <a:t> connections</a:t>
                      </a:r>
                      <a:endParaRPr lang="en-US"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9049860"/>
                  </a:ext>
                </a:extLst>
              </a:tr>
              <a:tr h="370840">
                <a:tc>
                  <a:txBody>
                    <a:bodyPr/>
                    <a:lstStyle/>
                    <a:p>
                      <a:r>
                        <a:rPr lang="en-US" noProof="0">
                          <a:latin typeface="Arial" panose="020B0604020202020204" pitchFamily="34" charset="0"/>
                          <a:cs typeface="Arial" panose="020B0604020202020204" pitchFamily="34" charset="0"/>
                        </a:rPr>
                        <a:t>Matrix </a:t>
                      </a:r>
                    </a:p>
                  </a:txBody>
                  <a:tcPr anchor="ctr"/>
                </a:tc>
                <a:tc>
                  <a:txBody>
                    <a:bodyPr/>
                    <a:lstStyle/>
                    <a:p>
                      <a:r>
                        <a:rPr lang="en-US" noProof="0">
                          <a:latin typeface="Arial" panose="020B0604020202020204" pitchFamily="34" charset="0"/>
                          <a:cs typeface="Arial" panose="020B0604020202020204" pitchFamily="34" charset="0"/>
                        </a:rPr>
                        <a:t>Show how parts</a:t>
                      </a:r>
                      <a:r>
                        <a:rPr lang="en-US" baseline="0" noProof="0">
                          <a:latin typeface="Arial" panose="020B0604020202020204" pitchFamily="34" charset="0"/>
                          <a:cs typeface="Arial" panose="020B0604020202020204" pitchFamily="34" charset="0"/>
                        </a:rPr>
                        <a:t> relate to a whole</a:t>
                      </a:r>
                      <a:endParaRPr lang="en-US"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7000373"/>
                  </a:ext>
                </a:extLst>
              </a:tr>
              <a:tr h="370840">
                <a:tc>
                  <a:txBody>
                    <a:bodyPr/>
                    <a:lstStyle/>
                    <a:p>
                      <a:r>
                        <a:rPr lang="en-US" noProof="0" dirty="0">
                          <a:latin typeface="Arial" panose="020B0604020202020204" pitchFamily="34" charset="0"/>
                          <a:cs typeface="Arial" panose="020B0604020202020204" pitchFamily="34" charset="0"/>
                        </a:rPr>
                        <a:t>Pyramid</a:t>
                      </a:r>
                    </a:p>
                  </a:txBody>
                  <a:tcPr anchor="ctr"/>
                </a:tc>
                <a:tc>
                  <a:txBody>
                    <a:bodyPr/>
                    <a:lstStyle/>
                    <a:p>
                      <a:r>
                        <a:rPr lang="en-US" noProof="0" dirty="0">
                          <a:latin typeface="Arial" panose="020B0604020202020204" pitchFamily="34" charset="0"/>
                          <a:cs typeface="Arial" panose="020B0604020202020204" pitchFamily="34" charset="0"/>
                        </a:rPr>
                        <a:t>Use a series</a:t>
                      </a:r>
                      <a:r>
                        <a:rPr lang="en-US" baseline="0" noProof="0" dirty="0">
                          <a:latin typeface="Arial" panose="020B0604020202020204" pitchFamily="34" charset="0"/>
                          <a:cs typeface="Arial" panose="020B0604020202020204" pitchFamily="34" charset="0"/>
                        </a:rPr>
                        <a:t> of pictures to show relationships</a:t>
                      </a:r>
                      <a:endParaRPr lang="en-US"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53307836"/>
                  </a:ext>
                </a:extLst>
              </a:tr>
              <a:tr h="370840">
                <a:tc>
                  <a:txBody>
                    <a:bodyPr/>
                    <a:lstStyle/>
                    <a:p>
                      <a:r>
                        <a:rPr lang="en-US" noProof="0">
                          <a:latin typeface="Arial" panose="020B0604020202020204" pitchFamily="34" charset="0"/>
                          <a:cs typeface="Arial" panose="020B0604020202020204" pitchFamily="34" charset="0"/>
                        </a:rPr>
                        <a:t>Picture</a:t>
                      </a:r>
                    </a:p>
                  </a:txBody>
                  <a:tcPr anchor="ctr"/>
                </a:tc>
                <a:tc>
                  <a:txBody>
                    <a:bodyPr/>
                    <a:lstStyle/>
                    <a:p>
                      <a:r>
                        <a:rPr lang="en-US" noProof="0">
                          <a:latin typeface="Arial" panose="020B0604020202020204" pitchFamily="34" charset="0"/>
                          <a:cs typeface="Arial" panose="020B0604020202020204" pitchFamily="34" charset="0"/>
                        </a:rPr>
                        <a:t>Use</a:t>
                      </a:r>
                      <a:r>
                        <a:rPr lang="en-US" baseline="0" noProof="0">
                          <a:latin typeface="Arial" panose="020B0604020202020204" pitchFamily="34" charset="0"/>
                          <a:cs typeface="Arial" panose="020B0604020202020204" pitchFamily="34" charset="0"/>
                        </a:rPr>
                        <a:t> to display pictures in a diagram</a:t>
                      </a:r>
                      <a:endParaRPr lang="en-US"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96814560"/>
                  </a:ext>
                </a:extLst>
              </a:tr>
              <a:tr h="370840">
                <a:tc>
                  <a:txBody>
                    <a:bodyPr/>
                    <a:lstStyle/>
                    <a:p>
                      <a:r>
                        <a:rPr lang="en-US" noProof="0">
                          <a:latin typeface="Arial" panose="020B0604020202020204" pitchFamily="34" charset="0"/>
                          <a:cs typeface="Arial" panose="020B0604020202020204" pitchFamily="34" charset="0"/>
                        </a:rPr>
                        <a:t>Office.com</a:t>
                      </a:r>
                    </a:p>
                  </a:txBody>
                  <a:tcPr anchor="ctr"/>
                </a:tc>
                <a:tc>
                  <a:txBody>
                    <a:bodyPr/>
                    <a:lstStyle/>
                    <a:p>
                      <a:r>
                        <a:rPr lang="en-US" sz="1800" b="0" i="0" u="none" strike="noStrike" kern="1200" baseline="0" noProof="0" dirty="0">
                          <a:solidFill>
                            <a:schemeClr val="dk1"/>
                          </a:solidFill>
                          <a:latin typeface="Arial" panose="020B0604020202020204" pitchFamily="34" charset="0"/>
                          <a:ea typeface="+mn-ea"/>
                          <a:cs typeface="Arial" panose="020B0604020202020204" pitchFamily="34" charset="0"/>
                        </a:rPr>
                        <a:t>Displays additional layouts available from Office.com; this type will be periodically updated with new layouts. For example, the Architecture Layout shows a hierarchical relationship that builds from the bottom up.</a:t>
                      </a:r>
                      <a:endParaRPr lang="en-US"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69711837"/>
                  </a:ext>
                </a:extLst>
              </a:tr>
            </a:tbl>
          </a:graphicData>
        </a:graphic>
      </p:graphicFrame>
    </p:spTree>
    <p:extLst>
      <p:ext uri="{BB962C8B-B14F-4D97-AF65-F5344CB8AC3E}">
        <p14:creationId xmlns:p14="http://schemas.microsoft.com/office/powerpoint/2010/main" val="355606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600200"/>
            <a:ext cx="8229600" cy="3733800"/>
          </a:xfrm>
        </p:spPr>
        <p:txBody>
          <a:bodyPr/>
          <a:lstStyle/>
          <a:p>
            <a:pPr marL="457200" indent="-457200">
              <a:buSzPct val="100000"/>
              <a:buFont typeface="+mj-lt"/>
              <a:buAutoNum type="arabicPeriod"/>
            </a:pPr>
            <a:r>
              <a:rPr lang="en-US" sz="2400" dirty="0"/>
              <a:t>Create and Format Sparklines and a Column Chart</a:t>
            </a:r>
          </a:p>
          <a:p>
            <a:pPr marL="457200" indent="-457200">
              <a:buSzPct val="100000"/>
              <a:buFont typeface="+mj-lt"/>
              <a:buAutoNum type="arabicPeriod"/>
            </a:pPr>
            <a:r>
              <a:rPr lang="en-US" sz="2400" dirty="0"/>
              <a:t>Create and Format a Line Chart</a:t>
            </a:r>
          </a:p>
          <a:p>
            <a:pPr marL="457200" indent="-457200">
              <a:buSzPct val="100000"/>
              <a:buFont typeface="+mj-lt"/>
              <a:buAutoNum type="arabicPeriod"/>
            </a:pPr>
            <a:r>
              <a:rPr lang="en-US" sz="2400" dirty="0"/>
              <a:t>Create and Modify a SmartArt Graphic</a:t>
            </a:r>
          </a:p>
          <a:p>
            <a:pPr marL="457200" indent="-457200">
              <a:buSzPct val="100000"/>
              <a:buFont typeface="+mj-lt"/>
              <a:buAutoNum type="arabicPeriod"/>
            </a:pPr>
            <a:r>
              <a:rPr lang="en-US" sz="2400" dirty="0"/>
              <a:t>Create and Modify a Funnel Chart</a:t>
            </a:r>
          </a:p>
          <a:p>
            <a:pPr marL="457200" indent="-457200">
              <a:buSzPct val="100000"/>
              <a:buFont typeface="+mj-lt"/>
              <a:buAutoNum type="arabicPeriod"/>
            </a:pPr>
            <a:r>
              <a:rPr lang="en-US" sz="2400" dirty="0"/>
              <a:t>Create an Excel Template</a:t>
            </a:r>
          </a:p>
          <a:p>
            <a:pPr marL="457200" indent="-457200">
              <a:buSzPct val="100000"/>
              <a:buFont typeface="+mj-lt"/>
              <a:buAutoNum type="arabicPeriod"/>
            </a:pPr>
            <a:r>
              <a:rPr lang="en-US" sz="2400" dirty="0"/>
              <a:t>Protect a Worksheet</a:t>
            </a:r>
          </a:p>
          <a:p>
            <a:pPr marL="457200" indent="-457200">
              <a:buSzPct val="100000"/>
              <a:buFont typeface="+mj-lt"/>
              <a:buAutoNum type="arabicPeriod"/>
            </a:pPr>
            <a:r>
              <a:rPr lang="en-US" sz="2400" dirty="0"/>
              <a:t>Create a Worksheet Based on a Template</a:t>
            </a:r>
          </a:p>
        </p:txBody>
      </p:sp>
    </p:spTree>
    <p:extLst>
      <p:ext uri="{BB962C8B-B14F-4D97-AF65-F5344CB8AC3E}">
        <p14:creationId xmlns:p14="http://schemas.microsoft.com/office/powerpoint/2010/main" val="66275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a:t>Create and Modify a SmartArt Graphic </a:t>
            </a:r>
            <a:br>
              <a:rPr lang="en-US" dirty="0"/>
            </a:br>
            <a:r>
              <a:rPr lang="en-US" sz="2000" b="0" dirty="0"/>
              <a:t>(2 of 3)</a:t>
            </a:r>
          </a:p>
        </p:txBody>
      </p:sp>
      <p:pic>
        <p:nvPicPr>
          <p:cNvPr id="7" name="Content Placeholder 6" descr="A SmartArt design tab in Excel shows a step-down process diagram.&#10;Long description in Notes Pane, press F6.">
            <a:extLst>
              <a:ext uri="{FF2B5EF4-FFF2-40B4-BE49-F238E27FC236}">
                <a16:creationId xmlns:a16="http://schemas.microsoft.com/office/drawing/2014/main" id="{165760AE-264E-4327-BE5E-4810F0C0C3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0350" y="1717627"/>
            <a:ext cx="7643299" cy="3422745"/>
          </a:xfrm>
        </p:spPr>
      </p:pic>
    </p:spTree>
    <p:extLst>
      <p:ext uri="{BB962C8B-B14F-4D97-AF65-F5344CB8AC3E}">
        <p14:creationId xmlns:p14="http://schemas.microsoft.com/office/powerpoint/2010/main" val="209555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Create and Modify a SmartArt Graphic </a:t>
            </a:r>
            <a:br>
              <a:rPr lang="en-US" dirty="0"/>
            </a:br>
            <a:r>
              <a:rPr lang="en-US" sz="2000" b="0" dirty="0"/>
              <a:t>(3 of 3)</a:t>
            </a:r>
          </a:p>
        </p:txBody>
      </p:sp>
      <p:pic>
        <p:nvPicPr>
          <p:cNvPr id="7" name="Content Placeholder 6" descr="A SmartArt design tab in Excel showing modified diagram style.&#10;Long description in Notes Pane, press F6.">
            <a:extLst>
              <a:ext uri="{FF2B5EF4-FFF2-40B4-BE49-F238E27FC236}">
                <a16:creationId xmlns:a16="http://schemas.microsoft.com/office/drawing/2014/main" id="{9C88FC2F-ACCB-41FE-A87C-10F9FCF340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8848" y="1747990"/>
            <a:ext cx="7766304" cy="3362020"/>
          </a:xfrm>
        </p:spPr>
      </p:pic>
    </p:spTree>
    <p:extLst>
      <p:ext uri="{BB962C8B-B14F-4D97-AF65-F5344CB8AC3E}">
        <p14:creationId xmlns:p14="http://schemas.microsoft.com/office/powerpoint/2010/main" val="292961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Create and Modify a Funnel Chart </a:t>
            </a:r>
            <a:r>
              <a:rPr lang="en-US" sz="2000" b="0" dirty="0"/>
              <a:t>(1 of 2)</a:t>
            </a:r>
          </a:p>
        </p:txBody>
      </p:sp>
      <p:pic>
        <p:nvPicPr>
          <p:cNvPr id="6" name="Content Placeholder 5" descr="An excel sheet showing data in cell range A2:B4 and a funnel chart inserted in the sheet.&#10;">
            <a:extLst>
              <a:ext uri="{FF2B5EF4-FFF2-40B4-BE49-F238E27FC236}">
                <a16:creationId xmlns:a16="http://schemas.microsoft.com/office/drawing/2014/main" id="{DF2A951E-450B-455D-A764-BB19B526205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278" y="2080339"/>
            <a:ext cx="7875443" cy="2697321"/>
          </a:xfrm>
        </p:spPr>
      </p:pic>
    </p:spTree>
    <p:extLst>
      <p:ext uri="{BB962C8B-B14F-4D97-AF65-F5344CB8AC3E}">
        <p14:creationId xmlns:p14="http://schemas.microsoft.com/office/powerpoint/2010/main" val="315685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Create and Modify a Funnel Chart </a:t>
            </a:r>
            <a:r>
              <a:rPr lang="en-US" sz="2000" b="0" dirty="0"/>
              <a:t>(2 of 2)</a:t>
            </a:r>
          </a:p>
        </p:txBody>
      </p:sp>
      <p:pic>
        <p:nvPicPr>
          <p:cNvPr id="7" name="Content Placeholder 6" descr="An Excel sheet showing a formatted funnel chart. The chart has a gray background and the horizontal bars are green colored. Data labels on bars are in bold and italicized.&#10;">
            <a:extLst>
              <a:ext uri="{FF2B5EF4-FFF2-40B4-BE49-F238E27FC236}">
                <a16:creationId xmlns:a16="http://schemas.microsoft.com/office/drawing/2014/main" id="{59F08AA4-DCA3-4289-96F7-1BF061EBD83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5810" y="2110585"/>
            <a:ext cx="7612380" cy="2636829"/>
          </a:xfrm>
        </p:spPr>
      </p:pic>
    </p:spTree>
    <p:extLst>
      <p:ext uri="{BB962C8B-B14F-4D97-AF65-F5344CB8AC3E}">
        <p14:creationId xmlns:p14="http://schemas.microsoft.com/office/powerpoint/2010/main" val="103704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Excel Template </a:t>
            </a:r>
            <a:r>
              <a:rPr lang="en-US" sz="2000" b="0" dirty="0"/>
              <a:t>(1 of 2)</a:t>
            </a:r>
          </a:p>
        </p:txBody>
      </p:sp>
      <p:pic>
        <p:nvPicPr>
          <p:cNvPr id="7" name="Content Placeholder 6" descr="A new tab of backstage view of excel showing a search term entered in the search box to search for templates is “business” and a list of previews of new and popular templates are displayed below it (your array of templates will differ).&#10;">
            <a:extLst>
              <a:ext uri="{FF2B5EF4-FFF2-40B4-BE49-F238E27FC236}">
                <a16:creationId xmlns:a16="http://schemas.microsoft.com/office/drawing/2014/main" id="{B3B3A8DD-C3B3-4686-B3EB-BE3BD69A18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8100" y="1938607"/>
            <a:ext cx="7787800" cy="2980785"/>
          </a:xfrm>
        </p:spPr>
      </p:pic>
    </p:spTree>
    <p:extLst>
      <p:ext uri="{BB962C8B-B14F-4D97-AF65-F5344CB8AC3E}">
        <p14:creationId xmlns:p14="http://schemas.microsoft.com/office/powerpoint/2010/main" val="191359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Excel Template </a:t>
            </a:r>
            <a:r>
              <a:rPr lang="en-US" sz="2000" b="0" dirty="0"/>
              <a:t>(2 of 2)</a:t>
            </a:r>
          </a:p>
        </p:txBody>
      </p:sp>
      <p:pic>
        <p:nvPicPr>
          <p:cNvPr id="7" name="Content Placeholder 6" descr="A computer screen displaying a file explorer window.&#10;Long description in Notes Pane, press F6.">
            <a:extLst>
              <a:ext uri="{FF2B5EF4-FFF2-40B4-BE49-F238E27FC236}">
                <a16:creationId xmlns:a16="http://schemas.microsoft.com/office/drawing/2014/main" id="{8237789F-7435-4354-9952-FD07972ECF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8848" y="2381309"/>
            <a:ext cx="7766304" cy="209538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a Worksheet </a:t>
            </a:r>
            <a:r>
              <a:rPr lang="en-US" sz="2000" b="0" dirty="0"/>
              <a:t>(1 of 2)</a:t>
            </a:r>
          </a:p>
        </p:txBody>
      </p:sp>
      <p:pic>
        <p:nvPicPr>
          <p:cNvPr id="7" name="Content Placeholder 6" descr="A format cells dialog box with an active protection tab. The locked check box is blank and labeled as for selected cells, the locked feature is cleared.&#10;">
            <a:extLst>
              <a:ext uri="{FF2B5EF4-FFF2-40B4-BE49-F238E27FC236}">
                <a16:creationId xmlns:a16="http://schemas.microsoft.com/office/drawing/2014/main" id="{48570529-2BEB-4750-BC9B-D7E607C5FB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 y="1981200"/>
            <a:ext cx="8153400" cy="3157258"/>
          </a:xfrm>
        </p:spPr>
      </p:pic>
    </p:spTree>
    <p:extLst>
      <p:ext uri="{BB962C8B-B14F-4D97-AF65-F5344CB8AC3E}">
        <p14:creationId xmlns:p14="http://schemas.microsoft.com/office/powerpoint/2010/main" val="3471011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a Worksheet </a:t>
            </a:r>
            <a:r>
              <a:rPr lang="en-US" sz="2000" b="0" dirty="0"/>
              <a:t>(2 of 2)</a:t>
            </a:r>
          </a:p>
        </p:txBody>
      </p:sp>
      <p:pic>
        <p:nvPicPr>
          <p:cNvPr id="6" name="Content Placeholder 5" descr="A protect sheet dialog box.&#10;Long description in Notes Pane, press F6.">
            <a:extLst>
              <a:ext uri="{FF2B5EF4-FFF2-40B4-BE49-F238E27FC236}">
                <a16:creationId xmlns:a16="http://schemas.microsoft.com/office/drawing/2014/main" id="{E4A0E857-999B-474E-A2F1-9EFC85E16B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3383" y="2426287"/>
            <a:ext cx="8097234" cy="2005425"/>
          </a:xfrm>
        </p:spPr>
      </p:pic>
    </p:spTree>
    <p:extLst>
      <p:ext uri="{BB962C8B-B14F-4D97-AF65-F5344CB8AC3E}">
        <p14:creationId xmlns:p14="http://schemas.microsoft.com/office/powerpoint/2010/main" val="130631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Worksheet Based on a Template</a:t>
            </a:r>
            <a:endParaRPr lang="en-US" b="0" dirty="0"/>
          </a:p>
        </p:txBody>
      </p:sp>
      <p:pic>
        <p:nvPicPr>
          <p:cNvPr id="7" name="Content Placeholder 6" descr="A save as dialog box showing a file name entered in the file name text box and file type changed to Excel Workbook in the file type list box. The file name reads as Lastname_Firstname_6B_topaz_Order (use your own name).&#10;">
            <a:extLst>
              <a:ext uri="{FF2B5EF4-FFF2-40B4-BE49-F238E27FC236}">
                <a16:creationId xmlns:a16="http://schemas.microsoft.com/office/drawing/2014/main" id="{96FD1FF1-1FA0-4D55-9785-26D0DE8F5F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8931" y="1894411"/>
            <a:ext cx="7486138" cy="3069177"/>
          </a:xfrm>
        </p:spPr>
      </p:pic>
    </p:spTree>
    <p:extLst>
      <p:ext uri="{BB962C8B-B14F-4D97-AF65-F5344CB8AC3E}">
        <p14:creationId xmlns:p14="http://schemas.microsoft.com/office/powerpoint/2010/main" val="149744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4336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Sparklines and a Column Chart </a:t>
            </a:r>
            <a:r>
              <a:rPr lang="en-US" sz="2000" b="0" dirty="0"/>
              <a:t>(1 of 13)</a:t>
            </a:r>
            <a:endParaRPr lang="en-IN" sz="2000" b="0" dirty="0"/>
          </a:p>
        </p:txBody>
      </p:sp>
      <p:pic>
        <p:nvPicPr>
          <p:cNvPr id="7" name="Content Placeholder 6" descr="An Excel sheet showing a data range, B4:F10 is selected and a quick analysis button is displayed at the lower right corner of F10.&#10;Long description in Notes Pane, press F6.">
            <a:extLst>
              <a:ext uri="{FF2B5EF4-FFF2-40B4-BE49-F238E27FC236}">
                <a16:creationId xmlns:a16="http://schemas.microsoft.com/office/drawing/2014/main" id="{71CD53DD-D3E1-425E-ACF3-8A97350D681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55015"/>
            <a:ext cx="8196523" cy="2547969"/>
          </a:xfrm>
        </p:spPr>
      </p:pic>
    </p:spTree>
    <p:extLst>
      <p:ext uri="{BB962C8B-B14F-4D97-AF65-F5344CB8AC3E}">
        <p14:creationId xmlns:p14="http://schemas.microsoft.com/office/powerpoint/2010/main" val="240100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Sparklines and a Column Chart </a:t>
            </a:r>
            <a:r>
              <a:rPr lang="en-US" sz="2000" b="0" dirty="0"/>
              <a:t>(2 of 13)</a:t>
            </a:r>
            <a:endParaRPr lang="en-IN" sz="2000" b="0" dirty="0"/>
          </a:p>
        </p:txBody>
      </p:sp>
      <p:pic>
        <p:nvPicPr>
          <p:cNvPr id="7" name="Content Placeholder 6" descr="An Excel sheet showing Sparkline trends for each city is displayed in column G (G4:G10). The trends show mini line charts.&#10;&#10;&#10;">
            <a:extLst>
              <a:ext uri="{FF2B5EF4-FFF2-40B4-BE49-F238E27FC236}">
                <a16:creationId xmlns:a16="http://schemas.microsoft.com/office/drawing/2014/main" id="{FD33A4C2-5BE2-4360-9A52-7EEF99FAE24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1405" y="2091769"/>
            <a:ext cx="8205395" cy="2674461"/>
          </a:xfrm>
        </p:spPr>
      </p:pic>
    </p:spTree>
    <p:extLst>
      <p:ext uri="{BB962C8B-B14F-4D97-AF65-F5344CB8AC3E}">
        <p14:creationId xmlns:p14="http://schemas.microsoft.com/office/powerpoint/2010/main" val="232987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Create and Format Sparklines and a Column Chart </a:t>
            </a:r>
            <a:r>
              <a:rPr lang="en-US" sz="2000" b="0" dirty="0"/>
              <a:t>(3 of 13)</a:t>
            </a:r>
            <a:endParaRPr lang="en-IN" sz="2000" b="0" dirty="0"/>
          </a:p>
        </p:txBody>
      </p:sp>
      <p:pic>
        <p:nvPicPr>
          <p:cNvPr id="7" name="Content Placeholder 6" descr="An Excel sheet showing formatted sparklines displayed under the column heading “Trend” in range G4:G10. The sparklines are mini lines joined by dots.&#10;">
            <a:extLst>
              <a:ext uri="{FF2B5EF4-FFF2-40B4-BE49-F238E27FC236}">
                <a16:creationId xmlns:a16="http://schemas.microsoft.com/office/drawing/2014/main" id="{8C58ACBF-3B6F-406C-9D30-1A9A846827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9746" y="2488771"/>
            <a:ext cx="8324508" cy="1880457"/>
          </a:xfrm>
        </p:spPr>
      </p:pic>
    </p:spTree>
    <p:extLst>
      <p:ext uri="{BB962C8B-B14F-4D97-AF65-F5344CB8AC3E}">
        <p14:creationId xmlns:p14="http://schemas.microsoft.com/office/powerpoint/2010/main" val="195638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and Format Sparklines and a Column Chart </a:t>
            </a:r>
            <a:r>
              <a:rPr lang="en-US" sz="2000" b="0" dirty="0"/>
              <a:t>(4 of 13)</a:t>
            </a:r>
            <a:endParaRPr lang="en-IN" sz="2000" b="0" dirty="0"/>
          </a:p>
        </p:txBody>
      </p:sp>
      <p:pic>
        <p:nvPicPr>
          <p:cNvPr id="7" name="Content Placeholder 6" descr="An Excel sheet showing a table that displays row labels (locations) in range A4:A11, column labels (year 1 to 5 and trend) in range B3:G3, detail values in the range (B4:F10), and total values in range B11:F11 (in bold).&#10;">
            <a:extLst>
              <a:ext uri="{FF2B5EF4-FFF2-40B4-BE49-F238E27FC236}">
                <a16:creationId xmlns:a16="http://schemas.microsoft.com/office/drawing/2014/main" id="{0E8504C6-48F1-41F2-BDEB-188B1191E5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5671" y="2511631"/>
            <a:ext cx="7812657" cy="1834737"/>
          </a:xfrm>
        </p:spPr>
      </p:pic>
    </p:spTree>
    <p:extLst>
      <p:ext uri="{BB962C8B-B14F-4D97-AF65-F5344CB8AC3E}">
        <p14:creationId xmlns:p14="http://schemas.microsoft.com/office/powerpoint/2010/main" val="17722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Sparklines and a Column Chart </a:t>
            </a:r>
            <a:r>
              <a:rPr lang="en-US" sz="2000" b="0" dirty="0"/>
              <a:t>(5 of 13)</a:t>
            </a:r>
          </a:p>
        </p:txBody>
      </p:sp>
      <p:pic>
        <p:nvPicPr>
          <p:cNvPr id="7" name="Content Placeholder 6" descr="An insert chart dialog box showing a recommended charts tab and list of charts on the left pane and chart preview on right. The Clustered column chart (first in the list) is selected.&#10;">
            <a:extLst>
              <a:ext uri="{FF2B5EF4-FFF2-40B4-BE49-F238E27FC236}">
                <a16:creationId xmlns:a16="http://schemas.microsoft.com/office/drawing/2014/main" id="{26B0133A-05FE-41C4-B502-EDBBE7AE85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1392" y="1905000"/>
            <a:ext cx="7961216" cy="3209703"/>
          </a:xfrm>
        </p:spPr>
      </p:pic>
    </p:spTree>
    <p:extLst>
      <p:ext uri="{BB962C8B-B14F-4D97-AF65-F5344CB8AC3E}">
        <p14:creationId xmlns:p14="http://schemas.microsoft.com/office/powerpoint/2010/main" val="113978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and Format Sparklines and a Column Chart </a:t>
            </a:r>
            <a:r>
              <a:rPr lang="en-US" sz="2000" b="0" dirty="0"/>
              <a:t>(6 of 13)</a:t>
            </a:r>
          </a:p>
        </p:txBody>
      </p:sp>
      <p:pic>
        <p:nvPicPr>
          <p:cNvPr id="7" name="Content Placeholder 6" descr="An Excel sheet displaying a 3-D Clustered Column Chart.&#10;Long description in Notes Pane, press F6.">
            <a:extLst>
              <a:ext uri="{FF2B5EF4-FFF2-40B4-BE49-F238E27FC236}">
                <a16:creationId xmlns:a16="http://schemas.microsoft.com/office/drawing/2014/main" id="{8EB6907C-145F-4EB4-B08E-12852CFB03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2659" y="1712293"/>
            <a:ext cx="7838681" cy="3433413"/>
          </a:xfrm>
        </p:spPr>
      </p:pic>
    </p:spTree>
    <p:extLst>
      <p:ext uri="{BB962C8B-B14F-4D97-AF65-F5344CB8AC3E}">
        <p14:creationId xmlns:p14="http://schemas.microsoft.com/office/powerpoint/2010/main" val="154983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and Format Sparklines and a Column Chart </a:t>
            </a:r>
            <a:r>
              <a:rPr lang="en-US" sz="2000" b="0" dirty="0"/>
              <a:t>(7 of 13)</a:t>
            </a:r>
            <a:endParaRPr lang="en-IN" sz="2000" b="0" dirty="0"/>
          </a:p>
        </p:txBody>
      </p:sp>
      <p:pic>
        <p:nvPicPr>
          <p:cNvPr id="7" name="Content Placeholder 6" descr="A chart design tab of the attendance chart worksheet shows a clustered column chart.&#10;Long description in Notes Pane, press F6.">
            <a:extLst>
              <a:ext uri="{FF2B5EF4-FFF2-40B4-BE49-F238E27FC236}">
                <a16:creationId xmlns:a16="http://schemas.microsoft.com/office/drawing/2014/main" id="{7472393C-1245-436F-8E1E-B7D8325DC6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4380" y="1600200"/>
            <a:ext cx="7635240" cy="4339304"/>
          </a:xfrm>
        </p:spPr>
      </p:pic>
    </p:spTree>
    <p:extLst>
      <p:ext uri="{BB962C8B-B14F-4D97-AF65-F5344CB8AC3E}">
        <p14:creationId xmlns:p14="http://schemas.microsoft.com/office/powerpoint/2010/main" val="2851103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c1184b61284fde24d491bf6491775087966fb"/>
</p:tagLst>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5035</TotalTime>
  <Words>2801</Words>
  <Application>Microsoft Office PowerPoint</Application>
  <PresentationFormat>On-screen Show (4:3)</PresentationFormat>
  <Paragraphs>192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Verdana</vt:lpstr>
      <vt:lpstr>Wingdings</vt:lpstr>
      <vt:lpstr>1_508 Lecture</vt:lpstr>
      <vt:lpstr>GO! with Microsoft 365: Excel 2021</vt:lpstr>
      <vt:lpstr>Learning Objectives</vt:lpstr>
      <vt:lpstr>Create and Format Sparklines and a Column Chart (1 of 13)</vt:lpstr>
      <vt:lpstr>Create and Format Sparklines and a Column Chart (2 of 13)</vt:lpstr>
      <vt:lpstr>Create and Format Sparklines and a Column Chart (3 of 13)</vt:lpstr>
      <vt:lpstr>Create and Format Sparklines and a Column Chart (4 of 13)</vt:lpstr>
      <vt:lpstr>Create and Format Sparklines and a Column Chart (5 of 13)</vt:lpstr>
      <vt:lpstr>Create and Format Sparklines and a Column Chart (6 of 13)</vt:lpstr>
      <vt:lpstr>Create and Format Sparklines and a Column Chart (7 of 13)</vt:lpstr>
      <vt:lpstr>Create and Format Sparklines and a Column Chart (8 of 13)</vt:lpstr>
      <vt:lpstr>Create and Format Sparklines and a Column Chart (9 of 13)</vt:lpstr>
      <vt:lpstr>Create and Format Sparklines and a Column Chart (10 of 13)</vt:lpstr>
      <vt:lpstr>Create and Format Sparklines and a Column Chart (11 of 13)</vt:lpstr>
      <vt:lpstr>Create and Format Sparklines and a Column Chart (12 of 13)</vt:lpstr>
      <vt:lpstr>Create and Format Sparklines and a Column Chart (13 of 13)</vt:lpstr>
      <vt:lpstr>Create and Format a Line Chart (1 of 3)</vt:lpstr>
      <vt:lpstr>Create and Format a Line Chart (2 of 3)</vt:lpstr>
      <vt:lpstr>Create and Format a Line Chart (3 of 3)</vt:lpstr>
      <vt:lpstr>Create and Modify a SmartArt Graphic  (1 of 3)</vt:lpstr>
      <vt:lpstr>Create and Modify a SmartArt Graphic  (2 of 3)</vt:lpstr>
      <vt:lpstr>Create and Modify a SmartArt Graphic  (3 of 3)</vt:lpstr>
      <vt:lpstr>Create and Modify a Funnel Chart (1 of 2)</vt:lpstr>
      <vt:lpstr>Create and Modify a Funnel Chart (2 of 2)</vt:lpstr>
      <vt:lpstr>Create an Excel Template (1 of 2)</vt:lpstr>
      <vt:lpstr>Create an Excel Template (2 of 2)</vt:lpstr>
      <vt:lpstr>Protect a Worksheet (1 of 2)</vt:lpstr>
      <vt:lpstr>Protect a Worksheet (2 of 2)</vt:lpstr>
      <vt:lpstr>Create a Worksheet Based on a Template</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6</dc:title>
  <dc:subject>Computer Science</dc:subject>
  <cp:keywords>Microsoft Excel 2021</cp:keywords>
  <dc:description>Additional learning content may be available in the Notes Pane.</dc:description>
  <cp:lastModifiedBy>Akshaya Dhandapani</cp:lastModifiedBy>
  <cp:revision>8</cp:revision>
  <dcterms:created xsi:type="dcterms:W3CDTF">2014-07-14T20:04:21Z</dcterms:created>
  <dcterms:modified xsi:type="dcterms:W3CDTF">2022-04-29T12:02:12Z</dcterms:modified>
</cp:coreProperties>
</file>