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handoutMasterIdLst>
    <p:handoutMasterId r:id="rId43"/>
  </p:handoutMasterIdLst>
  <p:sldIdLst>
    <p:sldId id="487" r:id="rId2"/>
    <p:sldId id="456" r:id="rId3"/>
    <p:sldId id="492" r:id="rId4"/>
    <p:sldId id="452" r:id="rId5"/>
    <p:sldId id="453" r:id="rId6"/>
    <p:sldId id="454" r:id="rId7"/>
    <p:sldId id="457"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500" r:id="rId21"/>
    <p:sldId id="478" r:id="rId22"/>
    <p:sldId id="472" r:id="rId23"/>
    <p:sldId id="473" r:id="rId24"/>
    <p:sldId id="474" r:id="rId25"/>
    <p:sldId id="476" r:id="rId26"/>
    <p:sldId id="445" r:id="rId27"/>
    <p:sldId id="501" r:id="rId28"/>
    <p:sldId id="495" r:id="rId29"/>
    <p:sldId id="494" r:id="rId30"/>
    <p:sldId id="480" r:id="rId31"/>
    <p:sldId id="496" r:id="rId32"/>
    <p:sldId id="481" r:id="rId33"/>
    <p:sldId id="482" r:id="rId34"/>
    <p:sldId id="497" r:id="rId35"/>
    <p:sldId id="483" r:id="rId36"/>
    <p:sldId id="493" r:id="rId37"/>
    <p:sldId id="498" r:id="rId38"/>
    <p:sldId id="499" r:id="rId39"/>
    <p:sldId id="490" r:id="rId40"/>
    <p:sldId id="298"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2880">
          <p15:clr>
            <a:srgbClr val="A4A3A4"/>
          </p15:clr>
        </p15:guide>
        <p15:guide id="3" pos="5472" userDrawn="1">
          <p15:clr>
            <a:srgbClr val="A4A3A4"/>
          </p15:clr>
        </p15:guide>
        <p15:guide id="4"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8"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9" autoAdjust="0"/>
    <p:restoredTop sz="73333" autoAdjust="0"/>
  </p:normalViewPr>
  <p:slideViewPr>
    <p:cSldViewPr>
      <p:cViewPr varScale="1">
        <p:scale>
          <a:sx n="80" d="100"/>
          <a:sy n="80" d="100"/>
        </p:scale>
        <p:origin x="1914" y="90"/>
      </p:cViewPr>
      <p:guideLst>
        <p:guide orient="horz" pos="432"/>
        <p:guide pos="2880"/>
        <p:guide pos="5472"/>
        <p:guide pos="288"/>
      </p:guideLst>
    </p:cSldViewPr>
  </p:slideViewPr>
  <p:outlineViewPr>
    <p:cViewPr>
      <p:scale>
        <a:sx n="50" d="100"/>
        <a:sy n="50" d="100"/>
      </p:scale>
      <p:origin x="0" y="-225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a:t>
            </a:r>
            <a:r>
              <a:rPr lang="en-US" baseline="0"/>
              <a:t>Excel 2021, Chapter 7</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chapter, you will learn how to </a:t>
            </a:r>
            <a:r>
              <a:rPr lang="en-US" sz="1200" dirty="0"/>
              <a:t>use financial and lookup functions, define names, validate data, and audit worksheets.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9986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spreadsheet</a:t>
            </a:r>
            <a:r>
              <a:rPr lang="en-US" baseline="0" dirty="0"/>
              <a:t> shows the beginning of a one-variable data table. A row of the number of monthly payments is shown in row 7 with a range of possible annual interest rates shown in column B.</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30098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 payment result displays in cell B7.</a:t>
            </a:r>
            <a:r>
              <a:rPr lang="en-US" baseline="0" dirty="0"/>
              <a:t> After highlighting the range that encompasses all of the months and all of the rates, the Data Table tool is accessed from the Data tab and the What-If Analysis button. The Row input cell box uses cell B3, and the Column input cell box uses cell B4.</a:t>
            </a:r>
          </a:p>
          <a:p>
            <a:endParaRPr lang="en-US" baseline="0" dirty="0"/>
          </a:p>
          <a:p>
            <a:r>
              <a:rPr lang="en-IN" sz="1200" kern="1200" dirty="0">
                <a:solidFill>
                  <a:schemeClr val="tx1"/>
                </a:solidFill>
                <a:effectLst/>
                <a:latin typeface="+mn-lt"/>
                <a:ea typeface="+mn-ea"/>
                <a:cs typeface="+mn-cs"/>
              </a:rPr>
              <a:t>Alt Text: In the sheet, Cell B7 indicates 8,857.20 dollars. Range B7:I24 is selected as the data table range.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In the dialog box, value b3 in the “row input cell” box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row values substituted for months. Value b4 in the “column input cell” box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column values substituted for interest rates.</a:t>
            </a:r>
            <a:br>
              <a:rPr lang="en-IN"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22025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table in this example is filled with payment options that use the month and interest rate corresponding to the position in the table. This data table offers a wide array of options to consider.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0537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name, also referred to as a defined</a:t>
            </a:r>
            <a:r>
              <a:rPr lang="en-US" b="0" baseline="0" dirty="0"/>
              <a:t> name, is a word or string of characters in Excel that represents a cell, a range of cells, a formula, or a constant value. Defined names may be used instead of a cell reference in a formula or function. </a:t>
            </a:r>
          </a:p>
          <a:p>
            <a:endParaRPr lang="en-US" b="0" baseline="0" dirty="0"/>
          </a:p>
          <a:p>
            <a:r>
              <a:rPr lang="en-US" b="0" baseline="0" dirty="0"/>
              <a:t>All names have a scope, the location within which the name is recognized without qualification. The name’s scope usually refers either to a specific worksheet or to an entire workbook.</a:t>
            </a:r>
          </a:p>
          <a:p>
            <a:endParaRPr lang="en-US" b="0" baseline="0" dirty="0"/>
          </a:p>
          <a:p>
            <a:r>
              <a:rPr lang="en-US" b="0" baseline="0" dirty="0"/>
              <a:t>Using the New Name dialog box is one way to name a cell or a range of cells.</a:t>
            </a:r>
          </a:p>
          <a:p>
            <a:endParaRPr lang="en-US" b="0" baseline="0" dirty="0"/>
          </a:p>
          <a:p>
            <a:r>
              <a:rPr lang="en-IN" sz="1200" kern="1200" dirty="0">
                <a:solidFill>
                  <a:schemeClr val="tx1"/>
                </a:solidFill>
                <a:effectLst/>
                <a:latin typeface="+mn-lt"/>
                <a:ea typeface="+mn-ea"/>
                <a:cs typeface="+mn-cs"/>
              </a:rPr>
              <a:t>Alt Text: In the Excel sheet, the define name command on the Formulas tab is located in the defined names section of the ribbon. Range B6:E10 representing all Bracelet costs is selected. In the dialog box comment box is dialogue box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“name box may suggest a name for the selected range based on adjacent cells (yours may differ)”.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09306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Naming a range makes it easier to understand the meaning of a formula in a worksheet. Naming cells has no effect on the displayed or underlying values; it simply creates an easy-to-remember name to use in formulas and functions. A named range cannot contain spaces.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38583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naming a range, click the Name box to display the named ranges that have been created in the workbook.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67878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rules for defining names</a:t>
            </a:r>
            <a:r>
              <a:rPr lang="en-US" baseline="0" dirty="0"/>
              <a:t> are listed in this slide.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412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also define range</a:t>
            </a:r>
            <a:r>
              <a:rPr lang="en-US" baseline="0" dirty="0"/>
              <a:t> names in the Name Manager dialog box, accessed on the Formulas tab in the Defined Names group. The Name Manager dialog box can also be used to delete or edit a range that you have defined.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60979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You can use the Create from Selection command to name a range of cells based on existing row or column titles. With this method, Excel uses the text of the first cell to the left of the selected range as the range name and then formats the name properly.</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In the dialog box, from the ‘create names from values in the options, the left column option is selected. In the excel sheet, under the table titled ‘Jesse </a:t>
            </a:r>
            <a:r>
              <a:rPr lang="en-IN" sz="1200" kern="1200" dirty="0" err="1">
                <a:solidFill>
                  <a:schemeClr val="tx1"/>
                </a:solidFill>
                <a:effectLst/>
                <a:latin typeface="+mn-lt"/>
                <a:ea typeface="+mn-ea"/>
                <a:cs typeface="+mn-cs"/>
              </a:rPr>
              <a:t>jewelers’</a:t>
            </a:r>
            <a:r>
              <a:rPr lang="en-IN" sz="1200" kern="1200" dirty="0">
                <a:solidFill>
                  <a:schemeClr val="tx1"/>
                </a:solidFill>
                <a:effectLst/>
                <a:latin typeface="+mn-lt"/>
                <a:ea typeface="+mn-ea"/>
                <a:cs typeface="+mn-cs"/>
              </a:rPr>
              <a:t> “business card cases range” (row 18) is selected.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81636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start to type a formula</a:t>
            </a:r>
            <a:r>
              <a:rPr lang="en-US" baseline="0" dirty="0"/>
              <a:t> in a cell, the Formula AutoComplete list displays. The Formula AutoComplete list contains all of Excel’s built-in functions that begin with the letter that you’ve typed as well as all named ranges that begin with that letter.</a:t>
            </a:r>
          </a:p>
          <a:p>
            <a:endParaRPr lang="en-US" baseline="0" dirty="0"/>
          </a:p>
          <a:p>
            <a:r>
              <a:rPr lang="en-IN" sz="1200" kern="1200" dirty="0">
                <a:solidFill>
                  <a:schemeClr val="tx1"/>
                </a:solidFill>
                <a:effectLst/>
                <a:latin typeface="+mn-lt"/>
                <a:ea typeface="+mn-ea"/>
                <a:cs typeface="+mn-cs"/>
              </a:rPr>
              <a:t>Alt Text: The text in cell B5 reads as “equals sum open parenthesis B”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“Formula started in cell B5”. A pane of AutoComplete list is displayed below cell B5. Two components from the list named ‘bracelet underscore costs’ and ‘business underscore card underscore cases’ are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“defined names”.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10839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objectives are:</a:t>
            </a:r>
          </a:p>
          <a:p>
            <a:pPr marL="228600" indent="-228600">
              <a:buSzPct val="100000"/>
              <a:buFont typeface="+mj-lt"/>
              <a:buAutoNum type="arabicPeriod"/>
            </a:pPr>
            <a:r>
              <a:rPr lang="en-US" sz="1200" dirty="0"/>
              <a:t>Use Financial Functions</a:t>
            </a:r>
          </a:p>
          <a:p>
            <a:pPr marL="228600" indent="-228600">
              <a:buSzPct val="100000"/>
              <a:buFont typeface="+mj-lt"/>
              <a:buAutoNum type="arabicPeriod"/>
            </a:pPr>
            <a:r>
              <a:rPr lang="en-US" sz="1200" dirty="0"/>
              <a:t>Use Goal Seek </a:t>
            </a:r>
          </a:p>
          <a:p>
            <a:pPr marL="228600" indent="-228600">
              <a:buSzPct val="100000"/>
              <a:buFont typeface="+mj-lt"/>
              <a:buAutoNum type="arabicPeriod"/>
            </a:pPr>
            <a:r>
              <a:rPr lang="en-US" sz="1200" dirty="0"/>
              <a:t>Create a Data Table</a:t>
            </a:r>
          </a:p>
          <a:p>
            <a:pPr marL="228600" indent="-228600">
              <a:buSzPct val="100000"/>
              <a:buFont typeface="+mj-lt"/>
              <a:buAutoNum type="arabicPeriod"/>
            </a:pPr>
            <a:r>
              <a:rPr lang="en-US" sz="1200" dirty="0"/>
              <a:t>Use Defined Names in a Formula</a:t>
            </a:r>
          </a:p>
          <a:p>
            <a:pPr marL="228600" indent="-228600">
              <a:buSzPct val="100000"/>
              <a:buFont typeface="+mj-lt"/>
              <a:buAutoNum type="arabicPeriod"/>
            </a:pPr>
            <a:r>
              <a:rPr lang="en-US" sz="1200" dirty="0"/>
              <a:t>Use Lookup Functions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49593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a:t>Lookup functions look up a value in a defined range of cells known as the table array. </a:t>
            </a:r>
          </a:p>
          <a:p>
            <a:endParaRPr lang="en-US" b="0" dirty="0"/>
          </a:p>
          <a:p>
            <a:r>
              <a:rPr lang="en-US" b="0" dirty="0"/>
              <a:t>The VLOOKUP function looks up values in a table array arranged as vertical columns. The function searches the first column of the table array for a corresponding value, and then returns a value from any cell on the same row. </a:t>
            </a:r>
          </a:p>
          <a:p>
            <a:endParaRPr lang="en-US" b="0" dirty="0"/>
          </a:p>
          <a:p>
            <a:r>
              <a:rPr lang="en-US" sz="1200" b="0" i="0" u="none" strike="noStrike" kern="1200" baseline="0" dirty="0">
                <a:solidFill>
                  <a:schemeClr val="tx1"/>
                </a:solidFill>
                <a:latin typeface="+mn-lt"/>
                <a:ea typeface="+mn-ea"/>
                <a:cs typeface="+mn-cs"/>
              </a:rPr>
              <a:t>The HLOOKUP</a:t>
            </a:r>
            <a:r>
              <a:rPr lang="en-US" sz="1200" b="1"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function looks up values in a table array arranged in horizontal rows. The function searches the top row of the table array for a</a:t>
            </a:r>
          </a:p>
          <a:p>
            <a:r>
              <a:rPr lang="en-US" sz="1200" b="0" i="0" u="none" strike="noStrike" kern="1200" baseline="0" dirty="0">
                <a:solidFill>
                  <a:schemeClr val="tx1"/>
                </a:solidFill>
                <a:latin typeface="+mn-lt"/>
                <a:ea typeface="+mn-ea"/>
                <a:cs typeface="+mn-cs"/>
              </a:rPr>
              <a:t>corresponding value, and then returns a value from any cell in the same column.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VLOOKUP function, the values must be sorted on the first column in ascending order. For the HLOOKUP function, the values must be sorted on the first row in ascending order.</a:t>
            </a:r>
            <a:endParaRPr lang="en-US" b="0" dirty="0"/>
          </a:p>
          <a:p>
            <a:endParaRPr lang="en-US" dirty="0"/>
          </a:p>
          <a:p>
            <a:pPr marL="255600" indent="-255600"/>
            <a:r>
              <a:rPr lang="en-US" sz="2600" dirty="0"/>
              <a:t>The arguments for the VLOOKUP function include:</a:t>
            </a:r>
          </a:p>
          <a:p>
            <a:pPr marL="457200" lvl="0" indent="-457200">
              <a:buFont typeface="Arial" panose="020B0604020202020204" pitchFamily="34" charset="0"/>
              <a:buChar char="•"/>
            </a:pPr>
            <a:r>
              <a:rPr lang="en-US" sz="2600" dirty="0"/>
              <a:t>Lookup_value, which is the value to search in the first column of the table array</a:t>
            </a:r>
          </a:p>
          <a:p>
            <a:pPr marL="457200" lvl="2" indent="-457200">
              <a:buFont typeface="Arial" panose="020B0604020202020204" pitchFamily="34" charset="0"/>
              <a:buChar char="•"/>
            </a:pPr>
            <a:r>
              <a:rPr lang="en-US" sz="2600" dirty="0"/>
              <a:t>Table_array, which is the range that contains the data</a:t>
            </a:r>
          </a:p>
          <a:p>
            <a:pPr marL="457200" lvl="1" indent="-457200">
              <a:buFont typeface="Arial" panose="020B0604020202020204" pitchFamily="34" charset="0"/>
              <a:buChar char="•"/>
            </a:pPr>
            <a:r>
              <a:rPr lang="en-US" sz="2600" dirty="0"/>
              <a:t>Col_index_num, which is the column number (1, 2, 3, and so on) in the table array that contains the result you want to retrieve from the table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31209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 Function Arguments dialog box is used to enter the lookup function arguments.</a:t>
            </a:r>
          </a:p>
          <a:p>
            <a:endParaRPr lang="en-US" b="0" dirty="0"/>
          </a:p>
          <a:p>
            <a:r>
              <a:rPr lang="en-IN" sz="1200" kern="1200" dirty="0">
                <a:solidFill>
                  <a:schemeClr val="tx1"/>
                </a:solidFill>
                <a:effectLst/>
                <a:latin typeface="+mn-lt"/>
                <a:ea typeface="+mn-ea"/>
                <a:cs typeface="+mn-cs"/>
              </a:rPr>
              <a:t>Alt Text: Arguments entered in the Function Arguments dialog box reads as follows: </a:t>
            </a:r>
            <a:r>
              <a:rPr lang="en-IN" sz="1200" kern="1200" dirty="0" err="1">
                <a:solidFill>
                  <a:schemeClr val="tx1"/>
                </a:solidFill>
                <a:effectLst/>
                <a:latin typeface="+mn-lt"/>
                <a:ea typeface="+mn-ea"/>
                <a:cs typeface="+mn-cs"/>
              </a:rPr>
              <a:t>Lookup_value</a:t>
            </a:r>
            <a:r>
              <a:rPr lang="en-IN" sz="1200" kern="1200" dirty="0">
                <a:solidFill>
                  <a:schemeClr val="tx1"/>
                </a:solidFill>
                <a:effectLst/>
                <a:latin typeface="+mn-lt"/>
                <a:ea typeface="+mn-ea"/>
                <a:cs typeface="+mn-cs"/>
              </a:rPr>
              <a:t>: A9; </a:t>
            </a:r>
            <a:r>
              <a:rPr lang="en-IN" sz="1200" kern="1200" dirty="0" err="1">
                <a:solidFill>
                  <a:schemeClr val="tx1"/>
                </a:solidFill>
                <a:effectLst/>
                <a:latin typeface="+mn-lt"/>
                <a:ea typeface="+mn-ea"/>
                <a:cs typeface="+mn-cs"/>
              </a:rPr>
              <a:t>Table_array</a:t>
            </a:r>
            <a:r>
              <a:rPr lang="en-IN" sz="1200" kern="1200" dirty="0">
                <a:solidFill>
                  <a:schemeClr val="tx1"/>
                </a:solidFill>
                <a:effectLst/>
                <a:latin typeface="+mn-lt"/>
                <a:ea typeface="+mn-ea"/>
                <a:cs typeface="+mn-cs"/>
              </a:rPr>
              <a:t>: ‘Product information </a:t>
            </a:r>
            <a:r>
              <a:rPr lang="en-US" b="0" i="0" dirty="0">
                <a:solidFill>
                  <a:srgbClr val="202124"/>
                </a:solidFill>
                <a:effectLst/>
                <a:latin typeface="arial" panose="020B0604020202020204" pitchFamily="34" charset="0"/>
              </a:rPr>
              <a:t>Exclamation mark</a:t>
            </a:r>
            <a:r>
              <a:rPr lang="en-IN" sz="1200" kern="1200" dirty="0">
                <a:solidFill>
                  <a:schemeClr val="tx1"/>
                </a:solidFill>
                <a:effectLst/>
                <a:latin typeface="+mn-lt"/>
                <a:ea typeface="+mn-ea"/>
                <a:cs typeface="+mn-cs"/>
              </a:rPr>
              <a:t> $A$4:$C$11; </a:t>
            </a:r>
            <a:r>
              <a:rPr lang="en-IN" sz="1200" kern="1200" dirty="0" err="1">
                <a:solidFill>
                  <a:schemeClr val="tx1"/>
                </a:solidFill>
                <a:effectLst/>
                <a:latin typeface="+mn-lt"/>
                <a:ea typeface="+mn-ea"/>
                <a:cs typeface="+mn-cs"/>
              </a:rPr>
              <a:t>Col_index_num</a:t>
            </a:r>
            <a:r>
              <a:rPr lang="en-IN" sz="1200" kern="1200" dirty="0">
                <a:solidFill>
                  <a:schemeClr val="tx1"/>
                </a:solidFill>
                <a:effectLst/>
                <a:latin typeface="+mn-lt"/>
                <a:ea typeface="+mn-ea"/>
                <a:cs typeface="+mn-cs"/>
              </a:rPr>
              <a:t>: 2; </a:t>
            </a:r>
            <a:r>
              <a:rPr lang="en-IN" sz="1200" kern="1200" dirty="0" err="1">
                <a:solidFill>
                  <a:schemeClr val="tx1"/>
                </a:solidFill>
                <a:effectLst/>
                <a:latin typeface="+mn-lt"/>
                <a:ea typeface="+mn-ea"/>
                <a:cs typeface="+mn-cs"/>
              </a:rPr>
              <a:t>Range_lookup</a:t>
            </a:r>
            <a:r>
              <a:rPr lang="en-IN" sz="1200" kern="1200" dirty="0">
                <a:solidFill>
                  <a:schemeClr val="tx1"/>
                </a:solidFill>
                <a:effectLst/>
                <a:latin typeface="+mn-lt"/>
                <a:ea typeface="+mn-ea"/>
                <a:cs typeface="+mn-cs"/>
              </a:rPr>
              <a:t>: blank. The result displayed at the bottom left corner reads as “formula result equals ID bracelet”.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730304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VLOOKUP results show in row 9, but rows 10-18 show the #N/A error notation because</a:t>
            </a:r>
            <a:r>
              <a:rPr lang="en-US" baseline="0" dirty="0"/>
              <a:t> no values have been entered in column A to perform calculations.</a:t>
            </a:r>
          </a:p>
          <a:p>
            <a:endParaRPr lang="en-US" baseline="0" dirty="0"/>
          </a:p>
          <a:p>
            <a:r>
              <a:rPr lang="en-IN" sz="1200" kern="1200" dirty="0">
                <a:solidFill>
                  <a:schemeClr val="tx1"/>
                </a:solidFill>
                <a:effectLst/>
                <a:latin typeface="+mn-lt"/>
                <a:ea typeface="+mn-ea"/>
                <a:cs typeface="+mn-cs"/>
              </a:rPr>
              <a:t>Alt Text: The formula reads as “equals VLOOKUP open parenthesis A9 comma single quote Product information single quote exclamation mark dollar A dollar 4 is to dollar C dollar 11 comma 2 close parenthesis”. Cell B9 reads as “ID Bracelet”. The error indicators read as ‘hashtag N forward-slash A’. A green-</a:t>
            </a:r>
            <a:r>
              <a:rPr lang="en-IN" sz="1200" kern="1200" dirty="0" err="1">
                <a:solidFill>
                  <a:schemeClr val="tx1"/>
                </a:solidFill>
                <a:effectLst/>
                <a:latin typeface="+mn-lt"/>
                <a:ea typeface="+mn-ea"/>
                <a:cs typeface="+mn-cs"/>
              </a:rPr>
              <a:t>colored</a:t>
            </a:r>
            <a:r>
              <a:rPr lang="en-IN" sz="1200" kern="1200" dirty="0">
                <a:solidFill>
                  <a:schemeClr val="tx1"/>
                </a:solidFill>
                <a:effectLst/>
                <a:latin typeface="+mn-lt"/>
                <a:ea typeface="+mn-ea"/>
                <a:cs typeface="+mn-cs"/>
              </a:rPr>
              <a:t> arrow is displayed at the top left corners of the cells B10 to B18.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76928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example</a:t>
            </a:r>
            <a:r>
              <a:rPr lang="en-US" baseline="0" dirty="0"/>
              <a:t> shows an entry in cell A10 and, therefore, the rest of the data in row 10 is filled in automatically.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62523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Data validation is technique to improve accuracy. </a:t>
            </a:r>
            <a:r>
              <a:rPr lang="en-US" b="0" baseline="0" dirty="0"/>
              <a:t>Data validation is a technique in which you control the type of data or the values that are entered into a cell. A validation list—a list of values that are acceptable for a group of cells—is one way to control the type of data that is entered.</a:t>
            </a:r>
          </a:p>
          <a:p>
            <a:endParaRPr lang="en-US" b="0" baseline="0" dirty="0"/>
          </a:p>
          <a:p>
            <a:r>
              <a:rPr lang="en-US" b="0" baseline="0" dirty="0"/>
              <a:t>The Data Validation dialog box is used to enter the validation criteria.</a:t>
            </a:r>
          </a:p>
          <a:p>
            <a:endParaRPr lang="en-US" b="0" baseline="0" dirty="0"/>
          </a:p>
          <a:p>
            <a:r>
              <a:rPr lang="en-IN" sz="1200" kern="1200" dirty="0">
                <a:solidFill>
                  <a:schemeClr val="tx1"/>
                </a:solidFill>
                <a:effectLst/>
                <a:latin typeface="+mn-lt"/>
                <a:ea typeface="+mn-ea"/>
                <a:cs typeface="+mn-cs"/>
              </a:rPr>
              <a:t>Alt Text: The dialog box shows three tabs for settings (active), input message, and error alert. Under the “allow” validation criteria, ‘list’ is selected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‘Values will be looked up in a list’ and under the “source” validation criteria ‘equal to style underscore code’ is entered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‘Source is the range you named </a:t>
            </a:r>
            <a:r>
              <a:rPr lang="en-IN" sz="1200" kern="1200" dirty="0" err="1">
                <a:solidFill>
                  <a:schemeClr val="tx1"/>
                </a:solidFill>
                <a:effectLst/>
                <a:latin typeface="+mn-lt"/>
                <a:ea typeface="+mn-ea"/>
                <a:cs typeface="+mn-cs"/>
              </a:rPr>
              <a:t>Style_Code</a:t>
            </a:r>
            <a:r>
              <a:rPr lang="en-IN" sz="120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74284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Clicking the List arrow displays the validation list that was</a:t>
            </a:r>
            <a:r>
              <a:rPr lang="en-US" baseline="0" dirty="0"/>
              <a:t> entered in the Data Validation dialog box. An error message displays if a value is entered that is not valid.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91273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Auditing</a:t>
            </a:r>
            <a:r>
              <a:rPr lang="en-US" b="0" i="0" baseline="0" dirty="0"/>
              <a:t> is the process of examining a worksheet for errors in formulas. </a:t>
            </a:r>
            <a:r>
              <a:rPr lang="en-US" sz="1200" b="0" i="0" u="none" strike="noStrike" kern="1200" baseline="0" dirty="0">
                <a:solidFill>
                  <a:schemeClr val="tx1"/>
                </a:solidFill>
                <a:latin typeface="+mn-lt"/>
                <a:ea typeface="+mn-ea"/>
                <a:cs typeface="+mn-cs"/>
              </a:rPr>
              <a:t>Formulas are equations that perform calculations on values in your worksheet.</a:t>
            </a: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Formula Auditing features are tools and commands that help you check for errors.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Precedent cells are cells that are referred to by a formula in another cell.</a:t>
            </a: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The Trace Precedents command displays arrows that indicate what cells affect the values of the cell that is selected.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sz="1200" b="0" i="0" u="none" strike="noStrike" kern="1200" baseline="0" dirty="0">
                <a:solidFill>
                  <a:schemeClr val="tx1"/>
                </a:solidFill>
                <a:latin typeface="+mn-lt"/>
                <a:ea typeface="+mn-ea"/>
                <a:cs typeface="+mn-cs"/>
              </a:rPr>
              <a:t>Dependent cells are cells that contain formulas that refer to other cells—they depend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on the values of other cells to display a result.</a:t>
            </a: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sz="1200" b="0" i="0" u="none" strike="noStrike" kern="1200" baseline="0" dirty="0">
                <a:solidFill>
                  <a:schemeClr val="tx1"/>
                </a:solidFill>
                <a:latin typeface="+mn-lt"/>
                <a:ea typeface="+mn-ea"/>
                <a:cs typeface="+mn-cs"/>
              </a:rPr>
              <a:t>The Trace Dependents command displays arrows that indicate what cells are affected by the value of the currently selected cell.</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2304257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displays many</a:t>
            </a:r>
            <a:r>
              <a:rPr lang="en-US" baseline="0" dirty="0"/>
              <a:t> of Excel’s common error values. An </a:t>
            </a:r>
            <a:r>
              <a:rPr lang="en-US" b="0" baseline="0" dirty="0"/>
              <a:t>error value </a:t>
            </a:r>
            <a:r>
              <a:rPr lang="en-US" baseline="0" dirty="0"/>
              <a:t>is the result of a formula that Excel cannot evaluate correctly.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800156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worksheet, several error notations are present (</a:t>
            </a:r>
            <a:r>
              <a:rPr lang="en-IN" sz="1200" kern="1200" dirty="0">
                <a:solidFill>
                  <a:schemeClr val="tx1"/>
                </a:solidFill>
                <a:effectLst/>
                <a:latin typeface="+mn-lt"/>
                <a:ea typeface="+mn-ea"/>
                <a:cs typeface="+mn-cs"/>
              </a:rPr>
              <a:t>hashtag </a:t>
            </a:r>
            <a:r>
              <a:rPr lang="en-US" sz="1200" b="0" i="0" u="none" strike="noStrike" kern="1200" baseline="0" dirty="0">
                <a:solidFill>
                  <a:schemeClr val="tx1"/>
                </a:solidFill>
                <a:latin typeface="+mn-lt"/>
                <a:ea typeface="+mn-ea"/>
                <a:cs typeface="+mn-cs"/>
              </a:rPr>
              <a:t>VALUE e</a:t>
            </a:r>
            <a:r>
              <a:rPr lang="en-US" b="0" i="0" dirty="0">
                <a:solidFill>
                  <a:srgbClr val="202124"/>
                </a:solidFill>
                <a:effectLst/>
                <a:latin typeface="arial" panose="020B0604020202020204" pitchFamily="34" charset="0"/>
              </a:rPr>
              <a:t>xclamation mark</a:t>
            </a:r>
            <a:r>
              <a:rPr lang="en-US" sz="1200" b="0" i="0" u="none" strike="noStrike" kern="1200" baseline="0" dirty="0">
                <a:solidFill>
                  <a:schemeClr val="tx1"/>
                </a:solidFill>
                <a:latin typeface="+mn-lt"/>
                <a:ea typeface="+mn-ea"/>
                <a:cs typeface="+mn-cs"/>
              </a:rPr>
              <a:t>, </a:t>
            </a:r>
            <a:r>
              <a:rPr lang="en-IN" sz="1200" kern="1200" dirty="0">
                <a:solidFill>
                  <a:schemeClr val="tx1"/>
                </a:solidFill>
                <a:effectLst/>
                <a:latin typeface="+mn-lt"/>
                <a:ea typeface="+mn-ea"/>
                <a:cs typeface="+mn-cs"/>
              </a:rPr>
              <a:t>hashtag </a:t>
            </a:r>
            <a:r>
              <a:rPr lang="en-US" sz="1200" b="0" i="0" u="none" strike="noStrike" kern="1200" baseline="0" dirty="0">
                <a:solidFill>
                  <a:schemeClr val="tx1"/>
                </a:solidFill>
                <a:latin typeface="+mn-lt"/>
                <a:ea typeface="+mn-ea"/>
                <a:cs typeface="+mn-cs"/>
              </a:rPr>
              <a:t>REF </a:t>
            </a:r>
            <a:r>
              <a:rPr lang="en-IN" sz="1200" kern="1200" dirty="0">
                <a:solidFill>
                  <a:schemeClr val="tx1"/>
                </a:solidFill>
                <a:effectLst/>
                <a:latin typeface="+mn-lt"/>
                <a:ea typeface="+mn-ea"/>
                <a:cs typeface="+mn-cs"/>
              </a:rPr>
              <a:t>exclamatory mark</a:t>
            </a:r>
            <a:r>
              <a:rPr lang="en-US" sz="1200" b="0" i="0" u="none" strike="noStrike" kern="1200" baseline="0" dirty="0">
                <a:solidFill>
                  <a:schemeClr val="tx1"/>
                </a:solidFill>
                <a:latin typeface="+mn-lt"/>
                <a:ea typeface="+mn-ea"/>
                <a:cs typeface="+mn-cs"/>
              </a:rPr>
              <a:t>, </a:t>
            </a:r>
            <a:r>
              <a:rPr lang="en-IN" sz="1200" kern="1200" dirty="0">
                <a:solidFill>
                  <a:schemeClr val="tx1"/>
                </a:solidFill>
                <a:effectLst/>
                <a:latin typeface="+mn-lt"/>
                <a:ea typeface="+mn-ea"/>
                <a:cs typeface="+mn-cs"/>
              </a:rPr>
              <a:t>hashtag </a:t>
            </a:r>
            <a:r>
              <a:rPr lang="en-US" sz="1200" b="0" i="0" u="none" strike="noStrike" kern="1200" baseline="0" dirty="0">
                <a:solidFill>
                  <a:schemeClr val="tx1"/>
                </a:solidFill>
                <a:latin typeface="+mn-lt"/>
                <a:ea typeface="+mn-ea"/>
                <a:cs typeface="+mn-cs"/>
              </a:rPr>
              <a:t>DIV/0 </a:t>
            </a:r>
            <a:r>
              <a:rPr lang="en-IN" sz="1200" kern="1200" dirty="0">
                <a:solidFill>
                  <a:schemeClr val="tx1"/>
                </a:solidFill>
                <a:effectLst/>
                <a:latin typeface="+mn-lt"/>
                <a:ea typeface="+mn-ea"/>
                <a:cs typeface="+mn-cs"/>
              </a:rPr>
              <a:t>exclamatory mark</a:t>
            </a:r>
            <a:r>
              <a:rPr lang="en-US" sz="1200" b="0" i="0" u="none" strike="noStrike" kern="1200" baseline="0" dirty="0">
                <a:solidFill>
                  <a:schemeClr val="tx1"/>
                </a:solidFill>
                <a:latin typeface="+mn-lt"/>
                <a:ea typeface="+mn-ea"/>
                <a:cs typeface="+mn-cs"/>
              </a:rPr>
              <a:t>), green triangles display in the top left corners of several cells indicating a potential error, and two columns are too narrow to fit the data, which Excel indicates by displaying pound signs—</a:t>
            </a:r>
            <a:r>
              <a:rPr lang="en-IN" sz="1200" kern="1200" dirty="0">
                <a:solidFill>
                  <a:schemeClr val="tx1"/>
                </a:solidFill>
                <a:effectLst/>
                <a:latin typeface="+mn-lt"/>
                <a:ea typeface="+mn-ea"/>
                <a:cs typeface="+mn-cs"/>
              </a:rPr>
              <a:t>hashtag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Row 1 and 2 of the sheet display the texts “Jesse </a:t>
            </a:r>
            <a:r>
              <a:rPr lang="en-IN" sz="1200" kern="1200" dirty="0" err="1">
                <a:solidFill>
                  <a:schemeClr val="tx1"/>
                </a:solidFill>
                <a:effectLst/>
                <a:latin typeface="+mn-lt"/>
                <a:ea typeface="+mn-ea"/>
                <a:cs typeface="+mn-cs"/>
              </a:rPr>
              <a:t>Jewelers</a:t>
            </a:r>
            <a:r>
              <a:rPr lang="en-IN" sz="1200" kern="1200" dirty="0">
                <a:solidFill>
                  <a:schemeClr val="tx1"/>
                </a:solidFill>
                <a:effectLst/>
                <a:latin typeface="+mn-lt"/>
                <a:ea typeface="+mn-ea"/>
                <a:cs typeface="+mn-cs"/>
              </a:rPr>
              <a:t>” and “Miami store” respectively. Column A shows titles such as ‘revenue by category, total revenue, expenses, and so on. The corresponding data is displayed in columns B to H in tabular format. The text corresponding to the ‘</a:t>
            </a:r>
            <a:r>
              <a:rPr lang="en-IN" sz="1200" kern="1200" dirty="0" err="1">
                <a:solidFill>
                  <a:schemeClr val="tx1"/>
                </a:solidFill>
                <a:effectLst/>
                <a:latin typeface="+mn-lt"/>
                <a:ea typeface="+mn-ea"/>
                <a:cs typeface="+mn-cs"/>
              </a:rPr>
              <a:t>jewelry</a:t>
            </a:r>
            <a:r>
              <a:rPr lang="en-IN" sz="1200" kern="1200" dirty="0">
                <a:solidFill>
                  <a:schemeClr val="tx1"/>
                </a:solidFill>
                <a:effectLst/>
                <a:latin typeface="+mn-lt"/>
                <a:ea typeface="+mn-ea"/>
                <a:cs typeface="+mn-cs"/>
              </a:rPr>
              <a:t>’ category for ‘January’ in cell B4 reads as ‘hashtag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hashtag</a:t>
            </a:r>
            <a:r>
              <a:rPr lang="en-IN" sz="1200" kern="1200" dirty="0">
                <a:solidFill>
                  <a:schemeClr val="tx1"/>
                </a:solidFill>
                <a:effectLst/>
                <a:latin typeface="+mn-lt"/>
                <a:ea typeface="+mn-ea"/>
                <a:cs typeface="+mn-cs"/>
              </a:rPr>
              <a:t>’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‘Columns need to be widened’. Green triangles are displayed at the top left corners of the cells H5, F9, B14, B16, and B17. Error notations for total expenses in B17 read as “hashtag VALUE exclamatory mark” and that for percent increase in C 20 reads as “hashtag D I V forward slash 0 exclamatory mark”.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701266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Clicking the Error checking button displays a ScreenTip detailing the error.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406776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Additional objectives are:</a:t>
            </a:r>
          </a:p>
          <a:p>
            <a:pPr marL="228600" indent="-228600">
              <a:buSzPct val="100000"/>
              <a:buFont typeface="+mj-lt"/>
              <a:buAutoNum type="arabicPeriod" startAt="6"/>
            </a:pPr>
            <a:r>
              <a:rPr lang="en-US" sz="1200" dirty="0"/>
              <a:t>Validate Data</a:t>
            </a:r>
          </a:p>
          <a:p>
            <a:pPr marL="228600" indent="-228600">
              <a:buSzPct val="100000"/>
              <a:buFont typeface="+mj-lt"/>
              <a:buAutoNum type="arabicPeriod" startAt="6"/>
            </a:pPr>
            <a:r>
              <a:rPr lang="en-US" sz="1200" dirty="0"/>
              <a:t>Audit Worksheet Formulas</a:t>
            </a:r>
          </a:p>
          <a:p>
            <a:pPr marL="228600" indent="-228600">
              <a:buSzPct val="100000"/>
              <a:buFont typeface="+mj-lt"/>
              <a:buAutoNum type="arabicPeriod" startAt="6"/>
            </a:pPr>
            <a:r>
              <a:rPr lang="en-US" sz="1200" dirty="0"/>
              <a:t>Use the Watch Window to Monitor Cell Values</a:t>
            </a:r>
          </a:p>
          <a:p>
            <a:pPr marL="228600" indent="-228600">
              <a:buSzPct val="100000"/>
              <a:buFont typeface="+mj-lt"/>
              <a:buAutoNum type="arabicPeriod" startAt="6"/>
            </a:pPr>
            <a:r>
              <a:rPr lang="en-US" dirty="0"/>
              <a:t>Use the MATCH, INDEX, and XLOOKUP functions</a:t>
            </a:r>
            <a:r>
              <a:rPr lang="en-US" sz="1200" dirty="0"/>
              <a:t>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556518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example shows the use of the </a:t>
            </a:r>
            <a:r>
              <a:rPr lang="en-US" sz="1200" dirty="0"/>
              <a:t>Trace Precedents command, where a</a:t>
            </a:r>
            <a:r>
              <a:rPr lang="en-US" sz="1200" b="0" i="0" u="none" strike="noStrike" kern="1200" baseline="0" dirty="0">
                <a:solidFill>
                  <a:schemeClr val="tx1"/>
                </a:solidFill>
                <a:latin typeface="+mn-lt"/>
                <a:ea typeface="+mn-ea"/>
                <a:cs typeface="+mn-cs"/>
              </a:rPr>
              <a:t> blue tracer arrow, displays from C6:C8, pointing to the selected cell C9. A tracer arrow shows the relationship between the active cell and its related cells. Tracer arrows are blue when pointing from a cell that provides data to another cell.</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843767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example shows the use of the </a:t>
            </a:r>
            <a:r>
              <a:rPr lang="en-US" sz="1200" dirty="0"/>
              <a:t>Trace Dependents command, where a</a:t>
            </a:r>
            <a:r>
              <a:rPr lang="en-US" sz="1200" b="0" i="0" u="none" strike="noStrike" kern="1200" baseline="0" dirty="0">
                <a:solidFill>
                  <a:schemeClr val="tx1"/>
                </a:solidFill>
                <a:latin typeface="+mn-lt"/>
                <a:ea typeface="+mn-ea"/>
                <a:cs typeface="+mn-cs"/>
              </a:rPr>
              <a:t> red tracer arrow displays, showing that the formula in cell B17 depends on the result of the formula in cell B17. Tracer arrows are red if a cell contains an error value, such as #VALUE!.</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17725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0" dirty="0"/>
              <a:t> Trace Error command </a:t>
            </a:r>
            <a:r>
              <a:rPr lang="en-US" dirty="0"/>
              <a:t>helps to locate and resolve errors in worksheets.</a:t>
            </a:r>
            <a:r>
              <a:rPr lang="en-US" baseline="0" dirty="0"/>
              <a:t> This command can help trace a selected error values such as #VALUE, #REF, #NAME, and #DIV/0!.</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783543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dirty="0"/>
              <a:t>Error Checking command </a:t>
            </a:r>
            <a:r>
              <a:rPr lang="en-US" dirty="0"/>
              <a:t>checks for common errors that occur in formulas. It is like checking for spelling; that is, the command uses a set of rules to check for errors in formulas.</a:t>
            </a:r>
          </a:p>
          <a:p>
            <a:endParaRPr lang="en-US" dirty="0"/>
          </a:p>
          <a:p>
            <a:r>
              <a:rPr lang="en-IN" sz="1200" kern="1200" dirty="0">
                <a:solidFill>
                  <a:schemeClr val="tx1"/>
                </a:solidFill>
                <a:effectLst/>
                <a:latin typeface="+mn-lt"/>
                <a:ea typeface="+mn-ea"/>
                <a:cs typeface="+mn-cs"/>
              </a:rPr>
              <a:t>Alt Text: Cell C19 is active. The text displayed at the end of the dialog box reads as “the cell currently being evaluated is empty”. This text and cell C19 are both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‘the cell referenced, C19, is empty’.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472217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validation lists are used in a worksheet, then you can apply data validation and instruct Excel to circle invalid data.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2158727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dirty="0"/>
              <a:t>Watch Window </a:t>
            </a:r>
            <a:r>
              <a:rPr lang="en-US" dirty="0"/>
              <a:t>is a window that displays the results of specified</a:t>
            </a:r>
            <a:r>
              <a:rPr lang="en-US" baseline="0" dirty="0"/>
              <a:t> cells. You can monitor cells in one part of a workbook while working on another part. The Watch Window can also be a helpful feature on large worksheets for which the total rows and columns are not visible on the screen with the details.</a:t>
            </a:r>
          </a:p>
          <a:p>
            <a:endParaRPr lang="en-US" baseline="0" dirty="0"/>
          </a:p>
          <a:p>
            <a:r>
              <a:rPr lang="en-IN" sz="1200" kern="1200" dirty="0">
                <a:solidFill>
                  <a:schemeClr val="tx1"/>
                </a:solidFill>
                <a:effectLst/>
                <a:latin typeface="+mn-lt"/>
                <a:ea typeface="+mn-ea"/>
                <a:cs typeface="+mn-cs"/>
              </a:rPr>
              <a:t>Alt Text: Cell E8 is selected. The formula in the dialog box reads as “equal to Toronto exclamatory mark dollar symbol E dollar symbol 8”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‘the address of the cell you will watch’. In the watch window, add watch tab is active which displays tabs for book, sheet, name, cell, value and formula.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16490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MATCH function is used instead of one of the LOOKUP functions when you need the position of an item in a range of cells instead of the item itself. By providing search parameters, the MATCH function indicates where in the list you can find what you are looking for. </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The text ‘jade rings’ in cell B1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‘the function will match the value in cell B1’. The match function in cell B2 reads as “equal to MATCH (all capitalized) open parenthesis B1 (blue) comma C6 is to C27 (red)”. A small pane displaying a list of 1 less than, 0 exact matches, and minus 1 greater than is displayed below which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“Typing 0 at the end of the formula will generate an exact match”. Cells in range C6:C27 are surrounded by a red border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‘Excel borders the range you typed in the function—C6:C27’.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599018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INDEX function is used to find a value within a table or range based on a relative row and column.</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MATCH function is commonly combined with the INDEX function. Combining the two functions enables you to find the row number and/or column number, and then use INDEX to display the value you are looking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formula in the formula bar reads as follows: equal to INDEX (all capitalized) open parenthesis a6 is to a27 comma MATCH (all capitalized) open parenthesis b1 comma c6 is to c27 comma 0 close parentheses close parenthesis.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The formula in cell B3 reads as follows: equal to INDEX (all capitalized) open parenthesis a6 is to a27 (blue) comma MATCH (all capitalized) open parenthesis b1 (red) comma c6 is to c27 (purple) comma 0 close parenthesis (red) close parenthesis.</a:t>
            </a:r>
            <a:br>
              <a:rPr lang="en-IN" sz="1200" kern="1200" dirty="0">
                <a:solidFill>
                  <a:schemeClr val="tx1"/>
                </a:solidFill>
                <a:effectLst/>
                <a:latin typeface="+mn-lt"/>
                <a:ea typeface="+mn-ea"/>
                <a:cs typeface="+mn-cs"/>
              </a:rPr>
            </a:br>
            <a:endParaRPr lang="en-US" b="0" i="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84907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n-lt"/>
              </a:rPr>
              <a:t>Use the XLOOKUP</a:t>
            </a:r>
            <a:r>
              <a:rPr lang="en-US" sz="1800" b="1" i="1" u="none" strike="noStrike" baseline="0" dirty="0">
                <a:latin typeface="+mn-lt"/>
              </a:rPr>
              <a:t> </a:t>
            </a:r>
            <a:r>
              <a:rPr lang="en-US" sz="1800" b="0" i="0" u="none" strike="noStrike" baseline="0" dirty="0">
                <a:latin typeface="+mn-lt"/>
              </a:rPr>
              <a:t>function to look up information in a table by row. For example, you could look up a student name based on their student ID number. You can look in one column for a search term, and then return the result from the same row in another column. To conduct a search in a table of Excel data, you may find that, as compared to VLOOKUP and INDEX/MATCH, the XLOOKUP function is more versatile</a:t>
            </a:r>
            <a:r>
              <a:rPr lang="en-US" sz="1800" b="0" i="0" u="none" strike="noStrike" baseline="0" dirty="0">
                <a:latin typeface="TimesLTPro-Roman"/>
              </a:rPr>
              <a:t>.</a:t>
            </a:r>
          </a:p>
          <a:p>
            <a:pPr algn="l"/>
            <a:endParaRPr lang="en-US" sz="1800" b="0" i="0" u="none" strike="noStrike" kern="1200" baseline="0" dirty="0">
              <a:solidFill>
                <a:schemeClr val="tx1"/>
              </a:solidFill>
              <a:latin typeface="TimesLTPro-Roman"/>
              <a:ea typeface="+mn-ea"/>
              <a:cs typeface="+mn-cs"/>
            </a:endParaRPr>
          </a:p>
          <a:p>
            <a:pPr algn="l"/>
            <a:r>
              <a:rPr lang="en-IN" sz="1200" kern="1200" dirty="0">
                <a:solidFill>
                  <a:schemeClr val="tx1"/>
                </a:solidFill>
                <a:effectLst/>
                <a:latin typeface="+mn-lt"/>
                <a:ea typeface="+mn-ea"/>
                <a:cs typeface="+mn-cs"/>
              </a:rPr>
              <a:t>Alt Text: The formula in the formula bar reads as follows: equal to XLOOUP (all capitalized) open parenthesis E2 comma A2 is to A8 comma C2 is to C8 close parenthesis. The formula in cell F2 reads as follows: equal to XLOOUP (all capitalized) open parenthesis E2 (blue) comma A2 is to A8 (red) comma C2 is to C8 (purple) close parenthesis.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3172048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49478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Financial functions are prebuilt formulas that make common business calculations such as calculating a loan payment on a vehicle or calculating how much to save each month to buy something. Financial functions have several arguments.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initial amount of the loan is called the Present value (Pv), which is the total amount that a series of future payments is worth now and is also known as the principal. When you borrow money, the loan amount is the present value to the lender. The number of time periods—number of payments—is abbreviated Nper. The value at the end of the time periods is the Future value (Fv)—the cash balance you want to attain after the last payment is made on is commonly involve a period of time such as months or years. The interest percentage is called the rate.</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958176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0" dirty="0"/>
              <a:t>PMT function </a:t>
            </a:r>
            <a:r>
              <a:rPr lang="en-US" dirty="0"/>
              <a:t>calculates the payment for a loan based on constant payments and at a constant</a:t>
            </a:r>
            <a:r>
              <a:rPr lang="en-US" baseline="0" dirty="0"/>
              <a:t> interest rate.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97120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payment amount, using the PMT function, displays in cell B5 in this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a:t>
            </a:r>
            <a:r>
              <a:rPr lang="en-IN" sz="1200" kern="1200" dirty="0">
                <a:solidFill>
                  <a:schemeClr val="tx1"/>
                </a:solidFill>
                <a:effectLst/>
                <a:latin typeface="+mn-lt"/>
                <a:ea typeface="+mn-ea"/>
                <a:cs typeface="+mn-cs"/>
              </a:rPr>
              <a:t>In the dialog box, optional arguments; </a:t>
            </a:r>
            <a:r>
              <a:rPr lang="en-IN" sz="1200" kern="1200" dirty="0" err="1">
                <a:solidFill>
                  <a:schemeClr val="tx1"/>
                </a:solidFill>
                <a:effectLst/>
                <a:latin typeface="+mn-lt"/>
                <a:ea typeface="+mn-ea"/>
                <a:cs typeface="+mn-cs"/>
              </a:rPr>
              <a:t>Fv</a:t>
            </a:r>
            <a:r>
              <a:rPr lang="en-IN" sz="1200" kern="1200" dirty="0">
                <a:solidFill>
                  <a:schemeClr val="tx1"/>
                </a:solidFill>
                <a:effectLst/>
                <a:latin typeface="+mn-lt"/>
                <a:ea typeface="+mn-ea"/>
                <a:cs typeface="+mn-cs"/>
              </a:rPr>
              <a:t> and Type are blank and cell references entered for the PMT function are as follows: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Rate: b4 forward slash 12; equals 0.003333333 (Argument value).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Nper</a:t>
            </a:r>
            <a:r>
              <a:rPr lang="en-IN" sz="1200" kern="1200" dirty="0">
                <a:solidFill>
                  <a:schemeClr val="tx1"/>
                </a:solidFill>
                <a:effectLst/>
                <a:latin typeface="+mn-lt"/>
                <a:ea typeface="+mn-ea"/>
                <a:cs typeface="+mn-cs"/>
              </a:rPr>
              <a:t>: b3 asterisk 12; equals 36 (Argument values).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Pv</a:t>
            </a:r>
            <a:r>
              <a:rPr lang="en-IN" sz="1200" kern="1200" dirty="0">
                <a:solidFill>
                  <a:schemeClr val="tx1"/>
                </a:solidFill>
                <a:effectLst/>
                <a:latin typeface="+mn-lt"/>
                <a:ea typeface="+mn-ea"/>
                <a:cs typeface="+mn-cs"/>
              </a:rPr>
              <a:t>: b2; equals 300000 (Argument values).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In the Excel sheet, the Formula displayed in Formula Bar shows arguments are separated by commas. The formula reads as equals capital P capital M capital T open parenthesis b4 forward slash 12 comma b3 asterisk 12 comma b2 close parenthesis.</a:t>
            </a:r>
            <a:br>
              <a:rPr lang="en-IN"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67618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What-If Analysis is a process of changing the values in cells to determine how those changes affect the outcome of formulas on the worksheet. Goal Seek, as shown on this slide, is a What-If</a:t>
            </a:r>
            <a:r>
              <a:rPr lang="en-US" b="0" baseline="0" dirty="0"/>
              <a:t> Analysis data tool that seeks to find a specific value for a cell by adjusting the value of another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In the Excel sheet, the desired result is displayed in B5 that reads as 8,857.20 dollars.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In the dialog box, the desired value is 8000 (entered in the “to value” box), and the cell to change to achieve desired value is b2 (entered in the “By changing cell” box).</a:t>
            </a:r>
            <a:br>
              <a:rPr lang="en-IN" sz="1200" kern="1200" dirty="0">
                <a:solidFill>
                  <a:schemeClr val="tx1"/>
                </a:solidFill>
                <a:effectLst/>
                <a:latin typeface="+mn-lt"/>
                <a:ea typeface="+mn-ea"/>
                <a:cs typeface="+mn-cs"/>
              </a:rPr>
            </a:b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35313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Several Goal Seek scenarios have been created for the spreadsheet</a:t>
            </a:r>
            <a:r>
              <a:rPr lang="en-US" baseline="0" dirty="0"/>
              <a:t> that shows on this slide. Additionally, the scenarios are formatted with cell styles and number formats.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original value of 3years is restored in cell B3. The title “option number 1 reduces loan amount” (row 7)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Option 1: Reduce the amount of the loan. The title “option number 2 increase number of years” (row 13)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Option 2: Increase the number of years to pay off the loan. Cell B15 set to two decimal places (3 points 34).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13116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 data table is a range of cells that shows how changing certain values in your formulas affects the results of those formulas. Data tables make it easy to calculate multiple versions in one operation, and then to view and compare the results of all the different variations.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one-variable data table changes the value in only one cell. For example, a one-variable data table is used to see how different interest rates affect a monthly payment.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two-variable data table changes the values in two cells. For example, two-variable data table is used to see how different interest rates and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different payment periods will affect a monthly payment.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651967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5063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8863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6" name="TextBox 5"/>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45163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42272005"/>
      </p:ext>
    </p:extLst>
  </p:cSld>
  <p:clrMapOvr>
    <a:masterClrMapping/>
  </p:clrMapOvr>
  <p:transition spd="slow">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127642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47262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9" name="Picture 1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77000"/>
            <a:ext cx="918000" cy="279915"/>
          </a:xfrm>
          <a:prstGeom prst="rect">
            <a:avLst/>
          </a:prstGeom>
        </p:spPr>
      </p:pic>
      <p:grpSp>
        <p:nvGrpSpPr>
          <p:cNvPr id="20" name="Group 4"/>
          <p:cNvGrpSpPr>
            <a:grpSpLocks noChangeAspect="1"/>
          </p:cNvGrpSpPr>
          <p:nvPr userDrawn="1"/>
        </p:nvGrpSpPr>
        <p:grpSpPr bwMode="auto">
          <a:xfrm>
            <a:off x="57755" y="6407126"/>
            <a:ext cx="1611690" cy="417560"/>
            <a:chOff x="21" y="4059"/>
            <a:chExt cx="1046" cy="271"/>
          </a:xfrm>
        </p:grpSpPr>
        <p:sp>
          <p:nvSpPr>
            <p:cNvPr id="21"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sp>
          <p:nvSpPr>
            <p:cNvPr id="22" name="Freeform 21"/>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spTree>
    <p:extLst>
      <p:ext uri="{BB962C8B-B14F-4D97-AF65-F5344CB8AC3E}">
        <p14:creationId xmlns:p14="http://schemas.microsoft.com/office/powerpoint/2010/main" val="2981062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13" name="TextBox 12"/>
          <p:cNvSpPr txBox="1"/>
          <p:nvPr userDrawn="1"/>
        </p:nvSpPr>
        <p:spPr>
          <a:xfrm>
            <a:off x="3048000" y="65048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2328260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25685"/>
            <a:ext cx="918000" cy="279915"/>
          </a:xfrm>
          <a:prstGeom prst="rect">
            <a:avLst/>
          </a:prstGeom>
        </p:spPr>
      </p:pic>
      <p:sp>
        <p:nvSpPr>
          <p:cNvPr id="10" name="TextBox 9"/>
          <p:cNvSpPr txBox="1"/>
          <p:nvPr userDrawn="1"/>
        </p:nvSpPr>
        <p:spPr>
          <a:xfrm>
            <a:off x="3048000" y="64286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93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87007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824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3207AF00-365D-4505-A771-FA7732A30169}"/>
              </a:ext>
            </a:extLst>
          </p:cNvPr>
          <p:cNvSpPr>
            <a:spLocks noGrp="1"/>
          </p:cNvSpPr>
          <p:nvPr>
            <p:ph sz="quarter" idx="13"/>
          </p:nvPr>
        </p:nvSpPr>
        <p:spPr>
          <a:xfrm>
            <a:off x="533400" y="1676400"/>
            <a:ext cx="1600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EF8CEE1B-9319-494E-AFBB-9F2252C872D7}"/>
              </a:ext>
            </a:extLst>
          </p:cNvPr>
          <p:cNvSpPr>
            <a:spLocks noGrp="1"/>
          </p:cNvSpPr>
          <p:nvPr>
            <p:ph sz="quarter" idx="14"/>
          </p:nvPr>
        </p:nvSpPr>
        <p:spPr>
          <a:xfrm>
            <a:off x="2438400" y="1676400"/>
            <a:ext cx="14478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81F875E-8AD5-4231-8DD7-3493CB1340B2}"/>
              </a:ext>
            </a:extLst>
          </p:cNvPr>
          <p:cNvSpPr>
            <a:spLocks noGrp="1"/>
          </p:cNvSpPr>
          <p:nvPr>
            <p:ph sz="quarter" idx="15"/>
          </p:nvPr>
        </p:nvSpPr>
        <p:spPr>
          <a:xfrm>
            <a:off x="4191000" y="1676400"/>
            <a:ext cx="2144713"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0974306A-7671-4EB6-B8E4-3C13CA8B31AC}"/>
              </a:ext>
            </a:extLst>
          </p:cNvPr>
          <p:cNvSpPr>
            <a:spLocks noGrp="1"/>
          </p:cNvSpPr>
          <p:nvPr>
            <p:ph sz="quarter" idx="16"/>
          </p:nvPr>
        </p:nvSpPr>
        <p:spPr>
          <a:xfrm>
            <a:off x="533400" y="2667000"/>
            <a:ext cx="16002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A80D3DF0-10F2-4BC3-8814-9798076A00A8}"/>
              </a:ext>
            </a:extLst>
          </p:cNvPr>
          <p:cNvSpPr>
            <a:spLocks noGrp="1"/>
          </p:cNvSpPr>
          <p:nvPr>
            <p:ph sz="quarter" idx="17"/>
          </p:nvPr>
        </p:nvSpPr>
        <p:spPr>
          <a:xfrm>
            <a:off x="2514600" y="2743200"/>
            <a:ext cx="13716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80477401-AE95-4E54-B4E3-0B0E1B4128F0}"/>
              </a:ext>
            </a:extLst>
          </p:cNvPr>
          <p:cNvSpPr>
            <a:spLocks noGrp="1"/>
          </p:cNvSpPr>
          <p:nvPr>
            <p:ph sz="quarter" idx="18"/>
          </p:nvPr>
        </p:nvSpPr>
        <p:spPr>
          <a:xfrm>
            <a:off x="4267200" y="2743200"/>
            <a:ext cx="214471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BFCCF8F-F05B-4165-BDE3-A7799B3D7B6C}"/>
              </a:ext>
            </a:extLst>
          </p:cNvPr>
          <p:cNvSpPr>
            <a:spLocks noGrp="1"/>
          </p:cNvSpPr>
          <p:nvPr>
            <p:ph sz="quarter" idx="19"/>
          </p:nvPr>
        </p:nvSpPr>
        <p:spPr>
          <a:xfrm>
            <a:off x="533400" y="3657600"/>
            <a:ext cx="16002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710D46E5-A9AF-4277-BC03-ACBB6212C1CD}"/>
              </a:ext>
            </a:extLst>
          </p:cNvPr>
          <p:cNvSpPr>
            <a:spLocks noGrp="1"/>
          </p:cNvSpPr>
          <p:nvPr>
            <p:ph sz="quarter" idx="20"/>
          </p:nvPr>
        </p:nvSpPr>
        <p:spPr>
          <a:xfrm>
            <a:off x="2667000" y="3657600"/>
            <a:ext cx="121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F5DF12B-0F28-48F5-B7D7-C75E00717339}"/>
              </a:ext>
            </a:extLst>
          </p:cNvPr>
          <p:cNvSpPr>
            <a:spLocks noGrp="1"/>
          </p:cNvSpPr>
          <p:nvPr>
            <p:ph sz="quarter" idx="21"/>
          </p:nvPr>
        </p:nvSpPr>
        <p:spPr>
          <a:xfrm>
            <a:off x="4267200" y="3505200"/>
            <a:ext cx="2144713" cy="70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A1D55341-1838-4CD7-97EF-8FC41A86CB01}"/>
              </a:ext>
            </a:extLst>
          </p:cNvPr>
          <p:cNvSpPr>
            <a:spLocks noGrp="1"/>
          </p:cNvSpPr>
          <p:nvPr>
            <p:ph sz="quarter" idx="22"/>
          </p:nvPr>
        </p:nvSpPr>
        <p:spPr>
          <a:xfrm>
            <a:off x="685800" y="4706938"/>
            <a:ext cx="14478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887ED9EC-001A-402C-B066-AEDEF205C0A5}"/>
              </a:ext>
            </a:extLst>
          </p:cNvPr>
          <p:cNvSpPr>
            <a:spLocks noGrp="1"/>
          </p:cNvSpPr>
          <p:nvPr>
            <p:ph sz="quarter" idx="23"/>
          </p:nvPr>
        </p:nvSpPr>
        <p:spPr>
          <a:xfrm>
            <a:off x="2667000" y="4800600"/>
            <a:ext cx="12192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FD50C4A5-0158-4B98-A277-EE3A9D847C06}"/>
              </a:ext>
            </a:extLst>
          </p:cNvPr>
          <p:cNvSpPr>
            <a:spLocks noGrp="1"/>
          </p:cNvSpPr>
          <p:nvPr>
            <p:ph sz="quarter" idx="24"/>
          </p:nvPr>
        </p:nvSpPr>
        <p:spPr>
          <a:xfrm>
            <a:off x="4419600" y="4706938"/>
            <a:ext cx="2144713" cy="550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2DFED63F-8D99-4DF0-B4CD-9B64058A860F}"/>
              </a:ext>
            </a:extLst>
          </p:cNvPr>
          <p:cNvSpPr>
            <a:spLocks noGrp="1"/>
          </p:cNvSpPr>
          <p:nvPr>
            <p:ph sz="quarter" idx="25"/>
          </p:nvPr>
        </p:nvSpPr>
        <p:spPr>
          <a:xfrm>
            <a:off x="685800" y="5638800"/>
            <a:ext cx="1371600" cy="43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4AB5BCA-572F-49EA-AD9B-6F7DC29C629B}"/>
              </a:ext>
            </a:extLst>
          </p:cNvPr>
          <p:cNvSpPr>
            <a:spLocks noGrp="1"/>
          </p:cNvSpPr>
          <p:nvPr>
            <p:ph sz="quarter" idx="26"/>
          </p:nvPr>
        </p:nvSpPr>
        <p:spPr>
          <a:xfrm>
            <a:off x="2514600" y="5680075"/>
            <a:ext cx="1905000"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0084C7C-1415-4C53-8478-EC8245659FE4}"/>
              </a:ext>
            </a:extLst>
          </p:cNvPr>
          <p:cNvSpPr>
            <a:spLocks noGrp="1"/>
          </p:cNvSpPr>
          <p:nvPr>
            <p:ph sz="quarter" idx="27"/>
          </p:nvPr>
        </p:nvSpPr>
        <p:spPr>
          <a:xfrm>
            <a:off x="4876800" y="5697538"/>
            <a:ext cx="1687513"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0A86FC1E-AE6C-4403-B79E-90F818F82964}"/>
              </a:ext>
            </a:extLst>
          </p:cNvPr>
          <p:cNvSpPr>
            <a:spLocks noGrp="1"/>
          </p:cNvSpPr>
          <p:nvPr>
            <p:ph sz="quarter" idx="28"/>
          </p:nvPr>
        </p:nvSpPr>
        <p:spPr>
          <a:xfrm>
            <a:off x="6858000" y="5638800"/>
            <a:ext cx="19812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6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2400"/>
            </a:lvl1pPr>
            <a:lvl2pPr marL="569913" indent="-285750">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96715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404879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6640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639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0" name="TextBox 9"/>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7071552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78"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57" r:id="rId15"/>
    <p:sldLayoutId id="2147483656" r:id="rId16"/>
    <p:sldLayoutId id="2147483650" r:id="rId17"/>
    <p:sldLayoutId id="2147483659" r:id="rId18"/>
    <p:sldLayoutId id="2147483658" r:id="rId19"/>
    <p:sldLayoutId id="2147483660" r:id="rId20"/>
    <p:sldLayoutId id="2147483654" r:id="rId21"/>
    <p:sldLayoutId id="2147483655" r:id="rId22"/>
    <p:sldLayoutId id="2147483661" r:id="rId23"/>
    <p:sldLayoutId id="2147483677" r:id="rId24"/>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8.wmf"/><Relationship Id="rId18" Type="http://schemas.openxmlformats.org/officeDocument/2006/relationships/oleObject" Target="../embeddings/oleObject11.bin"/><Relationship Id="rId3" Type="http://schemas.openxmlformats.org/officeDocument/2006/relationships/notesSlide" Target="../notesSlides/notesSlide27.xml"/><Relationship Id="rId7" Type="http://schemas.openxmlformats.org/officeDocument/2006/relationships/image" Target="../media/image25.wmf"/><Relationship Id="rId12" Type="http://schemas.openxmlformats.org/officeDocument/2006/relationships/oleObject" Target="../embeddings/oleObject8.bin"/><Relationship Id="rId17" Type="http://schemas.openxmlformats.org/officeDocument/2006/relationships/image" Target="../media/image30.wmf"/><Relationship Id="rId2" Type="http://schemas.openxmlformats.org/officeDocument/2006/relationships/slideLayout" Target="../slideLayouts/slideLayout5.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7.bin"/><Relationship Id="rId19" Type="http://schemas.openxmlformats.org/officeDocument/2006/relationships/image" Target="../media/image31.wmf"/><Relationship Id="rId4" Type="http://schemas.openxmlformats.org/officeDocument/2006/relationships/oleObject" Target="../embeddings/oleObject4.bin"/><Relationship Id="rId9" Type="http://schemas.openxmlformats.org/officeDocument/2006/relationships/image" Target="../media/image26.wmf"/><Relationship Id="rId1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05511"/>
            <a:ext cx="8001000" cy="585089"/>
          </a:xfrm>
        </p:spPr>
        <p:txBody>
          <a:bodyPr anchor="b"/>
          <a:lstStyle/>
          <a:p>
            <a:pPr>
              <a:defRPr/>
            </a:pPr>
            <a:r>
              <a:rPr lang="en-US">
                <a:ln w="0"/>
              </a:rPr>
              <a:t>GO! </a:t>
            </a:r>
            <a:r>
              <a:rPr lang="en-US"/>
              <a:t>with Microsoft 365: Excel 2021</a:t>
            </a:r>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B6EA315F-A219-45AE-8350-2FF0C15377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4" y="1896625"/>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pPr algn="ctr"/>
            <a:r>
              <a:rPr lang="en-US" b="1"/>
              <a:t>Chapter 7</a:t>
            </a:r>
          </a:p>
        </p:txBody>
      </p:sp>
      <p:sp>
        <p:nvSpPr>
          <p:cNvPr id="5" name="Text Placeholder 4"/>
          <p:cNvSpPr>
            <a:spLocks noGrp="1"/>
          </p:cNvSpPr>
          <p:nvPr>
            <p:ph type="body" sz="quarter" idx="4294967295"/>
          </p:nvPr>
        </p:nvSpPr>
        <p:spPr>
          <a:xfrm>
            <a:off x="5029200" y="3703638"/>
            <a:ext cx="3581400" cy="1477962"/>
          </a:xfrm>
        </p:spPr>
        <p:txBody>
          <a:bodyPr/>
          <a:lstStyle/>
          <a:p>
            <a:pPr marL="0" indent="0" algn="ctr">
              <a:buNone/>
            </a:pPr>
            <a:r>
              <a:rPr lang="en-US" sz="2200"/>
              <a:t>Use Financial and Lookup Functions, Define Names, Validate Data, and Audit Worksheets</a:t>
            </a:r>
          </a:p>
        </p:txBody>
      </p:sp>
      <p:pic>
        <p:nvPicPr>
          <p:cNvPr id="9" name="Picture 8" descr="Pearson Logo">
            <a:extLst>
              <a:ext uri="{FF2B5EF4-FFF2-40B4-BE49-F238E27FC236}">
                <a16:creationId xmlns:a16="http://schemas.microsoft.com/office/drawing/2014/main" id="{51C380C4-2EB8-4F92-A528-CF5933D55A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5"/>
          </p:nvPr>
        </p:nvSpPr>
        <p:spPr>
          <a:xfrm>
            <a:off x="3077816" y="6522027"/>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23458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 Data Table </a:t>
            </a:r>
            <a:r>
              <a:rPr lang="en-US" sz="2000" b="0" dirty="0"/>
              <a:t>(2 of 4)</a:t>
            </a:r>
            <a:endParaRPr lang="en-IN" sz="2000" b="0" dirty="0"/>
          </a:p>
        </p:txBody>
      </p:sp>
      <p:pic>
        <p:nvPicPr>
          <p:cNvPr id="7" name="Content Placeholder 6" descr="An Excel sheet showing Varying arguments for rates; three decimal places displayed in column B. For instance 5.000% (B8), 4.875 (B9), 4.750% (B10) and so on.&#10;">
            <a:extLst>
              <a:ext uri="{FF2B5EF4-FFF2-40B4-BE49-F238E27FC236}">
                <a16:creationId xmlns:a16="http://schemas.microsoft.com/office/drawing/2014/main" id="{0DF36EE5-BE51-460A-82C3-9A9F8D23A5D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1053" y="1654381"/>
            <a:ext cx="7801894" cy="3549237"/>
          </a:xfrm>
        </p:spPr>
      </p:pic>
    </p:spTree>
    <p:extLst>
      <p:ext uri="{BB962C8B-B14F-4D97-AF65-F5344CB8AC3E}">
        <p14:creationId xmlns:p14="http://schemas.microsoft.com/office/powerpoint/2010/main" val="285110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Data Table </a:t>
            </a:r>
            <a:r>
              <a:rPr lang="en-US" sz="2000" b="0" dirty="0"/>
              <a:t>(3 of 4)</a:t>
            </a:r>
          </a:p>
        </p:txBody>
      </p:sp>
      <p:pic>
        <p:nvPicPr>
          <p:cNvPr id="7" name="Content Placeholder 6" descr="An Excel sheet showing a data table. Long description in Notes Pane, press F6.&#10;">
            <a:extLst>
              <a:ext uri="{FF2B5EF4-FFF2-40B4-BE49-F238E27FC236}">
                <a16:creationId xmlns:a16="http://schemas.microsoft.com/office/drawing/2014/main" id="{4C73D5DC-CEDD-48A5-AB80-E404F26E59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0754" y="1768681"/>
            <a:ext cx="7682491" cy="3320637"/>
          </a:xfrm>
        </p:spPr>
      </p:pic>
    </p:spTree>
    <p:extLst>
      <p:ext uri="{BB962C8B-B14F-4D97-AF65-F5344CB8AC3E}">
        <p14:creationId xmlns:p14="http://schemas.microsoft.com/office/powerpoint/2010/main" val="215636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Data Table </a:t>
            </a:r>
            <a:r>
              <a:rPr lang="en-US" sz="2000" b="0" dirty="0"/>
              <a:t>(4 of 4)</a:t>
            </a:r>
          </a:p>
        </p:txBody>
      </p:sp>
      <p:pic>
        <p:nvPicPr>
          <p:cNvPr id="6" name="Content Placeholder 5" descr="An Excel sheet showing data table formula uses cells B3 and B4 (open brace equals TABLE open parenthesis B3 comma B4 close parenthesis close brace). Period 42 months at 5.000% yields the closest result.&#10;">
            <a:extLst>
              <a:ext uri="{FF2B5EF4-FFF2-40B4-BE49-F238E27FC236}">
                <a16:creationId xmlns:a16="http://schemas.microsoft.com/office/drawing/2014/main" id="{5278AD84-B009-4A9E-B02F-46FC31F235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6932" y="1567513"/>
            <a:ext cx="8070135" cy="3722973"/>
          </a:xfrm>
        </p:spPr>
      </p:pic>
    </p:spTree>
    <p:extLst>
      <p:ext uri="{BB962C8B-B14F-4D97-AF65-F5344CB8AC3E}">
        <p14:creationId xmlns:p14="http://schemas.microsoft.com/office/powerpoint/2010/main" val="371734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Defined Names in a Formula </a:t>
            </a:r>
            <a:r>
              <a:rPr lang="en-US" sz="2000" b="0" dirty="0"/>
              <a:t>(1 of 7)</a:t>
            </a:r>
            <a:endParaRPr lang="en-IN" sz="2000" b="0" dirty="0"/>
          </a:p>
        </p:txBody>
      </p:sp>
      <p:pic>
        <p:nvPicPr>
          <p:cNvPr id="7" name="Content Placeholder 6" descr="A formula dialog box in an Excel sheet showing a new name dialog box.&#10;Long description in Notes Pane, press F6.&#10;">
            <a:extLst>
              <a:ext uri="{FF2B5EF4-FFF2-40B4-BE49-F238E27FC236}">
                <a16:creationId xmlns:a16="http://schemas.microsoft.com/office/drawing/2014/main" id="{BCB91C24-DF56-47AE-9E49-103A4770FB7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595" y="1981200"/>
            <a:ext cx="7866810" cy="3526377"/>
          </a:xfrm>
        </p:spPr>
      </p:pic>
    </p:spTree>
    <p:extLst>
      <p:ext uri="{BB962C8B-B14F-4D97-AF65-F5344CB8AC3E}">
        <p14:creationId xmlns:p14="http://schemas.microsoft.com/office/powerpoint/2010/main" val="159466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Defined Names in a Formula </a:t>
            </a:r>
            <a:r>
              <a:rPr lang="en-US" sz="2000" b="0" dirty="0"/>
              <a:t>(2 of 7)</a:t>
            </a:r>
            <a:endParaRPr lang="en-IN" sz="2000" b="0" dirty="0"/>
          </a:p>
        </p:txBody>
      </p:sp>
      <p:pic>
        <p:nvPicPr>
          <p:cNvPr id="7" name="Content Placeholder 6" descr="An Excel sheet showing a new name dialog box where “Bracelet underscore Costs” is entered as range name.&#10;">
            <a:extLst>
              <a:ext uri="{FF2B5EF4-FFF2-40B4-BE49-F238E27FC236}">
                <a16:creationId xmlns:a16="http://schemas.microsoft.com/office/drawing/2014/main" id="{86BCBF4F-2390-42EC-BE39-98E5B03D36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5829" y="2019379"/>
            <a:ext cx="8052342" cy="2819241"/>
          </a:xfrm>
        </p:spPr>
      </p:pic>
    </p:spTree>
    <p:extLst>
      <p:ext uri="{BB962C8B-B14F-4D97-AF65-F5344CB8AC3E}">
        <p14:creationId xmlns:p14="http://schemas.microsoft.com/office/powerpoint/2010/main" val="119230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Defined Names in a Formula </a:t>
            </a:r>
            <a:r>
              <a:rPr lang="en-US" sz="2000" b="0" dirty="0"/>
              <a:t>(3 of 7)</a:t>
            </a:r>
          </a:p>
        </p:txBody>
      </p:sp>
      <p:pic>
        <p:nvPicPr>
          <p:cNvPr id="6" name="Content Placeholder 5" descr="An Excel sheet showing the name box indicates Necklace underscore Costs and cells in range B11:E14 is selected.&#10;">
            <a:extLst>
              <a:ext uri="{FF2B5EF4-FFF2-40B4-BE49-F238E27FC236}">
                <a16:creationId xmlns:a16="http://schemas.microsoft.com/office/drawing/2014/main" id="{7EA0E50C-8477-442E-B864-074DC59F0E4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2205" y="2098627"/>
            <a:ext cx="7639589" cy="2660745"/>
          </a:xfrm>
        </p:spPr>
      </p:pic>
    </p:spTree>
    <p:extLst>
      <p:ext uri="{BB962C8B-B14F-4D97-AF65-F5344CB8AC3E}">
        <p14:creationId xmlns:p14="http://schemas.microsoft.com/office/powerpoint/2010/main" val="231148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Defined Names in a Formula </a:t>
            </a:r>
            <a:r>
              <a:rPr lang="en-US" sz="2000" b="0" dirty="0"/>
              <a:t>(4 of 7)</a:t>
            </a:r>
          </a:p>
        </p:txBody>
      </p:sp>
      <p:sp>
        <p:nvSpPr>
          <p:cNvPr id="3" name="Content Placeholder 2"/>
          <p:cNvSpPr>
            <a:spLocks noGrp="1"/>
          </p:cNvSpPr>
          <p:nvPr>
            <p:ph idx="1"/>
          </p:nvPr>
        </p:nvSpPr>
        <p:spPr>
          <a:xfrm>
            <a:off x="457200" y="1600200"/>
            <a:ext cx="8229600" cy="4800600"/>
          </a:xfrm>
        </p:spPr>
        <p:txBody>
          <a:bodyPr/>
          <a:lstStyle/>
          <a:p>
            <a:pPr marL="255600" indent="-255600">
              <a:spcBef>
                <a:spcPts val="1200"/>
              </a:spcBef>
              <a:buSzPct val="100000"/>
            </a:pPr>
            <a:r>
              <a:rPr lang="en-US" sz="2200" dirty="0"/>
              <a:t>The first character of the defined name must be a letter, an        underscore (_), or a backslash (\).</a:t>
            </a:r>
          </a:p>
          <a:p>
            <a:pPr marL="255600" indent="-255600">
              <a:spcBef>
                <a:spcPts val="1200"/>
              </a:spcBef>
              <a:buSzPct val="100000"/>
            </a:pPr>
            <a:r>
              <a:rPr lang="en-US" sz="2200" dirty="0"/>
              <a:t>After the first character, the remaining characters can be letters,  numbers, periods, and underscore characters.</a:t>
            </a:r>
          </a:p>
          <a:p>
            <a:pPr marL="255600" indent="-255600">
              <a:spcBef>
                <a:spcPts val="1200"/>
              </a:spcBef>
              <a:buSzPct val="100000"/>
            </a:pPr>
            <a:r>
              <a:rPr lang="en-US" sz="2200" dirty="0"/>
              <a:t>Spaces are not valid in defined names.</a:t>
            </a:r>
          </a:p>
          <a:p>
            <a:pPr marL="255600" indent="-255600">
              <a:spcBef>
                <a:spcPts val="1200"/>
              </a:spcBef>
              <a:buSzPct val="100000"/>
            </a:pPr>
            <a:r>
              <a:rPr lang="en-US" sz="2200" dirty="0"/>
              <a:t>The single letter C or R (uppercase or lowercase) cannot be defined as a name.</a:t>
            </a:r>
          </a:p>
          <a:p>
            <a:pPr marL="255600" indent="-255600">
              <a:spcBef>
                <a:spcPts val="1200"/>
              </a:spcBef>
              <a:buSzPct val="100000"/>
            </a:pPr>
            <a:r>
              <a:rPr lang="en-US" sz="2200" dirty="0"/>
              <a:t>A defined name can be no longer than 255 characters.</a:t>
            </a:r>
          </a:p>
          <a:p>
            <a:pPr marL="255600" indent="-255600">
              <a:spcBef>
                <a:spcPts val="1200"/>
              </a:spcBef>
              <a:buSzPct val="100000"/>
            </a:pPr>
            <a:r>
              <a:rPr lang="en-US" sz="2200" dirty="0"/>
              <a:t>Defined names cannot be the same as the cell reference.</a:t>
            </a:r>
          </a:p>
          <a:p>
            <a:pPr marL="255600" indent="-255600">
              <a:spcBef>
                <a:spcPts val="1200"/>
              </a:spcBef>
              <a:buSzPct val="100000"/>
            </a:pPr>
            <a:r>
              <a:rPr lang="en-US" sz="2200" dirty="0"/>
              <a:t>Defined names can be uppercase or lowercase letters, but Excel does not distinguish between them.</a:t>
            </a:r>
            <a:endParaRPr lang="en-IN" sz="2200" dirty="0"/>
          </a:p>
        </p:txBody>
      </p:sp>
    </p:spTree>
    <p:extLst>
      <p:ext uri="{BB962C8B-B14F-4D97-AF65-F5344CB8AC3E}">
        <p14:creationId xmlns:p14="http://schemas.microsoft.com/office/powerpoint/2010/main" val="355606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Defined Names in a Formula </a:t>
            </a:r>
            <a:r>
              <a:rPr lang="en-US" sz="2000" b="0" dirty="0"/>
              <a:t>(5 of 7)</a:t>
            </a:r>
          </a:p>
        </p:txBody>
      </p:sp>
      <p:pic>
        <p:nvPicPr>
          <p:cNvPr id="7" name="Content Placeholder 6" descr="An Excel sheet showing the name manager dialog box. At the top are new, edit, delete, and filter buttons. The main area shows the list of named ranges.&#10;">
            <a:extLst>
              <a:ext uri="{FF2B5EF4-FFF2-40B4-BE49-F238E27FC236}">
                <a16:creationId xmlns:a16="http://schemas.microsoft.com/office/drawing/2014/main" id="{1896E94F-A7B6-4694-BF8D-620341CAE4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8360" y="1684099"/>
            <a:ext cx="7587279" cy="3489801"/>
          </a:xfrm>
        </p:spPr>
      </p:pic>
    </p:spTree>
    <p:extLst>
      <p:ext uri="{BB962C8B-B14F-4D97-AF65-F5344CB8AC3E}">
        <p14:creationId xmlns:p14="http://schemas.microsoft.com/office/powerpoint/2010/main" val="209555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Defined Names in a Formula </a:t>
            </a:r>
            <a:r>
              <a:rPr lang="en-US" sz="2000" b="0" dirty="0"/>
              <a:t>(6 of 7)</a:t>
            </a:r>
          </a:p>
        </p:txBody>
      </p:sp>
      <p:pic>
        <p:nvPicPr>
          <p:cNvPr id="7" name="Content Placeholder 6" descr="An Excel sheet showing Create Names from Selection dialog box. &#10;Long description in Notes Pane, press F6.&#10;">
            <a:extLst>
              <a:ext uri="{FF2B5EF4-FFF2-40B4-BE49-F238E27FC236}">
                <a16:creationId xmlns:a16="http://schemas.microsoft.com/office/drawing/2014/main" id="{C677E97F-04BB-48B8-8F78-1E1083734EE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2338" y="1873837"/>
            <a:ext cx="7939323" cy="3110325"/>
          </a:xfrm>
        </p:spPr>
      </p:pic>
    </p:spTree>
    <p:extLst>
      <p:ext uri="{BB962C8B-B14F-4D97-AF65-F5344CB8AC3E}">
        <p14:creationId xmlns:p14="http://schemas.microsoft.com/office/powerpoint/2010/main" val="193534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Defined Names in a Formula </a:t>
            </a:r>
            <a:r>
              <a:rPr lang="en-US" sz="2000" b="0" dirty="0"/>
              <a:t>(7 of 7)</a:t>
            </a:r>
          </a:p>
        </p:txBody>
      </p:sp>
      <p:pic>
        <p:nvPicPr>
          <p:cNvPr id="7" name="Content Placeholder 6" descr="An Excel sheet showing the use of defined names in a formula. &#10;Long description in Notes Pane, press F6.&#10;">
            <a:extLst>
              <a:ext uri="{FF2B5EF4-FFF2-40B4-BE49-F238E27FC236}">
                <a16:creationId xmlns:a16="http://schemas.microsoft.com/office/drawing/2014/main" id="{495B9B1A-2831-4ABB-9A2B-8D6228404C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9803" y="1860121"/>
            <a:ext cx="7844393" cy="3137757"/>
          </a:xfrm>
        </p:spPr>
      </p:pic>
    </p:spTree>
    <p:extLst>
      <p:ext uri="{BB962C8B-B14F-4D97-AF65-F5344CB8AC3E}">
        <p14:creationId xmlns:p14="http://schemas.microsoft.com/office/powerpoint/2010/main" val="191359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p>
        </p:txBody>
      </p:sp>
      <p:sp>
        <p:nvSpPr>
          <p:cNvPr id="3" name="Content Placeholder 2"/>
          <p:cNvSpPr>
            <a:spLocks noGrp="1"/>
          </p:cNvSpPr>
          <p:nvPr>
            <p:ph idx="1"/>
          </p:nvPr>
        </p:nvSpPr>
        <p:spPr/>
        <p:txBody>
          <a:bodyPr/>
          <a:lstStyle/>
          <a:p>
            <a:pPr marL="457200" indent="-457200">
              <a:buSzPct val="100000"/>
              <a:buFont typeface="+mj-lt"/>
              <a:buAutoNum type="arabicPeriod"/>
            </a:pPr>
            <a:r>
              <a:rPr lang="en-US" sz="2400" dirty="0"/>
              <a:t>Use Financial Functions</a:t>
            </a:r>
          </a:p>
          <a:p>
            <a:pPr marL="457200" indent="-457200">
              <a:buSzPct val="100000"/>
              <a:buFont typeface="+mj-lt"/>
              <a:buAutoNum type="arabicPeriod"/>
            </a:pPr>
            <a:r>
              <a:rPr lang="en-US" sz="2400" dirty="0"/>
              <a:t>Use Goal Seek </a:t>
            </a:r>
          </a:p>
          <a:p>
            <a:pPr marL="457200" indent="-457200">
              <a:buSzPct val="100000"/>
              <a:buFont typeface="+mj-lt"/>
              <a:buAutoNum type="arabicPeriod"/>
            </a:pPr>
            <a:r>
              <a:rPr lang="en-US" sz="2400" dirty="0"/>
              <a:t>Create a Data Table</a:t>
            </a:r>
          </a:p>
          <a:p>
            <a:pPr marL="457200" indent="-457200">
              <a:buSzPct val="100000"/>
              <a:buFont typeface="+mj-lt"/>
              <a:buAutoNum type="arabicPeriod"/>
            </a:pPr>
            <a:r>
              <a:rPr lang="en-US" sz="2400" dirty="0"/>
              <a:t>Use Defined Names in a Formula</a:t>
            </a:r>
          </a:p>
          <a:p>
            <a:pPr marL="457200" indent="-457200">
              <a:buSzPct val="100000"/>
              <a:buFont typeface="+mj-lt"/>
              <a:buAutoNum type="arabicPeriod"/>
            </a:pPr>
            <a:r>
              <a:rPr lang="en-US" sz="2400" dirty="0"/>
              <a:t>Use Lookup Functions</a:t>
            </a:r>
          </a:p>
        </p:txBody>
      </p:sp>
    </p:spTree>
    <p:extLst>
      <p:ext uri="{BB962C8B-B14F-4D97-AF65-F5344CB8AC3E}">
        <p14:creationId xmlns:p14="http://schemas.microsoft.com/office/powerpoint/2010/main" val="66275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533399"/>
          </a:xfrm>
        </p:spPr>
        <p:txBody>
          <a:bodyPr/>
          <a:lstStyle/>
          <a:p>
            <a:r>
              <a:rPr lang="en-US" dirty="0"/>
              <a:t>Use Lookup Functions </a:t>
            </a:r>
            <a:r>
              <a:rPr lang="en-US" sz="2000" b="0" dirty="0"/>
              <a:t>(1 of 4)</a:t>
            </a:r>
          </a:p>
        </p:txBody>
      </p:sp>
      <p:sp>
        <p:nvSpPr>
          <p:cNvPr id="16" name="Content Placeholder 15">
            <a:extLst>
              <a:ext uri="{FF2B5EF4-FFF2-40B4-BE49-F238E27FC236}">
                <a16:creationId xmlns:a16="http://schemas.microsoft.com/office/drawing/2014/main" id="{775D7BC6-5DC7-4BD8-B6DE-B2E46A9A900C}"/>
              </a:ext>
            </a:extLst>
          </p:cNvPr>
          <p:cNvSpPr>
            <a:spLocks noGrp="1"/>
          </p:cNvSpPr>
          <p:nvPr>
            <p:ph sz="quarter" idx="13"/>
          </p:nvPr>
        </p:nvSpPr>
        <p:spPr>
          <a:xfrm>
            <a:off x="485614" y="1092473"/>
            <a:ext cx="8201186" cy="381000"/>
          </a:xfrm>
        </p:spPr>
        <p:txBody>
          <a:bodyPr/>
          <a:lstStyle/>
          <a:p>
            <a:r>
              <a:rPr lang="en-US" sz="2400" dirty="0"/>
              <a:t>VLOOKUP arguments</a:t>
            </a:r>
          </a:p>
        </p:txBody>
      </p:sp>
      <p:sp>
        <p:nvSpPr>
          <p:cNvPr id="4" name="Content Placeholder 3">
            <a:extLst>
              <a:ext uri="{FF2B5EF4-FFF2-40B4-BE49-F238E27FC236}">
                <a16:creationId xmlns:a16="http://schemas.microsoft.com/office/drawing/2014/main" id="{C6572176-DD7D-4CCA-8F99-3009ABD056A2}"/>
              </a:ext>
            </a:extLst>
          </p:cNvPr>
          <p:cNvSpPr>
            <a:spLocks noGrp="1"/>
          </p:cNvSpPr>
          <p:nvPr>
            <p:ph sz="quarter" idx="14"/>
          </p:nvPr>
        </p:nvSpPr>
        <p:spPr>
          <a:xfrm>
            <a:off x="473421" y="1613116"/>
            <a:ext cx="761277" cy="381000"/>
          </a:xfrm>
        </p:spPr>
        <p:txBody>
          <a:bodyPr/>
          <a:lstStyle/>
          <a:p>
            <a:pPr lvl="1"/>
            <a:r>
              <a:rPr lang="en-IN" sz="2400" dirty="0"/>
              <a:t>  </a:t>
            </a:r>
            <a:endParaRPr lang="en-US" sz="2400" dirty="0"/>
          </a:p>
        </p:txBody>
      </p:sp>
      <p:graphicFrame>
        <p:nvGraphicFramePr>
          <p:cNvPr id="21" name="Object 20" descr="Lookup underscore value.">
            <a:extLst>
              <a:ext uri="{FF2B5EF4-FFF2-40B4-BE49-F238E27FC236}">
                <a16:creationId xmlns:a16="http://schemas.microsoft.com/office/drawing/2014/main" id="{7B48FA50-C4CB-47DD-AEA0-280ECC207618}"/>
              </a:ext>
            </a:extLst>
          </p:cNvPr>
          <p:cNvGraphicFramePr>
            <a:graphicFrameLocks noChangeAspect="1"/>
          </p:cNvGraphicFramePr>
          <p:nvPr>
            <p:extLst>
              <p:ext uri="{D42A27DB-BD31-4B8C-83A1-F6EECF244321}">
                <p14:modId xmlns:p14="http://schemas.microsoft.com/office/powerpoint/2010/main" val="4108333235"/>
              </p:ext>
            </p:extLst>
          </p:nvPr>
        </p:nvGraphicFramePr>
        <p:xfrm>
          <a:off x="1292020" y="1624673"/>
          <a:ext cx="2089195" cy="400844"/>
        </p:xfrm>
        <a:graphic>
          <a:graphicData uri="http://schemas.openxmlformats.org/presentationml/2006/ole">
            <mc:AlternateContent xmlns:mc="http://schemas.openxmlformats.org/markup-compatibility/2006">
              <mc:Choice xmlns:v="urn:schemas-microsoft-com:vml" Requires="v">
                <p:oleObj spid="_x0000_s2080" name="Equation" r:id="rId4" imgW="1002960" imgH="203040" progId="Equation.DSMT4">
                  <p:embed/>
                </p:oleObj>
              </mc:Choice>
              <mc:Fallback>
                <p:oleObj name="Equation" r:id="rId4" imgW="1002960" imgH="203040" progId="Equation.DSMT4">
                  <p:embed/>
                  <p:pic>
                    <p:nvPicPr>
                      <p:cNvPr id="4" name="Object 3">
                        <a:extLst>
                          <a:ext uri="{FF2B5EF4-FFF2-40B4-BE49-F238E27FC236}">
                            <a16:creationId xmlns:a16="http://schemas.microsoft.com/office/drawing/2014/main" id="{0C9566E0-C1A1-4BCD-BC52-85E79F85C620}"/>
                          </a:ext>
                        </a:extLst>
                      </p:cNvPr>
                      <p:cNvPicPr/>
                      <p:nvPr/>
                    </p:nvPicPr>
                    <p:blipFill>
                      <a:blip r:embed="rId5"/>
                      <a:stretch>
                        <a:fillRect/>
                      </a:stretch>
                    </p:blipFill>
                    <p:spPr>
                      <a:xfrm>
                        <a:off x="1292020" y="1624673"/>
                        <a:ext cx="2089195" cy="40084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7DD871D-7C95-44E3-810E-30D78C2DFF00}"/>
              </a:ext>
            </a:extLst>
          </p:cNvPr>
          <p:cNvSpPr>
            <a:spLocks noGrp="1"/>
          </p:cNvSpPr>
          <p:nvPr>
            <p:ph sz="quarter" idx="15"/>
          </p:nvPr>
        </p:nvSpPr>
        <p:spPr>
          <a:xfrm>
            <a:off x="3427709" y="1615698"/>
            <a:ext cx="5045929" cy="381000"/>
          </a:xfrm>
        </p:spPr>
        <p:txBody>
          <a:bodyPr/>
          <a:lstStyle/>
          <a:p>
            <a:pPr marL="0" lvl="1" indent="0">
              <a:buNone/>
            </a:pPr>
            <a:r>
              <a:rPr lang="en-US" sz="2400" dirty="0"/>
              <a:t>—value to search in the first column</a:t>
            </a:r>
          </a:p>
        </p:txBody>
      </p:sp>
      <p:sp>
        <p:nvSpPr>
          <p:cNvPr id="6" name="Content Placeholder 5">
            <a:extLst>
              <a:ext uri="{FF2B5EF4-FFF2-40B4-BE49-F238E27FC236}">
                <a16:creationId xmlns:a16="http://schemas.microsoft.com/office/drawing/2014/main" id="{90B1EECD-E134-406E-9D69-D23B1C517F4E}"/>
              </a:ext>
            </a:extLst>
          </p:cNvPr>
          <p:cNvSpPr>
            <a:spLocks noGrp="1"/>
          </p:cNvSpPr>
          <p:nvPr>
            <p:ph sz="quarter" idx="16"/>
          </p:nvPr>
        </p:nvSpPr>
        <p:spPr>
          <a:xfrm>
            <a:off x="485615" y="2103788"/>
            <a:ext cx="4086386" cy="381000"/>
          </a:xfrm>
        </p:spPr>
        <p:txBody>
          <a:bodyPr/>
          <a:lstStyle/>
          <a:p>
            <a:pPr marL="898525" lvl="1" indent="0">
              <a:buNone/>
            </a:pPr>
            <a:r>
              <a:rPr lang="en-US" sz="2400" dirty="0"/>
              <a:t>of the table array</a:t>
            </a:r>
          </a:p>
        </p:txBody>
      </p:sp>
      <p:sp>
        <p:nvSpPr>
          <p:cNvPr id="7" name="Content Placeholder 6">
            <a:extLst>
              <a:ext uri="{FF2B5EF4-FFF2-40B4-BE49-F238E27FC236}">
                <a16:creationId xmlns:a16="http://schemas.microsoft.com/office/drawing/2014/main" id="{246B596B-E4E6-4E17-B788-D20D73A34B92}"/>
              </a:ext>
            </a:extLst>
          </p:cNvPr>
          <p:cNvSpPr>
            <a:spLocks noGrp="1"/>
          </p:cNvSpPr>
          <p:nvPr>
            <p:ph sz="quarter" idx="17"/>
          </p:nvPr>
        </p:nvSpPr>
        <p:spPr>
          <a:xfrm>
            <a:off x="483030" y="2571017"/>
            <a:ext cx="761277" cy="273718"/>
          </a:xfrm>
        </p:spPr>
        <p:txBody>
          <a:bodyPr/>
          <a:lstStyle/>
          <a:p>
            <a:pPr lvl="1"/>
            <a:r>
              <a:rPr lang="en-IN" sz="2400" dirty="0"/>
              <a:t>  </a:t>
            </a:r>
            <a:endParaRPr lang="en-US" sz="2400" dirty="0"/>
          </a:p>
        </p:txBody>
      </p:sp>
      <p:graphicFrame>
        <p:nvGraphicFramePr>
          <p:cNvPr id="22" name="Object 21" descr="Table underscore array.">
            <a:extLst>
              <a:ext uri="{FF2B5EF4-FFF2-40B4-BE49-F238E27FC236}">
                <a16:creationId xmlns:a16="http://schemas.microsoft.com/office/drawing/2014/main" id="{0883BA81-01DB-4B48-B5FE-B08332E3F032}"/>
              </a:ext>
            </a:extLst>
          </p:cNvPr>
          <p:cNvGraphicFramePr>
            <a:graphicFrameLocks noChangeAspect="1"/>
          </p:cNvGraphicFramePr>
          <p:nvPr>
            <p:extLst>
              <p:ext uri="{D42A27DB-BD31-4B8C-83A1-F6EECF244321}">
                <p14:modId xmlns:p14="http://schemas.microsoft.com/office/powerpoint/2010/main" val="2137826578"/>
              </p:ext>
            </p:extLst>
          </p:nvPr>
        </p:nvGraphicFramePr>
        <p:xfrm>
          <a:off x="1290235" y="2559804"/>
          <a:ext cx="1684337" cy="395287"/>
        </p:xfrm>
        <a:graphic>
          <a:graphicData uri="http://schemas.openxmlformats.org/presentationml/2006/ole">
            <mc:AlternateContent xmlns:mc="http://schemas.openxmlformats.org/markup-compatibility/2006">
              <mc:Choice xmlns:v="urn:schemas-microsoft-com:vml" Requires="v">
                <p:oleObj spid="_x0000_s2081" name="Equation" r:id="rId6" imgW="863280" imgH="203040" progId="Equation.DSMT4">
                  <p:embed/>
                </p:oleObj>
              </mc:Choice>
              <mc:Fallback>
                <p:oleObj name="Equation" r:id="rId6" imgW="863280" imgH="203040" progId="Equation.DSMT4">
                  <p:embed/>
                  <p:pic>
                    <p:nvPicPr>
                      <p:cNvPr id="5" name="Object 4">
                        <a:extLst>
                          <a:ext uri="{FF2B5EF4-FFF2-40B4-BE49-F238E27FC236}">
                            <a16:creationId xmlns:a16="http://schemas.microsoft.com/office/drawing/2014/main" id="{126B222D-C924-4F0D-8E49-2B5D2167BD08}"/>
                          </a:ext>
                        </a:extLst>
                      </p:cNvPr>
                      <p:cNvPicPr/>
                      <p:nvPr/>
                    </p:nvPicPr>
                    <p:blipFill>
                      <a:blip r:embed="rId7"/>
                      <a:stretch>
                        <a:fillRect/>
                      </a:stretch>
                    </p:blipFill>
                    <p:spPr>
                      <a:xfrm>
                        <a:off x="1290235" y="2559804"/>
                        <a:ext cx="1684337" cy="39528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DEF3DD7-7631-4D27-AD21-52794B4A4631}"/>
              </a:ext>
            </a:extLst>
          </p:cNvPr>
          <p:cNvSpPr>
            <a:spLocks noGrp="1"/>
          </p:cNvSpPr>
          <p:nvPr>
            <p:ph sz="quarter" idx="18"/>
          </p:nvPr>
        </p:nvSpPr>
        <p:spPr>
          <a:xfrm>
            <a:off x="3028250" y="2559007"/>
            <a:ext cx="5472574" cy="380586"/>
          </a:xfrm>
        </p:spPr>
        <p:txBody>
          <a:bodyPr/>
          <a:lstStyle/>
          <a:p>
            <a:pPr marL="0" lvl="1" indent="0">
              <a:buNone/>
            </a:pPr>
            <a:r>
              <a:rPr lang="en-US" sz="2400" dirty="0"/>
              <a:t>—range that contains the data</a:t>
            </a:r>
          </a:p>
        </p:txBody>
      </p:sp>
      <p:sp>
        <p:nvSpPr>
          <p:cNvPr id="9" name="Content Placeholder 8">
            <a:extLst>
              <a:ext uri="{FF2B5EF4-FFF2-40B4-BE49-F238E27FC236}">
                <a16:creationId xmlns:a16="http://schemas.microsoft.com/office/drawing/2014/main" id="{89D800F6-352D-4840-812F-E46EEF547878}"/>
              </a:ext>
            </a:extLst>
          </p:cNvPr>
          <p:cNvSpPr>
            <a:spLocks noGrp="1"/>
          </p:cNvSpPr>
          <p:nvPr>
            <p:ph sz="quarter" idx="19"/>
          </p:nvPr>
        </p:nvSpPr>
        <p:spPr>
          <a:xfrm>
            <a:off x="473420" y="3166339"/>
            <a:ext cx="761277" cy="412083"/>
          </a:xfrm>
        </p:spPr>
        <p:txBody>
          <a:bodyPr/>
          <a:lstStyle/>
          <a:p>
            <a:pPr lvl="1"/>
            <a:r>
              <a:rPr lang="en-IN" sz="2400" dirty="0"/>
              <a:t>  </a:t>
            </a:r>
            <a:endParaRPr lang="en-US" sz="2400" dirty="0"/>
          </a:p>
        </p:txBody>
      </p:sp>
      <p:graphicFrame>
        <p:nvGraphicFramePr>
          <p:cNvPr id="23" name="Object 22" descr="Col underscore index underscore num.">
            <a:extLst>
              <a:ext uri="{FF2B5EF4-FFF2-40B4-BE49-F238E27FC236}">
                <a16:creationId xmlns:a16="http://schemas.microsoft.com/office/drawing/2014/main" id="{9FBAD3C2-C1F6-4D1F-82DF-64DC91CB1F5E}"/>
              </a:ext>
            </a:extLst>
          </p:cNvPr>
          <p:cNvGraphicFramePr>
            <a:graphicFrameLocks noChangeAspect="1"/>
          </p:cNvGraphicFramePr>
          <p:nvPr>
            <p:extLst>
              <p:ext uri="{D42A27DB-BD31-4B8C-83A1-F6EECF244321}">
                <p14:modId xmlns:p14="http://schemas.microsoft.com/office/powerpoint/2010/main" val="3372863866"/>
              </p:ext>
            </p:extLst>
          </p:nvPr>
        </p:nvGraphicFramePr>
        <p:xfrm>
          <a:off x="1307518" y="3146099"/>
          <a:ext cx="2154238" cy="395287"/>
        </p:xfrm>
        <a:graphic>
          <a:graphicData uri="http://schemas.openxmlformats.org/presentationml/2006/ole">
            <mc:AlternateContent xmlns:mc="http://schemas.openxmlformats.org/markup-compatibility/2006">
              <mc:Choice xmlns:v="urn:schemas-microsoft-com:vml" Requires="v">
                <p:oleObj spid="_x0000_s2082" name="Equation" r:id="rId8" imgW="1104840" imgH="203040" progId="Equation.DSMT4">
                  <p:embed/>
                </p:oleObj>
              </mc:Choice>
              <mc:Fallback>
                <p:oleObj name="Equation" r:id="rId8" imgW="1104840" imgH="203040" progId="Equation.DSMT4">
                  <p:embed/>
                  <p:pic>
                    <p:nvPicPr>
                      <p:cNvPr id="6" name="Object 5">
                        <a:extLst>
                          <a:ext uri="{FF2B5EF4-FFF2-40B4-BE49-F238E27FC236}">
                            <a16:creationId xmlns:a16="http://schemas.microsoft.com/office/drawing/2014/main" id="{4A80DA54-BA13-452C-9F02-5644F747A0B0}"/>
                          </a:ext>
                        </a:extLst>
                      </p:cNvPr>
                      <p:cNvPicPr/>
                      <p:nvPr/>
                    </p:nvPicPr>
                    <p:blipFill>
                      <a:blip r:embed="rId9"/>
                      <a:stretch>
                        <a:fillRect/>
                      </a:stretch>
                    </p:blipFill>
                    <p:spPr>
                      <a:xfrm>
                        <a:off x="1307518" y="3146099"/>
                        <a:ext cx="2154238" cy="3952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C10443F-41DB-4BFB-BD17-7343C1AA7E18}"/>
              </a:ext>
            </a:extLst>
          </p:cNvPr>
          <p:cNvSpPr>
            <a:spLocks noGrp="1"/>
          </p:cNvSpPr>
          <p:nvPr>
            <p:ph sz="quarter" idx="20"/>
          </p:nvPr>
        </p:nvSpPr>
        <p:spPr>
          <a:xfrm>
            <a:off x="3503879" y="3135386"/>
            <a:ext cx="4800600" cy="381000"/>
          </a:xfrm>
        </p:spPr>
        <p:txBody>
          <a:bodyPr/>
          <a:lstStyle/>
          <a:p>
            <a:pPr marL="0" lvl="1" indent="0">
              <a:buNone/>
            </a:pPr>
            <a:r>
              <a:rPr lang="en-US" sz="2400" dirty="0"/>
              <a:t>—column number in table array</a:t>
            </a:r>
          </a:p>
        </p:txBody>
      </p:sp>
      <p:sp>
        <p:nvSpPr>
          <p:cNvPr id="11" name="Content Placeholder 10">
            <a:extLst>
              <a:ext uri="{FF2B5EF4-FFF2-40B4-BE49-F238E27FC236}">
                <a16:creationId xmlns:a16="http://schemas.microsoft.com/office/drawing/2014/main" id="{2424AE79-9DEB-416D-BF0B-6BBF0512CB7A}"/>
              </a:ext>
            </a:extLst>
          </p:cNvPr>
          <p:cNvSpPr>
            <a:spLocks noGrp="1"/>
          </p:cNvSpPr>
          <p:nvPr>
            <p:ph sz="quarter" idx="21"/>
          </p:nvPr>
        </p:nvSpPr>
        <p:spPr>
          <a:xfrm>
            <a:off x="483030" y="3607568"/>
            <a:ext cx="7744480" cy="395288"/>
          </a:xfrm>
        </p:spPr>
        <p:txBody>
          <a:bodyPr/>
          <a:lstStyle/>
          <a:p>
            <a:pPr marL="898525" lvl="1" indent="0">
              <a:buNone/>
            </a:pPr>
            <a:r>
              <a:rPr lang="en-US" sz="2400" dirty="0"/>
              <a:t>containing the result</a:t>
            </a:r>
          </a:p>
        </p:txBody>
      </p:sp>
    </p:spTree>
    <p:extLst>
      <p:ext uri="{BB962C8B-B14F-4D97-AF65-F5344CB8AC3E}">
        <p14:creationId xmlns:p14="http://schemas.microsoft.com/office/powerpoint/2010/main" val="414245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Lookup Functions </a:t>
            </a:r>
            <a:r>
              <a:rPr lang="en-US" sz="2000" b="0" dirty="0"/>
              <a:t>(2 of 4)</a:t>
            </a:r>
          </a:p>
        </p:txBody>
      </p:sp>
      <p:pic>
        <p:nvPicPr>
          <p:cNvPr id="6" name="Content Placeholder 5" descr="An Excel sheet showing a function arguments dialog box. &#10;Long description in Notes Pane, press F6.&#10;">
            <a:extLst>
              <a:ext uri="{FF2B5EF4-FFF2-40B4-BE49-F238E27FC236}">
                <a16:creationId xmlns:a16="http://schemas.microsoft.com/office/drawing/2014/main" id="{50461F2D-2311-44D1-B7CF-78C33CFAD4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0790" y="2257123"/>
            <a:ext cx="7842420" cy="234375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Lookup Functions </a:t>
            </a:r>
            <a:r>
              <a:rPr lang="en-US" sz="2000" b="0" dirty="0"/>
              <a:t>(3 of 4)</a:t>
            </a:r>
          </a:p>
        </p:txBody>
      </p:sp>
      <p:pic>
        <p:nvPicPr>
          <p:cNvPr id="7" name="Content Placeholder 6" descr="An Excel sheet shows the formula in the formula bar is labeled as “VLOOKUP formula in cell B9” and the data under the description column is labeled as “Error indicators in the range B10:B18”.&#10;Long description in Notes Pane, press F6.&#10;">
            <a:extLst>
              <a:ext uri="{FF2B5EF4-FFF2-40B4-BE49-F238E27FC236}">
                <a16:creationId xmlns:a16="http://schemas.microsoft.com/office/drawing/2014/main" id="{09E11B6F-E2F7-401C-A27C-A54409F1D8A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1902" y="1951561"/>
            <a:ext cx="7560195" cy="2954877"/>
          </a:xfrm>
        </p:spPr>
      </p:pic>
    </p:spTree>
    <p:extLst>
      <p:ext uri="{BB962C8B-B14F-4D97-AF65-F5344CB8AC3E}">
        <p14:creationId xmlns:p14="http://schemas.microsoft.com/office/powerpoint/2010/main" val="41508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Lookup Functions </a:t>
            </a:r>
            <a:r>
              <a:rPr lang="en-US" sz="2000" b="0" dirty="0"/>
              <a:t>(4 of 4)</a:t>
            </a:r>
          </a:p>
        </p:txBody>
      </p:sp>
      <p:pic>
        <p:nvPicPr>
          <p:cNvPr id="7" name="Content Placeholder 6" descr="An excel sheet shows for item code G-ID entered in A9, item description (Id bracelet and crystal necklace) is automatically added in B9 and B10 and unit price (17 and 18 dollars) is automatically added in E9 and E10 respectively.&#10;">
            <a:extLst>
              <a:ext uri="{FF2B5EF4-FFF2-40B4-BE49-F238E27FC236}">
                <a16:creationId xmlns:a16="http://schemas.microsoft.com/office/drawing/2014/main" id="{38AED91E-A42B-416F-A7AE-882A21D301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1054" y="2114629"/>
            <a:ext cx="7761891" cy="2628741"/>
          </a:xfrm>
        </p:spPr>
      </p:pic>
    </p:spTree>
    <p:extLst>
      <p:ext uri="{BB962C8B-B14F-4D97-AF65-F5344CB8AC3E}">
        <p14:creationId xmlns:p14="http://schemas.microsoft.com/office/powerpoint/2010/main" val="149744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 Data </a:t>
            </a:r>
            <a:r>
              <a:rPr lang="en-US" sz="2000" b="0" dirty="0"/>
              <a:t>(1 of 2)</a:t>
            </a:r>
          </a:p>
        </p:txBody>
      </p:sp>
      <p:pic>
        <p:nvPicPr>
          <p:cNvPr id="7" name="Content Placeholder 6" descr="An Excel sheet showing a Data validation dialog box. &#10;Long description in Notes Pane, press F6.&#10;">
            <a:extLst>
              <a:ext uri="{FF2B5EF4-FFF2-40B4-BE49-F238E27FC236}">
                <a16:creationId xmlns:a16="http://schemas.microsoft.com/office/drawing/2014/main" id="{09818796-C406-4EDA-A18F-34B312CDA5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0376" y="2236549"/>
            <a:ext cx="7663248" cy="2384901"/>
          </a:xfrm>
        </p:spPr>
      </p:pic>
    </p:spTree>
    <p:extLst>
      <p:ext uri="{BB962C8B-B14F-4D97-AF65-F5344CB8AC3E}">
        <p14:creationId xmlns:p14="http://schemas.microsoft.com/office/powerpoint/2010/main" val="420186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 Data </a:t>
            </a:r>
            <a:r>
              <a:rPr lang="en-US" sz="2000" b="0" dirty="0"/>
              <a:t>(2 of 2)</a:t>
            </a:r>
          </a:p>
        </p:txBody>
      </p:sp>
      <p:pic>
        <p:nvPicPr>
          <p:cNvPr id="7" name="Content Placeholder 6" descr="An Excel sheet showing a ‘list arrow’ displayed next to cell A11 and a list of style codes (B-DB, F-SK, G-ID, and so on) is displayed below the arrow.&#10;">
            <a:extLst>
              <a:ext uri="{FF2B5EF4-FFF2-40B4-BE49-F238E27FC236}">
                <a16:creationId xmlns:a16="http://schemas.microsoft.com/office/drawing/2014/main" id="{28991486-69AC-4451-AC6D-B4D6EED0ED6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7140" y="2135203"/>
            <a:ext cx="7929720" cy="2587593"/>
          </a:xfrm>
        </p:spPr>
      </p:pic>
    </p:spTree>
    <p:extLst>
      <p:ext uri="{BB962C8B-B14F-4D97-AF65-F5344CB8AC3E}">
        <p14:creationId xmlns:p14="http://schemas.microsoft.com/office/powerpoint/2010/main" val="326693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(1 of 9)</a:t>
            </a:r>
          </a:p>
        </p:txBody>
      </p:sp>
      <p:sp>
        <p:nvSpPr>
          <p:cNvPr id="3" name="Content Placeholder 2">
            <a:extLst>
              <a:ext uri="{FF2B5EF4-FFF2-40B4-BE49-F238E27FC236}">
                <a16:creationId xmlns:a16="http://schemas.microsoft.com/office/drawing/2014/main" id="{A73C9950-9223-400E-B0E6-5D9EF5351E72}"/>
              </a:ext>
            </a:extLst>
          </p:cNvPr>
          <p:cNvSpPr>
            <a:spLocks noGrp="1"/>
          </p:cNvSpPr>
          <p:nvPr>
            <p:ph idx="1"/>
          </p:nvPr>
        </p:nvSpPr>
        <p:spPr>
          <a:xfrm>
            <a:off x="457200" y="1600200"/>
            <a:ext cx="8382000" cy="4525963"/>
          </a:xfrm>
        </p:spPr>
        <p:txBody>
          <a:bodyPr/>
          <a:lstStyle/>
          <a:p>
            <a:pPr>
              <a:spcBef>
                <a:spcPts val="1200"/>
              </a:spcBef>
              <a:buClrTx/>
              <a:buSzTx/>
              <a:defRPr/>
            </a:pPr>
            <a:r>
              <a:rPr lang="en-US" sz="2400" dirty="0"/>
              <a:t>Formula Auditing features—tools and commands that check for errors</a:t>
            </a:r>
          </a:p>
          <a:p>
            <a:pPr lvl="1">
              <a:spcBef>
                <a:spcPts val="1200"/>
              </a:spcBef>
              <a:buClrTx/>
              <a:defRPr/>
            </a:pPr>
            <a:r>
              <a:rPr lang="en-US" sz="2400" dirty="0"/>
              <a:t>Precedent cells—cells referred to by a formula in another cell</a:t>
            </a:r>
          </a:p>
          <a:p>
            <a:pPr lvl="1">
              <a:spcBef>
                <a:spcPts val="1200"/>
              </a:spcBef>
              <a:buClrTx/>
              <a:defRPr/>
            </a:pPr>
            <a:r>
              <a:rPr lang="en-US" sz="2400" dirty="0"/>
              <a:t>Trace Precedents—indicates cells that affect the values of the selected cell</a:t>
            </a:r>
          </a:p>
          <a:p>
            <a:pPr lvl="1">
              <a:spcBef>
                <a:spcPts val="1200"/>
              </a:spcBef>
              <a:buClrTx/>
              <a:defRPr/>
            </a:pPr>
            <a:r>
              <a:rPr lang="en-US" sz="2400" dirty="0"/>
              <a:t>Dependent cells—cells that contain formulas that refer to other cells</a:t>
            </a:r>
          </a:p>
          <a:p>
            <a:pPr lvl="1">
              <a:spcBef>
                <a:spcPts val="1200"/>
              </a:spcBef>
              <a:buClrTx/>
              <a:defRPr/>
            </a:pPr>
            <a:r>
              <a:rPr lang="en-US" sz="2400" dirty="0"/>
              <a:t>Trace Dependents—indicates what cells are affected by the value of the currently selected cell</a:t>
            </a:r>
          </a:p>
          <a:p>
            <a:pPr>
              <a:buClrTx/>
              <a:buSzTx/>
              <a:defRPr/>
            </a:pPr>
            <a:endParaRPr lang="en-US" sz="2400" dirty="0"/>
          </a:p>
        </p:txBody>
      </p:sp>
    </p:spTree>
    <p:extLst>
      <p:ext uri="{BB962C8B-B14F-4D97-AF65-F5344CB8AC3E}">
        <p14:creationId xmlns:p14="http://schemas.microsoft.com/office/powerpoint/2010/main" val="10222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0D855F9-95FE-457B-A97C-AB6D2D77ADAA}"/>
              </a:ext>
            </a:extLst>
          </p:cNvPr>
          <p:cNvSpPr>
            <a:spLocks noGrp="1"/>
          </p:cNvSpPr>
          <p:nvPr>
            <p:ph type="title"/>
          </p:nvPr>
        </p:nvSpPr>
        <p:spPr>
          <a:xfrm>
            <a:off x="478568" y="213185"/>
            <a:ext cx="8148119" cy="581553"/>
          </a:xfrm>
        </p:spPr>
        <p:txBody>
          <a:bodyPr/>
          <a:lstStyle/>
          <a:p>
            <a:r>
              <a:rPr lang="en-US" dirty="0"/>
              <a:t>Audit Worksheet Formulas </a:t>
            </a:r>
            <a:r>
              <a:rPr lang="en-US" sz="2000" b="0" dirty="0"/>
              <a:t>(2 of 9)</a:t>
            </a:r>
            <a:endParaRPr lang="en-US" dirty="0"/>
          </a:p>
        </p:txBody>
      </p:sp>
      <p:sp>
        <p:nvSpPr>
          <p:cNvPr id="37" name="Content Placeholder 36">
            <a:extLst>
              <a:ext uri="{FF2B5EF4-FFF2-40B4-BE49-F238E27FC236}">
                <a16:creationId xmlns:a16="http://schemas.microsoft.com/office/drawing/2014/main" id="{B193F9D7-6D4F-4591-A079-20635392D35B}"/>
              </a:ext>
            </a:extLst>
          </p:cNvPr>
          <p:cNvSpPr>
            <a:spLocks noGrp="1"/>
          </p:cNvSpPr>
          <p:nvPr>
            <p:ph sz="quarter" idx="13"/>
          </p:nvPr>
        </p:nvSpPr>
        <p:spPr>
          <a:xfrm>
            <a:off x="479157" y="1325105"/>
            <a:ext cx="169922" cy="283103"/>
          </a:xfrm>
        </p:spPr>
        <p:txBody>
          <a:bodyPr/>
          <a:lstStyle/>
          <a:p>
            <a:r>
              <a:rPr lang="en-IN" sz="2400" dirty="0"/>
              <a:t>  </a:t>
            </a:r>
            <a:endParaRPr lang="en-US" sz="2400" dirty="0"/>
          </a:p>
        </p:txBody>
      </p:sp>
      <p:graphicFrame>
        <p:nvGraphicFramePr>
          <p:cNvPr id="48" name="Object 47" descr="Five hashtag symbols in a row. &#10;">
            <a:extLst>
              <a:ext uri="{FF2B5EF4-FFF2-40B4-BE49-F238E27FC236}">
                <a16:creationId xmlns:a16="http://schemas.microsoft.com/office/drawing/2014/main" id="{558EFBEC-9DE9-4C39-87E6-D3EFAAB1FD33}"/>
              </a:ext>
            </a:extLst>
          </p:cNvPr>
          <p:cNvGraphicFramePr>
            <a:graphicFrameLocks noChangeAspect="1"/>
          </p:cNvGraphicFramePr>
          <p:nvPr>
            <p:extLst>
              <p:ext uri="{D42A27DB-BD31-4B8C-83A1-F6EECF244321}">
                <p14:modId xmlns:p14="http://schemas.microsoft.com/office/powerpoint/2010/main" val="1843108782"/>
              </p:ext>
            </p:extLst>
          </p:nvPr>
        </p:nvGraphicFramePr>
        <p:xfrm>
          <a:off x="788086" y="1349830"/>
          <a:ext cx="940452" cy="346482"/>
        </p:xfrm>
        <a:graphic>
          <a:graphicData uri="http://schemas.openxmlformats.org/presentationml/2006/ole">
            <mc:AlternateContent xmlns:mc="http://schemas.openxmlformats.org/markup-compatibility/2006">
              <mc:Choice xmlns:v="urn:schemas-microsoft-com:vml" Requires="v">
                <p:oleObj spid="_x0000_s4154" name="Equation" r:id="rId4" imgW="482400" imgH="177480" progId="Equation.DSMT4">
                  <p:embed/>
                </p:oleObj>
              </mc:Choice>
              <mc:Fallback>
                <p:oleObj name="Equation" r:id="rId4" imgW="482400" imgH="177480" progId="Equation.DSMT4">
                  <p:embed/>
                  <p:pic>
                    <p:nvPicPr>
                      <p:cNvPr id="2" name="Object 1" descr="hashtag hashtag hashtag hashtag hashtag.">
                        <a:extLst>
                          <a:ext uri="{FF2B5EF4-FFF2-40B4-BE49-F238E27FC236}">
                            <a16:creationId xmlns:a16="http://schemas.microsoft.com/office/drawing/2014/main" id="{CF25537C-534A-46E5-B00C-7428BBECC228}"/>
                          </a:ext>
                        </a:extLst>
                      </p:cNvPr>
                      <p:cNvPicPr/>
                      <p:nvPr/>
                    </p:nvPicPr>
                    <p:blipFill>
                      <a:blip r:embed="rId5"/>
                      <a:stretch>
                        <a:fillRect/>
                      </a:stretch>
                    </p:blipFill>
                    <p:spPr>
                      <a:xfrm>
                        <a:off x="788086" y="1349830"/>
                        <a:ext cx="940452" cy="346482"/>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A3C7E2C0-181F-489A-B24C-3EB28439D2CB}"/>
              </a:ext>
            </a:extLst>
          </p:cNvPr>
          <p:cNvSpPr>
            <a:spLocks noGrp="1"/>
          </p:cNvSpPr>
          <p:nvPr>
            <p:ph sz="quarter" idx="14"/>
          </p:nvPr>
        </p:nvSpPr>
        <p:spPr>
          <a:xfrm>
            <a:off x="2162014" y="1334332"/>
            <a:ext cx="2409986" cy="322020"/>
          </a:xfrm>
        </p:spPr>
        <p:txBody>
          <a:bodyPr/>
          <a:lstStyle/>
          <a:p>
            <a:pPr marL="0" indent="0">
              <a:buNone/>
            </a:pPr>
            <a:r>
              <a:rPr lang="en-US" sz="2400" dirty="0"/>
              <a:t>Cannot see data</a:t>
            </a:r>
          </a:p>
        </p:txBody>
      </p:sp>
      <p:sp>
        <p:nvSpPr>
          <p:cNvPr id="38" name="Content Placeholder 37">
            <a:extLst>
              <a:ext uri="{FF2B5EF4-FFF2-40B4-BE49-F238E27FC236}">
                <a16:creationId xmlns:a16="http://schemas.microsoft.com/office/drawing/2014/main" id="{8FC98B55-5290-4ECE-BFF8-4D67D05757BA}"/>
              </a:ext>
            </a:extLst>
          </p:cNvPr>
          <p:cNvSpPr>
            <a:spLocks noGrp="1"/>
          </p:cNvSpPr>
          <p:nvPr>
            <p:ph sz="quarter" idx="15"/>
          </p:nvPr>
        </p:nvSpPr>
        <p:spPr>
          <a:xfrm flipH="1">
            <a:off x="484902" y="1887205"/>
            <a:ext cx="95619" cy="283104"/>
          </a:xfrm>
        </p:spPr>
        <p:txBody>
          <a:bodyPr/>
          <a:lstStyle/>
          <a:p>
            <a:r>
              <a:rPr lang="en-IN" sz="2400" dirty="0"/>
              <a:t>   </a:t>
            </a:r>
            <a:endParaRPr lang="en-US" sz="2400" dirty="0"/>
          </a:p>
        </p:txBody>
      </p:sp>
      <p:graphicFrame>
        <p:nvGraphicFramePr>
          <p:cNvPr id="49" name="Object 48" descr="Hashtag D I V slash 0 exclamation mark. ">
            <a:extLst>
              <a:ext uri="{FF2B5EF4-FFF2-40B4-BE49-F238E27FC236}">
                <a16:creationId xmlns:a16="http://schemas.microsoft.com/office/drawing/2014/main" id="{1C0FC2F0-52D2-4ABA-9960-94194EAFAC2B}"/>
              </a:ext>
            </a:extLst>
          </p:cNvPr>
          <p:cNvGraphicFramePr>
            <a:graphicFrameLocks noChangeAspect="1"/>
          </p:cNvGraphicFramePr>
          <p:nvPr>
            <p:extLst>
              <p:ext uri="{D42A27DB-BD31-4B8C-83A1-F6EECF244321}">
                <p14:modId xmlns:p14="http://schemas.microsoft.com/office/powerpoint/2010/main" val="611503538"/>
              </p:ext>
            </p:extLst>
          </p:nvPr>
        </p:nvGraphicFramePr>
        <p:xfrm>
          <a:off x="745733" y="1858779"/>
          <a:ext cx="1138671" cy="346364"/>
        </p:xfrm>
        <a:graphic>
          <a:graphicData uri="http://schemas.openxmlformats.org/presentationml/2006/ole">
            <mc:AlternateContent xmlns:mc="http://schemas.openxmlformats.org/markup-compatibility/2006">
              <mc:Choice xmlns:v="urn:schemas-microsoft-com:vml" Requires="v">
                <p:oleObj spid="_x0000_s4155" name="Equation" r:id="rId6" imgW="583920" imgH="177480" progId="Equation.DSMT4">
                  <p:embed/>
                </p:oleObj>
              </mc:Choice>
              <mc:Fallback>
                <p:oleObj name="Equation" r:id="rId6" imgW="583920" imgH="177480" progId="Equation.DSMT4">
                  <p:embed/>
                  <p:pic>
                    <p:nvPicPr>
                      <p:cNvPr id="6" name="Object 5" descr="hashtag D I V over 0 exclamation mark.">
                        <a:extLst>
                          <a:ext uri="{FF2B5EF4-FFF2-40B4-BE49-F238E27FC236}">
                            <a16:creationId xmlns:a16="http://schemas.microsoft.com/office/drawing/2014/main" id="{FB48EA8A-27FD-4E84-86D0-6C108D82B038}"/>
                          </a:ext>
                        </a:extLst>
                      </p:cNvPr>
                      <p:cNvPicPr/>
                      <p:nvPr/>
                    </p:nvPicPr>
                    <p:blipFill>
                      <a:blip r:embed="rId7"/>
                      <a:stretch>
                        <a:fillRect/>
                      </a:stretch>
                    </p:blipFill>
                    <p:spPr>
                      <a:xfrm>
                        <a:off x="745733" y="1858779"/>
                        <a:ext cx="1138671" cy="346364"/>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D5891FA9-3A37-4D4E-8F2C-A8680E6B3E5A}"/>
              </a:ext>
            </a:extLst>
          </p:cNvPr>
          <p:cNvSpPr>
            <a:spLocks noGrp="1"/>
          </p:cNvSpPr>
          <p:nvPr>
            <p:ph sz="quarter" idx="16"/>
          </p:nvPr>
        </p:nvSpPr>
        <p:spPr>
          <a:xfrm>
            <a:off x="2162013" y="1853236"/>
            <a:ext cx="3324387" cy="381000"/>
          </a:xfrm>
        </p:spPr>
        <p:txBody>
          <a:bodyPr/>
          <a:lstStyle/>
          <a:p>
            <a:pPr marL="0" indent="0">
              <a:buNone/>
            </a:pPr>
            <a:r>
              <a:rPr lang="en-US" sz="2400" dirty="0"/>
              <a:t>Cannot divide by zero</a:t>
            </a:r>
          </a:p>
        </p:txBody>
      </p:sp>
      <p:sp>
        <p:nvSpPr>
          <p:cNvPr id="39" name="Content Placeholder 38">
            <a:extLst>
              <a:ext uri="{FF2B5EF4-FFF2-40B4-BE49-F238E27FC236}">
                <a16:creationId xmlns:a16="http://schemas.microsoft.com/office/drawing/2014/main" id="{85A783F6-9F26-4173-A210-1DBA66751FD6}"/>
              </a:ext>
            </a:extLst>
          </p:cNvPr>
          <p:cNvSpPr>
            <a:spLocks noGrp="1"/>
          </p:cNvSpPr>
          <p:nvPr>
            <p:ph sz="quarter" idx="17"/>
          </p:nvPr>
        </p:nvSpPr>
        <p:spPr>
          <a:xfrm>
            <a:off x="472698" y="2393196"/>
            <a:ext cx="123320" cy="381000"/>
          </a:xfrm>
        </p:spPr>
        <p:txBody>
          <a:bodyPr/>
          <a:lstStyle/>
          <a:p>
            <a:r>
              <a:rPr lang="en-IN" sz="2400" dirty="0"/>
              <a:t>  </a:t>
            </a:r>
            <a:endParaRPr lang="en-US" sz="2400" dirty="0"/>
          </a:p>
        </p:txBody>
      </p:sp>
      <p:graphicFrame>
        <p:nvGraphicFramePr>
          <p:cNvPr id="50" name="Object 49" descr="Hashtag name question mark. ">
            <a:extLst>
              <a:ext uri="{FF2B5EF4-FFF2-40B4-BE49-F238E27FC236}">
                <a16:creationId xmlns:a16="http://schemas.microsoft.com/office/drawing/2014/main" id="{EC9939EC-CAFC-48F0-844F-215CB22CBC26}"/>
              </a:ext>
            </a:extLst>
          </p:cNvPr>
          <p:cNvGraphicFramePr>
            <a:graphicFrameLocks noChangeAspect="1"/>
          </p:cNvGraphicFramePr>
          <p:nvPr>
            <p:extLst>
              <p:ext uri="{D42A27DB-BD31-4B8C-83A1-F6EECF244321}">
                <p14:modId xmlns:p14="http://schemas.microsoft.com/office/powerpoint/2010/main" val="674230138"/>
              </p:ext>
            </p:extLst>
          </p:nvPr>
        </p:nvGraphicFramePr>
        <p:xfrm>
          <a:off x="723901" y="2411921"/>
          <a:ext cx="1336386" cy="346364"/>
        </p:xfrm>
        <a:graphic>
          <a:graphicData uri="http://schemas.openxmlformats.org/presentationml/2006/ole">
            <mc:AlternateContent xmlns:mc="http://schemas.openxmlformats.org/markup-compatibility/2006">
              <mc:Choice xmlns:v="urn:schemas-microsoft-com:vml" Requires="v">
                <p:oleObj spid="_x0000_s4156" name="Equation" r:id="rId8" imgW="685800" imgH="177480" progId="Equation.DSMT4">
                  <p:embed/>
                </p:oleObj>
              </mc:Choice>
              <mc:Fallback>
                <p:oleObj name="Equation" r:id="rId8" imgW="685800" imgH="177480" progId="Equation.DSMT4">
                  <p:embed/>
                  <p:pic>
                    <p:nvPicPr>
                      <p:cNvPr id="7" name="Object 6" descr="hashtag NAME question mark.">
                        <a:extLst>
                          <a:ext uri="{FF2B5EF4-FFF2-40B4-BE49-F238E27FC236}">
                            <a16:creationId xmlns:a16="http://schemas.microsoft.com/office/drawing/2014/main" id="{2B711749-0D5D-41A6-8E9B-16880F59F3B7}"/>
                          </a:ext>
                        </a:extLst>
                      </p:cNvPr>
                      <p:cNvPicPr/>
                      <p:nvPr/>
                    </p:nvPicPr>
                    <p:blipFill>
                      <a:blip r:embed="rId9"/>
                      <a:stretch>
                        <a:fillRect/>
                      </a:stretch>
                    </p:blipFill>
                    <p:spPr>
                      <a:xfrm>
                        <a:off x="723901" y="2411921"/>
                        <a:ext cx="1336386" cy="346364"/>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A6DF84FE-C44F-4256-B9D4-4E245A5ED5EE}"/>
              </a:ext>
            </a:extLst>
          </p:cNvPr>
          <p:cNvSpPr>
            <a:spLocks noGrp="1"/>
          </p:cNvSpPr>
          <p:nvPr>
            <p:ph sz="quarter" idx="18"/>
          </p:nvPr>
        </p:nvSpPr>
        <p:spPr>
          <a:xfrm>
            <a:off x="2157174" y="2326191"/>
            <a:ext cx="6419847" cy="381000"/>
          </a:xfrm>
        </p:spPr>
        <p:txBody>
          <a:bodyPr/>
          <a:lstStyle/>
          <a:p>
            <a:pPr marL="0" indent="0">
              <a:buNone/>
            </a:pPr>
            <a:r>
              <a:rPr lang="en-US" sz="2400" dirty="0"/>
              <a:t>Does not recognize a name used in a formula</a:t>
            </a:r>
          </a:p>
        </p:txBody>
      </p:sp>
      <p:sp>
        <p:nvSpPr>
          <p:cNvPr id="40" name="Content Placeholder 39">
            <a:extLst>
              <a:ext uri="{FF2B5EF4-FFF2-40B4-BE49-F238E27FC236}">
                <a16:creationId xmlns:a16="http://schemas.microsoft.com/office/drawing/2014/main" id="{A51A1592-1B97-4F1B-B435-B62FBD3A6499}"/>
              </a:ext>
            </a:extLst>
          </p:cNvPr>
          <p:cNvSpPr>
            <a:spLocks noGrp="1"/>
          </p:cNvSpPr>
          <p:nvPr>
            <p:ph sz="quarter" idx="19"/>
          </p:nvPr>
        </p:nvSpPr>
        <p:spPr>
          <a:xfrm>
            <a:off x="472699" y="2971800"/>
            <a:ext cx="107822" cy="381001"/>
          </a:xfrm>
        </p:spPr>
        <p:txBody>
          <a:bodyPr/>
          <a:lstStyle/>
          <a:p>
            <a:r>
              <a:rPr lang="en-IN" sz="2400" dirty="0"/>
              <a:t>  </a:t>
            </a:r>
            <a:endParaRPr lang="en-US" sz="2400" dirty="0"/>
          </a:p>
        </p:txBody>
      </p:sp>
      <p:graphicFrame>
        <p:nvGraphicFramePr>
          <p:cNvPr id="51" name="Object 50" descr="Hashtag value exclamation mark. ">
            <a:extLst>
              <a:ext uri="{FF2B5EF4-FFF2-40B4-BE49-F238E27FC236}">
                <a16:creationId xmlns:a16="http://schemas.microsoft.com/office/drawing/2014/main" id="{C25D1103-382F-48BF-9447-0B61556AD2EC}"/>
              </a:ext>
            </a:extLst>
          </p:cNvPr>
          <p:cNvGraphicFramePr>
            <a:graphicFrameLocks noChangeAspect="1"/>
          </p:cNvGraphicFramePr>
          <p:nvPr>
            <p:extLst>
              <p:ext uri="{D42A27DB-BD31-4B8C-83A1-F6EECF244321}">
                <p14:modId xmlns:p14="http://schemas.microsoft.com/office/powerpoint/2010/main" val="3525711478"/>
              </p:ext>
            </p:extLst>
          </p:nvPr>
        </p:nvGraphicFramePr>
        <p:xfrm>
          <a:off x="736376" y="2989121"/>
          <a:ext cx="1411432" cy="346364"/>
        </p:xfrm>
        <a:graphic>
          <a:graphicData uri="http://schemas.openxmlformats.org/presentationml/2006/ole">
            <mc:AlternateContent xmlns:mc="http://schemas.openxmlformats.org/markup-compatibility/2006">
              <mc:Choice xmlns:v="urn:schemas-microsoft-com:vml" Requires="v">
                <p:oleObj spid="_x0000_s4157" name="Equation" r:id="rId10" imgW="723600" imgH="177480" progId="Equation.DSMT4">
                  <p:embed/>
                </p:oleObj>
              </mc:Choice>
              <mc:Fallback>
                <p:oleObj name="Equation" r:id="rId10" imgW="723600" imgH="177480" progId="Equation.DSMT4">
                  <p:embed/>
                  <p:pic>
                    <p:nvPicPr>
                      <p:cNvPr id="8" name="Object 7" descr="hashtag VALUE exclamation mark.">
                        <a:extLst>
                          <a:ext uri="{FF2B5EF4-FFF2-40B4-BE49-F238E27FC236}">
                            <a16:creationId xmlns:a16="http://schemas.microsoft.com/office/drawing/2014/main" id="{F52667BC-B72A-479D-B1AE-81C91A2473BC}"/>
                          </a:ext>
                        </a:extLst>
                      </p:cNvPr>
                      <p:cNvPicPr/>
                      <p:nvPr/>
                    </p:nvPicPr>
                    <p:blipFill>
                      <a:blip r:embed="rId11"/>
                      <a:stretch>
                        <a:fillRect/>
                      </a:stretch>
                    </p:blipFill>
                    <p:spPr>
                      <a:xfrm>
                        <a:off x="736376" y="2989121"/>
                        <a:ext cx="1411432" cy="346364"/>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9BF3D785-24AF-4C82-B191-8F1CEF9201F0}"/>
              </a:ext>
            </a:extLst>
          </p:cNvPr>
          <p:cNvSpPr>
            <a:spLocks noGrp="1"/>
          </p:cNvSpPr>
          <p:nvPr>
            <p:ph sz="quarter" idx="20"/>
          </p:nvPr>
        </p:nvSpPr>
        <p:spPr>
          <a:xfrm>
            <a:off x="2172672" y="2959030"/>
            <a:ext cx="5119281" cy="381000"/>
          </a:xfrm>
        </p:spPr>
        <p:txBody>
          <a:bodyPr/>
          <a:lstStyle/>
          <a:p>
            <a:pPr marL="0" indent="0">
              <a:buNone/>
            </a:pPr>
            <a:r>
              <a:rPr lang="en-US" sz="2400" dirty="0"/>
              <a:t>Cannot use a text field in a formula</a:t>
            </a:r>
          </a:p>
        </p:txBody>
      </p:sp>
      <p:sp>
        <p:nvSpPr>
          <p:cNvPr id="41" name="Content Placeholder 40">
            <a:extLst>
              <a:ext uri="{FF2B5EF4-FFF2-40B4-BE49-F238E27FC236}">
                <a16:creationId xmlns:a16="http://schemas.microsoft.com/office/drawing/2014/main" id="{F58590B6-478C-4521-8902-50A8C236FEC2}"/>
              </a:ext>
            </a:extLst>
          </p:cNvPr>
          <p:cNvSpPr>
            <a:spLocks noGrp="1"/>
          </p:cNvSpPr>
          <p:nvPr>
            <p:ph sz="quarter" idx="21"/>
          </p:nvPr>
        </p:nvSpPr>
        <p:spPr>
          <a:xfrm>
            <a:off x="488196" y="3607258"/>
            <a:ext cx="107822" cy="415844"/>
          </a:xfrm>
        </p:spPr>
        <p:txBody>
          <a:bodyPr/>
          <a:lstStyle/>
          <a:p>
            <a:r>
              <a:rPr lang="en-IN" sz="2400" dirty="0"/>
              <a:t>  </a:t>
            </a:r>
            <a:endParaRPr lang="en-US" sz="2400" dirty="0"/>
          </a:p>
        </p:txBody>
      </p:sp>
      <p:graphicFrame>
        <p:nvGraphicFramePr>
          <p:cNvPr id="52" name="Object 51" descr="Hashtag ref exclamation mark. ">
            <a:extLst>
              <a:ext uri="{FF2B5EF4-FFF2-40B4-BE49-F238E27FC236}">
                <a16:creationId xmlns:a16="http://schemas.microsoft.com/office/drawing/2014/main" id="{E08ED3C7-F6C9-4C11-819A-95A5305125FC}"/>
              </a:ext>
            </a:extLst>
          </p:cNvPr>
          <p:cNvGraphicFramePr>
            <a:graphicFrameLocks noChangeAspect="1"/>
          </p:cNvGraphicFramePr>
          <p:nvPr>
            <p:extLst>
              <p:ext uri="{D42A27DB-BD31-4B8C-83A1-F6EECF244321}">
                <p14:modId xmlns:p14="http://schemas.microsoft.com/office/powerpoint/2010/main" val="4086240828"/>
              </p:ext>
            </p:extLst>
          </p:nvPr>
        </p:nvGraphicFramePr>
        <p:xfrm>
          <a:off x="742350" y="3559941"/>
          <a:ext cx="989012" cy="346075"/>
        </p:xfrm>
        <a:graphic>
          <a:graphicData uri="http://schemas.openxmlformats.org/presentationml/2006/ole">
            <mc:AlternateContent xmlns:mc="http://schemas.openxmlformats.org/markup-compatibility/2006">
              <mc:Choice xmlns:v="urn:schemas-microsoft-com:vml" Requires="v">
                <p:oleObj spid="_x0000_s4158" name="Equation" r:id="rId12" imgW="507960" imgH="177480" progId="Equation.DSMT4">
                  <p:embed/>
                </p:oleObj>
              </mc:Choice>
              <mc:Fallback>
                <p:oleObj name="Equation" r:id="rId12" imgW="507960" imgH="177480" progId="Equation.DSMT4">
                  <p:embed/>
                  <p:pic>
                    <p:nvPicPr>
                      <p:cNvPr id="9" name="Object 8" descr="hashtag R E F exclamation mark.">
                        <a:extLst>
                          <a:ext uri="{FF2B5EF4-FFF2-40B4-BE49-F238E27FC236}">
                            <a16:creationId xmlns:a16="http://schemas.microsoft.com/office/drawing/2014/main" id="{86F3DB84-FED3-47A6-8364-C82326E69A5E}"/>
                          </a:ext>
                        </a:extLst>
                      </p:cNvPr>
                      <p:cNvPicPr/>
                      <p:nvPr/>
                    </p:nvPicPr>
                    <p:blipFill>
                      <a:blip r:embed="rId13"/>
                      <a:stretch>
                        <a:fillRect/>
                      </a:stretch>
                    </p:blipFill>
                    <p:spPr>
                      <a:xfrm>
                        <a:off x="742350" y="3559941"/>
                        <a:ext cx="989012" cy="346075"/>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2EC8B035-A804-4765-A00B-CC03630166DA}"/>
              </a:ext>
            </a:extLst>
          </p:cNvPr>
          <p:cNvSpPr>
            <a:spLocks noGrp="1"/>
          </p:cNvSpPr>
          <p:nvPr>
            <p:ph sz="quarter" idx="22"/>
          </p:nvPr>
        </p:nvSpPr>
        <p:spPr>
          <a:xfrm>
            <a:off x="2157174" y="3514378"/>
            <a:ext cx="5462825" cy="381000"/>
          </a:xfrm>
        </p:spPr>
        <p:txBody>
          <a:bodyPr/>
          <a:lstStyle/>
          <a:p>
            <a:pPr marL="0" indent="0">
              <a:buNone/>
            </a:pPr>
            <a:r>
              <a:rPr lang="en-US" sz="2400" dirty="0"/>
              <a:t>Cannot locate the reference</a:t>
            </a:r>
          </a:p>
        </p:txBody>
      </p:sp>
      <p:sp>
        <p:nvSpPr>
          <p:cNvPr id="42" name="Content Placeholder 41">
            <a:extLst>
              <a:ext uri="{FF2B5EF4-FFF2-40B4-BE49-F238E27FC236}">
                <a16:creationId xmlns:a16="http://schemas.microsoft.com/office/drawing/2014/main" id="{6BBCC7EC-1E7B-4785-B25B-FE28AE055285}"/>
              </a:ext>
            </a:extLst>
          </p:cNvPr>
          <p:cNvSpPr>
            <a:spLocks noGrp="1"/>
          </p:cNvSpPr>
          <p:nvPr>
            <p:ph sz="quarter" idx="23"/>
          </p:nvPr>
        </p:nvSpPr>
        <p:spPr>
          <a:xfrm>
            <a:off x="479802" y="4144506"/>
            <a:ext cx="116215" cy="381001"/>
          </a:xfrm>
        </p:spPr>
        <p:txBody>
          <a:bodyPr/>
          <a:lstStyle/>
          <a:p>
            <a:r>
              <a:rPr lang="en-IN" sz="2400" dirty="0"/>
              <a:t>  </a:t>
            </a:r>
            <a:endParaRPr lang="en-US" sz="2400" dirty="0"/>
          </a:p>
        </p:txBody>
      </p:sp>
      <p:graphicFrame>
        <p:nvGraphicFramePr>
          <p:cNvPr id="53" name="Object 52" descr="Hashtag N slash A. ">
            <a:extLst>
              <a:ext uri="{FF2B5EF4-FFF2-40B4-BE49-F238E27FC236}">
                <a16:creationId xmlns:a16="http://schemas.microsoft.com/office/drawing/2014/main" id="{0A00E957-AEDA-4484-B0D1-1DF8E3D269B3}"/>
              </a:ext>
            </a:extLst>
          </p:cNvPr>
          <p:cNvGraphicFramePr>
            <a:graphicFrameLocks noChangeAspect="1"/>
          </p:cNvGraphicFramePr>
          <p:nvPr>
            <p:extLst>
              <p:ext uri="{D42A27DB-BD31-4B8C-83A1-F6EECF244321}">
                <p14:modId xmlns:p14="http://schemas.microsoft.com/office/powerpoint/2010/main" val="1430813830"/>
              </p:ext>
            </p:extLst>
          </p:nvPr>
        </p:nvGraphicFramePr>
        <p:xfrm>
          <a:off x="760226" y="4119919"/>
          <a:ext cx="824476" cy="334896"/>
        </p:xfrm>
        <a:graphic>
          <a:graphicData uri="http://schemas.openxmlformats.org/presentationml/2006/ole">
            <mc:AlternateContent xmlns:mc="http://schemas.openxmlformats.org/markup-compatibility/2006">
              <mc:Choice xmlns:v="urn:schemas-microsoft-com:vml" Requires="v">
                <p:oleObj spid="_x0000_s4159" name="Equation" r:id="rId14" imgW="406080" imgH="164880" progId="Equation.DSMT4">
                  <p:embed/>
                </p:oleObj>
              </mc:Choice>
              <mc:Fallback>
                <p:oleObj name="Equation" r:id="rId14" imgW="406080" imgH="164880" progId="Equation.DSMT4">
                  <p:embed/>
                  <p:pic>
                    <p:nvPicPr>
                      <p:cNvPr id="10" name="Object 9" descr="hashtag N over A.">
                        <a:extLst>
                          <a:ext uri="{FF2B5EF4-FFF2-40B4-BE49-F238E27FC236}">
                            <a16:creationId xmlns:a16="http://schemas.microsoft.com/office/drawing/2014/main" id="{75409DC6-8AB7-446D-9FDD-1962E29FAFD4}"/>
                          </a:ext>
                        </a:extLst>
                      </p:cNvPr>
                      <p:cNvPicPr/>
                      <p:nvPr/>
                    </p:nvPicPr>
                    <p:blipFill>
                      <a:blip r:embed="rId15"/>
                      <a:stretch>
                        <a:fillRect/>
                      </a:stretch>
                    </p:blipFill>
                    <p:spPr>
                      <a:xfrm>
                        <a:off x="760226" y="4119919"/>
                        <a:ext cx="824476" cy="334896"/>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DA94C843-05EC-4427-BCEB-65C055D86DC0}"/>
              </a:ext>
            </a:extLst>
          </p:cNvPr>
          <p:cNvSpPr>
            <a:spLocks noGrp="1"/>
          </p:cNvSpPr>
          <p:nvPr>
            <p:ph sz="quarter" idx="24"/>
          </p:nvPr>
        </p:nvSpPr>
        <p:spPr>
          <a:xfrm>
            <a:off x="2157174" y="4116046"/>
            <a:ext cx="4616881" cy="381000"/>
          </a:xfrm>
        </p:spPr>
        <p:txBody>
          <a:bodyPr/>
          <a:lstStyle/>
          <a:p>
            <a:pPr marL="0" indent="0">
              <a:buNone/>
            </a:pPr>
            <a:r>
              <a:rPr lang="en-US" sz="2400" dirty="0"/>
              <a:t>No value is available</a:t>
            </a:r>
          </a:p>
        </p:txBody>
      </p:sp>
      <p:sp>
        <p:nvSpPr>
          <p:cNvPr id="43" name="Content Placeholder 42">
            <a:extLst>
              <a:ext uri="{FF2B5EF4-FFF2-40B4-BE49-F238E27FC236}">
                <a16:creationId xmlns:a16="http://schemas.microsoft.com/office/drawing/2014/main" id="{F6485A73-7705-4D3E-BEB7-6EC270EAF0EF}"/>
              </a:ext>
            </a:extLst>
          </p:cNvPr>
          <p:cNvSpPr>
            <a:spLocks noGrp="1"/>
          </p:cNvSpPr>
          <p:nvPr>
            <p:ph sz="quarter" idx="25"/>
          </p:nvPr>
        </p:nvSpPr>
        <p:spPr>
          <a:xfrm>
            <a:off x="488196" y="4663698"/>
            <a:ext cx="160884" cy="399762"/>
          </a:xfrm>
        </p:spPr>
        <p:txBody>
          <a:bodyPr/>
          <a:lstStyle/>
          <a:p>
            <a:pPr marL="0" indent="0"/>
            <a:r>
              <a:rPr lang="en-IN" sz="2400" dirty="0"/>
              <a:t>    </a:t>
            </a:r>
            <a:endParaRPr lang="en-US" sz="2400" dirty="0"/>
          </a:p>
        </p:txBody>
      </p:sp>
      <p:graphicFrame>
        <p:nvGraphicFramePr>
          <p:cNvPr id="54" name="Object 53" descr="Hashtag Num exclamation mark. ">
            <a:extLst>
              <a:ext uri="{FF2B5EF4-FFF2-40B4-BE49-F238E27FC236}">
                <a16:creationId xmlns:a16="http://schemas.microsoft.com/office/drawing/2014/main" id="{0B51F313-2209-46AD-8072-83CAC7A71166}"/>
              </a:ext>
            </a:extLst>
          </p:cNvPr>
          <p:cNvGraphicFramePr>
            <a:graphicFrameLocks noChangeAspect="1"/>
          </p:cNvGraphicFramePr>
          <p:nvPr>
            <p:extLst>
              <p:ext uri="{D42A27DB-BD31-4B8C-83A1-F6EECF244321}">
                <p14:modId xmlns:p14="http://schemas.microsoft.com/office/powerpoint/2010/main" val="668374237"/>
              </p:ext>
            </p:extLst>
          </p:nvPr>
        </p:nvGraphicFramePr>
        <p:xfrm>
          <a:off x="757090" y="4678861"/>
          <a:ext cx="1027810" cy="335640"/>
        </p:xfrm>
        <a:graphic>
          <a:graphicData uri="http://schemas.openxmlformats.org/presentationml/2006/ole">
            <mc:AlternateContent xmlns:mc="http://schemas.openxmlformats.org/markup-compatibility/2006">
              <mc:Choice xmlns:v="urn:schemas-microsoft-com:vml" Requires="v">
                <p:oleObj spid="_x0000_s4160" name="Equation" r:id="rId16" imgW="545760" imgH="177480" progId="Equation.DSMT4">
                  <p:embed/>
                </p:oleObj>
              </mc:Choice>
              <mc:Fallback>
                <p:oleObj name="Equation" r:id="rId16" imgW="545760" imgH="177480" progId="Equation.DSMT4">
                  <p:embed/>
                  <p:pic>
                    <p:nvPicPr>
                      <p:cNvPr id="11" name="Object 10" descr="hashtag N U M exclamation mark.">
                        <a:extLst>
                          <a:ext uri="{FF2B5EF4-FFF2-40B4-BE49-F238E27FC236}">
                            <a16:creationId xmlns:a16="http://schemas.microsoft.com/office/drawing/2014/main" id="{13BBF4E7-4D20-42FF-BC5E-C1C968E363EB}"/>
                          </a:ext>
                        </a:extLst>
                      </p:cNvPr>
                      <p:cNvPicPr/>
                      <p:nvPr/>
                    </p:nvPicPr>
                    <p:blipFill>
                      <a:blip r:embed="rId17"/>
                      <a:stretch>
                        <a:fillRect/>
                      </a:stretch>
                    </p:blipFill>
                    <p:spPr>
                      <a:xfrm>
                        <a:off x="757090" y="4678861"/>
                        <a:ext cx="1027810" cy="33564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3250741C-0F8D-418F-BE42-E0D46A8EAA8B}"/>
              </a:ext>
            </a:extLst>
          </p:cNvPr>
          <p:cNvSpPr>
            <a:spLocks noGrp="1"/>
          </p:cNvSpPr>
          <p:nvPr>
            <p:ph sz="quarter" idx="26"/>
          </p:nvPr>
        </p:nvSpPr>
        <p:spPr>
          <a:xfrm>
            <a:off x="2157173" y="4662554"/>
            <a:ext cx="6531505" cy="381000"/>
          </a:xfrm>
        </p:spPr>
        <p:txBody>
          <a:bodyPr/>
          <a:lstStyle/>
          <a:p>
            <a:pPr marL="0" indent="0">
              <a:buNone/>
            </a:pPr>
            <a:r>
              <a:rPr lang="pt-BR" sz="2400" dirty="0"/>
              <a:t>Invalid argument in a </a:t>
            </a:r>
            <a:r>
              <a:rPr lang="en-US" sz="2400" dirty="0"/>
              <a:t>worksheet function</a:t>
            </a:r>
          </a:p>
        </p:txBody>
      </p:sp>
      <p:sp>
        <p:nvSpPr>
          <p:cNvPr id="44" name="Content Placeholder 43">
            <a:extLst>
              <a:ext uri="{FF2B5EF4-FFF2-40B4-BE49-F238E27FC236}">
                <a16:creationId xmlns:a16="http://schemas.microsoft.com/office/drawing/2014/main" id="{C00D01EE-9443-4443-A189-6FD94ED557D7}"/>
              </a:ext>
            </a:extLst>
          </p:cNvPr>
          <p:cNvSpPr>
            <a:spLocks noGrp="1"/>
          </p:cNvSpPr>
          <p:nvPr>
            <p:ph sz="quarter" idx="27"/>
          </p:nvPr>
        </p:nvSpPr>
        <p:spPr>
          <a:xfrm>
            <a:off x="488196" y="5167392"/>
            <a:ext cx="185956" cy="293691"/>
          </a:xfrm>
        </p:spPr>
        <p:txBody>
          <a:bodyPr/>
          <a:lstStyle/>
          <a:p>
            <a:r>
              <a:rPr lang="en-IN" sz="2400" dirty="0"/>
              <a:t>  </a:t>
            </a:r>
            <a:endParaRPr lang="en-US" sz="2400" dirty="0"/>
          </a:p>
        </p:txBody>
      </p:sp>
      <p:graphicFrame>
        <p:nvGraphicFramePr>
          <p:cNvPr id="55" name="Object 54" descr="Hashtag Null exclamation mark. ">
            <a:extLst>
              <a:ext uri="{FF2B5EF4-FFF2-40B4-BE49-F238E27FC236}">
                <a16:creationId xmlns:a16="http://schemas.microsoft.com/office/drawing/2014/main" id="{0E82DE74-C29E-4B31-99A2-520BED35BCAF}"/>
              </a:ext>
            </a:extLst>
          </p:cNvPr>
          <p:cNvGraphicFramePr>
            <a:graphicFrameLocks noChangeAspect="1"/>
          </p:cNvGraphicFramePr>
          <p:nvPr>
            <p:extLst>
              <p:ext uri="{D42A27DB-BD31-4B8C-83A1-F6EECF244321}">
                <p14:modId xmlns:p14="http://schemas.microsoft.com/office/powerpoint/2010/main" val="606334766"/>
              </p:ext>
            </p:extLst>
          </p:nvPr>
        </p:nvGraphicFramePr>
        <p:xfrm>
          <a:off x="754561" y="5192401"/>
          <a:ext cx="1164647" cy="347807"/>
        </p:xfrm>
        <a:graphic>
          <a:graphicData uri="http://schemas.openxmlformats.org/presentationml/2006/ole">
            <mc:AlternateContent xmlns:mc="http://schemas.openxmlformats.org/markup-compatibility/2006">
              <mc:Choice xmlns:v="urn:schemas-microsoft-com:vml" Requires="v">
                <p:oleObj spid="_x0000_s4161" name="Equation" r:id="rId18" imgW="596880" imgH="177480" progId="Equation.DSMT4">
                  <p:embed/>
                </p:oleObj>
              </mc:Choice>
              <mc:Fallback>
                <p:oleObj name="Equation" r:id="rId18" imgW="596880" imgH="177480" progId="Equation.DSMT4">
                  <p:embed/>
                  <p:pic>
                    <p:nvPicPr>
                      <p:cNvPr id="12" name="Object 11" descr="hashtag NULL exclamation mark.">
                        <a:extLst>
                          <a:ext uri="{FF2B5EF4-FFF2-40B4-BE49-F238E27FC236}">
                            <a16:creationId xmlns:a16="http://schemas.microsoft.com/office/drawing/2014/main" id="{E4B2DB76-7EBC-463D-8709-9579D130CF04}"/>
                          </a:ext>
                        </a:extLst>
                      </p:cNvPr>
                      <p:cNvPicPr/>
                      <p:nvPr/>
                    </p:nvPicPr>
                    <p:blipFill>
                      <a:blip r:embed="rId19"/>
                      <a:stretch>
                        <a:fillRect/>
                      </a:stretch>
                    </p:blipFill>
                    <p:spPr>
                      <a:xfrm>
                        <a:off x="754561" y="5192401"/>
                        <a:ext cx="1164647" cy="347807"/>
                      </a:xfrm>
                      <a:prstGeom prst="rect">
                        <a:avLst/>
                      </a:prstGeom>
                    </p:spPr>
                  </p:pic>
                </p:oleObj>
              </mc:Fallback>
            </mc:AlternateContent>
          </a:graphicData>
        </a:graphic>
      </p:graphicFrame>
      <p:sp>
        <p:nvSpPr>
          <p:cNvPr id="45" name="Content Placeholder 44">
            <a:extLst>
              <a:ext uri="{FF2B5EF4-FFF2-40B4-BE49-F238E27FC236}">
                <a16:creationId xmlns:a16="http://schemas.microsoft.com/office/drawing/2014/main" id="{86A56CC5-4558-4FAF-99C6-E86ECAC351CE}"/>
              </a:ext>
            </a:extLst>
          </p:cNvPr>
          <p:cNvSpPr>
            <a:spLocks noGrp="1"/>
          </p:cNvSpPr>
          <p:nvPr>
            <p:ph sz="quarter" idx="28"/>
          </p:nvPr>
        </p:nvSpPr>
        <p:spPr>
          <a:xfrm>
            <a:off x="2157173" y="5178798"/>
            <a:ext cx="6450844" cy="383314"/>
          </a:xfrm>
        </p:spPr>
        <p:txBody>
          <a:bodyPr/>
          <a:lstStyle/>
          <a:p>
            <a:pPr marL="0" indent="0">
              <a:buNone/>
            </a:pPr>
            <a:r>
              <a:rPr lang="en-US" sz="2400" dirty="0"/>
              <a:t>No common cells</a:t>
            </a:r>
          </a:p>
        </p:txBody>
      </p:sp>
    </p:spTree>
    <p:extLst>
      <p:ext uri="{BB962C8B-B14F-4D97-AF65-F5344CB8AC3E}">
        <p14:creationId xmlns:p14="http://schemas.microsoft.com/office/powerpoint/2010/main" val="1740157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(3 of 9)</a:t>
            </a:r>
          </a:p>
        </p:txBody>
      </p:sp>
      <p:pic>
        <p:nvPicPr>
          <p:cNvPr id="7" name="Content Placeholder 6" descr="The Revenue worksheet in Excel. &#10;Long description in Notes Pane, press F6.&#10;">
            <a:extLst>
              <a:ext uri="{FF2B5EF4-FFF2-40B4-BE49-F238E27FC236}">
                <a16:creationId xmlns:a16="http://schemas.microsoft.com/office/drawing/2014/main" id="{DCCFFC3B-F285-4292-A47A-49A157E7D8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3378" y="1720675"/>
            <a:ext cx="7797243" cy="3416649"/>
          </a:xfrm>
        </p:spPr>
      </p:pic>
    </p:spTree>
    <p:extLst>
      <p:ext uri="{BB962C8B-B14F-4D97-AF65-F5344CB8AC3E}">
        <p14:creationId xmlns:p14="http://schemas.microsoft.com/office/powerpoint/2010/main" val="346379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(4 of 9)</a:t>
            </a:r>
          </a:p>
        </p:txBody>
      </p:sp>
      <p:pic>
        <p:nvPicPr>
          <p:cNvPr id="6" name="Content Placeholder 5" descr="An Excel sheet showing an error checking button (yellow triangle) is displayed to the left of cell C9 and ScreenTip is displayed below it. The tip reads as “the formula in this cell refers to a range that has additional number adjacent to it”.&#10;">
            <a:extLst>
              <a:ext uri="{FF2B5EF4-FFF2-40B4-BE49-F238E27FC236}">
                <a16:creationId xmlns:a16="http://schemas.microsoft.com/office/drawing/2014/main" id="{84664778-8988-4163-AA56-B53947109B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6226" y="2528395"/>
            <a:ext cx="7911548" cy="1801209"/>
          </a:xfrm>
        </p:spPr>
      </p:pic>
    </p:spTree>
    <p:extLst>
      <p:ext uri="{BB962C8B-B14F-4D97-AF65-F5344CB8AC3E}">
        <p14:creationId xmlns:p14="http://schemas.microsoft.com/office/powerpoint/2010/main" val="404638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p>
        </p:txBody>
      </p:sp>
      <p:sp>
        <p:nvSpPr>
          <p:cNvPr id="3" name="Content Placeholder 2"/>
          <p:cNvSpPr>
            <a:spLocks noGrp="1"/>
          </p:cNvSpPr>
          <p:nvPr>
            <p:ph idx="1"/>
          </p:nvPr>
        </p:nvSpPr>
        <p:spPr/>
        <p:txBody>
          <a:bodyPr/>
          <a:lstStyle/>
          <a:p>
            <a:pPr marL="457200" indent="-457200">
              <a:buSzPct val="100000"/>
              <a:buFont typeface="+mj-lt"/>
              <a:buAutoNum type="arabicPeriod" startAt="6"/>
            </a:pPr>
            <a:r>
              <a:rPr lang="en-US" sz="2400" dirty="0"/>
              <a:t>Validate Data</a:t>
            </a:r>
          </a:p>
          <a:p>
            <a:pPr marL="457200" indent="-457200">
              <a:buSzPct val="100000"/>
              <a:buFont typeface="+mj-lt"/>
              <a:buAutoNum type="arabicPeriod" startAt="6"/>
            </a:pPr>
            <a:r>
              <a:rPr lang="en-US" sz="2400" dirty="0"/>
              <a:t>Audit Worksheet Formulas</a:t>
            </a:r>
          </a:p>
          <a:p>
            <a:pPr marL="457200" indent="-457200">
              <a:buSzPct val="100000"/>
              <a:buFont typeface="+mj-lt"/>
              <a:buAutoNum type="arabicPeriod" startAt="6"/>
            </a:pPr>
            <a:r>
              <a:rPr lang="en-US" sz="2400" dirty="0"/>
              <a:t>Use the Watch Window to Monitor Cell Values</a:t>
            </a:r>
          </a:p>
          <a:p>
            <a:pPr marL="457200" indent="-457200">
              <a:buSzPct val="100000"/>
              <a:buFont typeface="+mj-lt"/>
              <a:buAutoNum type="arabicPeriod" startAt="6"/>
            </a:pPr>
            <a:r>
              <a:rPr lang="en-US" dirty="0"/>
              <a:t>Use the MATCH, INDEX, and XLOOKUP functions</a:t>
            </a:r>
            <a:r>
              <a:rPr lang="en-US" sz="2400" dirty="0"/>
              <a:t> </a:t>
            </a:r>
          </a:p>
        </p:txBody>
      </p:sp>
    </p:spTree>
    <p:extLst>
      <p:ext uri="{BB962C8B-B14F-4D97-AF65-F5344CB8AC3E}">
        <p14:creationId xmlns:p14="http://schemas.microsoft.com/office/powerpoint/2010/main" val="385781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(5 of 9)</a:t>
            </a:r>
          </a:p>
        </p:txBody>
      </p:sp>
      <p:pic>
        <p:nvPicPr>
          <p:cNvPr id="7" name="Content Placeholder 6" descr="An Excel sheet shows cells in range C6:C8 are surrounded by a blue line and a Blue tracer arrow is pointing downward from C6 to C9. To the left of C9 is an error checking button and a list of Error checking options is displayed below.&#10;">
            <a:extLst>
              <a:ext uri="{FF2B5EF4-FFF2-40B4-BE49-F238E27FC236}">
                <a16:creationId xmlns:a16="http://schemas.microsoft.com/office/drawing/2014/main" id="{63E38099-3282-4EC9-8C2E-86219B4B07E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534" y="2233501"/>
            <a:ext cx="8240266" cy="2390997"/>
          </a:xfrm>
        </p:spPr>
      </p:pic>
    </p:spTree>
    <p:extLst>
      <p:ext uri="{BB962C8B-B14F-4D97-AF65-F5344CB8AC3E}">
        <p14:creationId xmlns:p14="http://schemas.microsoft.com/office/powerpoint/2010/main" val="258130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(6 of 9)</a:t>
            </a:r>
          </a:p>
        </p:txBody>
      </p:sp>
      <p:pic>
        <p:nvPicPr>
          <p:cNvPr id="6" name="Content Placeholder 5" descr="An Excel sheet shows a blue tracer arrow pointing from B3 to B14 is labeled as ‘Blue tracer arrow (pointing from a cell that provides data to another cell)’ and there is a red tracer arrow pointing from B14 to B17.&#10;">
            <a:extLst>
              <a:ext uri="{FF2B5EF4-FFF2-40B4-BE49-F238E27FC236}">
                <a16:creationId xmlns:a16="http://schemas.microsoft.com/office/drawing/2014/main" id="{56FEA077-EB82-4770-82A3-56AB5155E4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9393" y="2203021"/>
            <a:ext cx="7945214" cy="2451957"/>
          </a:xfrm>
        </p:spPr>
      </p:pic>
    </p:spTree>
    <p:extLst>
      <p:ext uri="{BB962C8B-B14F-4D97-AF65-F5344CB8AC3E}">
        <p14:creationId xmlns:p14="http://schemas.microsoft.com/office/powerpoint/2010/main" val="4146056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(7 of 9)</a:t>
            </a:r>
          </a:p>
        </p:txBody>
      </p:sp>
      <p:pic>
        <p:nvPicPr>
          <p:cNvPr id="7" name="Content Placeholder 6" descr="A formulas tab in Excel shows, cell B16 is active, B16 is listed in the Name Box, and the error checking option from the formulas section of the excel ribbon is selected. A pane displayed below the error checking option shows the trace error option.&#10;">
            <a:extLst>
              <a:ext uri="{FF2B5EF4-FFF2-40B4-BE49-F238E27FC236}">
                <a16:creationId xmlns:a16="http://schemas.microsoft.com/office/drawing/2014/main" id="{4DF51BC0-B22B-4A01-B5BD-0943C246B3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4491" y="1774015"/>
            <a:ext cx="7715018" cy="3309969"/>
          </a:xfrm>
        </p:spPr>
      </p:pic>
    </p:spTree>
    <p:extLst>
      <p:ext uri="{BB962C8B-B14F-4D97-AF65-F5344CB8AC3E}">
        <p14:creationId xmlns:p14="http://schemas.microsoft.com/office/powerpoint/2010/main" val="116975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(8 of 9)</a:t>
            </a:r>
          </a:p>
        </p:txBody>
      </p:sp>
      <p:pic>
        <p:nvPicPr>
          <p:cNvPr id="7" name="Content Placeholder 6" descr="The revenue worksheet in Excel shows evaluates formula dialog box. &#10;Long description in Notes Pane, press F6.&#10;">
            <a:extLst>
              <a:ext uri="{FF2B5EF4-FFF2-40B4-BE49-F238E27FC236}">
                <a16:creationId xmlns:a16="http://schemas.microsoft.com/office/drawing/2014/main" id="{5884321A-F600-4A59-B147-FD1F1D2224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6689" y="1649047"/>
            <a:ext cx="7770622" cy="3559905"/>
          </a:xfrm>
        </p:spPr>
      </p:pic>
    </p:spTree>
    <p:extLst>
      <p:ext uri="{BB962C8B-B14F-4D97-AF65-F5344CB8AC3E}">
        <p14:creationId xmlns:p14="http://schemas.microsoft.com/office/powerpoint/2010/main" val="3247241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Worksheet Formulas </a:t>
            </a:r>
            <a:r>
              <a:rPr lang="en-US" sz="2000" b="0" dirty="0"/>
              <a:t>(9 of 9)</a:t>
            </a:r>
          </a:p>
        </p:txBody>
      </p:sp>
      <p:pic>
        <p:nvPicPr>
          <p:cNvPr id="6" name="Content Placeholder 5" descr="An Excel sheet shows cells A6 (accessory) and A8 (bag) with invalid data are circled (red).&#10;">
            <a:extLst>
              <a:ext uri="{FF2B5EF4-FFF2-40B4-BE49-F238E27FC236}">
                <a16:creationId xmlns:a16="http://schemas.microsoft.com/office/drawing/2014/main" id="{B1DF9983-BCB3-4B06-BD7F-2BCDBFEFEE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095" y="2687466"/>
            <a:ext cx="8351809" cy="1483067"/>
          </a:xfrm>
        </p:spPr>
      </p:pic>
    </p:spTree>
    <p:extLst>
      <p:ext uri="{BB962C8B-B14F-4D97-AF65-F5344CB8AC3E}">
        <p14:creationId xmlns:p14="http://schemas.microsoft.com/office/powerpoint/2010/main" val="2322281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Watch Window to Monitor Cell Values</a:t>
            </a:r>
          </a:p>
        </p:txBody>
      </p:sp>
      <p:pic>
        <p:nvPicPr>
          <p:cNvPr id="10" name="Content Placeholder 9" descr="An Excel sheet showing Add Watch dialog box and Watch Window. &#10;Long description in Notes Pane, press F6.&#10;">
            <a:extLst>
              <a:ext uri="{FF2B5EF4-FFF2-40B4-BE49-F238E27FC236}">
                <a16:creationId xmlns:a16="http://schemas.microsoft.com/office/drawing/2014/main" id="{D7A5F5FF-9555-4A34-8EE6-8B461378E1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0781" y="1452178"/>
            <a:ext cx="7406640" cy="2621490"/>
          </a:xfrm>
        </p:spPr>
      </p:pic>
      <p:pic>
        <p:nvPicPr>
          <p:cNvPr id="12" name="Content Placeholder 11" descr="An Excel sheet shows two cells (Toronto E8 and Houston E8) is displayed in the Watch Window.&#10;">
            <a:extLst>
              <a:ext uri="{FF2B5EF4-FFF2-40B4-BE49-F238E27FC236}">
                <a16:creationId xmlns:a16="http://schemas.microsoft.com/office/drawing/2014/main" id="{AA36E745-E112-444E-8D4F-E6F42DD33089}"/>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860781" y="4079589"/>
            <a:ext cx="7422438" cy="2321211"/>
          </a:xfrm>
        </p:spPr>
      </p:pic>
    </p:spTree>
    <p:extLst>
      <p:ext uri="{BB962C8B-B14F-4D97-AF65-F5344CB8AC3E}">
        <p14:creationId xmlns:p14="http://schemas.microsoft.com/office/powerpoint/2010/main" val="3951549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MATCH, INDEX, and XLOOKUP Functions </a:t>
            </a:r>
            <a:r>
              <a:rPr lang="en-US" sz="2000" b="0" dirty="0"/>
              <a:t>(1 of 3)</a:t>
            </a:r>
          </a:p>
        </p:txBody>
      </p:sp>
      <p:pic>
        <p:nvPicPr>
          <p:cNvPr id="7" name="Content Placeholder 6" descr="A designer worksheet in Excel. &#10;Long description in Notes Pane, press F6.&#10;">
            <a:extLst>
              <a:ext uri="{FF2B5EF4-FFF2-40B4-BE49-F238E27FC236}">
                <a16:creationId xmlns:a16="http://schemas.microsoft.com/office/drawing/2014/main" id="{3D9E4C6D-38C5-4B13-8396-BE9EFF8EB2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822" y="1752600"/>
            <a:ext cx="7932355" cy="3637629"/>
          </a:xfrm>
        </p:spPr>
      </p:pic>
    </p:spTree>
    <p:extLst>
      <p:ext uri="{BB962C8B-B14F-4D97-AF65-F5344CB8AC3E}">
        <p14:creationId xmlns:p14="http://schemas.microsoft.com/office/powerpoint/2010/main" val="22486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MATCH, INDEX, and XLOOKUP Functions </a:t>
            </a:r>
            <a:r>
              <a:rPr lang="en-US" sz="2000" b="0" dirty="0"/>
              <a:t>(2 of 3)</a:t>
            </a:r>
          </a:p>
        </p:txBody>
      </p:sp>
      <p:pic>
        <p:nvPicPr>
          <p:cNvPr id="9" name="Content Placeholder 8" descr="An Excel sheet showing INDEX and MATCH formulas. &#10;Long description in Notes Pane, press F6.&#10;">
            <a:extLst>
              <a:ext uri="{FF2B5EF4-FFF2-40B4-BE49-F238E27FC236}">
                <a16:creationId xmlns:a16="http://schemas.microsoft.com/office/drawing/2014/main" id="{3DDBE64B-E4AD-4952-9101-BEF53B806C6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8229600" cy="1947924"/>
          </a:xfrm>
        </p:spPr>
      </p:pic>
      <p:pic>
        <p:nvPicPr>
          <p:cNvPr id="12" name="Content Placeholder 11" descr="An Excel sheet shows the result of INDEX and MATCH formula displayed in cell B3 reads as “sultan comma Reza”.&#10;">
            <a:extLst>
              <a:ext uri="{FF2B5EF4-FFF2-40B4-BE49-F238E27FC236}">
                <a16:creationId xmlns:a16="http://schemas.microsoft.com/office/drawing/2014/main" id="{3DC37127-2EFC-4C26-9EF7-5B4BAE77DD4B}"/>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457200" y="4191000"/>
            <a:ext cx="8229600" cy="1638387"/>
          </a:xfrm>
        </p:spPr>
      </p:pic>
    </p:spTree>
    <p:extLst>
      <p:ext uri="{BB962C8B-B14F-4D97-AF65-F5344CB8AC3E}">
        <p14:creationId xmlns:p14="http://schemas.microsoft.com/office/powerpoint/2010/main" val="3539526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MATCH, INDEX, and XLOOKUP Functions </a:t>
            </a:r>
            <a:r>
              <a:rPr lang="en-US" sz="2000" b="0" dirty="0"/>
              <a:t>(3 of 3)</a:t>
            </a:r>
          </a:p>
        </p:txBody>
      </p:sp>
      <p:pic>
        <p:nvPicPr>
          <p:cNvPr id="5" name="Content Placeholder 4" descr="An excel sheet showing the XLOOKUP formula. &#10;Long description in Notes Pane, press F6.">
            <a:extLst>
              <a:ext uri="{FF2B5EF4-FFF2-40B4-BE49-F238E27FC236}">
                <a16:creationId xmlns:a16="http://schemas.microsoft.com/office/drawing/2014/main" id="{2BD4BCD7-0E9A-4D58-A5DB-5799F4BF67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346" y="1959022"/>
            <a:ext cx="8215308" cy="1997805"/>
          </a:xfrm>
        </p:spPr>
      </p:pic>
    </p:spTree>
    <p:extLst>
      <p:ext uri="{BB962C8B-B14F-4D97-AF65-F5344CB8AC3E}">
        <p14:creationId xmlns:p14="http://schemas.microsoft.com/office/powerpoint/2010/main" val="248087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45295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Financial Functions </a:t>
            </a:r>
            <a:r>
              <a:rPr lang="en-US" sz="2000" b="0" dirty="0"/>
              <a:t>(1 of 3)</a:t>
            </a:r>
            <a:endParaRPr lang="en-IN" sz="2000" b="0" dirty="0"/>
          </a:p>
        </p:txBody>
      </p:sp>
      <p:sp>
        <p:nvSpPr>
          <p:cNvPr id="2" name="Content Placeholder 1"/>
          <p:cNvSpPr>
            <a:spLocks noGrp="1"/>
          </p:cNvSpPr>
          <p:nvPr>
            <p:ph idx="1"/>
          </p:nvPr>
        </p:nvSpPr>
        <p:spPr>
          <a:xfrm>
            <a:off x="457200" y="1600200"/>
            <a:ext cx="8077200" cy="4525963"/>
          </a:xfrm>
        </p:spPr>
        <p:txBody>
          <a:bodyPr/>
          <a:lstStyle/>
          <a:p>
            <a:pPr marL="255600" indent="-255600">
              <a:buClr>
                <a:schemeClr val="bg2"/>
              </a:buClr>
            </a:pPr>
            <a:r>
              <a:rPr lang="en-US" sz="2600" dirty="0"/>
              <a:t>Financial functions—prebuilt formulas that perform common business calculations</a:t>
            </a:r>
          </a:p>
          <a:p>
            <a:pPr lvl="1">
              <a:buClr>
                <a:schemeClr val="bg2"/>
              </a:buClr>
            </a:pPr>
            <a:r>
              <a:rPr lang="en-US" sz="2800" dirty="0"/>
              <a:t>Present value (Pv)</a:t>
            </a:r>
            <a:r>
              <a:rPr lang="en-US" sz="2600" dirty="0"/>
              <a:t>—</a:t>
            </a:r>
            <a:r>
              <a:rPr lang="en-US" sz="2800" dirty="0"/>
              <a:t>initial amount of a loan</a:t>
            </a:r>
          </a:p>
          <a:p>
            <a:pPr lvl="1">
              <a:buClr>
                <a:schemeClr val="bg2"/>
              </a:buClr>
            </a:pPr>
            <a:r>
              <a:rPr lang="en-US" sz="2800" dirty="0"/>
              <a:t>Nper</a:t>
            </a:r>
            <a:r>
              <a:rPr lang="en-US" sz="2400" dirty="0"/>
              <a:t>—</a:t>
            </a:r>
            <a:r>
              <a:rPr lang="en-US" sz="2800" dirty="0"/>
              <a:t>number of payments</a:t>
            </a:r>
          </a:p>
          <a:p>
            <a:pPr lvl="1">
              <a:buClr>
                <a:schemeClr val="bg2"/>
              </a:buClr>
            </a:pPr>
            <a:r>
              <a:rPr lang="en-US" sz="2800" dirty="0"/>
              <a:t>Future value (Fv)</a:t>
            </a:r>
            <a:r>
              <a:rPr lang="en-US" sz="2600" dirty="0"/>
              <a:t>—</a:t>
            </a:r>
            <a:r>
              <a:rPr lang="en-US" sz="2800" dirty="0"/>
              <a:t>value at the end of the time periods</a:t>
            </a:r>
          </a:p>
          <a:p>
            <a:pPr lvl="1">
              <a:buClr>
                <a:schemeClr val="bg2"/>
              </a:buClr>
            </a:pPr>
            <a:r>
              <a:rPr lang="en-US" sz="2800" dirty="0"/>
              <a:t>Interest—amount charged for use of money</a:t>
            </a:r>
          </a:p>
          <a:p>
            <a:pPr lvl="1">
              <a:buClr>
                <a:schemeClr val="bg2"/>
              </a:buClr>
            </a:pPr>
            <a:r>
              <a:rPr lang="en-US" sz="2800" dirty="0"/>
              <a:t>Rate</a:t>
            </a:r>
            <a:r>
              <a:rPr lang="en-US" sz="2600" dirty="0"/>
              <a:t>—</a:t>
            </a:r>
            <a:r>
              <a:rPr lang="en-US" sz="2800" dirty="0"/>
              <a:t>interest percentage</a:t>
            </a:r>
          </a:p>
          <a:p>
            <a:pPr marL="0" indent="0">
              <a:buClr>
                <a:schemeClr val="bg2"/>
              </a:buClr>
              <a:buNone/>
            </a:pPr>
            <a:endParaRPr lang="en-US" sz="2600" dirty="0"/>
          </a:p>
        </p:txBody>
      </p:sp>
    </p:spTree>
    <p:extLst>
      <p:ext uri="{BB962C8B-B14F-4D97-AF65-F5344CB8AC3E}">
        <p14:creationId xmlns:p14="http://schemas.microsoft.com/office/powerpoint/2010/main" val="240100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Financial Functions </a:t>
            </a:r>
            <a:r>
              <a:rPr lang="en-US" sz="2000" b="0" dirty="0"/>
              <a:t>(2 of 3)</a:t>
            </a:r>
            <a:endParaRPr lang="en-IN" sz="2000" b="0" dirty="0"/>
          </a:p>
        </p:txBody>
      </p:sp>
      <p:pic>
        <p:nvPicPr>
          <p:cNvPr id="7" name="Content Placeholder 6" descr="An Excel sheet showing a function arguments dialog box. In the dialog box, the Rate entered in the rate section reads as “b4 forward slash 12”. In the Excel sheet Cell, B4 contains the interest rate that is 4 percent.&#10;">
            <a:extLst>
              <a:ext uri="{FF2B5EF4-FFF2-40B4-BE49-F238E27FC236}">
                <a16:creationId xmlns:a16="http://schemas.microsoft.com/office/drawing/2014/main" id="{E606428F-A350-45BB-BB00-9003338861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09" y="1969087"/>
            <a:ext cx="8168781" cy="2919825"/>
          </a:xfrm>
        </p:spPr>
      </p:pic>
    </p:spTree>
    <p:extLst>
      <p:ext uri="{BB962C8B-B14F-4D97-AF65-F5344CB8AC3E}">
        <p14:creationId xmlns:p14="http://schemas.microsoft.com/office/powerpoint/2010/main" val="232987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 Financial Functions </a:t>
            </a:r>
            <a:r>
              <a:rPr lang="en-US" sz="2000" b="0" dirty="0"/>
              <a:t>(3 of 3)</a:t>
            </a:r>
            <a:endParaRPr lang="en-IN" sz="2000" b="0" dirty="0"/>
          </a:p>
        </p:txBody>
      </p:sp>
      <p:pic>
        <p:nvPicPr>
          <p:cNvPr id="7" name="Content Placeholder 6" descr="An excel sheet showing the function arguments dialog box. Long description in Notes Pane, press F6.&#10;">
            <a:extLst>
              <a:ext uri="{FF2B5EF4-FFF2-40B4-BE49-F238E27FC236}">
                <a16:creationId xmlns:a16="http://schemas.microsoft.com/office/drawing/2014/main" id="{CB58AAAC-A8E5-4D39-9869-D2B2D61DF8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3604" y="1914223"/>
            <a:ext cx="7756792" cy="3029553"/>
          </a:xfrm>
        </p:spPr>
      </p:pic>
    </p:spTree>
    <p:extLst>
      <p:ext uri="{BB962C8B-B14F-4D97-AF65-F5344CB8AC3E}">
        <p14:creationId xmlns:p14="http://schemas.microsoft.com/office/powerpoint/2010/main" val="195638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Goal Seek </a:t>
            </a:r>
            <a:r>
              <a:rPr lang="en-US" sz="2000" b="0" dirty="0"/>
              <a:t>(1 of 2)</a:t>
            </a:r>
            <a:endParaRPr lang="en-IN" sz="2000" b="0" dirty="0"/>
          </a:p>
        </p:txBody>
      </p:sp>
      <p:pic>
        <p:nvPicPr>
          <p:cNvPr id="7" name="Content Placeholder 6" descr="An Excel sheet showing a Goal seek dialog box. &#10;Long description in Notes Pane, press F6.&#10;">
            <a:extLst>
              <a:ext uri="{FF2B5EF4-FFF2-40B4-BE49-F238E27FC236}">
                <a16:creationId xmlns:a16="http://schemas.microsoft.com/office/drawing/2014/main" id="{209F937A-736A-481F-B025-61F9F30D145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6752" y="2161111"/>
            <a:ext cx="8160048" cy="2535777"/>
          </a:xfrm>
        </p:spPr>
      </p:pic>
    </p:spTree>
    <p:extLst>
      <p:ext uri="{BB962C8B-B14F-4D97-AF65-F5344CB8AC3E}">
        <p14:creationId xmlns:p14="http://schemas.microsoft.com/office/powerpoint/2010/main" val="17722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Goal Seek </a:t>
            </a:r>
            <a:r>
              <a:rPr lang="en-US" sz="2000" b="0" dirty="0"/>
              <a:t>(2 of 2)</a:t>
            </a:r>
          </a:p>
        </p:txBody>
      </p:sp>
      <p:pic>
        <p:nvPicPr>
          <p:cNvPr id="7" name="Content Placeholder 6" descr="An Excel sheet with an active home tab. Long description in Notes Pane, press F6.&#10;">
            <a:extLst>
              <a:ext uri="{FF2B5EF4-FFF2-40B4-BE49-F238E27FC236}">
                <a16:creationId xmlns:a16="http://schemas.microsoft.com/office/drawing/2014/main" id="{42CF348E-53DD-4B0F-9DDF-01764638AEF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6686" y="1769443"/>
            <a:ext cx="7690628" cy="3319113"/>
          </a:xfrm>
        </p:spPr>
      </p:pic>
    </p:spTree>
    <p:extLst>
      <p:ext uri="{BB962C8B-B14F-4D97-AF65-F5344CB8AC3E}">
        <p14:creationId xmlns:p14="http://schemas.microsoft.com/office/powerpoint/2010/main" val="113978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Data Table </a:t>
            </a:r>
            <a:r>
              <a:rPr lang="en-US" sz="2000" b="0" dirty="0"/>
              <a:t>(1 of 4)</a:t>
            </a:r>
          </a:p>
        </p:txBody>
      </p:sp>
      <p:sp>
        <p:nvSpPr>
          <p:cNvPr id="5" name="Content Placeholder 4"/>
          <p:cNvSpPr>
            <a:spLocks noGrp="1"/>
          </p:cNvSpPr>
          <p:nvPr>
            <p:ph idx="1"/>
          </p:nvPr>
        </p:nvSpPr>
        <p:spPr/>
        <p:txBody>
          <a:bodyPr/>
          <a:lstStyle/>
          <a:p>
            <a:pPr marL="255600" indent="-255600"/>
            <a:r>
              <a:rPr lang="en-US" sz="2600" dirty="0"/>
              <a:t>Data table—shows how changing values in formulas affects the results of those formulas</a:t>
            </a:r>
          </a:p>
          <a:p>
            <a:pPr lvl="1"/>
            <a:r>
              <a:rPr lang="en-US" sz="2600" dirty="0"/>
              <a:t>One-variable—changes the value in one cell</a:t>
            </a:r>
          </a:p>
          <a:p>
            <a:pPr lvl="1"/>
            <a:r>
              <a:rPr lang="en-US" sz="2600" dirty="0"/>
              <a:t>Two-variable—changes the values in two cells</a:t>
            </a:r>
          </a:p>
          <a:p>
            <a:endParaRPr lang="en-IN" dirty="0"/>
          </a:p>
        </p:txBody>
      </p:sp>
    </p:spTree>
    <p:extLst>
      <p:ext uri="{BB962C8B-B14F-4D97-AF65-F5344CB8AC3E}">
        <p14:creationId xmlns:p14="http://schemas.microsoft.com/office/powerpoint/2010/main" val="1549836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212fe0b12659923e16698467dc9c11bbf943b"/>
</p:tagLst>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7245</TotalTime>
  <Words>4253</Words>
  <Application>Microsoft Office PowerPoint</Application>
  <PresentationFormat>On-screen Show (4:3)</PresentationFormat>
  <Paragraphs>256</Paragraphs>
  <Slides>40</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Arial</vt:lpstr>
      <vt:lpstr>Times New Roman</vt:lpstr>
      <vt:lpstr>TimesLTPro-Roman</vt:lpstr>
      <vt:lpstr>Verdana</vt:lpstr>
      <vt:lpstr>Wingdings</vt:lpstr>
      <vt:lpstr>1_508 Lecture</vt:lpstr>
      <vt:lpstr>Equation</vt:lpstr>
      <vt:lpstr>GO! with Microsoft 365: Excel 2021</vt:lpstr>
      <vt:lpstr>Learning Objectives (1 of 2)</vt:lpstr>
      <vt:lpstr>Learning Objectives (2 of 2)</vt:lpstr>
      <vt:lpstr>Use Financial Functions (1 of 3)</vt:lpstr>
      <vt:lpstr>Use Financial Functions (2 of 3)</vt:lpstr>
      <vt:lpstr>Use Financial Functions (3 of 3)</vt:lpstr>
      <vt:lpstr>Use Goal Seek (1 of 2)</vt:lpstr>
      <vt:lpstr>Use Goal Seek (2 of 2)</vt:lpstr>
      <vt:lpstr>Create a Data Table (1 of 4)</vt:lpstr>
      <vt:lpstr>Create a Data Table (2 of 4)</vt:lpstr>
      <vt:lpstr>Create a Data Table (3 of 4)</vt:lpstr>
      <vt:lpstr>Create a Data Table (4 of 4)</vt:lpstr>
      <vt:lpstr>Use Defined Names in a Formula (1 of 7)</vt:lpstr>
      <vt:lpstr>Use Defined Names in a Formula (2 of 7)</vt:lpstr>
      <vt:lpstr>Use Defined Names in a Formula (3 of 7)</vt:lpstr>
      <vt:lpstr>Use Defined Names in a Formula (4 of 7)</vt:lpstr>
      <vt:lpstr>Use Defined Names in a Formula (5 of 7)</vt:lpstr>
      <vt:lpstr>Use Defined Names in a Formula (6 of 7)</vt:lpstr>
      <vt:lpstr>Use Defined Names in a Formula (7 of 7)</vt:lpstr>
      <vt:lpstr>Use Lookup Functions (1 of 4)</vt:lpstr>
      <vt:lpstr>Use Lookup Functions (2 of 4)</vt:lpstr>
      <vt:lpstr>Use Lookup Functions (3 of 4)</vt:lpstr>
      <vt:lpstr>Use Lookup Functions (4 of 4)</vt:lpstr>
      <vt:lpstr>Validate Data (1 of 2)</vt:lpstr>
      <vt:lpstr>Validate Data (2 of 2)</vt:lpstr>
      <vt:lpstr>Audit Worksheet Formulas (1 of 9)</vt:lpstr>
      <vt:lpstr>Audit Worksheet Formulas (2 of 9)</vt:lpstr>
      <vt:lpstr>Audit Worksheet Formulas (3 of 9)</vt:lpstr>
      <vt:lpstr>Audit Worksheet Formulas (4 of 9)</vt:lpstr>
      <vt:lpstr>Audit Worksheet Formulas (5 of 9)</vt:lpstr>
      <vt:lpstr>Audit Worksheet Formulas (6 of 9)</vt:lpstr>
      <vt:lpstr>Audit Worksheet Formulas (7 of 9)</vt:lpstr>
      <vt:lpstr>Audit Worksheet Formulas (8 of 9)</vt:lpstr>
      <vt:lpstr>Audit Worksheet Formulas (9 of 9)</vt:lpstr>
      <vt:lpstr>Use the Watch Window to Monitor Cell Values</vt:lpstr>
      <vt:lpstr>Use the MATCH, INDEX, and XLOOKUP Functions (1 of 3)</vt:lpstr>
      <vt:lpstr>Use the MATCH, INDEX, and XLOOKUP Functions (2 of 3)</vt:lpstr>
      <vt:lpstr>Use the MATCH, INDEX, and XLOOKUP Functions (3 of 3)</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7</dc:title>
  <dc:subject>Computer Science</dc:subject>
  <cp:keywords>Microsoft Excel 2021</cp:keywords>
  <dc:description>Additional learning content may be available in the Notes Pane.</dc:description>
  <cp:lastModifiedBy>Revathi Mouraly</cp:lastModifiedBy>
  <cp:revision>24</cp:revision>
  <dcterms:created xsi:type="dcterms:W3CDTF">2014-07-14T20:04:21Z</dcterms:created>
  <dcterms:modified xsi:type="dcterms:W3CDTF">2022-03-28T11:57:09Z</dcterms:modified>
</cp:coreProperties>
</file>