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6"/>
  </p:notesMasterIdLst>
  <p:handoutMasterIdLst>
    <p:handoutMasterId r:id="rId37"/>
  </p:handoutMasterIdLst>
  <p:sldIdLst>
    <p:sldId id="537" r:id="rId2"/>
    <p:sldId id="487" r:id="rId3"/>
    <p:sldId id="512" r:id="rId4"/>
    <p:sldId id="513" r:id="rId5"/>
    <p:sldId id="542" r:id="rId6"/>
    <p:sldId id="514" r:id="rId7"/>
    <p:sldId id="515" r:id="rId8"/>
    <p:sldId id="516" r:id="rId9"/>
    <p:sldId id="517" r:id="rId10"/>
    <p:sldId id="543" r:id="rId11"/>
    <p:sldId id="518" r:id="rId12"/>
    <p:sldId id="545" r:id="rId13"/>
    <p:sldId id="544" r:id="rId14"/>
    <p:sldId id="520" r:id="rId15"/>
    <p:sldId id="521" r:id="rId16"/>
    <p:sldId id="522" r:id="rId17"/>
    <p:sldId id="523" r:id="rId18"/>
    <p:sldId id="524" r:id="rId19"/>
    <p:sldId id="525" r:id="rId20"/>
    <p:sldId id="526" r:id="rId21"/>
    <p:sldId id="527" r:id="rId22"/>
    <p:sldId id="528" r:id="rId23"/>
    <p:sldId id="529" r:id="rId24"/>
    <p:sldId id="530" r:id="rId25"/>
    <p:sldId id="531" r:id="rId26"/>
    <p:sldId id="532" r:id="rId27"/>
    <p:sldId id="546" r:id="rId28"/>
    <p:sldId id="533" r:id="rId29"/>
    <p:sldId id="534" r:id="rId30"/>
    <p:sldId id="535" r:id="rId31"/>
    <p:sldId id="536" r:id="rId32"/>
    <p:sldId id="547" r:id="rId33"/>
    <p:sldId id="540" r:id="rId34"/>
    <p:sldId id="298" r:id="rId35"/>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78E84A-3BDD-23B7-C252-D66193B3D2C9}" name="Janet Pickard" initials="JP" userId="3fdfd11642563f4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rri Tomasso" initials="KT" lastIdx="7" clrIdx="0">
    <p:extLst>
      <p:ext uri="{19B8F6BF-5375-455C-9EA6-DF929625EA0E}">
        <p15:presenceInfo xmlns:p15="http://schemas.microsoft.com/office/powerpoint/2012/main" userId="a57fff80d119c9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E6F7FA"/>
    <a:srgbClr val="DFF5F9"/>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0" autoAdjust="0"/>
    <p:restoredTop sz="77508" autoAdjust="0"/>
  </p:normalViewPr>
  <p:slideViewPr>
    <p:cSldViewPr>
      <p:cViewPr varScale="1">
        <p:scale>
          <a:sx n="79" d="100"/>
          <a:sy n="79" d="100"/>
        </p:scale>
        <p:origin x="876" y="90"/>
      </p:cViewPr>
      <p:guideLst>
        <p:guide orient="horz" pos="2160"/>
        <p:guide pos="2880"/>
      </p:guideLst>
    </p:cSldViewPr>
  </p:slideViewPr>
  <p:outlineViewPr>
    <p:cViewPr>
      <p:scale>
        <a:sx n="50" d="100"/>
        <a:sy n="50" d="100"/>
      </p:scale>
      <p:origin x="0" y="-1303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3/24/2022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3/24/2022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t>
            </a:r>
            <a:r>
              <a:rPr lang="en-US" baseline="0" dirty="0"/>
              <a:t> with Microsoft 365 Excel 2021, Chapter 8</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 this chapter, you will learn how to </a:t>
            </a:r>
            <a:r>
              <a:rPr lang="en-US" sz="1200" dirty="0"/>
              <a:t>use the Data Analysis, Solver, and Scenario features and how to build complex formulas.</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788833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make the prediction, =b3*(1+$b$12) is entered in cell C3 and then copied across to column M.</a:t>
            </a:r>
          </a:p>
          <a:p>
            <a:endParaRPr lang="en-US" sz="1200" b="0" i="0" u="none" strike="noStrike" kern="1200" baseline="0" dirty="0">
              <a:solidFill>
                <a:schemeClr val="tx1"/>
              </a:solidFill>
              <a:latin typeface="+mn-lt"/>
              <a:ea typeface="+mn-ea"/>
              <a:cs typeface="+mn-cs"/>
            </a:endParaRPr>
          </a:p>
          <a:p>
            <a:pPr marL="0" algn="l" defTabSz="914400" rtl="0" eaLnBrk="1" latinLnBrk="0" hangingPunct="1"/>
            <a:r>
              <a:rPr lang="en-US" sz="1200" b="0" i="0" u="none" strike="noStrike" kern="1200" baseline="0" dirty="0">
                <a:solidFill>
                  <a:schemeClr val="tx1"/>
                </a:solidFill>
                <a:latin typeface="+mn-lt"/>
                <a:ea typeface="+mn-ea"/>
                <a:cs typeface="+mn-cs"/>
              </a:rPr>
              <a:t>This formula takes the previous month’s sales in cell B3 and multiplies it by 110% to determine a growth rate of 10 percent (in cell B12) over the previous month—$176,651. Cell B12 indicates the Required Sales Growth rate of 10%, and the absolute cell reference is used so this formula can be copied across the row.</a:t>
            </a:r>
            <a:endParaRPr lang="en-IN"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3791783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goal of a business is to make a profit. The point at which a company</a:t>
            </a:r>
            <a:r>
              <a:rPr lang="en-US" baseline="0" dirty="0"/>
              <a:t> starts to make a profit is known as the break-even point. </a:t>
            </a:r>
            <a:r>
              <a:rPr lang="en-US" b="0" baseline="0" dirty="0"/>
              <a:t>A break-even point can be calculated for a product, an office, a division, or an entire company. </a:t>
            </a:r>
            <a:r>
              <a:rPr lang="en-US" b="0" dirty="0"/>
              <a:t>You can chart the results of the estimated income statement to create a visual image of the income and expenses and the projected break-even point.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3171599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results of the estimated income statement can be charted to create a visual image of the income and expenses and the projected break-even point. </a:t>
            </a:r>
            <a:r>
              <a:rPr lang="en-US" dirty="0"/>
              <a:t>The Select Data Source dialog box is used to select chart attributes.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Alt Text: Chart data range in dialog box reads as “equal to single quote Projected Income single quote exclamatory mark dollar symbol A dollar symbol 2 is to dollar symbol M dollar symbol 3 comma single quote Projected Income single quote exclamatory mark dollar symbol A dollar symbol 8 is to dollar symbol M dollar symbol 8”. </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50869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This is the visual result of the break-even analysis after the chart has been formatted and adjusted.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314097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Solver is an Excel What-If Analysis tool with which you can find an optimal (maximum or minimum) value for a formula in one cell subject to constraints, or limits, on the values of other formula cells on a worksheet. If Solver is not already installed on a computer, it must be downloaded and installed.</a:t>
            </a:r>
            <a:endParaRPr lang="en-US" b="0" i="0"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4082120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objective cell is the cell that contains a formula for the results you are trying to determine, such as minimum weekly payroll expense. Decision variables or variable cells are cells in which the values will change to achieve the desired results. Constraint cells are cells that contain values that limit or restrict the outcome.</a:t>
            </a:r>
            <a:endParaRPr lang="en-US" b="0" i="0"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1139306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This worksheet sets</a:t>
            </a:r>
            <a:r>
              <a:rPr lang="en-US" b="0" baseline="0" dirty="0"/>
              <a:t> the basis for the Solver analysis</a:t>
            </a:r>
            <a:r>
              <a:rPr lang="en-US" b="0" dirty="0"/>
              <a:t>. Six possible schedules are labeled—A through F. Column B lists the consecutive days off for each schedule. The cells for columns E through K indicate a 0 for days off and a 1 for days worked.</a:t>
            </a:r>
          </a:p>
          <a:p>
            <a:endParaRPr lang="en-IN" dirty="0"/>
          </a:p>
          <a:p>
            <a:r>
              <a:rPr lang="en-IN" sz="1200" kern="1200" dirty="0">
                <a:solidFill>
                  <a:schemeClr val="tx1"/>
                </a:solidFill>
                <a:effectLst/>
                <a:latin typeface="+mn-lt"/>
                <a:ea typeface="+mn-ea"/>
                <a:cs typeface="+mn-cs"/>
              </a:rPr>
              <a:t>Alt Text: The column heading ‘Days off’ (B2)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“Days off for each schedule”. The data in the table for Sunday to Saturday is entered in 1 and 0 and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“Days off indicated by 0; Days worked indicated by 1”.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3891096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Solver is used</a:t>
            </a:r>
            <a:r>
              <a:rPr lang="en-US" baseline="0" dirty="0"/>
              <a:t> to determine the minimum payroll expense; that is, the minimum number of servers that can be on duty and still meet expected customer demand. This process involves identifying the objective cell, the decision variable cells, and the constraint cells. Cell C15 displays as an absolute reference in the Set Objective box of the Solver Parameters dialog box.</a:t>
            </a:r>
            <a:endParaRPr lang="en-US" dirty="0"/>
          </a:p>
          <a:p>
            <a:endParaRPr lang="en-IN" dirty="0"/>
          </a:p>
          <a:p>
            <a:r>
              <a:rPr lang="en-IN" sz="1200" kern="1200" dirty="0">
                <a:solidFill>
                  <a:schemeClr val="tx1"/>
                </a:solidFill>
                <a:effectLst/>
                <a:latin typeface="+mn-lt"/>
                <a:ea typeface="+mn-ea"/>
                <a:cs typeface="+mn-cs"/>
              </a:rPr>
              <a:t>Alt Text: The set objective entered is dollar symbol C dollar symbol 15 and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‘Objective cell displays as an absolute reference’. Below is the Constraints box (blank with scroll bar to the right) titled ‘subject to the constraints’.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930531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problem, the Add Constraint box requires that only an integer—a whole number—be</a:t>
            </a:r>
            <a:r>
              <a:rPr lang="en-US" baseline="0" dirty="0"/>
              <a:t> used, because you cannot assign part of a person as a server. </a:t>
            </a:r>
          </a:p>
          <a:p>
            <a:endParaRPr lang="en-US" baseline="0" dirty="0"/>
          </a:p>
          <a:p>
            <a:r>
              <a:rPr lang="en-US" baseline="0" dirty="0"/>
              <a:t>The Limitation constraint requires that the number of servers assigned to each schedule be a positive number—a negative number of servers cannot be assigned. The number must be equal to or greater than zero.</a:t>
            </a:r>
            <a:endParaRPr lang="en-US" dirty="0"/>
          </a:p>
          <a:p>
            <a:endParaRPr lang="en-IN" dirty="0"/>
          </a:p>
          <a:p>
            <a:r>
              <a:rPr lang="en-IN" sz="1200" kern="1200" dirty="0">
                <a:solidFill>
                  <a:schemeClr val="tx1"/>
                </a:solidFill>
                <a:effectLst/>
                <a:latin typeface="+mn-lt"/>
                <a:ea typeface="+mn-ea"/>
                <a:cs typeface="+mn-cs"/>
              </a:rPr>
              <a:t>Alt Text: Entered cell reference reads as ‘dollar symbol C dollar symbol 3 is to dollar symbol C dollar symbol 8’ and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‘Absolute reference to the changing cells’. The ‘int’ option is selected and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Constraint requires an integer.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929687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constraints are displayed here in the Solver Parameters dialog box. With the constraints established, you can solve for,</a:t>
            </a:r>
            <a:r>
              <a:rPr lang="en-US" baseline="0" dirty="0"/>
              <a:t> or </a:t>
            </a:r>
            <a:r>
              <a:rPr lang="en-US" dirty="0"/>
              <a:t>calculate,</a:t>
            </a:r>
            <a:r>
              <a:rPr lang="en-US" baseline="0" dirty="0"/>
              <a:t> </a:t>
            </a:r>
            <a:r>
              <a:rPr lang="en-US" dirty="0"/>
              <a:t>the minimum payroll expense.</a:t>
            </a:r>
          </a:p>
          <a:p>
            <a:endParaRPr lang="en-US" dirty="0"/>
          </a:p>
          <a:p>
            <a:r>
              <a:rPr lang="en-IN" sz="1200" kern="1200" dirty="0">
                <a:solidFill>
                  <a:schemeClr val="tx1"/>
                </a:solidFill>
                <a:effectLst/>
                <a:latin typeface="+mn-lt"/>
                <a:ea typeface="+mn-ea"/>
                <a:cs typeface="+mn-cs"/>
              </a:rPr>
              <a:t>Alt Text: The constraints in the constraint box read as follows:</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Dollar symbol C dollar symbol 3 is to dollar symbol C dollar symbol 8 equals an integer.</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Dollar symbol C dollar symbol 3 is to dollar symbol C dollar symbol 8 greater than equal to 0.</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Dollar symbol E dollar symbol 10 is to dollar symbol K dollar symbol 10 greater than equal to dollar symbol E dollar symbol 12 is to dollar symbol K dollar symbol 12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Number scheduled must be greater than or equal to the number required).</a:t>
            </a:r>
            <a:br>
              <a:rPr lang="en-IN"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398094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objectives are:</a:t>
            </a:r>
          </a:p>
          <a:p>
            <a:pPr marL="228600" indent="-228600">
              <a:buSzPct val="100000"/>
              <a:buFont typeface="+mj-lt"/>
              <a:buAutoNum type="arabicPeriod"/>
            </a:pPr>
            <a:r>
              <a:rPr lang="en-US" sz="1200" dirty="0"/>
              <a:t>Calculate a Moving Average</a:t>
            </a:r>
          </a:p>
          <a:p>
            <a:pPr marL="228600" indent="-228600">
              <a:buSzPct val="100000"/>
              <a:buFont typeface="+mj-lt"/>
              <a:buAutoNum type="arabicPeriod"/>
            </a:pPr>
            <a:r>
              <a:rPr lang="en-US" sz="1200" dirty="0"/>
              <a:t>Project Income and Expenses</a:t>
            </a:r>
          </a:p>
          <a:p>
            <a:pPr marL="228600" indent="-228600">
              <a:buSzPct val="100000"/>
              <a:buFont typeface="+mj-lt"/>
              <a:buAutoNum type="arabicPeriod"/>
            </a:pPr>
            <a:r>
              <a:rPr lang="en-US" sz="1200" dirty="0"/>
              <a:t>Determine a Break-Even Point</a:t>
            </a:r>
          </a:p>
          <a:p>
            <a:pPr marL="228600" indent="-228600">
              <a:buSzPct val="100000"/>
              <a:buFont typeface="+mj-lt"/>
              <a:buAutoNum type="arabicPeriod"/>
            </a:pPr>
            <a:r>
              <a:rPr lang="en-US" sz="1200" dirty="0"/>
              <a:t>Use Solver</a:t>
            </a:r>
          </a:p>
          <a:p>
            <a:pPr marL="228600" indent="-228600">
              <a:buSzPct val="100000"/>
              <a:buFont typeface="+mj-lt"/>
              <a:buAutoNum type="arabicPeriod"/>
            </a:pPr>
            <a:r>
              <a:rPr lang="en-US" sz="1200" dirty="0"/>
              <a:t>Create Scenarios</a:t>
            </a:r>
          </a:p>
          <a:p>
            <a:pPr marL="228600" indent="-228600">
              <a:buSzPct val="100000"/>
              <a:buFont typeface="+mj-lt"/>
              <a:buAutoNum type="arabicPeriod"/>
            </a:pPr>
            <a:r>
              <a:rPr lang="en-US" sz="1200" dirty="0"/>
              <a:t>Use Logical Functions</a:t>
            </a:r>
          </a:p>
          <a:p>
            <a:pPr marL="228600" indent="-228600">
              <a:buSzPct val="100000"/>
              <a:buFont typeface="+mj-lt"/>
              <a:buAutoNum type="arabicPeriod"/>
            </a:pPr>
            <a:r>
              <a:rPr lang="en-US" sz="1200" dirty="0"/>
              <a:t>Create Complex Formulas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2658037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decision variables—the cell range C3:C8—displays the number of servers that should be assigned to each Schedule to meet the demand while minimizing payroll. Cell C15—the objective cell—shows the Weekly Payroll Expense as $8,330.00, and the number of servers who will work each schedule displays in cells E10:K10.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Alt Text: The data (C3:C8) under the column heading ‘employees’ is shaded in green and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“Number of employees assigned to each schedule”. The data (D10:J10) next to the row title ‘schedule totals’ is shaded in blue and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“Number of employees who will work each day” and that in cell C10 (28)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‘Total number of employees needed’. The weekly payroll expense entered in cell C15 is 833.00 dollars and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‘Payroll expense minimized’.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2953401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Scenario Manager is a What-If Analysis tool to compare the alternatives. A scenario is a set of values that Excel saves and can substitute automatically in a worksheet.</a:t>
            </a:r>
            <a:endParaRPr lang="en-US" b="0" i="0"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3171672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Initially, the Scenario Manager dialog</a:t>
            </a:r>
            <a:r>
              <a:rPr lang="en-US" baseline="0" dirty="0"/>
              <a:t> box shows that no scenarios are defined. After clicking the Add button, naming the scenario, and verifying the C3:C8 range was selected and displays as the Changing cells, the current value in each of the decision variable cells displays. The values generated can then be accepted. You can also create a scenario using the Solver Parameters dialog box.</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3291664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Because you can create several</a:t>
            </a:r>
            <a:r>
              <a:rPr lang="en-US" baseline="0" dirty="0"/>
              <a:t> scenarios, it is helpful to be able to view a summary of the results of all alternatives. A scenario summary can be generated from the Scenario Summary dialog box. A scenario summary can display in a table or a Scenario PivotTable report. The bottom figure shows a scenario summary with three options.</a:t>
            </a:r>
            <a:endParaRPr lang="en-US" dirty="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3610370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Excel provides a number of logical functions that are used to test for specific conditions. The results of a logical test are either TRUE or FALSE.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SUMIF function contains a logic test, and it will add values in a specified range that meet a certain condition or criteria.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SUMIFS function is similar to the SUMIF function but allows you to specify multiple ranges and multiple criteria to test.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COUNTIF function and COUNTIFS function work in the same way, counting cells that meet specific criteria in specified ranges. </a:t>
            </a:r>
          </a:p>
        </p:txBody>
      </p:sp>
      <p:sp>
        <p:nvSpPr>
          <p:cNvPr id="4" name="Slide Number Placeholder 3"/>
          <p:cNvSpPr>
            <a:spLocks noGrp="1"/>
          </p:cNvSpPr>
          <p:nvPr>
            <p:ph type="sldNum" sz="quarter" idx="5"/>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3463959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syntax</a:t>
            </a:r>
            <a:r>
              <a:rPr lang="en-US" baseline="0" dirty="0"/>
              <a:t> for the SUMIF function requires two arguments—range and criteria—and an optional argument—sum_range. The results are shown in the bottom figure.</a:t>
            </a:r>
          </a:p>
          <a:p>
            <a:endParaRPr lang="en-US" baseline="0" dirty="0"/>
          </a:p>
          <a:p>
            <a:r>
              <a:rPr lang="en-IN" sz="1200" kern="1200" dirty="0">
                <a:solidFill>
                  <a:schemeClr val="tx1"/>
                </a:solidFill>
                <a:effectLst/>
                <a:latin typeface="+mn-lt"/>
                <a:ea typeface="+mn-ea"/>
                <a:cs typeface="+mn-cs"/>
              </a:rPr>
              <a:t>Alt Text: Weekly sales are </a:t>
            </a:r>
            <a:r>
              <a:rPr lang="en-IN" sz="1200" kern="1200" dirty="0" err="1">
                <a:solidFill>
                  <a:schemeClr val="tx1"/>
                </a:solidFill>
                <a:effectLst/>
                <a:latin typeface="+mn-lt"/>
                <a:ea typeface="+mn-ea"/>
                <a:cs typeface="+mn-cs"/>
              </a:rPr>
              <a:t>totaled</a:t>
            </a:r>
            <a:r>
              <a:rPr lang="en-IN" sz="1200" kern="1200" dirty="0">
                <a:solidFill>
                  <a:schemeClr val="tx1"/>
                </a:solidFill>
                <a:effectLst/>
                <a:latin typeface="+mn-lt"/>
                <a:ea typeface="+mn-ea"/>
                <a:cs typeface="+mn-cs"/>
              </a:rPr>
              <a:t> for each server (column G) and the SUMIF function in Formula Bar reads as follows: “equals SUMIF open parenthesis dollar C dollar 3 is to dollar C dollar 102 comma F3 comma dollar D dollar 3 is to dollar D dollar 102 close parenthesis”.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451238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optional arguments in this SUMIFS function display in the ScreenTip. The multiple</a:t>
            </a:r>
            <a:r>
              <a:rPr lang="en-US" baseline="0" dirty="0"/>
              <a:t> sets of criteria show in the Formula bar. As shown in the bottom figure, the results are generated in the highlighted column, column K.</a:t>
            </a:r>
            <a:endParaRPr lang="en-US" dirty="0"/>
          </a:p>
          <a:p>
            <a:endParaRPr lang="en-IN" dirty="0"/>
          </a:p>
          <a:p>
            <a:r>
              <a:rPr lang="en-IN" sz="1200" kern="1200" dirty="0">
                <a:solidFill>
                  <a:schemeClr val="tx1"/>
                </a:solidFill>
                <a:effectLst/>
                <a:latin typeface="+mn-lt"/>
                <a:ea typeface="+mn-ea"/>
                <a:cs typeface="+mn-cs"/>
              </a:rPr>
              <a:t>Alt Text: The screen tip reads as SUMIFs open parenthesis sum underscore range comma criteria underscore range1 comma criteria1 comma ellipses. It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“Additional criteria can be entered (ellipses)” and “SUMIFS syntax”. </a:t>
            </a:r>
          </a:p>
          <a:p>
            <a:endParaRPr lang="en-IN" sz="120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Alt Text: Totals for each server, evening shifts only is displayed in column K. The formula reads as follows: “equals SUMIFS open parenthesis dollar D dollar 3 is to dollar D dollar 102 comma dollar C dollar 3 is to dollar C dollar 102 comma I3 comma dollar B dollar 3 is to dollar B dollar 102 comma J3 close parenthesis.”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2715254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Use the COUNTIFS function to count items that meet multiple conditions—in this example, the server and the shift worked.</a:t>
            </a:r>
          </a:p>
          <a:p>
            <a:endParaRPr lang="en-US" sz="1200" b="0" i="0" u="none" strike="noStrike" kern="1200" baseline="0" dirty="0">
              <a:solidFill>
                <a:schemeClr val="tx1"/>
              </a:solidFill>
              <a:latin typeface="+mn-lt"/>
              <a:ea typeface="+mn-ea"/>
              <a:cs typeface="+mn-cs"/>
            </a:endParaRPr>
          </a:p>
          <a:p>
            <a:r>
              <a:rPr lang="en-IN" sz="1200" kern="1200" dirty="0">
                <a:solidFill>
                  <a:schemeClr val="tx1"/>
                </a:solidFill>
                <a:effectLst/>
                <a:latin typeface="+mn-lt"/>
                <a:ea typeface="+mn-ea"/>
                <a:cs typeface="+mn-cs"/>
              </a:rPr>
              <a:t>Alt Text: The screen tip reads as “COUNTIFS open parenthesis criteria underscore range1 comma crieteria1 comma ellipses close parenthesis”. It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“Additional criteria can be entered)” and “COUNTIFS syntax”. </a:t>
            </a:r>
          </a:p>
          <a:p>
            <a:endParaRPr lang="en-IN" sz="120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Alt Text: The number of evening shifts per server is displayed in column L. The formula reads as follows: “equals COUNTIFS open parenthesis dollar C dollar 3 is to dollar C dollar 102 comma I3 comma dollar B dollar 3 is to dollar B dollar 102 comma J3 close parenthesis.”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962339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Use the logical functions AND </a:t>
            </a:r>
            <a:r>
              <a:rPr lang="en-US" sz="1200" b="0" i="0" u="none" strike="noStrike" kern="1200" baseline="0" dirty="0" err="1">
                <a:solidFill>
                  <a:schemeClr val="tx1"/>
                </a:solidFill>
                <a:latin typeface="+mn-lt"/>
                <a:ea typeface="+mn-ea"/>
                <a:cs typeface="+mn-cs"/>
              </a:rPr>
              <a:t>and</a:t>
            </a:r>
            <a:r>
              <a:rPr lang="en-US" sz="1200" b="0" i="0" u="none" strike="noStrike" kern="1200" baseline="0" dirty="0">
                <a:solidFill>
                  <a:schemeClr val="tx1"/>
                </a:solidFill>
                <a:latin typeface="+mn-lt"/>
                <a:ea typeface="+mn-ea"/>
                <a:cs typeface="+mn-cs"/>
              </a:rPr>
              <a:t> OR to develop compound logical tests using up to 255 arguments.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AND function returns a result of TRUE if ALL of the conditions are met.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OR function returns a value of TRUE if ANY of the conditions are met.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NOT function takes only one argument and tests one condition. If the condition is true, NOT returns the logical opposite FALSE. If the condition is false, then TRUE is returned.</a:t>
            </a:r>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3116288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AND function takes the argument logical1, followed by optional additional logical tests. This AND function performs two logical tests L3&lt;=3 and L3&lt;=5. Both must be true for the function to return TRUE. If either or both tests fail, the function returns</a:t>
            </a:r>
            <a:r>
              <a:rPr lang="en-US" baseline="0" dirty="0"/>
              <a:t> the result FALSE.</a:t>
            </a:r>
            <a:endParaRPr lang="en-US" dirty="0"/>
          </a:p>
          <a:p>
            <a:endParaRPr lang="en-IN" dirty="0"/>
          </a:p>
          <a:p>
            <a:r>
              <a:rPr lang="en-IN" sz="1200" kern="1200" dirty="0">
                <a:solidFill>
                  <a:schemeClr val="tx1"/>
                </a:solidFill>
                <a:effectLst/>
                <a:latin typeface="+mn-lt"/>
                <a:ea typeface="+mn-ea"/>
                <a:cs typeface="+mn-cs"/>
              </a:rPr>
              <a:t>Alt Text: The formula reads as “equals AND open parenthesis L3 greater than equal to 3 comma L3 less than equal to 5 close parentheses”. AND returns TRUE or FALSE are displayed in column O for 3 to 5 shifts.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215553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Excel offers</a:t>
            </a:r>
            <a:r>
              <a:rPr lang="en-US" baseline="0" dirty="0"/>
              <a:t> Data Analysis tools, which range from basic to very sophisticated, to help you project future results based on past performance. One of the basic tools is a moving average</a:t>
            </a:r>
            <a:r>
              <a:rPr lang="en-US" b="0" baseline="0" dirty="0"/>
              <a:t>, which is </a:t>
            </a:r>
            <a:r>
              <a:rPr lang="en-US" baseline="0" dirty="0"/>
              <a:t>a sequence of averages computed from parts of a data series. In a chart, a moving average evens out the fluctuations in data, showing a pattern or trend more clearly.</a:t>
            </a:r>
          </a:p>
          <a:p>
            <a:endParaRPr lang="en-US" baseline="0" dirty="0"/>
          </a:p>
          <a:p>
            <a:r>
              <a:rPr lang="en-US" baseline="0" dirty="0"/>
              <a:t>On occasion, data in a worksheet may not be arranged as you need it. You can </a:t>
            </a:r>
            <a:r>
              <a:rPr lang="en-US" b="0" baseline="0" dirty="0"/>
              <a:t>transpose </a:t>
            </a:r>
            <a:r>
              <a:rPr lang="en-US" baseline="0" dirty="0"/>
              <a:t>or switch the data from rows to columns or vice versa.</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1268677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You can build complex formulas by using</a:t>
            </a:r>
            <a:r>
              <a:rPr lang="en-US" b="0" baseline="0" dirty="0"/>
              <a:t> a nested function—a function contained inside another function. The inner, nested function is evaluated first, and the result becomes the argument for the outer function. In this example, there are six servers that meet both criteria—and are listed as “Eligible.”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Alt Text: The formula in the formula bar reads as follows: “equals IF open parenthesis AND open parenthesis O3 comma P3 greater than equal to 1 close parenthesis comma double quote Eligible double quote comma two double quotes close parenthesis.” The formula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“AND function nested within IF function”. Data in column Q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“Employees that meet both criteria are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Eligible”. The blank cells in column Q and formula in the formula bar are both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“Double quotes "" result in empty cells rather than displaying FALSE”.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795150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Excel’s AVERAGEIFS function enables you to specify multiple criteria when computing an average. This example shows the average nightly sales for servers working the evening shift</a:t>
            </a:r>
            <a:r>
              <a:rPr lang="en-US" b="0" baseline="0" dirty="0"/>
              <a:t> who have sales over $2,000.</a:t>
            </a:r>
            <a:endParaRPr lang="en-US" b="0" dirty="0"/>
          </a:p>
          <a:p>
            <a:endParaRPr lang="en-IN" dirty="0"/>
          </a:p>
          <a:p>
            <a:r>
              <a:rPr lang="en-IN" sz="1200" kern="1200" dirty="0">
                <a:solidFill>
                  <a:schemeClr val="tx1"/>
                </a:solidFill>
                <a:effectLst/>
                <a:latin typeface="+mn-lt"/>
                <a:ea typeface="+mn-ea"/>
                <a:cs typeface="+mn-cs"/>
              </a:rPr>
              <a:t>Alt Text: In the dialog box, Arguments entered for the AVERAGEIFS function are as follows:</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a:t>
            </a:r>
            <a:r>
              <a:rPr lang="en-IN" sz="1200" kern="1200" dirty="0" err="1">
                <a:solidFill>
                  <a:schemeClr val="tx1"/>
                </a:solidFill>
                <a:effectLst/>
                <a:latin typeface="+mn-lt"/>
                <a:ea typeface="+mn-ea"/>
                <a:cs typeface="+mn-cs"/>
              </a:rPr>
              <a:t>Average_range</a:t>
            </a:r>
            <a:r>
              <a:rPr lang="en-IN" sz="1200" kern="1200" dirty="0">
                <a:solidFill>
                  <a:schemeClr val="tx1"/>
                </a:solidFill>
                <a:effectLst/>
                <a:latin typeface="+mn-lt"/>
                <a:ea typeface="+mn-ea"/>
                <a:cs typeface="+mn-cs"/>
              </a:rPr>
              <a:t>: d3 is to d102.</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Criteria_range1: b3 is to b102.</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Criteria1: “Evening”.</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Criteria_range2: d3 is to d102.</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Criteria2: greater than 2000.</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In the Excel sheet: the text entered in cell A105 reads as Average if shift equals Evening and nightly sales greater than 2000 dollars. The Function in Formula Bar reads as equals AVERAGEIFS open parenthesis d3 is to d102 comma b3 is to b102 comma double quote Evening double quote comma d3 is to d102 comma greater than 2000 close parenthesis.</a:t>
            </a:r>
            <a:br>
              <a:rPr lang="en-IN" sz="1200" kern="1200" dirty="0">
                <a:solidFill>
                  <a:schemeClr val="tx1"/>
                </a:solidFill>
                <a:effectLst/>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1772115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sz="1200" b="0" i="0" u="none" strike="noStrike" kern="1200" baseline="0" dirty="0">
                <a:solidFill>
                  <a:schemeClr val="tx1"/>
                </a:solidFill>
                <a:latin typeface="+mn-lt"/>
                <a:ea typeface="+mn-ea"/>
                <a:cs typeface="+mn-cs"/>
              </a:rPr>
              <a:t>The IFS function checks whether one or more conditions are met and then returns a value that corresponds to the first TRUE condition. The benefit of using the IFS function is that it can take the place of multiple nested IF statements, which can be confusing to construct and read.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Using the fact that each week, servers can earn an extra cash bonus based on their weekly sales. Weekly sales of $25,000 or more earns a cash bonus of $100. Weekly sales of $20,000 or more—but under $25,000—earns a cash bonus of $75. And weekly sales of $15,000 or more—but under $20,000—earns a cash bonus of $50. The IFS function determines the bonus shown in the bottom figure.</a:t>
            </a:r>
          </a:p>
          <a:p>
            <a:endParaRPr lang="en-US" sz="1200" b="0" i="0" u="none" strike="noStrike" kern="1200" baseline="0" dirty="0">
              <a:solidFill>
                <a:schemeClr val="tx1"/>
              </a:solidFill>
              <a:latin typeface="+mn-lt"/>
              <a:ea typeface="+mn-ea"/>
              <a:cs typeface="+mn-cs"/>
            </a:endParaRPr>
          </a:p>
          <a:p>
            <a:r>
              <a:rPr lang="en-IN" sz="1200" kern="1200" dirty="0">
                <a:solidFill>
                  <a:schemeClr val="tx1"/>
                </a:solidFill>
                <a:effectLst/>
                <a:latin typeface="+mn-lt"/>
                <a:ea typeface="+mn-ea"/>
                <a:cs typeface="+mn-cs"/>
              </a:rPr>
              <a:t>Alt Text: In the dialog box, the Final arguments entered are as follows:</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Value_if_true2: double-quote dollar symbol 75 double quote.</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Logical_test3: b3 greater than equal to 15000.</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Value_if_true3: double-quote dollar symbol 50 double quote.</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Logical_test4: b3 less than 15000.</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 Value_if_true4: double quotes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Double quotes "" result in empty cells rather than an error message)</a:t>
            </a:r>
            <a:br>
              <a:rPr lang="en-IN" sz="1200" kern="1200" dirty="0">
                <a:solidFill>
                  <a:schemeClr val="tx1"/>
                </a:solidFill>
                <a:effectLst/>
                <a:latin typeface="+mn-lt"/>
                <a:ea typeface="+mn-ea"/>
                <a:cs typeface="+mn-cs"/>
              </a:rPr>
            </a:br>
            <a:r>
              <a:rPr lang="en-IN" sz="1200" kern="1200" dirty="0">
                <a:solidFill>
                  <a:schemeClr val="tx1"/>
                </a:solidFill>
                <a:effectLst/>
                <a:latin typeface="+mn-lt"/>
                <a:ea typeface="+mn-ea"/>
                <a:cs typeface="+mn-cs"/>
              </a:rPr>
              <a:t>In the excel sheet, Formula displays in Formula Bar with multiple criteria that read as follows: “equal to IFS open parenthesis b3 greater than equal to 25000 comma double quote dollar symbol 100 double quote comma b3 greater than equal to 20000 comma double quote dollar symbol 75 double quote comma b3 greater than equal to 15000 comma double quote dollar symbol 50 double quote comma b3 less than 15000 comma double quotes close parenthesis.”</a:t>
            </a:r>
            <a:br>
              <a:rPr lang="en-IN" sz="1200" kern="1200" dirty="0">
                <a:solidFill>
                  <a:schemeClr val="tx1"/>
                </a:solidFill>
                <a:effectLst/>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1921675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4154649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 can customize numbers or dates when the available options do not match your needs. The table shows date codes for customizing dates.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41057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Format Cells dialog box is used to enter the custom number format.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3685764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the Moving Average dialog box displays, you define the input range, the </a:t>
            </a:r>
            <a:r>
              <a:rPr lang="en-US" b="0" dirty="0"/>
              <a:t>interval</a:t>
            </a:r>
            <a:r>
              <a:rPr lang="en-US" dirty="0"/>
              <a:t>—the number of cells to include in the average—and the output range. The moving average will be a weekly (7</a:t>
            </a:r>
            <a:r>
              <a:rPr lang="en-US" baseline="0" dirty="0"/>
              <a:t> </a:t>
            </a:r>
            <a:r>
              <a:rPr lang="en-US" dirty="0"/>
              <a:t>day) average of sales.</a:t>
            </a:r>
          </a:p>
          <a:p>
            <a:endParaRPr lang="en-IN" dirty="0"/>
          </a:p>
          <a:p>
            <a:r>
              <a:rPr lang="en-IN" sz="1200" kern="1200" dirty="0">
                <a:solidFill>
                  <a:schemeClr val="tx1"/>
                </a:solidFill>
                <a:effectLst/>
                <a:latin typeface="+mn-lt"/>
                <a:ea typeface="+mn-ea"/>
                <a:cs typeface="+mn-cs"/>
              </a:rPr>
              <a:t>Alt Text: Input: Input Range is defined as b2 is to b49. The checkbox for ‘Labels in First Row’ is selected. 7-day interval is entered. Output: The option of ‘Chart Output’ is selected. Output Range starts here (at c3).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3198937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moving average displays and a chart is added to the worksheet. Note</a:t>
            </a:r>
            <a:r>
              <a:rPr lang="en-US" baseline="0" dirty="0"/>
              <a:t> that the first six cells in column C display an error code because there were not seven numbers available to use in the average.</a:t>
            </a:r>
            <a:endParaRPr lang="en-US" dirty="0"/>
          </a:p>
          <a:p>
            <a:endParaRPr lang="en-IN" dirty="0"/>
          </a:p>
          <a:p>
            <a:r>
              <a:rPr lang="en-IN" sz="1200" kern="1200" dirty="0">
                <a:solidFill>
                  <a:schemeClr val="tx1"/>
                </a:solidFill>
                <a:effectLst/>
                <a:latin typeface="+mn-lt"/>
                <a:ea typeface="+mn-ea"/>
                <a:cs typeface="+mn-cs"/>
              </a:rPr>
              <a:t>Alt Text: Data of moving averages in column C is selected and a chart comparing actual to moving average is displayed next to it. The x and y-axis represent value and data points respectively. The nature of the graph for actual is scattered as compared to forecast which is quite uniform.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786702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A forecast is a prediction of the future, often based on past performances. </a:t>
            </a:r>
            <a:r>
              <a:rPr lang="en-US" b="0" dirty="0"/>
              <a:t>To gain a clearer image</a:t>
            </a:r>
            <a:r>
              <a:rPr lang="en-US" b="0" baseline="0" dirty="0"/>
              <a:t> of a trend—or forecast—you can modify the moving average chart, as shown here. The selected range is changed, the Horizontal Axis and Vertical Axis titles are changed and formatted, and numbers are changed to Currency with 0 decimal places. This is known as a dual-axis chart.</a:t>
            </a:r>
            <a:endParaRPr lang="en-US" b="0" dirty="0"/>
          </a:p>
          <a:p>
            <a:endParaRPr lang="en-IN" dirty="0"/>
          </a:p>
          <a:p>
            <a:r>
              <a:rPr lang="en-IN" sz="1200" kern="1200" dirty="0">
                <a:solidFill>
                  <a:schemeClr val="tx1"/>
                </a:solidFill>
                <a:effectLst/>
                <a:latin typeface="+mn-lt"/>
                <a:ea typeface="+mn-ea"/>
                <a:cs typeface="+mn-cs"/>
              </a:rPr>
              <a:t>Alt Text: The left x-axis represents sales from 0 to 10,000 dollars an increment of 1000, the right x-axis represents values from 0 to 6000 in increment of 1000 (for 2 units) and the y-axis represents dates June 19 through July 29 from 6/19 to 7/29 with an increment of 2 years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Shortened dates display on category axis). X and y-axis are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‘Axis titles changed’. The legends to the right show blue dots represent ‘actual ‘and orange represent ‘forecast’. In the chart, the orange plot (top) shows broad peaks (wave-like) and the blue plot (bottom) shows sharp peaks. The orange plot is </a:t>
            </a:r>
            <a:r>
              <a:rPr lang="en-IN" sz="1200" kern="1200" dirty="0" err="1">
                <a:solidFill>
                  <a:schemeClr val="tx1"/>
                </a:solidFill>
                <a:effectLst/>
                <a:latin typeface="+mn-lt"/>
                <a:ea typeface="+mn-ea"/>
                <a:cs typeface="+mn-cs"/>
              </a:rPr>
              <a:t>labeled</a:t>
            </a:r>
            <a:r>
              <a:rPr lang="en-IN" sz="1200" kern="1200" dirty="0">
                <a:solidFill>
                  <a:schemeClr val="tx1"/>
                </a:solidFill>
                <a:effectLst/>
                <a:latin typeface="+mn-lt"/>
                <a:ea typeface="+mn-ea"/>
                <a:cs typeface="+mn-cs"/>
              </a:rPr>
              <a:t> as ‘Forecast series plotted on secondary axis’. </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2388468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Expenses are classified as</a:t>
            </a:r>
            <a:r>
              <a:rPr lang="en-US" b="0" baseline="0" dirty="0"/>
              <a:t> fixed expenses—expenses that remain the same each month—and variable expenses—expenses that change depending on the sales amount. T</a:t>
            </a:r>
            <a:r>
              <a:rPr lang="en-US" sz="1200" b="0" i="0" u="none" strike="noStrike" kern="1200" baseline="0" dirty="0">
                <a:solidFill>
                  <a:schemeClr val="tx1"/>
                </a:solidFill>
                <a:latin typeface="+mn-lt"/>
                <a:ea typeface="+mn-ea"/>
                <a:cs typeface="+mn-cs"/>
              </a:rPr>
              <a:t>he July total has been referenced on the Sales worksheet and this value will be used to project sales and expenses through June of next year.</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3481282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Box 7"/>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286109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3/24/2022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6" name="TextBox 5"/>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364458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cxnSp>
        <p:nvCxnSpPr>
          <p:cNvPr id="4" name="Straight Connector 3"/>
          <p:cNvCxnSpPr/>
          <p:nvPr userDrawn="1"/>
        </p:nvCxnSpPr>
        <p:spPr>
          <a:xfrm>
            <a:off x="0" y="6788570"/>
            <a:ext cx="9144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35752492"/>
      </p:ext>
    </p:extLst>
  </p:cSld>
  <p:clrMapOvr>
    <a:masterClrMapping/>
  </p:clrMapOvr>
  <p:transition spd="slow">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3/24/2022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2432902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Tree>
    <p:extLst>
      <p:ext uri="{BB962C8B-B14F-4D97-AF65-F5344CB8AC3E}">
        <p14:creationId xmlns:p14="http://schemas.microsoft.com/office/powerpoint/2010/main" val="1913189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9" name="Picture 1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77000"/>
            <a:ext cx="918000" cy="279915"/>
          </a:xfrm>
          <a:prstGeom prst="rect">
            <a:avLst/>
          </a:prstGeom>
        </p:spPr>
      </p:pic>
      <p:grpSp>
        <p:nvGrpSpPr>
          <p:cNvPr id="20" name="Group 4"/>
          <p:cNvGrpSpPr>
            <a:grpSpLocks noChangeAspect="1"/>
          </p:cNvGrpSpPr>
          <p:nvPr userDrawn="1"/>
        </p:nvGrpSpPr>
        <p:grpSpPr bwMode="auto">
          <a:xfrm>
            <a:off x="57755" y="6407126"/>
            <a:ext cx="1611690" cy="417560"/>
            <a:chOff x="21" y="4059"/>
            <a:chExt cx="1046" cy="271"/>
          </a:xfrm>
        </p:grpSpPr>
        <p:sp>
          <p:nvSpPr>
            <p:cNvPr id="21"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sp>
          <p:nvSpPr>
            <p:cNvPr id="22" name="Freeform 21"/>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7"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spTree>
    <p:extLst>
      <p:ext uri="{BB962C8B-B14F-4D97-AF65-F5344CB8AC3E}">
        <p14:creationId xmlns:p14="http://schemas.microsoft.com/office/powerpoint/2010/main" val="2981062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152463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3/24/2022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3/24/2022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3/24/2022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000" y="6501885"/>
            <a:ext cx="918000" cy="279915"/>
          </a:xfrm>
          <a:prstGeom prst="rect">
            <a:avLst/>
          </a:prstGeom>
        </p:spPr>
      </p:pic>
      <p:sp>
        <p:nvSpPr>
          <p:cNvPr id="13" name="TextBox 12"/>
          <p:cNvSpPr txBox="1"/>
          <p:nvPr userDrawn="1"/>
        </p:nvSpPr>
        <p:spPr>
          <a:xfrm>
            <a:off x="3048000" y="6504801"/>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3/24/2022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421101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3/24/2022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3/24/2022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425685"/>
            <a:ext cx="918000" cy="279915"/>
          </a:xfrm>
          <a:prstGeom prst="rect">
            <a:avLst/>
          </a:prstGeom>
        </p:spPr>
      </p:pic>
      <p:sp>
        <p:nvSpPr>
          <p:cNvPr id="10" name="TextBox 9"/>
          <p:cNvSpPr txBox="1"/>
          <p:nvPr userDrawn="1"/>
        </p:nvSpPr>
        <p:spPr>
          <a:xfrm>
            <a:off x="3048000" y="6428601"/>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cxnSp>
        <p:nvCxnSpPr>
          <p:cNvPr id="4" name="Straight Connector 3"/>
          <p:cNvCxnSpPr/>
          <p:nvPr userDrawn="1"/>
        </p:nvCxnSpPr>
        <p:spPr>
          <a:xfrm>
            <a:off x="0" y="6788570"/>
            <a:ext cx="9144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61819957"/>
      </p:ext>
    </p:extLst>
  </p:cSld>
  <p:clrMapOvr>
    <a:masterClrMapping/>
  </p:clrMapOvr>
  <p:transition spd="slow">
    <p:cover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3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3/24/2022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2017 Pearson Education, Inc. All Rights Reserved.</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506003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746910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28224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3/24/2022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6070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3/24/2022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4182276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3/24/2022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351674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3/24/2022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420915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3/24/2022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34171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3/24/2022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3410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8426"/>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3/24/2022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r>
              <a:rPr lang="en-US" dirty="0"/>
              <a:t>1-1</a:t>
            </a:r>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10" name="TextBox 9"/>
          <p:cNvSpPr txBox="1"/>
          <p:nvPr userDrawn="1"/>
        </p:nvSpPr>
        <p:spPr>
          <a:xfrm>
            <a:off x="2895600" y="6477000"/>
            <a:ext cx="6125495" cy="276999"/>
          </a:xfrm>
          <a:prstGeom prst="rect">
            <a:avLst/>
          </a:prstGeom>
          <a:noFill/>
        </p:spPr>
        <p:txBody>
          <a:bodyPr wrap="square" rtlCol="0">
            <a:spAutoFit/>
          </a:bodyPr>
          <a:lstStyle/>
          <a:p>
            <a:pPr algn="r">
              <a:buClrTx/>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395708269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57" r:id="rId14"/>
    <p:sldLayoutId id="2147483656" r:id="rId15"/>
    <p:sldLayoutId id="2147483650" r:id="rId16"/>
    <p:sldLayoutId id="2147483659" r:id="rId17"/>
    <p:sldLayoutId id="2147483658" r:id="rId18"/>
    <p:sldLayoutId id="2147483660" r:id="rId19"/>
    <p:sldLayoutId id="2147483654" r:id="rId20"/>
    <p:sldLayoutId id="2147483655" r:id="rId21"/>
    <p:sldLayoutId id="2147483661" r:id="rId22"/>
    <p:sldLayoutId id="2147483677" r:id="rId23"/>
    <p:sldLayoutId id="2147483678" r:id="rId24"/>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3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1"/>
            <a:ext cx="8534400" cy="990599"/>
          </a:xfrm>
        </p:spPr>
        <p:txBody>
          <a:bodyPr anchor="ctr"/>
          <a:lstStyle/>
          <a:p>
            <a:pPr>
              <a:defRPr/>
            </a:pPr>
            <a:r>
              <a:rPr lang="en-US">
                <a:ln w="0"/>
              </a:rPr>
              <a:t>GO! </a:t>
            </a:r>
            <a:r>
              <a:rPr lang="en-US"/>
              <a:t>with Microsoft 365: Excel 2021</a:t>
            </a:r>
          </a:p>
        </p:txBody>
      </p:sp>
      <p:pic>
        <p:nvPicPr>
          <p:cNvPr id="8" name="Picture 7" descr="Front Cover: GO! with Microsoft 365 Excel 2021, First Edition by Shelley Gaskin and Alicia Vargas. Series Editor Shelley Gaskin.">
            <a:extLst>
              <a:ext uri="{FF2B5EF4-FFF2-40B4-BE49-F238E27FC236}">
                <a16:creationId xmlns:a16="http://schemas.microsoft.com/office/drawing/2014/main" id="{834F704F-899E-4647-9DF3-EC0F3E5E9E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945" y="1905000"/>
            <a:ext cx="3233020" cy="4147685"/>
          </a:xfrm>
          <a:prstGeom prst="rect">
            <a:avLst/>
          </a:prstGeom>
        </p:spPr>
      </p:pic>
      <p:sp>
        <p:nvSpPr>
          <p:cNvPr id="4" name="Text Placeholder 3"/>
          <p:cNvSpPr>
            <a:spLocks noGrp="1"/>
          </p:cNvSpPr>
          <p:nvPr>
            <p:ph type="body" sz="quarter" idx="14"/>
          </p:nvPr>
        </p:nvSpPr>
        <p:spPr>
          <a:xfrm>
            <a:off x="4876801" y="2514600"/>
            <a:ext cx="3253409" cy="936593"/>
          </a:xfrm>
        </p:spPr>
        <p:txBody>
          <a:bodyPr/>
          <a:lstStyle/>
          <a:p>
            <a:pPr algn="ctr"/>
            <a:r>
              <a:rPr lang="en-US" b="1"/>
              <a:t>Chapter 8</a:t>
            </a:r>
          </a:p>
        </p:txBody>
      </p:sp>
      <p:sp>
        <p:nvSpPr>
          <p:cNvPr id="5" name="Text Placeholder 4"/>
          <p:cNvSpPr>
            <a:spLocks noGrp="1"/>
          </p:cNvSpPr>
          <p:nvPr>
            <p:ph type="body" sz="quarter" idx="4294967295"/>
          </p:nvPr>
        </p:nvSpPr>
        <p:spPr>
          <a:xfrm>
            <a:off x="4876800" y="3703638"/>
            <a:ext cx="3429000" cy="1477962"/>
          </a:xfrm>
        </p:spPr>
        <p:txBody>
          <a:bodyPr/>
          <a:lstStyle/>
          <a:p>
            <a:pPr marL="0" indent="0" algn="ctr">
              <a:buNone/>
            </a:pPr>
            <a:r>
              <a:rPr lang="en-US" sz="2200"/>
              <a:t>Using the Data Analysis, Solver, and Scenario Features, and Building Complex Formulas</a:t>
            </a:r>
          </a:p>
        </p:txBody>
      </p:sp>
      <p:pic>
        <p:nvPicPr>
          <p:cNvPr id="9" name="Picture 8" descr="Pearson Logo">
            <a:extLst>
              <a:ext uri="{FF2B5EF4-FFF2-40B4-BE49-F238E27FC236}">
                <a16:creationId xmlns:a16="http://schemas.microsoft.com/office/drawing/2014/main" id="{B3F84BE4-175C-4DAB-A9A9-872EB3015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11" name="Text Placeholder 3"/>
          <p:cNvSpPr>
            <a:spLocks noGrp="1"/>
          </p:cNvSpPr>
          <p:nvPr>
            <p:ph type="body" sz="quarter" idx="15"/>
          </p:nvPr>
        </p:nvSpPr>
        <p:spPr>
          <a:xfrm>
            <a:off x="3077816" y="6522027"/>
            <a:ext cx="5848350" cy="259773"/>
          </a:xfrm>
        </p:spPr>
        <p:txBody>
          <a:bodyPr/>
          <a:lstStyle/>
          <a:p>
            <a:pPr algn="r">
              <a:buClrTx/>
              <a:defRPr/>
            </a:pPr>
            <a:r>
              <a:rPr lang="en-US" altLang="en-US" sz="120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248131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Income and Expenses </a:t>
            </a:r>
            <a:r>
              <a:rPr lang="en-US" sz="2000" b="0" dirty="0"/>
              <a:t>(2 of 2)</a:t>
            </a:r>
            <a:endParaRPr lang="en-IN" sz="2000" b="0" dirty="0"/>
          </a:p>
        </p:txBody>
      </p:sp>
      <p:pic>
        <p:nvPicPr>
          <p:cNvPr id="6" name="Content Placeholder 5" descr="An Excel sheet shows sales are projected at 10 percent growth in row 3.&#10;">
            <a:extLst>
              <a:ext uri="{FF2B5EF4-FFF2-40B4-BE49-F238E27FC236}">
                <a16:creationId xmlns:a16="http://schemas.microsoft.com/office/drawing/2014/main" id="{0E9F2279-89C5-4E58-B310-20731D6A37C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6571" y="2259409"/>
            <a:ext cx="7830858" cy="2339181"/>
          </a:xfrm>
        </p:spPr>
      </p:pic>
    </p:spTree>
    <p:extLst>
      <p:ext uri="{BB962C8B-B14F-4D97-AF65-F5344CB8AC3E}">
        <p14:creationId xmlns:p14="http://schemas.microsoft.com/office/powerpoint/2010/main" val="225426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Determine a Break-Even Point </a:t>
            </a:r>
            <a:r>
              <a:rPr lang="en-US" sz="2000" b="0" dirty="0"/>
              <a:t>(1 of 3)</a:t>
            </a:r>
            <a:endParaRPr lang="en-IN" dirty="0"/>
          </a:p>
        </p:txBody>
      </p:sp>
      <p:pic>
        <p:nvPicPr>
          <p:cNvPr id="7" name="Content Placeholder 6" descr="An Excel sheet shows the values 12,213 dollars in E10 and 683 dollars in I10 are labeled as Profit or loss and Break-even point respectively.&#10;">
            <a:extLst>
              <a:ext uri="{FF2B5EF4-FFF2-40B4-BE49-F238E27FC236}">
                <a16:creationId xmlns:a16="http://schemas.microsoft.com/office/drawing/2014/main" id="{7CE46351-163B-4DEF-BEBC-C80E6127572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6684" y="2167930"/>
            <a:ext cx="8130632" cy="2522140"/>
          </a:xfrm>
        </p:spPr>
      </p:pic>
    </p:spTree>
    <p:extLst>
      <p:ext uri="{BB962C8B-B14F-4D97-AF65-F5344CB8AC3E}">
        <p14:creationId xmlns:p14="http://schemas.microsoft.com/office/powerpoint/2010/main" val="262599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Determine a Break-Even Point </a:t>
            </a:r>
            <a:r>
              <a:rPr lang="en-US" sz="2000" b="0" dirty="0"/>
              <a:t>(2 of 3)</a:t>
            </a:r>
            <a:endParaRPr lang="en-IN" dirty="0"/>
          </a:p>
        </p:txBody>
      </p:sp>
      <p:pic>
        <p:nvPicPr>
          <p:cNvPr id="6" name="Content Placeholder 5" descr="An Excel sheet showing a select data source dialog box. &#10;Long description in Notes Pane, press F6.&#10;">
            <a:extLst>
              <a:ext uri="{FF2B5EF4-FFF2-40B4-BE49-F238E27FC236}">
                <a16:creationId xmlns:a16="http://schemas.microsoft.com/office/drawing/2014/main" id="{7455A6FB-7D1C-4C8D-A42E-66727100FA4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5651" y="2073481"/>
            <a:ext cx="7932698" cy="2711037"/>
          </a:xfrm>
        </p:spPr>
      </p:pic>
    </p:spTree>
    <p:extLst>
      <p:ext uri="{BB962C8B-B14F-4D97-AF65-F5344CB8AC3E}">
        <p14:creationId xmlns:p14="http://schemas.microsoft.com/office/powerpoint/2010/main" val="1285188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Determine a Break-Even Point </a:t>
            </a:r>
            <a:r>
              <a:rPr lang="en-US" sz="2000" b="0" dirty="0"/>
              <a:t>(3 of 3)</a:t>
            </a:r>
            <a:endParaRPr lang="en-IN" dirty="0"/>
          </a:p>
        </p:txBody>
      </p:sp>
      <p:pic>
        <p:nvPicPr>
          <p:cNvPr id="6" name="Content Placeholder 5" descr="A projected income worksheet in Excel showing a scale of a line chart is changed to 100,000 dollars - 500,000 dollars, and chart area (grey) and plot area (light blue) are formatted with solid fill colors.&#10;">
            <a:extLst>
              <a:ext uri="{FF2B5EF4-FFF2-40B4-BE49-F238E27FC236}">
                <a16:creationId xmlns:a16="http://schemas.microsoft.com/office/drawing/2014/main" id="{F3DFB3C5-722A-4D52-AA61-0F6A3FAA343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55726" y="1655362"/>
            <a:ext cx="7432548" cy="3547275"/>
          </a:xfrm>
        </p:spPr>
      </p:pic>
    </p:spTree>
    <p:extLst>
      <p:ext uri="{BB962C8B-B14F-4D97-AF65-F5344CB8AC3E}">
        <p14:creationId xmlns:p14="http://schemas.microsoft.com/office/powerpoint/2010/main" val="18896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Solver </a:t>
            </a:r>
            <a:r>
              <a:rPr lang="en-US" sz="2000" b="0" dirty="0"/>
              <a:t>(1 of 7)</a:t>
            </a:r>
            <a:endParaRPr lang="en-IN" sz="2000" b="0" dirty="0"/>
          </a:p>
        </p:txBody>
      </p:sp>
      <p:sp>
        <p:nvSpPr>
          <p:cNvPr id="3" name="Content Placeholder 2"/>
          <p:cNvSpPr>
            <a:spLocks noGrp="1"/>
          </p:cNvSpPr>
          <p:nvPr>
            <p:ph idx="1"/>
          </p:nvPr>
        </p:nvSpPr>
        <p:spPr/>
        <p:txBody>
          <a:bodyPr/>
          <a:lstStyle/>
          <a:p>
            <a:r>
              <a:rPr lang="en-US" sz="2400" dirty="0"/>
              <a:t>Solver </a:t>
            </a:r>
          </a:p>
          <a:p>
            <a:pPr lvl="1"/>
            <a:r>
              <a:rPr lang="en-US" sz="2400" dirty="0"/>
              <a:t>Excel what-if analysis tool</a:t>
            </a:r>
          </a:p>
          <a:p>
            <a:pPr lvl="1"/>
            <a:r>
              <a:rPr lang="en-US" sz="2400" dirty="0"/>
              <a:t>Solver is an add-in</a:t>
            </a:r>
          </a:p>
          <a:p>
            <a:pPr lvl="1"/>
            <a:r>
              <a:rPr lang="en-US" sz="2400" dirty="0"/>
              <a:t>Must install and/or activate </a:t>
            </a:r>
          </a:p>
          <a:p>
            <a:pPr lvl="1"/>
            <a:r>
              <a:rPr lang="en-US" sz="2400" dirty="0"/>
              <a:t>Can find an optimal value for a formula in one cell subject to constraints</a:t>
            </a:r>
          </a:p>
        </p:txBody>
      </p:sp>
    </p:spTree>
    <p:extLst>
      <p:ext uri="{BB962C8B-B14F-4D97-AF65-F5344CB8AC3E}">
        <p14:creationId xmlns:p14="http://schemas.microsoft.com/office/powerpoint/2010/main" val="55327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Solver </a:t>
            </a:r>
            <a:r>
              <a:rPr lang="en-US" sz="2000" b="0" dirty="0"/>
              <a:t>(2 of 7)</a:t>
            </a:r>
            <a:endParaRPr lang="en-IN" sz="2000" b="0" dirty="0"/>
          </a:p>
        </p:txBody>
      </p:sp>
      <p:sp>
        <p:nvSpPr>
          <p:cNvPr id="3" name="Content Placeholder 2"/>
          <p:cNvSpPr>
            <a:spLocks noGrp="1"/>
          </p:cNvSpPr>
          <p:nvPr>
            <p:ph idx="1"/>
          </p:nvPr>
        </p:nvSpPr>
        <p:spPr/>
        <p:txBody>
          <a:bodyPr/>
          <a:lstStyle/>
          <a:p>
            <a:r>
              <a:rPr lang="en-US" sz="2400" dirty="0"/>
              <a:t>Objective cell—contains formula for the results you are trying to determine</a:t>
            </a:r>
          </a:p>
          <a:p>
            <a:r>
              <a:rPr lang="en-US" sz="2400" dirty="0"/>
              <a:t>Decision variables/variable cells—where the values will change to achieve desired results</a:t>
            </a:r>
          </a:p>
          <a:p>
            <a:r>
              <a:rPr lang="en-US" sz="2400" dirty="0"/>
              <a:t>Constraint cells—contain values that limit or restrict the outcome</a:t>
            </a:r>
          </a:p>
        </p:txBody>
      </p:sp>
    </p:spTree>
    <p:extLst>
      <p:ext uri="{BB962C8B-B14F-4D97-AF65-F5344CB8AC3E}">
        <p14:creationId xmlns:p14="http://schemas.microsoft.com/office/powerpoint/2010/main" val="2115098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Solver </a:t>
            </a:r>
            <a:r>
              <a:rPr lang="en-US" sz="2000" b="0" dirty="0"/>
              <a:t>(3 of 7)</a:t>
            </a:r>
            <a:endParaRPr lang="en-IN" sz="2000" b="0" dirty="0"/>
          </a:p>
        </p:txBody>
      </p:sp>
      <p:pic>
        <p:nvPicPr>
          <p:cNvPr id="7" name="Content Placeholder 6" descr="An Excel sheet showing a table titled “Evening shift server staff schedule (row 1)”. &#10;Long description in Notes Pane, press F6.&#10;">
            <a:extLst>
              <a:ext uri="{FF2B5EF4-FFF2-40B4-BE49-F238E27FC236}">
                <a16:creationId xmlns:a16="http://schemas.microsoft.com/office/drawing/2014/main" id="{3F5C5166-BB1B-4B1D-96E7-CC31B1F575E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5923" y="2123896"/>
            <a:ext cx="7992154" cy="2610208"/>
          </a:xfrm>
        </p:spPr>
      </p:pic>
    </p:spTree>
    <p:extLst>
      <p:ext uri="{BB962C8B-B14F-4D97-AF65-F5344CB8AC3E}">
        <p14:creationId xmlns:p14="http://schemas.microsoft.com/office/powerpoint/2010/main" val="3222039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Solver </a:t>
            </a:r>
            <a:r>
              <a:rPr lang="en-US" sz="2000" b="0" dirty="0"/>
              <a:t>(4 of 7)</a:t>
            </a:r>
            <a:endParaRPr lang="en-IN" sz="2000" b="0" dirty="0"/>
          </a:p>
        </p:txBody>
      </p:sp>
      <p:pic>
        <p:nvPicPr>
          <p:cNvPr id="7" name="Content Placeholder 6" descr="An excel showing a Solver Parameters dialog box. &#10;Long description in Notes Pane, press F6.&#10;">
            <a:extLst>
              <a:ext uri="{FF2B5EF4-FFF2-40B4-BE49-F238E27FC236}">
                <a16:creationId xmlns:a16="http://schemas.microsoft.com/office/drawing/2014/main" id="{A9B007B0-07F2-4BD2-BA64-6DB196BB20E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0288" y="1602844"/>
            <a:ext cx="7583424" cy="3652311"/>
          </a:xfrm>
        </p:spPr>
      </p:pic>
    </p:spTree>
    <p:extLst>
      <p:ext uri="{BB962C8B-B14F-4D97-AF65-F5344CB8AC3E}">
        <p14:creationId xmlns:p14="http://schemas.microsoft.com/office/powerpoint/2010/main" val="1759146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Solver </a:t>
            </a:r>
            <a:r>
              <a:rPr lang="en-US" sz="2000" b="0" dirty="0"/>
              <a:t>(5 of 7)</a:t>
            </a:r>
            <a:endParaRPr lang="en-IN" sz="2000" b="0" dirty="0"/>
          </a:p>
        </p:txBody>
      </p:sp>
      <p:pic>
        <p:nvPicPr>
          <p:cNvPr id="10" name="Content Placeholder 9" descr="An Excel sheet showing Add constraints dialog box.&#10;Long description in Notes Pane, press F6.&#10;">
            <a:extLst>
              <a:ext uri="{FF2B5EF4-FFF2-40B4-BE49-F238E27FC236}">
                <a16:creationId xmlns:a16="http://schemas.microsoft.com/office/drawing/2014/main" id="{FD876C7B-51AB-4078-8CF9-ACEE06AB6D2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2621" y="1600200"/>
            <a:ext cx="7958758" cy="1593945"/>
          </a:xfrm>
        </p:spPr>
      </p:pic>
      <p:pic>
        <p:nvPicPr>
          <p:cNvPr id="12" name="Content Placeholder 11" descr="Add constraints dialog box in Excel shows 0 is entered in constraint box and labeled as ‘Changing cells must be greater than or equal to 0’.&#10;">
            <a:extLst>
              <a:ext uri="{FF2B5EF4-FFF2-40B4-BE49-F238E27FC236}">
                <a16:creationId xmlns:a16="http://schemas.microsoft.com/office/drawing/2014/main" id="{F2F03CD2-CE10-4B04-8E6A-1033E9F3B2C9}"/>
              </a:ext>
            </a:extLst>
          </p:cNvP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594360" y="3447467"/>
            <a:ext cx="7955280" cy="2280246"/>
          </a:xfrm>
        </p:spPr>
      </p:pic>
    </p:spTree>
    <p:extLst>
      <p:ext uri="{BB962C8B-B14F-4D97-AF65-F5344CB8AC3E}">
        <p14:creationId xmlns:p14="http://schemas.microsoft.com/office/powerpoint/2010/main" val="2160163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Solver </a:t>
            </a:r>
            <a:r>
              <a:rPr lang="en-US" sz="2000" b="0" dirty="0"/>
              <a:t>(6 of 7)</a:t>
            </a:r>
            <a:endParaRPr lang="en-IN" sz="2000" b="0" dirty="0"/>
          </a:p>
        </p:txBody>
      </p:sp>
      <p:pic>
        <p:nvPicPr>
          <p:cNvPr id="7" name="Content Placeholder 6" descr="An Excel sheet showing a solver parameters dialog box. &#10;Long description in Notes Pane, press F6.&#10;">
            <a:extLst>
              <a:ext uri="{FF2B5EF4-FFF2-40B4-BE49-F238E27FC236}">
                <a16:creationId xmlns:a16="http://schemas.microsoft.com/office/drawing/2014/main" id="{42A43C52-338C-4777-8964-45A91BFCB6A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5999" y="1574371"/>
            <a:ext cx="7712001" cy="3709257"/>
          </a:xfrm>
        </p:spPr>
      </p:pic>
    </p:spTree>
    <p:extLst>
      <p:ext uri="{BB962C8B-B14F-4D97-AF65-F5344CB8AC3E}">
        <p14:creationId xmlns:p14="http://schemas.microsoft.com/office/powerpoint/2010/main" val="1600127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Objectives</a:t>
            </a:r>
            <a:endParaRPr lang="en-IN" dirty="0"/>
          </a:p>
        </p:txBody>
      </p:sp>
      <p:sp>
        <p:nvSpPr>
          <p:cNvPr id="5" name="Content Placeholder 4"/>
          <p:cNvSpPr>
            <a:spLocks noGrp="1"/>
          </p:cNvSpPr>
          <p:nvPr>
            <p:ph idx="1"/>
          </p:nvPr>
        </p:nvSpPr>
        <p:spPr/>
        <p:txBody>
          <a:bodyPr/>
          <a:lstStyle/>
          <a:p>
            <a:pPr marL="457200" indent="-457200">
              <a:buSzPct val="100000"/>
              <a:buFont typeface="+mj-lt"/>
              <a:buAutoNum type="arabicPeriod"/>
            </a:pPr>
            <a:r>
              <a:rPr lang="en-US" sz="2400" dirty="0"/>
              <a:t>Calculate a Moving Average</a:t>
            </a:r>
          </a:p>
          <a:p>
            <a:pPr marL="457200" indent="-457200">
              <a:buSzPct val="100000"/>
              <a:buFont typeface="+mj-lt"/>
              <a:buAutoNum type="arabicPeriod"/>
            </a:pPr>
            <a:r>
              <a:rPr lang="en-US" sz="2400" dirty="0"/>
              <a:t>Project Income and Expenses</a:t>
            </a:r>
          </a:p>
          <a:p>
            <a:pPr marL="457200" indent="-457200">
              <a:buSzPct val="100000"/>
              <a:buFont typeface="+mj-lt"/>
              <a:buAutoNum type="arabicPeriod"/>
            </a:pPr>
            <a:r>
              <a:rPr lang="en-US" sz="2400" dirty="0"/>
              <a:t>Determine a Break-Even Point</a:t>
            </a:r>
          </a:p>
          <a:p>
            <a:pPr marL="457200" indent="-457200">
              <a:buSzPct val="100000"/>
              <a:buFont typeface="+mj-lt"/>
              <a:buAutoNum type="arabicPeriod"/>
            </a:pPr>
            <a:r>
              <a:rPr lang="en-US" sz="2400" dirty="0"/>
              <a:t>Use Solver</a:t>
            </a:r>
          </a:p>
          <a:p>
            <a:pPr marL="457200" indent="-457200">
              <a:buSzPct val="100000"/>
              <a:buFont typeface="+mj-lt"/>
              <a:buAutoNum type="arabicPeriod"/>
            </a:pPr>
            <a:r>
              <a:rPr lang="en-US" sz="2400" dirty="0"/>
              <a:t>Create Scenarios</a:t>
            </a:r>
          </a:p>
          <a:p>
            <a:pPr marL="457200" indent="-457200">
              <a:buSzPct val="100000"/>
              <a:buFont typeface="+mj-lt"/>
              <a:buAutoNum type="arabicPeriod"/>
            </a:pPr>
            <a:r>
              <a:rPr lang="en-US" sz="2400" dirty="0"/>
              <a:t>Use Logical Functions</a:t>
            </a:r>
          </a:p>
          <a:p>
            <a:pPr marL="457200" indent="-457200">
              <a:buSzPct val="100000"/>
              <a:buFont typeface="+mj-lt"/>
              <a:buAutoNum type="arabicPeriod"/>
            </a:pPr>
            <a:r>
              <a:rPr lang="en-US" sz="2400" dirty="0"/>
              <a:t>Create Complex Formulas</a:t>
            </a:r>
          </a:p>
        </p:txBody>
      </p:sp>
    </p:spTree>
    <p:extLst>
      <p:ext uri="{BB962C8B-B14F-4D97-AF65-F5344CB8AC3E}">
        <p14:creationId xmlns:p14="http://schemas.microsoft.com/office/powerpoint/2010/main" val="383898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Solver </a:t>
            </a:r>
            <a:r>
              <a:rPr lang="en-US" sz="2000" b="0" dirty="0"/>
              <a:t>(7 of 7)</a:t>
            </a:r>
            <a:endParaRPr lang="en-IN" sz="2000" b="0" dirty="0"/>
          </a:p>
        </p:txBody>
      </p:sp>
      <p:pic>
        <p:nvPicPr>
          <p:cNvPr id="7" name="Content Placeholder 6" descr="An Excel sheet showing changes made in the table using the solver parameters dialog box. &#10;Long description in Notes Pane, press F6.&#10;">
            <a:extLst>
              <a:ext uri="{FF2B5EF4-FFF2-40B4-BE49-F238E27FC236}">
                <a16:creationId xmlns:a16="http://schemas.microsoft.com/office/drawing/2014/main" id="{B72DA046-59C4-4DE2-85D5-CC9CB2604C6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2188" y="2262104"/>
            <a:ext cx="7659624" cy="2333792"/>
          </a:xfrm>
        </p:spPr>
      </p:pic>
    </p:spTree>
    <p:extLst>
      <p:ext uri="{BB962C8B-B14F-4D97-AF65-F5344CB8AC3E}">
        <p14:creationId xmlns:p14="http://schemas.microsoft.com/office/powerpoint/2010/main" val="3555195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Scenarios </a:t>
            </a:r>
            <a:r>
              <a:rPr lang="en-US" sz="2000" b="0" dirty="0"/>
              <a:t>(1 of 3)</a:t>
            </a:r>
            <a:endParaRPr lang="en-IN" sz="2000" b="0" dirty="0"/>
          </a:p>
        </p:txBody>
      </p:sp>
      <p:sp>
        <p:nvSpPr>
          <p:cNvPr id="3" name="Content Placeholder 2"/>
          <p:cNvSpPr>
            <a:spLocks noGrp="1"/>
          </p:cNvSpPr>
          <p:nvPr>
            <p:ph idx="1"/>
          </p:nvPr>
        </p:nvSpPr>
        <p:spPr>
          <a:xfrm>
            <a:off x="457200" y="1600200"/>
            <a:ext cx="8001000" cy="4525963"/>
          </a:xfrm>
        </p:spPr>
        <p:txBody>
          <a:bodyPr/>
          <a:lstStyle/>
          <a:p>
            <a:r>
              <a:rPr lang="en-US" sz="2400" dirty="0"/>
              <a:t>Scenario Manager—What-If Analysis tool to compare alternatives </a:t>
            </a:r>
          </a:p>
          <a:p>
            <a:r>
              <a:rPr lang="en-US" sz="2400" dirty="0"/>
              <a:t>Scenario—Set of values substituted automatically in a worksheet</a:t>
            </a:r>
          </a:p>
        </p:txBody>
      </p:sp>
    </p:spTree>
    <p:extLst>
      <p:ext uri="{BB962C8B-B14F-4D97-AF65-F5344CB8AC3E}">
        <p14:creationId xmlns:p14="http://schemas.microsoft.com/office/powerpoint/2010/main" val="1343524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Scenarios </a:t>
            </a:r>
            <a:r>
              <a:rPr lang="en-US" sz="2000" b="0" dirty="0"/>
              <a:t>(2 of 3)</a:t>
            </a:r>
            <a:endParaRPr lang="en-IN" sz="2000" b="0" dirty="0"/>
          </a:p>
        </p:txBody>
      </p:sp>
      <p:pic>
        <p:nvPicPr>
          <p:cNvPr id="10" name="Content Placeholder 9" descr="An excel sheet showing a Scenario Manager dialog box where the text in scenarios box reads as ‘No scenarios defined. Choose Add to add scenarios’.&#10;">
            <a:extLst>
              <a:ext uri="{FF2B5EF4-FFF2-40B4-BE49-F238E27FC236}">
                <a16:creationId xmlns:a16="http://schemas.microsoft.com/office/drawing/2014/main" id="{9256A905-3B59-489F-A4F6-682D306B777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9526" y="1439134"/>
            <a:ext cx="7584948" cy="2327398"/>
          </a:xfrm>
        </p:spPr>
      </p:pic>
      <p:pic>
        <p:nvPicPr>
          <p:cNvPr id="12" name="Content Placeholder 11" descr="An Excel sheet showing Scenario Values dialog box and Scenario displays in the range C3:C8.&#10;">
            <a:extLst>
              <a:ext uri="{FF2B5EF4-FFF2-40B4-BE49-F238E27FC236}">
                <a16:creationId xmlns:a16="http://schemas.microsoft.com/office/drawing/2014/main" id="{DFB11383-BFA4-4B94-811F-76E840BBB928}"/>
              </a:ext>
            </a:extLst>
          </p:cNvP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779526" y="3773725"/>
            <a:ext cx="7584948" cy="2053095"/>
          </a:xfrm>
        </p:spPr>
      </p:pic>
    </p:spTree>
    <p:extLst>
      <p:ext uri="{BB962C8B-B14F-4D97-AF65-F5344CB8AC3E}">
        <p14:creationId xmlns:p14="http://schemas.microsoft.com/office/powerpoint/2010/main" val="3597950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Scenarios </a:t>
            </a:r>
            <a:r>
              <a:rPr lang="en-US" sz="2000" b="0" dirty="0"/>
              <a:t>(3 of 3)</a:t>
            </a:r>
            <a:endParaRPr lang="en-IN" sz="2000" b="0" dirty="0"/>
          </a:p>
        </p:txBody>
      </p:sp>
      <p:pic>
        <p:nvPicPr>
          <p:cNvPr id="16" name="Content Placeholder 15" descr="An Excel sheet showing a Scenario manager dialog box where three scenarios (options 1, 2, and 3) are listed.&#10;">
            <a:extLst>
              <a:ext uri="{FF2B5EF4-FFF2-40B4-BE49-F238E27FC236}">
                <a16:creationId xmlns:a16="http://schemas.microsoft.com/office/drawing/2014/main" id="{DD1E4EF4-8E97-4B7E-980A-DE4B83FF417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4088" y="1586325"/>
            <a:ext cx="7735824" cy="2349899"/>
          </a:xfrm>
        </p:spPr>
      </p:pic>
      <p:pic>
        <p:nvPicPr>
          <p:cNvPr id="12" name="Content Placeholder 11" descr="An Excel sheet shows scenarios are listed side by side in columns E to G.&#10;">
            <a:extLst>
              <a:ext uri="{FF2B5EF4-FFF2-40B4-BE49-F238E27FC236}">
                <a16:creationId xmlns:a16="http://schemas.microsoft.com/office/drawing/2014/main" id="{E554540E-427C-4E14-8B27-DD92C59C8C54}"/>
              </a:ext>
            </a:extLst>
          </p:cNvP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779526" y="3920551"/>
            <a:ext cx="7584948" cy="2404049"/>
          </a:xfrm>
        </p:spPr>
      </p:pic>
    </p:spTree>
    <p:extLst>
      <p:ext uri="{BB962C8B-B14F-4D97-AF65-F5344CB8AC3E}">
        <p14:creationId xmlns:p14="http://schemas.microsoft.com/office/powerpoint/2010/main" val="3756370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Logical Functions </a:t>
            </a:r>
            <a:r>
              <a:rPr lang="en-US" sz="2000" b="0" dirty="0"/>
              <a:t>(1 of 4)</a:t>
            </a:r>
            <a:endParaRPr lang="en-IN" sz="2000" b="0" dirty="0"/>
          </a:p>
        </p:txBody>
      </p:sp>
      <p:sp>
        <p:nvSpPr>
          <p:cNvPr id="3" name="Content Placeholder 2"/>
          <p:cNvSpPr>
            <a:spLocks noGrp="1"/>
          </p:cNvSpPr>
          <p:nvPr>
            <p:ph idx="1"/>
          </p:nvPr>
        </p:nvSpPr>
        <p:spPr/>
        <p:txBody>
          <a:bodyPr/>
          <a:lstStyle/>
          <a:p>
            <a:r>
              <a:rPr lang="en-US" sz="2400" dirty="0"/>
              <a:t>Logical function—tests for specific conditions</a:t>
            </a:r>
          </a:p>
          <a:p>
            <a:pPr lvl="1">
              <a:spcBef>
                <a:spcPts val="1000"/>
              </a:spcBef>
            </a:pPr>
            <a:r>
              <a:rPr lang="en-US" sz="2400" dirty="0"/>
              <a:t>SUMIF function—adds values in a specified range that meet a certain condition or criteria</a:t>
            </a:r>
          </a:p>
          <a:p>
            <a:pPr lvl="1">
              <a:spcBef>
                <a:spcPts val="1000"/>
              </a:spcBef>
            </a:pPr>
            <a:r>
              <a:rPr lang="en-US" sz="2400" dirty="0"/>
              <a:t>SUMIFS function—allows specification of multiple ranges and multiple criteria</a:t>
            </a:r>
          </a:p>
          <a:p>
            <a:pPr lvl="1">
              <a:spcBef>
                <a:spcPts val="1000"/>
              </a:spcBef>
            </a:pPr>
            <a:r>
              <a:rPr lang="en-US" sz="2400" dirty="0"/>
              <a:t>COUNTIF function—counts all cells that meet specific criteria in a range</a:t>
            </a:r>
          </a:p>
          <a:p>
            <a:pPr lvl="1">
              <a:spcBef>
                <a:spcPts val="1000"/>
              </a:spcBef>
            </a:pPr>
            <a:r>
              <a:rPr lang="en-US" sz="2400" dirty="0"/>
              <a:t>COUNTIFS function—counts all cells in multiple ranges and multiple criteria</a:t>
            </a:r>
          </a:p>
        </p:txBody>
      </p:sp>
    </p:spTree>
    <p:extLst>
      <p:ext uri="{BB962C8B-B14F-4D97-AF65-F5344CB8AC3E}">
        <p14:creationId xmlns:p14="http://schemas.microsoft.com/office/powerpoint/2010/main" val="3880213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Logical Functions </a:t>
            </a:r>
            <a:r>
              <a:rPr lang="en-US" sz="2000" b="0" dirty="0"/>
              <a:t>(2 of 4)</a:t>
            </a:r>
            <a:endParaRPr lang="en-IN" sz="2000" b="0" dirty="0"/>
          </a:p>
        </p:txBody>
      </p:sp>
      <p:pic>
        <p:nvPicPr>
          <p:cNvPr id="10" name="Content Placeholder 9" descr="An excel sheet shows a ScreenTip displayed below cell G3. The screen tip reads as SUMIF (range, criteria, open brace sum underscore range close brace). It is labeled as “Optional argument displays in brackets” and “SUMIF syntax in ScreenTip”.&#10;">
            <a:extLst>
              <a:ext uri="{FF2B5EF4-FFF2-40B4-BE49-F238E27FC236}">
                <a16:creationId xmlns:a16="http://schemas.microsoft.com/office/drawing/2014/main" id="{1E4D98CC-C722-4380-BB9B-0C39E96BE9B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400476"/>
            <a:ext cx="8229600" cy="1769969"/>
          </a:xfrm>
        </p:spPr>
      </p:pic>
      <p:pic>
        <p:nvPicPr>
          <p:cNvPr id="12" name="Content Placeholder 11" descr="An Excel sheet shows the SUMIF function in Formula Bar. &#10;Long description in Notes Pane, press F6.&#10;">
            <a:extLst>
              <a:ext uri="{FF2B5EF4-FFF2-40B4-BE49-F238E27FC236}">
                <a16:creationId xmlns:a16="http://schemas.microsoft.com/office/drawing/2014/main" id="{88CA546B-AA1A-4336-98F7-27A19752CBE3}"/>
              </a:ext>
            </a:extLst>
          </p:cNvP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457200" y="3210133"/>
            <a:ext cx="8229600" cy="2832707"/>
          </a:xfrm>
        </p:spPr>
      </p:pic>
    </p:spTree>
    <p:extLst>
      <p:ext uri="{BB962C8B-B14F-4D97-AF65-F5344CB8AC3E}">
        <p14:creationId xmlns:p14="http://schemas.microsoft.com/office/powerpoint/2010/main" val="2394506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Logical Functions </a:t>
            </a:r>
            <a:r>
              <a:rPr lang="en-US" sz="2000" b="0" dirty="0"/>
              <a:t>(3 of 4)</a:t>
            </a:r>
            <a:endParaRPr lang="en-IN" sz="2000" b="0" dirty="0"/>
          </a:p>
        </p:txBody>
      </p:sp>
      <p:pic>
        <p:nvPicPr>
          <p:cNvPr id="10" name="Content Placeholder 9" descr="An excel sheet shows a ScreenTip displayed below cell K3. &#10;Long description in Notes Pane, press F6.&#10;">
            <a:extLst>
              <a:ext uri="{FF2B5EF4-FFF2-40B4-BE49-F238E27FC236}">
                <a16:creationId xmlns:a16="http://schemas.microsoft.com/office/drawing/2014/main" id="{1430C689-7385-4159-ABAB-D60665B8E3F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1520" y="1600200"/>
            <a:ext cx="7680960" cy="1661797"/>
          </a:xfrm>
        </p:spPr>
      </p:pic>
      <p:pic>
        <p:nvPicPr>
          <p:cNvPr id="12" name="Content Placeholder 11" descr="An Excel sheet shows the SUMIFS function with multiple sets of criteria entered in the formula bar. &#10;Long description in Notes Pane, press F6.&#10;">
            <a:extLst>
              <a:ext uri="{FF2B5EF4-FFF2-40B4-BE49-F238E27FC236}">
                <a16:creationId xmlns:a16="http://schemas.microsoft.com/office/drawing/2014/main" id="{4284A3A2-C697-44CD-9B1F-2417CD62EBD4}"/>
              </a:ext>
            </a:extLst>
          </p:cNvP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731520" y="3473571"/>
            <a:ext cx="7680960" cy="2755549"/>
          </a:xfrm>
        </p:spPr>
      </p:pic>
    </p:spTree>
    <p:extLst>
      <p:ext uri="{BB962C8B-B14F-4D97-AF65-F5344CB8AC3E}">
        <p14:creationId xmlns:p14="http://schemas.microsoft.com/office/powerpoint/2010/main" val="2311666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Logical Functions </a:t>
            </a:r>
            <a:r>
              <a:rPr lang="en-US" sz="2000" b="0" dirty="0"/>
              <a:t>(4 of 4)</a:t>
            </a:r>
            <a:endParaRPr lang="en-IN" sz="2000" b="0" dirty="0"/>
          </a:p>
        </p:txBody>
      </p:sp>
      <p:pic>
        <p:nvPicPr>
          <p:cNvPr id="9" name="Content Placeholder 8" descr="An excel sheet shows a ScreenTip displayed below cell L3. &#10;Long description in Notes Pane, press F6.&#10;">
            <a:extLst>
              <a:ext uri="{FF2B5EF4-FFF2-40B4-BE49-F238E27FC236}">
                <a16:creationId xmlns:a16="http://schemas.microsoft.com/office/drawing/2014/main" id="{63423548-F0BD-4AF9-B134-8C5B07F346F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4360" y="1441624"/>
            <a:ext cx="7955280" cy="1726387"/>
          </a:xfrm>
        </p:spPr>
      </p:pic>
      <p:pic>
        <p:nvPicPr>
          <p:cNvPr id="12" name="Content Placeholder 11" descr="An Excel sheet shows the COUNITIFS function with multiple sets of criteria entered in the formula bar. &#10;Long description in Notes Pane, press F6.&#10;">
            <a:extLst>
              <a:ext uri="{FF2B5EF4-FFF2-40B4-BE49-F238E27FC236}">
                <a16:creationId xmlns:a16="http://schemas.microsoft.com/office/drawing/2014/main" id="{A77C7228-C63C-4A09-9A9C-5BA79BEA18C1}"/>
              </a:ext>
            </a:extLst>
          </p:cNvP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594360" y="3428999"/>
            <a:ext cx="7955280" cy="2741940"/>
          </a:xfrm>
        </p:spPr>
      </p:pic>
    </p:spTree>
    <p:extLst>
      <p:ext uri="{BB962C8B-B14F-4D97-AF65-F5344CB8AC3E}">
        <p14:creationId xmlns:p14="http://schemas.microsoft.com/office/powerpoint/2010/main" val="883904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Complex Formulas </a:t>
            </a:r>
            <a:r>
              <a:rPr lang="en-US" sz="2000" b="0" dirty="0"/>
              <a:t>(1 of 5)</a:t>
            </a:r>
            <a:endParaRPr lang="en-IN" sz="2000" b="0" dirty="0"/>
          </a:p>
        </p:txBody>
      </p:sp>
      <p:sp>
        <p:nvSpPr>
          <p:cNvPr id="3" name="Content Placeholder 2"/>
          <p:cNvSpPr>
            <a:spLocks noGrp="1"/>
          </p:cNvSpPr>
          <p:nvPr>
            <p:ph idx="1"/>
          </p:nvPr>
        </p:nvSpPr>
        <p:spPr>
          <a:xfrm>
            <a:off x="457200" y="1600200"/>
            <a:ext cx="8458200" cy="4648200"/>
          </a:xfrm>
        </p:spPr>
        <p:txBody>
          <a:bodyPr/>
          <a:lstStyle/>
          <a:p>
            <a:r>
              <a:rPr lang="en-US" sz="2400" dirty="0"/>
              <a:t>Logical functions AND and OR are used to develop compound logical tests</a:t>
            </a:r>
          </a:p>
          <a:p>
            <a:pPr lvl="1"/>
            <a:r>
              <a:rPr lang="en-US" sz="2400" dirty="0"/>
              <a:t>AND—returns a result of TRUE if all conditions are met</a:t>
            </a:r>
          </a:p>
          <a:p>
            <a:pPr lvl="1"/>
            <a:r>
              <a:rPr lang="en-US" sz="2400" dirty="0"/>
              <a:t>OR—returns a value of TRUE if any conditions are met</a:t>
            </a:r>
          </a:p>
          <a:p>
            <a:pPr lvl="1"/>
            <a:r>
              <a:rPr lang="en-US" sz="2400" dirty="0"/>
              <a:t>NOT—takes only one argument and tests one condition returning the logical opposite</a:t>
            </a:r>
          </a:p>
        </p:txBody>
      </p:sp>
    </p:spTree>
    <p:extLst>
      <p:ext uri="{BB962C8B-B14F-4D97-AF65-F5344CB8AC3E}">
        <p14:creationId xmlns:p14="http://schemas.microsoft.com/office/powerpoint/2010/main" val="4213508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Complex Formulas </a:t>
            </a:r>
            <a:r>
              <a:rPr lang="en-US" sz="2000" b="0" dirty="0"/>
              <a:t>(2 of 5)</a:t>
            </a:r>
            <a:endParaRPr lang="en-IN" sz="2000" b="0" dirty="0"/>
          </a:p>
        </p:txBody>
      </p:sp>
      <p:pic>
        <p:nvPicPr>
          <p:cNvPr id="10" name="Content Placeholder 9" descr="An excel sheet shows a screen tip displays below cell O3 that reads as “AND open parenthesis logical1 comma open brace logical2 close brace comma ellipses close parenthesis” and is labeled as AND syntax.&#10;">
            <a:extLst>
              <a:ext uri="{FF2B5EF4-FFF2-40B4-BE49-F238E27FC236}">
                <a16:creationId xmlns:a16="http://schemas.microsoft.com/office/drawing/2014/main" id="{E7F65654-140F-4FA5-8374-39A256C987A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1449" y="1676400"/>
            <a:ext cx="8301103" cy="1674717"/>
          </a:xfrm>
        </p:spPr>
      </p:pic>
      <p:pic>
        <p:nvPicPr>
          <p:cNvPr id="12" name="Content Placeholder 11" descr="An excel sheet showing AND function with two logic tests in the formula bar. Long description in Notes Pane, press F6.&#10;">
            <a:extLst>
              <a:ext uri="{FF2B5EF4-FFF2-40B4-BE49-F238E27FC236}">
                <a16:creationId xmlns:a16="http://schemas.microsoft.com/office/drawing/2014/main" id="{8420553C-9C5E-481E-865E-9C3052E10211}"/>
              </a:ext>
            </a:extLst>
          </p:cNvP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700023" y="3433482"/>
            <a:ext cx="7743955" cy="2619279"/>
          </a:xfrm>
        </p:spPr>
      </p:pic>
    </p:spTree>
    <p:extLst>
      <p:ext uri="{BB962C8B-B14F-4D97-AF65-F5344CB8AC3E}">
        <p14:creationId xmlns:p14="http://schemas.microsoft.com/office/powerpoint/2010/main" val="159081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Calculate a Moving Average </a:t>
            </a:r>
            <a:r>
              <a:rPr lang="en-US" sz="2000" b="0" dirty="0"/>
              <a:t>(1 of 6)</a:t>
            </a:r>
            <a:endParaRPr lang="en-IN" sz="2000" b="0" dirty="0"/>
          </a:p>
        </p:txBody>
      </p:sp>
      <p:pic>
        <p:nvPicPr>
          <p:cNvPr id="7" name="Content Placeholder 6" descr="A sales worksheet in Excel shows Original data is in rows 3 and 4 and Data is transposed in columns A and B.&#10;">
            <a:extLst>
              <a:ext uri="{FF2B5EF4-FFF2-40B4-BE49-F238E27FC236}">
                <a16:creationId xmlns:a16="http://schemas.microsoft.com/office/drawing/2014/main" id="{F10C7124-69D4-47AE-AF74-47F6944B4DD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20056" y="1828800"/>
            <a:ext cx="7703888" cy="3578193"/>
          </a:xfrm>
        </p:spPr>
      </p:pic>
    </p:spTree>
    <p:extLst>
      <p:ext uri="{BB962C8B-B14F-4D97-AF65-F5344CB8AC3E}">
        <p14:creationId xmlns:p14="http://schemas.microsoft.com/office/powerpoint/2010/main" val="3437901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Complex Formulas </a:t>
            </a:r>
            <a:r>
              <a:rPr lang="en-US" sz="2000" b="0" dirty="0"/>
              <a:t>(3 of 5)</a:t>
            </a:r>
            <a:endParaRPr lang="en-IN" sz="2000" b="0" dirty="0"/>
          </a:p>
        </p:txBody>
      </p:sp>
      <p:pic>
        <p:nvPicPr>
          <p:cNvPr id="7" name="Content Placeholder 6" descr="An excel sheet showing the use of the nested function. &#10;Long description in Notes Pane, press F6.&#10;">
            <a:extLst>
              <a:ext uri="{FF2B5EF4-FFF2-40B4-BE49-F238E27FC236}">
                <a16:creationId xmlns:a16="http://schemas.microsoft.com/office/drawing/2014/main" id="{8AE0A0DF-21E2-413F-BD4C-BFB4D6CD577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6490" y="2048296"/>
            <a:ext cx="8131020" cy="2761408"/>
          </a:xfrm>
        </p:spPr>
      </p:pic>
    </p:spTree>
    <p:extLst>
      <p:ext uri="{BB962C8B-B14F-4D97-AF65-F5344CB8AC3E}">
        <p14:creationId xmlns:p14="http://schemas.microsoft.com/office/powerpoint/2010/main" val="389412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Complex Formulas </a:t>
            </a:r>
            <a:r>
              <a:rPr lang="en-US" sz="2000" b="0" dirty="0"/>
              <a:t>(4 of 5)</a:t>
            </a:r>
            <a:endParaRPr lang="en-IN" sz="2000" b="0" dirty="0"/>
          </a:p>
        </p:txBody>
      </p:sp>
      <p:pic>
        <p:nvPicPr>
          <p:cNvPr id="7" name="Content Placeholder 6" descr="An Excel sheet showing Function Arguments dialog box for AVERAGEIFS function. &#10;Long description in Notes Pane, press F6.&#10;">
            <a:extLst>
              <a:ext uri="{FF2B5EF4-FFF2-40B4-BE49-F238E27FC236}">
                <a16:creationId xmlns:a16="http://schemas.microsoft.com/office/drawing/2014/main" id="{4CB0F7F4-DE0C-496F-8F1B-E1A3230EDF5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9901" y="2029285"/>
            <a:ext cx="8104198" cy="2799429"/>
          </a:xfrm>
        </p:spPr>
      </p:pic>
    </p:spTree>
    <p:extLst>
      <p:ext uri="{BB962C8B-B14F-4D97-AF65-F5344CB8AC3E}">
        <p14:creationId xmlns:p14="http://schemas.microsoft.com/office/powerpoint/2010/main" val="2759495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Complex Formulas </a:t>
            </a:r>
            <a:r>
              <a:rPr lang="en-US" sz="2000" b="0" dirty="0"/>
              <a:t>(5 of 5)</a:t>
            </a:r>
            <a:endParaRPr lang="en-IN" sz="2000" b="0" dirty="0"/>
          </a:p>
        </p:txBody>
      </p:sp>
      <p:pic>
        <p:nvPicPr>
          <p:cNvPr id="9" name="Content Placeholder 8" descr="An Excel sheet showing function arguments dialog box. &#10;Long description in Notes Pane, press F6.&#10;">
            <a:extLst>
              <a:ext uri="{FF2B5EF4-FFF2-40B4-BE49-F238E27FC236}">
                <a16:creationId xmlns:a16="http://schemas.microsoft.com/office/drawing/2014/main" id="{B9B1B335-212A-4E15-BF9E-BE0D908CFC4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5539" y="1479423"/>
            <a:ext cx="7429500" cy="2384272"/>
          </a:xfrm>
        </p:spPr>
      </p:pic>
      <p:pic>
        <p:nvPicPr>
          <p:cNvPr id="12" name="Content Placeholder 11" descr="A weekly awards worksheet in Excel shows column C of cash bonuses are labeled as “Eight servers will earn a cash bonus; if a server does not earn a bonus, the cell is empty because of the double quotes &quot;&quot; inserted in the formula”.&#10;">
            <a:extLst>
              <a:ext uri="{FF2B5EF4-FFF2-40B4-BE49-F238E27FC236}">
                <a16:creationId xmlns:a16="http://schemas.microsoft.com/office/drawing/2014/main" id="{4D912FF8-968D-4AE1-A308-02FC9A4A5DA4}"/>
              </a:ext>
            </a:extLst>
          </p:cNvPr>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2351471" y="3768689"/>
            <a:ext cx="4441057" cy="2708311"/>
          </a:xfrm>
        </p:spPr>
      </p:pic>
    </p:spTree>
    <p:extLst>
      <p:ext uri="{BB962C8B-B14F-4D97-AF65-F5344CB8AC3E}">
        <p14:creationId xmlns:p14="http://schemas.microsoft.com/office/powerpoint/2010/main" val="977024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5C21-953B-4575-B4E4-BCFF0B8F963F}"/>
              </a:ext>
            </a:extLst>
          </p:cNvPr>
          <p:cNvSpPr>
            <a:spLocks noGrp="1"/>
          </p:cNvSpPr>
          <p:nvPr>
            <p:ph type="title"/>
          </p:nvPr>
        </p:nvSpPr>
        <p:spPr>
          <a:xfrm>
            <a:off x="457200" y="228600"/>
            <a:ext cx="8229600" cy="533400"/>
          </a:xfrm>
        </p:spPr>
        <p:txBody>
          <a:bodyPr/>
          <a:lstStyle/>
          <a:p>
            <a:r>
              <a:rPr lang="en-US" dirty="0"/>
              <a:t>Questions</a:t>
            </a:r>
          </a:p>
        </p:txBody>
      </p:sp>
      <p:pic>
        <p:nvPicPr>
          <p:cNvPr id="3" name="Picture 2" descr="A question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70" y="1390894"/>
            <a:ext cx="2962261" cy="4310672"/>
          </a:xfrm>
          <a:prstGeom prst="rect">
            <a:avLst/>
          </a:prstGeom>
        </p:spPr>
      </p:pic>
    </p:spTree>
    <p:extLst>
      <p:ext uri="{BB962C8B-B14F-4D97-AF65-F5344CB8AC3E}">
        <p14:creationId xmlns:p14="http://schemas.microsoft.com/office/powerpoint/2010/main" val="2135558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sz="quarter" idx="13"/>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Calculate a Moving Average </a:t>
            </a:r>
            <a:r>
              <a:rPr lang="en-US" sz="2000" b="0" dirty="0"/>
              <a:t>(2 of 6)</a:t>
            </a:r>
            <a:endParaRPr lang="en-IN" sz="2000" b="0" dirty="0"/>
          </a:p>
        </p:txBody>
      </p:sp>
      <p:graphicFrame>
        <p:nvGraphicFramePr>
          <p:cNvPr id="5" name="Content Placeholder 4">
            <a:extLst>
              <a:ext uri="{FF2B5EF4-FFF2-40B4-BE49-F238E27FC236}">
                <a16:creationId xmlns:a16="http://schemas.microsoft.com/office/drawing/2014/main" id="{D5EDFDD6-F697-4EBC-B5E5-5698A963FFDF}"/>
              </a:ext>
            </a:extLst>
          </p:cNvPr>
          <p:cNvGraphicFramePr>
            <a:graphicFrameLocks noGrp="1"/>
          </p:cNvGraphicFramePr>
          <p:nvPr>
            <p:ph idx="1"/>
            <p:extLst>
              <p:ext uri="{D42A27DB-BD31-4B8C-83A1-F6EECF244321}">
                <p14:modId xmlns:p14="http://schemas.microsoft.com/office/powerpoint/2010/main" val="1844206949"/>
              </p:ext>
            </p:extLst>
          </p:nvPr>
        </p:nvGraphicFramePr>
        <p:xfrm>
          <a:off x="457200" y="1600200"/>
          <a:ext cx="8229600" cy="4450080"/>
        </p:xfrm>
        <a:graphic>
          <a:graphicData uri="http://schemas.openxmlformats.org/drawingml/2006/table">
            <a:tbl>
              <a:tblPr firstRow="1" bandRow="1">
                <a:tableStyleId>{284E427A-3D55-4303-BF80-6455036E1DE7}</a:tableStyleId>
              </a:tblPr>
              <a:tblGrid>
                <a:gridCol w="4114800">
                  <a:extLst>
                    <a:ext uri="{9D8B030D-6E8A-4147-A177-3AD203B41FA5}">
                      <a16:colId xmlns:a16="http://schemas.microsoft.com/office/drawing/2014/main" val="866710818"/>
                    </a:ext>
                  </a:extLst>
                </a:gridCol>
                <a:gridCol w="4114800">
                  <a:extLst>
                    <a:ext uri="{9D8B030D-6E8A-4147-A177-3AD203B41FA5}">
                      <a16:colId xmlns:a16="http://schemas.microsoft.com/office/drawing/2014/main" val="3008941376"/>
                    </a:ext>
                  </a:extLst>
                </a:gridCol>
              </a:tblGrid>
              <a:tr h="370840">
                <a:tc>
                  <a:txBody>
                    <a:bodyPr/>
                    <a:lstStyle/>
                    <a:p>
                      <a:r>
                        <a:rPr lang="en-US" sz="1600" dirty="0"/>
                        <a:t>To Display</a:t>
                      </a:r>
                    </a:p>
                  </a:txBody>
                  <a:tcPr/>
                </a:tc>
                <a:tc>
                  <a:txBody>
                    <a:bodyPr/>
                    <a:lstStyle/>
                    <a:p>
                      <a:r>
                        <a:rPr lang="en-US" sz="1600" dirty="0"/>
                        <a:t>Use This Code</a:t>
                      </a:r>
                    </a:p>
                  </a:txBody>
                  <a:tcPr/>
                </a:tc>
                <a:extLst>
                  <a:ext uri="{0D108BD9-81ED-4DB2-BD59-A6C34878D82A}">
                    <a16:rowId xmlns:a16="http://schemas.microsoft.com/office/drawing/2014/main" val="3382503293"/>
                  </a:ext>
                </a:extLst>
              </a:tr>
              <a:tr h="370840">
                <a:tc>
                  <a:txBody>
                    <a:bodyPr/>
                    <a:lstStyle/>
                    <a:p>
                      <a:r>
                        <a:rPr lang="en-US" sz="1600" b="0" i="0" u="none" strike="noStrike" kern="1200" baseline="0" dirty="0">
                          <a:solidFill>
                            <a:schemeClr val="dk1"/>
                          </a:solidFill>
                          <a:latin typeface="+mn-lt"/>
                          <a:ea typeface="+mn-ea"/>
                          <a:cs typeface="+mn-cs"/>
                        </a:rPr>
                        <a:t>Months as 1–12</a:t>
                      </a:r>
                      <a:endParaRPr lang="en-US" sz="1600" dirty="0"/>
                    </a:p>
                  </a:txBody>
                  <a:tcPr/>
                </a:tc>
                <a:tc>
                  <a:txBody>
                    <a:bodyPr/>
                    <a:lstStyle/>
                    <a:p>
                      <a:r>
                        <a:rPr lang="en-US" sz="1600" dirty="0"/>
                        <a:t>m</a:t>
                      </a:r>
                    </a:p>
                  </a:txBody>
                  <a:tcPr/>
                </a:tc>
                <a:extLst>
                  <a:ext uri="{0D108BD9-81ED-4DB2-BD59-A6C34878D82A}">
                    <a16:rowId xmlns:a16="http://schemas.microsoft.com/office/drawing/2014/main" val="1979804792"/>
                  </a:ext>
                </a:extLst>
              </a:tr>
              <a:tr h="370840">
                <a:tc>
                  <a:txBody>
                    <a:bodyPr/>
                    <a:lstStyle/>
                    <a:p>
                      <a:r>
                        <a:rPr lang="en-US" sz="1600" b="0" i="0" u="none" strike="noStrike" kern="1200" baseline="0" dirty="0">
                          <a:solidFill>
                            <a:schemeClr val="dk1"/>
                          </a:solidFill>
                          <a:latin typeface="+mn-lt"/>
                          <a:ea typeface="+mn-ea"/>
                          <a:cs typeface="+mn-cs"/>
                        </a:rPr>
                        <a:t>Months as 01–12</a:t>
                      </a:r>
                      <a:endParaRPr lang="en-US" sz="1600" dirty="0"/>
                    </a:p>
                  </a:txBody>
                  <a:tcPr/>
                </a:tc>
                <a:tc>
                  <a:txBody>
                    <a:bodyPr/>
                    <a:lstStyle/>
                    <a:p>
                      <a:r>
                        <a:rPr lang="en-US" sz="1600" dirty="0"/>
                        <a:t>mm</a:t>
                      </a:r>
                    </a:p>
                  </a:txBody>
                  <a:tcPr/>
                </a:tc>
                <a:extLst>
                  <a:ext uri="{0D108BD9-81ED-4DB2-BD59-A6C34878D82A}">
                    <a16:rowId xmlns:a16="http://schemas.microsoft.com/office/drawing/2014/main" val="2536393325"/>
                  </a:ext>
                </a:extLst>
              </a:tr>
              <a:tr h="370840">
                <a:tc>
                  <a:txBody>
                    <a:bodyPr/>
                    <a:lstStyle/>
                    <a:p>
                      <a:r>
                        <a:rPr lang="en-US" sz="1600" b="0" i="0" u="none" strike="noStrike" kern="1200" baseline="0" dirty="0">
                          <a:solidFill>
                            <a:schemeClr val="dk1"/>
                          </a:solidFill>
                          <a:latin typeface="+mn-lt"/>
                          <a:ea typeface="+mn-ea"/>
                          <a:cs typeface="+mn-cs"/>
                        </a:rPr>
                        <a:t>Months as Jan–Dec</a:t>
                      </a:r>
                      <a:endParaRPr lang="en-US" sz="1600" dirty="0"/>
                    </a:p>
                  </a:txBody>
                  <a:tcPr/>
                </a:tc>
                <a:tc>
                  <a:txBody>
                    <a:bodyPr/>
                    <a:lstStyle/>
                    <a:p>
                      <a:r>
                        <a:rPr lang="en-US" sz="1600" dirty="0"/>
                        <a:t>mmm</a:t>
                      </a:r>
                    </a:p>
                  </a:txBody>
                  <a:tcPr/>
                </a:tc>
                <a:extLst>
                  <a:ext uri="{0D108BD9-81ED-4DB2-BD59-A6C34878D82A}">
                    <a16:rowId xmlns:a16="http://schemas.microsoft.com/office/drawing/2014/main" val="915801409"/>
                  </a:ext>
                </a:extLst>
              </a:tr>
              <a:tr h="370840">
                <a:tc>
                  <a:txBody>
                    <a:bodyPr/>
                    <a:lstStyle/>
                    <a:p>
                      <a:r>
                        <a:rPr lang="en-US" sz="1600" b="0" i="0" u="none" strike="noStrike" kern="1200" baseline="0" dirty="0">
                          <a:solidFill>
                            <a:schemeClr val="dk1"/>
                          </a:solidFill>
                          <a:latin typeface="+mn-lt"/>
                          <a:ea typeface="+mn-ea"/>
                          <a:cs typeface="+mn-cs"/>
                        </a:rPr>
                        <a:t>Months as January–December</a:t>
                      </a:r>
                      <a:endParaRPr lang="en-US" sz="1600" dirty="0"/>
                    </a:p>
                  </a:txBody>
                  <a:tcPr/>
                </a:tc>
                <a:tc>
                  <a:txBody>
                    <a:bodyPr/>
                    <a:lstStyle/>
                    <a:p>
                      <a:r>
                        <a:rPr lang="en-US" sz="1600" dirty="0"/>
                        <a:t>mmmm</a:t>
                      </a:r>
                    </a:p>
                  </a:txBody>
                  <a:tcPr/>
                </a:tc>
                <a:extLst>
                  <a:ext uri="{0D108BD9-81ED-4DB2-BD59-A6C34878D82A}">
                    <a16:rowId xmlns:a16="http://schemas.microsoft.com/office/drawing/2014/main" val="1039829016"/>
                  </a:ext>
                </a:extLst>
              </a:tr>
              <a:tr h="370840">
                <a:tc>
                  <a:txBody>
                    <a:bodyPr/>
                    <a:lstStyle/>
                    <a:p>
                      <a:r>
                        <a:rPr lang="en-US" sz="1600" b="0" i="0" u="none" strike="noStrike" kern="1200" baseline="0" dirty="0">
                          <a:solidFill>
                            <a:schemeClr val="dk1"/>
                          </a:solidFill>
                          <a:latin typeface="+mn-lt"/>
                          <a:ea typeface="+mn-ea"/>
                          <a:cs typeface="+mn-cs"/>
                        </a:rPr>
                        <a:t>Months as the first letter of the month</a:t>
                      </a:r>
                      <a:endParaRPr lang="en-US" sz="1600" dirty="0"/>
                    </a:p>
                  </a:txBody>
                  <a:tcPr/>
                </a:tc>
                <a:tc>
                  <a:txBody>
                    <a:bodyPr/>
                    <a:lstStyle/>
                    <a:p>
                      <a:r>
                        <a:rPr lang="en-US" sz="1600" dirty="0"/>
                        <a:t>mmmmm</a:t>
                      </a:r>
                    </a:p>
                  </a:txBody>
                  <a:tcPr/>
                </a:tc>
                <a:extLst>
                  <a:ext uri="{0D108BD9-81ED-4DB2-BD59-A6C34878D82A}">
                    <a16:rowId xmlns:a16="http://schemas.microsoft.com/office/drawing/2014/main" val="1998439541"/>
                  </a:ext>
                </a:extLst>
              </a:tr>
              <a:tr h="370840">
                <a:tc>
                  <a:txBody>
                    <a:bodyPr/>
                    <a:lstStyle/>
                    <a:p>
                      <a:r>
                        <a:rPr lang="en-US" sz="1600" b="0" i="0" u="none" strike="noStrike" kern="1200" baseline="0" dirty="0">
                          <a:solidFill>
                            <a:schemeClr val="dk1"/>
                          </a:solidFill>
                          <a:latin typeface="+mn-lt"/>
                          <a:ea typeface="+mn-ea"/>
                          <a:cs typeface="+mn-cs"/>
                        </a:rPr>
                        <a:t>Days as 1–31</a:t>
                      </a:r>
                      <a:endParaRPr lang="en-US" sz="1600" dirty="0"/>
                    </a:p>
                  </a:txBody>
                  <a:tcPr/>
                </a:tc>
                <a:tc>
                  <a:txBody>
                    <a:bodyPr/>
                    <a:lstStyle/>
                    <a:p>
                      <a:r>
                        <a:rPr lang="en-US" sz="1600" dirty="0"/>
                        <a:t>d</a:t>
                      </a:r>
                    </a:p>
                  </a:txBody>
                  <a:tcPr/>
                </a:tc>
                <a:extLst>
                  <a:ext uri="{0D108BD9-81ED-4DB2-BD59-A6C34878D82A}">
                    <a16:rowId xmlns:a16="http://schemas.microsoft.com/office/drawing/2014/main" val="2185565809"/>
                  </a:ext>
                </a:extLst>
              </a:tr>
              <a:tr h="370840">
                <a:tc>
                  <a:txBody>
                    <a:bodyPr/>
                    <a:lstStyle/>
                    <a:p>
                      <a:r>
                        <a:rPr lang="en-US" sz="1600" b="0" i="0" u="none" strike="noStrike" kern="1200" baseline="0" dirty="0">
                          <a:solidFill>
                            <a:schemeClr val="dk1"/>
                          </a:solidFill>
                          <a:latin typeface="+mn-lt"/>
                          <a:ea typeface="+mn-ea"/>
                          <a:cs typeface="+mn-cs"/>
                        </a:rPr>
                        <a:t>Days as 01–31</a:t>
                      </a:r>
                      <a:endParaRPr lang="en-US" sz="1600" dirty="0"/>
                    </a:p>
                  </a:txBody>
                  <a:tcPr/>
                </a:tc>
                <a:tc>
                  <a:txBody>
                    <a:bodyPr/>
                    <a:lstStyle/>
                    <a:p>
                      <a:r>
                        <a:rPr lang="en-US" sz="1600" dirty="0"/>
                        <a:t>dd</a:t>
                      </a:r>
                    </a:p>
                  </a:txBody>
                  <a:tcPr/>
                </a:tc>
                <a:extLst>
                  <a:ext uri="{0D108BD9-81ED-4DB2-BD59-A6C34878D82A}">
                    <a16:rowId xmlns:a16="http://schemas.microsoft.com/office/drawing/2014/main" val="4031757680"/>
                  </a:ext>
                </a:extLst>
              </a:tr>
              <a:tr h="370840">
                <a:tc>
                  <a:txBody>
                    <a:bodyPr/>
                    <a:lstStyle/>
                    <a:p>
                      <a:r>
                        <a:rPr lang="en-US" sz="1600" b="0" i="0" u="none" strike="noStrike" kern="1200" baseline="0" dirty="0">
                          <a:solidFill>
                            <a:schemeClr val="dk1"/>
                          </a:solidFill>
                          <a:latin typeface="+mn-lt"/>
                          <a:ea typeface="+mn-ea"/>
                          <a:cs typeface="+mn-cs"/>
                        </a:rPr>
                        <a:t>Days as Sun–Sat</a:t>
                      </a:r>
                      <a:endParaRPr lang="en-US" sz="1600" dirty="0"/>
                    </a:p>
                  </a:txBody>
                  <a:tcPr/>
                </a:tc>
                <a:tc>
                  <a:txBody>
                    <a:bodyPr/>
                    <a:lstStyle/>
                    <a:p>
                      <a:r>
                        <a:rPr lang="en-US" sz="1600" dirty="0"/>
                        <a:t>ddd</a:t>
                      </a:r>
                    </a:p>
                  </a:txBody>
                  <a:tcPr/>
                </a:tc>
                <a:extLst>
                  <a:ext uri="{0D108BD9-81ED-4DB2-BD59-A6C34878D82A}">
                    <a16:rowId xmlns:a16="http://schemas.microsoft.com/office/drawing/2014/main" val="1269461995"/>
                  </a:ext>
                </a:extLst>
              </a:tr>
              <a:tr h="370840">
                <a:tc>
                  <a:txBody>
                    <a:bodyPr/>
                    <a:lstStyle/>
                    <a:p>
                      <a:r>
                        <a:rPr lang="en-US" sz="1600" b="0" i="0" u="none" strike="noStrike" kern="1200" baseline="0" dirty="0">
                          <a:solidFill>
                            <a:schemeClr val="dk1"/>
                          </a:solidFill>
                          <a:latin typeface="+mn-lt"/>
                          <a:ea typeface="+mn-ea"/>
                          <a:cs typeface="+mn-cs"/>
                        </a:rPr>
                        <a:t>Days as Sun–Sat</a:t>
                      </a:r>
                      <a:endParaRPr lang="en-US" sz="1600" dirty="0"/>
                    </a:p>
                  </a:txBody>
                  <a:tcPr/>
                </a:tc>
                <a:tc>
                  <a:txBody>
                    <a:bodyPr/>
                    <a:lstStyle/>
                    <a:p>
                      <a:r>
                        <a:rPr lang="en-US" sz="1600" dirty="0"/>
                        <a:t>dddd</a:t>
                      </a:r>
                    </a:p>
                  </a:txBody>
                  <a:tcPr/>
                </a:tc>
                <a:extLst>
                  <a:ext uri="{0D108BD9-81ED-4DB2-BD59-A6C34878D82A}">
                    <a16:rowId xmlns:a16="http://schemas.microsoft.com/office/drawing/2014/main" val="2172728371"/>
                  </a:ext>
                </a:extLst>
              </a:tr>
              <a:tr h="370840">
                <a:tc>
                  <a:txBody>
                    <a:bodyPr/>
                    <a:lstStyle/>
                    <a:p>
                      <a:r>
                        <a:rPr lang="en-US" sz="1600" b="0" i="0" u="none" strike="noStrike" kern="1200" baseline="0" dirty="0">
                          <a:solidFill>
                            <a:schemeClr val="dk1"/>
                          </a:solidFill>
                          <a:latin typeface="+mn-lt"/>
                          <a:ea typeface="+mn-ea"/>
                          <a:cs typeface="+mn-cs"/>
                        </a:rPr>
                        <a:t>Years as 00–99</a:t>
                      </a:r>
                      <a:endParaRPr lang="en-US" sz="1600" dirty="0"/>
                    </a:p>
                  </a:txBody>
                  <a:tcPr/>
                </a:tc>
                <a:tc>
                  <a:txBody>
                    <a:bodyPr/>
                    <a:lstStyle/>
                    <a:p>
                      <a:r>
                        <a:rPr lang="en-US" sz="1600" dirty="0"/>
                        <a:t>yy</a:t>
                      </a:r>
                    </a:p>
                  </a:txBody>
                  <a:tcPr/>
                </a:tc>
                <a:extLst>
                  <a:ext uri="{0D108BD9-81ED-4DB2-BD59-A6C34878D82A}">
                    <a16:rowId xmlns:a16="http://schemas.microsoft.com/office/drawing/2014/main" val="1953441182"/>
                  </a:ext>
                </a:extLst>
              </a:tr>
              <a:tr h="370840">
                <a:tc>
                  <a:txBody>
                    <a:bodyPr/>
                    <a:lstStyle/>
                    <a:p>
                      <a:r>
                        <a:rPr lang="en-US" sz="1600" b="0" i="0" u="none" strike="noStrike" kern="1200" baseline="0" dirty="0">
                          <a:solidFill>
                            <a:schemeClr val="dk1"/>
                          </a:solidFill>
                          <a:latin typeface="+mn-lt"/>
                          <a:ea typeface="+mn-ea"/>
                          <a:cs typeface="+mn-cs"/>
                        </a:rPr>
                        <a:t>Years as 1900–9999</a:t>
                      </a:r>
                      <a:endParaRPr lang="en-US" sz="1600" dirty="0"/>
                    </a:p>
                  </a:txBody>
                  <a:tcPr/>
                </a:tc>
                <a:tc>
                  <a:txBody>
                    <a:bodyPr/>
                    <a:lstStyle/>
                    <a:p>
                      <a:r>
                        <a:rPr lang="en-US" sz="1600" dirty="0"/>
                        <a:t>yyyy</a:t>
                      </a:r>
                    </a:p>
                  </a:txBody>
                  <a:tcPr/>
                </a:tc>
                <a:extLst>
                  <a:ext uri="{0D108BD9-81ED-4DB2-BD59-A6C34878D82A}">
                    <a16:rowId xmlns:a16="http://schemas.microsoft.com/office/drawing/2014/main" val="2546840287"/>
                  </a:ext>
                </a:extLst>
              </a:tr>
            </a:tbl>
          </a:graphicData>
        </a:graphic>
      </p:graphicFrame>
    </p:spTree>
    <p:extLst>
      <p:ext uri="{BB962C8B-B14F-4D97-AF65-F5344CB8AC3E}">
        <p14:creationId xmlns:p14="http://schemas.microsoft.com/office/powerpoint/2010/main" val="2945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Calculate a Moving Average </a:t>
            </a:r>
            <a:r>
              <a:rPr lang="en-US" sz="2000" b="0" dirty="0"/>
              <a:t>(3 of 6)</a:t>
            </a:r>
            <a:endParaRPr lang="en-IN" sz="2000" b="0" dirty="0"/>
          </a:p>
        </p:txBody>
      </p:sp>
      <p:pic>
        <p:nvPicPr>
          <p:cNvPr id="6" name="Content Placeholder 5" descr="A sales worksheet in Excel showing Format Cells dialog box. The number tab is active. The custom category from the left pane is selected. In the main pane, sample – Sun, Jun 13 and Type – ddd, mmm, dd are both labeled as Custom number format.&#10;">
            <a:extLst>
              <a:ext uri="{FF2B5EF4-FFF2-40B4-BE49-F238E27FC236}">
                <a16:creationId xmlns:a16="http://schemas.microsoft.com/office/drawing/2014/main" id="{166C2EF1-28A3-4B34-A8EB-67BC9905E8B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1400" y="1520269"/>
            <a:ext cx="7781199" cy="3817461"/>
          </a:xfrm>
        </p:spPr>
      </p:pic>
    </p:spTree>
    <p:extLst>
      <p:ext uri="{BB962C8B-B14F-4D97-AF65-F5344CB8AC3E}">
        <p14:creationId xmlns:p14="http://schemas.microsoft.com/office/powerpoint/2010/main" val="348124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Calculate a Moving Average </a:t>
            </a:r>
            <a:r>
              <a:rPr lang="en-US" sz="2000" b="0" dirty="0"/>
              <a:t>(4 of 6)</a:t>
            </a:r>
            <a:endParaRPr lang="en-IN" sz="2000" b="0" dirty="0"/>
          </a:p>
        </p:txBody>
      </p:sp>
      <p:pic>
        <p:nvPicPr>
          <p:cNvPr id="7" name="Content Placeholder 6" descr="An Excel sheet showing the Moving Average dialog box. &#10;Long description in Notes Pane, press F6.&#10;">
            <a:extLst>
              <a:ext uri="{FF2B5EF4-FFF2-40B4-BE49-F238E27FC236}">
                <a16:creationId xmlns:a16="http://schemas.microsoft.com/office/drawing/2014/main" id="{47732468-C62F-4A0E-B6C8-3010B6239D4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4711" y="1924129"/>
            <a:ext cx="7814578" cy="3009741"/>
          </a:xfrm>
        </p:spPr>
      </p:pic>
    </p:spTree>
    <p:extLst>
      <p:ext uri="{BB962C8B-B14F-4D97-AF65-F5344CB8AC3E}">
        <p14:creationId xmlns:p14="http://schemas.microsoft.com/office/powerpoint/2010/main" val="4091404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Calculate a Moving Average </a:t>
            </a:r>
            <a:r>
              <a:rPr lang="en-US" sz="2000" b="0" dirty="0"/>
              <a:t>(5 of 6)</a:t>
            </a:r>
            <a:endParaRPr lang="en-IN" sz="2000" b="0" dirty="0"/>
          </a:p>
        </p:txBody>
      </p:sp>
      <p:pic>
        <p:nvPicPr>
          <p:cNvPr id="7" name="Content Placeholder 6" descr="A sales worksheet in Excel. &#10;Long description in Notes Pane, press F6.&#10;">
            <a:extLst>
              <a:ext uri="{FF2B5EF4-FFF2-40B4-BE49-F238E27FC236}">
                <a16:creationId xmlns:a16="http://schemas.microsoft.com/office/drawing/2014/main" id="{AB6CD3CD-3E02-447A-8B82-33C32668DC5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9628" y="1693243"/>
            <a:ext cx="7624743" cy="3471513"/>
          </a:xfrm>
        </p:spPr>
      </p:pic>
    </p:spTree>
    <p:extLst>
      <p:ext uri="{BB962C8B-B14F-4D97-AF65-F5344CB8AC3E}">
        <p14:creationId xmlns:p14="http://schemas.microsoft.com/office/powerpoint/2010/main" val="209211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Calculate a Moving Average </a:t>
            </a:r>
            <a:r>
              <a:rPr lang="en-US" sz="2000" b="0" dirty="0"/>
              <a:t>(6 of 6)</a:t>
            </a:r>
            <a:endParaRPr lang="en-IN" sz="2000" b="0" dirty="0"/>
          </a:p>
        </p:txBody>
      </p:sp>
      <p:pic>
        <p:nvPicPr>
          <p:cNvPr id="7" name="Content Placeholder 6" descr="A sales trend chart worksheet in Excel showing a dual-axis chart titled ‘moving average’. &#10;Long description in Notes Pane, press F6.&#10;">
            <a:extLst>
              <a:ext uri="{FF2B5EF4-FFF2-40B4-BE49-F238E27FC236}">
                <a16:creationId xmlns:a16="http://schemas.microsoft.com/office/drawing/2014/main" id="{8851D5C2-A02F-4D49-95DE-6B74E30DDCC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23759" y="1569037"/>
            <a:ext cx="7682913" cy="3719925"/>
          </a:xfrm>
        </p:spPr>
      </p:pic>
    </p:spTree>
    <p:extLst>
      <p:ext uri="{BB962C8B-B14F-4D97-AF65-F5344CB8AC3E}">
        <p14:creationId xmlns:p14="http://schemas.microsoft.com/office/powerpoint/2010/main" val="2256532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Income and Expenses </a:t>
            </a:r>
            <a:r>
              <a:rPr lang="en-US" sz="2000" b="0" dirty="0"/>
              <a:t>(1 of 2)</a:t>
            </a:r>
            <a:endParaRPr lang="en-IN" sz="2000" b="0" dirty="0"/>
          </a:p>
        </p:txBody>
      </p:sp>
      <p:pic>
        <p:nvPicPr>
          <p:cNvPr id="7" name="Content Placeholder 6" descr="An Excel sheet showing the formula in the formula bar (equals Sales exclamatory mark B51) is labeled as ‘Cell B3 refers to cell B51 in the Sales worksheet’. Cell B3 is active.&#10;">
            <a:extLst>
              <a:ext uri="{FF2B5EF4-FFF2-40B4-BE49-F238E27FC236}">
                <a16:creationId xmlns:a16="http://schemas.microsoft.com/office/drawing/2014/main" id="{CA198288-A92C-40C0-9270-077173E71D4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0431" y="2273887"/>
            <a:ext cx="7963137" cy="2310225"/>
          </a:xfrm>
        </p:spPr>
      </p:pic>
    </p:spTree>
    <p:extLst>
      <p:ext uri="{BB962C8B-B14F-4D97-AF65-F5344CB8AC3E}">
        <p14:creationId xmlns:p14="http://schemas.microsoft.com/office/powerpoint/2010/main" val="8135268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39c323b62f109cbd6e86dcaf9344f6c5aacb7"/>
</p:tagLst>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6795</TotalTime>
  <Words>3864</Words>
  <Application>Microsoft Office PowerPoint</Application>
  <PresentationFormat>On-screen Show (4:3)</PresentationFormat>
  <Paragraphs>213</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Times New Roman</vt:lpstr>
      <vt:lpstr>Verdana</vt:lpstr>
      <vt:lpstr>Wingdings</vt:lpstr>
      <vt:lpstr>1_508 Lecture</vt:lpstr>
      <vt:lpstr>GO! with Microsoft 365: Excel 2021</vt:lpstr>
      <vt:lpstr>Learning Objectives</vt:lpstr>
      <vt:lpstr>Calculate a Moving Average (1 of 6)</vt:lpstr>
      <vt:lpstr>Calculate a Moving Average (2 of 6)</vt:lpstr>
      <vt:lpstr>Calculate a Moving Average (3 of 6)</vt:lpstr>
      <vt:lpstr>Calculate a Moving Average (4 of 6)</vt:lpstr>
      <vt:lpstr>Calculate a Moving Average (5 of 6)</vt:lpstr>
      <vt:lpstr>Calculate a Moving Average (6 of 6)</vt:lpstr>
      <vt:lpstr>Project Income and Expenses (1 of 2)</vt:lpstr>
      <vt:lpstr>Project Income and Expenses (2 of 2)</vt:lpstr>
      <vt:lpstr>Determine a Break-Even Point (1 of 3)</vt:lpstr>
      <vt:lpstr>Determine a Break-Even Point (2 of 3)</vt:lpstr>
      <vt:lpstr>Determine a Break-Even Point (3 of 3)</vt:lpstr>
      <vt:lpstr>Use Solver (1 of 7)</vt:lpstr>
      <vt:lpstr>Use Solver (2 of 7)</vt:lpstr>
      <vt:lpstr>Use Solver (3 of 7)</vt:lpstr>
      <vt:lpstr>Use Solver (4 of 7)</vt:lpstr>
      <vt:lpstr>Use Solver (5 of 7)</vt:lpstr>
      <vt:lpstr>Use Solver (6 of 7)</vt:lpstr>
      <vt:lpstr>Use Solver (7 of 7)</vt:lpstr>
      <vt:lpstr>Create Scenarios (1 of 3)</vt:lpstr>
      <vt:lpstr>Create Scenarios (2 of 3)</vt:lpstr>
      <vt:lpstr>Create Scenarios (3 of 3)</vt:lpstr>
      <vt:lpstr>Use Logical Functions (1 of 4)</vt:lpstr>
      <vt:lpstr>Use Logical Functions (2 of 4)</vt:lpstr>
      <vt:lpstr>Use Logical Functions (3 of 4)</vt:lpstr>
      <vt:lpstr>Use Logical Functions (4 of 4)</vt:lpstr>
      <vt:lpstr>Create Complex Formulas (1 of 5)</vt:lpstr>
      <vt:lpstr>Create Complex Formulas (2 of 5)</vt:lpstr>
      <vt:lpstr>Create Complex Formulas (3 of 5)</vt:lpstr>
      <vt:lpstr>Create Complex Formulas (4 of 5)</vt:lpstr>
      <vt:lpstr>Create Complex Formulas (5 of 5)</vt:lpstr>
      <vt:lpstr>Questions</vt:lpstr>
      <vt:lpstr>Copyright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with Microsoft 365: Excel 2021, First edition, Chapter 8</dc:title>
  <dc:subject>Computer Science</dc:subject>
  <cp:keywords>Microsoft 365 Excel 2021</cp:keywords>
  <dc:description>Additional learning content may be available in the Notes Pane.</dc:description>
  <cp:lastModifiedBy>Revathi Mouraly</cp:lastModifiedBy>
  <cp:revision>11</cp:revision>
  <dcterms:created xsi:type="dcterms:W3CDTF">2014-07-14T20:04:21Z</dcterms:created>
  <dcterms:modified xsi:type="dcterms:W3CDTF">2022-03-24T10:07:32Z</dcterms:modified>
</cp:coreProperties>
</file>