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512" r:id="rId2"/>
    <p:sldId id="487" r:id="rId3"/>
    <p:sldId id="488" r:id="rId4"/>
    <p:sldId id="489" r:id="rId5"/>
    <p:sldId id="490" r:id="rId6"/>
    <p:sldId id="491" r:id="rId7"/>
    <p:sldId id="492" r:id="rId8"/>
    <p:sldId id="495" r:id="rId9"/>
    <p:sldId id="496" r:id="rId10"/>
    <p:sldId id="497" r:id="rId11"/>
    <p:sldId id="498" r:id="rId12"/>
    <p:sldId id="517" r:id="rId13"/>
    <p:sldId id="499" r:id="rId14"/>
    <p:sldId id="500" r:id="rId15"/>
    <p:sldId id="501" r:id="rId16"/>
    <p:sldId id="502" r:id="rId17"/>
    <p:sldId id="503" r:id="rId18"/>
    <p:sldId id="504" r:id="rId19"/>
    <p:sldId id="505" r:id="rId20"/>
    <p:sldId id="506" r:id="rId21"/>
    <p:sldId id="507" r:id="rId22"/>
    <p:sldId id="508" r:id="rId23"/>
    <p:sldId id="509" r:id="rId24"/>
    <p:sldId id="516" r:id="rId25"/>
    <p:sldId id="298"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78E84A-3BDD-23B7-C252-D66193B3D2C9}" name="Janet Pickard" initials="JP" userId="3fdfd11642563f4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rri Tomasso" initials="KT" lastIdx="5" clrIdx="0">
    <p:extLst>
      <p:ext uri="{19B8F6BF-5375-455C-9EA6-DF929625EA0E}">
        <p15:presenceInfo xmlns:p15="http://schemas.microsoft.com/office/powerpoint/2012/main" userId="a57fff80d119c9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E6F7FA"/>
    <a:srgbClr val="DFF5F9"/>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0" autoAdjust="0"/>
    <p:restoredTop sz="79766" autoAdjust="0"/>
  </p:normalViewPr>
  <p:slideViewPr>
    <p:cSldViewPr>
      <p:cViewPr varScale="1">
        <p:scale>
          <a:sx n="81" d="100"/>
          <a:sy n="81" d="100"/>
        </p:scale>
        <p:origin x="828" y="96"/>
      </p:cViewPr>
      <p:guideLst>
        <p:guide orient="horz" pos="2160"/>
        <p:guide pos="2880"/>
      </p:guideLst>
    </p:cSldViewPr>
  </p:slideViewPr>
  <p:outlineViewPr>
    <p:cViewPr>
      <p:scale>
        <a:sx n="50" d="100"/>
        <a:sy n="50" d="100"/>
      </p:scale>
      <p:origin x="0" y="-1046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t>
            </a:r>
            <a:r>
              <a:rPr lang="en-US" baseline="0" dirty="0"/>
              <a:t> with Microsoft 365 Excel 2021, Chapter 9</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this chapter, you will learn how to </a:t>
            </a:r>
            <a:r>
              <a:rPr lang="en-US" sz="1200" dirty="0"/>
              <a:t>use macros and Visual Basic for Applications.</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84560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result of the VBA editing is a worksheet that is centered horizontally and vertically on the page, as shown here.</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49738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Within VBA, you can write a procedure—a named sequence of statements in a computer program that performs an action or task. A procedure</a:t>
            </a:r>
            <a:r>
              <a:rPr lang="en-US" b="0" baseline="0" dirty="0"/>
              <a:t> can include an ActiveX control—a graphic object such as a check box or a button that can be placed on a worksheet or form to display or enter data, to perform an action, or to make the form easier to read. This table shows some of the ActiveX controls.</a:t>
            </a:r>
            <a:endParaRPr lang="en-US" b="0"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25888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table shows the remaining ActiveX controls.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557760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CheckBox1—the</a:t>
            </a:r>
            <a:r>
              <a:rPr lang="en-US" b="0" i="0" baseline="0" dirty="0"/>
              <a:t> object name—displays in the check box and displays in the Name Box. An EMBED formula displays on the Formula Bar. The formula defines the object as an embedded object and includes the name of the object source. To embed means to insert something created in one program into another program.</a:t>
            </a:r>
            <a:endParaRPr lang="en-US" b="0" i="0" dirty="0"/>
          </a:p>
          <a:p>
            <a:endParaRPr lang="en-IN" dirty="0"/>
          </a:p>
          <a:p>
            <a:r>
              <a:rPr lang="en-IN" sz="1200" kern="1200" dirty="0">
                <a:solidFill>
                  <a:schemeClr val="tx1"/>
                </a:solidFill>
                <a:effectLst/>
                <a:latin typeface="+mn-lt"/>
                <a:ea typeface="+mn-ea"/>
                <a:cs typeface="+mn-cs"/>
              </a:rPr>
              <a:t>Alt Text: CheckBox1 displays in the Name box, Embed formula (equals EMBED open parenthesis double quote Forms dot CheckBox1 double quote comma double-quotes close parenthesis) displays in Formula Bar and CheckBox1 inserted in cell B20.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3691956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ActiveX controls are not attached</a:t>
            </a:r>
            <a:r>
              <a:rPr lang="en-US" baseline="0" dirty="0"/>
              <a:t> to cells—rather, they float on the worksheet like inserted Shapes or SmartArt.</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3934838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Each ActiveX control has a set of properties—characteristics—that you can change. The properties are organized in alphabetical order on the Alphabetic</a:t>
            </a:r>
            <a:r>
              <a:rPr lang="en-US" b="0" baseline="0" dirty="0"/>
              <a:t> tab, the same properties are listed on the Categorized tab, but they are organized by logical groups. You can click the arrow at the top of the Properties pane to display a list from which you can select the object whose properties you want to modify.</a:t>
            </a:r>
            <a:endParaRPr lang="en-US" b="0" dirty="0"/>
          </a:p>
          <a:p>
            <a:endParaRPr lang="en-IN"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425521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 the (Name) field when you need to refer to an object in a program. The naming</a:t>
            </a:r>
            <a:r>
              <a:rPr lang="en-US" baseline="0" dirty="0"/>
              <a:t> convention is the same for naming cells in Excel; that is, the name cannot include spaces or punctuation marks. This slide shows the check box properties Height and Width properties have been changed.</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257036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A Command</a:t>
            </a:r>
            <a:r>
              <a:rPr lang="en-US" i="0" baseline="0" dirty="0"/>
              <a:t> button has been added to this worksheet and a portion of the text CommandButton1 displays as the caption on the button. By selecting cell H22, you have a visual cue as to where to place the Command Button. Recall, however, that ActiveX objects are not actually attached to a cell.</a:t>
            </a:r>
            <a:endParaRPr lang="en-US" i="0" dirty="0"/>
          </a:p>
          <a:p>
            <a:endParaRPr lang="en-IN"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760307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AutoSize is set to True;</a:t>
            </a:r>
            <a:r>
              <a:rPr lang="en-US" baseline="0" dirty="0"/>
              <a:t> the button is resized to accommodate the new caption. The font has also been formatted with Bold Italic.</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60108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The Microsoft Visual Basic Code window displays here. CheckTransportation is the name</a:t>
            </a:r>
            <a:r>
              <a:rPr lang="en-US" i="0" baseline="0" dirty="0"/>
              <a:t> of the selected ActiveX control. A comment displays in green and is preceded by an apostrophe (‘). A line separates the comments from the VBA code. Comments help document the procedure and do not affect the running of a procedure.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Alt Text: The first two lines start with apostrophes and are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“Apostrophes precede comments” and “Comments display in green”. Next is a horizontal line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“Line separates comments from code”. </a:t>
            </a:r>
            <a:endParaRPr lang="en-US" i="0"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77380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objectives are:</a:t>
            </a:r>
          </a:p>
          <a:p>
            <a:pPr marL="228600" indent="-228600">
              <a:buSzPct val="100000"/>
              <a:buFont typeface="+mj-lt"/>
              <a:buAutoNum type="arabicPeriod"/>
            </a:pPr>
            <a:r>
              <a:rPr lang="en-US" sz="1200" dirty="0"/>
              <a:t>Record a Macro</a:t>
            </a:r>
          </a:p>
          <a:p>
            <a:pPr marL="228600" indent="-228600">
              <a:buSzPct val="100000"/>
              <a:buFont typeface="+mj-lt"/>
              <a:buAutoNum type="arabicPeriod"/>
            </a:pPr>
            <a:r>
              <a:rPr lang="en-US" sz="1200" dirty="0"/>
              <a:t>Modify a Macro</a:t>
            </a:r>
          </a:p>
          <a:p>
            <a:pPr marL="228600" indent="-228600">
              <a:buSzPct val="100000"/>
              <a:buFont typeface="+mj-lt"/>
              <a:buAutoNum type="arabicPeriod"/>
            </a:pPr>
            <a:r>
              <a:rPr lang="en-US" sz="1200" dirty="0"/>
              <a:t>Write a VBA Procedure to Use an ActiveX Control</a:t>
            </a:r>
          </a:p>
          <a:p>
            <a:pPr marL="228600" indent="-228600">
              <a:buSzPct val="100000"/>
              <a:buFont typeface="+mj-lt"/>
              <a:buAutoNum type="arabicPeriod"/>
            </a:pPr>
            <a:r>
              <a:rPr lang="en-US" sz="1200" dirty="0"/>
              <a:t>Restore Initial Settings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973835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modify a VBA procedure in the same manner that you modified the VBA code that was created when you used a macro. A second</a:t>
            </a:r>
            <a:r>
              <a:rPr lang="en-US" baseline="0" dirty="0"/>
              <a:t> condition and a second message box regarding the supervisor signature is added here.</a:t>
            </a:r>
            <a:endParaRPr lang="en-US" dirty="0"/>
          </a:p>
          <a:p>
            <a:endParaRPr lang="en-IN" dirty="0"/>
          </a:p>
          <a:p>
            <a:r>
              <a:rPr lang="en-IN" sz="1200" kern="1200" dirty="0">
                <a:solidFill>
                  <a:schemeClr val="tx1"/>
                </a:solidFill>
                <a:effectLst/>
                <a:latin typeface="+mn-lt"/>
                <a:ea typeface="+mn-ea"/>
                <a:cs typeface="+mn-cs"/>
              </a:rPr>
              <a:t>Alt Text: The IF code reads as IF Air – True And (in blue) Range (“F20”). A value less than 200 Then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If statement modified). The Else code is added below the IF code.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428356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 you create a VBA procedure, you should always test it to verify that it works as intended.</a:t>
            </a:r>
          </a:p>
          <a:p>
            <a:endParaRPr lang="en-IN" dirty="0"/>
          </a:p>
          <a:p>
            <a:r>
              <a:rPr lang="en-IN" sz="1200" kern="1200" dirty="0">
                <a:solidFill>
                  <a:schemeClr val="tx1"/>
                </a:solidFill>
                <a:effectLst/>
                <a:latin typeface="+mn-lt"/>
                <a:ea typeface="+mn-ea"/>
                <a:cs typeface="+mn-cs"/>
              </a:rPr>
              <a:t>Alt Text: The message in the dialog box reads as follows: to use air transportation, miles one way should equal 200 or more. Supervisor must sign submitted expense form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Message box indicates supervisor signature is required). The Air check box is selected and Distance one way equals 150 (F20).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144646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 a macro has been sufficiently tested, it is good practice to protect the workbook. In this case, the workbook that contains a form is protected so that users do not modify ActiveX controls.</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986344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a:t>
            </a:r>
            <a:r>
              <a:rPr lang="en-US"/>
              <a:t>good practice </a:t>
            </a:r>
            <a:r>
              <a:rPr lang="en-US" baseline="0"/>
              <a:t>to </a:t>
            </a:r>
            <a:r>
              <a:rPr lang="en-US" baseline="0" dirty="0"/>
              <a:t>return a public computer to the state in which you found it by following the steps shown on the slide.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2017746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77301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macro is an action or a set of actions with which you can automate tasks by grouping a series of commands into a single command. You can perform the command with a single mouse click, a keyboard shortcut, or when a workbook opens.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Visual Basic for Applications (VBA) is a programming language that is used to write computer programs within the Microsoft Windows environment.</a:t>
            </a:r>
            <a:endParaRPr lang="en-US"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101182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macro commands are located on the Developer tab, which, by default, does not display in Excel. You must enable the Developer tab from the Excel Options</a:t>
            </a:r>
            <a:r>
              <a:rPr lang="en-US" baseline="0" dirty="0"/>
              <a:t> dialog box.</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59780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 settings and their effects are shown in this table.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35818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macro recorder records all the steps (keystrokes and mouse clicks) that you require to complete the actions you want your macro to perform—</a:t>
            </a:r>
            <a:r>
              <a:rPr lang="en-US" b="0" i="0" dirty="0"/>
              <a:t>except</a:t>
            </a:r>
            <a:r>
              <a:rPr lang="en-US" b="0" dirty="0"/>
              <a:t> for navigation on the ribbon. The Record Macro command records your actions in VBA. </a:t>
            </a:r>
            <a:r>
              <a:rPr lang="en-US" sz="1200" b="0" i="0" u="none" strike="noStrike" kern="1200" baseline="0" dirty="0">
                <a:solidFill>
                  <a:schemeClr val="tx1"/>
                </a:solidFill>
                <a:latin typeface="+mn-lt"/>
                <a:ea typeface="+mn-ea"/>
                <a:cs typeface="+mn-cs"/>
              </a:rPr>
              <a:t>The Record Macro dialog box is used to enter the macro attributes.</a:t>
            </a:r>
          </a:p>
          <a:p>
            <a:endParaRPr lang="en-US" sz="1200" b="0" i="0" u="none" strike="noStrike" kern="1200" baseline="0" dirty="0">
              <a:solidFill>
                <a:schemeClr val="tx1"/>
              </a:solidFill>
              <a:latin typeface="+mn-lt"/>
              <a:ea typeface="+mn-ea"/>
              <a:cs typeface="+mn-cs"/>
            </a:endParaRPr>
          </a:p>
          <a:p>
            <a:r>
              <a:rPr lang="en-IN" sz="1200" kern="1200" dirty="0">
                <a:solidFill>
                  <a:schemeClr val="tx1"/>
                </a:solidFill>
                <a:effectLst/>
                <a:latin typeface="+mn-lt"/>
                <a:ea typeface="+mn-ea"/>
                <a:cs typeface="+mn-cs"/>
              </a:rPr>
              <a:t>Alt Text: In the Excel sheet, cell B6 (name box of the report) is selected. In the dialog box, the macro name reads as “employee underscore info”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Use underscore in macro name to separate words), the shortcut key is Ctrl plus r, store macro in entered is “this workbook”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Indicates where macro is stored) and Macro description reads as “fills in the employee information”. </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00676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macro recorder is turned on, every action you take will be recorded as part of the macro. Be assured that the amount of time you take between actions is not being recorded, so there is no need to rush. If you make an error,</a:t>
            </a:r>
            <a:r>
              <a:rPr lang="en-US" baseline="0" dirty="0"/>
              <a:t> take the appropriate steps to correct it; the corrective steps will simply become part of the macro, and you can edit the mistakes out of the macro later.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39729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When you record a macro, the VBA</a:t>
            </a:r>
            <a:r>
              <a:rPr lang="en-US" b="0" baseline="0" dirty="0"/>
              <a:t> programming code is stored in a module. A module consists of one or more procedures—a unit of computer code that performs an action. Procedures are commonly referred to as sub procedures, or simply subs. If you want to modify the way your macro performs, you can modify the actual code that was created by the macro.</a:t>
            </a:r>
            <a:endParaRPr lang="en-US" b="0" dirty="0"/>
          </a:p>
          <a:p>
            <a:endParaRPr lang="en-IN" b="0" dirty="0"/>
          </a:p>
          <a:p>
            <a:r>
              <a:rPr lang="en-IN" sz="1200" kern="1200" dirty="0">
                <a:solidFill>
                  <a:schemeClr val="tx1"/>
                </a:solidFill>
                <a:effectLst/>
                <a:latin typeface="+mn-lt"/>
                <a:ea typeface="+mn-ea"/>
                <a:cs typeface="+mn-cs"/>
              </a:rPr>
              <a:t>Alt Text: Text in the code window reads as follows:</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Sub </a:t>
            </a:r>
            <a:r>
              <a:rPr lang="en-IN" sz="1200" kern="1200" dirty="0" err="1">
                <a:solidFill>
                  <a:schemeClr val="tx1"/>
                </a:solidFill>
                <a:effectLst/>
                <a:latin typeface="+mn-lt"/>
                <a:ea typeface="+mn-ea"/>
                <a:cs typeface="+mn-cs"/>
              </a:rPr>
              <a:t>Employee_info</a:t>
            </a:r>
            <a:r>
              <a:rPr lang="en-IN" sz="1200" kern="1200" dirty="0">
                <a:solidFill>
                  <a:schemeClr val="tx1"/>
                </a:solidFill>
                <a:effectLst/>
                <a:latin typeface="+mn-lt"/>
                <a:ea typeface="+mn-ea"/>
                <a:cs typeface="+mn-cs"/>
              </a:rPr>
              <a:t> ()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Beginning of procedure indicated by Sub).</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Apostrophe</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Apostrophe </a:t>
            </a:r>
            <a:r>
              <a:rPr lang="en-IN" sz="1200" kern="1200" dirty="0" err="1">
                <a:solidFill>
                  <a:schemeClr val="tx1"/>
                </a:solidFill>
                <a:effectLst/>
                <a:latin typeface="+mn-lt"/>
                <a:ea typeface="+mn-ea"/>
                <a:cs typeface="+mn-cs"/>
              </a:rPr>
              <a:t>Employee_Info</a:t>
            </a:r>
            <a:r>
              <a:rPr lang="en-IN" sz="1200" kern="1200" dirty="0">
                <a:solidFill>
                  <a:schemeClr val="tx1"/>
                </a:solidFill>
                <a:effectLst/>
                <a:latin typeface="+mn-lt"/>
                <a:ea typeface="+mn-ea"/>
                <a:cs typeface="+mn-cs"/>
              </a:rPr>
              <a:t> Macro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Comments display in green and are preceded by an apostrophe).</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Aphostrphoe</a:t>
            </a:r>
            <a:r>
              <a:rPr lang="en-IN" sz="1200" kern="1200" dirty="0">
                <a:solidFill>
                  <a:schemeClr val="tx1"/>
                </a:solidFill>
                <a:effectLst/>
                <a:latin typeface="+mn-lt"/>
                <a:ea typeface="+mn-ea"/>
                <a:cs typeface="+mn-cs"/>
              </a:rPr>
              <a:t> Fills in the employee information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Comments display in green and are preceded by an apostrophe).</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Apostrophe</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Apostrophe keyboard shortcut: Ctrl plus r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Comments display in green and are preceded by an apostrophe).</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The VBA code below is displayed in black.</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End sub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End of procedure indicated by End Sub).</a:t>
            </a:r>
            <a:br>
              <a:rPr lang="en-IN" sz="1200" kern="1200" dirty="0">
                <a:solidFill>
                  <a:schemeClr val="tx1"/>
                </a:solidFill>
                <a:effectLst/>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463505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VBA code is being edited in the figure on this slide.</a:t>
            </a:r>
          </a:p>
          <a:p>
            <a:endParaRPr lang="en-IN" dirty="0"/>
          </a:p>
          <a:p>
            <a:r>
              <a:rPr lang="en-IN" sz="1200" kern="1200" dirty="0">
                <a:solidFill>
                  <a:schemeClr val="tx1"/>
                </a:solidFill>
                <a:effectLst/>
                <a:latin typeface="+mn-lt"/>
                <a:ea typeface="+mn-ea"/>
                <a:cs typeface="+mn-cs"/>
              </a:rPr>
              <a:t>Alt Text: In the code window, the eighteenth line reads as “With </a:t>
            </a:r>
            <a:r>
              <a:rPr lang="en-IN" sz="1200" kern="1200" dirty="0" err="1">
                <a:solidFill>
                  <a:schemeClr val="tx1"/>
                </a:solidFill>
                <a:effectLst/>
                <a:latin typeface="+mn-lt"/>
                <a:ea typeface="+mn-ea"/>
                <a:cs typeface="+mn-cs"/>
              </a:rPr>
              <a:t>ActiveSheet</a:t>
            </a: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PageSetup</a:t>
            </a: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“With indicates the beginning of </a:t>
            </a:r>
            <a:r>
              <a:rPr lang="en-IN" sz="1200" kern="1200" spc="-100" baseline="0" dirty="0">
                <a:solidFill>
                  <a:schemeClr val="tx1"/>
                </a:solidFill>
                <a:effectLst/>
                <a:latin typeface="+mn-lt"/>
                <a:ea typeface="+mn-ea"/>
                <a:cs typeface="+mn-cs"/>
              </a:rPr>
              <a:t>V B </a:t>
            </a:r>
            <a:r>
              <a:rPr lang="en-IN" sz="1200" kern="1200" dirty="0">
                <a:solidFill>
                  <a:schemeClr val="tx1"/>
                </a:solidFill>
                <a:effectLst/>
                <a:latin typeface="+mn-lt"/>
                <a:ea typeface="+mn-ea"/>
                <a:cs typeface="+mn-cs"/>
              </a:rPr>
              <a:t>A constructs”). The nineteenth line reads as “</a:t>
            </a:r>
            <a:r>
              <a:rPr lang="en-IN" sz="1200" kern="1200" dirty="0" err="1">
                <a:solidFill>
                  <a:schemeClr val="tx1"/>
                </a:solidFill>
                <a:effectLst/>
                <a:latin typeface="+mn-lt"/>
                <a:ea typeface="+mn-ea"/>
                <a:cs typeface="+mn-cs"/>
              </a:rPr>
              <a:t>CenterHorizontally</a:t>
            </a:r>
            <a:r>
              <a:rPr lang="en-IN" sz="1200" kern="1200" dirty="0">
                <a:solidFill>
                  <a:schemeClr val="tx1"/>
                </a:solidFill>
                <a:effectLst/>
                <a:latin typeface="+mn-lt"/>
                <a:ea typeface="+mn-ea"/>
                <a:cs typeface="+mn-cs"/>
              </a:rPr>
              <a:t> equals True”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(“New code is indented and instructs Excel to </a:t>
            </a:r>
            <a:r>
              <a:rPr lang="en-IN" sz="1200" kern="1200" dirty="0" err="1">
                <a:solidFill>
                  <a:schemeClr val="tx1"/>
                </a:solidFill>
                <a:effectLst/>
                <a:latin typeface="+mn-lt"/>
                <a:ea typeface="+mn-ea"/>
                <a:cs typeface="+mn-cs"/>
              </a:rPr>
              <a:t>center</a:t>
            </a:r>
            <a:r>
              <a:rPr lang="en-IN" sz="1200" kern="1200" dirty="0">
                <a:solidFill>
                  <a:schemeClr val="tx1"/>
                </a:solidFill>
                <a:effectLst/>
                <a:latin typeface="+mn-lt"/>
                <a:ea typeface="+mn-ea"/>
                <a:cs typeface="+mn-cs"/>
              </a:rPr>
              <a:t> the sheet horizontally and vertically”). The twenty-first line reads as “End With”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(“End With indicates the end of </a:t>
            </a:r>
            <a:r>
              <a:rPr lang="en-IN" sz="1200" kern="1200" spc="-100" baseline="0" dirty="0">
                <a:solidFill>
                  <a:schemeClr val="tx1"/>
                </a:solidFill>
                <a:effectLst/>
                <a:latin typeface="+mn-lt"/>
                <a:ea typeface="+mn-ea"/>
                <a:cs typeface="+mn-cs"/>
              </a:rPr>
              <a:t>V B </a:t>
            </a:r>
            <a:r>
              <a:rPr lang="en-IN" sz="1200" kern="1200" dirty="0">
                <a:solidFill>
                  <a:schemeClr val="tx1"/>
                </a:solidFill>
                <a:effectLst/>
                <a:latin typeface="+mn-lt"/>
                <a:ea typeface="+mn-ea"/>
                <a:cs typeface="+mn-cs"/>
              </a:rPr>
              <a:t>A constructs”).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623090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6"/>
          <p:cNvSpPr txBox="1"/>
          <p:nvPr userDrawn="1"/>
        </p:nvSpPr>
        <p:spPr>
          <a:xfrm>
            <a:off x="1600200" y="6429345"/>
            <a:ext cx="7162800"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Rights Reserved</a:t>
            </a:r>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6" name="TextBox 5"/>
          <p:cNvSpPr txBox="1"/>
          <p:nvPr userDrawn="1"/>
        </p:nvSpPr>
        <p:spPr>
          <a:xfrm>
            <a:off x="1600200" y="6429345"/>
            <a:ext cx="7162800"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98456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1632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87663"/>
            <a:ext cx="8229600" cy="1097280"/>
          </a:xfr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3/24/2022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a:xfrm>
            <a:off x="457200" y="187663"/>
            <a:ext cx="8229600" cy="1097280"/>
          </a:xfrm>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r>
              <a:rPr lang="en-US" dirty="0"/>
              <a:t>1-1</a:t>
            </a:r>
            <a:fld id="{200B2350-5261-4F5C-9DF5-EF0D264FC8D2}" type="slidenum">
              <a:rPr lang="en-US" smtClean="0"/>
              <a:pPr/>
              <a:t>‹#›</a:t>
            </a:fld>
            <a:endParaRPr lang="en-US" dirty="0"/>
          </a:p>
        </p:txBody>
      </p:sp>
      <p:sp>
        <p:nvSpPr>
          <p:cNvPr id="8" name="TextBox 7"/>
          <p:cNvSpPr txBox="1"/>
          <p:nvPr userDrawn="1"/>
        </p:nvSpPr>
        <p:spPr>
          <a:xfrm>
            <a:off x="1600200" y="6429345"/>
            <a:ext cx="7162800"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pic>
        <p:nvPicPr>
          <p:cNvPr id="11" name="Picture 10"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1"/>
            <a:ext cx="8001000" cy="990599"/>
          </a:xfrm>
        </p:spPr>
        <p:txBody>
          <a:bodyPr anchor="b"/>
          <a:lstStyle/>
          <a:p>
            <a:pPr>
              <a:defRPr/>
            </a:pPr>
            <a:r>
              <a:rPr lang="en-US">
                <a:ln w="0"/>
              </a:rPr>
              <a:t>GO! </a:t>
            </a:r>
            <a:r>
              <a:rPr lang="en-US"/>
              <a:t>with Microsoft 365 Excel 2021</a:t>
            </a:r>
          </a:p>
        </p:txBody>
      </p:sp>
      <p:pic>
        <p:nvPicPr>
          <p:cNvPr id="8" name="Picture 7" descr="Front Cover: GO! with Microsoft 365 Excel 2021, First Edition by Shelley Gaskin and Alicia Vargas. Series Editor Shelley Gaskin.">
            <a:extLst>
              <a:ext uri="{FF2B5EF4-FFF2-40B4-BE49-F238E27FC236}">
                <a16:creationId xmlns:a16="http://schemas.microsoft.com/office/drawing/2014/main" id="{DD4FB481-CD75-4049-A6A0-6C2715293F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944" y="1896625"/>
            <a:ext cx="3233020" cy="4147685"/>
          </a:xfrm>
          <a:prstGeom prst="rect">
            <a:avLst/>
          </a:prstGeom>
        </p:spPr>
      </p:pic>
      <p:sp>
        <p:nvSpPr>
          <p:cNvPr id="4" name="Text Placeholder 3"/>
          <p:cNvSpPr>
            <a:spLocks noGrp="1"/>
          </p:cNvSpPr>
          <p:nvPr>
            <p:ph type="body" sz="quarter" idx="14"/>
          </p:nvPr>
        </p:nvSpPr>
        <p:spPr>
          <a:xfrm>
            <a:off x="4876802" y="2514600"/>
            <a:ext cx="3253408" cy="936593"/>
          </a:xfrm>
        </p:spPr>
        <p:txBody>
          <a:bodyPr/>
          <a:lstStyle/>
          <a:p>
            <a:pPr algn="ctr"/>
            <a:r>
              <a:rPr lang="en-US" b="1"/>
              <a:t>Chapter 9</a:t>
            </a:r>
          </a:p>
        </p:txBody>
      </p:sp>
      <p:sp>
        <p:nvSpPr>
          <p:cNvPr id="5" name="Text Placeholder 4"/>
          <p:cNvSpPr>
            <a:spLocks noGrp="1"/>
          </p:cNvSpPr>
          <p:nvPr>
            <p:ph type="body" sz="quarter" idx="15"/>
          </p:nvPr>
        </p:nvSpPr>
        <p:spPr>
          <a:xfrm>
            <a:off x="4876801" y="3703637"/>
            <a:ext cx="3352799" cy="868363"/>
          </a:xfrm>
        </p:spPr>
        <p:txBody>
          <a:bodyPr/>
          <a:lstStyle/>
          <a:p>
            <a:pPr algn="ctr"/>
            <a:r>
              <a:rPr lang="en-US"/>
              <a:t>Using Macros and Visual Basic for Applications</a:t>
            </a:r>
          </a:p>
        </p:txBody>
      </p:sp>
      <p:pic>
        <p:nvPicPr>
          <p:cNvPr id="9" name="Picture 8" descr="Pearson Logo">
            <a:extLst>
              <a:ext uri="{FF2B5EF4-FFF2-40B4-BE49-F238E27FC236}">
                <a16:creationId xmlns:a16="http://schemas.microsoft.com/office/drawing/2014/main" id="{3541ABBA-7015-4B85-ADE2-02F0B03F1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1" name="Text Placeholder 3"/>
          <p:cNvSpPr>
            <a:spLocks noGrp="1"/>
          </p:cNvSpPr>
          <p:nvPr>
            <p:ph type="body" sz="quarter" idx="14"/>
          </p:nvPr>
        </p:nvSpPr>
        <p:spPr>
          <a:xfrm>
            <a:off x="2819400" y="6396811"/>
            <a:ext cx="5848350" cy="259773"/>
          </a:xfrm>
        </p:spPr>
        <p:txBody>
          <a:bodyPr/>
          <a:lstStyle/>
          <a:p>
            <a:pPr algn="r">
              <a:buClrTx/>
              <a:defRPr/>
            </a:pPr>
            <a:r>
              <a:rPr lang="en-US" altLang="en-US" sz="120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413602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 Macro </a:t>
            </a:r>
            <a:r>
              <a:rPr lang="en-US" sz="2000" b="0" dirty="0"/>
              <a:t>(3 of 3)</a:t>
            </a:r>
            <a:endParaRPr lang="en-IN" sz="2000" b="0" dirty="0"/>
          </a:p>
        </p:txBody>
      </p:sp>
      <p:pic>
        <p:nvPicPr>
          <p:cNvPr id="7" name="Content Placeholder 6" descr="A backstage view of Excel with an active print tab shows Worksheet is centered on the page (displayed on print preview pane).&#10;">
            <a:extLst>
              <a:ext uri="{FF2B5EF4-FFF2-40B4-BE49-F238E27FC236}">
                <a16:creationId xmlns:a16="http://schemas.microsoft.com/office/drawing/2014/main" id="{25C98D61-ED36-4945-B6B7-F50828E6E3D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0288" y="1752600"/>
            <a:ext cx="7583424" cy="4321436"/>
          </a:xfrm>
        </p:spPr>
      </p:pic>
    </p:spTree>
    <p:extLst>
      <p:ext uri="{BB962C8B-B14F-4D97-AF65-F5344CB8AC3E}">
        <p14:creationId xmlns:p14="http://schemas.microsoft.com/office/powerpoint/2010/main" val="122510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a:t>
            </a:r>
            <a:r>
              <a:rPr lang="en-US" spc="-500" dirty="0"/>
              <a:t>V B </a:t>
            </a:r>
            <a:r>
              <a:rPr lang="en-US" dirty="0"/>
              <a:t>A Procedure to Use an ActiveX Control </a:t>
            </a:r>
            <a:r>
              <a:rPr lang="en-US" sz="2000" b="0" dirty="0"/>
              <a:t>(1 of 12)</a:t>
            </a:r>
            <a:endParaRPr lang="en-IN" sz="2000" b="0" dirty="0"/>
          </a:p>
        </p:txBody>
      </p:sp>
      <p:graphicFrame>
        <p:nvGraphicFramePr>
          <p:cNvPr id="5" name="Content Placeholder 4">
            <a:extLst>
              <a:ext uri="{FF2B5EF4-FFF2-40B4-BE49-F238E27FC236}">
                <a16:creationId xmlns:a16="http://schemas.microsoft.com/office/drawing/2014/main" id="{C814645E-2BF7-43B1-AD83-F4636AFEBC6E}"/>
              </a:ext>
            </a:extLst>
          </p:cNvPr>
          <p:cNvGraphicFramePr>
            <a:graphicFrameLocks noGrp="1"/>
          </p:cNvGraphicFramePr>
          <p:nvPr>
            <p:ph idx="1"/>
            <p:extLst>
              <p:ext uri="{D42A27DB-BD31-4B8C-83A1-F6EECF244321}">
                <p14:modId xmlns:p14="http://schemas.microsoft.com/office/powerpoint/2010/main" val="1001203636"/>
              </p:ext>
            </p:extLst>
          </p:nvPr>
        </p:nvGraphicFramePr>
        <p:xfrm>
          <a:off x="431442" y="1537860"/>
          <a:ext cx="8229600" cy="4396396"/>
        </p:xfrm>
        <a:graphic>
          <a:graphicData uri="http://schemas.openxmlformats.org/drawingml/2006/table">
            <a:tbl>
              <a:tblPr firstRow="1" bandRow="1">
                <a:tableStyleId>{284E427A-3D55-4303-BF80-6455036E1DE7}</a:tableStyleId>
              </a:tblPr>
              <a:tblGrid>
                <a:gridCol w="1066800">
                  <a:extLst>
                    <a:ext uri="{9D8B030D-6E8A-4147-A177-3AD203B41FA5}">
                      <a16:colId xmlns:a16="http://schemas.microsoft.com/office/drawing/2014/main" val="2138441596"/>
                    </a:ext>
                  </a:extLst>
                </a:gridCol>
                <a:gridCol w="1752600">
                  <a:extLst>
                    <a:ext uri="{9D8B030D-6E8A-4147-A177-3AD203B41FA5}">
                      <a16:colId xmlns:a16="http://schemas.microsoft.com/office/drawing/2014/main" val="3763904147"/>
                    </a:ext>
                  </a:extLst>
                </a:gridCol>
                <a:gridCol w="5410200">
                  <a:extLst>
                    <a:ext uri="{9D8B030D-6E8A-4147-A177-3AD203B41FA5}">
                      <a16:colId xmlns:a16="http://schemas.microsoft.com/office/drawing/2014/main" val="2800234624"/>
                    </a:ext>
                  </a:extLst>
                </a:gridCol>
              </a:tblGrid>
              <a:tr h="414150">
                <a:tc>
                  <a:txBody>
                    <a:bodyPr/>
                    <a:lstStyle/>
                    <a:p>
                      <a:r>
                        <a:rPr lang="en-US" dirty="0"/>
                        <a:t>Buttons</a:t>
                      </a:r>
                    </a:p>
                  </a:txBody>
                  <a:tcPr/>
                </a:tc>
                <a:tc>
                  <a:txBody>
                    <a:bodyPr/>
                    <a:lstStyle/>
                    <a:p>
                      <a:r>
                        <a:rPr lang="en-US" dirty="0"/>
                        <a:t>ScreenTip</a:t>
                      </a:r>
                    </a:p>
                  </a:txBody>
                  <a:tcPr/>
                </a:tc>
                <a:tc>
                  <a:txBody>
                    <a:bodyPr/>
                    <a:lstStyle/>
                    <a:p>
                      <a:r>
                        <a:rPr lang="en-US" dirty="0"/>
                        <a:t>Description</a:t>
                      </a:r>
                    </a:p>
                  </a:txBody>
                  <a:tcPr/>
                </a:tc>
                <a:extLst>
                  <a:ext uri="{0D108BD9-81ED-4DB2-BD59-A6C34878D82A}">
                    <a16:rowId xmlns:a16="http://schemas.microsoft.com/office/drawing/2014/main" val="346366004"/>
                  </a:ext>
                </a:extLst>
              </a:tr>
              <a:tr h="646754">
                <a:tc>
                  <a:txBody>
                    <a:bodyPr/>
                    <a:lstStyle/>
                    <a:p>
                      <a:endParaRPr lang="en-US" sz="1600" dirty="0"/>
                    </a:p>
                  </a:txBody>
                  <a:tcPr/>
                </a:tc>
                <a:tc>
                  <a:txBody>
                    <a:bodyPr/>
                    <a:lstStyle/>
                    <a:p>
                      <a:r>
                        <a:rPr lang="en-US" sz="1600" b="0" i="0" u="none" strike="noStrike" kern="1200" baseline="0" dirty="0">
                          <a:solidFill>
                            <a:schemeClr val="dk1"/>
                          </a:solidFill>
                          <a:latin typeface="+mn-lt"/>
                          <a:ea typeface="+mn-ea"/>
                          <a:cs typeface="+mn-cs"/>
                        </a:rPr>
                        <a:t>Command Button</a:t>
                      </a:r>
                      <a:endParaRPr lang="en-US" sz="1600" dirty="0"/>
                    </a:p>
                  </a:txBody>
                  <a:tcPr/>
                </a:tc>
                <a:tc>
                  <a:txBody>
                    <a:bodyPr/>
                    <a:lstStyle/>
                    <a:p>
                      <a:r>
                        <a:rPr lang="en-US" sz="1600" b="0" i="0" u="none" strike="noStrike" kern="1200" baseline="0" dirty="0">
                          <a:solidFill>
                            <a:schemeClr val="dk1"/>
                          </a:solidFill>
                          <a:latin typeface="+mn-lt"/>
                          <a:ea typeface="+mn-ea"/>
                          <a:cs typeface="+mn-cs"/>
                        </a:rPr>
                        <a:t>Inserts a command button control to which code can be attached, initiating an action when clicked.</a:t>
                      </a:r>
                      <a:endParaRPr lang="en-US" sz="1600" dirty="0"/>
                    </a:p>
                  </a:txBody>
                  <a:tcPr/>
                </a:tc>
                <a:extLst>
                  <a:ext uri="{0D108BD9-81ED-4DB2-BD59-A6C34878D82A}">
                    <a16:rowId xmlns:a16="http://schemas.microsoft.com/office/drawing/2014/main" val="3077611590"/>
                  </a:ext>
                </a:extLst>
              </a:tr>
              <a:tr h="830236">
                <a:tc>
                  <a:txBody>
                    <a:bodyPr/>
                    <a:lstStyle/>
                    <a:p>
                      <a:endParaRPr lang="en-US" sz="1600" dirty="0"/>
                    </a:p>
                  </a:txBody>
                  <a:tcPr/>
                </a:tc>
                <a:tc>
                  <a:txBody>
                    <a:bodyPr/>
                    <a:lstStyle/>
                    <a:p>
                      <a:r>
                        <a:rPr lang="en-US" sz="1600" b="0" i="0" u="none" strike="noStrike" kern="1200" baseline="0" dirty="0">
                          <a:solidFill>
                            <a:schemeClr val="dk1"/>
                          </a:solidFill>
                          <a:latin typeface="+mn-lt"/>
                          <a:ea typeface="+mn-ea"/>
                          <a:cs typeface="+mn-cs"/>
                        </a:rPr>
                        <a:t>Combo Box</a:t>
                      </a:r>
                      <a:endParaRPr lang="en-US" sz="1600" dirty="0"/>
                    </a:p>
                  </a:txBody>
                  <a:tcPr/>
                </a:tc>
                <a:tc>
                  <a:txBody>
                    <a:bodyPr/>
                    <a:lstStyle/>
                    <a:p>
                      <a:r>
                        <a:rPr lang="en-US" sz="1600" b="0" i="0" u="none" strike="noStrike" kern="1200" baseline="0" dirty="0">
                          <a:solidFill>
                            <a:schemeClr val="dk1"/>
                          </a:solidFill>
                          <a:latin typeface="+mn-lt"/>
                          <a:ea typeface="+mn-ea"/>
                          <a:cs typeface="+mn-cs"/>
                        </a:rPr>
                        <a:t>Inserts a combo box control, which displays a list of choices from another source; the user can either select a choice from the list or type his or her own entry in the box.</a:t>
                      </a:r>
                      <a:endParaRPr lang="en-US" sz="1600" dirty="0"/>
                    </a:p>
                  </a:txBody>
                  <a:tcPr/>
                </a:tc>
                <a:extLst>
                  <a:ext uri="{0D108BD9-81ED-4DB2-BD59-A6C34878D82A}">
                    <a16:rowId xmlns:a16="http://schemas.microsoft.com/office/drawing/2014/main" val="3697576068"/>
                  </a:ext>
                </a:extLst>
              </a:tr>
              <a:tr h="646754">
                <a:tc>
                  <a:txBody>
                    <a:bodyPr/>
                    <a:lstStyle/>
                    <a:p>
                      <a:endParaRPr lang="en-US" sz="1600" dirty="0"/>
                    </a:p>
                  </a:txBody>
                  <a:tcPr/>
                </a:tc>
                <a:tc>
                  <a:txBody>
                    <a:bodyPr/>
                    <a:lstStyle/>
                    <a:p>
                      <a:r>
                        <a:rPr lang="en-US" sz="1600" b="0" i="0" u="none" strike="noStrike" kern="1200" baseline="0" dirty="0">
                          <a:solidFill>
                            <a:schemeClr val="dk1"/>
                          </a:solidFill>
                          <a:latin typeface="+mn-lt"/>
                          <a:ea typeface="+mn-ea"/>
                          <a:cs typeface="+mn-cs"/>
                        </a:rPr>
                        <a:t>Check Box</a:t>
                      </a:r>
                      <a:endParaRPr lang="en-US" sz="1600" dirty="0"/>
                    </a:p>
                  </a:txBody>
                  <a:tcPr/>
                </a:tc>
                <a:tc>
                  <a:txBody>
                    <a:bodyPr/>
                    <a:lstStyle/>
                    <a:p>
                      <a:r>
                        <a:rPr lang="en-US" sz="1600" b="0" i="0" u="none" strike="noStrike" kern="1200" baseline="0" dirty="0">
                          <a:solidFill>
                            <a:schemeClr val="dk1"/>
                          </a:solidFill>
                          <a:latin typeface="+mn-lt"/>
                          <a:ea typeface="+mn-ea"/>
                          <a:cs typeface="+mn-cs"/>
                        </a:rPr>
                        <a:t>Inserts a check box control that can be turned on (selected) or turned off (cleared).</a:t>
                      </a:r>
                      <a:endParaRPr lang="en-US" sz="1600" dirty="0"/>
                    </a:p>
                  </a:txBody>
                  <a:tcPr/>
                </a:tc>
                <a:extLst>
                  <a:ext uri="{0D108BD9-81ED-4DB2-BD59-A6C34878D82A}">
                    <a16:rowId xmlns:a16="http://schemas.microsoft.com/office/drawing/2014/main" val="2784468414"/>
                  </a:ext>
                </a:extLst>
              </a:tr>
              <a:tr h="573002">
                <a:tc>
                  <a:txBody>
                    <a:bodyPr/>
                    <a:lstStyle/>
                    <a:p>
                      <a:endParaRPr lang="en-US" sz="1600" dirty="0"/>
                    </a:p>
                  </a:txBody>
                  <a:tcPr/>
                </a:tc>
                <a:tc>
                  <a:txBody>
                    <a:bodyPr/>
                    <a:lstStyle/>
                    <a:p>
                      <a:r>
                        <a:rPr lang="en-US" sz="1600" b="0" i="0" u="none" strike="noStrike" kern="1200" baseline="0" dirty="0">
                          <a:solidFill>
                            <a:schemeClr val="dk1"/>
                          </a:solidFill>
                          <a:latin typeface="+mn-lt"/>
                          <a:ea typeface="+mn-ea"/>
                          <a:cs typeface="+mn-cs"/>
                        </a:rPr>
                        <a:t>Image</a:t>
                      </a:r>
                      <a:endParaRPr lang="en-US" sz="1600" dirty="0"/>
                    </a:p>
                  </a:txBody>
                  <a:tcPr/>
                </a:tc>
                <a:tc>
                  <a:txBody>
                    <a:bodyPr/>
                    <a:lstStyle/>
                    <a:p>
                      <a:r>
                        <a:rPr lang="en-US" sz="1600" b="0" i="0" u="none" strike="noStrike" kern="1200" baseline="0" dirty="0">
                          <a:solidFill>
                            <a:schemeClr val="dk1"/>
                          </a:solidFill>
                          <a:latin typeface="+mn-lt"/>
                          <a:ea typeface="+mn-ea"/>
                          <a:cs typeface="+mn-cs"/>
                        </a:rPr>
                        <a:t>Inserts an image control to embed a picture.</a:t>
                      </a:r>
                      <a:endParaRPr lang="en-US" sz="1600" dirty="0"/>
                    </a:p>
                  </a:txBody>
                  <a:tcPr/>
                </a:tc>
                <a:extLst>
                  <a:ext uri="{0D108BD9-81ED-4DB2-BD59-A6C34878D82A}">
                    <a16:rowId xmlns:a16="http://schemas.microsoft.com/office/drawing/2014/main" val="2795653628"/>
                  </a:ext>
                </a:extLst>
              </a:tr>
              <a:tr h="642750">
                <a:tc>
                  <a:txBody>
                    <a:bodyPr/>
                    <a:lstStyle/>
                    <a:p>
                      <a:endParaRPr lang="en-US" sz="1600" dirty="0"/>
                    </a:p>
                  </a:txBody>
                  <a:tcPr/>
                </a:tc>
                <a:tc>
                  <a:txBody>
                    <a:bodyPr/>
                    <a:lstStyle/>
                    <a:p>
                      <a:r>
                        <a:rPr lang="en-US" sz="1600" b="0" i="0" u="none" strike="noStrike" kern="1200" baseline="0" dirty="0">
                          <a:solidFill>
                            <a:schemeClr val="dk1"/>
                          </a:solidFill>
                          <a:latin typeface="+mn-lt"/>
                          <a:ea typeface="+mn-ea"/>
                          <a:cs typeface="+mn-cs"/>
                        </a:rPr>
                        <a:t>Label</a:t>
                      </a:r>
                      <a:endParaRPr lang="en-US" sz="1600" dirty="0"/>
                    </a:p>
                  </a:txBody>
                  <a:tcPr/>
                </a:tc>
                <a:tc>
                  <a:txBody>
                    <a:bodyPr/>
                    <a:lstStyle/>
                    <a:p>
                      <a:r>
                        <a:rPr lang="en-US" sz="1600" b="0" i="0" u="none" strike="noStrike" kern="1200" baseline="0" dirty="0">
                          <a:solidFill>
                            <a:schemeClr val="dk1"/>
                          </a:solidFill>
                          <a:latin typeface="+mn-lt"/>
                          <a:ea typeface="+mn-ea"/>
                          <a:cs typeface="+mn-cs"/>
                        </a:rPr>
                        <a:t>Inserts a text label to provide information about a control.</a:t>
                      </a:r>
                      <a:endParaRPr lang="en-US" sz="1600" dirty="0"/>
                    </a:p>
                  </a:txBody>
                  <a:tcPr/>
                </a:tc>
                <a:extLst>
                  <a:ext uri="{0D108BD9-81ED-4DB2-BD59-A6C34878D82A}">
                    <a16:rowId xmlns:a16="http://schemas.microsoft.com/office/drawing/2014/main" val="1014244600"/>
                  </a:ext>
                </a:extLst>
              </a:tr>
              <a:tr h="642750">
                <a:tc>
                  <a:txBody>
                    <a:bodyPr/>
                    <a:lstStyle/>
                    <a:p>
                      <a:endParaRPr lang="en-US" sz="1600" dirty="0"/>
                    </a:p>
                  </a:txBody>
                  <a:tcPr/>
                </a:tc>
                <a:tc>
                  <a:txBody>
                    <a:bodyPr/>
                    <a:lstStyle/>
                    <a:p>
                      <a:r>
                        <a:rPr lang="en-US" sz="1600" dirty="0"/>
                        <a:t>List Box</a:t>
                      </a:r>
                    </a:p>
                  </a:txBody>
                  <a:tcPr/>
                </a:tc>
                <a:tc>
                  <a:txBody>
                    <a:bodyPr/>
                    <a:lstStyle/>
                    <a:p>
                      <a:r>
                        <a:rPr lang="en-US" sz="1600" b="0" i="0" u="none" strike="noStrike" kern="1200" baseline="0" dirty="0">
                          <a:solidFill>
                            <a:schemeClr val="dk1"/>
                          </a:solidFill>
                          <a:latin typeface="+mn-lt"/>
                          <a:ea typeface="+mn-ea"/>
                          <a:cs typeface="+mn-cs"/>
                        </a:rPr>
                        <a:t>Inserts a list box control, which displays a list of choices</a:t>
                      </a:r>
                      <a:r>
                        <a:rPr lang="en-US" sz="1800" b="0" i="0" u="none" strike="noStrike" kern="1200" baseline="0" dirty="0">
                          <a:solidFill>
                            <a:schemeClr val="dk1"/>
                          </a:solidFill>
                          <a:latin typeface="+mn-lt"/>
                          <a:ea typeface="+mn-ea"/>
                          <a:cs typeface="+mn-cs"/>
                        </a:rPr>
                        <a:t>.</a:t>
                      </a:r>
                      <a:endParaRPr lang="en-US" sz="1600" dirty="0"/>
                    </a:p>
                  </a:txBody>
                  <a:tcPr/>
                </a:tc>
                <a:extLst>
                  <a:ext uri="{0D108BD9-81ED-4DB2-BD59-A6C34878D82A}">
                    <a16:rowId xmlns:a16="http://schemas.microsoft.com/office/drawing/2014/main" val="73692651"/>
                  </a:ext>
                </a:extLst>
              </a:tr>
            </a:tbl>
          </a:graphicData>
        </a:graphic>
      </p:graphicFrame>
      <p:pic>
        <p:nvPicPr>
          <p:cNvPr id="6" name="Picture 5" descr="Command Button&#10;">
            <a:extLst>
              <a:ext uri="{FF2B5EF4-FFF2-40B4-BE49-F238E27FC236}">
                <a16:creationId xmlns:a16="http://schemas.microsoft.com/office/drawing/2014/main" id="{F9D9D316-AF4D-407F-9A70-9065446D2A77}"/>
              </a:ext>
            </a:extLst>
          </p:cNvPr>
          <p:cNvPicPr>
            <a:picLocks noChangeAspect="1"/>
          </p:cNvPicPr>
          <p:nvPr/>
        </p:nvPicPr>
        <p:blipFill>
          <a:blip r:embed="rId3"/>
          <a:stretch>
            <a:fillRect/>
          </a:stretch>
        </p:blipFill>
        <p:spPr>
          <a:xfrm>
            <a:off x="685799" y="2057400"/>
            <a:ext cx="442451" cy="457200"/>
          </a:xfrm>
          <a:prstGeom prst="rect">
            <a:avLst/>
          </a:prstGeom>
        </p:spPr>
      </p:pic>
      <p:pic>
        <p:nvPicPr>
          <p:cNvPr id="7" name="Picture 6" descr="Combo Box&#10;">
            <a:extLst>
              <a:ext uri="{FF2B5EF4-FFF2-40B4-BE49-F238E27FC236}">
                <a16:creationId xmlns:a16="http://schemas.microsoft.com/office/drawing/2014/main" id="{655991C7-1BEF-43AE-986D-C43B0362EA14}"/>
              </a:ext>
            </a:extLst>
          </p:cNvPr>
          <p:cNvPicPr>
            <a:picLocks noChangeAspect="1"/>
          </p:cNvPicPr>
          <p:nvPr/>
        </p:nvPicPr>
        <p:blipFill>
          <a:blip r:embed="rId4"/>
          <a:stretch>
            <a:fillRect/>
          </a:stretch>
        </p:blipFill>
        <p:spPr>
          <a:xfrm>
            <a:off x="685799" y="2761261"/>
            <a:ext cx="442451" cy="442451"/>
          </a:xfrm>
          <a:prstGeom prst="rect">
            <a:avLst/>
          </a:prstGeom>
        </p:spPr>
      </p:pic>
      <p:pic>
        <p:nvPicPr>
          <p:cNvPr id="8" name="Picture 7" descr="Check Box&#10;">
            <a:extLst>
              <a:ext uri="{FF2B5EF4-FFF2-40B4-BE49-F238E27FC236}">
                <a16:creationId xmlns:a16="http://schemas.microsoft.com/office/drawing/2014/main" id="{C4F8AA54-56DD-43E2-96E9-B2A119EA1283}"/>
              </a:ext>
            </a:extLst>
          </p:cNvPr>
          <p:cNvPicPr>
            <a:picLocks noChangeAspect="1"/>
          </p:cNvPicPr>
          <p:nvPr/>
        </p:nvPicPr>
        <p:blipFill>
          <a:blip r:embed="rId5"/>
          <a:stretch>
            <a:fillRect/>
          </a:stretch>
        </p:blipFill>
        <p:spPr>
          <a:xfrm>
            <a:off x="685799" y="3498703"/>
            <a:ext cx="442450" cy="442450"/>
          </a:xfrm>
          <a:prstGeom prst="rect">
            <a:avLst/>
          </a:prstGeom>
        </p:spPr>
      </p:pic>
      <p:pic>
        <p:nvPicPr>
          <p:cNvPr id="9" name="Picture 8" descr="Image">
            <a:extLst>
              <a:ext uri="{FF2B5EF4-FFF2-40B4-BE49-F238E27FC236}">
                <a16:creationId xmlns:a16="http://schemas.microsoft.com/office/drawing/2014/main" id="{EB197A67-4F80-45F3-958B-ED9A583F522D}"/>
              </a:ext>
            </a:extLst>
          </p:cNvPr>
          <p:cNvPicPr>
            <a:picLocks noChangeAspect="1"/>
          </p:cNvPicPr>
          <p:nvPr/>
        </p:nvPicPr>
        <p:blipFill>
          <a:blip r:embed="rId6"/>
          <a:stretch>
            <a:fillRect/>
          </a:stretch>
        </p:blipFill>
        <p:spPr>
          <a:xfrm>
            <a:off x="685799" y="4166361"/>
            <a:ext cx="442450" cy="426063"/>
          </a:xfrm>
          <a:prstGeom prst="rect">
            <a:avLst/>
          </a:prstGeom>
        </p:spPr>
      </p:pic>
      <p:pic>
        <p:nvPicPr>
          <p:cNvPr id="10" name="Picture 9" descr="Label">
            <a:extLst>
              <a:ext uri="{FF2B5EF4-FFF2-40B4-BE49-F238E27FC236}">
                <a16:creationId xmlns:a16="http://schemas.microsoft.com/office/drawing/2014/main" id="{EC64C429-4974-42E4-B9BE-29119521B424}"/>
              </a:ext>
            </a:extLst>
          </p:cNvPr>
          <p:cNvPicPr>
            <a:picLocks noChangeAspect="1"/>
          </p:cNvPicPr>
          <p:nvPr/>
        </p:nvPicPr>
        <p:blipFill>
          <a:blip r:embed="rId7"/>
          <a:stretch>
            <a:fillRect/>
          </a:stretch>
        </p:blipFill>
        <p:spPr>
          <a:xfrm>
            <a:off x="685799" y="4743060"/>
            <a:ext cx="442450" cy="424752"/>
          </a:xfrm>
          <a:prstGeom prst="rect">
            <a:avLst/>
          </a:prstGeom>
        </p:spPr>
      </p:pic>
      <p:pic>
        <p:nvPicPr>
          <p:cNvPr id="11" name="Picture 10" descr="List Box&#10;">
            <a:extLst>
              <a:ext uri="{FF2B5EF4-FFF2-40B4-BE49-F238E27FC236}">
                <a16:creationId xmlns:a16="http://schemas.microsoft.com/office/drawing/2014/main" id="{97413853-DB4D-4302-83EE-F53728766B54}"/>
              </a:ext>
            </a:extLst>
          </p:cNvPr>
          <p:cNvPicPr>
            <a:picLocks noChangeAspect="1"/>
          </p:cNvPicPr>
          <p:nvPr/>
        </p:nvPicPr>
        <p:blipFill>
          <a:blip r:embed="rId8"/>
          <a:stretch>
            <a:fillRect/>
          </a:stretch>
        </p:blipFill>
        <p:spPr>
          <a:xfrm>
            <a:off x="685799" y="5409118"/>
            <a:ext cx="442450" cy="424752"/>
          </a:xfrm>
          <a:prstGeom prst="rect">
            <a:avLst/>
          </a:prstGeom>
        </p:spPr>
      </p:pic>
    </p:spTree>
    <p:extLst>
      <p:ext uri="{BB962C8B-B14F-4D97-AF65-F5344CB8AC3E}">
        <p14:creationId xmlns:p14="http://schemas.microsoft.com/office/powerpoint/2010/main" val="419822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a:t>
            </a:r>
            <a:r>
              <a:rPr lang="en-US" spc="-500" dirty="0"/>
              <a:t>V B </a:t>
            </a:r>
            <a:r>
              <a:rPr lang="en-US" dirty="0"/>
              <a:t>A Procedure to Use an ActiveX Control </a:t>
            </a:r>
            <a:r>
              <a:rPr lang="en-US" sz="2000" b="0" dirty="0"/>
              <a:t>(2 of 12)</a:t>
            </a:r>
            <a:endParaRPr lang="en-IN" sz="2000" b="0" dirty="0"/>
          </a:p>
        </p:txBody>
      </p:sp>
      <p:graphicFrame>
        <p:nvGraphicFramePr>
          <p:cNvPr id="5" name="Content Placeholder 4">
            <a:extLst>
              <a:ext uri="{FF2B5EF4-FFF2-40B4-BE49-F238E27FC236}">
                <a16:creationId xmlns:a16="http://schemas.microsoft.com/office/drawing/2014/main" id="{C814645E-2BF7-43B1-AD83-F4636AFEBC6E}"/>
              </a:ext>
            </a:extLst>
          </p:cNvPr>
          <p:cNvGraphicFramePr>
            <a:graphicFrameLocks noGrp="1"/>
          </p:cNvGraphicFramePr>
          <p:nvPr>
            <p:ph idx="1"/>
            <p:extLst>
              <p:ext uri="{D42A27DB-BD31-4B8C-83A1-F6EECF244321}">
                <p14:modId xmlns:p14="http://schemas.microsoft.com/office/powerpoint/2010/main" val="2698810157"/>
              </p:ext>
            </p:extLst>
          </p:nvPr>
        </p:nvGraphicFramePr>
        <p:xfrm>
          <a:off x="431442" y="1537860"/>
          <a:ext cx="8229600" cy="4417754"/>
        </p:xfrm>
        <a:graphic>
          <a:graphicData uri="http://schemas.openxmlformats.org/drawingml/2006/table">
            <a:tbl>
              <a:tblPr firstRow="1" bandRow="1">
                <a:tableStyleId>{284E427A-3D55-4303-BF80-6455036E1DE7}</a:tableStyleId>
              </a:tblPr>
              <a:tblGrid>
                <a:gridCol w="1066800">
                  <a:extLst>
                    <a:ext uri="{9D8B030D-6E8A-4147-A177-3AD203B41FA5}">
                      <a16:colId xmlns:a16="http://schemas.microsoft.com/office/drawing/2014/main" val="2138441596"/>
                    </a:ext>
                  </a:extLst>
                </a:gridCol>
                <a:gridCol w="1752600">
                  <a:extLst>
                    <a:ext uri="{9D8B030D-6E8A-4147-A177-3AD203B41FA5}">
                      <a16:colId xmlns:a16="http://schemas.microsoft.com/office/drawing/2014/main" val="3763904147"/>
                    </a:ext>
                  </a:extLst>
                </a:gridCol>
                <a:gridCol w="5410200">
                  <a:extLst>
                    <a:ext uri="{9D8B030D-6E8A-4147-A177-3AD203B41FA5}">
                      <a16:colId xmlns:a16="http://schemas.microsoft.com/office/drawing/2014/main" val="2800234624"/>
                    </a:ext>
                  </a:extLst>
                </a:gridCol>
              </a:tblGrid>
              <a:tr h="414150">
                <a:tc>
                  <a:txBody>
                    <a:bodyPr/>
                    <a:lstStyle/>
                    <a:p>
                      <a:r>
                        <a:rPr lang="en-US" dirty="0"/>
                        <a:t>Buttons</a:t>
                      </a:r>
                    </a:p>
                  </a:txBody>
                  <a:tcPr/>
                </a:tc>
                <a:tc>
                  <a:txBody>
                    <a:bodyPr/>
                    <a:lstStyle/>
                    <a:p>
                      <a:r>
                        <a:rPr lang="en-US" dirty="0"/>
                        <a:t>ScreenTip</a:t>
                      </a:r>
                    </a:p>
                  </a:txBody>
                  <a:tcPr/>
                </a:tc>
                <a:tc>
                  <a:txBody>
                    <a:bodyPr/>
                    <a:lstStyle/>
                    <a:p>
                      <a:r>
                        <a:rPr lang="en-US" dirty="0"/>
                        <a:t>Description</a:t>
                      </a:r>
                    </a:p>
                  </a:txBody>
                  <a:tcPr/>
                </a:tc>
                <a:extLst>
                  <a:ext uri="{0D108BD9-81ED-4DB2-BD59-A6C34878D82A}">
                    <a16:rowId xmlns:a16="http://schemas.microsoft.com/office/drawing/2014/main" val="346366004"/>
                  </a:ext>
                </a:extLst>
              </a:tr>
              <a:tr h="646754">
                <a:tc>
                  <a:txBody>
                    <a:bodyPr/>
                    <a:lstStyle/>
                    <a:p>
                      <a:endParaRPr lang="en-US" sz="1600" dirty="0"/>
                    </a:p>
                  </a:txBody>
                  <a:tcPr/>
                </a:tc>
                <a:tc>
                  <a:txBody>
                    <a:bodyPr/>
                    <a:lstStyle/>
                    <a:p>
                      <a:r>
                        <a:rPr lang="en-US" sz="1600" b="0" i="0" u="none" strike="noStrike" kern="1200" baseline="0" dirty="0">
                          <a:solidFill>
                            <a:schemeClr val="dk1"/>
                          </a:solidFill>
                          <a:latin typeface="+mn-lt"/>
                          <a:ea typeface="+mn-ea"/>
                          <a:cs typeface="+mn-cs"/>
                        </a:rPr>
                        <a:t>More Controls</a:t>
                      </a:r>
                      <a:endParaRPr lang="en-US" sz="1600" dirty="0"/>
                    </a:p>
                  </a:txBody>
                  <a:tcPr/>
                </a:tc>
                <a:tc>
                  <a:txBody>
                    <a:bodyPr/>
                    <a:lstStyle/>
                    <a:p>
                      <a:r>
                        <a:rPr lang="en-US" sz="1600" b="0" i="0" u="none" strike="noStrike" kern="1200" baseline="0" dirty="0">
                          <a:solidFill>
                            <a:schemeClr val="dk1"/>
                          </a:solidFill>
                          <a:latin typeface="+mn-lt"/>
                          <a:ea typeface="+mn-ea"/>
                          <a:cs typeface="+mn-cs"/>
                        </a:rPr>
                        <a:t>Displays a list of additional controls.</a:t>
                      </a:r>
                      <a:endParaRPr lang="en-US" sz="1600" dirty="0"/>
                    </a:p>
                  </a:txBody>
                  <a:tcPr/>
                </a:tc>
                <a:extLst>
                  <a:ext uri="{0D108BD9-81ED-4DB2-BD59-A6C34878D82A}">
                    <a16:rowId xmlns:a16="http://schemas.microsoft.com/office/drawing/2014/main" val="3077611590"/>
                  </a:ext>
                </a:extLst>
              </a:tr>
              <a:tr h="601636">
                <a:tc>
                  <a:txBody>
                    <a:bodyPr/>
                    <a:lstStyle/>
                    <a:p>
                      <a:endParaRPr lang="en-US" sz="1600" dirty="0"/>
                    </a:p>
                  </a:txBody>
                  <a:tcPr/>
                </a:tc>
                <a:tc>
                  <a:txBody>
                    <a:bodyPr/>
                    <a:lstStyle/>
                    <a:p>
                      <a:r>
                        <a:rPr lang="en-US" sz="1600" b="0" i="0" u="none" strike="noStrike" kern="1200" baseline="0" dirty="0">
                          <a:solidFill>
                            <a:schemeClr val="dk1"/>
                          </a:solidFill>
                          <a:latin typeface="+mn-lt"/>
                          <a:ea typeface="+mn-ea"/>
                          <a:cs typeface="+mn-cs"/>
                        </a:rPr>
                        <a:t>Option Button</a:t>
                      </a:r>
                      <a:endParaRPr lang="en-US" sz="1600" dirty="0"/>
                    </a:p>
                  </a:txBody>
                  <a:tcPr/>
                </a:tc>
                <a:tc>
                  <a:txBody>
                    <a:bodyPr/>
                    <a:lstStyle/>
                    <a:p>
                      <a:r>
                        <a:rPr lang="en-US" sz="1600" b="0" i="0" u="none" strike="noStrike" kern="1200" baseline="0" dirty="0">
                          <a:solidFill>
                            <a:schemeClr val="dk1"/>
                          </a:solidFill>
                          <a:latin typeface="+mn-lt"/>
                          <a:ea typeface="+mn-ea"/>
                          <a:cs typeface="+mn-cs"/>
                        </a:rPr>
                        <a:t>Inserts an option button control to indicate an on/off choice.</a:t>
                      </a:r>
                      <a:endParaRPr lang="en-US" sz="1600" dirty="0"/>
                    </a:p>
                  </a:txBody>
                  <a:tcPr/>
                </a:tc>
                <a:extLst>
                  <a:ext uri="{0D108BD9-81ED-4DB2-BD59-A6C34878D82A}">
                    <a16:rowId xmlns:a16="http://schemas.microsoft.com/office/drawing/2014/main" val="3697576068"/>
                  </a:ext>
                </a:extLst>
              </a:tr>
              <a:tr h="646754">
                <a:tc>
                  <a:txBody>
                    <a:bodyPr/>
                    <a:lstStyle/>
                    <a:p>
                      <a:endParaRPr lang="en-US" sz="1600" dirty="0"/>
                    </a:p>
                  </a:txBody>
                  <a:tcPr/>
                </a:tc>
                <a:tc>
                  <a:txBody>
                    <a:bodyPr/>
                    <a:lstStyle/>
                    <a:p>
                      <a:r>
                        <a:rPr lang="en-US" sz="1600" b="0" i="0" u="none" strike="noStrike" kern="1200" baseline="0" dirty="0">
                          <a:solidFill>
                            <a:schemeClr val="dk1"/>
                          </a:solidFill>
                          <a:latin typeface="+mn-lt"/>
                          <a:ea typeface="+mn-ea"/>
                          <a:cs typeface="+mn-cs"/>
                        </a:rPr>
                        <a:t>Scroll Bar</a:t>
                      </a:r>
                      <a:endParaRPr lang="en-US" sz="1600" dirty="0"/>
                    </a:p>
                  </a:txBody>
                  <a:tcPr/>
                </a:tc>
                <a:tc>
                  <a:txBody>
                    <a:bodyPr/>
                    <a:lstStyle/>
                    <a:p>
                      <a:r>
                        <a:rPr lang="en-US" sz="1600" b="0" i="0" u="none" strike="noStrike" kern="1200" baseline="0" dirty="0">
                          <a:solidFill>
                            <a:schemeClr val="dk1"/>
                          </a:solidFill>
                          <a:latin typeface="+mn-lt"/>
                          <a:ea typeface="+mn-ea"/>
                          <a:cs typeface="+mn-cs"/>
                        </a:rPr>
                        <a:t>Inserts a scroll bar control, which scrolls through a range of values.</a:t>
                      </a:r>
                      <a:endParaRPr lang="en-US" sz="1600" dirty="0"/>
                    </a:p>
                  </a:txBody>
                  <a:tcPr/>
                </a:tc>
                <a:extLst>
                  <a:ext uri="{0D108BD9-81ED-4DB2-BD59-A6C34878D82A}">
                    <a16:rowId xmlns:a16="http://schemas.microsoft.com/office/drawing/2014/main" val="2784468414"/>
                  </a:ext>
                </a:extLst>
              </a:tr>
              <a:tr h="573002">
                <a:tc>
                  <a:txBody>
                    <a:bodyPr/>
                    <a:lstStyle/>
                    <a:p>
                      <a:endParaRPr lang="en-US" sz="1600" dirty="0"/>
                    </a:p>
                  </a:txBody>
                  <a:tcPr/>
                </a:tc>
                <a:tc>
                  <a:txBody>
                    <a:bodyPr/>
                    <a:lstStyle/>
                    <a:p>
                      <a:r>
                        <a:rPr lang="en-US" sz="1600" b="0" i="0" u="none" strike="noStrike" kern="1200" baseline="0" dirty="0">
                          <a:solidFill>
                            <a:schemeClr val="dk1"/>
                          </a:solidFill>
                          <a:latin typeface="+mn-lt"/>
                          <a:ea typeface="+mn-ea"/>
                          <a:cs typeface="+mn-cs"/>
                        </a:rPr>
                        <a:t>Spin Button</a:t>
                      </a:r>
                      <a:endParaRPr lang="en-US" sz="1600" dirty="0"/>
                    </a:p>
                  </a:txBody>
                  <a:tcPr/>
                </a:tc>
                <a:tc>
                  <a:txBody>
                    <a:bodyPr/>
                    <a:lstStyle/>
                    <a:p>
                      <a:r>
                        <a:rPr lang="en-US" sz="1600" b="0" i="0" u="none" strike="noStrike" kern="1200" baseline="0" dirty="0">
                          <a:solidFill>
                            <a:schemeClr val="dk1"/>
                          </a:solidFill>
                          <a:latin typeface="+mn-lt"/>
                          <a:ea typeface="+mn-ea"/>
                          <a:cs typeface="+mn-cs"/>
                        </a:rPr>
                        <a:t>Inserts a spin button control, which displays a range of numbers from which the user can increase or decrease a value.</a:t>
                      </a:r>
                      <a:endParaRPr lang="en-US" sz="1600" dirty="0"/>
                    </a:p>
                  </a:txBody>
                  <a:tcPr/>
                </a:tc>
                <a:extLst>
                  <a:ext uri="{0D108BD9-81ED-4DB2-BD59-A6C34878D82A}">
                    <a16:rowId xmlns:a16="http://schemas.microsoft.com/office/drawing/2014/main" val="2795653628"/>
                  </a:ext>
                </a:extLst>
              </a:tr>
              <a:tr h="642750">
                <a:tc>
                  <a:txBody>
                    <a:bodyPr/>
                    <a:lstStyle/>
                    <a:p>
                      <a:endParaRPr lang="en-US" sz="1600" dirty="0"/>
                    </a:p>
                  </a:txBody>
                  <a:tcPr/>
                </a:tc>
                <a:tc>
                  <a:txBody>
                    <a:bodyPr/>
                    <a:lstStyle/>
                    <a:p>
                      <a:r>
                        <a:rPr lang="en-US" sz="1600" b="0" i="0" u="none" strike="noStrike" kern="1200" baseline="0" dirty="0">
                          <a:solidFill>
                            <a:schemeClr val="dk1"/>
                          </a:solidFill>
                          <a:latin typeface="+mn-lt"/>
                          <a:ea typeface="+mn-ea"/>
                          <a:cs typeface="+mn-cs"/>
                        </a:rPr>
                        <a:t>Text Box</a:t>
                      </a:r>
                      <a:endParaRPr lang="en-US" sz="1600" dirty="0"/>
                    </a:p>
                  </a:txBody>
                  <a:tcPr/>
                </a:tc>
                <a:tc>
                  <a:txBody>
                    <a:bodyPr/>
                    <a:lstStyle/>
                    <a:p>
                      <a:r>
                        <a:rPr lang="en-US" sz="1600" b="0" i="0" u="none" strike="noStrike" kern="1200" baseline="0" dirty="0">
                          <a:solidFill>
                            <a:schemeClr val="dk1"/>
                          </a:solidFill>
                          <a:latin typeface="+mn-lt"/>
                          <a:ea typeface="+mn-ea"/>
                          <a:cs typeface="+mn-cs"/>
                        </a:rPr>
                        <a:t>Inserts a text box control in which the user can type text.</a:t>
                      </a:r>
                      <a:endParaRPr lang="en-US" sz="1600" dirty="0"/>
                    </a:p>
                  </a:txBody>
                  <a:tcPr/>
                </a:tc>
                <a:extLst>
                  <a:ext uri="{0D108BD9-81ED-4DB2-BD59-A6C34878D82A}">
                    <a16:rowId xmlns:a16="http://schemas.microsoft.com/office/drawing/2014/main" val="1014244600"/>
                  </a:ext>
                </a:extLst>
              </a:tr>
              <a:tr h="642750">
                <a:tc>
                  <a:txBody>
                    <a:bodyPr/>
                    <a:lstStyle/>
                    <a:p>
                      <a:endParaRPr lang="en-US" sz="1600" dirty="0"/>
                    </a:p>
                  </a:txBody>
                  <a:tcPr/>
                </a:tc>
                <a:tc>
                  <a:txBody>
                    <a:bodyPr/>
                    <a:lstStyle/>
                    <a:p>
                      <a:r>
                        <a:rPr lang="en-US" sz="1600" dirty="0"/>
                        <a:t>Toggle Button</a:t>
                      </a:r>
                    </a:p>
                  </a:txBody>
                  <a:tcPr/>
                </a:tc>
                <a:tc>
                  <a:txBody>
                    <a:bodyPr/>
                    <a:lstStyle/>
                    <a:p>
                      <a:r>
                        <a:rPr lang="en-US" sz="1600" b="0" i="0" u="none" strike="noStrike" kern="1200" baseline="0" dirty="0">
                          <a:solidFill>
                            <a:schemeClr val="dk1"/>
                          </a:solidFill>
                          <a:latin typeface="+mn-lt"/>
                          <a:ea typeface="+mn-ea"/>
                          <a:cs typeface="+mn-cs"/>
                        </a:rPr>
                        <a:t>Inserts a toggle button control, which remains pressed in when clicked, and then releases when clicked again.</a:t>
                      </a:r>
                      <a:endParaRPr lang="en-US" sz="1600" dirty="0"/>
                    </a:p>
                  </a:txBody>
                  <a:tcPr/>
                </a:tc>
                <a:extLst>
                  <a:ext uri="{0D108BD9-81ED-4DB2-BD59-A6C34878D82A}">
                    <a16:rowId xmlns:a16="http://schemas.microsoft.com/office/drawing/2014/main" val="73692651"/>
                  </a:ext>
                </a:extLst>
              </a:tr>
            </a:tbl>
          </a:graphicData>
        </a:graphic>
      </p:graphicFrame>
      <p:pic>
        <p:nvPicPr>
          <p:cNvPr id="3" name="Picture 2" descr="More Controls&#10;">
            <a:extLst>
              <a:ext uri="{FF2B5EF4-FFF2-40B4-BE49-F238E27FC236}">
                <a16:creationId xmlns:a16="http://schemas.microsoft.com/office/drawing/2014/main" id="{719F4929-6DA0-470E-8298-85637DA50CDF}"/>
              </a:ext>
            </a:extLst>
          </p:cNvPr>
          <p:cNvPicPr>
            <a:picLocks noChangeAspect="1"/>
          </p:cNvPicPr>
          <p:nvPr/>
        </p:nvPicPr>
        <p:blipFill>
          <a:blip r:embed="rId3"/>
          <a:stretch>
            <a:fillRect/>
          </a:stretch>
        </p:blipFill>
        <p:spPr>
          <a:xfrm>
            <a:off x="703018" y="2077505"/>
            <a:ext cx="442450" cy="442450"/>
          </a:xfrm>
          <a:prstGeom prst="rect">
            <a:avLst/>
          </a:prstGeom>
        </p:spPr>
      </p:pic>
      <p:pic>
        <p:nvPicPr>
          <p:cNvPr id="4" name="Picture 3" descr="Option Button&#10;">
            <a:extLst>
              <a:ext uri="{FF2B5EF4-FFF2-40B4-BE49-F238E27FC236}">
                <a16:creationId xmlns:a16="http://schemas.microsoft.com/office/drawing/2014/main" id="{AB722887-7D6C-4162-8BE2-88584C1EBC56}"/>
              </a:ext>
            </a:extLst>
          </p:cNvPr>
          <p:cNvPicPr>
            <a:picLocks noChangeAspect="1"/>
          </p:cNvPicPr>
          <p:nvPr/>
        </p:nvPicPr>
        <p:blipFill>
          <a:blip r:embed="rId4"/>
          <a:stretch>
            <a:fillRect/>
          </a:stretch>
        </p:blipFill>
        <p:spPr>
          <a:xfrm>
            <a:off x="703018" y="2675152"/>
            <a:ext cx="442450" cy="442450"/>
          </a:xfrm>
          <a:prstGeom prst="rect">
            <a:avLst/>
          </a:prstGeom>
        </p:spPr>
      </p:pic>
      <p:pic>
        <p:nvPicPr>
          <p:cNvPr id="12" name="Picture 11" descr="Scroll Bar&#10;">
            <a:extLst>
              <a:ext uri="{FF2B5EF4-FFF2-40B4-BE49-F238E27FC236}">
                <a16:creationId xmlns:a16="http://schemas.microsoft.com/office/drawing/2014/main" id="{74E6548C-9ED8-493C-9145-F218CB82BC8C}"/>
              </a:ext>
            </a:extLst>
          </p:cNvPr>
          <p:cNvPicPr>
            <a:picLocks noChangeAspect="1"/>
          </p:cNvPicPr>
          <p:nvPr/>
        </p:nvPicPr>
        <p:blipFill>
          <a:blip r:embed="rId5"/>
          <a:stretch>
            <a:fillRect/>
          </a:stretch>
        </p:blipFill>
        <p:spPr>
          <a:xfrm>
            <a:off x="686148" y="3270612"/>
            <a:ext cx="442450" cy="495545"/>
          </a:xfrm>
          <a:prstGeom prst="rect">
            <a:avLst/>
          </a:prstGeom>
        </p:spPr>
      </p:pic>
      <p:pic>
        <p:nvPicPr>
          <p:cNvPr id="13" name="Picture 12" descr="Spin Button&#10;">
            <a:extLst>
              <a:ext uri="{FF2B5EF4-FFF2-40B4-BE49-F238E27FC236}">
                <a16:creationId xmlns:a16="http://schemas.microsoft.com/office/drawing/2014/main" id="{3FCDB9BF-A594-42D5-BF67-461A91E7704F}"/>
              </a:ext>
            </a:extLst>
          </p:cNvPr>
          <p:cNvPicPr>
            <a:picLocks noChangeAspect="1"/>
          </p:cNvPicPr>
          <p:nvPr/>
        </p:nvPicPr>
        <p:blipFill>
          <a:blip r:embed="rId6"/>
          <a:stretch>
            <a:fillRect/>
          </a:stretch>
        </p:blipFill>
        <p:spPr>
          <a:xfrm>
            <a:off x="669130" y="3991365"/>
            <a:ext cx="459468" cy="442450"/>
          </a:xfrm>
          <a:prstGeom prst="rect">
            <a:avLst/>
          </a:prstGeom>
        </p:spPr>
      </p:pic>
      <p:pic>
        <p:nvPicPr>
          <p:cNvPr id="14" name="Picture 13" descr="Text Box&#10;">
            <a:extLst>
              <a:ext uri="{FF2B5EF4-FFF2-40B4-BE49-F238E27FC236}">
                <a16:creationId xmlns:a16="http://schemas.microsoft.com/office/drawing/2014/main" id="{D98B1481-AE52-4DA9-B041-A94DC49D0CFA}"/>
              </a:ext>
            </a:extLst>
          </p:cNvPr>
          <p:cNvPicPr>
            <a:picLocks noChangeAspect="1"/>
          </p:cNvPicPr>
          <p:nvPr/>
        </p:nvPicPr>
        <p:blipFill>
          <a:blip r:embed="rId7"/>
          <a:stretch>
            <a:fillRect/>
          </a:stretch>
        </p:blipFill>
        <p:spPr>
          <a:xfrm>
            <a:off x="686148" y="4726544"/>
            <a:ext cx="442450" cy="442450"/>
          </a:xfrm>
          <a:prstGeom prst="rect">
            <a:avLst/>
          </a:prstGeom>
        </p:spPr>
      </p:pic>
      <p:pic>
        <p:nvPicPr>
          <p:cNvPr id="15" name="Picture 14" descr="Toggle Button&#10;">
            <a:extLst>
              <a:ext uri="{FF2B5EF4-FFF2-40B4-BE49-F238E27FC236}">
                <a16:creationId xmlns:a16="http://schemas.microsoft.com/office/drawing/2014/main" id="{A54799B1-C809-4732-B8CB-B0B6A0022BFB}"/>
              </a:ext>
            </a:extLst>
          </p:cNvPr>
          <p:cNvPicPr>
            <a:picLocks noChangeAspect="1"/>
          </p:cNvPicPr>
          <p:nvPr/>
        </p:nvPicPr>
        <p:blipFill>
          <a:blip r:embed="rId8"/>
          <a:stretch>
            <a:fillRect/>
          </a:stretch>
        </p:blipFill>
        <p:spPr>
          <a:xfrm>
            <a:off x="686148" y="5410200"/>
            <a:ext cx="460148" cy="442450"/>
          </a:xfrm>
          <a:prstGeom prst="rect">
            <a:avLst/>
          </a:prstGeom>
        </p:spPr>
      </p:pic>
    </p:spTree>
    <p:extLst>
      <p:ext uri="{BB962C8B-B14F-4D97-AF65-F5344CB8AC3E}">
        <p14:creationId xmlns:p14="http://schemas.microsoft.com/office/powerpoint/2010/main" val="277447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a:t>
            </a:r>
            <a:r>
              <a:rPr lang="en-US" spc="-500" dirty="0"/>
              <a:t>V B </a:t>
            </a:r>
            <a:r>
              <a:rPr lang="en-US" dirty="0"/>
              <a:t>A Procedure to Use an ActiveX Control </a:t>
            </a:r>
            <a:r>
              <a:rPr lang="en-US" sz="2000" b="0" dirty="0"/>
              <a:t>(3 of 12)</a:t>
            </a:r>
            <a:endParaRPr lang="en-IN" sz="2000" b="0" dirty="0"/>
          </a:p>
        </p:txBody>
      </p:sp>
      <p:pic>
        <p:nvPicPr>
          <p:cNvPr id="7" name="Content Placeholder 6" descr="A developer tab in sheet1 worksheet of Excel. &#10;Long description in Notes Pane, press F6.&#10;">
            <a:extLst>
              <a:ext uri="{FF2B5EF4-FFF2-40B4-BE49-F238E27FC236}">
                <a16:creationId xmlns:a16="http://schemas.microsoft.com/office/drawing/2014/main" id="{E9470B7E-48C5-47A2-B68C-00CD513209E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2188" y="1676400"/>
            <a:ext cx="7659624" cy="4385980"/>
          </a:xfrm>
        </p:spPr>
      </p:pic>
    </p:spTree>
    <p:extLst>
      <p:ext uri="{BB962C8B-B14F-4D97-AF65-F5344CB8AC3E}">
        <p14:creationId xmlns:p14="http://schemas.microsoft.com/office/powerpoint/2010/main" val="283605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a:t>
            </a:r>
            <a:r>
              <a:rPr lang="en-US" spc="-500" dirty="0"/>
              <a:t>V B </a:t>
            </a:r>
            <a:r>
              <a:rPr lang="en-US" dirty="0"/>
              <a:t>A Procedure to Use an ActiveX Control </a:t>
            </a:r>
            <a:r>
              <a:rPr lang="en-US" sz="2000" b="0" dirty="0"/>
              <a:t>(4 of 12)</a:t>
            </a:r>
            <a:endParaRPr lang="en-IN" sz="2000" b="0" dirty="0"/>
          </a:p>
        </p:txBody>
      </p:sp>
      <p:pic>
        <p:nvPicPr>
          <p:cNvPr id="7" name="Content Placeholder 6" descr="A developer tab in sheet1 worksheet of Excel shows Two additional checkboxes are inserted below checkbox1.&#10;">
            <a:extLst>
              <a:ext uri="{FF2B5EF4-FFF2-40B4-BE49-F238E27FC236}">
                <a16:creationId xmlns:a16="http://schemas.microsoft.com/office/drawing/2014/main" id="{9214151C-DDBF-4C22-865D-85D9A7F8EA4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6488" y="1676400"/>
            <a:ext cx="7431024" cy="4261911"/>
          </a:xfrm>
        </p:spPr>
      </p:pic>
    </p:spTree>
    <p:extLst>
      <p:ext uri="{BB962C8B-B14F-4D97-AF65-F5344CB8AC3E}">
        <p14:creationId xmlns:p14="http://schemas.microsoft.com/office/powerpoint/2010/main" val="167682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a:t>
            </a:r>
            <a:r>
              <a:rPr lang="en-US" spc="-500" dirty="0"/>
              <a:t>V B </a:t>
            </a:r>
            <a:r>
              <a:rPr lang="en-US" dirty="0"/>
              <a:t>A Procedure to Use an ActiveX Control </a:t>
            </a:r>
            <a:r>
              <a:rPr lang="en-US" sz="2000" b="0" dirty="0"/>
              <a:t>(5 of 12)</a:t>
            </a:r>
            <a:endParaRPr lang="en-IN" sz="2000" b="0" dirty="0"/>
          </a:p>
        </p:txBody>
      </p:sp>
      <p:pic>
        <p:nvPicPr>
          <p:cNvPr id="7" name="Content Placeholder 6" descr="A developer tab in sheet1 worksheet of Excel shows, checkbox 1 is selected, CheckBox1 Properties pane is displayed to the right, Alphabetic tab in the pane is active and Properties pane resized and moved.&#10;">
            <a:extLst>
              <a:ext uri="{FF2B5EF4-FFF2-40B4-BE49-F238E27FC236}">
                <a16:creationId xmlns:a16="http://schemas.microsoft.com/office/drawing/2014/main" id="{15C25BB5-7B97-4D31-B10A-2AE501B9B6A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4088" y="1752600"/>
            <a:ext cx="7735824" cy="4436723"/>
          </a:xfrm>
        </p:spPr>
      </p:pic>
    </p:spTree>
    <p:extLst>
      <p:ext uri="{BB962C8B-B14F-4D97-AF65-F5344CB8AC3E}">
        <p14:creationId xmlns:p14="http://schemas.microsoft.com/office/powerpoint/2010/main" val="320007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a:t>
            </a:r>
            <a:r>
              <a:rPr lang="en-US" spc="-500" dirty="0"/>
              <a:t>V B </a:t>
            </a:r>
            <a:r>
              <a:rPr lang="en-US" dirty="0"/>
              <a:t>A Procedure to Use an ActiveX Control </a:t>
            </a:r>
            <a:r>
              <a:rPr lang="en-US" sz="2000" b="0" dirty="0"/>
              <a:t>(6 of 12)</a:t>
            </a:r>
            <a:endParaRPr lang="en-IN" sz="2000" b="0" dirty="0"/>
          </a:p>
        </p:txBody>
      </p:sp>
      <p:pic>
        <p:nvPicPr>
          <p:cNvPr id="7" name="Content Placeholder 6" descr="A developer tab in sheet1 worksheet of Excel shows, CheckBox1 is resized and caption indicates Air, in the properties pane, (Name) and Caption is changed to Air and Height and Width modified are modified to 16.5 and 84 respectively.&#10;">
            <a:extLst>
              <a:ext uri="{FF2B5EF4-FFF2-40B4-BE49-F238E27FC236}">
                <a16:creationId xmlns:a16="http://schemas.microsoft.com/office/drawing/2014/main" id="{0FC1A42B-0094-43E1-99FD-8000AC07372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2188" y="1600200"/>
            <a:ext cx="7659624" cy="4393020"/>
          </a:xfrm>
        </p:spPr>
      </p:pic>
    </p:spTree>
    <p:extLst>
      <p:ext uri="{BB962C8B-B14F-4D97-AF65-F5344CB8AC3E}">
        <p14:creationId xmlns:p14="http://schemas.microsoft.com/office/powerpoint/2010/main" val="49291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a:t>
            </a:r>
            <a:r>
              <a:rPr lang="en-US" spc="-500" dirty="0"/>
              <a:t>V B </a:t>
            </a:r>
            <a:r>
              <a:rPr lang="en-US" dirty="0"/>
              <a:t>A Procedure to Use an ActiveX Control </a:t>
            </a:r>
            <a:r>
              <a:rPr lang="en-US" sz="2000" b="0" dirty="0"/>
              <a:t>(7 of 12)</a:t>
            </a:r>
            <a:endParaRPr lang="en-IN" sz="2000" b="0" dirty="0"/>
          </a:p>
        </p:txBody>
      </p:sp>
      <p:pic>
        <p:nvPicPr>
          <p:cNvPr id="7" name="Content Placeholder 6" descr="A developer tab in sheet1 worksheet of Excel shows, the Command button is inserted in cell H22.&#10;">
            <a:extLst>
              <a:ext uri="{FF2B5EF4-FFF2-40B4-BE49-F238E27FC236}">
                <a16:creationId xmlns:a16="http://schemas.microsoft.com/office/drawing/2014/main" id="{B6AD273F-4E8D-4156-BEC1-D1E0882ACFF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676400"/>
            <a:ext cx="7431024" cy="4261911"/>
          </a:xfrm>
        </p:spPr>
      </p:pic>
    </p:spTree>
    <p:extLst>
      <p:ext uri="{BB962C8B-B14F-4D97-AF65-F5344CB8AC3E}">
        <p14:creationId xmlns:p14="http://schemas.microsoft.com/office/powerpoint/2010/main" val="79363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a:t>
            </a:r>
            <a:r>
              <a:rPr lang="en-US" spc="-500" dirty="0"/>
              <a:t>  V B </a:t>
            </a:r>
            <a:r>
              <a:rPr lang="en-US" dirty="0"/>
              <a:t>A Procedure to Use an ActiveX Control </a:t>
            </a:r>
            <a:r>
              <a:rPr lang="en-US" sz="2000" b="0" dirty="0"/>
              <a:t>(8 of 12)</a:t>
            </a:r>
            <a:endParaRPr lang="en-IN" sz="2000" b="0" dirty="0"/>
          </a:p>
        </p:txBody>
      </p:sp>
      <p:pic>
        <p:nvPicPr>
          <p:cNvPr id="7" name="Content Placeholder 6" descr="A developer tab in sheet1 worksheet shows Check Transportation button is formatted with Bold Italic and AutoSized. In the properties pane, AutoSize is set to True, Font is selected Font build button (3 horizontal dots) is displayed to the right.&#10;">
            <a:extLst>
              <a:ext uri="{FF2B5EF4-FFF2-40B4-BE49-F238E27FC236}">
                <a16:creationId xmlns:a16="http://schemas.microsoft.com/office/drawing/2014/main" id="{60FB4C07-3822-4AD4-B155-E0EBAB4BA84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8179" y="1828800"/>
            <a:ext cx="8267642" cy="3905853"/>
          </a:xfrm>
        </p:spPr>
      </p:pic>
    </p:spTree>
    <p:extLst>
      <p:ext uri="{BB962C8B-B14F-4D97-AF65-F5344CB8AC3E}">
        <p14:creationId xmlns:p14="http://schemas.microsoft.com/office/powerpoint/2010/main" val="3207743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a:t>
            </a:r>
            <a:r>
              <a:rPr lang="en-US" spc="-500" dirty="0"/>
              <a:t>V B </a:t>
            </a:r>
            <a:r>
              <a:rPr lang="en-US" dirty="0"/>
              <a:t>A Procedure to Use an ActiveX Control </a:t>
            </a:r>
            <a:r>
              <a:rPr lang="en-US" sz="2000" b="0" dirty="0"/>
              <a:t>(9 of 12)</a:t>
            </a:r>
            <a:endParaRPr lang="en-IN" sz="2000" b="0" dirty="0"/>
          </a:p>
        </p:txBody>
      </p:sp>
      <p:pic>
        <p:nvPicPr>
          <p:cNvPr id="10" name="Content Placeholder 9" descr="A Microsoft Visual Basic Code window in Excel showing CheckTransportation object displays in the main pane with object arrow to the right.&#10;">
            <a:extLst>
              <a:ext uri="{FF2B5EF4-FFF2-40B4-BE49-F238E27FC236}">
                <a16:creationId xmlns:a16="http://schemas.microsoft.com/office/drawing/2014/main" id="{FB5D09C3-9C10-461F-BB02-557F6A2B7426}"/>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685800" y="1600200"/>
            <a:ext cx="7772400" cy="2152851"/>
          </a:xfrm>
        </p:spPr>
      </p:pic>
      <p:pic>
        <p:nvPicPr>
          <p:cNvPr id="12" name="Content Placeholder 11" descr="A Microsoft Visual Basic Code window in Excel showing the CheckTransportation object. &#10;Long description in Notes Pane, press F6.&#10;">
            <a:extLst>
              <a:ext uri="{FF2B5EF4-FFF2-40B4-BE49-F238E27FC236}">
                <a16:creationId xmlns:a16="http://schemas.microsoft.com/office/drawing/2014/main" id="{89B2A3B6-F269-40ED-87F8-4641F42E240B}"/>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685800" y="4038618"/>
            <a:ext cx="7772400" cy="2006472"/>
          </a:xfrm>
        </p:spPr>
      </p:pic>
    </p:spTree>
    <p:extLst>
      <p:ext uri="{BB962C8B-B14F-4D97-AF65-F5344CB8AC3E}">
        <p14:creationId xmlns:p14="http://schemas.microsoft.com/office/powerpoint/2010/main" val="207070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a:t>
            </a:r>
            <a:r>
              <a:rPr lang="en-US" dirty="0"/>
              <a:t>Objectives</a:t>
            </a:r>
            <a:endParaRPr lang="en-IN" dirty="0"/>
          </a:p>
        </p:txBody>
      </p:sp>
      <p:sp>
        <p:nvSpPr>
          <p:cNvPr id="3" name="Content Placeholder 2"/>
          <p:cNvSpPr>
            <a:spLocks noGrp="1"/>
          </p:cNvSpPr>
          <p:nvPr>
            <p:ph idx="1"/>
          </p:nvPr>
        </p:nvSpPr>
        <p:spPr/>
        <p:txBody>
          <a:bodyPr/>
          <a:lstStyle/>
          <a:p>
            <a:pPr marL="457200" indent="-457200">
              <a:buSzPct val="100000"/>
              <a:buFont typeface="+mj-lt"/>
              <a:buAutoNum type="arabicPeriod"/>
            </a:pPr>
            <a:r>
              <a:rPr lang="en-US" sz="2400" dirty="0"/>
              <a:t>Record a Macro</a:t>
            </a:r>
          </a:p>
          <a:p>
            <a:pPr marL="457200" indent="-457200">
              <a:buSzPct val="100000"/>
              <a:buFont typeface="+mj-lt"/>
              <a:buAutoNum type="arabicPeriod"/>
            </a:pPr>
            <a:r>
              <a:rPr lang="en-US" sz="2400" dirty="0"/>
              <a:t>Modify a Macro</a:t>
            </a:r>
          </a:p>
          <a:p>
            <a:pPr marL="457200" indent="-457200">
              <a:buSzPct val="100000"/>
              <a:buFont typeface="+mj-lt"/>
              <a:buAutoNum type="arabicPeriod"/>
            </a:pPr>
            <a:r>
              <a:rPr lang="en-US" sz="2400" dirty="0"/>
              <a:t>Write a VBA Procedure to Use an ActiveX Control</a:t>
            </a:r>
          </a:p>
          <a:p>
            <a:pPr marL="457200" indent="-457200">
              <a:buSzPct val="100000"/>
              <a:buFont typeface="+mj-lt"/>
              <a:buAutoNum type="arabicPeriod"/>
            </a:pPr>
            <a:r>
              <a:rPr lang="en-US" sz="2400" dirty="0"/>
              <a:t>Restore Initial Settings</a:t>
            </a:r>
          </a:p>
        </p:txBody>
      </p:sp>
    </p:spTree>
    <p:extLst>
      <p:ext uri="{BB962C8B-B14F-4D97-AF65-F5344CB8AC3E}">
        <p14:creationId xmlns:p14="http://schemas.microsoft.com/office/powerpoint/2010/main" val="3272611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a:t>
            </a:r>
            <a:r>
              <a:rPr lang="en-US" spc="-500" dirty="0"/>
              <a:t>V B </a:t>
            </a:r>
            <a:r>
              <a:rPr lang="en-US" dirty="0"/>
              <a:t>A Procedure to Use an ActiveX Control </a:t>
            </a:r>
            <a:r>
              <a:rPr lang="en-US" sz="2000" b="0" dirty="0"/>
              <a:t>(10 of 12)</a:t>
            </a:r>
            <a:endParaRPr lang="en-IN" sz="2000" b="0" dirty="0"/>
          </a:p>
        </p:txBody>
      </p:sp>
      <p:pic>
        <p:nvPicPr>
          <p:cNvPr id="7" name="Content Placeholder 6" descr="A Microsoft Visual Basic Code window in Excel showing the CheckTransportation object.&#10;Long description in Notes Pane, press F6.&#10;">
            <a:extLst>
              <a:ext uri="{FF2B5EF4-FFF2-40B4-BE49-F238E27FC236}">
                <a16:creationId xmlns:a16="http://schemas.microsoft.com/office/drawing/2014/main" id="{20F7F18D-F181-49A3-AAFE-DA7445768E5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6881" y="1948369"/>
            <a:ext cx="8390238" cy="2961261"/>
          </a:xfrm>
        </p:spPr>
      </p:pic>
    </p:spTree>
    <p:extLst>
      <p:ext uri="{BB962C8B-B14F-4D97-AF65-F5344CB8AC3E}">
        <p14:creationId xmlns:p14="http://schemas.microsoft.com/office/powerpoint/2010/main" val="834280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a:t>
            </a:r>
            <a:r>
              <a:rPr lang="en-US" spc="-500" dirty="0"/>
              <a:t>V B </a:t>
            </a:r>
            <a:r>
              <a:rPr lang="en-US" dirty="0"/>
              <a:t>A Procedure to Use an ActiveX Control </a:t>
            </a:r>
            <a:r>
              <a:rPr lang="en-US" sz="2000" b="0" dirty="0"/>
              <a:t>(11 of 12)</a:t>
            </a:r>
            <a:endParaRPr lang="en-IN" sz="2000" b="0" dirty="0"/>
          </a:p>
        </p:txBody>
      </p:sp>
      <p:pic>
        <p:nvPicPr>
          <p:cNvPr id="7" name="Content Placeholder 6" descr="A developer tab in Excel shows an Air dialog box. &#10;Long description in Notes Pane, press F6.&#10;">
            <a:extLst>
              <a:ext uri="{FF2B5EF4-FFF2-40B4-BE49-F238E27FC236}">
                <a16:creationId xmlns:a16="http://schemas.microsoft.com/office/drawing/2014/main" id="{A2079DE2-660A-45E3-B192-5C1C84B85FC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5988" y="1676400"/>
            <a:ext cx="7812024" cy="3931143"/>
          </a:xfrm>
        </p:spPr>
      </p:pic>
    </p:spTree>
    <p:extLst>
      <p:ext uri="{BB962C8B-B14F-4D97-AF65-F5344CB8AC3E}">
        <p14:creationId xmlns:p14="http://schemas.microsoft.com/office/powerpoint/2010/main" val="1712726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a:t>
            </a:r>
            <a:r>
              <a:rPr lang="en-US" spc="-500" dirty="0"/>
              <a:t>V B </a:t>
            </a:r>
            <a:r>
              <a:rPr lang="en-US" dirty="0"/>
              <a:t>A Procedure to Use an ActiveX Control </a:t>
            </a:r>
            <a:r>
              <a:rPr lang="en-US" sz="2000" b="0" dirty="0"/>
              <a:t>(12 of 12)</a:t>
            </a:r>
            <a:endParaRPr lang="en-IN" sz="2000" b="0" dirty="0"/>
          </a:p>
        </p:txBody>
      </p:sp>
      <p:pic>
        <p:nvPicPr>
          <p:cNvPr id="7" name="Content Placeholder 6" descr="A review tab in Excel showing Protect Structure and Windows dialog box. In the Excel sheet, Protect Workbook button is located in the protect group of the ribbon. In the dialog box, Structure (under protect workbook for) is selected.&#10;">
            <a:extLst>
              <a:ext uri="{FF2B5EF4-FFF2-40B4-BE49-F238E27FC236}">
                <a16:creationId xmlns:a16="http://schemas.microsoft.com/office/drawing/2014/main" id="{4FDAA823-2329-4608-AF04-C176E30F9D1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3326" y="1905000"/>
            <a:ext cx="7737348" cy="3401305"/>
          </a:xfrm>
        </p:spPr>
      </p:pic>
    </p:spTree>
    <p:extLst>
      <p:ext uri="{BB962C8B-B14F-4D97-AF65-F5344CB8AC3E}">
        <p14:creationId xmlns:p14="http://schemas.microsoft.com/office/powerpoint/2010/main" val="704927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Restore Initial Settings</a:t>
            </a:r>
            <a:endParaRPr lang="en-IN" dirty="0"/>
          </a:p>
        </p:txBody>
      </p:sp>
      <p:sp>
        <p:nvSpPr>
          <p:cNvPr id="3" name="Content Placeholder 2"/>
          <p:cNvSpPr>
            <a:spLocks noGrp="1"/>
          </p:cNvSpPr>
          <p:nvPr>
            <p:ph idx="1"/>
          </p:nvPr>
        </p:nvSpPr>
        <p:spPr>
          <a:xfrm>
            <a:off x="457200" y="1600200"/>
            <a:ext cx="8229600" cy="4724399"/>
          </a:xfrm>
        </p:spPr>
        <p:txBody>
          <a:bodyPr/>
          <a:lstStyle/>
          <a:p>
            <a:r>
              <a:rPr lang="en-US" sz="2200" dirty="0"/>
              <a:t>Public location</a:t>
            </a:r>
          </a:p>
          <a:p>
            <a:pPr lvl="1"/>
            <a:r>
              <a:rPr lang="en-US" sz="2200" dirty="0"/>
              <a:t>When you make changes to a public computer, it is proper etiquette to return it to the condition in which you found it</a:t>
            </a:r>
          </a:p>
          <a:p>
            <a:r>
              <a:rPr lang="en-US" sz="2200" dirty="0"/>
              <a:t>Delete macros</a:t>
            </a:r>
          </a:p>
          <a:p>
            <a:pPr lvl="1"/>
            <a:r>
              <a:rPr lang="en-US" sz="2200" dirty="0"/>
              <a:t>On the Developer tab, click Macros</a:t>
            </a:r>
          </a:p>
          <a:p>
            <a:r>
              <a:rPr lang="en-US" sz="2200" dirty="0"/>
              <a:t>Remove the Developer tab</a:t>
            </a:r>
          </a:p>
          <a:p>
            <a:pPr lvl="1"/>
            <a:r>
              <a:rPr lang="en-US" sz="2200" dirty="0"/>
              <a:t>Right-click the Developer tab, click Customize the Ribbon, and deselect Developer in the right pane</a:t>
            </a:r>
          </a:p>
        </p:txBody>
      </p:sp>
    </p:spTree>
    <p:extLst>
      <p:ext uri="{BB962C8B-B14F-4D97-AF65-F5344CB8AC3E}">
        <p14:creationId xmlns:p14="http://schemas.microsoft.com/office/powerpoint/2010/main" val="1245900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5C21-953B-4575-B4E4-BCFF0B8F963F}"/>
              </a:ext>
            </a:extLst>
          </p:cNvPr>
          <p:cNvSpPr>
            <a:spLocks noGrp="1"/>
          </p:cNvSpPr>
          <p:nvPr>
            <p:ph type="title"/>
          </p:nvPr>
        </p:nvSpPr>
        <p:spPr>
          <a:xfrm>
            <a:off x="457200" y="228600"/>
            <a:ext cx="8229600" cy="533400"/>
          </a:xfrm>
        </p:spPr>
        <p:txBody>
          <a:bodyPr/>
          <a:lstStyle/>
          <a:p>
            <a:r>
              <a:rPr lang="en-US" dirty="0"/>
              <a:t>Questions</a:t>
            </a:r>
          </a:p>
        </p:txBody>
      </p:sp>
      <p:pic>
        <p:nvPicPr>
          <p:cNvPr id="3" name="Picture 2" descr="A ques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70" y="1390894"/>
            <a:ext cx="2962261" cy="4310672"/>
          </a:xfrm>
          <a:prstGeom prst="rect">
            <a:avLst/>
          </a:prstGeom>
        </p:spPr>
      </p:pic>
    </p:spTree>
    <p:extLst>
      <p:ext uri="{BB962C8B-B14F-4D97-AF65-F5344CB8AC3E}">
        <p14:creationId xmlns:p14="http://schemas.microsoft.com/office/powerpoint/2010/main" val="208584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a Macro </a:t>
            </a:r>
            <a:r>
              <a:rPr lang="en-US" sz="2000" b="0" dirty="0"/>
              <a:t>(1 of 5)</a:t>
            </a:r>
            <a:endParaRPr lang="en-IN" sz="2000" b="0" dirty="0"/>
          </a:p>
        </p:txBody>
      </p:sp>
      <p:sp>
        <p:nvSpPr>
          <p:cNvPr id="3" name="Content Placeholder 2"/>
          <p:cNvSpPr>
            <a:spLocks noGrp="1"/>
          </p:cNvSpPr>
          <p:nvPr>
            <p:ph idx="1"/>
          </p:nvPr>
        </p:nvSpPr>
        <p:spPr>
          <a:xfrm>
            <a:off x="457200" y="1600201"/>
            <a:ext cx="8229600" cy="4191000"/>
          </a:xfrm>
        </p:spPr>
        <p:txBody>
          <a:bodyPr/>
          <a:lstStyle/>
          <a:p>
            <a:r>
              <a:rPr lang="en-US" sz="2400" dirty="0"/>
              <a:t>Macro—an action or a set of actions to automate tasks by grouping series of commands into a single command</a:t>
            </a:r>
          </a:p>
          <a:p>
            <a:r>
              <a:rPr lang="en-US" sz="2400" dirty="0"/>
              <a:t>Command is performed with a mouse click, a keyboard shortcut, or when a workbook opens</a:t>
            </a:r>
          </a:p>
          <a:p>
            <a:r>
              <a:rPr lang="en-US" sz="2400" dirty="0"/>
              <a:t>Visual Basic for Applications (VBA)—a programming language used to write computer programs</a:t>
            </a:r>
          </a:p>
        </p:txBody>
      </p:sp>
    </p:spTree>
    <p:extLst>
      <p:ext uri="{BB962C8B-B14F-4D97-AF65-F5344CB8AC3E}">
        <p14:creationId xmlns:p14="http://schemas.microsoft.com/office/powerpoint/2010/main" val="243371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a Macro </a:t>
            </a:r>
            <a:r>
              <a:rPr lang="en-US" sz="2000" b="0" dirty="0"/>
              <a:t>(2 of 5)</a:t>
            </a:r>
            <a:endParaRPr lang="en-IN" sz="2000" b="0" dirty="0"/>
          </a:p>
        </p:txBody>
      </p:sp>
      <p:pic>
        <p:nvPicPr>
          <p:cNvPr id="6" name="Content Placeholder 5" descr="A developer tab in Excel shows “Macros button” is located in the” Code group” of the Excel ribbon.&#10;">
            <a:extLst>
              <a:ext uri="{FF2B5EF4-FFF2-40B4-BE49-F238E27FC236}">
                <a16:creationId xmlns:a16="http://schemas.microsoft.com/office/drawing/2014/main" id="{EE72EEE4-D5EF-4D69-B96D-0D221B2910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8779" y="2235025"/>
            <a:ext cx="8218021" cy="2387949"/>
          </a:xfrm>
        </p:spPr>
      </p:pic>
    </p:spTree>
    <p:extLst>
      <p:ext uri="{BB962C8B-B14F-4D97-AF65-F5344CB8AC3E}">
        <p14:creationId xmlns:p14="http://schemas.microsoft.com/office/powerpoint/2010/main" val="402142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a Macro </a:t>
            </a:r>
            <a:r>
              <a:rPr lang="en-US" sz="2000" b="0" dirty="0"/>
              <a:t>(3 of 5)</a:t>
            </a:r>
            <a:endParaRPr lang="en-IN" sz="2000" b="0" dirty="0"/>
          </a:p>
        </p:txBody>
      </p:sp>
      <p:graphicFrame>
        <p:nvGraphicFramePr>
          <p:cNvPr id="4" name="Table 3"/>
          <p:cNvGraphicFramePr>
            <a:graphicFrameLocks noGrp="1"/>
          </p:cNvGraphicFramePr>
          <p:nvPr>
            <p:extLst>
              <p:ext uri="{D42A27DB-BD31-4B8C-83A1-F6EECF244321}">
                <p14:modId xmlns:p14="http://schemas.microsoft.com/office/powerpoint/2010/main" val="3038507533"/>
              </p:ext>
            </p:extLst>
          </p:nvPr>
        </p:nvGraphicFramePr>
        <p:xfrm>
          <a:off x="685800" y="1828800"/>
          <a:ext cx="7772400" cy="4150360"/>
        </p:xfrm>
        <a:graphic>
          <a:graphicData uri="http://schemas.openxmlformats.org/drawingml/2006/table">
            <a:tbl>
              <a:tblPr firstRow="1" bandRow="1">
                <a:tableStyleId>{284E427A-3D55-4303-BF80-6455036E1DE7}</a:tableStyleId>
              </a:tblPr>
              <a:tblGrid>
                <a:gridCol w="2570748">
                  <a:extLst>
                    <a:ext uri="{9D8B030D-6E8A-4147-A177-3AD203B41FA5}">
                      <a16:colId xmlns:a16="http://schemas.microsoft.com/office/drawing/2014/main" val="2670907676"/>
                    </a:ext>
                  </a:extLst>
                </a:gridCol>
                <a:gridCol w="5201652">
                  <a:extLst>
                    <a:ext uri="{9D8B030D-6E8A-4147-A177-3AD203B41FA5}">
                      <a16:colId xmlns:a16="http://schemas.microsoft.com/office/drawing/2014/main" val="29022291"/>
                    </a:ext>
                  </a:extLst>
                </a:gridCol>
              </a:tblGrid>
              <a:tr h="370840">
                <a:tc>
                  <a:txBody>
                    <a:bodyPr/>
                    <a:lstStyle/>
                    <a:p>
                      <a:r>
                        <a:rPr lang="en-IN" sz="1600" dirty="0"/>
                        <a:t>Macro Settings</a:t>
                      </a:r>
                    </a:p>
                  </a:txBody>
                  <a:tcPr/>
                </a:tc>
                <a:tc>
                  <a:txBody>
                    <a:bodyPr/>
                    <a:lstStyle/>
                    <a:p>
                      <a:r>
                        <a:rPr lang="en-IN" sz="1600" dirty="0"/>
                        <a:t>Description</a:t>
                      </a:r>
                    </a:p>
                  </a:txBody>
                  <a:tcPr/>
                </a:tc>
                <a:extLst>
                  <a:ext uri="{0D108BD9-81ED-4DB2-BD59-A6C34878D82A}">
                    <a16:rowId xmlns:a16="http://schemas.microsoft.com/office/drawing/2014/main" val="3743516392"/>
                  </a:ext>
                </a:extLst>
              </a:tr>
              <a:tr h="370840">
                <a:tc>
                  <a:txBody>
                    <a:bodyPr/>
                    <a:lstStyle/>
                    <a:p>
                      <a:r>
                        <a:rPr lang="en-IN" sz="1600" dirty="0"/>
                        <a:t>Disable</a:t>
                      </a:r>
                      <a:r>
                        <a:rPr lang="en-IN" sz="1600" baseline="0" dirty="0"/>
                        <a:t> VBA macros without notification</a:t>
                      </a:r>
                      <a:endParaRPr lang="en-IN" sz="1600" dirty="0"/>
                    </a:p>
                  </a:txBody>
                  <a:tcPr/>
                </a:tc>
                <a:tc>
                  <a:txBody>
                    <a:bodyPr/>
                    <a:lstStyle/>
                    <a:p>
                      <a:r>
                        <a:rPr lang="en-IN" sz="1600" dirty="0"/>
                        <a:t>This setting disables</a:t>
                      </a:r>
                      <a:r>
                        <a:rPr lang="en-IN" sz="1600" baseline="0" dirty="0"/>
                        <a:t> all macros and security alerts unless the Excel workbook is in the trusted location.</a:t>
                      </a:r>
                      <a:endParaRPr lang="en-IN" sz="1600" dirty="0"/>
                    </a:p>
                  </a:txBody>
                  <a:tcPr/>
                </a:tc>
                <a:extLst>
                  <a:ext uri="{0D108BD9-81ED-4DB2-BD59-A6C34878D82A}">
                    <a16:rowId xmlns:a16="http://schemas.microsoft.com/office/drawing/2014/main" val="15376752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a:t>Disable</a:t>
                      </a:r>
                      <a:r>
                        <a:rPr lang="en-IN" sz="1600" baseline="0" dirty="0"/>
                        <a:t> VBA macros with notification</a:t>
                      </a:r>
                      <a:endParaRPr lang="en-IN" sz="1600" dirty="0"/>
                    </a:p>
                    <a:p>
                      <a:endParaRPr lang="en-IN" sz="1600" dirty="0"/>
                    </a:p>
                  </a:txBody>
                  <a:tcPr/>
                </a:tc>
                <a:tc>
                  <a:txBody>
                    <a:bodyPr/>
                    <a:lstStyle/>
                    <a:p>
                      <a:r>
                        <a:rPr lang="en-IN" sz="1600" dirty="0"/>
                        <a:t>This setting is enabled by default</a:t>
                      </a:r>
                      <a:r>
                        <a:rPr lang="en-IN" sz="1600" baseline="0" dirty="0"/>
                        <a:t>. You are alerted if macros are present in the workbook. This setting enables you to choose each time you can open a workbook whether to run the macros that are contained in the workbook.</a:t>
                      </a:r>
                      <a:endParaRPr lang="en-IN" sz="1600" dirty="0"/>
                    </a:p>
                  </a:txBody>
                  <a:tcPr/>
                </a:tc>
                <a:extLst>
                  <a:ext uri="{0D108BD9-81ED-4DB2-BD59-A6C34878D82A}">
                    <a16:rowId xmlns:a16="http://schemas.microsoft.com/office/drawing/2014/main" val="3480090560"/>
                  </a:ext>
                </a:extLst>
              </a:tr>
              <a:tr h="370840">
                <a:tc>
                  <a:txBody>
                    <a:bodyPr/>
                    <a:lstStyle/>
                    <a:p>
                      <a:r>
                        <a:rPr lang="en-IN" sz="1600" dirty="0"/>
                        <a:t>Disable</a:t>
                      </a:r>
                      <a:r>
                        <a:rPr lang="en-IN" sz="1600" baseline="0" dirty="0"/>
                        <a:t> VBA macros except digitally signed macros</a:t>
                      </a:r>
                      <a:endParaRPr lang="en-IN" sz="1600" dirty="0"/>
                    </a:p>
                  </a:txBody>
                  <a:tcPr/>
                </a:tc>
                <a:tc>
                  <a:txBody>
                    <a:bodyPr/>
                    <a:lstStyle/>
                    <a:p>
                      <a:r>
                        <a:rPr lang="en-IN" sz="1600" dirty="0"/>
                        <a:t>This setting enables macros from trusted</a:t>
                      </a:r>
                      <a:r>
                        <a:rPr lang="en-IN" sz="1600" baseline="0" dirty="0"/>
                        <a:t> publishers to run; otherwise, this setting is the same as the </a:t>
                      </a:r>
                      <a:r>
                        <a:rPr lang="en-IN" sz="1600" i="1" baseline="0" dirty="0"/>
                        <a:t>Disable VBA macros</a:t>
                      </a:r>
                      <a:r>
                        <a:rPr lang="en-IN" sz="1600" baseline="0" dirty="0"/>
                        <a:t> </a:t>
                      </a:r>
                      <a:r>
                        <a:rPr lang="en-IN" sz="1600" i="1" baseline="0" dirty="0"/>
                        <a:t>with notification </a:t>
                      </a:r>
                      <a:r>
                        <a:rPr lang="en-IN" sz="1600" baseline="0" dirty="0"/>
                        <a:t>setting.</a:t>
                      </a:r>
                      <a:endParaRPr lang="en-IN" sz="1600" dirty="0"/>
                    </a:p>
                  </a:txBody>
                  <a:tcPr/>
                </a:tc>
                <a:extLst>
                  <a:ext uri="{0D108BD9-81ED-4DB2-BD59-A6C34878D82A}">
                    <a16:rowId xmlns:a16="http://schemas.microsoft.com/office/drawing/2014/main" val="2157452781"/>
                  </a:ext>
                </a:extLst>
              </a:tr>
              <a:tr h="857985">
                <a:tc>
                  <a:txBody>
                    <a:bodyPr/>
                    <a:lstStyle/>
                    <a:p>
                      <a:r>
                        <a:rPr lang="en-IN" sz="1600" dirty="0"/>
                        <a:t>Enable</a:t>
                      </a:r>
                      <a:r>
                        <a:rPr lang="en-IN" sz="1600" baseline="0" dirty="0"/>
                        <a:t> VBA macros (not recommended; potentially dangerous code can run)</a:t>
                      </a:r>
                      <a:endParaRPr lang="en-IN" sz="1600" dirty="0"/>
                    </a:p>
                  </a:txBody>
                  <a:tcPr/>
                </a:tc>
                <a:tc>
                  <a:txBody>
                    <a:bodyPr/>
                    <a:lstStyle/>
                    <a:p>
                      <a:r>
                        <a:rPr lang="en-IN" sz="1600" dirty="0"/>
                        <a:t>Use this</a:t>
                      </a:r>
                      <a:r>
                        <a:rPr lang="en-IN" sz="1600" baseline="0" dirty="0"/>
                        <a:t> setting when you want to enable all macros to run on a temporary basis. It is not recommended as a permanent setting because it makes your computer vulnerable to potential malicious code.</a:t>
                      </a:r>
                      <a:endParaRPr lang="en-IN" sz="1600" dirty="0"/>
                    </a:p>
                  </a:txBody>
                  <a:tcPr/>
                </a:tc>
                <a:extLst>
                  <a:ext uri="{0D108BD9-81ED-4DB2-BD59-A6C34878D82A}">
                    <a16:rowId xmlns:a16="http://schemas.microsoft.com/office/drawing/2014/main" val="3934533768"/>
                  </a:ext>
                </a:extLst>
              </a:tr>
            </a:tbl>
          </a:graphicData>
        </a:graphic>
      </p:graphicFrame>
    </p:spTree>
    <p:extLst>
      <p:ext uri="{BB962C8B-B14F-4D97-AF65-F5344CB8AC3E}">
        <p14:creationId xmlns:p14="http://schemas.microsoft.com/office/powerpoint/2010/main" val="185662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a Macro </a:t>
            </a:r>
            <a:r>
              <a:rPr lang="en-US" sz="2000" b="0" dirty="0"/>
              <a:t>(4 of 5)</a:t>
            </a:r>
            <a:endParaRPr lang="en-IN" sz="2000" b="0" dirty="0"/>
          </a:p>
        </p:txBody>
      </p:sp>
      <p:pic>
        <p:nvPicPr>
          <p:cNvPr id="7" name="Content Placeholder 6" descr="An Excel sheet showing a table titled “Westland plains human resources consulting” and a record macro dialog box. &#10;Long description in Notes Pane, press F6.&#10;">
            <a:extLst>
              <a:ext uri="{FF2B5EF4-FFF2-40B4-BE49-F238E27FC236}">
                <a16:creationId xmlns:a16="http://schemas.microsoft.com/office/drawing/2014/main" id="{7BEDA548-9551-4643-BB79-4E1A2D21287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9099" y="1778981"/>
            <a:ext cx="7685802" cy="3300037"/>
          </a:xfrm>
        </p:spPr>
      </p:pic>
    </p:spTree>
    <p:extLst>
      <p:ext uri="{BB962C8B-B14F-4D97-AF65-F5344CB8AC3E}">
        <p14:creationId xmlns:p14="http://schemas.microsoft.com/office/powerpoint/2010/main" val="1844493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a Macro </a:t>
            </a:r>
            <a:r>
              <a:rPr lang="en-US" sz="2000" b="0" dirty="0"/>
              <a:t>(5 of 5)</a:t>
            </a:r>
            <a:endParaRPr lang="en-IN" sz="2000" b="0" dirty="0"/>
          </a:p>
        </p:txBody>
      </p:sp>
      <p:pic>
        <p:nvPicPr>
          <p:cNvPr id="7" name="Content Placeholder 6" descr="A developer tab in sheet1 worksheet of Excel shows Information entered in B6:B8 reads as “Nancy jones, 10/28/2021 and customer systems” while that entered in F7:F8 reads as “consultant and brad wells”. Cell A11 is selected.&#10;">
            <a:extLst>
              <a:ext uri="{FF2B5EF4-FFF2-40B4-BE49-F238E27FC236}">
                <a16:creationId xmlns:a16="http://schemas.microsoft.com/office/drawing/2014/main" id="{ED167A0D-B98E-4A97-B98C-889488887F7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9526" y="1676400"/>
            <a:ext cx="7584948" cy="4358645"/>
          </a:xfrm>
        </p:spPr>
      </p:pic>
    </p:spTree>
    <p:extLst>
      <p:ext uri="{BB962C8B-B14F-4D97-AF65-F5344CB8AC3E}">
        <p14:creationId xmlns:p14="http://schemas.microsoft.com/office/powerpoint/2010/main" val="372562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 Macro </a:t>
            </a:r>
            <a:r>
              <a:rPr lang="en-US" sz="2000" b="0" dirty="0"/>
              <a:t>(1 of 3)</a:t>
            </a:r>
            <a:endParaRPr lang="en-IN" sz="2000" b="0" dirty="0"/>
          </a:p>
        </p:txBody>
      </p:sp>
      <p:pic>
        <p:nvPicPr>
          <p:cNvPr id="7" name="Content Placeholder 6" descr="An Microsoft Visual Basic Editor window in Excel showing the Code window. &#10;Long description in Notes Pane, press F6.&#10;">
            <a:extLst>
              <a:ext uri="{FF2B5EF4-FFF2-40B4-BE49-F238E27FC236}">
                <a16:creationId xmlns:a16="http://schemas.microsoft.com/office/drawing/2014/main" id="{480CC54C-18FB-42D2-97A0-61B4930BAF1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8619" y="1913461"/>
            <a:ext cx="7726762" cy="3031077"/>
          </a:xfrm>
        </p:spPr>
      </p:pic>
    </p:spTree>
    <p:extLst>
      <p:ext uri="{BB962C8B-B14F-4D97-AF65-F5344CB8AC3E}">
        <p14:creationId xmlns:p14="http://schemas.microsoft.com/office/powerpoint/2010/main" val="339302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 Macro </a:t>
            </a:r>
            <a:r>
              <a:rPr lang="en-US" sz="2000" b="0" dirty="0"/>
              <a:t>(2 of 3)</a:t>
            </a:r>
            <a:endParaRPr lang="en-IN" sz="2000" b="0" dirty="0"/>
          </a:p>
        </p:txBody>
      </p:sp>
      <p:pic>
        <p:nvPicPr>
          <p:cNvPr id="11" name="Content Placeholder 10" descr="A Microsoft Visual Basic Editor window in Excel showing the Code window. &#10;Long description in Notes Pane, press F6.&#10;">
            <a:extLst>
              <a:ext uri="{FF2B5EF4-FFF2-40B4-BE49-F238E27FC236}">
                <a16:creationId xmlns:a16="http://schemas.microsoft.com/office/drawing/2014/main" id="{0249E190-E5AE-4454-B6F7-327856F86D7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720" y="2209800"/>
            <a:ext cx="7488560" cy="2968593"/>
          </a:xfrm>
        </p:spPr>
      </p:pic>
    </p:spTree>
    <p:extLst>
      <p:ext uri="{BB962C8B-B14F-4D97-AF65-F5344CB8AC3E}">
        <p14:creationId xmlns:p14="http://schemas.microsoft.com/office/powerpoint/2010/main" val="4340893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92f3cb5b21ac3a3f584b9a971175980eeaff1da"/>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5393</TotalTime>
  <Words>2391</Words>
  <Application>Microsoft Office PowerPoint</Application>
  <PresentationFormat>On-screen Show (4:3)</PresentationFormat>
  <Paragraphs>152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Roman</vt:lpstr>
      <vt:lpstr>Verdana</vt:lpstr>
      <vt:lpstr>Wingdings</vt:lpstr>
      <vt:lpstr>508 Lecture</vt:lpstr>
      <vt:lpstr>GO! with Microsoft 365 Excel 2021</vt:lpstr>
      <vt:lpstr>Learning Objectives</vt:lpstr>
      <vt:lpstr>Record a Macro (1 of 5)</vt:lpstr>
      <vt:lpstr>Record a Macro (2 of 5)</vt:lpstr>
      <vt:lpstr>Record a Macro (3 of 5)</vt:lpstr>
      <vt:lpstr>Record a Macro (4 of 5)</vt:lpstr>
      <vt:lpstr>Record a Macro (5 of 5)</vt:lpstr>
      <vt:lpstr>Modify a Macro (1 of 3)</vt:lpstr>
      <vt:lpstr>Modify a Macro (2 of 3)</vt:lpstr>
      <vt:lpstr>Modify a Macro (3 of 3)</vt:lpstr>
      <vt:lpstr>Write a V B A Procedure to Use an ActiveX Control (1 of 12)</vt:lpstr>
      <vt:lpstr>Write a V B A Procedure to Use an ActiveX Control (2 of 12)</vt:lpstr>
      <vt:lpstr>Write a V B A Procedure to Use an ActiveX Control (3 of 12)</vt:lpstr>
      <vt:lpstr>Write a V B A Procedure to Use an ActiveX Control (4 of 12)</vt:lpstr>
      <vt:lpstr>Write a V B A Procedure to Use an ActiveX Control (5 of 12)</vt:lpstr>
      <vt:lpstr>Write a V B A Procedure to Use an ActiveX Control (6 of 12)</vt:lpstr>
      <vt:lpstr>Write a V B A Procedure to Use an ActiveX Control (7 of 12)</vt:lpstr>
      <vt:lpstr>Write a  V B A Procedure to Use an ActiveX Control (8 of 12)</vt:lpstr>
      <vt:lpstr>Write a V B A Procedure to Use an ActiveX Control (9 of 12)</vt:lpstr>
      <vt:lpstr>Write a V B A Procedure to Use an ActiveX Control (10 of 12)</vt:lpstr>
      <vt:lpstr>Write a V B A Procedure to Use an ActiveX Control (11 of 12)</vt:lpstr>
      <vt:lpstr>Write a V B A Procedure to Use an ActiveX Control (12 of 12)</vt:lpstr>
      <vt:lpstr>Restore Initial Settings</vt:lpstr>
      <vt:lpstr>Questions</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with Microsoft 365: Excel 2021, First edition, Chapter 9</dc:title>
  <dc:subject>Computer Science</dc:subject>
  <dc:creator>Revathi Mouraly</dc:creator>
  <cp:keywords>Microsoft Excel 2021</cp:keywords>
  <dc:description>Additional learning content may be available in the Notes Pane.</dc:description>
  <cp:lastModifiedBy>Revathi Mouraly</cp:lastModifiedBy>
  <cp:revision>10</cp:revision>
  <dcterms:created xsi:type="dcterms:W3CDTF">2014-07-14T20:04:21Z</dcterms:created>
  <dcterms:modified xsi:type="dcterms:W3CDTF">2022-03-24T10:08:08Z</dcterms:modified>
</cp:coreProperties>
</file>