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4" r:id="rId1"/>
  </p:sldMasterIdLst>
  <p:notesMasterIdLst>
    <p:notesMasterId r:id="rId63"/>
  </p:notesMasterIdLst>
  <p:sldIdLst>
    <p:sldId id="316" r:id="rId2"/>
    <p:sldId id="256" r:id="rId3"/>
    <p:sldId id="257" r:id="rId4"/>
    <p:sldId id="314" r:id="rId5"/>
    <p:sldId id="315" r:id="rId6"/>
    <p:sldId id="263" r:id="rId7"/>
    <p:sldId id="262" r:id="rId8"/>
    <p:sldId id="264" r:id="rId9"/>
    <p:sldId id="327" r:id="rId10"/>
    <p:sldId id="318" r:id="rId11"/>
    <p:sldId id="261" r:id="rId12"/>
    <p:sldId id="260" r:id="rId13"/>
    <p:sldId id="265" r:id="rId14"/>
    <p:sldId id="266" r:id="rId15"/>
    <p:sldId id="258" r:id="rId16"/>
    <p:sldId id="267" r:id="rId17"/>
    <p:sldId id="330" r:id="rId18"/>
    <p:sldId id="269" r:id="rId19"/>
    <p:sldId id="270" r:id="rId20"/>
    <p:sldId id="271" r:id="rId21"/>
    <p:sldId id="272" r:id="rId22"/>
    <p:sldId id="273" r:id="rId23"/>
    <p:sldId id="277" r:id="rId24"/>
    <p:sldId id="278" r:id="rId25"/>
    <p:sldId id="279" r:id="rId26"/>
    <p:sldId id="281" r:id="rId27"/>
    <p:sldId id="280" r:id="rId28"/>
    <p:sldId id="283" r:id="rId29"/>
    <p:sldId id="282" r:id="rId30"/>
    <p:sldId id="285" r:id="rId31"/>
    <p:sldId id="284" r:id="rId32"/>
    <p:sldId id="286" r:id="rId33"/>
    <p:sldId id="288" r:id="rId34"/>
    <p:sldId id="289" r:id="rId35"/>
    <p:sldId id="290" r:id="rId36"/>
    <p:sldId id="291" r:id="rId37"/>
    <p:sldId id="292" r:id="rId38"/>
    <p:sldId id="293" r:id="rId39"/>
    <p:sldId id="296" r:id="rId40"/>
    <p:sldId id="329" r:id="rId41"/>
    <p:sldId id="294" r:id="rId42"/>
    <p:sldId id="295" r:id="rId43"/>
    <p:sldId id="297" r:id="rId44"/>
    <p:sldId id="298" r:id="rId45"/>
    <p:sldId id="299" r:id="rId46"/>
    <p:sldId id="301" r:id="rId47"/>
    <p:sldId id="300" r:id="rId48"/>
    <p:sldId id="302" r:id="rId49"/>
    <p:sldId id="304" r:id="rId50"/>
    <p:sldId id="305" r:id="rId51"/>
    <p:sldId id="319" r:id="rId52"/>
    <p:sldId id="320" r:id="rId53"/>
    <p:sldId id="321" r:id="rId54"/>
    <p:sldId id="322" r:id="rId55"/>
    <p:sldId id="323" r:id="rId56"/>
    <p:sldId id="324" r:id="rId57"/>
    <p:sldId id="325" r:id="rId58"/>
    <p:sldId id="311" r:id="rId59"/>
    <p:sldId id="312" r:id="rId60"/>
    <p:sldId id="313" r:id="rId61"/>
    <p:sldId id="326" r:id="rId6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392"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C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11" autoAdjust="0"/>
    <p:restoredTop sz="94786" autoAdjust="0"/>
  </p:normalViewPr>
  <p:slideViewPr>
    <p:cSldViewPr>
      <p:cViewPr varScale="1">
        <p:scale>
          <a:sx n="70" d="100"/>
          <a:sy n="70" d="100"/>
        </p:scale>
        <p:origin x="1566" y="72"/>
      </p:cViewPr>
      <p:guideLst>
        <p:guide orient="horz" pos="1392"/>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7577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578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7578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7578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4FAE5AE-199E-41E4-B615-8184C618791A}" type="slidenum">
              <a:rPr lang="en-US" altLang="en-US"/>
              <a:pPr>
                <a:defRPr/>
              </a:pPr>
              <a:t>‹#›</a:t>
            </a:fld>
            <a:endParaRPr lang="en-US" altLang="en-US"/>
          </a:p>
        </p:txBody>
      </p:sp>
    </p:spTree>
    <p:extLst>
      <p:ext uri="{BB962C8B-B14F-4D97-AF65-F5344CB8AC3E}">
        <p14:creationId xmlns:p14="http://schemas.microsoft.com/office/powerpoint/2010/main" val="37875026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41F2F57-142E-4FA3-8D31-07F83B1E6097}" type="slidenum">
              <a:rPr lang="en-US" altLang="en-US" smtClean="0"/>
              <a:pPr/>
              <a:t>3</a:t>
            </a:fld>
            <a:endParaRPr lang="en-US" alt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5694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pPr eaLnBrk="1" hangingPunct="1"/>
            <a:endParaRPr lang="en-US" altLang="en-US" smtClean="0"/>
          </a:p>
        </p:txBody>
      </p:sp>
      <p:sp>
        <p:nvSpPr>
          <p:cNvPr id="2253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81453BD-91A3-4A1E-81A4-4D1A1EFF177D}" type="slidenum">
              <a:rPr lang="en-US" altLang="en-US" smtClean="0"/>
              <a:pPr/>
              <a:t>4</a:t>
            </a:fld>
            <a:endParaRPr lang="en-US" altLang="en-US" smtClean="0"/>
          </a:p>
        </p:txBody>
      </p:sp>
    </p:spTree>
    <p:extLst>
      <p:ext uri="{BB962C8B-B14F-4D97-AF65-F5344CB8AC3E}">
        <p14:creationId xmlns:p14="http://schemas.microsoft.com/office/powerpoint/2010/main" val="367370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24FAE5AE-199E-41E4-B615-8184C618791A}" type="slidenum">
              <a:rPr lang="en-US" altLang="en-US" smtClean="0"/>
              <a:pPr>
                <a:defRPr/>
              </a:pPr>
              <a:t>46</a:t>
            </a:fld>
            <a:endParaRPr lang="en-US" altLang="en-US"/>
          </a:p>
        </p:txBody>
      </p:sp>
    </p:spTree>
    <p:extLst>
      <p:ext uri="{BB962C8B-B14F-4D97-AF65-F5344CB8AC3E}">
        <p14:creationId xmlns:p14="http://schemas.microsoft.com/office/powerpoint/2010/main" val="1762319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p:cNvGrpSpPr>
            <a:grpSpLocks/>
          </p:cNvGrpSpPr>
          <p:nvPr/>
        </p:nvGrpSpPr>
        <p:grpSpPr bwMode="auto">
          <a:xfrm>
            <a:off x="0" y="0"/>
            <a:ext cx="9144000" cy="6858000"/>
            <a:chOff x="0" y="0"/>
            <a:chExt cx="9144677" cy="6858000"/>
          </a:xfrm>
        </p:grpSpPr>
        <p:pic>
          <p:nvPicPr>
            <p:cNvPr id="5" name="Picture 12" descr="SD-PanelTitle-R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 name="Picture 14" descr="HDRibbonTitle-UniformTrim.png"/>
            <p:cNvPicPr>
              <a:picLocks noChangeAspect="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0"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HDRibbonTitle-UniformTrim.png"/>
            <p:cNvPicPr>
              <a:picLocks noChangeAspect="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7480469"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8"/>
          <p:cNvCxnSpPr/>
          <p:nvPr/>
        </p:nvCxnSpPr>
        <p:spPr>
          <a:xfrm>
            <a:off x="2019300" y="3471863"/>
            <a:ext cx="511333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3"/>
          <p:cNvSpPr>
            <a:spLocks noGrp="1"/>
          </p:cNvSpPr>
          <p:nvPr>
            <p:ph type="dt" sz="half" idx="10"/>
          </p:nvPr>
        </p:nvSpPr>
        <p:spPr>
          <a:xfrm>
            <a:off x="6065838" y="5054600"/>
            <a:ext cx="673100" cy="279400"/>
          </a:xfrm>
        </p:spPr>
        <p:txBody>
          <a:bodyPr/>
          <a:lstStyle>
            <a:lvl1pPr>
              <a:defRPr/>
            </a:lvl1pPr>
          </a:lstStyle>
          <a:p>
            <a:pPr>
              <a:defRPr/>
            </a:pPr>
            <a:endParaRPr lang="en-US" altLang="en-US"/>
          </a:p>
        </p:txBody>
      </p:sp>
      <p:sp>
        <p:nvSpPr>
          <p:cNvPr id="11" name="Footer Placeholder 4"/>
          <p:cNvSpPr>
            <a:spLocks noGrp="1"/>
          </p:cNvSpPr>
          <p:nvPr>
            <p:ph type="ftr" sz="quarter" idx="11"/>
          </p:nvPr>
        </p:nvSpPr>
        <p:spPr>
          <a:xfrm>
            <a:off x="1922463" y="5054600"/>
            <a:ext cx="4064000" cy="279400"/>
          </a:xfrm>
        </p:spPr>
        <p:txBody>
          <a:bodyPr/>
          <a:lstStyle>
            <a:lvl1pPr>
              <a:defRPr/>
            </a:lvl1pPr>
          </a:lstStyle>
          <a:p>
            <a:pPr>
              <a:defRPr/>
            </a:pPr>
            <a:r>
              <a:rPr lang="en-US" altLang="en-US" dirty="0" smtClean="0"/>
              <a:t>Systems Analysis and Design in a Changing World, 7th Edition - Chapter 1 ©2016. Cengage Learning. All rights reserved.</a:t>
            </a:r>
            <a:endParaRPr lang="en-US" altLang="en-US" dirty="0"/>
          </a:p>
        </p:txBody>
      </p:sp>
      <p:sp>
        <p:nvSpPr>
          <p:cNvPr id="12" name="Slide Number Placeholder 5"/>
          <p:cNvSpPr>
            <a:spLocks noGrp="1"/>
          </p:cNvSpPr>
          <p:nvPr>
            <p:ph type="sldNum" sz="quarter" idx="12"/>
          </p:nvPr>
        </p:nvSpPr>
        <p:spPr>
          <a:xfrm>
            <a:off x="6816725" y="5054600"/>
            <a:ext cx="414338" cy="279400"/>
          </a:xfrm>
        </p:spPr>
        <p:txBody>
          <a:bodyPr/>
          <a:lstStyle>
            <a:lvl1pPr>
              <a:defRPr/>
            </a:lvl1pPr>
          </a:lstStyle>
          <a:p>
            <a:pPr>
              <a:defRPr/>
            </a:pPr>
            <a:fld id="{F9EF407F-DDA4-4E60-BC8C-46961B3554A6}" type="slidenum">
              <a:rPr lang="en-US" altLang="en-US"/>
              <a:pPr>
                <a:defRPr/>
              </a:pPr>
              <a:t>‹#›</a:t>
            </a:fld>
            <a:endParaRPr lang="en-US" altLang="en-US"/>
          </a:p>
        </p:txBody>
      </p:sp>
    </p:spTree>
    <p:extLst>
      <p:ext uri="{BB962C8B-B14F-4D97-AF65-F5344CB8AC3E}">
        <p14:creationId xmlns:p14="http://schemas.microsoft.com/office/powerpoint/2010/main" val="34096371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a:off x="1277938" y="2913063"/>
            <a:ext cx="23336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r>
              <a:rPr lang="en-US" altLang="en-US" dirty="0" smtClean="0"/>
              <a:t>Systems Analysis and Design in a Changing World, 7th Edition - Chapter 1 ©2016. Cengage Learning. All rights reserved.</a:t>
            </a:r>
            <a:endParaRPr lang="en-US" altLang="en-US" dirty="0"/>
          </a:p>
        </p:txBody>
      </p:sp>
      <p:sp>
        <p:nvSpPr>
          <p:cNvPr id="8" name="Slide Number Placeholder 6"/>
          <p:cNvSpPr>
            <a:spLocks noGrp="1"/>
          </p:cNvSpPr>
          <p:nvPr>
            <p:ph type="sldNum" sz="quarter" idx="12"/>
          </p:nvPr>
        </p:nvSpPr>
        <p:spPr/>
        <p:txBody>
          <a:bodyPr/>
          <a:lstStyle>
            <a:lvl1pPr>
              <a:defRPr/>
            </a:lvl1pPr>
          </a:lstStyle>
          <a:p>
            <a:pPr>
              <a:defRPr/>
            </a:pPr>
            <a:fld id="{205F13D2-DA53-4C5E-B243-BD5354B55924}" type="slidenum">
              <a:rPr lang="en-US" altLang="en-US"/>
              <a:pPr>
                <a:defRPr/>
              </a:pPr>
              <a:t>‹#›</a:t>
            </a:fld>
            <a:endParaRPr lang="en-US" altLang="en-US"/>
          </a:p>
        </p:txBody>
      </p:sp>
    </p:spTree>
    <p:extLst>
      <p:ext uri="{BB962C8B-B14F-4D97-AF65-F5344CB8AC3E}">
        <p14:creationId xmlns:p14="http://schemas.microsoft.com/office/powerpoint/2010/main" val="1744787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76865" y="3255432"/>
            <a:ext cx="363220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ltLang="en-US" dirty="0" smtClean="0"/>
              <a:t>Systems Analysis and Design in a Changing World, 7th Edition - Chapter 1 ©2016. Cengage Learning. All rights reserved.</a:t>
            </a: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744C3369-930F-4143-B27F-E56CD56A9A7E}" type="slidenum">
              <a:rPr lang="en-US" altLang="en-US"/>
              <a:pPr>
                <a:defRPr/>
              </a:pPr>
              <a:t>‹#›</a:t>
            </a:fld>
            <a:endParaRPr lang="en-US" altLang="en-US"/>
          </a:p>
        </p:txBody>
      </p:sp>
      <p:sp>
        <p:nvSpPr>
          <p:cNvPr id="8" name="Content Placeholder 7"/>
          <p:cNvSpPr>
            <a:spLocks noGrp="1"/>
          </p:cNvSpPr>
          <p:nvPr>
            <p:ph sz="quarter" idx="13"/>
          </p:nvPr>
        </p:nvSpPr>
        <p:spPr>
          <a:xfrm>
            <a:off x="1295400" y="5334000"/>
            <a:ext cx="2971800" cy="4905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0" name="Content Placeholder 9"/>
          <p:cNvSpPr>
            <a:spLocks noGrp="1"/>
          </p:cNvSpPr>
          <p:nvPr>
            <p:ph sz="quarter" idx="14"/>
          </p:nvPr>
        </p:nvSpPr>
        <p:spPr>
          <a:xfrm>
            <a:off x="2514600" y="5961063"/>
            <a:ext cx="1676400" cy="13493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1714697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76866" y="5382153"/>
            <a:ext cx="6798734" cy="49371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ltLang="en-US" dirty="0" smtClean="0"/>
              <a:t>Systems Analysis and Design in a Changing World, 7th Edition - Chapter 1 ©2016. Cengage Learning. All rights reserved.</a:t>
            </a: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F1176920-FA67-4197-B1C8-C7E2E7D671D5}" type="slidenum">
              <a:rPr lang="en-US" altLang="en-US"/>
              <a:pPr>
                <a:defRPr/>
              </a:pPr>
              <a:t>‹#›</a:t>
            </a:fld>
            <a:endParaRPr lang="en-US" altLang="en-US"/>
          </a:p>
        </p:txBody>
      </p:sp>
    </p:spTree>
    <p:extLst>
      <p:ext uri="{BB962C8B-B14F-4D97-AF65-F5344CB8AC3E}">
        <p14:creationId xmlns:p14="http://schemas.microsoft.com/office/powerpoint/2010/main" val="3885822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cxnSp>
        <p:nvCxnSpPr>
          <p:cNvPr id="4" name="Straight Connector 3"/>
          <p:cNvCxnSpPr/>
          <p:nvPr/>
        </p:nvCxnSpPr>
        <p:spPr>
          <a:xfrm>
            <a:off x="1277938" y="41402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06873"/>
            <a:ext cx="6798734" cy="3097860"/>
          </a:xfrm>
        </p:spPr>
        <p:txBody>
          <a:bodyP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ltLang="en-US" dirty="0" smtClean="0"/>
              <a:t>Systems Analysis and Design in a Changing World, 7th Edition - Chapter 1 ©2016. Cengage Learning. All rights reserved.</a:t>
            </a: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9521BA97-E53C-4F1B-8136-062090F2CCC6}" type="slidenum">
              <a:rPr lang="en-US" altLang="en-US"/>
              <a:pPr>
                <a:defRPr/>
              </a:pPr>
              <a:t>‹#›</a:t>
            </a:fld>
            <a:endParaRPr lang="en-US" altLang="en-US"/>
          </a:p>
        </p:txBody>
      </p:sp>
    </p:spTree>
    <p:extLst>
      <p:ext uri="{BB962C8B-B14F-4D97-AF65-F5344CB8AC3E}">
        <p14:creationId xmlns:p14="http://schemas.microsoft.com/office/powerpoint/2010/main" val="3554150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849313" y="9048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7200" smtClean="0"/>
              <a:t>“</a:t>
            </a:r>
          </a:p>
        </p:txBody>
      </p:sp>
      <p:sp>
        <p:nvSpPr>
          <p:cNvPr id="6" name="TextBox 5"/>
          <p:cNvSpPr txBox="1">
            <a:spLocks noChangeArrowheads="1"/>
          </p:cNvSpPr>
          <p:nvPr/>
        </p:nvSpPr>
        <p:spPr bwMode="auto">
          <a:xfrm>
            <a:off x="7634288" y="2827338"/>
            <a:ext cx="457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US" altLang="en-US" sz="7200" smtClean="0"/>
              <a:t>”</a:t>
            </a:r>
          </a:p>
        </p:txBody>
      </p:sp>
      <p:cxnSp>
        <p:nvCxnSpPr>
          <p:cNvPr id="7" name="Straight Connector 6"/>
          <p:cNvCxnSpPr/>
          <p:nvPr/>
        </p:nvCxnSpPr>
        <p:spPr>
          <a:xfrm>
            <a:off x="1277938" y="41402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34333" y="982132"/>
            <a:ext cx="6400250" cy="2370668"/>
          </a:xfrm>
        </p:spPr>
        <p:txBody>
          <a:bodyP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endParaRPr lang="en-US" altLang="en-US"/>
          </a:p>
        </p:txBody>
      </p:sp>
      <p:sp>
        <p:nvSpPr>
          <p:cNvPr id="9" name="Footer Placeholder 4"/>
          <p:cNvSpPr>
            <a:spLocks noGrp="1"/>
          </p:cNvSpPr>
          <p:nvPr>
            <p:ph type="ftr" sz="quarter" idx="15"/>
          </p:nvPr>
        </p:nvSpPr>
        <p:spPr/>
        <p:txBody>
          <a:bodyPr/>
          <a:lstStyle>
            <a:lvl1pPr>
              <a:defRPr/>
            </a:lvl1pPr>
          </a:lstStyle>
          <a:p>
            <a:pPr>
              <a:defRPr/>
            </a:pPr>
            <a:r>
              <a:rPr lang="en-US" altLang="en-US" dirty="0" smtClean="0"/>
              <a:t>Systems Analysis and Design in a Changing World, 7th Edition - Chapter 1 ©2016. Cengage Learning. All rights reserved.</a:t>
            </a:r>
            <a:endParaRPr lang="en-US" altLang="en-US" dirty="0"/>
          </a:p>
        </p:txBody>
      </p:sp>
      <p:sp>
        <p:nvSpPr>
          <p:cNvPr id="11" name="Slide Number Placeholder 5"/>
          <p:cNvSpPr>
            <a:spLocks noGrp="1"/>
          </p:cNvSpPr>
          <p:nvPr>
            <p:ph type="sldNum" sz="quarter" idx="16"/>
          </p:nvPr>
        </p:nvSpPr>
        <p:spPr/>
        <p:txBody>
          <a:bodyPr/>
          <a:lstStyle>
            <a:lvl1pPr>
              <a:defRPr/>
            </a:lvl1pPr>
          </a:lstStyle>
          <a:p>
            <a:pPr>
              <a:defRPr/>
            </a:pPr>
            <a:fld id="{1D36CC70-E6D3-4B3E-92F3-8B92CA8361E1}" type="slidenum">
              <a:rPr lang="en-US" altLang="en-US"/>
              <a:pPr>
                <a:defRPr/>
              </a:pPr>
              <a:t>‹#›</a:t>
            </a:fld>
            <a:endParaRPr lang="en-US" altLang="en-US"/>
          </a:p>
        </p:txBody>
      </p:sp>
    </p:spTree>
    <p:extLst>
      <p:ext uri="{BB962C8B-B14F-4D97-AF65-F5344CB8AC3E}">
        <p14:creationId xmlns:p14="http://schemas.microsoft.com/office/powerpoint/2010/main" val="1050679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dirty="0" smtClean="0"/>
              <a:t>Systems Analysis and Design in a Changing World, 7th Edition - Chapter 1 ©2016. Cengage Learning. All rights reserved.</a:t>
            </a: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C69B2995-490F-4E02-ABFE-69405FB1E629}" type="slidenum">
              <a:rPr lang="en-US" altLang="en-US"/>
              <a:pPr>
                <a:defRPr/>
              </a:pPr>
              <a:t>‹#›</a:t>
            </a:fld>
            <a:endParaRPr lang="en-US" altLang="en-US"/>
          </a:p>
        </p:txBody>
      </p:sp>
    </p:spTree>
    <p:extLst>
      <p:ext uri="{BB962C8B-B14F-4D97-AF65-F5344CB8AC3E}">
        <p14:creationId xmlns:p14="http://schemas.microsoft.com/office/powerpoint/2010/main" val="957617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877888" y="896938"/>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8000" smtClean="0"/>
              <a:t>“</a:t>
            </a:r>
          </a:p>
        </p:txBody>
      </p:sp>
      <p:sp>
        <p:nvSpPr>
          <p:cNvPr id="6" name="TextBox 5"/>
          <p:cNvSpPr txBox="1">
            <a:spLocks noChangeArrowheads="1"/>
          </p:cNvSpPr>
          <p:nvPr/>
        </p:nvSpPr>
        <p:spPr bwMode="auto">
          <a:xfrm>
            <a:off x="7650163" y="2608263"/>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US" altLang="en-US" sz="8000" smtClean="0"/>
              <a:t>”</a:t>
            </a:r>
          </a:p>
        </p:txBody>
      </p:sp>
      <p:cxnSp>
        <p:nvCxnSpPr>
          <p:cNvPr id="7" name="Straight Connector 6"/>
          <p:cNvCxnSpPr/>
          <p:nvPr/>
        </p:nvCxnSpPr>
        <p:spPr>
          <a:xfrm>
            <a:off x="1277938" y="34290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09416" y="982132"/>
            <a:ext cx="6325168" cy="2243668"/>
          </a:xfrm>
        </p:spPr>
        <p:txBody>
          <a:bodyP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endParaRPr lang="en-US" altLang="en-US"/>
          </a:p>
        </p:txBody>
      </p:sp>
      <p:sp>
        <p:nvSpPr>
          <p:cNvPr id="9" name="Footer Placeholder 4"/>
          <p:cNvSpPr>
            <a:spLocks noGrp="1"/>
          </p:cNvSpPr>
          <p:nvPr>
            <p:ph type="ftr" sz="quarter" idx="15"/>
          </p:nvPr>
        </p:nvSpPr>
        <p:spPr/>
        <p:txBody>
          <a:bodyPr/>
          <a:lstStyle>
            <a:lvl1pPr>
              <a:defRPr/>
            </a:lvl1pPr>
          </a:lstStyle>
          <a:p>
            <a:pPr>
              <a:defRPr/>
            </a:pPr>
            <a:r>
              <a:rPr lang="en-US" altLang="en-US" dirty="0" smtClean="0"/>
              <a:t>Systems Analysis and Design in a Changing World, 7th Edition - Chapter 1 ©2016. Cengage Learning. All rights reserved.</a:t>
            </a:r>
            <a:endParaRPr lang="en-US" altLang="en-US" dirty="0"/>
          </a:p>
        </p:txBody>
      </p:sp>
      <p:sp>
        <p:nvSpPr>
          <p:cNvPr id="10" name="Slide Number Placeholder 5"/>
          <p:cNvSpPr>
            <a:spLocks noGrp="1"/>
          </p:cNvSpPr>
          <p:nvPr>
            <p:ph type="sldNum" sz="quarter" idx="16"/>
          </p:nvPr>
        </p:nvSpPr>
        <p:spPr/>
        <p:txBody>
          <a:bodyPr/>
          <a:lstStyle>
            <a:lvl1pPr>
              <a:defRPr/>
            </a:lvl1pPr>
          </a:lstStyle>
          <a:p>
            <a:pPr>
              <a:defRPr/>
            </a:pPr>
            <a:fld id="{87CB1721-A460-4C2F-837E-AE073D58BA85}" type="slidenum">
              <a:rPr lang="en-US" altLang="en-US"/>
              <a:pPr>
                <a:defRPr/>
              </a:pPr>
              <a:t>‹#›</a:t>
            </a:fld>
            <a:endParaRPr lang="en-US" altLang="en-US"/>
          </a:p>
        </p:txBody>
      </p:sp>
    </p:spTree>
    <p:extLst>
      <p:ext uri="{BB962C8B-B14F-4D97-AF65-F5344CB8AC3E}">
        <p14:creationId xmlns:p14="http://schemas.microsoft.com/office/powerpoint/2010/main" val="1763353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cxnSp>
        <p:nvCxnSpPr>
          <p:cNvPr id="5" name="Straight Connector 4"/>
          <p:cNvCxnSpPr/>
          <p:nvPr/>
        </p:nvCxnSpPr>
        <p:spPr>
          <a:xfrm>
            <a:off x="1277938" y="34290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82131"/>
            <a:ext cx="6798734" cy="2294467"/>
          </a:xfrm>
        </p:spPr>
        <p:txBody>
          <a:bodyPr rtlCol="0">
            <a:normAutofit/>
          </a:bodyPr>
          <a:lstStyle>
            <a:lvl1pPr>
              <a:defRPr lang="en-US" sz="3200" b="0" dirty="0"/>
            </a:lvl1pPr>
          </a:lstStyle>
          <a:p>
            <a:pPr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4"/>
          </p:nvPr>
        </p:nvSpPr>
        <p:spPr/>
        <p:txBody>
          <a:bodyPr/>
          <a:lstStyle>
            <a:lvl1pPr>
              <a:defRPr/>
            </a:lvl1pPr>
          </a:lstStyle>
          <a:p>
            <a:pPr>
              <a:defRPr/>
            </a:pPr>
            <a:endParaRPr lang="en-US" altLang="en-US"/>
          </a:p>
        </p:txBody>
      </p:sp>
      <p:sp>
        <p:nvSpPr>
          <p:cNvPr id="7" name="Footer Placeholder 4"/>
          <p:cNvSpPr>
            <a:spLocks noGrp="1"/>
          </p:cNvSpPr>
          <p:nvPr>
            <p:ph type="ftr" sz="quarter" idx="15"/>
          </p:nvPr>
        </p:nvSpPr>
        <p:spPr/>
        <p:txBody>
          <a:bodyPr/>
          <a:lstStyle>
            <a:lvl1pPr>
              <a:defRPr/>
            </a:lvl1pPr>
          </a:lstStyle>
          <a:p>
            <a:pPr>
              <a:defRPr/>
            </a:pPr>
            <a:r>
              <a:rPr lang="en-US" altLang="en-US" dirty="0" smtClean="0"/>
              <a:t>Systems Analysis and Design in a Changing World, 7th Edition - Chapter 1 ©2016. Cengage Learning. All rights reserved.</a:t>
            </a:r>
            <a:endParaRPr lang="en-US" altLang="en-US" dirty="0"/>
          </a:p>
        </p:txBody>
      </p:sp>
      <p:sp>
        <p:nvSpPr>
          <p:cNvPr id="8" name="Slide Number Placeholder 5"/>
          <p:cNvSpPr>
            <a:spLocks noGrp="1"/>
          </p:cNvSpPr>
          <p:nvPr>
            <p:ph type="sldNum" sz="quarter" idx="16"/>
          </p:nvPr>
        </p:nvSpPr>
        <p:spPr/>
        <p:txBody>
          <a:bodyPr/>
          <a:lstStyle>
            <a:lvl1pPr>
              <a:defRPr/>
            </a:lvl1pPr>
          </a:lstStyle>
          <a:p>
            <a:pPr>
              <a:defRPr/>
            </a:pPr>
            <a:fld id="{C641E01A-E4D5-4A2E-8FCA-5497D53C7162}" type="slidenum">
              <a:rPr lang="en-US" altLang="en-US"/>
              <a:pPr>
                <a:defRPr/>
              </a:pPr>
              <a:t>‹#›</a:t>
            </a:fld>
            <a:endParaRPr lang="en-US" altLang="en-US"/>
          </a:p>
        </p:txBody>
      </p:sp>
    </p:spTree>
    <p:extLst>
      <p:ext uri="{BB962C8B-B14F-4D97-AF65-F5344CB8AC3E}">
        <p14:creationId xmlns:p14="http://schemas.microsoft.com/office/powerpoint/2010/main" val="1623118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1277938" y="2354263"/>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ltLang="en-US" dirty="0" smtClean="0"/>
              <a:t>Systems Analysis and Design in a Changing World, 7th Edition - Chapter 1 ©2016. Cengage Learning. All rights reserved.</a:t>
            </a: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41EBA4BC-61B6-4DDE-879A-685FBEE9D99E}" type="slidenum">
              <a:rPr lang="en-US" altLang="en-US"/>
              <a:pPr>
                <a:defRPr/>
              </a:pPr>
              <a:t>‹#›</a:t>
            </a:fld>
            <a:endParaRPr lang="en-US" altLang="en-US"/>
          </a:p>
        </p:txBody>
      </p:sp>
    </p:spTree>
    <p:extLst>
      <p:ext uri="{BB962C8B-B14F-4D97-AF65-F5344CB8AC3E}">
        <p14:creationId xmlns:p14="http://schemas.microsoft.com/office/powerpoint/2010/main" val="3374425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p:nvCxnSpPr>
        <p:spPr>
          <a:xfrm>
            <a:off x="6245225" y="906463"/>
            <a:ext cx="0" cy="4968875"/>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ltLang="en-US" dirty="0" smtClean="0"/>
              <a:t>Systems Analysis and Design in a Changing World, 7th Edition - Chapter 1 ©2016. Cengage Learning. All rights reserved.</a:t>
            </a: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EC8419CC-99B7-408E-8836-92A8319DD743}" type="slidenum">
              <a:rPr lang="en-US" altLang="en-US"/>
              <a:pPr>
                <a:defRPr/>
              </a:pPr>
              <a:t>‹#›</a:t>
            </a:fld>
            <a:endParaRPr lang="en-US" altLang="en-US"/>
          </a:p>
        </p:txBody>
      </p:sp>
    </p:spTree>
    <p:extLst>
      <p:ext uri="{BB962C8B-B14F-4D97-AF65-F5344CB8AC3E}">
        <p14:creationId xmlns:p14="http://schemas.microsoft.com/office/powerpoint/2010/main" val="3284130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1">
    <p:spTree>
      <p:nvGrpSpPr>
        <p:cNvPr id="1" name=""/>
        <p:cNvGrpSpPr/>
        <p:nvPr/>
      </p:nvGrpSpPr>
      <p:grpSpPr>
        <a:xfrm>
          <a:off x="0" y="0"/>
          <a:ext cx="0" cy="0"/>
          <a:chOff x="0" y="0"/>
          <a:chExt cx="0" cy="0"/>
        </a:xfrm>
      </p:grpSpPr>
      <p:grpSp>
        <p:nvGrpSpPr>
          <p:cNvPr id="4" name="Group 11"/>
          <p:cNvGrpSpPr>
            <a:grpSpLocks/>
          </p:cNvGrpSpPr>
          <p:nvPr/>
        </p:nvGrpSpPr>
        <p:grpSpPr bwMode="auto">
          <a:xfrm>
            <a:off x="0" y="0"/>
            <a:ext cx="9144000" cy="6858000"/>
            <a:chOff x="0" y="0"/>
            <a:chExt cx="9144677" cy="6858000"/>
          </a:xfrm>
        </p:grpSpPr>
        <p:pic>
          <p:nvPicPr>
            <p:cNvPr id="5" name="Picture 12" descr="SD-PanelTitle-R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 name="Picture 14" descr="HDRibbonTitle-UniformTrim.png"/>
            <p:cNvPicPr>
              <a:picLocks noChangeAspect="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0"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HDRibbonTitle-UniformTrim.png"/>
            <p:cNvPicPr>
              <a:picLocks noChangeAspect="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7480469"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8"/>
          <p:cNvCxnSpPr/>
          <p:nvPr/>
        </p:nvCxnSpPr>
        <p:spPr>
          <a:xfrm>
            <a:off x="2019300" y="3471863"/>
            <a:ext cx="511333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3"/>
          <p:cNvSpPr>
            <a:spLocks noGrp="1"/>
          </p:cNvSpPr>
          <p:nvPr>
            <p:ph type="dt" sz="half" idx="10"/>
          </p:nvPr>
        </p:nvSpPr>
        <p:spPr>
          <a:xfrm>
            <a:off x="6065838" y="5054600"/>
            <a:ext cx="673100" cy="279400"/>
          </a:xfrm>
        </p:spPr>
        <p:txBody>
          <a:bodyPr/>
          <a:lstStyle>
            <a:lvl1pPr>
              <a:defRPr/>
            </a:lvl1pPr>
          </a:lstStyle>
          <a:p>
            <a:pPr>
              <a:defRPr/>
            </a:pPr>
            <a:endParaRPr lang="en-US" altLang="en-US"/>
          </a:p>
        </p:txBody>
      </p:sp>
      <p:sp>
        <p:nvSpPr>
          <p:cNvPr id="11" name="Footer Placeholder 4"/>
          <p:cNvSpPr>
            <a:spLocks noGrp="1"/>
          </p:cNvSpPr>
          <p:nvPr>
            <p:ph type="ftr" sz="quarter" idx="11"/>
          </p:nvPr>
        </p:nvSpPr>
        <p:spPr>
          <a:xfrm>
            <a:off x="1922463" y="5054600"/>
            <a:ext cx="4064000" cy="279400"/>
          </a:xfrm>
        </p:spPr>
        <p:txBody>
          <a:bodyPr/>
          <a:lstStyle>
            <a:lvl1pPr>
              <a:defRPr/>
            </a:lvl1pPr>
          </a:lstStyle>
          <a:p>
            <a:pPr>
              <a:defRPr/>
            </a:pPr>
            <a:r>
              <a:rPr lang="en-US" altLang="en-US" dirty="0" smtClean="0"/>
              <a:t>Systems Analysis and Design in a Changing World, 7th Edition - Chapter 1 ©2016. Cengage Learning. All rights reserved.</a:t>
            </a:r>
            <a:endParaRPr lang="en-US" altLang="en-US" dirty="0"/>
          </a:p>
        </p:txBody>
      </p:sp>
      <p:sp>
        <p:nvSpPr>
          <p:cNvPr id="12" name="Slide Number Placeholder 5"/>
          <p:cNvSpPr>
            <a:spLocks noGrp="1"/>
          </p:cNvSpPr>
          <p:nvPr>
            <p:ph type="sldNum" sz="quarter" idx="12"/>
          </p:nvPr>
        </p:nvSpPr>
        <p:spPr>
          <a:xfrm>
            <a:off x="6816725" y="5054600"/>
            <a:ext cx="414338" cy="279400"/>
          </a:xfrm>
        </p:spPr>
        <p:txBody>
          <a:bodyPr/>
          <a:lstStyle>
            <a:lvl1pPr>
              <a:defRPr/>
            </a:lvl1pPr>
          </a:lstStyle>
          <a:p>
            <a:pPr>
              <a:defRPr/>
            </a:pPr>
            <a:fld id="{F9EF407F-DDA4-4E60-BC8C-46961B3554A6}" type="slidenum">
              <a:rPr lang="en-US" altLang="en-US"/>
              <a:pPr>
                <a:defRPr/>
              </a:pPr>
              <a:t>‹#›</a:t>
            </a:fld>
            <a:endParaRPr lang="en-US" altLang="en-US"/>
          </a:p>
        </p:txBody>
      </p:sp>
      <p:sp>
        <p:nvSpPr>
          <p:cNvPr id="14" name="Content Placeholder 13"/>
          <p:cNvSpPr>
            <a:spLocks noGrp="1"/>
          </p:cNvSpPr>
          <p:nvPr>
            <p:ph sz="quarter" idx="13"/>
          </p:nvPr>
        </p:nvSpPr>
        <p:spPr>
          <a:xfrm>
            <a:off x="6324600" y="3388944"/>
            <a:ext cx="906463" cy="17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225541585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2238"/>
            <a:ext cx="8229600" cy="6008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2"/>
          </p:nvPr>
        </p:nvSpPr>
        <p:spPr>
          <a:xfrm>
            <a:off x="7543800" y="6248400"/>
            <a:ext cx="1143000" cy="457200"/>
          </a:xfrm>
        </p:spPr>
        <p:txBody>
          <a:bodyPr/>
          <a:lstStyle>
            <a:lvl1pPr>
              <a:defRPr/>
            </a:lvl1pPr>
          </a:lstStyle>
          <a:p>
            <a:pPr>
              <a:defRPr/>
            </a:pPr>
            <a:fld id="{1D3A3CB2-0AB6-4E1C-87EB-25E57B71B2E4}" type="slidenum">
              <a:rPr lang="en-US" altLang="en-US"/>
              <a:pPr>
                <a:defRPr/>
              </a:pPr>
              <a:t>‹#›</a:t>
            </a:fld>
            <a:endParaRPr lang="en-US" altLang="en-US"/>
          </a:p>
        </p:txBody>
      </p:sp>
      <p:pic>
        <p:nvPicPr>
          <p:cNvPr id="6" name="Content Placeholder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223838"/>
            <a:ext cx="8534400" cy="639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947737" y="4394199"/>
            <a:ext cx="6799262" cy="776288"/>
          </a:xfrm>
        </p:spPr>
        <p:txBody>
          <a:bodyPr/>
          <a:lstStyle/>
          <a:p>
            <a:r>
              <a:rPr lang="en-US" smtClean="0"/>
              <a:t>Click to edit Master title style</a:t>
            </a:r>
            <a:endParaRPr lang="en-IN"/>
          </a:p>
        </p:txBody>
      </p:sp>
      <p:sp>
        <p:nvSpPr>
          <p:cNvPr id="9" name="Content Placeholder 8"/>
          <p:cNvSpPr>
            <a:spLocks noGrp="1"/>
          </p:cNvSpPr>
          <p:nvPr>
            <p:ph sz="quarter" idx="13"/>
          </p:nvPr>
        </p:nvSpPr>
        <p:spPr>
          <a:xfrm>
            <a:off x="914400" y="5943600"/>
            <a:ext cx="6172200" cy="533400"/>
          </a:xfrm>
        </p:spPr>
        <p:txBody>
          <a:bodyPr/>
          <a:lstStyle/>
          <a:p>
            <a:pPr lvl="0"/>
            <a:endParaRPr lang="en-IN" dirty="0"/>
          </a:p>
        </p:txBody>
      </p:sp>
    </p:spTree>
    <p:extLst>
      <p:ext uri="{BB962C8B-B14F-4D97-AF65-F5344CB8AC3E}">
        <p14:creationId xmlns:p14="http://schemas.microsoft.com/office/powerpoint/2010/main" val="3617202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pSp>
        <p:nvGrpSpPr>
          <p:cNvPr id="4" name="Group 11"/>
          <p:cNvGrpSpPr>
            <a:grpSpLocks/>
          </p:cNvGrpSpPr>
          <p:nvPr/>
        </p:nvGrpSpPr>
        <p:grpSpPr bwMode="auto">
          <a:xfrm>
            <a:off x="0" y="0"/>
            <a:ext cx="9144000" cy="6858000"/>
            <a:chOff x="0" y="0"/>
            <a:chExt cx="9144677" cy="6858000"/>
          </a:xfrm>
        </p:grpSpPr>
        <p:pic>
          <p:nvPicPr>
            <p:cNvPr id="5" name="Picture 12" descr="SD-PanelTitle-R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 name="Picture 14" descr="HDRibbonTitle-UniformTrim.png"/>
            <p:cNvPicPr>
              <a:picLocks noChangeAspect="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0"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HDRibbonTitle-UniformTrim.png"/>
            <p:cNvPicPr>
              <a:picLocks noChangeAspect="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7480469"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8"/>
          <p:cNvCxnSpPr/>
          <p:nvPr/>
        </p:nvCxnSpPr>
        <p:spPr>
          <a:xfrm>
            <a:off x="2019300" y="3471863"/>
            <a:ext cx="511333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3"/>
          <p:cNvSpPr>
            <a:spLocks noGrp="1"/>
          </p:cNvSpPr>
          <p:nvPr>
            <p:ph type="dt" sz="half" idx="10"/>
          </p:nvPr>
        </p:nvSpPr>
        <p:spPr>
          <a:xfrm>
            <a:off x="6065838" y="5054600"/>
            <a:ext cx="673100" cy="279400"/>
          </a:xfrm>
        </p:spPr>
        <p:txBody>
          <a:bodyPr/>
          <a:lstStyle>
            <a:lvl1pPr>
              <a:defRPr/>
            </a:lvl1pPr>
          </a:lstStyle>
          <a:p>
            <a:pPr>
              <a:defRPr/>
            </a:pPr>
            <a:endParaRPr lang="en-US" altLang="en-US"/>
          </a:p>
        </p:txBody>
      </p:sp>
      <p:sp>
        <p:nvSpPr>
          <p:cNvPr id="11" name="Footer Placeholder 4"/>
          <p:cNvSpPr>
            <a:spLocks noGrp="1"/>
          </p:cNvSpPr>
          <p:nvPr>
            <p:ph type="ftr" sz="quarter" idx="11"/>
          </p:nvPr>
        </p:nvSpPr>
        <p:spPr>
          <a:xfrm>
            <a:off x="1922463" y="5054600"/>
            <a:ext cx="4064000" cy="279400"/>
          </a:xfrm>
        </p:spPr>
        <p:txBody>
          <a:bodyPr/>
          <a:lstStyle>
            <a:lvl1pPr>
              <a:defRPr/>
            </a:lvl1pPr>
          </a:lstStyle>
          <a:p>
            <a:pPr>
              <a:defRPr/>
            </a:pPr>
            <a:r>
              <a:rPr lang="en-US" altLang="en-US" dirty="0" smtClean="0"/>
              <a:t>Systems Analysis and Design in a Changing World, 7th Edition - Chapter 1 ©2016. Cengage Learning. All rights reserved.</a:t>
            </a:r>
            <a:endParaRPr lang="en-US" altLang="en-US" dirty="0"/>
          </a:p>
        </p:txBody>
      </p:sp>
      <p:sp>
        <p:nvSpPr>
          <p:cNvPr id="12" name="Slide Number Placeholder 5"/>
          <p:cNvSpPr>
            <a:spLocks noGrp="1"/>
          </p:cNvSpPr>
          <p:nvPr>
            <p:ph type="sldNum" sz="quarter" idx="12"/>
          </p:nvPr>
        </p:nvSpPr>
        <p:spPr>
          <a:xfrm>
            <a:off x="6816725" y="5054600"/>
            <a:ext cx="414338" cy="279400"/>
          </a:xfrm>
        </p:spPr>
        <p:txBody>
          <a:bodyPr/>
          <a:lstStyle>
            <a:lvl1pPr>
              <a:defRPr/>
            </a:lvl1pPr>
          </a:lstStyle>
          <a:p>
            <a:pPr>
              <a:defRPr/>
            </a:pPr>
            <a:fld id="{F9EF407F-DDA4-4E60-BC8C-46961B3554A6}" type="slidenum">
              <a:rPr lang="en-US" altLang="en-US"/>
              <a:pPr>
                <a:defRPr/>
              </a:pPr>
              <a:t>‹#›</a:t>
            </a:fld>
            <a:endParaRPr lang="en-US" altLang="en-US"/>
          </a:p>
        </p:txBody>
      </p:sp>
      <p:sp>
        <p:nvSpPr>
          <p:cNvPr id="14" name="Content Placeholder 13"/>
          <p:cNvSpPr>
            <a:spLocks noGrp="1"/>
          </p:cNvSpPr>
          <p:nvPr>
            <p:ph sz="quarter" idx="13"/>
          </p:nvPr>
        </p:nvSpPr>
        <p:spPr>
          <a:xfrm>
            <a:off x="5715000" y="3327400"/>
            <a:ext cx="1516063" cy="2714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27639185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277938" y="23558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a:xfrm>
            <a:off x="457200" y="6515266"/>
            <a:ext cx="5105400" cy="279400"/>
          </a:xfrm>
        </p:spPr>
        <p:txBody>
          <a:bodyPr/>
          <a:lstStyle>
            <a:lvl1pPr>
              <a:defRPr/>
            </a:lvl1pPr>
          </a:lstStyle>
          <a:p>
            <a:pPr>
              <a:defRPr/>
            </a:pPr>
            <a:r>
              <a:rPr lang="en-US" altLang="en-US" dirty="0" smtClean="0"/>
              <a:t>Systems Analysis and Design in a Changing World, 7th Edition - Chapter 1 ©2016. Cengage Learning. All rights reserved.</a:t>
            </a: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0F8CBAA9-90DB-4660-AD4B-6F6D2D3C1D65}" type="slidenum">
              <a:rPr lang="en-US" altLang="en-US"/>
              <a:pPr>
                <a:defRPr/>
              </a:pPr>
              <a:t>‹#›</a:t>
            </a:fld>
            <a:endParaRPr lang="en-US" altLang="en-US"/>
          </a:p>
        </p:txBody>
      </p:sp>
    </p:spTree>
    <p:extLst>
      <p:ext uri="{BB962C8B-B14F-4D97-AF65-F5344CB8AC3E}">
        <p14:creationId xmlns:p14="http://schemas.microsoft.com/office/powerpoint/2010/main" val="340034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1277938" y="35988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ltLang="en-US" dirty="0" smtClean="0"/>
              <a:t>Systems Analysis and Design in a Changing World, 7th Edition - Chapter 1 ©2016. Cengage Learning. All rights reserved.</a:t>
            </a: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CCC5493C-886D-4BA7-B2C6-053E6FE46707}" type="slidenum">
              <a:rPr lang="en-US" altLang="en-US"/>
              <a:pPr>
                <a:defRPr/>
              </a:pPr>
              <a:t>‹#›</a:t>
            </a:fld>
            <a:endParaRPr lang="en-US" altLang="en-US"/>
          </a:p>
        </p:txBody>
      </p:sp>
    </p:spTree>
    <p:extLst>
      <p:ext uri="{BB962C8B-B14F-4D97-AF65-F5344CB8AC3E}">
        <p14:creationId xmlns:p14="http://schemas.microsoft.com/office/powerpoint/2010/main" val="3815463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277938" y="23558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r>
              <a:rPr lang="en-US" altLang="en-US" dirty="0" smtClean="0"/>
              <a:t>Systems Analysis and Design in a Changing World, 7th Edition - Chapter 1 ©2016. Cengage Learning. All rights reserved.</a:t>
            </a:r>
            <a:endParaRPr lang="en-US" altLang="en-US" dirty="0"/>
          </a:p>
        </p:txBody>
      </p:sp>
      <p:sp>
        <p:nvSpPr>
          <p:cNvPr id="8" name="Slide Number Placeholder 6"/>
          <p:cNvSpPr>
            <a:spLocks noGrp="1"/>
          </p:cNvSpPr>
          <p:nvPr>
            <p:ph type="sldNum" sz="quarter" idx="12"/>
          </p:nvPr>
        </p:nvSpPr>
        <p:spPr/>
        <p:txBody>
          <a:bodyPr/>
          <a:lstStyle>
            <a:lvl1pPr>
              <a:defRPr/>
            </a:lvl1pPr>
          </a:lstStyle>
          <a:p>
            <a:pPr>
              <a:defRPr/>
            </a:pPr>
            <a:fld id="{DC2F0FBF-0306-47D5-9259-A3A00077503B}" type="slidenum">
              <a:rPr lang="en-US" altLang="en-US"/>
              <a:pPr>
                <a:defRPr/>
              </a:pPr>
              <a:t>‹#›</a:t>
            </a:fld>
            <a:endParaRPr lang="en-US" altLang="en-US"/>
          </a:p>
        </p:txBody>
      </p:sp>
    </p:spTree>
    <p:extLst>
      <p:ext uri="{BB962C8B-B14F-4D97-AF65-F5344CB8AC3E}">
        <p14:creationId xmlns:p14="http://schemas.microsoft.com/office/powerpoint/2010/main" val="2288638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ltLang="en-US"/>
          </a:p>
        </p:txBody>
      </p:sp>
      <p:sp>
        <p:nvSpPr>
          <p:cNvPr id="9" name="Footer Placeholder 7"/>
          <p:cNvSpPr>
            <a:spLocks noGrp="1"/>
          </p:cNvSpPr>
          <p:nvPr>
            <p:ph type="ftr" sz="quarter" idx="11"/>
          </p:nvPr>
        </p:nvSpPr>
        <p:spPr/>
        <p:txBody>
          <a:bodyPr/>
          <a:lstStyle>
            <a:lvl1pPr>
              <a:defRPr/>
            </a:lvl1pPr>
          </a:lstStyle>
          <a:p>
            <a:pPr>
              <a:defRPr/>
            </a:pPr>
            <a:r>
              <a:rPr lang="en-US" altLang="en-US" dirty="0" smtClean="0"/>
              <a:t>Systems Analysis and Design in a Changing World, 7th Edition - Chapter 1 ©2016. Cengage Learning. All rights reserved.</a:t>
            </a:r>
            <a:endParaRPr lang="en-US" altLang="en-US" dirty="0"/>
          </a:p>
        </p:txBody>
      </p:sp>
      <p:sp>
        <p:nvSpPr>
          <p:cNvPr id="10" name="Slide Number Placeholder 8"/>
          <p:cNvSpPr>
            <a:spLocks noGrp="1"/>
          </p:cNvSpPr>
          <p:nvPr>
            <p:ph type="sldNum" sz="quarter" idx="12"/>
          </p:nvPr>
        </p:nvSpPr>
        <p:spPr/>
        <p:txBody>
          <a:bodyPr/>
          <a:lstStyle>
            <a:lvl1pPr>
              <a:defRPr/>
            </a:lvl1pPr>
          </a:lstStyle>
          <a:p>
            <a:pPr>
              <a:defRPr/>
            </a:pPr>
            <a:fld id="{6E5A3CAE-8045-447A-8D35-B3796E1D789D}" type="slidenum">
              <a:rPr lang="en-US" altLang="en-US"/>
              <a:pPr>
                <a:defRPr/>
              </a:pPr>
              <a:t>‹#›</a:t>
            </a:fld>
            <a:endParaRPr lang="en-US" altLang="en-US"/>
          </a:p>
        </p:txBody>
      </p:sp>
    </p:spTree>
    <p:extLst>
      <p:ext uri="{BB962C8B-B14F-4D97-AF65-F5344CB8AC3E}">
        <p14:creationId xmlns:p14="http://schemas.microsoft.com/office/powerpoint/2010/main" val="1113074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altLang="en-US"/>
          </a:p>
        </p:txBody>
      </p:sp>
      <p:sp>
        <p:nvSpPr>
          <p:cNvPr id="5" name="Footer Placeholder 3"/>
          <p:cNvSpPr>
            <a:spLocks noGrp="1"/>
          </p:cNvSpPr>
          <p:nvPr>
            <p:ph type="ftr" sz="quarter" idx="11"/>
          </p:nvPr>
        </p:nvSpPr>
        <p:spPr/>
        <p:txBody>
          <a:bodyPr/>
          <a:lstStyle>
            <a:lvl1pPr>
              <a:defRPr/>
            </a:lvl1pPr>
          </a:lstStyle>
          <a:p>
            <a:pPr>
              <a:defRPr/>
            </a:pPr>
            <a:r>
              <a:rPr lang="en-US" altLang="en-US" dirty="0" smtClean="0"/>
              <a:t>Systems Analysis and Design in a Changing World, 7th Edition - Chapter 1 ©2016. Cengage Learning. All rights reserved.</a:t>
            </a:r>
            <a:endParaRPr lang="en-US" altLang="en-US" dirty="0"/>
          </a:p>
        </p:txBody>
      </p:sp>
      <p:sp>
        <p:nvSpPr>
          <p:cNvPr id="6" name="Slide Number Placeholder 4"/>
          <p:cNvSpPr>
            <a:spLocks noGrp="1"/>
          </p:cNvSpPr>
          <p:nvPr>
            <p:ph type="sldNum" sz="quarter" idx="12"/>
          </p:nvPr>
        </p:nvSpPr>
        <p:spPr/>
        <p:txBody>
          <a:bodyPr/>
          <a:lstStyle>
            <a:lvl1pPr>
              <a:defRPr/>
            </a:lvl1pPr>
          </a:lstStyle>
          <a:p>
            <a:pPr>
              <a:defRPr/>
            </a:pPr>
            <a:fld id="{1DF94937-89A4-4661-A090-437E12461BA3}" type="slidenum">
              <a:rPr lang="en-US" altLang="en-US"/>
              <a:pPr>
                <a:defRPr/>
              </a:pPr>
              <a:t>‹#›</a:t>
            </a:fld>
            <a:endParaRPr lang="en-US" altLang="en-US"/>
          </a:p>
        </p:txBody>
      </p:sp>
    </p:spTree>
    <p:extLst>
      <p:ext uri="{BB962C8B-B14F-4D97-AF65-F5344CB8AC3E}">
        <p14:creationId xmlns:p14="http://schemas.microsoft.com/office/powerpoint/2010/main" val="3042201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r>
              <a:rPr lang="en-US" altLang="en-US" dirty="0" smtClean="0"/>
              <a:t>Systems Analysis and Design in a Changing World, 7th Edition - Chapter 1 ©2016. Cengage Learning. All rights reserved.</a:t>
            </a:r>
            <a:endParaRPr lang="en-US" altLang="en-US" dirty="0"/>
          </a:p>
        </p:txBody>
      </p:sp>
      <p:sp>
        <p:nvSpPr>
          <p:cNvPr id="4" name="Slide Number Placeholder 5"/>
          <p:cNvSpPr>
            <a:spLocks noGrp="1"/>
          </p:cNvSpPr>
          <p:nvPr>
            <p:ph type="sldNum" sz="quarter" idx="12"/>
          </p:nvPr>
        </p:nvSpPr>
        <p:spPr/>
        <p:txBody>
          <a:bodyPr/>
          <a:lstStyle>
            <a:lvl1pPr>
              <a:defRPr/>
            </a:lvl1pPr>
          </a:lstStyle>
          <a:p>
            <a:pPr>
              <a:defRPr/>
            </a:pPr>
            <a:fld id="{99A88556-8B44-441E-B19E-EA5EBCFF330D}" type="slidenum">
              <a:rPr lang="en-US" altLang="en-US"/>
              <a:pPr>
                <a:defRPr/>
              </a:pPr>
              <a:t>‹#›</a:t>
            </a:fld>
            <a:endParaRPr lang="en-US" altLang="en-US"/>
          </a:p>
        </p:txBody>
      </p:sp>
      <p:sp>
        <p:nvSpPr>
          <p:cNvPr id="6" name="Title 5"/>
          <p:cNvSpPr>
            <a:spLocks noGrp="1"/>
          </p:cNvSpPr>
          <p:nvPr>
            <p:ph type="title"/>
          </p:nvPr>
        </p:nvSpPr>
        <p:spPr/>
        <p:txBody>
          <a:bodyPr/>
          <a:lstStyle/>
          <a:p>
            <a:r>
              <a:rPr lang="en-US" smtClean="0"/>
              <a:t>Click to edit Master title style</a:t>
            </a:r>
            <a:endParaRPr lang="en-IN"/>
          </a:p>
        </p:txBody>
      </p:sp>
      <p:sp>
        <p:nvSpPr>
          <p:cNvPr id="8" name="Content Placeholder 7"/>
          <p:cNvSpPr>
            <a:spLocks noGrp="1"/>
          </p:cNvSpPr>
          <p:nvPr>
            <p:ph sz="quarter" idx="13"/>
          </p:nvPr>
        </p:nvSpPr>
        <p:spPr>
          <a:xfrm>
            <a:off x="1524000" y="3276600"/>
            <a:ext cx="5791200" cy="144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215731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151938" cy="6858000"/>
            <a:chOff x="0" y="0"/>
            <a:chExt cx="9152467" cy="6858000"/>
          </a:xfrm>
        </p:grpSpPr>
        <p:pic>
          <p:nvPicPr>
            <p:cNvPr id="1032" name="Picture 7" descr="SD-PanelContent.png"/>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4">
              <a:extLst>
                <a:ext uri="{28A0092B-C50C-407E-A947-70E740481C1C}">
                  <a14:useLocalDpi xmlns:a14="http://schemas.microsoft.com/office/drawing/2010/main" val="0"/>
                </a:ext>
              </a:extLst>
            </a:blip>
            <a:srcRect l="2" r="14240"/>
            <a:stretch>
              <a:fillRect/>
            </a:stretch>
          </p:blipFill>
          <p:spPr bwMode="auto">
            <a:xfrm>
              <a:off x="0"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4">
              <a:extLst>
                <a:ext uri="{28A0092B-C50C-407E-A947-70E740481C1C}">
                  <a14:useLocalDpi xmlns:a14="http://schemas.microsoft.com/office/drawing/2010/main" val="0"/>
                </a:ext>
              </a:extLst>
            </a:blip>
            <a:srcRect l="2" r="14240"/>
            <a:stretch>
              <a:fillRect/>
            </a:stretch>
          </p:blipFill>
          <p:spPr bwMode="auto">
            <a:xfrm>
              <a:off x="8466667"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176338" y="915988"/>
            <a:ext cx="6799262"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1176338" y="2512605"/>
            <a:ext cx="6799262"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356350" y="5961063"/>
            <a:ext cx="1149350" cy="279400"/>
          </a:xfrm>
          <a:prstGeom prst="rect">
            <a:avLst/>
          </a:prstGeom>
        </p:spPr>
        <p:txBody>
          <a:bodyPr vert="horz" lIns="91440" tIns="45720" rIns="91440" bIns="45720" rtlCol="0" anchor="ctr"/>
          <a:lstStyle>
            <a:lvl1pPr algn="r" eaLnBrk="1" hangingPunct="1">
              <a:defRPr sz="1000" b="0" i="0">
                <a:solidFill>
                  <a:schemeClr val="tx1"/>
                </a:solidFill>
                <a:effectLst/>
                <a:latin typeface="+mn-lt"/>
              </a:defRPr>
            </a:lvl1pPr>
          </a:lstStyle>
          <a:p>
            <a:pPr>
              <a:defRPr/>
            </a:pPr>
            <a:endParaRPr lang="en-US" altLang="en-US"/>
          </a:p>
        </p:txBody>
      </p:sp>
      <p:sp>
        <p:nvSpPr>
          <p:cNvPr id="5" name="Footer Placeholder 4"/>
          <p:cNvSpPr>
            <a:spLocks noGrp="1"/>
          </p:cNvSpPr>
          <p:nvPr>
            <p:ph type="ftr" sz="quarter" idx="3"/>
          </p:nvPr>
        </p:nvSpPr>
        <p:spPr>
          <a:xfrm>
            <a:off x="457200" y="6456000"/>
            <a:ext cx="5105400" cy="279400"/>
          </a:xfrm>
          <a:prstGeom prst="rect">
            <a:avLst/>
          </a:prstGeom>
        </p:spPr>
        <p:txBody>
          <a:bodyPr vert="horz" lIns="91440" tIns="45720" rIns="91440" bIns="45720" rtlCol="0" anchor="ctr"/>
          <a:lstStyle>
            <a:lvl1pPr algn="l" eaLnBrk="1" hangingPunct="1">
              <a:defRPr sz="1000" b="0" i="0">
                <a:solidFill>
                  <a:schemeClr val="tx1"/>
                </a:solidFill>
                <a:effectLst/>
                <a:latin typeface="Calibri" panose="020F0502020204030204" pitchFamily="34" charset="0"/>
              </a:defRPr>
            </a:lvl1pPr>
          </a:lstStyle>
          <a:p>
            <a:pPr>
              <a:defRPr/>
            </a:pPr>
            <a:r>
              <a:rPr lang="en-US" altLang="en-US" dirty="0" smtClean="0"/>
              <a:t>Systems Analysis and Design in a Changing World, 7th Edition - Chapter 1 ©2016. Cengage Learning. All rights reserved.</a:t>
            </a:r>
            <a:endParaRPr lang="en-US" altLang="en-US" dirty="0"/>
          </a:p>
        </p:txBody>
      </p:sp>
      <p:sp>
        <p:nvSpPr>
          <p:cNvPr id="6" name="Slide Number Placeholder 5"/>
          <p:cNvSpPr>
            <a:spLocks noGrp="1"/>
          </p:cNvSpPr>
          <p:nvPr>
            <p:ph type="sldNum" sz="quarter" idx="4"/>
          </p:nvPr>
        </p:nvSpPr>
        <p:spPr>
          <a:xfrm>
            <a:off x="8268534" y="6456000"/>
            <a:ext cx="395287" cy="279400"/>
          </a:xfrm>
          <a:prstGeom prst="rect">
            <a:avLst/>
          </a:prstGeom>
        </p:spPr>
        <p:txBody>
          <a:bodyPr vert="horz" lIns="91440" tIns="45720" rIns="91440" bIns="45720" rtlCol="0" anchor="ctr"/>
          <a:lstStyle>
            <a:lvl1pPr algn="r" eaLnBrk="1" hangingPunct="1">
              <a:defRPr sz="1000" b="0" i="0">
                <a:solidFill>
                  <a:schemeClr val="tx1"/>
                </a:solidFill>
                <a:effectLst/>
                <a:latin typeface="Calibri" panose="020F0502020204030204" pitchFamily="34" charset="0"/>
              </a:defRPr>
            </a:lvl1pPr>
          </a:lstStyle>
          <a:p>
            <a:pPr>
              <a:defRPr/>
            </a:pPr>
            <a:fld id="{9FCA094F-098A-4C8E-B933-BC1877843531}"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53" r:id="rId1"/>
    <p:sldLayoutId id="2147483968" r:id="rId2"/>
    <p:sldLayoutId id="2147483967" r:id="rId3"/>
    <p:sldLayoutId id="2147483954" r:id="rId4"/>
    <p:sldLayoutId id="2147483955" r:id="rId5"/>
    <p:sldLayoutId id="2147483956" r:id="rId6"/>
    <p:sldLayoutId id="2147483957" r:id="rId7"/>
    <p:sldLayoutId id="2147483958" r:id="rId8"/>
    <p:sldLayoutId id="2147483949" r:id="rId9"/>
    <p:sldLayoutId id="2147483959" r:id="rId10"/>
    <p:sldLayoutId id="2147483950" r:id="rId11"/>
    <p:sldLayoutId id="2147483951" r:id="rId12"/>
    <p:sldLayoutId id="2147483960" r:id="rId13"/>
    <p:sldLayoutId id="2147483961" r:id="rId14"/>
    <p:sldLayoutId id="2147483952" r:id="rId15"/>
    <p:sldLayoutId id="2147483962" r:id="rId16"/>
    <p:sldLayoutId id="2147483963" r:id="rId17"/>
    <p:sldLayoutId id="2147483964" r:id="rId18"/>
    <p:sldLayoutId id="2147483965" r:id="rId19"/>
    <p:sldLayoutId id="2147483966" r:id="rId20"/>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0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000">
          <a:solidFill>
            <a:srgbClr val="262626"/>
          </a:solidFill>
          <a:latin typeface="Garamond" panose="02020404030301010803" pitchFamily="18" charset="0"/>
        </a:defRPr>
      </a:lvl2pPr>
      <a:lvl3pPr algn="ctr" defTabSz="457200" rtl="0" eaLnBrk="0" fontAlgn="base" hangingPunct="0">
        <a:spcBef>
          <a:spcPct val="0"/>
        </a:spcBef>
        <a:spcAft>
          <a:spcPct val="0"/>
        </a:spcAft>
        <a:defRPr sz="4000">
          <a:solidFill>
            <a:srgbClr val="262626"/>
          </a:solidFill>
          <a:latin typeface="Garamond" panose="02020404030301010803" pitchFamily="18" charset="0"/>
        </a:defRPr>
      </a:lvl3pPr>
      <a:lvl4pPr algn="ctr" defTabSz="457200" rtl="0" eaLnBrk="0" fontAlgn="base" hangingPunct="0">
        <a:spcBef>
          <a:spcPct val="0"/>
        </a:spcBef>
        <a:spcAft>
          <a:spcPct val="0"/>
        </a:spcAft>
        <a:defRPr sz="4000">
          <a:solidFill>
            <a:srgbClr val="262626"/>
          </a:solidFill>
          <a:latin typeface="Garamond" panose="02020404030301010803" pitchFamily="18" charset="0"/>
        </a:defRPr>
      </a:lvl4pPr>
      <a:lvl5pPr algn="ctr" defTabSz="457200" rtl="0" eaLnBrk="0" fontAlgn="base" hangingPunct="0">
        <a:spcBef>
          <a:spcPct val="0"/>
        </a:spcBef>
        <a:spcAft>
          <a:spcPct val="0"/>
        </a:spcAft>
        <a:defRPr sz="40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191001"/>
            <a:ext cx="2667000" cy="762000"/>
          </a:xfrm>
        </p:spPr>
        <p:txBody>
          <a:bodyPr/>
          <a:lstStyle/>
          <a:p>
            <a:pPr marL="0" indent="0" algn="l">
              <a:buNone/>
            </a:pPr>
            <a:r>
              <a:rPr lang="en-IN" sz="4000" b="1" dirty="0">
                <a:latin typeface="Calibri" panose="020F0502020204030204" pitchFamily="34" charset="0"/>
              </a:rPr>
              <a:t>Chapter 1</a:t>
            </a:r>
          </a:p>
        </p:txBody>
      </p:sp>
      <p:sp>
        <p:nvSpPr>
          <p:cNvPr id="7" name="Content Placeholder 6"/>
          <p:cNvSpPr>
            <a:spLocks noGrp="1"/>
          </p:cNvSpPr>
          <p:nvPr>
            <p:ph sz="quarter" idx="13"/>
          </p:nvPr>
        </p:nvSpPr>
        <p:spPr>
          <a:xfrm>
            <a:off x="1041145" y="6190306"/>
            <a:ext cx="6629400" cy="264811"/>
          </a:xfrm>
        </p:spPr>
        <p:txBody>
          <a:bodyPr/>
          <a:lstStyle/>
          <a:p>
            <a:pPr marL="0" indent="0">
              <a:buNone/>
            </a:pPr>
            <a:r>
              <a:rPr lang="en-IN" sz="1000" b="1" dirty="0">
                <a:latin typeface="Calibri" panose="020F0502020204030204" pitchFamily="34" charset="0"/>
              </a:rPr>
              <a:t>Systems Analysis and Design in a Changing World, 7th Edition - Chapter 1 </a:t>
            </a:r>
            <a:r>
              <a:rPr lang="en-IN" sz="1000" b="1" dirty="0" smtClean="0">
                <a:latin typeface="Calibri" panose="020F0502020204030204" pitchFamily="34" charset="0"/>
              </a:rPr>
              <a:t>©</a:t>
            </a:r>
            <a:r>
              <a:rPr lang="en-IN" sz="1000" b="1" dirty="0">
                <a:latin typeface="Calibri" panose="020F0502020204030204" pitchFamily="34" charset="0"/>
              </a:rPr>
              <a:t>2016. Cengage Learning. All rights reserved.</a:t>
            </a:r>
          </a:p>
        </p:txBody>
      </p:sp>
      <p:sp>
        <p:nvSpPr>
          <p:cNvPr id="5" name="Slide Number Placeholder 4"/>
          <p:cNvSpPr>
            <a:spLocks noGrp="1"/>
          </p:cNvSpPr>
          <p:nvPr>
            <p:ph type="sldNum" sz="quarter" idx="12"/>
          </p:nvPr>
        </p:nvSpPr>
        <p:spPr>
          <a:xfrm>
            <a:off x="8305800" y="6019800"/>
            <a:ext cx="381000" cy="435317"/>
          </a:xfrm>
        </p:spPr>
        <p:txBody>
          <a:bodyPr/>
          <a:lstStyle/>
          <a:p>
            <a:pPr>
              <a:defRPr/>
            </a:pPr>
            <a:fld id="{83237184-4A22-42EF-8B4C-E280A3A51E1F}" type="slidenum">
              <a:rPr lang="en-US" altLang="en-US"/>
              <a:pPr>
                <a:defRPr/>
              </a:pPr>
              <a:t>1</a:t>
            </a:fld>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dirty="0">
                <a:ln>
                  <a:noFill/>
                </a:ln>
                <a:latin typeface="Calibri" panose="020F0502020204030204" pitchFamily="34" charset="0"/>
              </a:rPr>
              <a:t>Software Development </a:t>
            </a:r>
            <a:r>
              <a:rPr lang="en-US" altLang="en-US" sz="2000" dirty="0" smtClean="0">
                <a:ln>
                  <a:noFill/>
                </a:ln>
                <a:latin typeface="Calibri" panose="020F0502020204030204" pitchFamily="34" charset="0"/>
              </a:rPr>
              <a:t>(3 </a:t>
            </a:r>
            <a:r>
              <a:rPr lang="en-US" altLang="en-US" sz="2000" dirty="0">
                <a:ln>
                  <a:noFill/>
                </a:ln>
                <a:latin typeface="Calibri" panose="020F0502020204030204" pitchFamily="34" charset="0"/>
              </a:rPr>
              <a:t>of </a:t>
            </a:r>
            <a:r>
              <a:rPr lang="en-US" altLang="en-US" sz="2000" dirty="0" smtClean="0">
                <a:ln>
                  <a:noFill/>
                </a:ln>
                <a:latin typeface="Calibri" panose="020F0502020204030204" pitchFamily="34" charset="0"/>
              </a:rPr>
              <a:t>3)</a:t>
            </a:r>
            <a:endParaRPr lang="en-US" altLang="en-US" dirty="0" smtClean="0">
              <a:ln>
                <a:noFill/>
              </a:ln>
              <a:latin typeface="Calibri" panose="020F0502020204030204" pitchFamily="34" charset="0"/>
            </a:endParaRPr>
          </a:p>
        </p:txBody>
      </p:sp>
      <p:sp>
        <p:nvSpPr>
          <p:cNvPr id="28675" name="Content Placeholder 2"/>
          <p:cNvSpPr>
            <a:spLocks noGrp="1"/>
          </p:cNvSpPr>
          <p:nvPr>
            <p:ph idx="1"/>
          </p:nvPr>
        </p:nvSpPr>
        <p:spPr>
          <a:xfrm>
            <a:off x="1176338" y="2355850"/>
            <a:ext cx="6799262" cy="3663950"/>
          </a:xfrm>
        </p:spPr>
        <p:txBody>
          <a:bodyPr/>
          <a:lstStyle/>
          <a:p>
            <a:pPr marL="403200" indent="-403200" eaLnBrk="1" hangingPunct="1">
              <a:spcBef>
                <a:spcPts val="1000"/>
              </a:spcBef>
              <a:spcAft>
                <a:spcPts val="0"/>
              </a:spcAft>
              <a:buClr>
                <a:schemeClr val="accent4"/>
              </a:buClr>
              <a:buSzPct val="100000"/>
              <a:buFont typeface="Garamond" panose="02020404030301010803" pitchFamily="18" charset="0"/>
              <a:buAutoNum type="arabicPeriod"/>
            </a:pPr>
            <a:r>
              <a:rPr lang="en-US" altLang="en-US" dirty="0" smtClean="0">
                <a:latin typeface="Calibri" panose="020F0502020204030204" pitchFamily="34" charset="0"/>
              </a:rPr>
              <a:t>Understand the need (business need)</a:t>
            </a:r>
          </a:p>
          <a:p>
            <a:pPr marL="403200" indent="-403200" eaLnBrk="1" hangingPunct="1">
              <a:spcBef>
                <a:spcPts val="1000"/>
              </a:spcBef>
              <a:spcAft>
                <a:spcPts val="0"/>
              </a:spcAft>
              <a:buClr>
                <a:schemeClr val="accent4"/>
              </a:buClr>
              <a:buSzPct val="100000"/>
              <a:buFont typeface="Garamond" panose="02020404030301010803" pitchFamily="18" charset="0"/>
              <a:buAutoNum type="arabicPeriod"/>
            </a:pPr>
            <a:r>
              <a:rPr lang="en-US" altLang="en-US" dirty="0" smtClean="0">
                <a:latin typeface="Calibri" panose="020F0502020204030204" pitchFamily="34" charset="0"/>
              </a:rPr>
              <a:t>Capture the vision</a:t>
            </a:r>
          </a:p>
          <a:p>
            <a:pPr marL="403200" indent="-403200" eaLnBrk="1" hangingPunct="1">
              <a:spcBef>
                <a:spcPts val="1000"/>
              </a:spcBef>
              <a:spcAft>
                <a:spcPts val="0"/>
              </a:spcAft>
              <a:buClr>
                <a:schemeClr val="accent4"/>
              </a:buClr>
              <a:buSzPct val="100000"/>
              <a:buFont typeface="Garamond" panose="02020404030301010803" pitchFamily="18" charset="0"/>
              <a:buAutoNum type="arabicPeriod"/>
            </a:pPr>
            <a:r>
              <a:rPr lang="en-US" altLang="en-US" dirty="0" smtClean="0">
                <a:latin typeface="Calibri" panose="020F0502020204030204" pitchFamily="34" charset="0"/>
              </a:rPr>
              <a:t>Define a solution</a:t>
            </a:r>
          </a:p>
          <a:p>
            <a:pPr marL="403200" indent="-403200" eaLnBrk="1" hangingPunct="1">
              <a:spcBef>
                <a:spcPts val="1000"/>
              </a:spcBef>
              <a:spcAft>
                <a:spcPts val="0"/>
              </a:spcAft>
              <a:buClr>
                <a:schemeClr val="accent4"/>
              </a:buClr>
              <a:buSzPct val="100000"/>
              <a:buFont typeface="Garamond" panose="02020404030301010803" pitchFamily="18" charset="0"/>
              <a:buAutoNum type="arabicPeriod"/>
            </a:pPr>
            <a:r>
              <a:rPr lang="en-US" altLang="en-US" dirty="0" smtClean="0">
                <a:latin typeface="Calibri" panose="020F0502020204030204" pitchFamily="34" charset="0"/>
              </a:rPr>
              <a:t>Communicate the vision and solution</a:t>
            </a:r>
          </a:p>
          <a:p>
            <a:pPr marL="403200" indent="-403200" eaLnBrk="1" hangingPunct="1">
              <a:spcBef>
                <a:spcPts val="1000"/>
              </a:spcBef>
              <a:spcAft>
                <a:spcPts val="0"/>
              </a:spcAft>
              <a:buClr>
                <a:schemeClr val="accent4"/>
              </a:buClr>
              <a:buSzPct val="100000"/>
              <a:buFont typeface="Garamond" panose="02020404030301010803" pitchFamily="18" charset="0"/>
              <a:buAutoNum type="arabicPeriod"/>
            </a:pPr>
            <a:r>
              <a:rPr lang="en-US" altLang="en-US" dirty="0" smtClean="0">
                <a:latin typeface="Calibri" panose="020F0502020204030204" pitchFamily="34" charset="0"/>
              </a:rPr>
              <a:t>Build the solution</a:t>
            </a:r>
          </a:p>
          <a:p>
            <a:pPr marL="403200" indent="-403200" eaLnBrk="1" hangingPunct="1">
              <a:spcBef>
                <a:spcPts val="1000"/>
              </a:spcBef>
              <a:spcAft>
                <a:spcPts val="0"/>
              </a:spcAft>
              <a:buClr>
                <a:schemeClr val="accent4"/>
              </a:buClr>
              <a:buSzPct val="100000"/>
              <a:buFont typeface="Garamond" panose="02020404030301010803" pitchFamily="18" charset="0"/>
              <a:buAutoNum type="arabicPeriod"/>
            </a:pPr>
            <a:r>
              <a:rPr lang="en-US" altLang="en-US" dirty="0" smtClean="0">
                <a:latin typeface="Calibri" panose="020F0502020204030204" pitchFamily="34" charset="0"/>
              </a:rPr>
              <a:t>Confirm that the solution meets the need</a:t>
            </a:r>
          </a:p>
          <a:p>
            <a:pPr marL="403200" indent="-403200" eaLnBrk="1" hangingPunct="1">
              <a:spcBef>
                <a:spcPts val="1000"/>
              </a:spcBef>
              <a:spcAft>
                <a:spcPts val="0"/>
              </a:spcAft>
              <a:buClr>
                <a:schemeClr val="accent4"/>
              </a:buClr>
              <a:buSzPct val="100000"/>
              <a:buFont typeface="Garamond" panose="02020404030301010803" pitchFamily="18" charset="0"/>
              <a:buAutoNum type="arabicPeriod"/>
            </a:pPr>
            <a:r>
              <a:rPr lang="en-US" altLang="en-US" dirty="0" smtClean="0">
                <a:latin typeface="Calibri" panose="020F0502020204030204" pitchFamily="34" charset="0"/>
              </a:rPr>
              <a:t>Launch the solution system</a:t>
            </a:r>
          </a:p>
        </p:txBody>
      </p:sp>
      <p:sp>
        <p:nvSpPr>
          <p:cNvPr id="5" name="Slide Number Placeholder 4"/>
          <p:cNvSpPr>
            <a:spLocks noGrp="1"/>
          </p:cNvSpPr>
          <p:nvPr>
            <p:ph type="sldNum" sz="quarter" idx="12"/>
          </p:nvPr>
        </p:nvSpPr>
        <p:spPr/>
        <p:txBody>
          <a:bodyPr/>
          <a:lstStyle/>
          <a:p>
            <a:pPr>
              <a:defRPr/>
            </a:pPr>
            <a:fld id="{445A971F-DB7E-4B79-B65D-7C1EA9B4A7D9}" type="slidenum">
              <a:rPr lang="en-US" altLang="en-US" smtClean="0"/>
              <a:pPr>
                <a:defRPr/>
              </a:pPr>
              <a:t>10</a:t>
            </a:fld>
            <a:endParaRPr lang="en-US" altLang="en-US"/>
          </a:p>
        </p:txBody>
      </p:sp>
      <p:sp>
        <p:nvSpPr>
          <p:cNvPr id="4" name="Footer Placeholder 3"/>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dirty="0" smtClean="0">
                <a:ln>
                  <a:noFill/>
                </a:ln>
                <a:latin typeface="Calibri" panose="020F0502020204030204" pitchFamily="34" charset="0"/>
              </a:rPr>
              <a:t>System Development Life Cycle (S</a:t>
            </a:r>
            <a:r>
              <a:rPr lang="en-US" altLang="en-US" sz="100" dirty="0" smtClean="0">
                <a:ln>
                  <a:noFill/>
                </a:ln>
                <a:latin typeface="Calibri" panose="020F0502020204030204" pitchFamily="34" charset="0"/>
              </a:rPr>
              <a:t> </a:t>
            </a:r>
            <a:r>
              <a:rPr lang="en-US" altLang="en-US" dirty="0" smtClean="0">
                <a:ln>
                  <a:noFill/>
                </a:ln>
                <a:latin typeface="Calibri" panose="020F0502020204030204" pitchFamily="34" charset="0"/>
              </a:rPr>
              <a:t>D</a:t>
            </a:r>
            <a:r>
              <a:rPr lang="en-US" altLang="en-US" sz="100" dirty="0" smtClean="0">
                <a:ln>
                  <a:noFill/>
                </a:ln>
                <a:latin typeface="Calibri" panose="020F0502020204030204" pitchFamily="34" charset="0"/>
              </a:rPr>
              <a:t> </a:t>
            </a:r>
            <a:r>
              <a:rPr lang="en-US" altLang="en-US" dirty="0" smtClean="0">
                <a:ln>
                  <a:noFill/>
                </a:ln>
                <a:latin typeface="Calibri" panose="020F0502020204030204" pitchFamily="34" charset="0"/>
              </a:rPr>
              <a:t>L</a:t>
            </a:r>
            <a:r>
              <a:rPr lang="en-US" altLang="en-US" sz="100" dirty="0" smtClean="0">
                <a:ln>
                  <a:noFill/>
                </a:ln>
                <a:latin typeface="Calibri" panose="020F0502020204030204" pitchFamily="34" charset="0"/>
              </a:rPr>
              <a:t> </a:t>
            </a:r>
            <a:r>
              <a:rPr lang="en-US" altLang="en-US" dirty="0" smtClean="0">
                <a:ln>
                  <a:noFill/>
                </a:ln>
                <a:latin typeface="Calibri" panose="020F0502020204030204" pitchFamily="34" charset="0"/>
              </a:rPr>
              <a:t>C) </a:t>
            </a:r>
            <a:r>
              <a:rPr lang="en-US" altLang="en-US" sz="2000" dirty="0" smtClean="0">
                <a:ln>
                  <a:noFill/>
                </a:ln>
                <a:latin typeface="Calibri" panose="020F0502020204030204" pitchFamily="34" charset="0"/>
              </a:rPr>
              <a:t>(1 of 3)</a:t>
            </a:r>
          </a:p>
        </p:txBody>
      </p:sp>
      <p:sp>
        <p:nvSpPr>
          <p:cNvPr id="130051" name="Rectangle 3"/>
          <p:cNvSpPr>
            <a:spLocks noGrp="1" noChangeArrowheads="1"/>
          </p:cNvSpPr>
          <p:nvPr>
            <p:ph idx="1"/>
          </p:nvPr>
        </p:nvSpPr>
        <p:spPr>
          <a:xfrm>
            <a:off x="609600" y="2709863"/>
            <a:ext cx="7924800" cy="3233737"/>
          </a:xfrm>
        </p:spPr>
        <p:txBody>
          <a:bodyPr rtlCol="0">
            <a:normAutofit fontScale="92500" lnSpcReduction="20000"/>
          </a:bodyPr>
          <a:lstStyle/>
          <a:p>
            <a:pPr eaLnBrk="1" fontAlgn="auto" hangingPunct="1">
              <a:lnSpc>
                <a:spcPct val="90000"/>
              </a:lnSpc>
              <a:spcBef>
                <a:spcPts val="1000"/>
              </a:spcBef>
              <a:spcAft>
                <a:spcPts val="0"/>
              </a:spcAft>
              <a:buClr>
                <a:schemeClr val="accent4"/>
              </a:buClr>
              <a:buSzPct val="100000"/>
              <a:buFont typeface="Arial"/>
              <a:buChar char="•"/>
              <a:defRPr/>
            </a:pPr>
            <a:r>
              <a:rPr lang="en-GB" altLang="en-US" sz="2800" dirty="0" smtClean="0">
                <a:solidFill>
                  <a:schemeClr val="tx1">
                    <a:lumMod val="85000"/>
                    <a:lumOff val="15000"/>
                  </a:schemeClr>
                </a:solidFill>
                <a:latin typeface="Calibri" panose="020F0502020204030204" pitchFamily="34" charset="0"/>
              </a:rPr>
              <a:t>The process </a:t>
            </a:r>
            <a:r>
              <a:rPr lang="en-GB" altLang="en-US" sz="2800" dirty="0">
                <a:solidFill>
                  <a:schemeClr val="tx1">
                    <a:lumMod val="85000"/>
                    <a:lumOff val="15000"/>
                  </a:schemeClr>
                </a:solidFill>
                <a:latin typeface="Calibri" panose="020F0502020204030204" pitchFamily="34" charset="0"/>
              </a:rPr>
              <a:t>consisting of all activities required to build, launch, and maintain an information </a:t>
            </a:r>
            <a:r>
              <a:rPr lang="en-GB" altLang="en-US" sz="2800" dirty="0" smtClean="0">
                <a:solidFill>
                  <a:schemeClr val="tx1">
                    <a:lumMod val="85000"/>
                    <a:lumOff val="15000"/>
                  </a:schemeClr>
                </a:solidFill>
                <a:latin typeface="Calibri" panose="020F0502020204030204" pitchFamily="34" charset="0"/>
              </a:rPr>
              <a:t>system. Six core processes are:</a:t>
            </a:r>
            <a:endParaRPr lang="en-GB" altLang="en-US" sz="2800" dirty="0">
              <a:solidFill>
                <a:schemeClr val="tx1">
                  <a:lumMod val="85000"/>
                  <a:lumOff val="15000"/>
                </a:schemeClr>
              </a:solidFill>
              <a:latin typeface="Calibri" panose="020F0502020204030204" pitchFamily="34" charset="0"/>
            </a:endParaRPr>
          </a:p>
          <a:p>
            <a:pPr marL="914400" lvl="1" indent="-457200" eaLnBrk="1" fontAlgn="auto" hangingPunct="1">
              <a:lnSpc>
                <a:spcPct val="90000"/>
              </a:lnSpc>
              <a:spcBef>
                <a:spcPts val="1000"/>
              </a:spcBef>
              <a:spcAft>
                <a:spcPts val="0"/>
              </a:spcAft>
              <a:buClr>
                <a:schemeClr val="accent4"/>
              </a:buClr>
              <a:buSzPct val="100000"/>
              <a:buFont typeface="+mj-lt"/>
              <a:buAutoNum type="arabicPeriod"/>
              <a:defRPr/>
            </a:pPr>
            <a:r>
              <a:rPr lang="en-GB" altLang="en-US" sz="2400" dirty="0">
                <a:solidFill>
                  <a:schemeClr val="tx1">
                    <a:lumMod val="85000"/>
                    <a:lumOff val="15000"/>
                  </a:schemeClr>
                </a:solidFill>
                <a:latin typeface="Calibri" panose="020F0502020204030204" pitchFamily="34" charset="0"/>
              </a:rPr>
              <a:t>Identify the problem or need and obtain approval</a:t>
            </a:r>
          </a:p>
          <a:p>
            <a:pPr marL="914400" lvl="1" indent="-457200" eaLnBrk="1" fontAlgn="auto" hangingPunct="1">
              <a:lnSpc>
                <a:spcPct val="90000"/>
              </a:lnSpc>
              <a:spcBef>
                <a:spcPts val="1000"/>
              </a:spcBef>
              <a:spcAft>
                <a:spcPts val="0"/>
              </a:spcAft>
              <a:buClr>
                <a:schemeClr val="accent4"/>
              </a:buClr>
              <a:buSzPct val="100000"/>
              <a:buFont typeface="+mj-lt"/>
              <a:buAutoNum type="arabicPeriod"/>
              <a:defRPr/>
            </a:pPr>
            <a:r>
              <a:rPr lang="en-GB" altLang="en-US" sz="2400" dirty="0">
                <a:solidFill>
                  <a:schemeClr val="tx1">
                    <a:lumMod val="85000"/>
                    <a:lumOff val="15000"/>
                  </a:schemeClr>
                </a:solidFill>
                <a:latin typeface="Calibri" panose="020F0502020204030204" pitchFamily="34" charset="0"/>
              </a:rPr>
              <a:t>Plan and monitor the project</a:t>
            </a:r>
          </a:p>
          <a:p>
            <a:pPr marL="914400" lvl="1" indent="-457200" eaLnBrk="1" fontAlgn="auto" hangingPunct="1">
              <a:lnSpc>
                <a:spcPct val="90000"/>
              </a:lnSpc>
              <a:spcBef>
                <a:spcPts val="1000"/>
              </a:spcBef>
              <a:spcAft>
                <a:spcPts val="0"/>
              </a:spcAft>
              <a:buClr>
                <a:schemeClr val="accent4"/>
              </a:buClr>
              <a:buSzPct val="100000"/>
              <a:buFont typeface="+mj-lt"/>
              <a:buAutoNum type="arabicPeriod"/>
              <a:defRPr/>
            </a:pPr>
            <a:r>
              <a:rPr lang="en-GB" altLang="en-US" sz="2400" dirty="0">
                <a:solidFill>
                  <a:schemeClr val="tx1">
                    <a:lumMod val="85000"/>
                    <a:lumOff val="15000"/>
                  </a:schemeClr>
                </a:solidFill>
                <a:latin typeface="Calibri" panose="020F0502020204030204" pitchFamily="34" charset="0"/>
              </a:rPr>
              <a:t>Discover and understand the details of the problem or need</a:t>
            </a:r>
          </a:p>
          <a:p>
            <a:pPr marL="914400" lvl="1" indent="-457200" eaLnBrk="1" fontAlgn="auto" hangingPunct="1">
              <a:lnSpc>
                <a:spcPct val="90000"/>
              </a:lnSpc>
              <a:spcBef>
                <a:spcPts val="1000"/>
              </a:spcBef>
              <a:spcAft>
                <a:spcPts val="0"/>
              </a:spcAft>
              <a:buClr>
                <a:schemeClr val="accent4"/>
              </a:buClr>
              <a:buSzPct val="100000"/>
              <a:buFont typeface="+mj-lt"/>
              <a:buAutoNum type="arabicPeriod"/>
              <a:defRPr/>
            </a:pPr>
            <a:r>
              <a:rPr lang="en-GB" altLang="en-US" sz="2400" dirty="0">
                <a:solidFill>
                  <a:schemeClr val="tx1">
                    <a:lumMod val="85000"/>
                    <a:lumOff val="15000"/>
                  </a:schemeClr>
                </a:solidFill>
                <a:latin typeface="Calibri" panose="020F0502020204030204" pitchFamily="34" charset="0"/>
              </a:rPr>
              <a:t>Design the system components that solve the </a:t>
            </a:r>
            <a:r>
              <a:rPr lang="en-GB" altLang="en-US" sz="2400" dirty="0" smtClean="0">
                <a:solidFill>
                  <a:schemeClr val="tx1">
                    <a:lumMod val="85000"/>
                    <a:lumOff val="15000"/>
                  </a:schemeClr>
                </a:solidFill>
                <a:latin typeface="Calibri" panose="020F0502020204030204" pitchFamily="34" charset="0"/>
              </a:rPr>
              <a:t>problem</a:t>
            </a:r>
            <a:endParaRPr lang="en-GB" altLang="en-US" sz="2400" dirty="0">
              <a:solidFill>
                <a:schemeClr val="tx1">
                  <a:lumMod val="85000"/>
                  <a:lumOff val="15000"/>
                </a:schemeClr>
              </a:solidFill>
              <a:latin typeface="Calibri" panose="020F0502020204030204" pitchFamily="34" charset="0"/>
            </a:endParaRPr>
          </a:p>
          <a:p>
            <a:pPr marL="914400" lvl="1" indent="-457200" eaLnBrk="1" fontAlgn="auto" hangingPunct="1">
              <a:lnSpc>
                <a:spcPct val="90000"/>
              </a:lnSpc>
              <a:spcBef>
                <a:spcPts val="1000"/>
              </a:spcBef>
              <a:spcAft>
                <a:spcPts val="0"/>
              </a:spcAft>
              <a:buClr>
                <a:schemeClr val="accent4"/>
              </a:buClr>
              <a:buSzPct val="100000"/>
              <a:buFont typeface="+mj-lt"/>
              <a:buAutoNum type="arabicPeriod"/>
              <a:defRPr/>
            </a:pPr>
            <a:r>
              <a:rPr lang="en-GB" altLang="en-US" sz="2400" dirty="0">
                <a:solidFill>
                  <a:schemeClr val="tx1">
                    <a:lumMod val="85000"/>
                    <a:lumOff val="15000"/>
                  </a:schemeClr>
                </a:solidFill>
                <a:latin typeface="Calibri" panose="020F0502020204030204" pitchFamily="34" charset="0"/>
              </a:rPr>
              <a:t>Build, test, and integrate system components</a:t>
            </a:r>
          </a:p>
          <a:p>
            <a:pPr marL="914400" lvl="1" indent="-457200" eaLnBrk="1" fontAlgn="auto" hangingPunct="1">
              <a:lnSpc>
                <a:spcPct val="90000"/>
              </a:lnSpc>
              <a:spcBef>
                <a:spcPts val="1000"/>
              </a:spcBef>
              <a:spcAft>
                <a:spcPts val="0"/>
              </a:spcAft>
              <a:buClr>
                <a:schemeClr val="accent4"/>
              </a:buClr>
              <a:buSzPct val="100000"/>
              <a:buFont typeface="+mj-lt"/>
              <a:buAutoNum type="arabicPeriod"/>
              <a:defRPr/>
            </a:pPr>
            <a:r>
              <a:rPr lang="en-GB" altLang="en-US" sz="2400" dirty="0">
                <a:solidFill>
                  <a:schemeClr val="tx1">
                    <a:lumMod val="85000"/>
                    <a:lumOff val="15000"/>
                  </a:schemeClr>
                </a:solidFill>
                <a:latin typeface="Calibri" panose="020F0502020204030204" pitchFamily="34" charset="0"/>
              </a:rPr>
              <a:t>Complete system tests and then deploy the solution</a:t>
            </a:r>
          </a:p>
        </p:txBody>
      </p:sp>
      <p:sp>
        <p:nvSpPr>
          <p:cNvPr id="5" name="Slide Number Placeholder 5"/>
          <p:cNvSpPr>
            <a:spLocks noGrp="1"/>
          </p:cNvSpPr>
          <p:nvPr>
            <p:ph type="sldNum" sz="quarter" idx="12"/>
          </p:nvPr>
        </p:nvSpPr>
        <p:spPr/>
        <p:txBody>
          <a:bodyPr/>
          <a:lstStyle/>
          <a:p>
            <a:pPr>
              <a:defRPr/>
            </a:pPr>
            <a:fld id="{8DFC18D9-C8DD-4507-9FAE-91FB6F26A56B}" type="slidenum">
              <a:rPr lang="en-US" altLang="en-US"/>
              <a:pPr>
                <a:defRPr/>
              </a:pPr>
              <a:t>11</a:t>
            </a:fld>
            <a:endParaRPr lang="en-US" altLang="en-US"/>
          </a:p>
        </p:txBody>
      </p:sp>
      <p:sp>
        <p:nvSpPr>
          <p:cNvPr id="4" name="Footer Placeholder 4"/>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048694" y="915988"/>
            <a:ext cx="7053262" cy="1303337"/>
          </a:xfrm>
        </p:spPr>
        <p:txBody>
          <a:bodyPr/>
          <a:lstStyle/>
          <a:p>
            <a:pPr eaLnBrk="1" hangingPunct="1"/>
            <a:r>
              <a:rPr lang="en-US" altLang="en-US" dirty="0">
                <a:ln>
                  <a:noFill/>
                </a:ln>
                <a:latin typeface="Calibri" panose="020F0502020204030204" pitchFamily="34" charset="0"/>
              </a:rPr>
              <a:t>System Development Life Cycle (S</a:t>
            </a:r>
            <a:r>
              <a:rPr lang="en-US" altLang="en-US" sz="100" dirty="0">
                <a:ln>
                  <a:noFill/>
                </a:ln>
                <a:latin typeface="Calibri" panose="020F0502020204030204" pitchFamily="34" charset="0"/>
              </a:rPr>
              <a:t> </a:t>
            </a:r>
            <a:r>
              <a:rPr lang="en-US" altLang="en-US" dirty="0">
                <a:ln>
                  <a:noFill/>
                </a:ln>
                <a:latin typeface="Calibri" panose="020F0502020204030204" pitchFamily="34" charset="0"/>
              </a:rPr>
              <a:t>D</a:t>
            </a:r>
            <a:r>
              <a:rPr lang="en-US" altLang="en-US" sz="100" dirty="0">
                <a:ln>
                  <a:noFill/>
                </a:ln>
                <a:latin typeface="Calibri" panose="020F0502020204030204" pitchFamily="34" charset="0"/>
              </a:rPr>
              <a:t> </a:t>
            </a:r>
            <a:r>
              <a:rPr lang="en-US" altLang="en-US" dirty="0">
                <a:ln>
                  <a:noFill/>
                </a:ln>
                <a:latin typeface="Calibri" panose="020F0502020204030204" pitchFamily="34" charset="0"/>
              </a:rPr>
              <a:t>L</a:t>
            </a:r>
            <a:r>
              <a:rPr lang="en-US" altLang="en-US" sz="100" dirty="0">
                <a:ln>
                  <a:noFill/>
                </a:ln>
                <a:latin typeface="Calibri" panose="020F0502020204030204" pitchFamily="34" charset="0"/>
              </a:rPr>
              <a:t> </a:t>
            </a:r>
            <a:r>
              <a:rPr lang="en-US" altLang="en-US" dirty="0">
                <a:ln>
                  <a:noFill/>
                </a:ln>
                <a:latin typeface="Calibri" panose="020F0502020204030204" pitchFamily="34" charset="0"/>
              </a:rPr>
              <a:t>C) </a:t>
            </a:r>
            <a:r>
              <a:rPr lang="en-US" altLang="en-US" sz="2000" dirty="0" smtClean="0">
                <a:ln>
                  <a:noFill/>
                </a:ln>
                <a:latin typeface="Calibri" panose="020F0502020204030204" pitchFamily="34" charset="0"/>
              </a:rPr>
              <a:t>(2 </a:t>
            </a:r>
            <a:r>
              <a:rPr lang="en-US" altLang="en-US" sz="2000" dirty="0">
                <a:ln>
                  <a:noFill/>
                </a:ln>
                <a:latin typeface="Calibri" panose="020F0502020204030204" pitchFamily="34" charset="0"/>
              </a:rPr>
              <a:t>of 3)</a:t>
            </a:r>
            <a:endParaRPr lang="en-US" altLang="en-US" sz="1800" dirty="0" smtClean="0">
              <a:ln>
                <a:noFill/>
              </a:ln>
              <a:latin typeface="Calibri" panose="020F0502020204030204" pitchFamily="34" charset="0"/>
            </a:endParaRPr>
          </a:p>
        </p:txBody>
      </p:sp>
      <p:sp>
        <p:nvSpPr>
          <p:cNvPr id="30723" name="Rectangle 3"/>
          <p:cNvSpPr>
            <a:spLocks noGrp="1" noChangeArrowheads="1"/>
          </p:cNvSpPr>
          <p:nvPr>
            <p:ph idx="1"/>
          </p:nvPr>
        </p:nvSpPr>
        <p:spPr/>
        <p:txBody>
          <a:bodyPr/>
          <a:lstStyle/>
          <a:p>
            <a:pPr eaLnBrk="1" hangingPunct="1">
              <a:lnSpc>
                <a:spcPct val="90000"/>
              </a:lnSpc>
              <a:buClr>
                <a:schemeClr val="accent4"/>
              </a:buClr>
              <a:buSzPct val="100000"/>
            </a:pPr>
            <a:r>
              <a:rPr lang="en-GB" altLang="en-US" sz="2800" b="1" dirty="0" smtClean="0">
                <a:latin typeface="Calibri" panose="020F0502020204030204" pitchFamily="34" charset="0"/>
              </a:rPr>
              <a:t>Project </a:t>
            </a:r>
            <a:r>
              <a:rPr lang="en-GB" altLang="en-US" sz="2800" dirty="0" smtClean="0">
                <a:latin typeface="Calibri" panose="020F0502020204030204" pitchFamily="34" charset="0"/>
              </a:rPr>
              <a:t>– a planned undertaking that has a beginning and end and that produces some definite result</a:t>
            </a:r>
          </a:p>
          <a:p>
            <a:pPr lvl="1" eaLnBrk="1" hangingPunct="1">
              <a:lnSpc>
                <a:spcPct val="90000"/>
              </a:lnSpc>
              <a:buClr>
                <a:schemeClr val="accent4"/>
              </a:buClr>
              <a:buSzPct val="100000"/>
            </a:pPr>
            <a:r>
              <a:rPr lang="en-GB" altLang="en-US" sz="2700" dirty="0" smtClean="0">
                <a:latin typeface="Calibri" panose="020F0502020204030204" pitchFamily="34" charset="0"/>
              </a:rPr>
              <a:t>Used to develop an information system</a:t>
            </a:r>
          </a:p>
          <a:p>
            <a:pPr lvl="1" eaLnBrk="1" hangingPunct="1">
              <a:lnSpc>
                <a:spcPct val="90000"/>
              </a:lnSpc>
              <a:buClr>
                <a:schemeClr val="accent4"/>
              </a:buClr>
              <a:buSzPct val="100000"/>
            </a:pPr>
            <a:r>
              <a:rPr lang="en-GB" altLang="en-US" sz="2700" dirty="0" smtClean="0">
                <a:latin typeface="Calibri" panose="020F0502020204030204" pitchFamily="34" charset="0"/>
              </a:rPr>
              <a:t>Requires knowledge of systems analysis and systems design tools and techniques</a:t>
            </a:r>
            <a:endParaRPr lang="en-US" altLang="en-US" sz="2700" dirty="0" smtClean="0">
              <a:latin typeface="Calibri" panose="020F0502020204030204" pitchFamily="34" charset="0"/>
            </a:endParaRPr>
          </a:p>
        </p:txBody>
      </p:sp>
      <p:sp>
        <p:nvSpPr>
          <p:cNvPr id="5" name="Slide Number Placeholder 5"/>
          <p:cNvSpPr>
            <a:spLocks noGrp="1"/>
          </p:cNvSpPr>
          <p:nvPr>
            <p:ph type="sldNum" sz="quarter" idx="12"/>
          </p:nvPr>
        </p:nvSpPr>
        <p:spPr/>
        <p:txBody>
          <a:bodyPr/>
          <a:lstStyle/>
          <a:p>
            <a:pPr>
              <a:defRPr/>
            </a:pPr>
            <a:fld id="{BEDDC747-5DD7-45B8-915D-79B0D6BD5E5D}" type="slidenum">
              <a:rPr lang="en-US" altLang="en-US">
                <a:latin typeface="Calibri" panose="020F0502020204030204" pitchFamily="34" charset="0"/>
              </a:rPr>
              <a:pPr>
                <a:defRPr/>
              </a:pPr>
              <a:t>12</a:t>
            </a:fld>
            <a:endParaRPr lang="en-US" altLang="en-US">
              <a:latin typeface="Calibri" panose="020F0502020204030204" pitchFamily="34" charset="0"/>
            </a:endParaRPr>
          </a:p>
        </p:txBody>
      </p:sp>
      <p:sp>
        <p:nvSpPr>
          <p:cNvPr id="4" name="Footer Placeholder 4"/>
          <p:cNvSpPr>
            <a:spLocks noGrp="1"/>
          </p:cNvSpPr>
          <p:nvPr>
            <p:ph type="ftr" sz="quarter" idx="11"/>
          </p:nvPr>
        </p:nvSpPr>
        <p:spPr/>
        <p:txBody>
          <a:bodyPr/>
          <a:lstStyle/>
          <a:p>
            <a:pPr>
              <a:defRPr/>
            </a:pPr>
            <a:r>
              <a:rPr lang="en-US" altLang="en-US" dirty="0" smtClean="0">
                <a:latin typeface="Calibri" panose="020F0502020204030204" pitchFamily="34" charset="0"/>
              </a:rPr>
              <a:t>Systems Analysis and Design in a Changing World, 7th Edition - Chapter 1 ©2016. Cengage Learning. All rights reserved.</a:t>
            </a:r>
            <a:endParaRPr lang="en-US" altLang="en-US"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76338" y="915988"/>
            <a:ext cx="6799262" cy="1303337"/>
          </a:xfrm>
        </p:spPr>
        <p:txBody>
          <a:bodyPr/>
          <a:lstStyle/>
          <a:p>
            <a:pPr eaLnBrk="1" hangingPunct="1"/>
            <a:r>
              <a:rPr lang="en-US" altLang="en-US" dirty="0">
                <a:ln>
                  <a:noFill/>
                </a:ln>
                <a:latin typeface="Calibri" panose="020F0502020204030204" pitchFamily="34" charset="0"/>
              </a:rPr>
              <a:t>System Development Life Cycle (S</a:t>
            </a:r>
            <a:r>
              <a:rPr lang="en-US" altLang="en-US" sz="100" dirty="0">
                <a:ln>
                  <a:noFill/>
                </a:ln>
                <a:latin typeface="Calibri" panose="020F0502020204030204" pitchFamily="34" charset="0"/>
              </a:rPr>
              <a:t> </a:t>
            </a:r>
            <a:r>
              <a:rPr lang="en-US" altLang="en-US" dirty="0">
                <a:ln>
                  <a:noFill/>
                </a:ln>
                <a:latin typeface="Calibri" panose="020F0502020204030204" pitchFamily="34" charset="0"/>
              </a:rPr>
              <a:t>D</a:t>
            </a:r>
            <a:r>
              <a:rPr lang="en-US" altLang="en-US" sz="100" dirty="0">
                <a:ln>
                  <a:noFill/>
                </a:ln>
                <a:latin typeface="Calibri" panose="020F0502020204030204" pitchFamily="34" charset="0"/>
              </a:rPr>
              <a:t> </a:t>
            </a:r>
            <a:r>
              <a:rPr lang="en-US" altLang="en-US" dirty="0">
                <a:ln>
                  <a:noFill/>
                </a:ln>
                <a:latin typeface="Calibri" panose="020F0502020204030204" pitchFamily="34" charset="0"/>
              </a:rPr>
              <a:t>L</a:t>
            </a:r>
            <a:r>
              <a:rPr lang="en-US" altLang="en-US" sz="100" dirty="0">
                <a:ln>
                  <a:noFill/>
                </a:ln>
                <a:latin typeface="Calibri" panose="020F0502020204030204" pitchFamily="34" charset="0"/>
              </a:rPr>
              <a:t> </a:t>
            </a:r>
            <a:r>
              <a:rPr lang="en-US" altLang="en-US" dirty="0">
                <a:ln>
                  <a:noFill/>
                </a:ln>
                <a:latin typeface="Calibri" panose="020F0502020204030204" pitchFamily="34" charset="0"/>
              </a:rPr>
              <a:t>C) </a:t>
            </a:r>
            <a:r>
              <a:rPr lang="en-US" altLang="en-US" sz="2000" dirty="0" smtClean="0">
                <a:ln>
                  <a:noFill/>
                </a:ln>
                <a:latin typeface="Calibri" panose="020F0502020204030204" pitchFamily="34" charset="0"/>
              </a:rPr>
              <a:t>(3 </a:t>
            </a:r>
            <a:r>
              <a:rPr lang="en-US" altLang="en-US" sz="2000" dirty="0">
                <a:ln>
                  <a:noFill/>
                </a:ln>
                <a:latin typeface="Calibri" panose="020F0502020204030204" pitchFamily="34" charset="0"/>
              </a:rPr>
              <a:t>of 3)</a:t>
            </a:r>
            <a:endParaRPr lang="en-US" altLang="en-US" sz="1800" dirty="0" smtClean="0">
              <a:ln>
                <a:noFill/>
              </a:ln>
              <a:latin typeface="Calibri" panose="020F0502020204030204" pitchFamily="34" charset="0"/>
            </a:endParaRPr>
          </a:p>
        </p:txBody>
      </p:sp>
      <p:sp>
        <p:nvSpPr>
          <p:cNvPr id="134147" name="Rectangle 3"/>
          <p:cNvSpPr>
            <a:spLocks noGrp="1" noChangeArrowheads="1"/>
          </p:cNvSpPr>
          <p:nvPr>
            <p:ph idx="1"/>
          </p:nvPr>
        </p:nvSpPr>
        <p:spPr/>
        <p:txBody>
          <a:bodyPr rtlCol="0">
            <a:normAutofit fontScale="92500" lnSpcReduction="10000"/>
          </a:bodyPr>
          <a:lstStyle/>
          <a:p>
            <a:pPr eaLnBrk="1" fontAlgn="auto" hangingPunct="1">
              <a:lnSpc>
                <a:spcPct val="90000"/>
              </a:lnSpc>
              <a:buClr>
                <a:schemeClr val="accent4"/>
              </a:buClr>
              <a:buSzPct val="100000"/>
              <a:buFont typeface="Arial"/>
              <a:buChar char="•"/>
              <a:defRPr/>
            </a:pPr>
            <a:r>
              <a:rPr lang="en-GB" altLang="en-US" sz="2800" b="1" dirty="0" smtClean="0">
                <a:solidFill>
                  <a:schemeClr val="tx1">
                    <a:lumMod val="85000"/>
                    <a:lumOff val="15000"/>
                  </a:schemeClr>
                </a:solidFill>
                <a:latin typeface="Calibri" panose="020F0502020204030204" pitchFamily="34" charset="0"/>
              </a:rPr>
              <a:t>System </a:t>
            </a:r>
            <a:r>
              <a:rPr lang="en-GB" altLang="en-US" sz="2800" b="1" dirty="0">
                <a:solidFill>
                  <a:schemeClr val="tx1">
                    <a:lumMod val="85000"/>
                    <a:lumOff val="15000"/>
                  </a:schemeClr>
                </a:solidFill>
                <a:latin typeface="Calibri" panose="020F0502020204030204" pitchFamily="34" charset="0"/>
              </a:rPr>
              <a:t>development process </a:t>
            </a:r>
            <a:r>
              <a:rPr lang="en-GB" altLang="en-US" sz="2800" dirty="0">
                <a:solidFill>
                  <a:schemeClr val="tx1">
                    <a:lumMod val="85000"/>
                    <a:lumOff val="15000"/>
                  </a:schemeClr>
                </a:solidFill>
                <a:latin typeface="Calibri" panose="020F0502020204030204" pitchFamily="34" charset="0"/>
              </a:rPr>
              <a:t>– the actual approach used to develop a particular information system (aka: </a:t>
            </a:r>
            <a:r>
              <a:rPr lang="en-GB" altLang="en-US" sz="2800" b="1" i="1" dirty="0">
                <a:solidFill>
                  <a:schemeClr val="tx1">
                    <a:lumMod val="85000"/>
                    <a:lumOff val="15000"/>
                  </a:schemeClr>
                </a:solidFill>
                <a:latin typeface="Calibri" panose="020F0502020204030204" pitchFamily="34" charset="0"/>
              </a:rPr>
              <a:t>methodology</a:t>
            </a:r>
            <a:r>
              <a:rPr lang="en-GB" altLang="en-US" sz="2800" dirty="0">
                <a:solidFill>
                  <a:schemeClr val="tx1">
                    <a:lumMod val="85000"/>
                    <a:lumOff val="15000"/>
                  </a:schemeClr>
                </a:solidFill>
                <a:latin typeface="Calibri" panose="020F0502020204030204" pitchFamily="34" charset="0"/>
              </a:rPr>
              <a:t>)</a:t>
            </a:r>
          </a:p>
          <a:p>
            <a:pPr lvl="1" eaLnBrk="1" fontAlgn="auto" hangingPunct="1">
              <a:lnSpc>
                <a:spcPct val="90000"/>
              </a:lnSpc>
              <a:buClr>
                <a:schemeClr val="accent4"/>
              </a:buClr>
              <a:buSzPct val="100000"/>
              <a:buFont typeface="Arial"/>
              <a:buChar char="•"/>
              <a:defRPr/>
            </a:pPr>
            <a:r>
              <a:rPr lang="en-GB" altLang="en-US" sz="2800" dirty="0">
                <a:solidFill>
                  <a:schemeClr val="tx1">
                    <a:lumMod val="85000"/>
                    <a:lumOff val="15000"/>
                  </a:schemeClr>
                </a:solidFill>
                <a:latin typeface="Calibri" panose="020F0502020204030204" pitchFamily="34" charset="0"/>
              </a:rPr>
              <a:t>Unified process (</a:t>
            </a:r>
            <a:r>
              <a:rPr lang="en-GB" altLang="en-US" sz="2800" dirty="0" smtClean="0">
                <a:solidFill>
                  <a:schemeClr val="tx1">
                    <a:lumMod val="85000"/>
                    <a:lumOff val="15000"/>
                  </a:schemeClr>
                </a:solidFill>
                <a:latin typeface="Calibri" panose="020F0502020204030204" pitchFamily="34" charset="0"/>
              </a:rPr>
              <a:t>U</a:t>
            </a:r>
            <a:r>
              <a:rPr lang="en-GB" altLang="en-US" sz="100" dirty="0" smtClean="0">
                <a:solidFill>
                  <a:schemeClr val="tx1">
                    <a:lumMod val="85000"/>
                    <a:lumOff val="15000"/>
                  </a:schemeClr>
                </a:solidFill>
                <a:latin typeface="Calibri" panose="020F0502020204030204" pitchFamily="34" charset="0"/>
              </a:rPr>
              <a:t> </a:t>
            </a:r>
            <a:r>
              <a:rPr lang="en-GB" altLang="en-US" sz="2800" dirty="0" smtClean="0">
                <a:solidFill>
                  <a:schemeClr val="tx1">
                    <a:lumMod val="85000"/>
                    <a:lumOff val="15000"/>
                  </a:schemeClr>
                </a:solidFill>
                <a:latin typeface="Calibri" panose="020F0502020204030204" pitchFamily="34" charset="0"/>
              </a:rPr>
              <a:t>P</a:t>
            </a:r>
            <a:r>
              <a:rPr lang="en-GB" altLang="en-US" sz="2800" dirty="0">
                <a:solidFill>
                  <a:schemeClr val="tx1">
                    <a:lumMod val="85000"/>
                    <a:lumOff val="15000"/>
                  </a:schemeClr>
                </a:solidFill>
                <a:latin typeface="Calibri" panose="020F0502020204030204" pitchFamily="34" charset="0"/>
              </a:rPr>
              <a:t>)</a:t>
            </a:r>
          </a:p>
          <a:p>
            <a:pPr lvl="1" eaLnBrk="1" fontAlgn="auto" hangingPunct="1">
              <a:lnSpc>
                <a:spcPct val="90000"/>
              </a:lnSpc>
              <a:buClr>
                <a:schemeClr val="accent4"/>
              </a:buClr>
              <a:buSzPct val="100000"/>
              <a:buFont typeface="Arial"/>
              <a:buChar char="•"/>
              <a:defRPr/>
            </a:pPr>
            <a:r>
              <a:rPr lang="en-GB" altLang="en-US" sz="2800" dirty="0">
                <a:solidFill>
                  <a:schemeClr val="tx1">
                    <a:lumMod val="85000"/>
                    <a:lumOff val="15000"/>
                  </a:schemeClr>
                </a:solidFill>
                <a:latin typeface="Calibri" panose="020F0502020204030204" pitchFamily="34" charset="0"/>
              </a:rPr>
              <a:t>Extreme programming (</a:t>
            </a:r>
            <a:r>
              <a:rPr lang="en-GB" altLang="en-US" sz="2800" dirty="0" smtClean="0">
                <a:solidFill>
                  <a:schemeClr val="tx1">
                    <a:lumMod val="85000"/>
                    <a:lumOff val="15000"/>
                  </a:schemeClr>
                </a:solidFill>
                <a:latin typeface="Calibri" panose="020F0502020204030204" pitchFamily="34" charset="0"/>
              </a:rPr>
              <a:t>X</a:t>
            </a:r>
            <a:r>
              <a:rPr lang="en-GB" altLang="en-US" sz="100" dirty="0" smtClean="0">
                <a:solidFill>
                  <a:schemeClr val="tx1">
                    <a:lumMod val="85000"/>
                    <a:lumOff val="15000"/>
                  </a:schemeClr>
                </a:solidFill>
                <a:latin typeface="Calibri" panose="020F0502020204030204" pitchFamily="34" charset="0"/>
              </a:rPr>
              <a:t> </a:t>
            </a:r>
            <a:r>
              <a:rPr lang="en-GB" altLang="en-US" sz="2800" dirty="0" smtClean="0">
                <a:solidFill>
                  <a:schemeClr val="tx1">
                    <a:lumMod val="85000"/>
                    <a:lumOff val="15000"/>
                  </a:schemeClr>
                </a:solidFill>
                <a:latin typeface="Calibri" panose="020F0502020204030204" pitchFamily="34" charset="0"/>
              </a:rPr>
              <a:t>P</a:t>
            </a:r>
            <a:r>
              <a:rPr lang="en-GB" altLang="en-US" sz="2800" dirty="0">
                <a:solidFill>
                  <a:schemeClr val="tx1">
                    <a:lumMod val="85000"/>
                    <a:lumOff val="15000"/>
                  </a:schemeClr>
                </a:solidFill>
                <a:latin typeface="Calibri" panose="020F0502020204030204" pitchFamily="34" charset="0"/>
              </a:rPr>
              <a:t>)</a:t>
            </a:r>
          </a:p>
          <a:p>
            <a:pPr lvl="1" eaLnBrk="1" fontAlgn="auto" hangingPunct="1">
              <a:lnSpc>
                <a:spcPct val="90000"/>
              </a:lnSpc>
              <a:buClr>
                <a:schemeClr val="accent4"/>
              </a:buClr>
              <a:buSzPct val="100000"/>
              <a:buFont typeface="Arial"/>
              <a:buChar char="•"/>
              <a:defRPr/>
            </a:pPr>
            <a:r>
              <a:rPr lang="en-GB" altLang="en-US" sz="2800" dirty="0" smtClean="0">
                <a:solidFill>
                  <a:schemeClr val="tx1">
                    <a:lumMod val="85000"/>
                    <a:lumOff val="15000"/>
                  </a:schemeClr>
                </a:solidFill>
                <a:latin typeface="Calibri" panose="020F0502020204030204" pitchFamily="34" charset="0"/>
              </a:rPr>
              <a:t>Scrum</a:t>
            </a:r>
            <a:endParaRPr lang="en-GB" altLang="en-US" sz="2800" dirty="0">
              <a:solidFill>
                <a:schemeClr val="tx1">
                  <a:lumMod val="85000"/>
                  <a:lumOff val="15000"/>
                </a:schemeClr>
              </a:solidFill>
              <a:latin typeface="Calibri" panose="020F0502020204030204" pitchFamily="34" charset="0"/>
            </a:endParaRPr>
          </a:p>
          <a:p>
            <a:pPr eaLnBrk="1" fontAlgn="auto" hangingPunct="1">
              <a:lnSpc>
                <a:spcPct val="90000"/>
              </a:lnSpc>
              <a:buClr>
                <a:schemeClr val="accent4"/>
              </a:buClr>
              <a:buSzPct val="100000"/>
              <a:buFont typeface="Arial"/>
              <a:buChar char="•"/>
              <a:defRPr/>
            </a:pPr>
            <a:r>
              <a:rPr lang="en-US" altLang="en-US" sz="2800" dirty="0">
                <a:solidFill>
                  <a:schemeClr val="tx1">
                    <a:lumMod val="85000"/>
                    <a:lumOff val="15000"/>
                  </a:schemeClr>
                </a:solidFill>
                <a:latin typeface="Calibri" panose="020F0502020204030204" pitchFamily="34" charset="0"/>
              </a:rPr>
              <a:t>Most processes/methodologies now use Agile and Iterative development</a:t>
            </a:r>
          </a:p>
        </p:txBody>
      </p:sp>
      <p:sp>
        <p:nvSpPr>
          <p:cNvPr id="5" name="Slide Number Placeholder 5"/>
          <p:cNvSpPr>
            <a:spLocks noGrp="1"/>
          </p:cNvSpPr>
          <p:nvPr>
            <p:ph type="sldNum" sz="quarter" idx="12"/>
          </p:nvPr>
        </p:nvSpPr>
        <p:spPr/>
        <p:txBody>
          <a:bodyPr/>
          <a:lstStyle/>
          <a:p>
            <a:pPr>
              <a:defRPr/>
            </a:pPr>
            <a:fld id="{DDBD9E8D-1455-474A-AFAC-74568F36D6ED}" type="slidenum">
              <a:rPr lang="en-US" altLang="en-US"/>
              <a:pPr>
                <a:defRPr/>
              </a:pPr>
              <a:t>13</a:t>
            </a:fld>
            <a:endParaRPr lang="en-US" altLang="en-US"/>
          </a:p>
        </p:txBody>
      </p:sp>
      <p:sp>
        <p:nvSpPr>
          <p:cNvPr id="4" name="Footer Placeholder 4"/>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dirty="0" smtClean="0">
                <a:ln>
                  <a:noFill/>
                </a:ln>
                <a:latin typeface="Calibri" panose="020F0502020204030204" pitchFamily="34" charset="0"/>
              </a:rPr>
              <a:t>Iterative Development</a:t>
            </a:r>
            <a:endParaRPr lang="en-US" altLang="en-US" sz="1800" dirty="0" smtClean="0">
              <a:ln>
                <a:noFill/>
              </a:ln>
              <a:latin typeface="Calibri" panose="020F0502020204030204" pitchFamily="34" charset="0"/>
            </a:endParaRPr>
          </a:p>
        </p:txBody>
      </p:sp>
      <p:sp>
        <p:nvSpPr>
          <p:cNvPr id="135171" name="Rectangle 3"/>
          <p:cNvSpPr>
            <a:spLocks noGrp="1" noChangeArrowheads="1"/>
          </p:cNvSpPr>
          <p:nvPr>
            <p:ph idx="1"/>
          </p:nvPr>
        </p:nvSpPr>
        <p:spPr>
          <a:xfrm>
            <a:off x="1176338" y="2512605"/>
            <a:ext cx="6799262" cy="3354795"/>
          </a:xfrm>
        </p:spPr>
        <p:txBody>
          <a:bodyPr rtlCol="0">
            <a:normAutofit fontScale="85000" lnSpcReduction="10000"/>
          </a:bodyPr>
          <a:lstStyle/>
          <a:p>
            <a:pPr eaLnBrk="1" fontAlgn="auto" hangingPunct="1">
              <a:lnSpc>
                <a:spcPct val="90000"/>
              </a:lnSpc>
              <a:spcBef>
                <a:spcPts val="1000"/>
              </a:spcBef>
              <a:spcAft>
                <a:spcPts val="0"/>
              </a:spcAft>
              <a:buClr>
                <a:schemeClr val="accent4"/>
              </a:buClr>
              <a:buSzPct val="100000"/>
              <a:buFont typeface="Arial"/>
              <a:buChar char="•"/>
              <a:defRPr/>
            </a:pPr>
            <a:r>
              <a:rPr lang="en-GB" altLang="en-US" sz="2800" b="1" dirty="0">
                <a:solidFill>
                  <a:schemeClr val="tx1">
                    <a:lumMod val="85000"/>
                    <a:lumOff val="15000"/>
                  </a:schemeClr>
                </a:solidFill>
                <a:latin typeface="Calibri" panose="020F0502020204030204" pitchFamily="34" charset="0"/>
              </a:rPr>
              <a:t>Agile development </a:t>
            </a:r>
            <a:r>
              <a:rPr lang="en-GB" altLang="en-US" sz="2800" dirty="0">
                <a:solidFill>
                  <a:schemeClr val="tx1">
                    <a:lumMod val="85000"/>
                    <a:lumOff val="15000"/>
                  </a:schemeClr>
                </a:solidFill>
                <a:latin typeface="Calibri" panose="020F0502020204030204" pitchFamily="34" charset="0"/>
              </a:rPr>
              <a:t>– an information system development process that emphasizes flexibility to anticipate new requirements during development</a:t>
            </a:r>
          </a:p>
          <a:p>
            <a:pPr lvl="1" eaLnBrk="1" fontAlgn="auto" hangingPunct="1">
              <a:lnSpc>
                <a:spcPct val="90000"/>
              </a:lnSpc>
              <a:spcBef>
                <a:spcPts val="1000"/>
              </a:spcBef>
              <a:spcAft>
                <a:spcPts val="0"/>
              </a:spcAft>
              <a:buClr>
                <a:schemeClr val="accent4"/>
              </a:buClr>
              <a:buSzPct val="100000"/>
              <a:buFont typeface="Arial"/>
              <a:buChar char="•"/>
              <a:defRPr/>
            </a:pPr>
            <a:r>
              <a:rPr lang="en-GB" altLang="en-US" sz="2400" dirty="0">
                <a:solidFill>
                  <a:schemeClr val="tx1">
                    <a:lumMod val="85000"/>
                    <a:lumOff val="15000"/>
                  </a:schemeClr>
                </a:solidFill>
                <a:latin typeface="Calibri" panose="020F0502020204030204" pitchFamily="34" charset="0"/>
              </a:rPr>
              <a:t>Fast on feet; responsive to change</a:t>
            </a:r>
          </a:p>
          <a:p>
            <a:pPr eaLnBrk="1" fontAlgn="auto" hangingPunct="1">
              <a:lnSpc>
                <a:spcPct val="90000"/>
              </a:lnSpc>
              <a:spcBef>
                <a:spcPts val="1000"/>
              </a:spcBef>
              <a:spcAft>
                <a:spcPts val="0"/>
              </a:spcAft>
              <a:buClr>
                <a:schemeClr val="accent4"/>
              </a:buClr>
              <a:buSzPct val="100000"/>
              <a:buFont typeface="Arial"/>
              <a:buChar char="•"/>
              <a:defRPr/>
            </a:pPr>
            <a:r>
              <a:rPr lang="en-GB" altLang="en-US" sz="2800" b="1" dirty="0">
                <a:solidFill>
                  <a:schemeClr val="tx1">
                    <a:lumMod val="85000"/>
                    <a:lumOff val="15000"/>
                  </a:schemeClr>
                </a:solidFill>
                <a:latin typeface="Calibri" panose="020F0502020204030204" pitchFamily="34" charset="0"/>
              </a:rPr>
              <a:t>Iterative development</a:t>
            </a:r>
            <a:r>
              <a:rPr lang="en-GB" altLang="en-US" sz="2800" dirty="0">
                <a:solidFill>
                  <a:schemeClr val="tx1">
                    <a:lumMod val="85000"/>
                    <a:lumOff val="15000"/>
                  </a:schemeClr>
                </a:solidFill>
                <a:latin typeface="Calibri" panose="020F0502020204030204" pitchFamily="34" charset="0"/>
              </a:rPr>
              <a:t> -- an approach to system development in which the system is “grown” piece by piece through multiple iterations</a:t>
            </a:r>
          </a:p>
          <a:p>
            <a:pPr lvl="1" eaLnBrk="1" fontAlgn="auto" hangingPunct="1">
              <a:lnSpc>
                <a:spcPct val="90000"/>
              </a:lnSpc>
              <a:spcBef>
                <a:spcPts val="1000"/>
              </a:spcBef>
              <a:spcAft>
                <a:spcPts val="0"/>
              </a:spcAft>
              <a:buClr>
                <a:schemeClr val="accent4"/>
              </a:buClr>
              <a:buSzPct val="100000"/>
              <a:buFont typeface="Arial"/>
              <a:buChar char="•"/>
              <a:defRPr/>
            </a:pPr>
            <a:r>
              <a:rPr lang="en-GB" altLang="en-US" sz="2400" dirty="0">
                <a:solidFill>
                  <a:schemeClr val="tx1">
                    <a:lumMod val="85000"/>
                    <a:lumOff val="15000"/>
                  </a:schemeClr>
                </a:solidFill>
                <a:latin typeface="Calibri" panose="020F0502020204030204" pitchFamily="34" charset="0"/>
              </a:rPr>
              <a:t>Complete small part of system (mini-project), then repeat processes to refine and add more, then repeat to refine and add more, until </a:t>
            </a:r>
            <a:r>
              <a:rPr lang="en-GB" altLang="en-US" sz="2400" dirty="0" smtClean="0">
                <a:solidFill>
                  <a:schemeClr val="tx1">
                    <a:lumMod val="85000"/>
                    <a:lumOff val="15000"/>
                  </a:schemeClr>
                </a:solidFill>
                <a:latin typeface="Calibri" panose="020F0502020204030204" pitchFamily="34" charset="0"/>
              </a:rPr>
              <a:t>done</a:t>
            </a:r>
            <a:endParaRPr lang="en-GB" altLang="en-US" sz="2400" dirty="0">
              <a:solidFill>
                <a:schemeClr val="tx1">
                  <a:lumMod val="85000"/>
                  <a:lumOff val="15000"/>
                </a:schemeClr>
              </a:solidFill>
              <a:latin typeface="Calibri" panose="020F0502020204030204" pitchFamily="34" charset="0"/>
            </a:endParaRPr>
          </a:p>
        </p:txBody>
      </p:sp>
      <p:sp>
        <p:nvSpPr>
          <p:cNvPr id="5" name="Slide Number Placeholder 5"/>
          <p:cNvSpPr>
            <a:spLocks noGrp="1"/>
          </p:cNvSpPr>
          <p:nvPr>
            <p:ph type="sldNum" sz="quarter" idx="12"/>
          </p:nvPr>
        </p:nvSpPr>
        <p:spPr/>
        <p:txBody>
          <a:bodyPr/>
          <a:lstStyle/>
          <a:p>
            <a:pPr>
              <a:defRPr/>
            </a:pPr>
            <a:fld id="{08953F43-36A8-4AAD-8A48-7F64C6E3E779}" type="slidenum">
              <a:rPr lang="en-US" altLang="en-US">
                <a:latin typeface="Calibri" panose="020F0502020204030204" pitchFamily="34" charset="0"/>
              </a:rPr>
              <a:pPr>
                <a:defRPr/>
              </a:pPr>
              <a:t>14</a:t>
            </a:fld>
            <a:endParaRPr lang="en-US" altLang="en-US">
              <a:latin typeface="Calibri" panose="020F0502020204030204" pitchFamily="34" charset="0"/>
            </a:endParaRPr>
          </a:p>
        </p:txBody>
      </p:sp>
      <p:sp>
        <p:nvSpPr>
          <p:cNvPr id="4" name="Footer Placeholder 4"/>
          <p:cNvSpPr>
            <a:spLocks noGrp="1"/>
          </p:cNvSpPr>
          <p:nvPr>
            <p:ph type="ftr" sz="quarter" idx="11"/>
          </p:nvPr>
        </p:nvSpPr>
        <p:spPr/>
        <p:txBody>
          <a:bodyPr/>
          <a:lstStyle/>
          <a:p>
            <a:pPr>
              <a:defRPr/>
            </a:pPr>
            <a:r>
              <a:rPr lang="en-US" altLang="en-US" dirty="0" smtClean="0">
                <a:latin typeface="Calibri" panose="020F0502020204030204" pitchFamily="34" charset="0"/>
              </a:rPr>
              <a:t>Systems Analysis and Design in a Changing World, 7th Edition - Chapter 1 ©2016. Cengage Learning. All rights reserved.</a:t>
            </a:r>
            <a:endParaRPr lang="en-US" altLang="en-US"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solidFill>
                  <a:schemeClr val="tx1">
                    <a:lumMod val="85000"/>
                    <a:lumOff val="15000"/>
                  </a:schemeClr>
                </a:solidFill>
                <a:latin typeface="Calibri" panose="020F0502020204030204" pitchFamily="34" charset="0"/>
              </a:rPr>
              <a:t>Iterative and Agile Systems Development Lifecycle (</a:t>
            </a:r>
            <a:r>
              <a:rPr lang="en-US" altLang="en-US" dirty="0" smtClean="0">
                <a:solidFill>
                  <a:schemeClr val="tx1">
                    <a:lumMod val="85000"/>
                    <a:lumOff val="15000"/>
                  </a:schemeClr>
                </a:solidFill>
                <a:latin typeface="Calibri" panose="020F0502020204030204" pitchFamily="34" charset="0"/>
              </a:rPr>
              <a:t>S</a:t>
            </a:r>
            <a:r>
              <a:rPr lang="en-US" altLang="en-US" sz="100" dirty="0" smtClean="0">
                <a:solidFill>
                  <a:schemeClr val="tx1">
                    <a:lumMod val="85000"/>
                    <a:lumOff val="15000"/>
                  </a:schemeClr>
                </a:solidFill>
                <a:latin typeface="Calibri" panose="020F0502020204030204" pitchFamily="34" charset="0"/>
              </a:rPr>
              <a:t> </a:t>
            </a:r>
            <a:r>
              <a:rPr lang="en-US" altLang="en-US" dirty="0" smtClean="0">
                <a:solidFill>
                  <a:schemeClr val="tx1">
                    <a:lumMod val="85000"/>
                    <a:lumOff val="15000"/>
                  </a:schemeClr>
                </a:solidFill>
                <a:latin typeface="Calibri" panose="020F0502020204030204" pitchFamily="34" charset="0"/>
              </a:rPr>
              <a:t>D</a:t>
            </a:r>
            <a:r>
              <a:rPr lang="en-US" altLang="en-US" sz="100" dirty="0" smtClean="0">
                <a:solidFill>
                  <a:schemeClr val="tx1">
                    <a:lumMod val="85000"/>
                    <a:lumOff val="15000"/>
                  </a:schemeClr>
                </a:solidFill>
                <a:latin typeface="Calibri" panose="020F0502020204030204" pitchFamily="34" charset="0"/>
              </a:rPr>
              <a:t> </a:t>
            </a:r>
            <a:r>
              <a:rPr lang="en-US" altLang="en-US" dirty="0" smtClean="0">
                <a:solidFill>
                  <a:schemeClr val="tx1">
                    <a:lumMod val="85000"/>
                    <a:lumOff val="15000"/>
                  </a:schemeClr>
                </a:solidFill>
                <a:latin typeface="Calibri" panose="020F0502020204030204" pitchFamily="34" charset="0"/>
              </a:rPr>
              <a:t>L</a:t>
            </a:r>
            <a:r>
              <a:rPr lang="en-US" altLang="en-US" sz="100" dirty="0" smtClean="0">
                <a:solidFill>
                  <a:schemeClr val="tx1">
                    <a:lumMod val="85000"/>
                    <a:lumOff val="15000"/>
                  </a:schemeClr>
                </a:solidFill>
                <a:latin typeface="Calibri" panose="020F0502020204030204" pitchFamily="34" charset="0"/>
              </a:rPr>
              <a:t> </a:t>
            </a:r>
            <a:r>
              <a:rPr lang="en-US" altLang="en-US" dirty="0" smtClean="0">
                <a:solidFill>
                  <a:schemeClr val="tx1">
                    <a:lumMod val="85000"/>
                    <a:lumOff val="15000"/>
                  </a:schemeClr>
                </a:solidFill>
                <a:latin typeface="Calibri" panose="020F0502020204030204" pitchFamily="34" charset="0"/>
              </a:rPr>
              <a:t>C</a:t>
            </a:r>
            <a:r>
              <a:rPr lang="en-US" altLang="en-US" dirty="0">
                <a:solidFill>
                  <a:schemeClr val="tx1">
                    <a:lumMod val="85000"/>
                    <a:lumOff val="15000"/>
                  </a:schemeClr>
                </a:solidFill>
                <a:latin typeface="Calibri" panose="020F0502020204030204" pitchFamily="34" charset="0"/>
              </a:rPr>
              <a:t>)</a:t>
            </a:r>
          </a:p>
        </p:txBody>
      </p:sp>
      <p:pic>
        <p:nvPicPr>
          <p:cNvPr id="9" name="Content Placeholder 2" descr="A table shows Iterative and Agile Systems Development Lifecycle. The column to the left lists the core processes and the next 6 columns show steps of iterations numbered from 1 to 6. The entries are as follows: Row 1. Core processes: Identify the problem and obtain approval. Iteration 1: Very high; Iteration 2: low. Iteration 3: very low. Row 2: Core processes: Plan and monitor the project. Iteration 1: high; iteration 2: medium; iteration 3: very low. Row 3: Core processes: Discover and understand details. Iteration 1: low; iteration 2: medium; iteration 3: low; iteration 4: low; iteration 5: very low. Row 4: Core processes: Design system components. Iteration 1: very low; iteration 2: low; iteration 3: low; iteration 4: low; iteration 5: very low. Row 5: Core processes: Build, test, and integrate system components. Iteration 1: very low; iteration 2:  low; iteration 3: medium; iteration 4: high; iteration 5: medium; iteration 6: low. Row 6: Core processes: Complete system tests and deploy the solution. Iteration 3: very low; iteration 4: low; iteration 5: medium; iteration 6: high."/>
          <p:cNvPicPr>
            <a:picLocks noGrp="1" noChangeAspect="1"/>
          </p:cNvPicPr>
          <p:nvPr>
            <p:ph idx="1"/>
          </p:nvPr>
        </p:nvPicPr>
        <p:blipFill>
          <a:blip r:embed="rId2"/>
          <a:stretch>
            <a:fillRect/>
          </a:stretch>
        </p:blipFill>
        <p:spPr>
          <a:xfrm>
            <a:off x="1500206" y="2655624"/>
            <a:ext cx="6151525" cy="3268290"/>
          </a:xfrm>
          <a:prstGeom prst="rect">
            <a:avLst/>
          </a:prstGeom>
        </p:spPr>
      </p:pic>
      <p:sp>
        <p:nvSpPr>
          <p:cNvPr id="5" name="Slide Number Placeholder 5"/>
          <p:cNvSpPr>
            <a:spLocks noGrp="1"/>
          </p:cNvSpPr>
          <p:nvPr>
            <p:ph type="sldNum" sz="quarter" idx="12"/>
          </p:nvPr>
        </p:nvSpPr>
        <p:spPr/>
        <p:txBody>
          <a:bodyPr/>
          <a:lstStyle/>
          <a:p>
            <a:pPr>
              <a:defRPr/>
            </a:pPr>
            <a:fld id="{5265FB76-34EE-4618-A634-3399064F957C}" type="slidenum">
              <a:rPr lang="en-US" altLang="en-US"/>
              <a:pPr>
                <a:defRPr/>
              </a:pPr>
              <a:t>15</a:t>
            </a:fld>
            <a:endParaRPr lang="en-US" altLang="en-US"/>
          </a:p>
        </p:txBody>
      </p:sp>
      <p:sp>
        <p:nvSpPr>
          <p:cNvPr id="4" name="Footer Placeholder 4"/>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1176338" y="915988"/>
            <a:ext cx="6443662" cy="1303337"/>
          </a:xfrm>
        </p:spPr>
        <p:txBody>
          <a:bodyPr rtlCol="0">
            <a:normAutofit/>
          </a:bodyPr>
          <a:lstStyle/>
          <a:p>
            <a:pPr eaLnBrk="1" fontAlgn="auto" hangingPunct="1">
              <a:spcAft>
                <a:spcPts val="0"/>
              </a:spcAft>
              <a:defRPr/>
            </a:pPr>
            <a:r>
              <a:rPr lang="en-US" altLang="en-US" sz="3800" dirty="0">
                <a:solidFill>
                  <a:schemeClr val="tx1">
                    <a:lumMod val="85000"/>
                    <a:lumOff val="15000"/>
                  </a:schemeClr>
                </a:solidFill>
                <a:latin typeface="Calibri" panose="020F0502020204030204" pitchFamily="34" charset="0"/>
              </a:rPr>
              <a:t>Ridgeline Mountain Outfitters (</a:t>
            </a:r>
            <a:r>
              <a:rPr lang="en-US" altLang="en-US" sz="3800" dirty="0" smtClean="0">
                <a:solidFill>
                  <a:schemeClr val="tx1">
                    <a:lumMod val="85000"/>
                    <a:lumOff val="15000"/>
                  </a:schemeClr>
                </a:solidFill>
                <a:latin typeface="Calibri" panose="020F0502020204030204" pitchFamily="34" charset="0"/>
              </a:rPr>
              <a:t>R</a:t>
            </a:r>
            <a:r>
              <a:rPr lang="en-US" altLang="en-US" sz="100" dirty="0" smtClean="0">
                <a:solidFill>
                  <a:schemeClr val="tx1">
                    <a:lumMod val="85000"/>
                    <a:lumOff val="15000"/>
                  </a:schemeClr>
                </a:solidFill>
                <a:latin typeface="Calibri" panose="020F0502020204030204" pitchFamily="34" charset="0"/>
              </a:rPr>
              <a:t> </a:t>
            </a:r>
            <a:r>
              <a:rPr lang="en-US" altLang="en-US" sz="3800" dirty="0" smtClean="0">
                <a:solidFill>
                  <a:schemeClr val="tx1">
                    <a:lumMod val="85000"/>
                    <a:lumOff val="15000"/>
                  </a:schemeClr>
                </a:solidFill>
                <a:latin typeface="Calibri" panose="020F0502020204030204" pitchFamily="34" charset="0"/>
              </a:rPr>
              <a:t>M</a:t>
            </a:r>
            <a:r>
              <a:rPr lang="en-US" altLang="en-US" sz="100" dirty="0" smtClean="0">
                <a:solidFill>
                  <a:schemeClr val="tx1">
                    <a:lumMod val="85000"/>
                    <a:lumOff val="15000"/>
                  </a:schemeClr>
                </a:solidFill>
                <a:latin typeface="Calibri" panose="020F0502020204030204" pitchFamily="34" charset="0"/>
              </a:rPr>
              <a:t> </a:t>
            </a:r>
            <a:r>
              <a:rPr lang="en-US" altLang="en-US" sz="3800" dirty="0" smtClean="0">
                <a:solidFill>
                  <a:schemeClr val="tx1">
                    <a:lumMod val="85000"/>
                    <a:lumOff val="15000"/>
                  </a:schemeClr>
                </a:solidFill>
                <a:latin typeface="Calibri" panose="020F0502020204030204" pitchFamily="34" charset="0"/>
              </a:rPr>
              <a:t>O) </a:t>
            </a:r>
            <a:r>
              <a:rPr lang="en-US" altLang="en-US" sz="2200" dirty="0" smtClean="0">
                <a:solidFill>
                  <a:schemeClr val="tx1">
                    <a:lumMod val="85000"/>
                    <a:lumOff val="15000"/>
                  </a:schemeClr>
                </a:solidFill>
                <a:latin typeface="Calibri" panose="020F0502020204030204" pitchFamily="34" charset="0"/>
              </a:rPr>
              <a:t>(1 of 2)</a:t>
            </a:r>
            <a:r>
              <a:rPr lang="en-US" altLang="en-US" dirty="0" smtClean="0">
                <a:solidFill>
                  <a:schemeClr val="tx1">
                    <a:lumMod val="85000"/>
                    <a:lumOff val="15000"/>
                  </a:schemeClr>
                </a:solidFill>
                <a:latin typeface="Calibri" panose="020F0502020204030204" pitchFamily="34" charset="0"/>
              </a:rPr>
              <a:t> </a:t>
            </a:r>
            <a:endParaRPr lang="en-US" altLang="en-US" dirty="0">
              <a:solidFill>
                <a:schemeClr val="tx1">
                  <a:lumMod val="85000"/>
                  <a:lumOff val="15000"/>
                </a:schemeClr>
              </a:solidFill>
              <a:latin typeface="Calibri" panose="020F0502020204030204" pitchFamily="34" charset="0"/>
            </a:endParaRPr>
          </a:p>
        </p:txBody>
      </p:sp>
      <p:sp>
        <p:nvSpPr>
          <p:cNvPr id="136195" name="Rectangle 3"/>
          <p:cNvSpPr>
            <a:spLocks noGrp="1" noChangeArrowheads="1"/>
          </p:cNvSpPr>
          <p:nvPr>
            <p:ph idx="1"/>
          </p:nvPr>
        </p:nvSpPr>
        <p:spPr/>
        <p:txBody>
          <a:bodyPr rtlCol="0">
            <a:normAutofit lnSpcReduction="10000"/>
          </a:bodyPr>
          <a:lstStyle/>
          <a:p>
            <a:pPr eaLnBrk="1" fontAlgn="auto" hangingPunct="1">
              <a:buClr>
                <a:schemeClr val="accent4"/>
              </a:buClr>
              <a:buSzPct val="100000"/>
              <a:buFont typeface="Arial"/>
              <a:buChar char="•"/>
              <a:defRPr/>
            </a:pPr>
            <a:r>
              <a:rPr lang="en-US" altLang="en-US" dirty="0">
                <a:solidFill>
                  <a:schemeClr val="tx1">
                    <a:lumMod val="85000"/>
                    <a:lumOff val="15000"/>
                  </a:schemeClr>
                </a:solidFill>
                <a:latin typeface="Calibri" panose="020F0502020204030204" pitchFamily="34" charset="0"/>
              </a:rPr>
              <a:t>Large Retail Company </a:t>
            </a:r>
          </a:p>
          <a:p>
            <a:pPr lvl="1" eaLnBrk="1" fontAlgn="auto" hangingPunct="1">
              <a:buClr>
                <a:schemeClr val="accent4"/>
              </a:buClr>
              <a:buSzPct val="100000"/>
              <a:buFont typeface="Arial"/>
              <a:buChar char="•"/>
              <a:defRPr/>
            </a:pPr>
            <a:r>
              <a:rPr lang="en-US" altLang="en-US" dirty="0" smtClean="0">
                <a:solidFill>
                  <a:schemeClr val="tx1">
                    <a:lumMod val="85000"/>
                    <a:lumOff val="15000"/>
                  </a:schemeClr>
                </a:solidFill>
                <a:latin typeface="Calibri" panose="020F0502020204030204" pitchFamily="34" charset="0"/>
              </a:rPr>
              <a:t>Outdoor </a:t>
            </a:r>
            <a:r>
              <a:rPr lang="en-US" altLang="en-US" dirty="0">
                <a:solidFill>
                  <a:schemeClr val="tx1">
                    <a:lumMod val="85000"/>
                    <a:lumOff val="15000"/>
                  </a:schemeClr>
                </a:solidFill>
                <a:latin typeface="Calibri" panose="020F0502020204030204" pitchFamily="34" charset="0"/>
              </a:rPr>
              <a:t>and sporting clothing and accessories</a:t>
            </a:r>
          </a:p>
          <a:p>
            <a:pPr lvl="1" eaLnBrk="1" fontAlgn="auto" hangingPunct="1">
              <a:buClr>
                <a:schemeClr val="accent4"/>
              </a:buClr>
              <a:buSzPct val="100000"/>
              <a:buFont typeface="Arial"/>
              <a:buChar char="•"/>
              <a:defRPr/>
            </a:pPr>
            <a:r>
              <a:rPr lang="en-US" altLang="en-US" dirty="0">
                <a:solidFill>
                  <a:schemeClr val="tx1">
                    <a:lumMod val="85000"/>
                    <a:lumOff val="15000"/>
                  </a:schemeClr>
                </a:solidFill>
                <a:latin typeface="Calibri" panose="020F0502020204030204" pitchFamily="34" charset="0"/>
              </a:rPr>
              <a:t>Skiing, mountain biking, water sports</a:t>
            </a:r>
          </a:p>
          <a:p>
            <a:pPr lvl="1" eaLnBrk="1" fontAlgn="auto" hangingPunct="1">
              <a:buClr>
                <a:schemeClr val="accent4"/>
              </a:buClr>
              <a:buSzPct val="100000"/>
              <a:buFont typeface="Arial"/>
              <a:buChar char="•"/>
              <a:defRPr/>
            </a:pPr>
            <a:r>
              <a:rPr lang="en-US" altLang="en-US" dirty="0">
                <a:solidFill>
                  <a:schemeClr val="tx1">
                    <a:lumMod val="85000"/>
                    <a:lumOff val="15000"/>
                  </a:schemeClr>
                </a:solidFill>
                <a:latin typeface="Calibri" panose="020F0502020204030204" pitchFamily="34" charset="0"/>
              </a:rPr>
              <a:t>Hiking, camping, mountain climbing</a:t>
            </a:r>
          </a:p>
          <a:p>
            <a:pPr eaLnBrk="1" fontAlgn="auto" hangingPunct="1">
              <a:buClr>
                <a:schemeClr val="accent4"/>
              </a:buClr>
              <a:buSzPct val="100000"/>
              <a:buFont typeface="Arial"/>
              <a:buChar char="•"/>
              <a:defRPr/>
            </a:pPr>
            <a:r>
              <a:rPr lang="en-US" altLang="en-US" dirty="0">
                <a:solidFill>
                  <a:schemeClr val="tx1">
                    <a:lumMod val="85000"/>
                    <a:lumOff val="15000"/>
                  </a:schemeClr>
                </a:solidFill>
                <a:latin typeface="Calibri" panose="020F0502020204030204" pitchFamily="34" charset="0"/>
              </a:rPr>
              <a:t>Rocky Mountain and Western States</a:t>
            </a:r>
          </a:p>
          <a:p>
            <a:pPr lvl="1" eaLnBrk="1" fontAlgn="auto" hangingPunct="1">
              <a:buClr>
                <a:schemeClr val="accent4"/>
              </a:buClr>
              <a:buSzPct val="100000"/>
              <a:buFont typeface="Arial"/>
              <a:buChar char="•"/>
              <a:defRPr/>
            </a:pPr>
            <a:r>
              <a:rPr lang="en-US" altLang="en-US" dirty="0">
                <a:solidFill>
                  <a:schemeClr val="tx1">
                    <a:lumMod val="85000"/>
                    <a:lumOff val="15000"/>
                  </a:schemeClr>
                </a:solidFill>
                <a:latin typeface="Calibri" panose="020F0502020204030204" pitchFamily="34" charset="0"/>
              </a:rPr>
              <a:t>Started mail order and phone order</a:t>
            </a:r>
          </a:p>
          <a:p>
            <a:pPr lvl="1" eaLnBrk="1" fontAlgn="auto" hangingPunct="1">
              <a:buClr>
                <a:schemeClr val="accent4"/>
              </a:buClr>
              <a:buSzPct val="100000"/>
              <a:buFont typeface="Arial"/>
              <a:buChar char="•"/>
              <a:defRPr/>
            </a:pPr>
            <a:r>
              <a:rPr lang="en-US" altLang="en-US" dirty="0">
                <a:solidFill>
                  <a:schemeClr val="tx1">
                    <a:lumMod val="85000"/>
                    <a:lumOff val="15000"/>
                  </a:schemeClr>
                </a:solidFill>
                <a:latin typeface="Calibri" panose="020F0502020204030204" pitchFamily="34" charset="0"/>
              </a:rPr>
              <a:t>Added retail stores</a:t>
            </a:r>
          </a:p>
          <a:p>
            <a:pPr lvl="1" eaLnBrk="1" fontAlgn="auto" hangingPunct="1">
              <a:buClr>
                <a:schemeClr val="accent4"/>
              </a:buClr>
              <a:buSzPct val="100000"/>
              <a:buFont typeface="Arial"/>
              <a:buChar char="•"/>
              <a:defRPr/>
            </a:pPr>
            <a:r>
              <a:rPr lang="en-US" altLang="en-US" dirty="0">
                <a:solidFill>
                  <a:schemeClr val="tx1">
                    <a:lumMod val="85000"/>
                    <a:lumOff val="15000"/>
                  </a:schemeClr>
                </a:solidFill>
                <a:latin typeface="Calibri" panose="020F0502020204030204" pitchFamily="34" charset="0"/>
              </a:rPr>
              <a:t>Added extensive E-business </a:t>
            </a:r>
            <a:r>
              <a:rPr lang="en-US" altLang="en-US" dirty="0" smtClean="0">
                <a:solidFill>
                  <a:schemeClr val="tx1">
                    <a:lumMod val="85000"/>
                    <a:lumOff val="15000"/>
                  </a:schemeClr>
                </a:solidFill>
                <a:latin typeface="Calibri" panose="020F0502020204030204" pitchFamily="34" charset="0"/>
              </a:rPr>
              <a:t>component</a:t>
            </a:r>
            <a:endParaRPr lang="en-US" altLang="en-US" dirty="0">
              <a:solidFill>
                <a:schemeClr val="tx1">
                  <a:lumMod val="85000"/>
                  <a:lumOff val="15000"/>
                </a:schemeClr>
              </a:solidFill>
              <a:latin typeface="Calibri" panose="020F0502020204030204" pitchFamily="34" charset="0"/>
            </a:endParaRPr>
          </a:p>
        </p:txBody>
      </p:sp>
      <p:sp>
        <p:nvSpPr>
          <p:cNvPr id="5" name="Slide Number Placeholder 5"/>
          <p:cNvSpPr>
            <a:spLocks noGrp="1"/>
          </p:cNvSpPr>
          <p:nvPr>
            <p:ph type="sldNum" sz="quarter" idx="12"/>
          </p:nvPr>
        </p:nvSpPr>
        <p:spPr/>
        <p:txBody>
          <a:bodyPr/>
          <a:lstStyle/>
          <a:p>
            <a:pPr>
              <a:defRPr/>
            </a:pPr>
            <a:fld id="{221AF4A0-3E78-4203-A356-9C62B655ECB1}" type="slidenum">
              <a:rPr lang="en-US" altLang="en-US">
                <a:latin typeface="Calibri" panose="020F0502020204030204" pitchFamily="34" charset="0"/>
              </a:rPr>
              <a:pPr>
                <a:defRPr/>
              </a:pPr>
              <a:t>16</a:t>
            </a:fld>
            <a:endParaRPr lang="en-US" altLang="en-US">
              <a:latin typeface="Calibri" panose="020F0502020204030204" pitchFamily="34" charset="0"/>
            </a:endParaRPr>
          </a:p>
        </p:txBody>
      </p:sp>
      <p:sp>
        <p:nvSpPr>
          <p:cNvPr id="4" name="Footer Placeholder 4"/>
          <p:cNvSpPr>
            <a:spLocks noGrp="1"/>
          </p:cNvSpPr>
          <p:nvPr>
            <p:ph type="ftr" sz="quarter" idx="11"/>
          </p:nvPr>
        </p:nvSpPr>
        <p:spPr/>
        <p:txBody>
          <a:bodyPr/>
          <a:lstStyle/>
          <a:p>
            <a:pPr>
              <a:defRPr/>
            </a:pPr>
            <a:r>
              <a:rPr lang="en-US" altLang="en-US" dirty="0" smtClean="0">
                <a:latin typeface="Calibri" panose="020F0502020204030204" pitchFamily="34" charset="0"/>
              </a:rPr>
              <a:t>Systems Analysis and Design in a Changing World, 7th Edition - Chapter 1 ©2016. Cengage Learning. All rights reserved.</a:t>
            </a:r>
            <a:endParaRPr lang="en-US" altLang="en-US"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IN" dirty="0" smtClean="0"/>
              <a:t>  </a:t>
            </a:r>
            <a:endParaRPr lang="en-IN" dirty="0"/>
          </a:p>
        </p:txBody>
      </p:sp>
      <p:pic>
        <p:nvPicPr>
          <p:cNvPr id="7" name="Content Placeholder 6" descr="A photograph shows 2016 winter catalog of Ridgeline Mountain Outfitters. "/>
          <p:cNvPicPr>
            <a:picLocks noGrp="1" noChangeAspect="1"/>
          </p:cNvPicPr>
          <p:nvPr>
            <p:ph sz="quarter" idx="13"/>
          </p:nvPr>
        </p:nvPicPr>
        <p:blipFill>
          <a:blip r:embed="rId2"/>
          <a:stretch>
            <a:fillRect/>
          </a:stretch>
        </p:blipFill>
        <p:spPr>
          <a:xfrm>
            <a:off x="2592766" y="1399771"/>
            <a:ext cx="3581957" cy="4591859"/>
          </a:xfrm>
          <a:prstGeom prst="rect">
            <a:avLst/>
          </a:prstGeom>
        </p:spPr>
      </p:pic>
      <p:sp>
        <p:nvSpPr>
          <p:cNvPr id="3" name="Slide Number Placeholder 2"/>
          <p:cNvSpPr>
            <a:spLocks noGrp="1"/>
          </p:cNvSpPr>
          <p:nvPr>
            <p:ph type="sldNum" sz="quarter" idx="12"/>
          </p:nvPr>
        </p:nvSpPr>
        <p:spPr/>
        <p:txBody>
          <a:bodyPr/>
          <a:lstStyle/>
          <a:p>
            <a:pPr>
              <a:defRPr/>
            </a:pPr>
            <a:fld id="{99A88556-8B44-441E-B19E-EA5EBCFF330D}" type="slidenum">
              <a:rPr lang="en-US" altLang="en-US" smtClean="0"/>
              <a:pPr>
                <a:defRPr/>
              </a:pPr>
              <a:t>17</a:t>
            </a:fld>
            <a:endParaRPr lang="en-US" altLang="en-US"/>
          </a:p>
        </p:txBody>
      </p:sp>
      <p:sp>
        <p:nvSpPr>
          <p:cNvPr id="2" name="Footer Placeholder 1"/>
          <p:cNvSpPr>
            <a:spLocks noGrp="1"/>
          </p:cNvSpPr>
          <p:nvPr>
            <p:ph type="ftr" sz="quarter" idx="11"/>
          </p:nvPr>
        </p:nvSpPr>
        <p:spPr>
          <a:xfrm>
            <a:off x="457200" y="6510318"/>
            <a:ext cx="5105400" cy="279400"/>
          </a:xfrm>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extLst>
      <p:ext uri="{BB962C8B-B14F-4D97-AF65-F5344CB8AC3E}">
        <p14:creationId xmlns:p14="http://schemas.microsoft.com/office/powerpoint/2010/main" val="2962628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1176338" y="915988"/>
            <a:ext cx="6149487" cy="1303337"/>
          </a:xfrm>
        </p:spPr>
        <p:txBody>
          <a:bodyPr/>
          <a:lstStyle/>
          <a:p>
            <a:r>
              <a:rPr lang="en-US" altLang="en-US" sz="3800" dirty="0">
                <a:solidFill>
                  <a:schemeClr val="tx1">
                    <a:lumMod val="85000"/>
                    <a:lumOff val="15000"/>
                  </a:schemeClr>
                </a:solidFill>
                <a:latin typeface="Calibri" panose="020F0502020204030204" pitchFamily="34" charset="0"/>
              </a:rPr>
              <a:t>Ridgeline Mountain Outfitters (R</a:t>
            </a:r>
            <a:r>
              <a:rPr lang="en-US" altLang="en-US" sz="100" dirty="0">
                <a:solidFill>
                  <a:schemeClr val="tx1">
                    <a:lumMod val="85000"/>
                    <a:lumOff val="15000"/>
                  </a:schemeClr>
                </a:solidFill>
                <a:latin typeface="Calibri" panose="020F0502020204030204" pitchFamily="34" charset="0"/>
              </a:rPr>
              <a:t> </a:t>
            </a:r>
            <a:r>
              <a:rPr lang="en-US" altLang="en-US" sz="3800" dirty="0">
                <a:solidFill>
                  <a:schemeClr val="tx1">
                    <a:lumMod val="85000"/>
                    <a:lumOff val="15000"/>
                  </a:schemeClr>
                </a:solidFill>
                <a:latin typeface="Calibri" panose="020F0502020204030204" pitchFamily="34" charset="0"/>
              </a:rPr>
              <a:t>M</a:t>
            </a:r>
            <a:r>
              <a:rPr lang="en-US" altLang="en-US" sz="100" dirty="0">
                <a:solidFill>
                  <a:schemeClr val="tx1">
                    <a:lumMod val="85000"/>
                    <a:lumOff val="15000"/>
                  </a:schemeClr>
                </a:solidFill>
                <a:latin typeface="Calibri" panose="020F0502020204030204" pitchFamily="34" charset="0"/>
              </a:rPr>
              <a:t> </a:t>
            </a:r>
            <a:r>
              <a:rPr lang="en-US" altLang="en-US" sz="3800" dirty="0">
                <a:solidFill>
                  <a:schemeClr val="tx1">
                    <a:lumMod val="85000"/>
                    <a:lumOff val="15000"/>
                  </a:schemeClr>
                </a:solidFill>
                <a:latin typeface="Calibri" panose="020F0502020204030204" pitchFamily="34" charset="0"/>
              </a:rPr>
              <a:t>O)</a:t>
            </a:r>
            <a:r>
              <a:rPr lang="en-US" altLang="en-US" sz="3600" dirty="0">
                <a:solidFill>
                  <a:schemeClr val="tx1">
                    <a:lumMod val="85000"/>
                    <a:lumOff val="15000"/>
                  </a:schemeClr>
                </a:solidFill>
                <a:latin typeface="Calibri" panose="020F0502020204030204" pitchFamily="34" charset="0"/>
              </a:rPr>
              <a:t> </a:t>
            </a:r>
            <a:r>
              <a:rPr lang="en-US" altLang="en-US" sz="2000" dirty="0" smtClean="0">
                <a:solidFill>
                  <a:schemeClr val="tx1">
                    <a:lumMod val="85000"/>
                    <a:lumOff val="15000"/>
                  </a:schemeClr>
                </a:solidFill>
                <a:latin typeface="Calibri" panose="020F0502020204030204" pitchFamily="34" charset="0"/>
              </a:rPr>
              <a:t>(2 </a:t>
            </a:r>
            <a:r>
              <a:rPr lang="en-US" altLang="en-US" sz="2000" dirty="0">
                <a:solidFill>
                  <a:schemeClr val="tx1">
                    <a:lumMod val="85000"/>
                    <a:lumOff val="15000"/>
                  </a:schemeClr>
                </a:solidFill>
                <a:latin typeface="Calibri" panose="020F0502020204030204" pitchFamily="34" charset="0"/>
              </a:rPr>
              <a:t>of 2)</a:t>
            </a:r>
            <a:r>
              <a:rPr lang="en-US" altLang="en-US" sz="3600" dirty="0">
                <a:solidFill>
                  <a:schemeClr val="tx1">
                    <a:lumMod val="85000"/>
                    <a:lumOff val="15000"/>
                  </a:schemeClr>
                </a:solidFill>
                <a:latin typeface="Calibri" panose="020F0502020204030204" pitchFamily="34" charset="0"/>
              </a:rPr>
              <a:t> </a:t>
            </a:r>
            <a:endParaRPr lang="en-US" altLang="en-US" sz="3400" dirty="0">
              <a:latin typeface="Calibri" panose="020F0502020204030204" pitchFamily="34" charset="0"/>
            </a:endParaRPr>
          </a:p>
        </p:txBody>
      </p:sp>
      <p:pic>
        <p:nvPicPr>
          <p:cNvPr id="7" name="Content Placeholder 6" descr="A screenshot of the website home page R M O clothing and gear. "/>
          <p:cNvPicPr>
            <a:picLocks noGrp="1" noChangeAspect="1"/>
          </p:cNvPicPr>
          <p:nvPr>
            <p:ph idx="1"/>
          </p:nvPr>
        </p:nvPicPr>
        <p:blipFill>
          <a:blip r:embed="rId2"/>
          <a:stretch>
            <a:fillRect/>
          </a:stretch>
        </p:blipFill>
        <p:spPr>
          <a:xfrm>
            <a:off x="1837429" y="2514600"/>
            <a:ext cx="5499713" cy="3444875"/>
          </a:xfrm>
          <a:prstGeom prst="rect">
            <a:avLst/>
          </a:prstGeom>
        </p:spPr>
      </p:pic>
      <p:sp>
        <p:nvSpPr>
          <p:cNvPr id="5" name="Slide Number Placeholder 5"/>
          <p:cNvSpPr>
            <a:spLocks noGrp="1"/>
          </p:cNvSpPr>
          <p:nvPr>
            <p:ph type="sldNum" sz="quarter" idx="12"/>
          </p:nvPr>
        </p:nvSpPr>
        <p:spPr/>
        <p:txBody>
          <a:bodyPr/>
          <a:lstStyle/>
          <a:p>
            <a:fld id="{9BA98806-4A4B-4640-9AE0-0CB49BF61CE0}" type="slidenum">
              <a:rPr lang="en-US" altLang="en-US" smtClean="0"/>
              <a:pPr/>
              <a:t>18</a:t>
            </a:fld>
            <a:endParaRPr lang="en-US" altLang="en-US"/>
          </a:p>
        </p:txBody>
      </p:sp>
      <p:sp>
        <p:nvSpPr>
          <p:cNvPr id="4" name="Footer Placeholder 4"/>
          <p:cNvSpPr>
            <a:spLocks noGrp="1"/>
          </p:cNvSpPr>
          <p:nvPr>
            <p:ph type="ftr" sz="quarter" idx="11"/>
          </p:nvPr>
        </p:nvSpPr>
        <p:spPr/>
        <p:txBody>
          <a:bodyPr/>
          <a:lstStyle/>
          <a:p>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dirty="0" smtClean="0">
                <a:ln>
                  <a:noFill/>
                </a:ln>
                <a:latin typeface="Calibri" panose="020F0502020204030204" pitchFamily="34" charset="0"/>
              </a:rPr>
              <a:t>R</a:t>
            </a:r>
            <a:r>
              <a:rPr lang="en-US" altLang="en-US" sz="100" dirty="0" smtClean="0">
                <a:ln>
                  <a:noFill/>
                </a:ln>
                <a:latin typeface="Calibri" panose="020F0502020204030204" pitchFamily="34" charset="0"/>
              </a:rPr>
              <a:t> </a:t>
            </a:r>
            <a:r>
              <a:rPr lang="en-US" altLang="en-US" dirty="0" smtClean="0">
                <a:ln>
                  <a:noFill/>
                </a:ln>
                <a:latin typeface="Calibri" panose="020F0502020204030204" pitchFamily="34" charset="0"/>
              </a:rPr>
              <a:t>M</a:t>
            </a:r>
            <a:r>
              <a:rPr lang="en-US" altLang="en-US" sz="100" dirty="0" smtClean="0">
                <a:ln>
                  <a:noFill/>
                </a:ln>
                <a:latin typeface="Calibri" panose="020F0502020204030204" pitchFamily="34" charset="0"/>
              </a:rPr>
              <a:t> </a:t>
            </a:r>
            <a:r>
              <a:rPr lang="en-US" altLang="en-US" dirty="0" smtClean="0">
                <a:ln>
                  <a:noFill/>
                </a:ln>
                <a:latin typeface="Calibri" panose="020F0502020204030204" pitchFamily="34" charset="0"/>
              </a:rPr>
              <a:t>O Tradeshow System </a:t>
            </a:r>
            <a:r>
              <a:rPr lang="en-US" altLang="en-US" sz="2000" dirty="0" smtClean="0">
                <a:ln>
                  <a:noFill/>
                </a:ln>
                <a:latin typeface="Calibri" panose="020F0502020204030204" pitchFamily="34" charset="0"/>
              </a:rPr>
              <a:t>(1 of 2)</a:t>
            </a:r>
          </a:p>
        </p:txBody>
      </p:sp>
      <p:sp>
        <p:nvSpPr>
          <p:cNvPr id="140291" name="Rectangle 3"/>
          <p:cNvSpPr>
            <a:spLocks noGrp="1" noChangeArrowheads="1"/>
          </p:cNvSpPr>
          <p:nvPr>
            <p:ph idx="1"/>
          </p:nvPr>
        </p:nvSpPr>
        <p:spPr/>
        <p:txBody>
          <a:bodyPr rtlCol="0">
            <a:normAutofit fontScale="92500" lnSpcReduction="10000"/>
          </a:bodyPr>
          <a:lstStyle/>
          <a:p>
            <a:pPr eaLnBrk="1" fontAlgn="auto" hangingPunct="1">
              <a:buClr>
                <a:schemeClr val="accent4"/>
              </a:buClr>
              <a:buSzPct val="100000"/>
              <a:buFont typeface="Arial"/>
              <a:buChar char="•"/>
              <a:defRPr/>
            </a:pPr>
            <a:r>
              <a:rPr lang="en-US" altLang="en-US" dirty="0">
                <a:solidFill>
                  <a:schemeClr val="tx1">
                    <a:lumMod val="85000"/>
                    <a:lumOff val="15000"/>
                  </a:schemeClr>
                </a:solidFill>
                <a:latin typeface="Calibri" panose="020F0502020204030204" pitchFamily="34" charset="0"/>
              </a:rPr>
              <a:t>Sample project for chapter</a:t>
            </a:r>
          </a:p>
          <a:p>
            <a:pPr eaLnBrk="1" fontAlgn="auto" hangingPunct="1">
              <a:buClr>
                <a:schemeClr val="accent4"/>
              </a:buClr>
              <a:buSzPct val="100000"/>
              <a:buFont typeface="Arial"/>
              <a:buChar char="•"/>
              <a:defRPr/>
            </a:pPr>
            <a:r>
              <a:rPr lang="en-US" altLang="en-US" dirty="0">
                <a:solidFill>
                  <a:schemeClr val="tx1">
                    <a:lumMod val="85000"/>
                    <a:lumOff val="15000"/>
                  </a:schemeClr>
                </a:solidFill>
                <a:latin typeface="Calibri" panose="020F0502020204030204" pitchFamily="34" charset="0"/>
              </a:rPr>
              <a:t>Small information system (app)</a:t>
            </a:r>
          </a:p>
          <a:p>
            <a:pPr eaLnBrk="1" fontAlgn="auto" hangingPunct="1">
              <a:buClr>
                <a:schemeClr val="accent4"/>
              </a:buClr>
              <a:buSzPct val="100000"/>
              <a:buFont typeface="Arial"/>
              <a:buChar char="•"/>
              <a:defRPr/>
            </a:pPr>
            <a:r>
              <a:rPr lang="en-US" altLang="en-US" dirty="0">
                <a:solidFill>
                  <a:schemeClr val="tx1">
                    <a:lumMod val="85000"/>
                    <a:lumOff val="15000"/>
                  </a:schemeClr>
                </a:solidFill>
                <a:latin typeface="Calibri" panose="020F0502020204030204" pitchFamily="34" charset="0"/>
              </a:rPr>
              <a:t>Being added to larger supply chain management system</a:t>
            </a:r>
          </a:p>
          <a:p>
            <a:pPr eaLnBrk="1" fontAlgn="auto" hangingPunct="1">
              <a:buClr>
                <a:schemeClr val="accent4"/>
              </a:buClr>
              <a:buSzPct val="100000"/>
              <a:buFont typeface="Arial"/>
              <a:buChar char="•"/>
              <a:defRPr/>
            </a:pPr>
            <a:r>
              <a:rPr lang="en-US" altLang="en-US" dirty="0">
                <a:solidFill>
                  <a:schemeClr val="tx1">
                    <a:lumMod val="85000"/>
                    <a:lumOff val="15000"/>
                  </a:schemeClr>
                </a:solidFill>
                <a:latin typeface="Calibri" panose="020F0502020204030204" pitchFamily="34" charset="0"/>
              </a:rPr>
              <a:t>Demonstrates one iteration of the small </a:t>
            </a:r>
            <a:r>
              <a:rPr lang="en-US" altLang="en-US" dirty="0" smtClean="0">
                <a:solidFill>
                  <a:schemeClr val="tx1">
                    <a:lumMod val="85000"/>
                    <a:lumOff val="15000"/>
                  </a:schemeClr>
                </a:solidFill>
                <a:latin typeface="Calibri" panose="020F0502020204030204" pitchFamily="34" charset="0"/>
              </a:rPr>
              <a:t>project</a:t>
            </a:r>
            <a:r>
              <a:rPr lang="en-US" altLang="en-US" dirty="0">
                <a:solidFill>
                  <a:schemeClr val="tx1">
                    <a:lumMod val="85000"/>
                    <a:lumOff val="15000"/>
                  </a:schemeClr>
                </a:solidFill>
                <a:latin typeface="Calibri" panose="020F0502020204030204" pitchFamily="34" charset="0"/>
              </a:rPr>
              <a:t> </a:t>
            </a:r>
            <a:r>
              <a:rPr lang="en-US" altLang="en-US" dirty="0" smtClean="0">
                <a:solidFill>
                  <a:schemeClr val="tx1">
                    <a:lumMod val="85000"/>
                    <a:lumOff val="15000"/>
                  </a:schemeClr>
                </a:solidFill>
                <a:latin typeface="Calibri" panose="020F0502020204030204" pitchFamily="34" charset="0"/>
              </a:rPr>
              <a:t>– assumes more iterations in total project</a:t>
            </a:r>
            <a:endParaRPr lang="en-US" altLang="en-US" dirty="0">
              <a:solidFill>
                <a:schemeClr val="tx1">
                  <a:lumMod val="85000"/>
                  <a:lumOff val="15000"/>
                </a:schemeClr>
              </a:solidFill>
              <a:latin typeface="Calibri" panose="020F0502020204030204" pitchFamily="34" charset="0"/>
            </a:endParaRPr>
          </a:p>
          <a:p>
            <a:pPr eaLnBrk="1" fontAlgn="auto" hangingPunct="1">
              <a:buClr>
                <a:schemeClr val="accent4"/>
              </a:buClr>
              <a:buSzPct val="100000"/>
              <a:buFont typeface="Arial"/>
              <a:buChar char="•"/>
              <a:defRPr/>
            </a:pPr>
            <a:r>
              <a:rPr lang="en-US" altLang="en-US" dirty="0">
                <a:solidFill>
                  <a:schemeClr val="tx1">
                    <a:lumMod val="85000"/>
                    <a:lumOff val="15000"/>
                  </a:schemeClr>
                </a:solidFill>
                <a:latin typeface="Calibri" panose="020F0502020204030204" pitchFamily="34" charset="0"/>
              </a:rPr>
              <a:t>Goes through all six core processes of </a:t>
            </a:r>
            <a:r>
              <a:rPr lang="en-US" altLang="en-US" dirty="0" smtClean="0">
                <a:solidFill>
                  <a:schemeClr val="tx1">
                    <a:lumMod val="85000"/>
                    <a:lumOff val="15000"/>
                  </a:schemeClr>
                </a:solidFill>
                <a:latin typeface="Calibri" panose="020F0502020204030204" pitchFamily="34" charset="0"/>
              </a:rPr>
              <a:t>S</a:t>
            </a:r>
            <a:r>
              <a:rPr lang="en-US" altLang="en-US" sz="100" dirty="0" smtClean="0">
                <a:solidFill>
                  <a:schemeClr val="tx1">
                    <a:lumMod val="85000"/>
                    <a:lumOff val="15000"/>
                  </a:schemeClr>
                </a:solidFill>
                <a:latin typeface="Calibri" panose="020F0502020204030204" pitchFamily="34" charset="0"/>
              </a:rPr>
              <a:t> </a:t>
            </a:r>
            <a:r>
              <a:rPr lang="en-US" altLang="en-US" dirty="0" smtClean="0">
                <a:solidFill>
                  <a:schemeClr val="tx1">
                    <a:lumMod val="85000"/>
                    <a:lumOff val="15000"/>
                  </a:schemeClr>
                </a:solidFill>
                <a:latin typeface="Calibri" panose="020F0502020204030204" pitchFamily="34" charset="0"/>
              </a:rPr>
              <a:t>D</a:t>
            </a:r>
            <a:r>
              <a:rPr lang="en-US" altLang="en-US" sz="100" dirty="0" smtClean="0">
                <a:solidFill>
                  <a:schemeClr val="tx1">
                    <a:lumMod val="85000"/>
                    <a:lumOff val="15000"/>
                  </a:schemeClr>
                </a:solidFill>
                <a:latin typeface="Calibri" panose="020F0502020204030204" pitchFamily="34" charset="0"/>
              </a:rPr>
              <a:t> </a:t>
            </a:r>
            <a:r>
              <a:rPr lang="en-US" altLang="en-US" dirty="0" smtClean="0">
                <a:solidFill>
                  <a:schemeClr val="tx1">
                    <a:lumMod val="85000"/>
                    <a:lumOff val="15000"/>
                  </a:schemeClr>
                </a:solidFill>
                <a:latin typeface="Calibri" panose="020F0502020204030204" pitchFamily="34" charset="0"/>
              </a:rPr>
              <a:t>L</a:t>
            </a:r>
            <a:r>
              <a:rPr lang="en-US" altLang="en-US" sz="100" dirty="0" smtClean="0">
                <a:solidFill>
                  <a:schemeClr val="tx1">
                    <a:lumMod val="85000"/>
                    <a:lumOff val="15000"/>
                  </a:schemeClr>
                </a:solidFill>
                <a:latin typeface="Calibri" panose="020F0502020204030204" pitchFamily="34" charset="0"/>
              </a:rPr>
              <a:t> </a:t>
            </a:r>
            <a:r>
              <a:rPr lang="en-US" altLang="en-US" dirty="0" smtClean="0">
                <a:solidFill>
                  <a:schemeClr val="tx1">
                    <a:lumMod val="85000"/>
                    <a:lumOff val="15000"/>
                  </a:schemeClr>
                </a:solidFill>
                <a:latin typeface="Calibri" panose="020F0502020204030204" pitchFamily="34" charset="0"/>
              </a:rPr>
              <a:t>C </a:t>
            </a:r>
            <a:endParaRPr lang="en-US" altLang="en-US" dirty="0">
              <a:solidFill>
                <a:schemeClr val="tx1">
                  <a:lumMod val="85000"/>
                  <a:lumOff val="15000"/>
                </a:schemeClr>
              </a:solidFill>
              <a:latin typeface="Calibri" panose="020F0502020204030204" pitchFamily="34" charset="0"/>
            </a:endParaRPr>
          </a:p>
          <a:p>
            <a:pPr eaLnBrk="1" fontAlgn="auto" hangingPunct="1">
              <a:buClr>
                <a:schemeClr val="accent4"/>
              </a:buClr>
              <a:buSzPct val="100000"/>
              <a:buFont typeface="Arial"/>
              <a:buChar char="•"/>
              <a:defRPr/>
            </a:pPr>
            <a:r>
              <a:rPr lang="en-US" altLang="en-US" dirty="0" smtClean="0">
                <a:solidFill>
                  <a:schemeClr val="tx1">
                    <a:lumMod val="85000"/>
                    <a:lumOff val="15000"/>
                  </a:schemeClr>
                </a:solidFill>
                <a:latin typeface="Calibri" panose="020F0502020204030204" pitchFamily="34" charset="0"/>
              </a:rPr>
              <a:t>The plan for this chapter is </a:t>
            </a:r>
            <a:r>
              <a:rPr lang="en-US" altLang="en-US" dirty="0">
                <a:solidFill>
                  <a:schemeClr val="tx1">
                    <a:lumMod val="85000"/>
                    <a:lumOff val="15000"/>
                  </a:schemeClr>
                </a:solidFill>
                <a:latin typeface="Calibri" panose="020F0502020204030204" pitchFamily="34" charset="0"/>
              </a:rPr>
              <a:t>to complete iteration in six days</a:t>
            </a:r>
          </a:p>
        </p:txBody>
      </p:sp>
      <p:sp>
        <p:nvSpPr>
          <p:cNvPr id="5" name="Slide Number Placeholder 5"/>
          <p:cNvSpPr>
            <a:spLocks noGrp="1"/>
          </p:cNvSpPr>
          <p:nvPr>
            <p:ph type="sldNum" sz="quarter" idx="12"/>
          </p:nvPr>
        </p:nvSpPr>
        <p:spPr/>
        <p:txBody>
          <a:bodyPr/>
          <a:lstStyle/>
          <a:p>
            <a:pPr>
              <a:defRPr/>
            </a:pPr>
            <a:fld id="{D3E45859-0502-4AF0-9AAA-1066D4C4A288}" type="slidenum">
              <a:rPr lang="en-US" altLang="en-US">
                <a:latin typeface="Calibri" panose="020F0502020204030204" pitchFamily="34" charset="0"/>
              </a:rPr>
              <a:pPr>
                <a:defRPr/>
              </a:pPr>
              <a:t>19</a:t>
            </a:fld>
            <a:endParaRPr lang="en-US" altLang="en-US">
              <a:latin typeface="Calibri" panose="020F0502020204030204" pitchFamily="34" charset="0"/>
            </a:endParaRPr>
          </a:p>
        </p:txBody>
      </p:sp>
      <p:sp>
        <p:nvSpPr>
          <p:cNvPr id="4" name="Footer Placeholder 4"/>
          <p:cNvSpPr>
            <a:spLocks noGrp="1"/>
          </p:cNvSpPr>
          <p:nvPr>
            <p:ph type="ftr" sz="quarter" idx="11"/>
          </p:nvPr>
        </p:nvSpPr>
        <p:spPr/>
        <p:txBody>
          <a:bodyPr/>
          <a:lstStyle/>
          <a:p>
            <a:pPr>
              <a:defRPr/>
            </a:pPr>
            <a:r>
              <a:rPr lang="en-US" altLang="en-US" dirty="0" smtClean="0">
                <a:latin typeface="Calibri" panose="020F0502020204030204" pitchFamily="34" charset="0"/>
              </a:rPr>
              <a:t>Systems Analysis and Design in a Changing World, 7th Edition - Chapter 1 ©2016. Cengage Learning. All rights reserved.</a:t>
            </a:r>
            <a:endParaRPr lang="en-US" altLang="en-US"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1605067" y="1728464"/>
            <a:ext cx="5926667" cy="838200"/>
          </a:xfrm>
        </p:spPr>
        <p:txBody>
          <a:bodyPr rtlCol="0">
            <a:normAutofit fontScale="90000"/>
          </a:bodyPr>
          <a:lstStyle/>
          <a:p>
            <a:pPr algn="l" eaLnBrk="1" fontAlgn="auto" hangingPunct="1">
              <a:spcAft>
                <a:spcPts val="0"/>
              </a:spcAft>
              <a:defRPr/>
            </a:pPr>
            <a:r>
              <a:rPr lang="en-US" altLang="en-US" sz="2500" dirty="0" smtClean="0">
                <a:solidFill>
                  <a:schemeClr val="tx1">
                    <a:lumMod val="85000"/>
                    <a:lumOff val="15000"/>
                  </a:schemeClr>
                </a:solidFill>
                <a:latin typeface="Calibri" panose="020F0502020204030204" pitchFamily="34" charset="0"/>
              </a:rPr>
              <a:t>From </a:t>
            </a:r>
            <a:r>
              <a:rPr lang="en-US" altLang="en-US" sz="2500" dirty="0">
                <a:solidFill>
                  <a:schemeClr val="tx1">
                    <a:lumMod val="85000"/>
                    <a:lumOff val="15000"/>
                  </a:schemeClr>
                </a:solidFill>
                <a:latin typeface="Calibri" panose="020F0502020204030204" pitchFamily="34" charset="0"/>
              </a:rPr>
              <a:t>Beginning to End: </a:t>
            </a:r>
            <a:r>
              <a:rPr lang="en-US" altLang="en-US" sz="2500" dirty="0" smtClean="0">
                <a:solidFill>
                  <a:schemeClr val="tx1">
                    <a:lumMod val="85000"/>
                    <a:lumOff val="15000"/>
                  </a:schemeClr>
                </a:solidFill>
                <a:latin typeface="Calibri" panose="020F0502020204030204" pitchFamily="34" charset="0"/>
              </a:rPr>
              <a:t>An </a:t>
            </a:r>
            <a:r>
              <a:rPr lang="en-US" altLang="en-US" sz="2500" dirty="0">
                <a:solidFill>
                  <a:schemeClr val="tx1">
                    <a:lumMod val="85000"/>
                    <a:lumOff val="15000"/>
                  </a:schemeClr>
                </a:solidFill>
                <a:latin typeface="Calibri" panose="020F0502020204030204" pitchFamily="34" charset="0"/>
              </a:rPr>
              <a:t>Overview of Systems Analysis and Design</a:t>
            </a:r>
          </a:p>
        </p:txBody>
      </p:sp>
      <p:sp>
        <p:nvSpPr>
          <p:cNvPr id="2" name="Content Placeholder 1"/>
          <p:cNvSpPr>
            <a:spLocks noGrp="1"/>
          </p:cNvSpPr>
          <p:nvPr>
            <p:ph sz="quarter" idx="13"/>
          </p:nvPr>
        </p:nvSpPr>
        <p:spPr>
          <a:xfrm>
            <a:off x="5468294" y="2851958"/>
            <a:ext cx="1744663" cy="500842"/>
          </a:xfrm>
        </p:spPr>
        <p:txBody>
          <a:bodyPr/>
          <a:lstStyle/>
          <a:p>
            <a:pPr marL="0" indent="0" algn="ctr" eaLnBrk="1" hangingPunct="1">
              <a:buNone/>
            </a:pPr>
            <a:r>
              <a:rPr lang="en-US" altLang="en-US" sz="2800" b="1" dirty="0" smtClean="0">
                <a:solidFill>
                  <a:schemeClr val="tx2"/>
                </a:solidFill>
                <a:latin typeface="Calibri" panose="020F0502020204030204" pitchFamily="34" charset="0"/>
              </a:rPr>
              <a:t>Chapter </a:t>
            </a:r>
            <a:r>
              <a:rPr lang="en-US" altLang="en-US" sz="2800" b="1" dirty="0">
                <a:solidFill>
                  <a:schemeClr val="tx2"/>
                </a:solidFill>
                <a:latin typeface="Calibri" panose="020F0502020204030204" pitchFamily="34" charset="0"/>
              </a:rPr>
              <a:t>1</a:t>
            </a:r>
          </a:p>
        </p:txBody>
      </p:sp>
      <p:sp>
        <p:nvSpPr>
          <p:cNvPr id="67587" name="Rectangle 3"/>
          <p:cNvSpPr>
            <a:spLocks noGrp="1" noChangeArrowheads="1"/>
          </p:cNvSpPr>
          <p:nvPr>
            <p:ph type="subTitle" idx="1"/>
          </p:nvPr>
        </p:nvSpPr>
        <p:spPr/>
        <p:txBody>
          <a:bodyPr rtlCol="0">
            <a:normAutofit/>
          </a:bodyPr>
          <a:lstStyle/>
          <a:p>
            <a:pPr eaLnBrk="1" fontAlgn="auto" hangingPunct="1">
              <a:lnSpc>
                <a:spcPct val="80000"/>
              </a:lnSpc>
              <a:buFont typeface="Arial"/>
              <a:buNone/>
              <a:defRPr/>
            </a:pPr>
            <a:r>
              <a:rPr lang="en-US" altLang="en-US" sz="2400" dirty="0">
                <a:latin typeface="Calibri" panose="020F0502020204030204" pitchFamily="34" charset="0"/>
              </a:rPr>
              <a:t>Systems Analysis and Design in a Changing World </a:t>
            </a:r>
            <a:r>
              <a:rPr lang="en-US" altLang="en-US" sz="2400" dirty="0" smtClean="0">
                <a:latin typeface="Calibri" panose="020F0502020204030204" pitchFamily="34" charset="0"/>
              </a:rPr>
              <a:t>7</a:t>
            </a:r>
            <a:r>
              <a:rPr lang="en-US" altLang="en-US" sz="2400" baseline="30000" dirty="0" smtClean="0">
                <a:latin typeface="Calibri" panose="020F0502020204030204" pitchFamily="34" charset="0"/>
              </a:rPr>
              <a:t>th</a:t>
            </a:r>
            <a:r>
              <a:rPr lang="en-US" altLang="en-US" sz="2400" dirty="0" smtClean="0">
                <a:latin typeface="Calibri" panose="020F0502020204030204" pitchFamily="34" charset="0"/>
              </a:rPr>
              <a:t> Ed</a:t>
            </a:r>
          </a:p>
          <a:p>
            <a:pPr eaLnBrk="1" fontAlgn="auto" hangingPunct="1">
              <a:lnSpc>
                <a:spcPct val="80000"/>
              </a:lnSpc>
              <a:buFont typeface="Arial"/>
              <a:buNone/>
              <a:defRPr/>
            </a:pPr>
            <a:r>
              <a:rPr lang="en-US" altLang="en-US" sz="2400" dirty="0" smtClean="0">
                <a:latin typeface="Calibri" panose="020F0502020204030204" pitchFamily="34" charset="0"/>
              </a:rPr>
              <a:t>Satzinger</a:t>
            </a:r>
            <a:r>
              <a:rPr lang="en-US" altLang="en-US" sz="2400" dirty="0">
                <a:latin typeface="Calibri" panose="020F0502020204030204" pitchFamily="34" charset="0"/>
              </a:rPr>
              <a:t>, Jackson &amp; Burd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dirty="0" smtClean="0">
                <a:ln>
                  <a:noFill/>
                </a:ln>
                <a:latin typeface="Calibri" panose="020F0502020204030204" pitchFamily="34" charset="0"/>
              </a:rPr>
              <a:t>R</a:t>
            </a:r>
            <a:r>
              <a:rPr lang="en-US" altLang="en-US" sz="100" dirty="0" smtClean="0">
                <a:ln>
                  <a:noFill/>
                </a:ln>
                <a:latin typeface="Calibri" panose="020F0502020204030204" pitchFamily="34" charset="0"/>
              </a:rPr>
              <a:t> </a:t>
            </a:r>
            <a:r>
              <a:rPr lang="en-US" altLang="en-US" dirty="0" smtClean="0">
                <a:ln>
                  <a:noFill/>
                </a:ln>
                <a:latin typeface="Calibri" panose="020F0502020204030204" pitchFamily="34" charset="0"/>
              </a:rPr>
              <a:t>M</a:t>
            </a:r>
            <a:r>
              <a:rPr lang="en-US" altLang="en-US" sz="100" dirty="0" smtClean="0">
                <a:ln>
                  <a:noFill/>
                </a:ln>
                <a:latin typeface="Calibri" panose="020F0502020204030204" pitchFamily="34" charset="0"/>
              </a:rPr>
              <a:t> </a:t>
            </a:r>
            <a:r>
              <a:rPr lang="en-US" altLang="en-US" dirty="0" smtClean="0">
                <a:ln>
                  <a:noFill/>
                </a:ln>
                <a:latin typeface="Calibri" panose="020F0502020204030204" pitchFamily="34" charset="0"/>
              </a:rPr>
              <a:t>O Tradeshow System </a:t>
            </a:r>
            <a:r>
              <a:rPr lang="en-US" altLang="en-US" sz="2000" dirty="0" smtClean="0">
                <a:ln>
                  <a:noFill/>
                </a:ln>
                <a:latin typeface="Calibri" panose="020F0502020204030204" pitchFamily="34" charset="0"/>
              </a:rPr>
              <a:t>(2 of 2)</a:t>
            </a:r>
          </a:p>
        </p:txBody>
      </p:sp>
      <p:sp>
        <p:nvSpPr>
          <p:cNvPr id="141315" name="Rectangle 3"/>
          <p:cNvSpPr>
            <a:spLocks noGrp="1" noChangeArrowheads="1"/>
          </p:cNvSpPr>
          <p:nvPr>
            <p:ph idx="1"/>
          </p:nvPr>
        </p:nvSpPr>
        <p:spPr/>
        <p:txBody>
          <a:bodyPr rtlCol="0">
            <a:normAutofit lnSpcReduction="10000"/>
          </a:bodyPr>
          <a:lstStyle/>
          <a:p>
            <a:pPr eaLnBrk="1" fontAlgn="auto" hangingPunct="1">
              <a:lnSpc>
                <a:spcPct val="90000"/>
              </a:lnSpc>
              <a:buClr>
                <a:schemeClr val="accent4"/>
              </a:buClr>
              <a:buSzPct val="100000"/>
              <a:buFont typeface="Arial"/>
              <a:buChar char="•"/>
              <a:defRPr/>
            </a:pPr>
            <a:r>
              <a:rPr lang="en-US" altLang="en-US" b="1" dirty="0">
                <a:solidFill>
                  <a:schemeClr val="tx1">
                    <a:lumMod val="85000"/>
                    <a:lumOff val="15000"/>
                  </a:schemeClr>
                </a:solidFill>
                <a:latin typeface="Calibri" panose="020F0502020204030204" pitchFamily="34" charset="0"/>
              </a:rPr>
              <a:t>Problem</a:t>
            </a:r>
            <a:r>
              <a:rPr lang="en-US" altLang="en-US" dirty="0">
                <a:solidFill>
                  <a:schemeClr val="tx1">
                    <a:lumMod val="85000"/>
                    <a:lumOff val="15000"/>
                  </a:schemeClr>
                </a:solidFill>
                <a:latin typeface="Calibri" panose="020F0502020204030204" pitchFamily="34" charset="0"/>
              </a:rPr>
              <a:t>-- </a:t>
            </a:r>
            <a:r>
              <a:rPr lang="en-GB" altLang="en-US" dirty="0">
                <a:solidFill>
                  <a:schemeClr val="tx1">
                    <a:lumMod val="85000"/>
                    <a:lumOff val="15000"/>
                  </a:schemeClr>
                </a:solidFill>
                <a:latin typeface="Calibri" panose="020F0502020204030204" pitchFamily="34" charset="0"/>
              </a:rPr>
              <a:t>purchasing agents attend apparel and fabric trade shows around the world to order new products from suppliers</a:t>
            </a:r>
          </a:p>
          <a:p>
            <a:pPr eaLnBrk="1" fontAlgn="auto" hangingPunct="1">
              <a:lnSpc>
                <a:spcPct val="90000"/>
              </a:lnSpc>
              <a:buClr>
                <a:schemeClr val="accent4"/>
              </a:buClr>
              <a:buSzPct val="100000"/>
              <a:buFont typeface="Arial"/>
              <a:buChar char="•"/>
              <a:defRPr/>
            </a:pPr>
            <a:r>
              <a:rPr lang="en-GB" altLang="en-US" b="1" dirty="0">
                <a:solidFill>
                  <a:schemeClr val="tx1">
                    <a:lumMod val="85000"/>
                    <a:lumOff val="15000"/>
                  </a:schemeClr>
                </a:solidFill>
                <a:latin typeface="Calibri" panose="020F0502020204030204" pitchFamily="34" charset="0"/>
              </a:rPr>
              <a:t>Need</a:t>
            </a:r>
            <a:r>
              <a:rPr lang="en-GB" altLang="en-US" dirty="0">
                <a:solidFill>
                  <a:schemeClr val="tx1">
                    <a:lumMod val="85000"/>
                    <a:lumOff val="15000"/>
                  </a:schemeClr>
                </a:solidFill>
                <a:latin typeface="Calibri" panose="020F0502020204030204" pitchFamily="34" charset="0"/>
              </a:rPr>
              <a:t>– information system (app) to collect and track information about suppliers and new products while at tradeshows</a:t>
            </a:r>
          </a:p>
          <a:p>
            <a:pPr eaLnBrk="1" fontAlgn="auto" hangingPunct="1">
              <a:lnSpc>
                <a:spcPct val="90000"/>
              </a:lnSpc>
              <a:buClr>
                <a:schemeClr val="accent4"/>
              </a:buClr>
              <a:buSzPct val="100000"/>
              <a:buFont typeface="Arial"/>
              <a:buChar char="•"/>
              <a:defRPr/>
            </a:pPr>
            <a:r>
              <a:rPr lang="en-GB" altLang="en-US" b="1" dirty="0">
                <a:solidFill>
                  <a:schemeClr val="tx1">
                    <a:lumMod val="85000"/>
                    <a:lumOff val="15000"/>
                  </a:schemeClr>
                </a:solidFill>
                <a:latin typeface="Calibri" panose="020F0502020204030204" pitchFamily="34" charset="0"/>
              </a:rPr>
              <a:t>Tradeshow Project</a:t>
            </a:r>
            <a:r>
              <a:rPr lang="en-GB" altLang="en-US" dirty="0">
                <a:solidFill>
                  <a:schemeClr val="tx1">
                    <a:lumMod val="85000"/>
                    <a:lumOff val="15000"/>
                  </a:schemeClr>
                </a:solidFill>
                <a:latin typeface="Calibri" panose="020F0502020204030204" pitchFamily="34" charset="0"/>
              </a:rPr>
              <a:t>– is proposed</a:t>
            </a:r>
          </a:p>
          <a:p>
            <a:pPr lvl="1" eaLnBrk="1" fontAlgn="auto" hangingPunct="1">
              <a:lnSpc>
                <a:spcPct val="90000"/>
              </a:lnSpc>
              <a:buClr>
                <a:schemeClr val="accent4"/>
              </a:buClr>
              <a:buSzPct val="100000"/>
              <a:buFont typeface="Arial"/>
              <a:buChar char="•"/>
              <a:defRPr/>
            </a:pPr>
            <a:r>
              <a:rPr lang="en-US" altLang="en-US" dirty="0">
                <a:solidFill>
                  <a:schemeClr val="tx1">
                    <a:lumMod val="85000"/>
                    <a:lumOff val="15000"/>
                  </a:schemeClr>
                </a:solidFill>
                <a:latin typeface="Calibri" panose="020F0502020204030204" pitchFamily="34" charset="0"/>
              </a:rPr>
              <a:t>Supplier information subsystem</a:t>
            </a:r>
          </a:p>
          <a:p>
            <a:pPr lvl="1" eaLnBrk="1" fontAlgn="auto" hangingPunct="1">
              <a:lnSpc>
                <a:spcPct val="90000"/>
              </a:lnSpc>
              <a:buClr>
                <a:schemeClr val="accent4"/>
              </a:buClr>
              <a:buSzPct val="100000"/>
              <a:buFont typeface="Arial"/>
              <a:buChar char="•"/>
              <a:defRPr/>
            </a:pPr>
            <a:r>
              <a:rPr lang="en-US" altLang="en-US" dirty="0">
                <a:solidFill>
                  <a:schemeClr val="tx1">
                    <a:lumMod val="85000"/>
                    <a:lumOff val="15000"/>
                  </a:schemeClr>
                </a:solidFill>
                <a:latin typeface="Calibri" panose="020F0502020204030204" pitchFamily="34" charset="0"/>
              </a:rPr>
              <a:t>Product information subsystem</a:t>
            </a:r>
          </a:p>
        </p:txBody>
      </p:sp>
      <p:sp>
        <p:nvSpPr>
          <p:cNvPr id="5" name="Slide Number Placeholder 5"/>
          <p:cNvSpPr>
            <a:spLocks noGrp="1"/>
          </p:cNvSpPr>
          <p:nvPr>
            <p:ph type="sldNum" sz="quarter" idx="12"/>
          </p:nvPr>
        </p:nvSpPr>
        <p:spPr/>
        <p:txBody>
          <a:bodyPr/>
          <a:lstStyle/>
          <a:p>
            <a:pPr>
              <a:defRPr/>
            </a:pPr>
            <a:fld id="{8F3DF433-C022-40A7-85C4-F7D133C2BD0D}" type="slidenum">
              <a:rPr lang="en-US" altLang="en-US"/>
              <a:pPr>
                <a:defRPr/>
              </a:pPr>
              <a:t>20</a:t>
            </a:fld>
            <a:endParaRPr lang="en-US" altLang="en-US"/>
          </a:p>
        </p:txBody>
      </p:sp>
      <p:sp>
        <p:nvSpPr>
          <p:cNvPr id="4" name="Footer Placeholder 4"/>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dirty="0" smtClean="0">
                <a:ln>
                  <a:noFill/>
                </a:ln>
                <a:latin typeface="Calibri" panose="020F0502020204030204" pitchFamily="34" charset="0"/>
              </a:rPr>
              <a:t>Initial Activities – pre-project</a:t>
            </a:r>
          </a:p>
        </p:txBody>
      </p:sp>
      <p:sp>
        <p:nvSpPr>
          <p:cNvPr id="142339" name="Rectangle 3"/>
          <p:cNvSpPr>
            <a:spLocks noGrp="1" noChangeArrowheads="1"/>
          </p:cNvSpPr>
          <p:nvPr>
            <p:ph idx="1"/>
          </p:nvPr>
        </p:nvSpPr>
        <p:spPr>
          <a:xfrm>
            <a:off x="1066800" y="2490788"/>
            <a:ext cx="7086600" cy="3444875"/>
          </a:xfrm>
        </p:spPr>
        <p:txBody>
          <a:bodyPr rtlCol="0">
            <a:normAutofit fontScale="92500"/>
          </a:bodyPr>
          <a:lstStyle/>
          <a:p>
            <a:pPr eaLnBrk="1" fontAlgn="auto" hangingPunct="1">
              <a:buClr>
                <a:schemeClr val="accent4"/>
              </a:buClr>
              <a:buSzPct val="100000"/>
              <a:buFont typeface="Arial"/>
              <a:buChar char="•"/>
              <a:defRPr/>
            </a:pPr>
            <a:r>
              <a:rPr lang="en-US" altLang="en-US" dirty="0">
                <a:solidFill>
                  <a:schemeClr val="tx1">
                    <a:lumMod val="85000"/>
                    <a:lumOff val="15000"/>
                  </a:schemeClr>
                </a:solidFill>
                <a:latin typeface="Calibri" panose="020F0502020204030204" pitchFamily="34" charset="0"/>
              </a:rPr>
              <a:t>Identify the problem and document the objective of the system (core process 1)</a:t>
            </a:r>
          </a:p>
          <a:p>
            <a:pPr lvl="1" eaLnBrk="1" fontAlgn="auto" hangingPunct="1">
              <a:buClr>
                <a:schemeClr val="accent4"/>
              </a:buClr>
              <a:buSzPct val="100000"/>
              <a:buFont typeface="Arial"/>
              <a:buChar char="•"/>
              <a:defRPr/>
            </a:pPr>
            <a:r>
              <a:rPr lang="en-US" altLang="en-US" dirty="0">
                <a:solidFill>
                  <a:schemeClr val="tx1">
                    <a:lumMod val="85000"/>
                    <a:lumOff val="15000"/>
                  </a:schemeClr>
                </a:solidFill>
                <a:latin typeface="Calibri" panose="020F0502020204030204" pitchFamily="34" charset="0"/>
              </a:rPr>
              <a:t>Preliminary investigation</a:t>
            </a:r>
          </a:p>
          <a:p>
            <a:pPr lvl="1" eaLnBrk="1" fontAlgn="auto" hangingPunct="1">
              <a:buClr>
                <a:schemeClr val="accent4"/>
              </a:buClr>
              <a:buSzPct val="100000"/>
              <a:buFont typeface="Arial"/>
              <a:buChar char="•"/>
              <a:defRPr/>
            </a:pPr>
            <a:r>
              <a:rPr lang="en-US" altLang="en-US" dirty="0">
                <a:solidFill>
                  <a:schemeClr val="tx1">
                    <a:lumMod val="85000"/>
                    <a:lumOff val="15000"/>
                  </a:schemeClr>
                </a:solidFill>
                <a:latin typeface="Calibri" panose="020F0502020204030204" pitchFamily="34" charset="0"/>
              </a:rPr>
              <a:t>System Vision Document</a:t>
            </a:r>
          </a:p>
          <a:p>
            <a:pPr eaLnBrk="1" fontAlgn="auto" hangingPunct="1">
              <a:buClr>
                <a:schemeClr val="accent4"/>
              </a:buClr>
              <a:buSzPct val="100000"/>
              <a:buFont typeface="Arial"/>
              <a:buChar char="•"/>
              <a:defRPr/>
            </a:pPr>
            <a:r>
              <a:rPr lang="en-US" altLang="en-US" dirty="0">
                <a:solidFill>
                  <a:schemeClr val="tx1">
                    <a:lumMod val="85000"/>
                    <a:lumOff val="15000"/>
                  </a:schemeClr>
                </a:solidFill>
                <a:latin typeface="Calibri" panose="020F0502020204030204" pitchFamily="34" charset="0"/>
              </a:rPr>
              <a:t>Obtain approval to commence the project (core process 1)</a:t>
            </a:r>
          </a:p>
          <a:p>
            <a:pPr lvl="1" eaLnBrk="1" fontAlgn="auto" hangingPunct="1">
              <a:buClr>
                <a:schemeClr val="accent4"/>
              </a:buClr>
              <a:buSzPct val="100000"/>
              <a:buFont typeface="Arial"/>
              <a:buChar char="•"/>
              <a:defRPr/>
            </a:pPr>
            <a:r>
              <a:rPr lang="en-US" altLang="en-US" dirty="0">
                <a:solidFill>
                  <a:schemeClr val="tx1">
                    <a:lumMod val="85000"/>
                    <a:lumOff val="15000"/>
                  </a:schemeClr>
                </a:solidFill>
                <a:latin typeface="Calibri" panose="020F0502020204030204" pitchFamily="34" charset="0"/>
              </a:rPr>
              <a:t>Meet with key stakeholders, including executive management</a:t>
            </a:r>
          </a:p>
          <a:p>
            <a:pPr lvl="1" eaLnBrk="1" fontAlgn="auto" hangingPunct="1">
              <a:buClr>
                <a:schemeClr val="accent4"/>
              </a:buClr>
              <a:buSzPct val="100000"/>
              <a:buFont typeface="Arial"/>
              <a:buChar char="•"/>
              <a:defRPr/>
            </a:pPr>
            <a:r>
              <a:rPr lang="en-US" altLang="en-US" dirty="0">
                <a:solidFill>
                  <a:schemeClr val="tx1">
                    <a:lumMod val="85000"/>
                    <a:lumOff val="15000"/>
                  </a:schemeClr>
                </a:solidFill>
                <a:latin typeface="Calibri" panose="020F0502020204030204" pitchFamily="34" charset="0"/>
              </a:rPr>
              <a:t>Decision reached, approve plan and budget</a:t>
            </a:r>
          </a:p>
        </p:txBody>
      </p:sp>
      <p:sp>
        <p:nvSpPr>
          <p:cNvPr id="5" name="Slide Number Placeholder 5"/>
          <p:cNvSpPr>
            <a:spLocks noGrp="1"/>
          </p:cNvSpPr>
          <p:nvPr>
            <p:ph type="sldNum" sz="quarter" idx="12"/>
          </p:nvPr>
        </p:nvSpPr>
        <p:spPr/>
        <p:txBody>
          <a:bodyPr/>
          <a:lstStyle/>
          <a:p>
            <a:pPr>
              <a:defRPr/>
            </a:pPr>
            <a:fld id="{F5D9D688-DC6D-4F68-A7E2-B944991557BD}" type="slidenum">
              <a:rPr lang="en-US" altLang="en-US"/>
              <a:pPr>
                <a:defRPr/>
              </a:pPr>
              <a:t>21</a:t>
            </a:fld>
            <a:endParaRPr lang="en-US" altLang="en-US"/>
          </a:p>
        </p:txBody>
      </p:sp>
      <p:sp>
        <p:nvSpPr>
          <p:cNvPr id="4" name="Footer Placeholder 4"/>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93810" y="951377"/>
            <a:ext cx="2897190" cy="1029823"/>
          </a:xfrm>
        </p:spPr>
        <p:txBody>
          <a:bodyPr/>
          <a:lstStyle/>
          <a:p>
            <a:pPr eaLnBrk="1" hangingPunct="1"/>
            <a:r>
              <a:rPr lang="en-US" altLang="en-US" sz="2800" b="1" dirty="0" smtClean="0">
                <a:ln>
                  <a:noFill/>
                </a:ln>
                <a:latin typeface="Calibri" panose="020F0502020204030204" pitchFamily="34" charset="0"/>
              </a:rPr>
              <a:t>System Vision Document</a:t>
            </a:r>
            <a:endParaRPr lang="en-US" altLang="en-US" b="1" dirty="0" smtClean="0">
              <a:ln>
                <a:noFill/>
              </a:ln>
              <a:latin typeface="Calibri" panose="020F0502020204030204" pitchFamily="34" charset="0"/>
            </a:endParaRPr>
          </a:p>
        </p:txBody>
      </p:sp>
      <p:sp>
        <p:nvSpPr>
          <p:cNvPr id="3" name="Text Placeholder 2"/>
          <p:cNvSpPr>
            <a:spLocks noGrp="1"/>
          </p:cNvSpPr>
          <p:nvPr>
            <p:ph sz="half" idx="1"/>
          </p:nvPr>
        </p:nvSpPr>
        <p:spPr>
          <a:xfrm>
            <a:off x="1447801" y="3200400"/>
            <a:ext cx="2743199" cy="1219200"/>
          </a:xfrm>
        </p:spPr>
        <p:txBody>
          <a:bodyPr>
            <a:normAutofit/>
          </a:bodyPr>
          <a:lstStyle/>
          <a:p>
            <a:pPr marL="0" indent="0" algn="ctr" eaLnBrk="1" hangingPunct="1">
              <a:spcBef>
                <a:spcPts val="1000"/>
              </a:spcBef>
              <a:spcAft>
                <a:spcPts val="0"/>
              </a:spcAft>
              <a:buClr>
                <a:schemeClr val="accent4"/>
              </a:buClr>
              <a:buSzPct val="100000"/>
              <a:buNone/>
              <a:defRPr/>
            </a:pPr>
            <a:r>
              <a:rPr lang="en-US" altLang="en-US" sz="2200" dirty="0">
                <a:latin typeface="Calibri" panose="020F0502020204030204" pitchFamily="34" charset="0"/>
                <a:ea typeface="+mj-ea"/>
                <a:cs typeface="+mj-cs"/>
              </a:rPr>
              <a:t>Problem </a:t>
            </a:r>
            <a:r>
              <a:rPr lang="en-US" altLang="en-US" sz="2200" dirty="0" smtClean="0">
                <a:latin typeface="Calibri" panose="020F0502020204030204" pitchFamily="34" charset="0"/>
                <a:ea typeface="+mj-ea"/>
                <a:cs typeface="+mj-cs"/>
              </a:rPr>
              <a:t>description</a:t>
            </a:r>
            <a:r>
              <a:rPr lang="en-US" altLang="en-US" sz="2200" dirty="0">
                <a:latin typeface="Calibri" panose="020F0502020204030204" pitchFamily="34" charset="0"/>
                <a:ea typeface="+mj-ea"/>
                <a:cs typeface="+mj-cs"/>
              </a:rPr>
              <a:t/>
            </a:r>
            <a:br>
              <a:rPr lang="en-US" altLang="en-US" sz="2200" dirty="0">
                <a:latin typeface="Calibri" panose="020F0502020204030204" pitchFamily="34" charset="0"/>
                <a:ea typeface="+mj-ea"/>
                <a:cs typeface="+mj-cs"/>
              </a:rPr>
            </a:br>
            <a:r>
              <a:rPr lang="en-US" altLang="en-US" sz="2200" dirty="0">
                <a:latin typeface="Calibri" panose="020F0502020204030204" pitchFamily="34" charset="0"/>
                <a:ea typeface="+mj-ea"/>
                <a:cs typeface="+mj-cs"/>
              </a:rPr>
              <a:t>System </a:t>
            </a:r>
            <a:r>
              <a:rPr lang="en-US" altLang="en-US" sz="2200" dirty="0" smtClean="0">
                <a:latin typeface="Calibri" panose="020F0502020204030204" pitchFamily="34" charset="0"/>
                <a:ea typeface="+mj-ea"/>
                <a:cs typeface="+mj-cs"/>
              </a:rPr>
              <a:t>capabilities</a:t>
            </a:r>
            <a:r>
              <a:rPr lang="en-US" altLang="en-US" sz="2200" dirty="0">
                <a:latin typeface="Calibri" panose="020F0502020204030204" pitchFamily="34" charset="0"/>
                <a:ea typeface="+mj-ea"/>
                <a:cs typeface="+mj-cs"/>
              </a:rPr>
              <a:t/>
            </a:r>
            <a:br>
              <a:rPr lang="en-US" altLang="en-US" sz="2200" dirty="0">
                <a:latin typeface="Calibri" panose="020F0502020204030204" pitchFamily="34" charset="0"/>
                <a:ea typeface="+mj-ea"/>
                <a:cs typeface="+mj-cs"/>
              </a:rPr>
            </a:br>
            <a:r>
              <a:rPr lang="en-US" altLang="en-US" sz="2200" dirty="0">
                <a:latin typeface="Calibri" panose="020F0502020204030204" pitchFamily="34" charset="0"/>
                <a:ea typeface="+mj-ea"/>
                <a:cs typeface="+mj-cs"/>
              </a:rPr>
              <a:t>Business benefits</a:t>
            </a:r>
            <a:endParaRPr lang="en-US" dirty="0">
              <a:latin typeface="Calibri" panose="020F0502020204030204" pitchFamily="34" charset="0"/>
            </a:endParaRPr>
          </a:p>
        </p:txBody>
      </p:sp>
      <p:pic>
        <p:nvPicPr>
          <p:cNvPr id="9" name="Picture Placeholder 10" descr="Text: R M O tradeshow system. Problem description. Trade shows have become an important information source for new products, new fashions, and new fabrics. In addition to the large providers of outdoor clothing and fabrics, there are many smaller providers. It is important for R M O to capture information about these suppliers while the trade show is in progress. It is also important to obtain information about specific merchandise products that R M O plans to purchase. Additionally, if quality photographs of the products can be obtained while at the trade show, then the creation of online product pages is greatly facilitated. It is recommended that a new system be developed and deployed so field purchasing agents can communicate more rapidly with the home office about suppliers and specific products of interest. This system should be deployed on portable equipment. System capabilities. The new system is capable of: collecting and storing information about the manufacturer or wholesaler suppliers; collecting and storing information about sales representatives and other key personnel for each supplier; collecting information about products; taking pictures of products, and or uploading stock images of products; functioning as stand-alone without connection; connecting via Wi-Fi, internet, and transmitting data; connecting via telephone and transmitting data. Business Benefits. It is anticipated that the deployment of this new system will provide the following business benefits to R M O: increase timely communication between trade show attendees and home office, thereby improving the quality and speed of purchase order decisions; maintain correct and current information about suppliers and their key personnel, thereby facilitating rapid communication with suppliers; maintain correct and rapid information and images about new products, thereby facilitating the development of catalogs and Web pages; expedite the placing of purchase orders for new merchandise, thereby catching trends more rapidly and speeding  up product availability."/>
          <p:cNvPicPr>
            <a:picLocks noGrp="1" noChangeAspect="1"/>
          </p:cNvPicPr>
          <p:nvPr>
            <p:ph sz="half" idx="2"/>
          </p:nvPr>
        </p:nvPicPr>
        <p:blipFill>
          <a:blip r:embed="rId2"/>
          <a:srcRect t="4781" b="4781"/>
          <a:stretch>
            <a:fillRect/>
          </a:stretch>
        </p:blipFill>
        <p:spPr>
          <a:xfrm>
            <a:off x="4653538" y="1072665"/>
            <a:ext cx="3728462" cy="5045965"/>
          </a:xfrm>
          <a:prstGeom prst="rect">
            <a:avLst/>
          </a:prstGeom>
        </p:spPr>
      </p:pic>
      <p:sp>
        <p:nvSpPr>
          <p:cNvPr id="5" name="Slide Number Placeholder 5"/>
          <p:cNvSpPr>
            <a:spLocks noGrp="1"/>
          </p:cNvSpPr>
          <p:nvPr>
            <p:ph type="sldNum" sz="quarter" idx="12"/>
          </p:nvPr>
        </p:nvSpPr>
        <p:spPr/>
        <p:txBody>
          <a:bodyPr/>
          <a:lstStyle/>
          <a:p>
            <a:pPr>
              <a:defRPr/>
            </a:pPr>
            <a:fld id="{2591DFBF-38A8-4102-86CF-AA0AA3003179}" type="slidenum">
              <a:rPr lang="en-US" altLang="en-US"/>
              <a:pPr>
                <a:defRPr/>
              </a:pPr>
              <a:t>22</a:t>
            </a:fld>
            <a:endParaRPr lang="en-US" altLang="en-US"/>
          </a:p>
        </p:txBody>
      </p:sp>
      <p:sp>
        <p:nvSpPr>
          <p:cNvPr id="4" name="Footer Placeholder 4"/>
          <p:cNvSpPr>
            <a:spLocks noGrp="1"/>
          </p:cNvSpPr>
          <p:nvPr>
            <p:ph type="ftr" sz="quarter" idx="11"/>
          </p:nvPr>
        </p:nvSpPr>
        <p:spPr>
          <a:xfrm>
            <a:off x="457200" y="6510318"/>
            <a:ext cx="5105400" cy="279400"/>
          </a:xfrm>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dirty="0" smtClean="0">
                <a:ln>
                  <a:noFill/>
                </a:ln>
                <a:latin typeface="Calibri" panose="020F0502020204030204" pitchFamily="34" charset="0"/>
              </a:rPr>
              <a:t>Problem Description </a:t>
            </a:r>
          </a:p>
        </p:txBody>
      </p:sp>
      <p:sp>
        <p:nvSpPr>
          <p:cNvPr id="3" name="Content Placeholder 2"/>
          <p:cNvSpPr>
            <a:spLocks noGrp="1"/>
          </p:cNvSpPr>
          <p:nvPr>
            <p:ph idx="1"/>
          </p:nvPr>
        </p:nvSpPr>
        <p:spPr>
          <a:xfrm>
            <a:off x="1235972" y="2439159"/>
            <a:ext cx="6799262" cy="3789363"/>
          </a:xfrm>
        </p:spPr>
        <p:txBody>
          <a:bodyPr/>
          <a:lstStyle/>
          <a:p>
            <a:pPr marL="0" indent="0">
              <a:buNone/>
            </a:pPr>
            <a:r>
              <a:rPr lang="en-US" sz="1800" dirty="0">
                <a:latin typeface="Calibri" panose="020F0502020204030204" pitchFamily="34" charset="0"/>
              </a:rPr>
              <a:t>Trade shows have become an important information source for new products, new </a:t>
            </a:r>
            <a:r>
              <a:rPr lang="en-US" sz="1800" dirty="0" smtClean="0">
                <a:latin typeface="Calibri" panose="020F0502020204030204" pitchFamily="34" charset="0"/>
              </a:rPr>
              <a:t>fashions</a:t>
            </a:r>
            <a:r>
              <a:rPr lang="en-US" sz="1800" dirty="0">
                <a:latin typeface="Calibri" panose="020F0502020204030204" pitchFamily="34" charset="0"/>
              </a:rPr>
              <a:t>, and new fabrics. In addition to the large providers of outdoor clothing and </a:t>
            </a:r>
            <a:r>
              <a:rPr lang="en-US" sz="1800" dirty="0" smtClean="0">
                <a:latin typeface="Calibri" panose="020F0502020204030204" pitchFamily="34" charset="0"/>
              </a:rPr>
              <a:t>fabrics</a:t>
            </a:r>
            <a:r>
              <a:rPr lang="en-US" sz="1800" dirty="0">
                <a:latin typeface="Calibri" panose="020F0502020204030204" pitchFamily="34" charset="0"/>
              </a:rPr>
              <a:t>, there are many smaller providers. It is important for </a:t>
            </a:r>
            <a:r>
              <a:rPr lang="en-US" sz="1800" dirty="0" smtClean="0">
                <a:latin typeface="Calibri" panose="020F0502020204030204" pitchFamily="34" charset="0"/>
              </a:rPr>
              <a:t>R</a:t>
            </a:r>
            <a:r>
              <a:rPr lang="en-US" sz="100" dirty="0" smtClean="0">
                <a:latin typeface="Calibri" panose="020F0502020204030204" pitchFamily="34" charset="0"/>
              </a:rPr>
              <a:t> </a:t>
            </a:r>
            <a:r>
              <a:rPr lang="en-US" sz="1800" dirty="0" smtClean="0">
                <a:latin typeface="Calibri" panose="020F0502020204030204" pitchFamily="34" charset="0"/>
              </a:rPr>
              <a:t>M</a:t>
            </a:r>
            <a:r>
              <a:rPr lang="en-US" sz="100" dirty="0" smtClean="0">
                <a:latin typeface="Calibri" panose="020F0502020204030204" pitchFamily="34" charset="0"/>
              </a:rPr>
              <a:t> </a:t>
            </a:r>
            <a:r>
              <a:rPr lang="en-US" sz="1800" dirty="0" smtClean="0">
                <a:latin typeface="Calibri" panose="020F0502020204030204" pitchFamily="34" charset="0"/>
              </a:rPr>
              <a:t>O </a:t>
            </a:r>
            <a:r>
              <a:rPr lang="en-US" sz="1800" dirty="0">
                <a:latin typeface="Calibri" panose="020F0502020204030204" pitchFamily="34" charset="0"/>
              </a:rPr>
              <a:t>to capture information about these suppliers while the trade show is in progress. It is also important to obtain information about specific merchandise products that </a:t>
            </a:r>
            <a:r>
              <a:rPr lang="en-US" sz="1800" dirty="0" smtClean="0">
                <a:latin typeface="Calibri" panose="020F0502020204030204" pitchFamily="34" charset="0"/>
              </a:rPr>
              <a:t>R</a:t>
            </a:r>
            <a:r>
              <a:rPr lang="en-US" sz="100" dirty="0" smtClean="0">
                <a:latin typeface="Calibri" panose="020F0502020204030204" pitchFamily="34" charset="0"/>
              </a:rPr>
              <a:t> </a:t>
            </a:r>
            <a:r>
              <a:rPr lang="en-US" sz="1800" dirty="0" smtClean="0">
                <a:latin typeface="Calibri" panose="020F0502020204030204" pitchFamily="34" charset="0"/>
              </a:rPr>
              <a:t>M</a:t>
            </a:r>
            <a:r>
              <a:rPr lang="en-US" sz="100" dirty="0" smtClean="0">
                <a:latin typeface="Calibri" panose="020F0502020204030204" pitchFamily="34" charset="0"/>
              </a:rPr>
              <a:t> </a:t>
            </a:r>
            <a:r>
              <a:rPr lang="en-US" sz="1800" dirty="0" smtClean="0">
                <a:latin typeface="Calibri" panose="020F0502020204030204" pitchFamily="34" charset="0"/>
              </a:rPr>
              <a:t>O </a:t>
            </a:r>
            <a:r>
              <a:rPr lang="en-US" sz="1800" dirty="0">
                <a:latin typeface="Calibri" panose="020F0502020204030204" pitchFamily="34" charset="0"/>
              </a:rPr>
              <a:t>plans to purchase. </a:t>
            </a:r>
            <a:r>
              <a:rPr lang="en-US" sz="1800" dirty="0" smtClean="0">
                <a:latin typeface="Calibri" panose="020F0502020204030204" pitchFamily="34" charset="0"/>
              </a:rPr>
              <a:t>Additionally</a:t>
            </a:r>
            <a:r>
              <a:rPr lang="en-US" sz="1800" dirty="0">
                <a:latin typeface="Calibri" panose="020F0502020204030204" pitchFamily="34" charset="0"/>
              </a:rPr>
              <a:t>, if quality photographs of the products can be obtained while at the trade </a:t>
            </a:r>
            <a:r>
              <a:rPr lang="en-US" sz="1800" dirty="0" smtClean="0">
                <a:latin typeface="Calibri" panose="020F0502020204030204" pitchFamily="34" charset="0"/>
              </a:rPr>
              <a:t>show</a:t>
            </a:r>
            <a:r>
              <a:rPr lang="en-US" sz="1800" dirty="0">
                <a:latin typeface="Calibri" panose="020F0502020204030204" pitchFamily="34" charset="0"/>
              </a:rPr>
              <a:t>, then the creation of online product pages is greatly facilitated.</a:t>
            </a:r>
          </a:p>
          <a:p>
            <a:pPr marL="0" indent="0">
              <a:buNone/>
            </a:pPr>
            <a:r>
              <a:rPr lang="en-US" sz="1800" dirty="0">
                <a:latin typeface="Calibri" panose="020F0502020204030204" pitchFamily="34" charset="0"/>
              </a:rPr>
              <a:t>It is recommended that a new system be developed and deployed so field purchasing </a:t>
            </a:r>
            <a:r>
              <a:rPr lang="en-US" sz="1800" dirty="0" smtClean="0">
                <a:latin typeface="Calibri" panose="020F0502020204030204" pitchFamily="34" charset="0"/>
              </a:rPr>
              <a:t>agents </a:t>
            </a:r>
            <a:r>
              <a:rPr lang="en-US" sz="1800" dirty="0">
                <a:latin typeface="Calibri" panose="020F0502020204030204" pitchFamily="34" charset="0"/>
              </a:rPr>
              <a:t>can communicate more rapidly with the home office about suppliers and specific </a:t>
            </a:r>
            <a:r>
              <a:rPr lang="en-US" sz="1800" dirty="0" smtClean="0">
                <a:latin typeface="Calibri" panose="020F0502020204030204" pitchFamily="34" charset="0"/>
              </a:rPr>
              <a:t>products </a:t>
            </a:r>
            <a:r>
              <a:rPr lang="en-US" sz="1800" dirty="0">
                <a:latin typeface="Calibri" panose="020F0502020204030204" pitchFamily="34" charset="0"/>
              </a:rPr>
              <a:t>of interest. This system should be deployed on portable equipment.</a:t>
            </a:r>
            <a:endParaRPr lang="en-IN" sz="1800" dirty="0">
              <a:latin typeface="Calibri" panose="020F0502020204030204" pitchFamily="34" charset="0"/>
            </a:endParaRPr>
          </a:p>
        </p:txBody>
      </p:sp>
      <p:sp>
        <p:nvSpPr>
          <p:cNvPr id="5" name="Slide Number Placeholder 5"/>
          <p:cNvSpPr>
            <a:spLocks noGrp="1"/>
          </p:cNvSpPr>
          <p:nvPr>
            <p:ph type="sldNum" sz="quarter" idx="12"/>
          </p:nvPr>
        </p:nvSpPr>
        <p:spPr/>
        <p:txBody>
          <a:bodyPr/>
          <a:lstStyle/>
          <a:p>
            <a:pPr>
              <a:defRPr/>
            </a:pPr>
            <a:fld id="{F3653F0E-B191-4036-82DF-3141BC205873}" type="slidenum">
              <a:rPr lang="en-US" altLang="en-US"/>
              <a:pPr>
                <a:defRPr/>
              </a:pPr>
              <a:t>23</a:t>
            </a:fld>
            <a:endParaRPr lang="en-US" altLang="en-US"/>
          </a:p>
        </p:txBody>
      </p:sp>
      <p:sp>
        <p:nvSpPr>
          <p:cNvPr id="4" name="Footer Placeholder 4"/>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dirty="0" smtClean="0">
                <a:ln>
                  <a:noFill/>
                </a:ln>
                <a:latin typeface="Calibri" panose="020F0502020204030204" pitchFamily="34" charset="0"/>
              </a:rPr>
              <a:t>System Capabilities</a:t>
            </a:r>
          </a:p>
        </p:txBody>
      </p:sp>
      <p:sp>
        <p:nvSpPr>
          <p:cNvPr id="2" name="Content Placeholder 1"/>
          <p:cNvSpPr>
            <a:spLocks noGrp="1"/>
          </p:cNvSpPr>
          <p:nvPr>
            <p:ph idx="1"/>
          </p:nvPr>
        </p:nvSpPr>
        <p:spPr>
          <a:xfrm>
            <a:off x="1176338" y="2512605"/>
            <a:ext cx="6799262" cy="3659595"/>
          </a:xfrm>
        </p:spPr>
        <p:txBody>
          <a:bodyPr/>
          <a:lstStyle/>
          <a:p>
            <a:pPr marL="0" indent="0">
              <a:spcAft>
                <a:spcPts val="0"/>
              </a:spcAft>
              <a:buNone/>
            </a:pPr>
            <a:r>
              <a:rPr lang="en-IN" sz="1700" dirty="0" smtClean="0">
                <a:latin typeface="Calibri" panose="020F0502020204030204" pitchFamily="34" charset="0"/>
              </a:rPr>
              <a:t>The new system should be capable of:</a:t>
            </a:r>
          </a:p>
          <a:p>
            <a:pPr marL="194400" indent="-194400">
              <a:spcBef>
                <a:spcPts val="1000"/>
              </a:spcBef>
              <a:spcAft>
                <a:spcPts val="0"/>
              </a:spcAft>
              <a:buClr>
                <a:schemeClr val="accent4"/>
              </a:buClr>
              <a:buSzPct val="100000"/>
            </a:pPr>
            <a:r>
              <a:rPr lang="en-IN" sz="1700" dirty="0" smtClean="0">
                <a:latin typeface="Calibri" panose="020F0502020204030204" pitchFamily="34" charset="0"/>
              </a:rPr>
              <a:t>Collecting and storing information about the manufacture/wholesaler (suppliers)</a:t>
            </a:r>
          </a:p>
          <a:p>
            <a:pPr marL="194400" indent="-194400">
              <a:spcBef>
                <a:spcPts val="1000"/>
              </a:spcBef>
              <a:spcAft>
                <a:spcPts val="0"/>
              </a:spcAft>
              <a:buClr>
                <a:schemeClr val="accent4"/>
              </a:buClr>
              <a:buSzPct val="100000"/>
            </a:pPr>
            <a:r>
              <a:rPr lang="en-IN" sz="1700" dirty="0" smtClean="0">
                <a:latin typeface="Calibri" panose="020F0502020204030204" pitchFamily="34" charset="0"/>
              </a:rPr>
              <a:t>Collecting and storing information about sales representatives and other key personnel for each supplier</a:t>
            </a:r>
          </a:p>
          <a:p>
            <a:pPr marL="194400" indent="-194400">
              <a:spcBef>
                <a:spcPts val="1000"/>
              </a:spcBef>
              <a:spcAft>
                <a:spcPts val="0"/>
              </a:spcAft>
              <a:buClr>
                <a:schemeClr val="accent4"/>
              </a:buClr>
              <a:buSzPct val="100000"/>
            </a:pPr>
            <a:r>
              <a:rPr lang="en-IN" sz="1700" dirty="0" smtClean="0">
                <a:latin typeface="Calibri" panose="020F0502020204030204" pitchFamily="34" charset="0"/>
              </a:rPr>
              <a:t>Collecting information about products</a:t>
            </a:r>
          </a:p>
          <a:p>
            <a:pPr marL="194400" indent="-194400">
              <a:spcBef>
                <a:spcPts val="1000"/>
              </a:spcBef>
              <a:spcAft>
                <a:spcPts val="0"/>
              </a:spcAft>
              <a:buClr>
                <a:schemeClr val="accent4"/>
              </a:buClr>
              <a:buSzPct val="100000"/>
            </a:pPr>
            <a:r>
              <a:rPr lang="en-IN" sz="1700" dirty="0" smtClean="0">
                <a:latin typeface="Calibri" panose="020F0502020204030204" pitchFamily="34" charset="0"/>
              </a:rPr>
              <a:t>Taking pictures of products (and/or uploading stock images of products)</a:t>
            </a:r>
          </a:p>
          <a:p>
            <a:pPr marL="194400" indent="-194400">
              <a:spcBef>
                <a:spcPts val="1000"/>
              </a:spcBef>
              <a:spcAft>
                <a:spcPts val="0"/>
              </a:spcAft>
              <a:buClr>
                <a:schemeClr val="accent4"/>
              </a:buClr>
              <a:buSzPct val="100000"/>
            </a:pPr>
            <a:r>
              <a:rPr lang="en-IN" sz="1700" dirty="0" smtClean="0">
                <a:latin typeface="Calibri" panose="020F0502020204030204" pitchFamily="34" charset="0"/>
              </a:rPr>
              <a:t>Functioning as a stand-alone without connection</a:t>
            </a:r>
          </a:p>
          <a:p>
            <a:pPr marL="194400" indent="-194400">
              <a:spcBef>
                <a:spcPts val="1000"/>
              </a:spcBef>
              <a:spcAft>
                <a:spcPts val="0"/>
              </a:spcAft>
              <a:buClr>
                <a:schemeClr val="accent4"/>
              </a:buClr>
              <a:buSzPct val="100000"/>
            </a:pPr>
            <a:r>
              <a:rPr lang="en-IN" sz="1700" dirty="0" smtClean="0">
                <a:latin typeface="Calibri" panose="020F0502020204030204" pitchFamily="34" charset="0"/>
              </a:rPr>
              <a:t>Connecting via Wi-Fi (Internet) and transmitting data</a:t>
            </a:r>
          </a:p>
          <a:p>
            <a:pPr marL="194400" indent="-194400">
              <a:spcBef>
                <a:spcPts val="1000"/>
              </a:spcBef>
              <a:spcAft>
                <a:spcPts val="0"/>
              </a:spcAft>
              <a:buClr>
                <a:schemeClr val="accent4"/>
              </a:buClr>
              <a:buSzPct val="100000"/>
            </a:pPr>
            <a:r>
              <a:rPr lang="en-IN" sz="1700" dirty="0" smtClean="0">
                <a:latin typeface="Calibri" panose="020F0502020204030204" pitchFamily="34" charset="0"/>
              </a:rPr>
              <a:t>Connecting via telephone and transmitting data</a:t>
            </a:r>
            <a:endParaRPr lang="en-IN" sz="1700" dirty="0">
              <a:latin typeface="Calibri" panose="020F0502020204030204" pitchFamily="34" charset="0"/>
            </a:endParaRPr>
          </a:p>
        </p:txBody>
      </p:sp>
      <p:sp>
        <p:nvSpPr>
          <p:cNvPr id="5" name="Slide Number Placeholder 5"/>
          <p:cNvSpPr>
            <a:spLocks noGrp="1"/>
          </p:cNvSpPr>
          <p:nvPr>
            <p:ph type="sldNum" sz="quarter" idx="12"/>
          </p:nvPr>
        </p:nvSpPr>
        <p:spPr/>
        <p:txBody>
          <a:bodyPr/>
          <a:lstStyle/>
          <a:p>
            <a:pPr>
              <a:defRPr/>
            </a:pPr>
            <a:fld id="{2FD998E2-FFCC-4087-B64A-04D7F4F96DA4}" type="slidenum">
              <a:rPr lang="en-US" altLang="en-US"/>
              <a:pPr>
                <a:defRPr/>
              </a:pPr>
              <a:t>24</a:t>
            </a:fld>
            <a:endParaRPr lang="en-US" altLang="en-US"/>
          </a:p>
        </p:txBody>
      </p:sp>
      <p:sp>
        <p:nvSpPr>
          <p:cNvPr id="4" name="Footer Placeholder 4"/>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dirty="0" smtClean="0">
                <a:ln>
                  <a:noFill/>
                </a:ln>
                <a:latin typeface="Calibri" panose="020F0502020204030204" pitchFamily="34" charset="0"/>
              </a:rPr>
              <a:t>Business Benefits</a:t>
            </a:r>
          </a:p>
        </p:txBody>
      </p:sp>
      <p:sp>
        <p:nvSpPr>
          <p:cNvPr id="2" name="Content Placeholder 1"/>
          <p:cNvSpPr>
            <a:spLocks noGrp="1"/>
          </p:cNvSpPr>
          <p:nvPr>
            <p:ph idx="1"/>
          </p:nvPr>
        </p:nvSpPr>
        <p:spPr>
          <a:xfrm>
            <a:off x="1176338" y="2512605"/>
            <a:ext cx="6799262" cy="3583395"/>
          </a:xfrm>
        </p:spPr>
        <p:txBody>
          <a:bodyPr/>
          <a:lstStyle/>
          <a:p>
            <a:pPr marL="0" indent="0">
              <a:spcBef>
                <a:spcPts val="1000"/>
              </a:spcBef>
              <a:spcAft>
                <a:spcPts val="0"/>
              </a:spcAft>
              <a:buNone/>
            </a:pPr>
            <a:r>
              <a:rPr lang="en-IN" sz="1700" dirty="0" smtClean="0">
                <a:latin typeface="Calibri" panose="020F0502020204030204" pitchFamily="34" charset="0"/>
              </a:rPr>
              <a:t>It is anticipated that the deployment of this new system will provide the following business benefits to R</a:t>
            </a:r>
            <a:r>
              <a:rPr lang="en-IN" sz="100" dirty="0" smtClean="0">
                <a:latin typeface="Calibri" panose="020F0502020204030204" pitchFamily="34" charset="0"/>
              </a:rPr>
              <a:t> </a:t>
            </a:r>
            <a:r>
              <a:rPr lang="en-IN" sz="1700" dirty="0" smtClean="0">
                <a:latin typeface="Calibri" panose="020F0502020204030204" pitchFamily="34" charset="0"/>
              </a:rPr>
              <a:t>M</a:t>
            </a:r>
            <a:r>
              <a:rPr lang="en-IN" sz="100" dirty="0" smtClean="0">
                <a:latin typeface="Calibri" panose="020F0502020204030204" pitchFamily="34" charset="0"/>
              </a:rPr>
              <a:t> </a:t>
            </a:r>
            <a:r>
              <a:rPr lang="en-IN" sz="1700" dirty="0" smtClean="0">
                <a:latin typeface="Calibri" panose="020F0502020204030204" pitchFamily="34" charset="0"/>
              </a:rPr>
              <a:t>O:</a:t>
            </a:r>
          </a:p>
          <a:p>
            <a:pPr marL="194400" indent="-194400">
              <a:spcBef>
                <a:spcPts val="1000"/>
              </a:spcBef>
              <a:spcAft>
                <a:spcPts val="0"/>
              </a:spcAft>
              <a:buClr>
                <a:schemeClr val="accent4"/>
              </a:buClr>
              <a:buSzPct val="100000"/>
            </a:pPr>
            <a:r>
              <a:rPr lang="en-IN" sz="1700" dirty="0" smtClean="0">
                <a:latin typeface="Calibri" panose="020F0502020204030204" pitchFamily="34" charset="0"/>
              </a:rPr>
              <a:t>Increase timely communication between trade show attendees and home office, thereby improving the quality and speed of purchase order decisions</a:t>
            </a:r>
          </a:p>
          <a:p>
            <a:pPr marL="194400" indent="-194400">
              <a:spcBef>
                <a:spcPts val="1000"/>
              </a:spcBef>
              <a:spcAft>
                <a:spcPts val="0"/>
              </a:spcAft>
              <a:buClr>
                <a:schemeClr val="accent4"/>
              </a:buClr>
              <a:buSzPct val="100000"/>
            </a:pPr>
            <a:r>
              <a:rPr lang="en-IN" sz="1700" dirty="0" smtClean="0">
                <a:latin typeface="Calibri" panose="020F0502020204030204" pitchFamily="34" charset="0"/>
              </a:rPr>
              <a:t>Maintain correct and current information about suppliers and their key personnel, thereby facilitating rapid communication with suppliers</a:t>
            </a:r>
          </a:p>
          <a:p>
            <a:pPr marL="194400" indent="-194400">
              <a:spcBef>
                <a:spcPts val="1000"/>
              </a:spcBef>
              <a:spcAft>
                <a:spcPts val="0"/>
              </a:spcAft>
              <a:buClr>
                <a:schemeClr val="accent4"/>
              </a:buClr>
              <a:buSzPct val="100000"/>
            </a:pPr>
            <a:r>
              <a:rPr lang="en-IN" sz="1700" dirty="0" smtClean="0">
                <a:latin typeface="Calibri" panose="020F0502020204030204" pitchFamily="34" charset="0"/>
              </a:rPr>
              <a:t>Maintain correct and rapid information and images about new products, thereby facilitating the development of catalogs and Web pages</a:t>
            </a:r>
          </a:p>
          <a:p>
            <a:pPr marL="194400" indent="-194400">
              <a:spcBef>
                <a:spcPts val="1000"/>
              </a:spcBef>
              <a:spcAft>
                <a:spcPts val="0"/>
              </a:spcAft>
              <a:buClr>
                <a:schemeClr val="accent4"/>
              </a:buClr>
              <a:buSzPct val="100000"/>
            </a:pPr>
            <a:r>
              <a:rPr lang="en-IN" sz="1700" dirty="0" smtClean="0">
                <a:latin typeface="Calibri" panose="020F0502020204030204" pitchFamily="34" charset="0"/>
              </a:rPr>
              <a:t>Expedite the placing of purchase orders for new merchandise, thereby catching trends more rapidly and speeding up product availability</a:t>
            </a:r>
            <a:endParaRPr lang="en-IN" sz="1700" dirty="0">
              <a:latin typeface="Calibri" panose="020F0502020204030204" pitchFamily="34" charset="0"/>
            </a:endParaRPr>
          </a:p>
        </p:txBody>
      </p:sp>
      <p:sp>
        <p:nvSpPr>
          <p:cNvPr id="5" name="Slide Number Placeholder 5"/>
          <p:cNvSpPr>
            <a:spLocks noGrp="1"/>
          </p:cNvSpPr>
          <p:nvPr>
            <p:ph type="sldNum" sz="quarter" idx="12"/>
          </p:nvPr>
        </p:nvSpPr>
        <p:spPr/>
        <p:txBody>
          <a:bodyPr/>
          <a:lstStyle/>
          <a:p>
            <a:pPr>
              <a:defRPr/>
            </a:pPr>
            <a:fld id="{BC0CCC89-7FEF-44F9-AE1B-92273677C02F}" type="slidenum">
              <a:rPr lang="en-US" altLang="en-US"/>
              <a:pPr>
                <a:defRPr/>
              </a:pPr>
              <a:t>25</a:t>
            </a:fld>
            <a:endParaRPr lang="en-US" altLang="en-US"/>
          </a:p>
        </p:txBody>
      </p:sp>
      <p:sp>
        <p:nvSpPr>
          <p:cNvPr id="4" name="Footer Placeholder 4"/>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dirty="0" smtClean="0">
                <a:ln>
                  <a:noFill/>
                </a:ln>
                <a:latin typeface="Calibri" panose="020F0502020204030204" pitchFamily="34" charset="0"/>
              </a:rPr>
              <a:t>Day 1: Activities </a:t>
            </a:r>
          </a:p>
        </p:txBody>
      </p:sp>
      <p:sp>
        <p:nvSpPr>
          <p:cNvPr id="154627" name="Rectangle 3"/>
          <p:cNvSpPr>
            <a:spLocks noGrp="1" noChangeArrowheads="1"/>
          </p:cNvSpPr>
          <p:nvPr>
            <p:ph idx="1"/>
          </p:nvPr>
        </p:nvSpPr>
        <p:spPr>
          <a:xfrm>
            <a:off x="838200" y="2490788"/>
            <a:ext cx="7430334" cy="3444875"/>
          </a:xfrm>
        </p:spPr>
        <p:txBody>
          <a:bodyPr rtlCol="0">
            <a:normAutofit/>
          </a:bodyPr>
          <a:lstStyle/>
          <a:p>
            <a:pPr eaLnBrk="1" fontAlgn="auto" hangingPunct="1">
              <a:lnSpc>
                <a:spcPct val="90000"/>
              </a:lnSpc>
              <a:buClr>
                <a:schemeClr val="accent4"/>
              </a:buClr>
              <a:buSzPct val="100000"/>
              <a:buFont typeface="Arial"/>
              <a:buChar char="•"/>
              <a:defRPr/>
            </a:pPr>
            <a:r>
              <a:rPr lang="en-US" altLang="en-US" dirty="0">
                <a:solidFill>
                  <a:schemeClr val="tx1">
                    <a:lumMod val="85000"/>
                    <a:lumOff val="15000"/>
                  </a:schemeClr>
                </a:solidFill>
                <a:latin typeface="Calibri" panose="020F0502020204030204" pitchFamily="34" charset="0"/>
              </a:rPr>
              <a:t>Core Process 2: Plan the Project</a:t>
            </a:r>
          </a:p>
          <a:p>
            <a:pPr lvl="1" eaLnBrk="1" fontAlgn="auto" hangingPunct="1">
              <a:lnSpc>
                <a:spcPct val="90000"/>
              </a:lnSpc>
              <a:buClr>
                <a:schemeClr val="accent4"/>
              </a:buClr>
              <a:buSzPct val="100000"/>
              <a:buFont typeface="Arial"/>
              <a:buChar char="•"/>
              <a:defRPr/>
            </a:pPr>
            <a:r>
              <a:rPr lang="en-US" altLang="en-US" dirty="0">
                <a:solidFill>
                  <a:schemeClr val="tx1">
                    <a:lumMod val="85000"/>
                    <a:lumOff val="15000"/>
                  </a:schemeClr>
                </a:solidFill>
                <a:latin typeface="Calibri" panose="020F0502020204030204" pitchFamily="34" charset="0"/>
              </a:rPr>
              <a:t>Determine the major components (functional areas) that are needed</a:t>
            </a:r>
          </a:p>
          <a:p>
            <a:pPr lvl="2" eaLnBrk="1" fontAlgn="auto" hangingPunct="1">
              <a:lnSpc>
                <a:spcPct val="90000"/>
              </a:lnSpc>
              <a:buClr>
                <a:schemeClr val="accent4"/>
              </a:buClr>
              <a:buSzPct val="100000"/>
              <a:buFont typeface="Arial"/>
              <a:buChar char="•"/>
              <a:defRPr/>
            </a:pPr>
            <a:r>
              <a:rPr lang="en-US" altLang="en-US" dirty="0">
                <a:solidFill>
                  <a:schemeClr val="tx1">
                    <a:lumMod val="85000"/>
                    <a:lumOff val="15000"/>
                  </a:schemeClr>
                </a:solidFill>
                <a:latin typeface="Calibri" panose="020F0502020204030204" pitchFamily="34" charset="0"/>
              </a:rPr>
              <a:t>Supplier information subsystem</a:t>
            </a:r>
          </a:p>
          <a:p>
            <a:pPr lvl="2" eaLnBrk="1" fontAlgn="auto" hangingPunct="1">
              <a:lnSpc>
                <a:spcPct val="90000"/>
              </a:lnSpc>
              <a:buClr>
                <a:schemeClr val="accent4"/>
              </a:buClr>
              <a:buSzPct val="100000"/>
              <a:buFont typeface="Arial"/>
              <a:buChar char="•"/>
              <a:defRPr/>
            </a:pPr>
            <a:r>
              <a:rPr lang="en-US" altLang="en-US" dirty="0">
                <a:solidFill>
                  <a:schemeClr val="tx1">
                    <a:lumMod val="85000"/>
                    <a:lumOff val="15000"/>
                  </a:schemeClr>
                </a:solidFill>
                <a:latin typeface="Calibri" panose="020F0502020204030204" pitchFamily="34" charset="0"/>
              </a:rPr>
              <a:t>Product information subsystem</a:t>
            </a:r>
          </a:p>
          <a:p>
            <a:pPr lvl="1" eaLnBrk="1" fontAlgn="auto" hangingPunct="1">
              <a:lnSpc>
                <a:spcPct val="90000"/>
              </a:lnSpc>
              <a:buClr>
                <a:schemeClr val="accent4"/>
              </a:buClr>
              <a:buSzPct val="100000"/>
              <a:buFont typeface="Arial"/>
              <a:buChar char="•"/>
              <a:defRPr/>
            </a:pPr>
            <a:r>
              <a:rPr lang="en-US" altLang="en-US" dirty="0">
                <a:solidFill>
                  <a:schemeClr val="tx1">
                    <a:lumMod val="85000"/>
                    <a:lumOff val="15000"/>
                  </a:schemeClr>
                </a:solidFill>
                <a:latin typeface="Calibri" panose="020F0502020204030204" pitchFamily="34" charset="0"/>
              </a:rPr>
              <a:t>Define the iterations and assign each function to an iteration</a:t>
            </a:r>
          </a:p>
          <a:p>
            <a:pPr lvl="2" eaLnBrk="1" fontAlgn="auto" hangingPunct="1">
              <a:lnSpc>
                <a:spcPct val="90000"/>
              </a:lnSpc>
              <a:buClr>
                <a:schemeClr val="accent4"/>
              </a:buClr>
              <a:buSzPct val="100000"/>
              <a:buFont typeface="Arial"/>
              <a:buChar char="•"/>
              <a:defRPr/>
            </a:pPr>
            <a:r>
              <a:rPr lang="en-US" altLang="en-US" dirty="0">
                <a:solidFill>
                  <a:schemeClr val="tx1">
                    <a:lumMod val="85000"/>
                    <a:lumOff val="15000"/>
                  </a:schemeClr>
                </a:solidFill>
                <a:latin typeface="Calibri" panose="020F0502020204030204" pitchFamily="34" charset="0"/>
              </a:rPr>
              <a:t>Decide to do Supplier subsystem first</a:t>
            </a:r>
          </a:p>
          <a:p>
            <a:pPr lvl="2" eaLnBrk="1" fontAlgn="auto" hangingPunct="1">
              <a:lnSpc>
                <a:spcPct val="90000"/>
              </a:lnSpc>
              <a:buClr>
                <a:schemeClr val="accent4"/>
              </a:buClr>
              <a:buSzPct val="100000"/>
              <a:buFont typeface="Arial"/>
              <a:buChar char="•"/>
              <a:defRPr/>
            </a:pPr>
            <a:r>
              <a:rPr lang="en-US" altLang="en-US" dirty="0">
                <a:solidFill>
                  <a:schemeClr val="tx1">
                    <a:lumMod val="85000"/>
                    <a:lumOff val="15000"/>
                  </a:schemeClr>
                </a:solidFill>
                <a:latin typeface="Calibri" panose="020F0502020204030204" pitchFamily="34" charset="0"/>
              </a:rPr>
              <a:t>Plan one iteration as it is small and straight forward</a:t>
            </a:r>
          </a:p>
          <a:p>
            <a:pPr lvl="1" eaLnBrk="1" fontAlgn="auto" hangingPunct="1">
              <a:lnSpc>
                <a:spcPct val="90000"/>
              </a:lnSpc>
              <a:buClr>
                <a:schemeClr val="accent4"/>
              </a:buClr>
              <a:buSzPct val="100000"/>
              <a:buFont typeface="Arial"/>
              <a:buChar char="•"/>
              <a:defRPr/>
            </a:pPr>
            <a:r>
              <a:rPr lang="en-US" altLang="en-US" dirty="0">
                <a:solidFill>
                  <a:schemeClr val="tx1">
                    <a:lumMod val="85000"/>
                    <a:lumOff val="15000"/>
                  </a:schemeClr>
                </a:solidFill>
                <a:latin typeface="Calibri" panose="020F0502020204030204" pitchFamily="34" charset="0"/>
              </a:rPr>
              <a:t>Determine team members and responsibilities</a:t>
            </a:r>
          </a:p>
        </p:txBody>
      </p:sp>
      <p:sp>
        <p:nvSpPr>
          <p:cNvPr id="5" name="Slide Number Placeholder 5"/>
          <p:cNvSpPr>
            <a:spLocks noGrp="1"/>
          </p:cNvSpPr>
          <p:nvPr>
            <p:ph type="sldNum" sz="quarter" idx="12"/>
          </p:nvPr>
        </p:nvSpPr>
        <p:spPr/>
        <p:txBody>
          <a:bodyPr/>
          <a:lstStyle/>
          <a:p>
            <a:pPr>
              <a:defRPr/>
            </a:pPr>
            <a:fld id="{997C6531-90B7-44AC-B6CB-A42C0A56D164}" type="slidenum">
              <a:rPr lang="en-US" altLang="en-US"/>
              <a:pPr>
                <a:defRPr/>
              </a:pPr>
              <a:t>26</a:t>
            </a:fld>
            <a:endParaRPr lang="en-US" altLang="en-US"/>
          </a:p>
        </p:txBody>
      </p:sp>
      <p:sp>
        <p:nvSpPr>
          <p:cNvPr id="4" name="Footer Placeholder 4"/>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000581" y="1753640"/>
            <a:ext cx="3266619" cy="1371600"/>
          </a:xfrm>
        </p:spPr>
        <p:txBody>
          <a:bodyPr>
            <a:normAutofit/>
          </a:bodyPr>
          <a:lstStyle/>
          <a:p>
            <a:pPr eaLnBrk="1" hangingPunct="1">
              <a:defRPr/>
            </a:pPr>
            <a:r>
              <a:rPr lang="en-US" altLang="en-US" sz="2800" dirty="0" smtClean="0">
                <a:ln>
                  <a:noFill/>
                </a:ln>
                <a:latin typeface="Calibri" panose="020F0502020204030204" pitchFamily="34" charset="0"/>
              </a:rPr>
              <a:t>Work </a:t>
            </a:r>
            <a:r>
              <a:rPr lang="en-US" altLang="en-US" sz="2800" dirty="0">
                <a:ln>
                  <a:noFill/>
                </a:ln>
                <a:latin typeface="Calibri" panose="020F0502020204030204" pitchFamily="34" charset="0"/>
              </a:rPr>
              <a:t>Breakdown Structure for </a:t>
            </a:r>
            <a:r>
              <a:rPr lang="en-US" altLang="en-US" sz="2800" dirty="0" smtClean="0">
                <a:ln>
                  <a:noFill/>
                </a:ln>
                <a:latin typeface="Calibri" panose="020F0502020204030204" pitchFamily="34" charset="0"/>
              </a:rPr>
              <a:t>Iteration</a:t>
            </a:r>
            <a:endParaRPr lang="en-US" altLang="en-US" sz="2000" dirty="0" smtClean="0">
              <a:ln>
                <a:noFill/>
              </a:ln>
              <a:latin typeface="Calibri" panose="020F0502020204030204" pitchFamily="34" charset="0"/>
            </a:endParaRPr>
          </a:p>
        </p:txBody>
      </p:sp>
      <p:sp>
        <p:nvSpPr>
          <p:cNvPr id="46084" name="Text Placeholder 1"/>
          <p:cNvSpPr>
            <a:spLocks noGrp="1"/>
          </p:cNvSpPr>
          <p:nvPr>
            <p:ph type="body" sz="half" idx="2"/>
          </p:nvPr>
        </p:nvSpPr>
        <p:spPr>
          <a:xfrm>
            <a:off x="1176865" y="3352800"/>
            <a:ext cx="3014135" cy="1066800"/>
          </a:xfrm>
        </p:spPr>
        <p:txBody>
          <a:bodyPr>
            <a:normAutofit/>
          </a:bodyPr>
          <a:lstStyle/>
          <a:p>
            <a:pPr eaLnBrk="1" hangingPunct="1"/>
            <a:r>
              <a:rPr lang="en-US" altLang="en-US" sz="2000" dirty="0" smtClean="0">
                <a:latin typeface="Calibri" panose="020F0502020204030204" pitchFamily="34" charset="0"/>
              </a:rPr>
              <a:t>Describes the work and covers Core Processes 3, 4, 5, and 6</a:t>
            </a:r>
          </a:p>
        </p:txBody>
      </p:sp>
      <p:pic>
        <p:nvPicPr>
          <p:cNvPr id="8" name="Content Placeholder 7" descr="Work Breakdown Structure. Discover and understand the details of all aspects of the problem. 1. Meet with the purchasing department manager, approximately 3 hours. 2. Meet with several purchasing agents, approximately 4 hours. 3. Identify and define use cases, approximately 3 hours. 4. Identify and define information requirements, approximately 2 hours. 5. Develop workflows and descriptions for the use cases, approximately 6 hours. Design the components of the solution to the problem. 1. Design, lay out, input screens, output screens, and reports, approximately 8 hours. 2. Design and build database, attributes, keys, indexes, approximately 4 hours. 3. Design program details, approximately 6 hours. Build the components and integrate everything into the solution. 1. Code and unit test G U I layer programs, approximately 14 hours. 2. Code and unit test logic layer programs, approximately 8 hours. Perform all system-level tests and then deploy the solution. 1. Perform system functionality tests, approximately 5 hours. 2. Perform user acceptance test, approximately 8 hours.  "/>
          <p:cNvPicPr>
            <a:picLocks noGrp="1" noChangeAspect="1"/>
          </p:cNvPicPr>
          <p:nvPr>
            <p:ph sz="quarter" idx="13"/>
          </p:nvPr>
        </p:nvPicPr>
        <p:blipFill>
          <a:blip r:embed="rId2"/>
          <a:stretch>
            <a:fillRect/>
          </a:stretch>
        </p:blipFill>
        <p:spPr>
          <a:xfrm>
            <a:off x="4551756" y="1551494"/>
            <a:ext cx="3798164" cy="3630106"/>
          </a:xfrm>
          <a:prstGeom prst="rect">
            <a:avLst/>
          </a:prstGeom>
        </p:spPr>
      </p:pic>
      <p:sp>
        <p:nvSpPr>
          <p:cNvPr id="5" name="Slide Number Placeholder 5"/>
          <p:cNvSpPr>
            <a:spLocks noGrp="1"/>
          </p:cNvSpPr>
          <p:nvPr>
            <p:ph type="sldNum" sz="quarter" idx="12"/>
          </p:nvPr>
        </p:nvSpPr>
        <p:spPr/>
        <p:txBody>
          <a:bodyPr/>
          <a:lstStyle/>
          <a:p>
            <a:pPr>
              <a:defRPr/>
            </a:pPr>
            <a:fld id="{574132FE-965A-47D6-A0C7-6DE2BD892455}" type="slidenum">
              <a:rPr lang="en-US" altLang="en-US"/>
              <a:pPr>
                <a:defRPr/>
              </a:pPr>
              <a:t>27</a:t>
            </a:fld>
            <a:endParaRPr lang="en-US" altLang="en-US"/>
          </a:p>
        </p:txBody>
      </p:sp>
      <p:sp>
        <p:nvSpPr>
          <p:cNvPr id="4" name="Footer Placeholder 4"/>
          <p:cNvSpPr>
            <a:spLocks noGrp="1"/>
          </p:cNvSpPr>
          <p:nvPr>
            <p:ph type="ftr" sz="quarter" idx="11"/>
          </p:nvPr>
        </p:nvSpPr>
        <p:spPr>
          <a:xfrm>
            <a:off x="457200" y="6510318"/>
            <a:ext cx="5105400" cy="279400"/>
          </a:xfrm>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898559" y="1793299"/>
            <a:ext cx="3632202" cy="1371600"/>
          </a:xfrm>
        </p:spPr>
        <p:txBody>
          <a:bodyPr/>
          <a:lstStyle/>
          <a:p>
            <a:pPr eaLnBrk="1" hangingPunct="1"/>
            <a:r>
              <a:rPr lang="en-US" altLang="en-US" sz="2800" dirty="0" smtClean="0">
                <a:ln>
                  <a:noFill/>
                </a:ln>
                <a:latin typeface="Calibri" panose="020F0502020204030204" pitchFamily="34" charset="0"/>
              </a:rPr>
              <a:t>Work Sequence Draft for Iteration</a:t>
            </a:r>
            <a:endParaRPr lang="en-US" altLang="en-US" sz="2000" dirty="0" smtClean="0">
              <a:ln>
                <a:noFill/>
              </a:ln>
              <a:latin typeface="Calibri" panose="020F0502020204030204" pitchFamily="34" charset="0"/>
            </a:endParaRPr>
          </a:p>
        </p:txBody>
      </p:sp>
      <p:sp>
        <p:nvSpPr>
          <p:cNvPr id="47108" name="Text Placeholder 1"/>
          <p:cNvSpPr>
            <a:spLocks noGrp="1"/>
          </p:cNvSpPr>
          <p:nvPr>
            <p:ph type="body" sz="half" idx="2"/>
          </p:nvPr>
        </p:nvSpPr>
        <p:spPr>
          <a:xfrm>
            <a:off x="915493" y="3270448"/>
            <a:ext cx="3632201" cy="783168"/>
          </a:xfrm>
        </p:spPr>
        <p:txBody>
          <a:bodyPr/>
          <a:lstStyle/>
          <a:p>
            <a:pPr eaLnBrk="1" hangingPunct="1"/>
            <a:r>
              <a:rPr lang="en-US" altLang="en-US" sz="2000" dirty="0" smtClean="0">
                <a:latin typeface="Calibri" panose="020F0502020204030204" pitchFamily="34" charset="0"/>
              </a:rPr>
              <a:t>Elaborates the Work Breakdown Structure</a:t>
            </a:r>
          </a:p>
        </p:txBody>
      </p:sp>
      <p:pic>
        <p:nvPicPr>
          <p:cNvPr id="9" name="Picture Placeholder 9" descr="A flowchart shows work sequence draft for iteration that elaborates the work breakdown structure. The sequence goes as follows: start; Day 1: Plan project. 0.1. Develop project plan. Day 2: 12 hours. 1.1. Meet with purchasing manager, 3 hours; 1.2. Meet with purchasing agents, 4 hours. Both lead to 1.3. Define use cases, 3 hours, and 1.4. define information requirements, 2 hours.  Day 3: 14 hours. 1.5. Develop workflows, 6 hours; 2.1. Design screens. Morning of day 4: 8 hours. Design screens leads to 2.2. Design and build database, 4 hours; and 2.3. Design overall architecture, 4 hours. Both these tasks lead to Day 5: 28 hours. 2.4 design program details, 6 hours; 3.1 Code and test G U I layer, 14 hours; 3.2 Code and test logic layer, 8 hours. Day 6: 12 hours. 4.1 Perform functional test, 5 hours; 4.2 perform user acceptance test, 7 hours. "/>
          <p:cNvPicPr>
            <a:picLocks noGrp="1" noChangeAspect="1"/>
          </p:cNvPicPr>
          <p:nvPr>
            <p:ph sz="quarter" idx="13"/>
          </p:nvPr>
        </p:nvPicPr>
        <p:blipFill>
          <a:blip r:embed="rId2"/>
          <a:srcRect t="2342" b="2342"/>
          <a:stretch>
            <a:fillRect/>
          </a:stretch>
        </p:blipFill>
        <p:spPr>
          <a:xfrm>
            <a:off x="4741223" y="1325497"/>
            <a:ext cx="3662422" cy="4922903"/>
          </a:xfrm>
          <a:prstGeom prst="rect">
            <a:avLst/>
          </a:prstGeom>
        </p:spPr>
      </p:pic>
      <p:sp>
        <p:nvSpPr>
          <p:cNvPr id="5" name="Slide Number Placeholder 5"/>
          <p:cNvSpPr>
            <a:spLocks noGrp="1"/>
          </p:cNvSpPr>
          <p:nvPr>
            <p:ph type="sldNum" sz="quarter" idx="12"/>
          </p:nvPr>
        </p:nvSpPr>
        <p:spPr/>
        <p:txBody>
          <a:bodyPr/>
          <a:lstStyle/>
          <a:p>
            <a:pPr>
              <a:defRPr/>
            </a:pPr>
            <a:fld id="{8BDC76C6-A198-40F4-8335-524637B10883}" type="slidenum">
              <a:rPr lang="en-US" altLang="en-US"/>
              <a:pPr>
                <a:defRPr/>
              </a:pPr>
              <a:t>28</a:t>
            </a:fld>
            <a:endParaRPr lang="en-US" altLang="en-US"/>
          </a:p>
        </p:txBody>
      </p:sp>
      <p:sp>
        <p:nvSpPr>
          <p:cNvPr id="4" name="Footer Placeholder 4"/>
          <p:cNvSpPr>
            <a:spLocks noGrp="1"/>
          </p:cNvSpPr>
          <p:nvPr>
            <p:ph type="ftr" sz="quarter" idx="11"/>
          </p:nvPr>
        </p:nvSpPr>
        <p:spPr>
          <a:xfrm>
            <a:off x="457200" y="6510318"/>
            <a:ext cx="5105400" cy="279400"/>
          </a:xfrm>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dirty="0" smtClean="0">
                <a:ln>
                  <a:noFill/>
                </a:ln>
                <a:latin typeface="Calibri" panose="020F0502020204030204" pitchFamily="34" charset="0"/>
              </a:rPr>
              <a:t>Day 2: Activities </a:t>
            </a:r>
          </a:p>
        </p:txBody>
      </p:sp>
      <p:sp>
        <p:nvSpPr>
          <p:cNvPr id="48131" name="Rectangle 3"/>
          <p:cNvSpPr>
            <a:spLocks noGrp="1" noChangeArrowheads="1"/>
          </p:cNvSpPr>
          <p:nvPr>
            <p:ph idx="1"/>
          </p:nvPr>
        </p:nvSpPr>
        <p:spPr/>
        <p:txBody>
          <a:bodyPr/>
          <a:lstStyle/>
          <a:p>
            <a:pPr eaLnBrk="1" hangingPunct="1">
              <a:buClr>
                <a:schemeClr val="accent4"/>
              </a:buClr>
              <a:buSzPct val="100000"/>
            </a:pPr>
            <a:r>
              <a:rPr lang="en-US" altLang="en-US" dirty="0" smtClean="0">
                <a:latin typeface="Calibri" panose="020F0502020204030204" pitchFamily="34" charset="0"/>
              </a:rPr>
              <a:t>Core Process 3: Discover and Understand Details</a:t>
            </a:r>
          </a:p>
          <a:p>
            <a:pPr lvl="1" eaLnBrk="1" hangingPunct="1">
              <a:buClr>
                <a:schemeClr val="accent4"/>
              </a:buClr>
              <a:buSzPct val="100000"/>
            </a:pPr>
            <a:r>
              <a:rPr lang="en-US" altLang="en-US" dirty="0" smtClean="0">
                <a:latin typeface="Calibri" panose="020F0502020204030204" pitchFamily="34" charset="0"/>
              </a:rPr>
              <a:t>Do preliminary fact-finding to understand requirements</a:t>
            </a:r>
          </a:p>
          <a:p>
            <a:pPr lvl="1" eaLnBrk="1" hangingPunct="1">
              <a:buClr>
                <a:schemeClr val="accent4"/>
              </a:buClr>
              <a:buSzPct val="100000"/>
            </a:pPr>
            <a:r>
              <a:rPr lang="en-US" altLang="en-US" dirty="0" smtClean="0">
                <a:latin typeface="Calibri" panose="020F0502020204030204" pitchFamily="34" charset="0"/>
              </a:rPr>
              <a:t>Develop a preliminary list of use cases and a use case diagram</a:t>
            </a:r>
          </a:p>
          <a:p>
            <a:pPr lvl="1" eaLnBrk="1" hangingPunct="1">
              <a:buClr>
                <a:schemeClr val="accent4"/>
              </a:buClr>
              <a:buSzPct val="100000"/>
            </a:pPr>
            <a:r>
              <a:rPr lang="en-US" altLang="en-US" dirty="0" smtClean="0">
                <a:latin typeface="Calibri" panose="020F0502020204030204" pitchFamily="34" charset="0"/>
              </a:rPr>
              <a:t>Develop a preliminary list of classes and a class diagram</a:t>
            </a:r>
          </a:p>
        </p:txBody>
      </p:sp>
      <p:sp>
        <p:nvSpPr>
          <p:cNvPr id="5" name="Slide Number Placeholder 5"/>
          <p:cNvSpPr>
            <a:spLocks noGrp="1"/>
          </p:cNvSpPr>
          <p:nvPr>
            <p:ph type="sldNum" sz="quarter" idx="12"/>
          </p:nvPr>
        </p:nvSpPr>
        <p:spPr/>
        <p:txBody>
          <a:bodyPr/>
          <a:lstStyle/>
          <a:p>
            <a:pPr>
              <a:defRPr/>
            </a:pPr>
            <a:fld id="{37FE58FB-61FF-4226-A52D-7A38DC98E60B}" type="slidenum">
              <a:rPr lang="en-US" altLang="en-US"/>
              <a:pPr>
                <a:defRPr/>
              </a:pPr>
              <a:t>29</a:t>
            </a:fld>
            <a:endParaRPr lang="en-US" altLang="en-US"/>
          </a:p>
        </p:txBody>
      </p:sp>
      <p:sp>
        <p:nvSpPr>
          <p:cNvPr id="4" name="Footer Placeholder 4"/>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76338" y="915988"/>
            <a:ext cx="6799262" cy="1141412"/>
          </a:xfrm>
        </p:spPr>
        <p:txBody>
          <a:bodyPr/>
          <a:lstStyle/>
          <a:p>
            <a:pPr eaLnBrk="1" hangingPunct="1"/>
            <a:r>
              <a:rPr lang="en-US" altLang="en-US" dirty="0" smtClean="0">
                <a:ln>
                  <a:noFill/>
                </a:ln>
                <a:latin typeface="Calibri" panose="020F0502020204030204" pitchFamily="34" charset="0"/>
              </a:rPr>
              <a:t>Chapter 1: Outline</a:t>
            </a:r>
          </a:p>
        </p:txBody>
      </p:sp>
      <p:sp>
        <p:nvSpPr>
          <p:cNvPr id="74755" name="Rectangle 3"/>
          <p:cNvSpPr>
            <a:spLocks noGrp="1" noChangeArrowheads="1"/>
          </p:cNvSpPr>
          <p:nvPr>
            <p:ph idx="1"/>
          </p:nvPr>
        </p:nvSpPr>
        <p:spPr>
          <a:xfrm>
            <a:off x="762000" y="2438400"/>
            <a:ext cx="7620000" cy="3276600"/>
          </a:xfrm>
        </p:spPr>
        <p:txBody>
          <a:bodyPr rtlCol="0">
            <a:normAutofit/>
          </a:bodyPr>
          <a:lstStyle/>
          <a:p>
            <a:pPr eaLnBrk="1" fontAlgn="auto" hangingPunct="1">
              <a:buClr>
                <a:schemeClr val="accent4"/>
              </a:buClr>
              <a:buSzPct val="100000"/>
              <a:buFont typeface="Arial"/>
              <a:buChar char="•"/>
              <a:defRPr/>
            </a:pPr>
            <a:r>
              <a:rPr lang="en-US" altLang="en-US" dirty="0">
                <a:solidFill>
                  <a:schemeClr val="tx1">
                    <a:lumMod val="85000"/>
                    <a:lumOff val="15000"/>
                  </a:schemeClr>
                </a:solidFill>
                <a:latin typeface="Calibri" panose="020F0502020204030204" pitchFamily="34" charset="0"/>
              </a:rPr>
              <a:t>Software Development and Systems Analysis and Design</a:t>
            </a:r>
          </a:p>
          <a:p>
            <a:pPr eaLnBrk="1" fontAlgn="auto" hangingPunct="1">
              <a:buClr>
                <a:schemeClr val="accent4"/>
              </a:buClr>
              <a:buSzPct val="100000"/>
              <a:buFont typeface="Arial"/>
              <a:buChar char="•"/>
              <a:defRPr/>
            </a:pPr>
            <a:r>
              <a:rPr lang="en-US" altLang="en-US" dirty="0">
                <a:solidFill>
                  <a:schemeClr val="tx1">
                    <a:lumMod val="85000"/>
                    <a:lumOff val="15000"/>
                  </a:schemeClr>
                </a:solidFill>
                <a:latin typeface="Calibri" panose="020F0502020204030204" pitchFamily="34" charset="0"/>
              </a:rPr>
              <a:t>Systems Development </a:t>
            </a:r>
            <a:r>
              <a:rPr lang="en-US" altLang="en-US" dirty="0" smtClean="0">
                <a:solidFill>
                  <a:schemeClr val="tx1">
                    <a:lumMod val="85000"/>
                    <a:lumOff val="15000"/>
                  </a:schemeClr>
                </a:solidFill>
                <a:latin typeface="Calibri" panose="020F0502020204030204" pitchFamily="34" charset="0"/>
              </a:rPr>
              <a:t>Lifecycle (S</a:t>
            </a:r>
            <a:r>
              <a:rPr lang="en-US" altLang="en-US" sz="100" dirty="0" smtClean="0">
                <a:solidFill>
                  <a:schemeClr val="tx1">
                    <a:lumMod val="85000"/>
                    <a:lumOff val="15000"/>
                  </a:schemeClr>
                </a:solidFill>
                <a:latin typeface="Calibri" panose="020F0502020204030204" pitchFamily="34" charset="0"/>
              </a:rPr>
              <a:t> </a:t>
            </a:r>
            <a:r>
              <a:rPr lang="en-US" altLang="en-US" dirty="0" smtClean="0">
                <a:solidFill>
                  <a:schemeClr val="tx1">
                    <a:lumMod val="85000"/>
                    <a:lumOff val="15000"/>
                  </a:schemeClr>
                </a:solidFill>
                <a:latin typeface="Calibri" panose="020F0502020204030204" pitchFamily="34" charset="0"/>
              </a:rPr>
              <a:t>D</a:t>
            </a:r>
            <a:r>
              <a:rPr lang="en-US" altLang="en-US" sz="100" dirty="0" smtClean="0">
                <a:solidFill>
                  <a:schemeClr val="tx1">
                    <a:lumMod val="85000"/>
                    <a:lumOff val="15000"/>
                  </a:schemeClr>
                </a:solidFill>
                <a:latin typeface="Calibri" panose="020F0502020204030204" pitchFamily="34" charset="0"/>
              </a:rPr>
              <a:t> </a:t>
            </a:r>
            <a:r>
              <a:rPr lang="en-US" altLang="en-US" dirty="0" smtClean="0">
                <a:solidFill>
                  <a:schemeClr val="tx1">
                    <a:lumMod val="85000"/>
                    <a:lumOff val="15000"/>
                  </a:schemeClr>
                </a:solidFill>
                <a:latin typeface="Calibri" panose="020F0502020204030204" pitchFamily="34" charset="0"/>
              </a:rPr>
              <a:t>L</a:t>
            </a:r>
            <a:r>
              <a:rPr lang="en-US" altLang="en-US" sz="100" dirty="0" smtClean="0">
                <a:solidFill>
                  <a:schemeClr val="tx1">
                    <a:lumMod val="85000"/>
                    <a:lumOff val="15000"/>
                  </a:schemeClr>
                </a:solidFill>
                <a:latin typeface="Calibri" panose="020F0502020204030204" pitchFamily="34" charset="0"/>
              </a:rPr>
              <a:t> </a:t>
            </a:r>
            <a:r>
              <a:rPr lang="en-US" altLang="en-US" dirty="0" smtClean="0">
                <a:solidFill>
                  <a:schemeClr val="tx1">
                    <a:lumMod val="85000"/>
                    <a:lumOff val="15000"/>
                  </a:schemeClr>
                </a:solidFill>
                <a:latin typeface="Calibri" panose="020F0502020204030204" pitchFamily="34" charset="0"/>
              </a:rPr>
              <a:t>C)</a:t>
            </a:r>
            <a:endParaRPr lang="en-US" altLang="en-US" dirty="0">
              <a:solidFill>
                <a:schemeClr val="tx1">
                  <a:lumMod val="85000"/>
                  <a:lumOff val="15000"/>
                </a:schemeClr>
              </a:solidFill>
              <a:latin typeface="Calibri" panose="020F0502020204030204" pitchFamily="34" charset="0"/>
            </a:endParaRPr>
          </a:p>
          <a:p>
            <a:pPr eaLnBrk="1" fontAlgn="auto" hangingPunct="1">
              <a:buClr>
                <a:schemeClr val="accent4"/>
              </a:buClr>
              <a:buSzPct val="100000"/>
              <a:buFont typeface="Arial"/>
              <a:buChar char="•"/>
              <a:defRPr/>
            </a:pPr>
            <a:r>
              <a:rPr lang="en-US" altLang="en-US" dirty="0" smtClean="0">
                <a:solidFill>
                  <a:schemeClr val="tx1">
                    <a:lumMod val="85000"/>
                    <a:lumOff val="15000"/>
                  </a:schemeClr>
                </a:solidFill>
                <a:latin typeface="Calibri" panose="020F0502020204030204" pitchFamily="34" charset="0"/>
              </a:rPr>
              <a:t>Iterative Development</a:t>
            </a:r>
          </a:p>
          <a:p>
            <a:pPr eaLnBrk="1" fontAlgn="auto" hangingPunct="1">
              <a:buClr>
                <a:schemeClr val="accent4"/>
              </a:buClr>
              <a:buSzPct val="100000"/>
              <a:buFont typeface="Arial"/>
              <a:buChar char="•"/>
              <a:defRPr/>
            </a:pPr>
            <a:r>
              <a:rPr lang="en-US" altLang="en-US" dirty="0">
                <a:solidFill>
                  <a:schemeClr val="tx1">
                    <a:lumMod val="85000"/>
                    <a:lumOff val="15000"/>
                  </a:schemeClr>
                </a:solidFill>
                <a:latin typeface="Calibri" panose="020F0502020204030204" pitchFamily="34" charset="0"/>
              </a:rPr>
              <a:t>Introduction to Ridgeline Mountain </a:t>
            </a:r>
            <a:r>
              <a:rPr lang="en-US" altLang="en-US" dirty="0" smtClean="0">
                <a:solidFill>
                  <a:schemeClr val="tx1">
                    <a:lumMod val="85000"/>
                    <a:lumOff val="15000"/>
                  </a:schemeClr>
                </a:solidFill>
                <a:latin typeface="Calibri" panose="020F0502020204030204" pitchFamily="34" charset="0"/>
              </a:rPr>
              <a:t>Outfitters (R</a:t>
            </a:r>
            <a:r>
              <a:rPr lang="en-US" altLang="en-US" sz="100" dirty="0" smtClean="0">
                <a:solidFill>
                  <a:schemeClr val="tx1">
                    <a:lumMod val="85000"/>
                    <a:lumOff val="15000"/>
                  </a:schemeClr>
                </a:solidFill>
                <a:latin typeface="Calibri" panose="020F0502020204030204" pitchFamily="34" charset="0"/>
              </a:rPr>
              <a:t> </a:t>
            </a:r>
            <a:r>
              <a:rPr lang="en-US" altLang="en-US" dirty="0" smtClean="0">
                <a:solidFill>
                  <a:schemeClr val="tx1">
                    <a:lumMod val="85000"/>
                    <a:lumOff val="15000"/>
                  </a:schemeClr>
                </a:solidFill>
                <a:latin typeface="Calibri" panose="020F0502020204030204" pitchFamily="34" charset="0"/>
              </a:rPr>
              <a:t>M</a:t>
            </a:r>
            <a:r>
              <a:rPr lang="en-US" altLang="en-US" sz="100" dirty="0" smtClean="0">
                <a:solidFill>
                  <a:schemeClr val="tx1">
                    <a:lumMod val="85000"/>
                    <a:lumOff val="15000"/>
                  </a:schemeClr>
                </a:solidFill>
                <a:latin typeface="Calibri" panose="020F0502020204030204" pitchFamily="34" charset="0"/>
              </a:rPr>
              <a:t> </a:t>
            </a:r>
            <a:r>
              <a:rPr lang="en-US" altLang="en-US" dirty="0" smtClean="0">
                <a:solidFill>
                  <a:schemeClr val="tx1">
                    <a:lumMod val="85000"/>
                    <a:lumOff val="15000"/>
                  </a:schemeClr>
                </a:solidFill>
                <a:latin typeface="Calibri" panose="020F0502020204030204" pitchFamily="34" charset="0"/>
              </a:rPr>
              <a:t>O)</a:t>
            </a:r>
            <a:endParaRPr lang="en-US" altLang="en-US" dirty="0">
              <a:solidFill>
                <a:schemeClr val="tx1">
                  <a:lumMod val="85000"/>
                  <a:lumOff val="15000"/>
                </a:schemeClr>
              </a:solidFill>
              <a:latin typeface="Calibri" panose="020F0502020204030204" pitchFamily="34" charset="0"/>
            </a:endParaRPr>
          </a:p>
          <a:p>
            <a:pPr eaLnBrk="1" fontAlgn="auto" hangingPunct="1">
              <a:buClr>
                <a:schemeClr val="accent4"/>
              </a:buClr>
              <a:buSzPct val="100000"/>
              <a:buFont typeface="Arial"/>
              <a:buChar char="•"/>
              <a:defRPr/>
            </a:pPr>
            <a:r>
              <a:rPr lang="en-US" altLang="en-US" dirty="0">
                <a:solidFill>
                  <a:schemeClr val="tx1">
                    <a:lumMod val="85000"/>
                    <a:lumOff val="15000"/>
                  </a:schemeClr>
                </a:solidFill>
                <a:latin typeface="Calibri" panose="020F0502020204030204" pitchFamily="34" charset="0"/>
              </a:rPr>
              <a:t>Developing </a:t>
            </a:r>
            <a:r>
              <a:rPr lang="en-US" altLang="en-US" dirty="0" smtClean="0">
                <a:solidFill>
                  <a:schemeClr val="tx1">
                    <a:lumMod val="85000"/>
                    <a:lumOff val="15000"/>
                  </a:schemeClr>
                </a:solidFill>
                <a:latin typeface="Calibri" panose="020F0502020204030204" pitchFamily="34" charset="0"/>
              </a:rPr>
              <a:t>R</a:t>
            </a:r>
            <a:r>
              <a:rPr lang="en-US" altLang="en-US" sz="100" dirty="0" smtClean="0">
                <a:solidFill>
                  <a:schemeClr val="tx1">
                    <a:lumMod val="85000"/>
                    <a:lumOff val="15000"/>
                  </a:schemeClr>
                </a:solidFill>
                <a:latin typeface="Calibri" panose="020F0502020204030204" pitchFamily="34" charset="0"/>
              </a:rPr>
              <a:t> </a:t>
            </a:r>
            <a:r>
              <a:rPr lang="en-US" altLang="en-US" dirty="0" smtClean="0">
                <a:solidFill>
                  <a:schemeClr val="tx1">
                    <a:lumMod val="85000"/>
                    <a:lumOff val="15000"/>
                  </a:schemeClr>
                </a:solidFill>
                <a:latin typeface="Calibri" panose="020F0502020204030204" pitchFamily="34" charset="0"/>
              </a:rPr>
              <a:t>M</a:t>
            </a:r>
            <a:r>
              <a:rPr lang="en-US" altLang="en-US" sz="100" dirty="0" smtClean="0">
                <a:solidFill>
                  <a:schemeClr val="tx1">
                    <a:lumMod val="85000"/>
                    <a:lumOff val="15000"/>
                  </a:schemeClr>
                </a:solidFill>
                <a:latin typeface="Calibri" panose="020F0502020204030204" pitchFamily="34" charset="0"/>
              </a:rPr>
              <a:t> </a:t>
            </a:r>
            <a:r>
              <a:rPr lang="en-US" altLang="en-US" dirty="0" smtClean="0">
                <a:solidFill>
                  <a:schemeClr val="tx1">
                    <a:lumMod val="85000"/>
                    <a:lumOff val="15000"/>
                  </a:schemeClr>
                </a:solidFill>
                <a:latin typeface="Calibri" panose="020F0502020204030204" pitchFamily="34" charset="0"/>
              </a:rPr>
              <a:t>O’s </a:t>
            </a:r>
            <a:r>
              <a:rPr lang="en-US" altLang="en-US" dirty="0">
                <a:solidFill>
                  <a:schemeClr val="tx1">
                    <a:lumMod val="85000"/>
                    <a:lumOff val="15000"/>
                  </a:schemeClr>
                </a:solidFill>
                <a:latin typeface="Calibri" panose="020F0502020204030204" pitchFamily="34" charset="0"/>
              </a:rPr>
              <a:t>Tradeshow Systems</a:t>
            </a:r>
          </a:p>
          <a:p>
            <a:pPr eaLnBrk="1" fontAlgn="auto" hangingPunct="1">
              <a:buClr>
                <a:schemeClr val="accent4"/>
              </a:buClr>
              <a:buSzPct val="100000"/>
              <a:buFont typeface="Arial"/>
              <a:buChar char="•"/>
              <a:defRPr/>
            </a:pPr>
            <a:r>
              <a:rPr lang="en-US" altLang="en-US" dirty="0">
                <a:solidFill>
                  <a:schemeClr val="tx1">
                    <a:lumMod val="85000"/>
                    <a:lumOff val="15000"/>
                  </a:schemeClr>
                </a:solidFill>
                <a:latin typeface="Calibri" panose="020F0502020204030204" pitchFamily="34" charset="0"/>
              </a:rPr>
              <a:t>Where You are Headed—The Rest of the Book</a:t>
            </a:r>
          </a:p>
        </p:txBody>
      </p:sp>
      <p:sp>
        <p:nvSpPr>
          <p:cNvPr id="5" name="Slide Number Placeholder 5"/>
          <p:cNvSpPr>
            <a:spLocks noGrp="1"/>
          </p:cNvSpPr>
          <p:nvPr>
            <p:ph type="sldNum" sz="quarter" idx="12"/>
          </p:nvPr>
        </p:nvSpPr>
        <p:spPr/>
        <p:txBody>
          <a:bodyPr/>
          <a:lstStyle/>
          <a:p>
            <a:pPr>
              <a:defRPr/>
            </a:pPr>
            <a:fld id="{C39D3E50-66E8-4092-B60B-32092262E93B}" type="slidenum">
              <a:rPr lang="en-US" altLang="en-US"/>
              <a:pPr>
                <a:defRPr/>
              </a:pPr>
              <a:t>3</a:t>
            </a:fld>
            <a:endParaRPr lang="en-US" altLang="en-US" dirty="0"/>
          </a:p>
        </p:txBody>
      </p:sp>
      <p:sp>
        <p:nvSpPr>
          <p:cNvPr id="4" name="Footer Placeholder 4"/>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rtlCol="0">
            <a:normAutofit/>
          </a:bodyPr>
          <a:lstStyle/>
          <a:p>
            <a:pPr eaLnBrk="1" fontAlgn="auto" hangingPunct="1">
              <a:spcAft>
                <a:spcPts val="0"/>
              </a:spcAft>
              <a:defRPr/>
            </a:pPr>
            <a:r>
              <a:rPr lang="en-US" altLang="en-US" dirty="0">
                <a:solidFill>
                  <a:schemeClr val="tx1">
                    <a:lumMod val="85000"/>
                    <a:lumOff val="15000"/>
                  </a:schemeClr>
                </a:solidFill>
                <a:latin typeface="Calibri" panose="020F0502020204030204" pitchFamily="34" charset="0"/>
              </a:rPr>
              <a:t>Identify Use </a:t>
            </a:r>
            <a:r>
              <a:rPr lang="en-US" altLang="en-US" dirty="0" smtClean="0">
                <a:solidFill>
                  <a:schemeClr val="tx1">
                    <a:lumMod val="85000"/>
                    <a:lumOff val="15000"/>
                  </a:schemeClr>
                </a:solidFill>
                <a:latin typeface="Calibri" panose="020F0502020204030204" pitchFamily="34" charset="0"/>
              </a:rPr>
              <a:t>Cases:</a:t>
            </a:r>
            <a:r>
              <a:rPr lang="en-US" altLang="en-US" baseline="0" dirty="0">
                <a:solidFill>
                  <a:schemeClr val="tx1">
                    <a:lumMod val="85000"/>
                    <a:lumOff val="15000"/>
                  </a:schemeClr>
                </a:solidFill>
                <a:latin typeface="Calibri" panose="020F0502020204030204" pitchFamily="34" charset="0"/>
              </a:rPr>
              <a:t> </a:t>
            </a:r>
            <a:r>
              <a:rPr lang="en-US" altLang="en-US" sz="2800" dirty="0" smtClean="0">
                <a:solidFill>
                  <a:schemeClr val="tx1">
                    <a:lumMod val="85000"/>
                    <a:lumOff val="15000"/>
                  </a:schemeClr>
                </a:solidFill>
                <a:latin typeface="Calibri" panose="020F0502020204030204" pitchFamily="34" charset="0"/>
              </a:rPr>
              <a:t>Both </a:t>
            </a:r>
            <a:r>
              <a:rPr lang="en-US" altLang="en-US" sz="2800" dirty="0">
                <a:solidFill>
                  <a:schemeClr val="tx1">
                    <a:lumMod val="85000"/>
                    <a:lumOff val="15000"/>
                  </a:schemeClr>
                </a:solidFill>
                <a:latin typeface="Calibri" panose="020F0502020204030204" pitchFamily="34" charset="0"/>
              </a:rPr>
              <a:t>subsystems</a:t>
            </a:r>
            <a:r>
              <a:rPr lang="en-US" altLang="en-US" dirty="0">
                <a:solidFill>
                  <a:schemeClr val="tx1">
                    <a:lumMod val="85000"/>
                    <a:lumOff val="15000"/>
                  </a:schemeClr>
                </a:solidFill>
                <a:latin typeface="Calibri" panose="020F0502020204030204" pitchFamily="34" charset="0"/>
              </a:rPr>
              <a:t> </a:t>
            </a:r>
          </a:p>
        </p:txBody>
      </p:sp>
      <p:graphicFrame>
        <p:nvGraphicFramePr>
          <p:cNvPr id="12" name="Content Placeholder 11" descr="Table is accessible to screenreaders"/>
          <p:cNvGraphicFramePr>
            <a:graphicFrameLocks noGrp="1"/>
          </p:cNvGraphicFramePr>
          <p:nvPr>
            <p:ph idx="1"/>
            <p:extLst>
              <p:ext uri="{D42A27DB-BD31-4B8C-83A1-F6EECF244321}">
                <p14:modId xmlns:p14="http://schemas.microsoft.com/office/powerpoint/2010/main" val="2174557480"/>
              </p:ext>
            </p:extLst>
          </p:nvPr>
        </p:nvGraphicFramePr>
        <p:xfrm>
          <a:off x="1176337" y="2590800"/>
          <a:ext cx="6900863" cy="3261360"/>
        </p:xfrm>
        <a:graphic>
          <a:graphicData uri="http://schemas.openxmlformats.org/drawingml/2006/table">
            <a:tbl>
              <a:tblPr firstRow="1" bandRow="1">
                <a:tableStyleId>{5940675A-B579-460E-94D1-54222C63F5DA}</a:tableStyleId>
              </a:tblPr>
              <a:tblGrid>
                <a:gridCol w="2709355">
                  <a:extLst>
                    <a:ext uri="{9D8B030D-6E8A-4147-A177-3AD203B41FA5}">
                      <a16:colId xmlns="" xmlns:a16="http://schemas.microsoft.com/office/drawing/2014/main" val="2304969506"/>
                    </a:ext>
                  </a:extLst>
                </a:gridCol>
                <a:gridCol w="4191508">
                  <a:extLst>
                    <a:ext uri="{9D8B030D-6E8A-4147-A177-3AD203B41FA5}">
                      <a16:colId xmlns="" xmlns:a16="http://schemas.microsoft.com/office/drawing/2014/main" val="3387798223"/>
                    </a:ext>
                  </a:extLst>
                </a:gridCol>
              </a:tblGrid>
              <a:tr h="370840">
                <a:tc>
                  <a:txBody>
                    <a:bodyPr/>
                    <a:lstStyle/>
                    <a:p>
                      <a:r>
                        <a:rPr lang="en-IN" sz="1400" b="1" dirty="0" smtClean="0">
                          <a:latin typeface="Calibri" panose="020F0502020204030204" pitchFamily="34" charset="0"/>
                        </a:rPr>
                        <a:t>Use Case</a:t>
                      </a:r>
                      <a:endParaRPr lang="en-IN" sz="1400" b="1" dirty="0">
                        <a:latin typeface="Calibri" panose="020F0502020204030204" pitchFamily="34" charset="0"/>
                      </a:endParaRPr>
                    </a:p>
                  </a:txBody>
                  <a:tcPr anchor="ctr"/>
                </a:tc>
                <a:tc>
                  <a:txBody>
                    <a:bodyPr/>
                    <a:lstStyle/>
                    <a:p>
                      <a:r>
                        <a:rPr lang="en-IN" sz="1400" b="1" dirty="0" smtClean="0">
                          <a:latin typeface="Calibri" panose="020F0502020204030204" pitchFamily="34" charset="0"/>
                        </a:rPr>
                        <a:t>Description</a:t>
                      </a:r>
                      <a:endParaRPr lang="en-IN" sz="1400" b="1" dirty="0">
                        <a:latin typeface="Calibri" panose="020F0502020204030204" pitchFamily="34" charset="0"/>
                      </a:endParaRPr>
                    </a:p>
                  </a:txBody>
                  <a:tcPr anchor="ctr"/>
                </a:tc>
                <a:extLst>
                  <a:ext uri="{0D108BD9-81ED-4DB2-BD59-A6C34878D82A}">
                    <a16:rowId xmlns="" xmlns:a16="http://schemas.microsoft.com/office/drawing/2014/main" val="2343401618"/>
                  </a:ext>
                </a:extLst>
              </a:tr>
              <a:tr h="370840">
                <a:tc>
                  <a:txBody>
                    <a:bodyPr/>
                    <a:lstStyle/>
                    <a:p>
                      <a:r>
                        <a:rPr lang="en-IN" sz="1400" dirty="0" smtClean="0">
                          <a:latin typeface="Calibri" panose="020F0502020204030204" pitchFamily="34" charset="0"/>
                        </a:rPr>
                        <a:t>Look up supplier</a:t>
                      </a:r>
                      <a:endParaRPr lang="en-IN" sz="1400" dirty="0">
                        <a:latin typeface="Calibri" panose="020F0502020204030204" pitchFamily="34" charset="0"/>
                      </a:endParaRPr>
                    </a:p>
                  </a:txBody>
                  <a:tcPr anchor="ctr"/>
                </a:tc>
                <a:tc>
                  <a:txBody>
                    <a:bodyPr/>
                    <a:lstStyle/>
                    <a:p>
                      <a:r>
                        <a:rPr lang="en-IN" sz="1400" dirty="0" smtClean="0">
                          <a:latin typeface="Calibri" panose="020F0502020204030204" pitchFamily="34" charset="0"/>
                        </a:rPr>
                        <a:t>Using supplier name, find supplier information</a:t>
                      </a:r>
                      <a:r>
                        <a:rPr lang="en-IN" sz="1400" baseline="0" dirty="0" smtClean="0">
                          <a:latin typeface="Calibri" panose="020F0502020204030204" pitchFamily="34" charset="0"/>
                        </a:rPr>
                        <a:t> and contacts</a:t>
                      </a:r>
                      <a:endParaRPr lang="en-IN" sz="1400" dirty="0">
                        <a:latin typeface="Calibri" panose="020F0502020204030204" pitchFamily="34" charset="0"/>
                      </a:endParaRPr>
                    </a:p>
                  </a:txBody>
                  <a:tcPr anchor="ctr"/>
                </a:tc>
                <a:extLst>
                  <a:ext uri="{0D108BD9-81ED-4DB2-BD59-A6C34878D82A}">
                    <a16:rowId xmlns="" xmlns:a16="http://schemas.microsoft.com/office/drawing/2014/main" val="1575033456"/>
                  </a:ext>
                </a:extLst>
              </a:tr>
              <a:tr h="370840">
                <a:tc>
                  <a:txBody>
                    <a:bodyPr/>
                    <a:lstStyle/>
                    <a:p>
                      <a:r>
                        <a:rPr lang="en-IN" sz="1400" dirty="0" smtClean="0">
                          <a:latin typeface="Calibri" panose="020F0502020204030204" pitchFamily="34" charset="0"/>
                        </a:rPr>
                        <a:t>Enter/update supplier information</a:t>
                      </a:r>
                      <a:endParaRPr lang="en-IN" sz="1400" dirty="0">
                        <a:latin typeface="Calibri" panose="020F0502020204030204" pitchFamily="34" charset="0"/>
                      </a:endParaRPr>
                    </a:p>
                  </a:txBody>
                  <a:tcPr anchor="ctr"/>
                </a:tc>
                <a:tc>
                  <a:txBody>
                    <a:bodyPr/>
                    <a:lstStyle/>
                    <a:p>
                      <a:r>
                        <a:rPr lang="en-IN" sz="1400" dirty="0" smtClean="0">
                          <a:latin typeface="Calibri" panose="020F0502020204030204" pitchFamily="34" charset="0"/>
                        </a:rPr>
                        <a:t>Enter (new) or update (existing) supplier</a:t>
                      </a:r>
                      <a:r>
                        <a:rPr lang="en-IN" sz="1400" baseline="0" dirty="0" smtClean="0">
                          <a:latin typeface="Calibri" panose="020F0502020204030204" pitchFamily="34" charset="0"/>
                        </a:rPr>
                        <a:t> information</a:t>
                      </a:r>
                      <a:endParaRPr lang="en-IN" sz="1400" dirty="0">
                        <a:latin typeface="Calibri" panose="020F0502020204030204" pitchFamily="34" charset="0"/>
                      </a:endParaRPr>
                    </a:p>
                  </a:txBody>
                  <a:tcPr anchor="ctr"/>
                </a:tc>
                <a:extLst>
                  <a:ext uri="{0D108BD9-81ED-4DB2-BD59-A6C34878D82A}">
                    <a16:rowId xmlns="" xmlns:a16="http://schemas.microsoft.com/office/drawing/2014/main" val="3043448794"/>
                  </a:ext>
                </a:extLst>
              </a:tr>
              <a:tr h="370840">
                <a:tc>
                  <a:txBody>
                    <a:bodyPr/>
                    <a:lstStyle/>
                    <a:p>
                      <a:r>
                        <a:rPr lang="en-IN" sz="1400" dirty="0" smtClean="0">
                          <a:latin typeface="Calibri" panose="020F0502020204030204" pitchFamily="34" charset="0"/>
                        </a:rPr>
                        <a:t>Look</a:t>
                      </a:r>
                      <a:r>
                        <a:rPr lang="en-IN" sz="1400" baseline="0" dirty="0" smtClean="0">
                          <a:latin typeface="Calibri" panose="020F0502020204030204" pitchFamily="34" charset="0"/>
                        </a:rPr>
                        <a:t> up contact</a:t>
                      </a:r>
                      <a:endParaRPr lang="en-IN" sz="1400" dirty="0">
                        <a:latin typeface="Calibri" panose="020F0502020204030204" pitchFamily="34" charset="0"/>
                      </a:endParaRPr>
                    </a:p>
                  </a:txBody>
                  <a:tcPr anchor="ctr"/>
                </a:tc>
                <a:tc>
                  <a:txBody>
                    <a:bodyPr/>
                    <a:lstStyle/>
                    <a:p>
                      <a:r>
                        <a:rPr lang="en-IN" sz="1400" dirty="0" smtClean="0">
                          <a:latin typeface="Calibri" panose="020F0502020204030204" pitchFamily="34" charset="0"/>
                        </a:rPr>
                        <a:t>Using contact name,</a:t>
                      </a:r>
                      <a:r>
                        <a:rPr lang="en-IN" sz="1400" baseline="0" dirty="0" smtClean="0">
                          <a:latin typeface="Calibri" panose="020F0502020204030204" pitchFamily="34" charset="0"/>
                        </a:rPr>
                        <a:t> find </a:t>
                      </a:r>
                      <a:r>
                        <a:rPr lang="en-IN" sz="1400" dirty="0" smtClean="0">
                          <a:latin typeface="Calibri" panose="020F0502020204030204" pitchFamily="34" charset="0"/>
                        </a:rPr>
                        <a:t>contact</a:t>
                      </a:r>
                      <a:r>
                        <a:rPr lang="en-IN" sz="1400" baseline="0" dirty="0" smtClean="0">
                          <a:latin typeface="Calibri" panose="020F0502020204030204" pitchFamily="34" charset="0"/>
                        </a:rPr>
                        <a:t> information</a:t>
                      </a:r>
                      <a:endParaRPr lang="en-IN" sz="1400" dirty="0">
                        <a:latin typeface="Calibri" panose="020F0502020204030204" pitchFamily="34" charset="0"/>
                      </a:endParaRPr>
                    </a:p>
                  </a:txBody>
                  <a:tcPr anchor="ctr"/>
                </a:tc>
                <a:extLst>
                  <a:ext uri="{0D108BD9-81ED-4DB2-BD59-A6C34878D82A}">
                    <a16:rowId xmlns="" xmlns:a16="http://schemas.microsoft.com/office/drawing/2014/main" val="1190724568"/>
                  </a:ext>
                </a:extLst>
              </a:tr>
              <a:tr h="370840">
                <a:tc>
                  <a:txBody>
                    <a:bodyPr/>
                    <a:lstStyle/>
                    <a:p>
                      <a:r>
                        <a:rPr lang="en-IN" sz="1400" dirty="0" smtClean="0">
                          <a:latin typeface="Calibri" panose="020F0502020204030204" pitchFamily="34" charset="0"/>
                        </a:rPr>
                        <a:t>Enter/update</a:t>
                      </a:r>
                      <a:r>
                        <a:rPr lang="en-IN" sz="1400" baseline="0" dirty="0" smtClean="0">
                          <a:latin typeface="Calibri" panose="020F0502020204030204" pitchFamily="34" charset="0"/>
                        </a:rPr>
                        <a:t> contact information</a:t>
                      </a:r>
                      <a:endParaRPr lang="en-IN" sz="1400" dirty="0">
                        <a:latin typeface="Calibri" panose="020F0502020204030204" pitchFamily="34" charset="0"/>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N" sz="1400" dirty="0" smtClean="0">
                          <a:latin typeface="Calibri" panose="020F0502020204030204" pitchFamily="34" charset="0"/>
                        </a:rPr>
                        <a:t>Enter (new) or update (existing) contact</a:t>
                      </a:r>
                      <a:r>
                        <a:rPr lang="en-IN" sz="1400" baseline="0" dirty="0" smtClean="0">
                          <a:latin typeface="Calibri" panose="020F0502020204030204" pitchFamily="34" charset="0"/>
                        </a:rPr>
                        <a:t> information</a:t>
                      </a:r>
                      <a:endParaRPr lang="en-IN" sz="1400" dirty="0" smtClean="0">
                        <a:latin typeface="Calibri" panose="020F0502020204030204" pitchFamily="34" charset="0"/>
                      </a:endParaRPr>
                    </a:p>
                  </a:txBody>
                  <a:tcPr anchor="ctr"/>
                </a:tc>
                <a:extLst>
                  <a:ext uri="{0D108BD9-81ED-4DB2-BD59-A6C34878D82A}">
                    <a16:rowId xmlns="" xmlns:a16="http://schemas.microsoft.com/office/drawing/2014/main" val="2148475336"/>
                  </a:ext>
                </a:extLst>
              </a:tr>
              <a:tr h="370840">
                <a:tc>
                  <a:txBody>
                    <a:bodyPr/>
                    <a:lstStyle/>
                    <a:p>
                      <a:r>
                        <a:rPr lang="en-IN" sz="1400" dirty="0" smtClean="0">
                          <a:latin typeface="Calibri" panose="020F0502020204030204" pitchFamily="34" charset="0"/>
                        </a:rPr>
                        <a:t>Look up product information</a:t>
                      </a:r>
                      <a:endParaRPr lang="en-IN" sz="1400" dirty="0">
                        <a:latin typeface="Calibri" panose="020F0502020204030204" pitchFamily="34" charset="0"/>
                      </a:endParaRPr>
                    </a:p>
                  </a:txBody>
                  <a:tcPr anchor="ctr"/>
                </a:tc>
                <a:tc>
                  <a:txBody>
                    <a:bodyPr/>
                    <a:lstStyle/>
                    <a:p>
                      <a:r>
                        <a:rPr lang="en-IN" sz="1400" dirty="0" smtClean="0">
                          <a:latin typeface="Calibri" panose="020F0502020204030204" pitchFamily="34" charset="0"/>
                        </a:rPr>
                        <a:t>Using</a:t>
                      </a:r>
                      <a:r>
                        <a:rPr lang="en-IN" sz="1400" baseline="0" dirty="0" smtClean="0">
                          <a:latin typeface="Calibri" panose="020F0502020204030204" pitchFamily="34" charset="0"/>
                        </a:rPr>
                        <a:t> description or supplier name, look up product information</a:t>
                      </a:r>
                      <a:endParaRPr lang="en-IN" sz="1400" dirty="0">
                        <a:latin typeface="Calibri" panose="020F0502020204030204" pitchFamily="34" charset="0"/>
                      </a:endParaRPr>
                    </a:p>
                  </a:txBody>
                  <a:tcPr anchor="ctr"/>
                </a:tc>
                <a:extLst>
                  <a:ext uri="{0D108BD9-81ED-4DB2-BD59-A6C34878D82A}">
                    <a16:rowId xmlns="" xmlns:a16="http://schemas.microsoft.com/office/drawing/2014/main" val="97373701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N" sz="1400" dirty="0" smtClean="0">
                          <a:latin typeface="Calibri" panose="020F0502020204030204" pitchFamily="34" charset="0"/>
                        </a:rPr>
                        <a:t>Enter/update</a:t>
                      </a:r>
                      <a:r>
                        <a:rPr lang="en-IN" sz="1400" baseline="0" dirty="0" smtClean="0">
                          <a:latin typeface="Calibri" panose="020F0502020204030204" pitchFamily="34" charset="0"/>
                        </a:rPr>
                        <a:t> contact information</a:t>
                      </a:r>
                      <a:endParaRPr lang="en-IN" sz="1400" dirty="0" smtClean="0">
                        <a:latin typeface="Calibri" panose="020F0502020204030204" pitchFamily="34" charset="0"/>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N" sz="1400" dirty="0" smtClean="0">
                          <a:latin typeface="Calibri" panose="020F0502020204030204" pitchFamily="34" charset="0"/>
                        </a:rPr>
                        <a:t>Enter (new) or update (existing) product</a:t>
                      </a:r>
                      <a:r>
                        <a:rPr lang="en-IN" sz="1400" baseline="0" dirty="0" smtClean="0">
                          <a:latin typeface="Calibri" panose="020F0502020204030204" pitchFamily="34" charset="0"/>
                        </a:rPr>
                        <a:t> information</a:t>
                      </a:r>
                      <a:endParaRPr lang="en-IN" sz="1400" dirty="0" smtClean="0">
                        <a:latin typeface="Calibri" panose="020F0502020204030204" pitchFamily="34" charset="0"/>
                      </a:endParaRPr>
                    </a:p>
                  </a:txBody>
                  <a:tcPr anchor="ctr"/>
                </a:tc>
                <a:extLst>
                  <a:ext uri="{0D108BD9-81ED-4DB2-BD59-A6C34878D82A}">
                    <a16:rowId xmlns="" xmlns:a16="http://schemas.microsoft.com/office/drawing/2014/main" val="2146291452"/>
                  </a:ext>
                </a:extLst>
              </a:tr>
              <a:tr h="370840">
                <a:tc>
                  <a:txBody>
                    <a:bodyPr/>
                    <a:lstStyle/>
                    <a:p>
                      <a:r>
                        <a:rPr lang="en-IN" sz="1400" dirty="0" smtClean="0">
                          <a:latin typeface="Calibri" panose="020F0502020204030204" pitchFamily="34" charset="0"/>
                        </a:rPr>
                        <a:t>Upload</a:t>
                      </a:r>
                      <a:r>
                        <a:rPr lang="en-IN" sz="1400" baseline="0" dirty="0" smtClean="0">
                          <a:latin typeface="Calibri" panose="020F0502020204030204" pitchFamily="34" charset="0"/>
                        </a:rPr>
                        <a:t> product image</a:t>
                      </a:r>
                      <a:endParaRPr lang="en-IN" sz="1400" dirty="0">
                        <a:latin typeface="Calibri" panose="020F0502020204030204" pitchFamily="34" charset="0"/>
                      </a:endParaRPr>
                    </a:p>
                  </a:txBody>
                  <a:tcPr anchor="ctr"/>
                </a:tc>
                <a:tc>
                  <a:txBody>
                    <a:bodyPr/>
                    <a:lstStyle/>
                    <a:p>
                      <a:r>
                        <a:rPr lang="en-IN" sz="1400" dirty="0" smtClean="0">
                          <a:latin typeface="Calibri" panose="020F0502020204030204" pitchFamily="34" charset="0"/>
                        </a:rPr>
                        <a:t>Upload</a:t>
                      </a:r>
                      <a:r>
                        <a:rPr lang="en-IN" sz="1400" baseline="0" dirty="0" smtClean="0">
                          <a:latin typeface="Calibri" panose="020F0502020204030204" pitchFamily="34" charset="0"/>
                        </a:rPr>
                        <a:t> images of the merchandise product</a:t>
                      </a:r>
                      <a:endParaRPr lang="en-IN" sz="1400" dirty="0">
                        <a:latin typeface="Calibri" panose="020F0502020204030204" pitchFamily="34" charset="0"/>
                      </a:endParaRPr>
                    </a:p>
                  </a:txBody>
                  <a:tcPr anchor="ctr"/>
                </a:tc>
                <a:extLst>
                  <a:ext uri="{0D108BD9-81ED-4DB2-BD59-A6C34878D82A}">
                    <a16:rowId xmlns="" xmlns:a16="http://schemas.microsoft.com/office/drawing/2014/main" val="458588300"/>
                  </a:ext>
                </a:extLst>
              </a:tr>
            </a:tbl>
          </a:graphicData>
        </a:graphic>
      </p:graphicFrame>
      <p:sp>
        <p:nvSpPr>
          <p:cNvPr id="5" name="Slide Number Placeholder 5"/>
          <p:cNvSpPr>
            <a:spLocks noGrp="1"/>
          </p:cNvSpPr>
          <p:nvPr>
            <p:ph type="sldNum" sz="quarter" idx="12"/>
          </p:nvPr>
        </p:nvSpPr>
        <p:spPr/>
        <p:txBody>
          <a:bodyPr/>
          <a:lstStyle/>
          <a:p>
            <a:pPr>
              <a:defRPr/>
            </a:pPr>
            <a:fld id="{C01D0139-9E0E-42F6-BF0C-A0F61512D4EE}" type="slidenum">
              <a:rPr lang="en-US" altLang="en-US"/>
              <a:pPr>
                <a:defRPr/>
              </a:pPr>
              <a:t>30</a:t>
            </a:fld>
            <a:endParaRPr lang="en-US" altLang="en-US"/>
          </a:p>
        </p:txBody>
      </p:sp>
      <p:sp>
        <p:nvSpPr>
          <p:cNvPr id="4" name="Footer Placeholder 4"/>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solidFill>
                  <a:schemeClr val="tx1">
                    <a:lumMod val="85000"/>
                    <a:lumOff val="15000"/>
                  </a:schemeClr>
                </a:solidFill>
                <a:latin typeface="Calibri" panose="020F0502020204030204" pitchFamily="34" charset="0"/>
              </a:rPr>
              <a:t>Identify Object </a:t>
            </a:r>
            <a:r>
              <a:rPr lang="en-US" altLang="en-US" dirty="0" smtClean="0">
                <a:solidFill>
                  <a:schemeClr val="tx1">
                    <a:lumMod val="85000"/>
                    <a:lumOff val="15000"/>
                  </a:schemeClr>
                </a:solidFill>
                <a:latin typeface="Calibri" panose="020F0502020204030204" pitchFamily="34" charset="0"/>
              </a:rPr>
              <a:t>Classes:</a:t>
            </a:r>
            <a:r>
              <a:rPr lang="en-US" altLang="en-US" dirty="0">
                <a:solidFill>
                  <a:schemeClr val="tx1">
                    <a:lumMod val="85000"/>
                    <a:lumOff val="15000"/>
                  </a:schemeClr>
                </a:solidFill>
                <a:latin typeface="Calibri" panose="020F0502020204030204" pitchFamily="34" charset="0"/>
              </a:rPr>
              <a:t> </a:t>
            </a:r>
            <a:r>
              <a:rPr lang="en-US" altLang="en-US" sz="2800" dirty="0" smtClean="0">
                <a:solidFill>
                  <a:schemeClr val="tx1">
                    <a:lumMod val="85000"/>
                    <a:lumOff val="15000"/>
                  </a:schemeClr>
                </a:solidFill>
                <a:latin typeface="Calibri" panose="020F0502020204030204" pitchFamily="34" charset="0"/>
              </a:rPr>
              <a:t>Both </a:t>
            </a:r>
            <a:r>
              <a:rPr lang="en-US" altLang="en-US" sz="2800" dirty="0">
                <a:solidFill>
                  <a:schemeClr val="tx1">
                    <a:lumMod val="85000"/>
                    <a:lumOff val="15000"/>
                  </a:schemeClr>
                </a:solidFill>
                <a:latin typeface="Calibri" panose="020F0502020204030204" pitchFamily="34" charset="0"/>
              </a:rPr>
              <a:t>subsystems</a:t>
            </a:r>
            <a:r>
              <a:rPr lang="en-US" altLang="en-US" dirty="0">
                <a:solidFill>
                  <a:schemeClr val="tx1">
                    <a:lumMod val="85000"/>
                    <a:lumOff val="15000"/>
                  </a:schemeClr>
                </a:solidFill>
                <a:latin typeface="Calibri" panose="020F0502020204030204" pitchFamily="34" charset="0"/>
              </a:rPr>
              <a:t> </a:t>
            </a:r>
          </a:p>
        </p:txBody>
      </p:sp>
      <p:graphicFrame>
        <p:nvGraphicFramePr>
          <p:cNvPr id="8" name="Content Placeholder 7" descr="Table is accessible to screenreaders"/>
          <p:cNvGraphicFramePr>
            <a:graphicFrameLocks noGrp="1"/>
          </p:cNvGraphicFramePr>
          <p:nvPr>
            <p:ph idx="1"/>
            <p:extLst>
              <p:ext uri="{D42A27DB-BD31-4B8C-83A1-F6EECF244321}">
                <p14:modId xmlns:p14="http://schemas.microsoft.com/office/powerpoint/2010/main" val="397514043"/>
              </p:ext>
            </p:extLst>
          </p:nvPr>
        </p:nvGraphicFramePr>
        <p:xfrm>
          <a:off x="1295399" y="2819400"/>
          <a:ext cx="6680200" cy="1935480"/>
        </p:xfrm>
        <a:graphic>
          <a:graphicData uri="http://schemas.openxmlformats.org/drawingml/2006/table">
            <a:tbl>
              <a:tblPr firstRow="1" bandRow="1">
                <a:tableStyleId>{5940675A-B579-460E-94D1-54222C63F5DA}</a:tableStyleId>
              </a:tblPr>
              <a:tblGrid>
                <a:gridCol w="2133601">
                  <a:extLst>
                    <a:ext uri="{9D8B030D-6E8A-4147-A177-3AD203B41FA5}">
                      <a16:colId xmlns="" xmlns:a16="http://schemas.microsoft.com/office/drawing/2014/main" val="451464226"/>
                    </a:ext>
                  </a:extLst>
                </a:gridCol>
                <a:gridCol w="4546599">
                  <a:extLst>
                    <a:ext uri="{9D8B030D-6E8A-4147-A177-3AD203B41FA5}">
                      <a16:colId xmlns="" xmlns:a16="http://schemas.microsoft.com/office/drawing/2014/main" val="134226774"/>
                    </a:ext>
                  </a:extLst>
                </a:gridCol>
              </a:tblGrid>
              <a:tr h="0">
                <a:tc>
                  <a:txBody>
                    <a:bodyPr/>
                    <a:lstStyle/>
                    <a:p>
                      <a:r>
                        <a:rPr lang="en-IN" sz="1400" b="1" dirty="0" smtClean="0">
                          <a:latin typeface="Calibri" panose="020F0502020204030204" pitchFamily="34" charset="0"/>
                        </a:rPr>
                        <a:t>Object Classes</a:t>
                      </a:r>
                      <a:endParaRPr lang="en-IN" sz="1400" b="1" dirty="0">
                        <a:latin typeface="Calibri" panose="020F0502020204030204" pitchFamily="34" charset="0"/>
                      </a:endParaRPr>
                    </a:p>
                  </a:txBody>
                  <a:tcPr anchor="ctr"/>
                </a:tc>
                <a:tc>
                  <a:txBody>
                    <a:bodyPr/>
                    <a:lstStyle/>
                    <a:p>
                      <a:r>
                        <a:rPr lang="en-IN" sz="1400" b="1" dirty="0" smtClean="0">
                          <a:latin typeface="Calibri" panose="020F0502020204030204" pitchFamily="34" charset="0"/>
                        </a:rPr>
                        <a:t>Attributes</a:t>
                      </a:r>
                      <a:endParaRPr lang="en-IN" sz="1400" b="1" dirty="0">
                        <a:latin typeface="Calibri" panose="020F0502020204030204" pitchFamily="34" charset="0"/>
                      </a:endParaRPr>
                    </a:p>
                  </a:txBody>
                  <a:tcPr anchor="ctr"/>
                </a:tc>
                <a:extLst>
                  <a:ext uri="{0D108BD9-81ED-4DB2-BD59-A6C34878D82A}">
                    <a16:rowId xmlns="" xmlns:a16="http://schemas.microsoft.com/office/drawing/2014/main" val="192958059"/>
                  </a:ext>
                </a:extLst>
              </a:tr>
              <a:tr h="370840">
                <a:tc>
                  <a:txBody>
                    <a:bodyPr/>
                    <a:lstStyle/>
                    <a:p>
                      <a:r>
                        <a:rPr lang="en-IN" sz="1400" dirty="0" smtClean="0">
                          <a:latin typeface="Calibri" panose="020F0502020204030204" pitchFamily="34" charset="0"/>
                        </a:rPr>
                        <a:t>Supplier</a:t>
                      </a:r>
                      <a:endParaRPr lang="en-IN" sz="1400" dirty="0">
                        <a:latin typeface="Calibri" panose="020F0502020204030204" pitchFamily="34" charset="0"/>
                      </a:endParaRPr>
                    </a:p>
                  </a:txBody>
                  <a:tcPr anchor="ctr"/>
                </a:tc>
                <a:tc>
                  <a:txBody>
                    <a:bodyPr/>
                    <a:lstStyle/>
                    <a:p>
                      <a:r>
                        <a:rPr lang="en-IN" sz="1400" dirty="0" smtClean="0">
                          <a:latin typeface="Calibri" panose="020F0502020204030204" pitchFamily="34" charset="0"/>
                        </a:rPr>
                        <a:t>Supplier name, address,</a:t>
                      </a:r>
                      <a:r>
                        <a:rPr lang="en-IN" sz="1400" baseline="0" dirty="0" smtClean="0">
                          <a:latin typeface="Calibri" panose="020F0502020204030204" pitchFamily="34" charset="0"/>
                        </a:rPr>
                        <a:t> description, comments</a:t>
                      </a:r>
                      <a:endParaRPr lang="en-IN" sz="1400" dirty="0">
                        <a:latin typeface="Calibri" panose="020F0502020204030204" pitchFamily="34" charset="0"/>
                      </a:endParaRPr>
                    </a:p>
                  </a:txBody>
                  <a:tcPr anchor="ctr"/>
                </a:tc>
                <a:extLst>
                  <a:ext uri="{0D108BD9-81ED-4DB2-BD59-A6C34878D82A}">
                    <a16:rowId xmlns="" xmlns:a16="http://schemas.microsoft.com/office/drawing/2014/main" val="2821230335"/>
                  </a:ext>
                </a:extLst>
              </a:tr>
              <a:tr h="370840">
                <a:tc>
                  <a:txBody>
                    <a:bodyPr/>
                    <a:lstStyle/>
                    <a:p>
                      <a:r>
                        <a:rPr lang="en-IN" sz="1400" dirty="0" smtClean="0">
                          <a:latin typeface="Calibri" panose="020F0502020204030204" pitchFamily="34" charset="0"/>
                        </a:rPr>
                        <a:t>Contact</a:t>
                      </a:r>
                      <a:endParaRPr lang="en-IN" sz="1400" dirty="0">
                        <a:latin typeface="Calibri" panose="020F0502020204030204" pitchFamily="34" charset="0"/>
                      </a:endParaRPr>
                    </a:p>
                  </a:txBody>
                  <a:tcPr anchor="ctr"/>
                </a:tc>
                <a:tc>
                  <a:txBody>
                    <a:bodyPr/>
                    <a:lstStyle/>
                    <a:p>
                      <a:r>
                        <a:rPr lang="en-IN" sz="1400" dirty="0" smtClean="0">
                          <a:latin typeface="Calibri" panose="020F0502020204030204" pitchFamily="34" charset="0"/>
                        </a:rPr>
                        <a:t>name,</a:t>
                      </a:r>
                      <a:r>
                        <a:rPr lang="en-IN" sz="1400" baseline="0" dirty="0" smtClean="0">
                          <a:latin typeface="Calibri" panose="020F0502020204030204" pitchFamily="34" charset="0"/>
                        </a:rPr>
                        <a:t> address, phone(s), e-mail address(es), position, comments</a:t>
                      </a:r>
                      <a:endParaRPr lang="en-IN" sz="1400" dirty="0">
                        <a:latin typeface="Calibri" panose="020F0502020204030204" pitchFamily="34" charset="0"/>
                      </a:endParaRPr>
                    </a:p>
                  </a:txBody>
                  <a:tcPr anchor="ctr"/>
                </a:tc>
                <a:extLst>
                  <a:ext uri="{0D108BD9-81ED-4DB2-BD59-A6C34878D82A}">
                    <a16:rowId xmlns="" xmlns:a16="http://schemas.microsoft.com/office/drawing/2014/main" val="36966285"/>
                  </a:ext>
                </a:extLst>
              </a:tr>
              <a:tr h="370840">
                <a:tc>
                  <a:txBody>
                    <a:bodyPr/>
                    <a:lstStyle/>
                    <a:p>
                      <a:r>
                        <a:rPr lang="en-IN" sz="1400" dirty="0" smtClean="0">
                          <a:latin typeface="Calibri" panose="020F0502020204030204" pitchFamily="34" charset="0"/>
                        </a:rPr>
                        <a:t>Product</a:t>
                      </a:r>
                      <a:endParaRPr lang="en-IN" sz="1400" dirty="0">
                        <a:latin typeface="Calibri" panose="020F0502020204030204" pitchFamily="34" charset="0"/>
                      </a:endParaRPr>
                    </a:p>
                  </a:txBody>
                  <a:tcPr anchor="ctr"/>
                </a:tc>
                <a:tc>
                  <a:txBody>
                    <a:bodyPr/>
                    <a:lstStyle/>
                    <a:p>
                      <a:r>
                        <a:rPr lang="en-IN" sz="1400" dirty="0" smtClean="0">
                          <a:latin typeface="Calibri" panose="020F0502020204030204" pitchFamily="34" charset="0"/>
                        </a:rPr>
                        <a:t>Category, name, description, gender, comments</a:t>
                      </a:r>
                      <a:endParaRPr lang="en-IN" sz="1400" dirty="0">
                        <a:latin typeface="Calibri" panose="020F0502020204030204" pitchFamily="34" charset="0"/>
                      </a:endParaRPr>
                    </a:p>
                  </a:txBody>
                  <a:tcPr anchor="ctr"/>
                </a:tc>
                <a:extLst>
                  <a:ext uri="{0D108BD9-81ED-4DB2-BD59-A6C34878D82A}">
                    <a16:rowId xmlns="" xmlns:a16="http://schemas.microsoft.com/office/drawing/2014/main" val="2625814365"/>
                  </a:ext>
                </a:extLst>
              </a:tr>
              <a:tr h="370840">
                <a:tc>
                  <a:txBody>
                    <a:bodyPr/>
                    <a:lstStyle/>
                    <a:p>
                      <a:r>
                        <a:rPr lang="en-IN" sz="1400" dirty="0" smtClean="0">
                          <a:latin typeface="Calibri" panose="020F0502020204030204" pitchFamily="34" charset="0"/>
                        </a:rPr>
                        <a:t>ProductPicture</a:t>
                      </a:r>
                      <a:endParaRPr lang="en-IN" sz="1400" dirty="0">
                        <a:latin typeface="Calibri" panose="020F0502020204030204" pitchFamily="34" charset="0"/>
                      </a:endParaRPr>
                    </a:p>
                  </a:txBody>
                  <a:tcPr anchor="ctr"/>
                </a:tc>
                <a:tc>
                  <a:txBody>
                    <a:bodyPr/>
                    <a:lstStyle/>
                    <a:p>
                      <a:r>
                        <a:rPr lang="en-IN" sz="1400" dirty="0" smtClean="0">
                          <a:latin typeface="Calibri" panose="020F0502020204030204" pitchFamily="34" charset="0"/>
                        </a:rPr>
                        <a:t>I</a:t>
                      </a:r>
                      <a:r>
                        <a:rPr lang="en-IN" sz="100" dirty="0" smtClean="0">
                          <a:latin typeface="Calibri" panose="020F0502020204030204" pitchFamily="34" charset="0"/>
                        </a:rPr>
                        <a:t> </a:t>
                      </a:r>
                      <a:r>
                        <a:rPr lang="en-IN" sz="1400" dirty="0" smtClean="0">
                          <a:latin typeface="Calibri" panose="020F0502020204030204" pitchFamily="34" charset="0"/>
                        </a:rPr>
                        <a:t>D,</a:t>
                      </a:r>
                      <a:r>
                        <a:rPr lang="en-IN" sz="1400" baseline="0" dirty="0" smtClean="0">
                          <a:latin typeface="Calibri" panose="020F0502020204030204" pitchFamily="34" charset="0"/>
                        </a:rPr>
                        <a:t> image</a:t>
                      </a:r>
                      <a:endParaRPr lang="en-IN" sz="1400" dirty="0">
                        <a:latin typeface="Calibri" panose="020F0502020204030204" pitchFamily="34" charset="0"/>
                      </a:endParaRPr>
                    </a:p>
                  </a:txBody>
                  <a:tcPr anchor="ctr"/>
                </a:tc>
                <a:extLst>
                  <a:ext uri="{0D108BD9-81ED-4DB2-BD59-A6C34878D82A}">
                    <a16:rowId xmlns="" xmlns:a16="http://schemas.microsoft.com/office/drawing/2014/main" val="1559969476"/>
                  </a:ext>
                </a:extLst>
              </a:tr>
            </a:tbl>
          </a:graphicData>
        </a:graphic>
      </p:graphicFrame>
      <p:sp>
        <p:nvSpPr>
          <p:cNvPr id="5" name="Slide Number Placeholder 5"/>
          <p:cNvSpPr>
            <a:spLocks noGrp="1"/>
          </p:cNvSpPr>
          <p:nvPr>
            <p:ph type="sldNum" sz="quarter" idx="12"/>
          </p:nvPr>
        </p:nvSpPr>
        <p:spPr/>
        <p:txBody>
          <a:bodyPr/>
          <a:lstStyle/>
          <a:p>
            <a:pPr>
              <a:defRPr/>
            </a:pPr>
            <a:fld id="{1DA09200-D2DB-4A66-9460-7E784418D4BC}" type="slidenum">
              <a:rPr lang="en-US" altLang="en-US"/>
              <a:pPr>
                <a:defRPr/>
              </a:pPr>
              <a:t>31</a:t>
            </a:fld>
            <a:endParaRPr lang="en-US" altLang="en-US"/>
          </a:p>
        </p:txBody>
      </p:sp>
      <p:sp>
        <p:nvSpPr>
          <p:cNvPr id="4" name="Footer Placeholder 4"/>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solidFill>
                  <a:schemeClr val="tx1">
                    <a:lumMod val="85000"/>
                    <a:lumOff val="15000"/>
                  </a:schemeClr>
                </a:solidFill>
                <a:latin typeface="Calibri" panose="020F0502020204030204" pitchFamily="34" charset="0"/>
              </a:rPr>
              <a:t>Preliminary Class </a:t>
            </a:r>
            <a:r>
              <a:rPr lang="en-US" altLang="en-US" dirty="0" smtClean="0">
                <a:solidFill>
                  <a:schemeClr val="tx1">
                    <a:lumMod val="85000"/>
                    <a:lumOff val="15000"/>
                  </a:schemeClr>
                </a:solidFill>
                <a:latin typeface="Calibri" panose="020F0502020204030204" pitchFamily="34" charset="0"/>
              </a:rPr>
              <a:t>Diagram:</a:t>
            </a:r>
            <a:r>
              <a:rPr lang="en-US" altLang="en-US" dirty="0">
                <a:solidFill>
                  <a:schemeClr val="tx1">
                    <a:lumMod val="85000"/>
                    <a:lumOff val="15000"/>
                  </a:schemeClr>
                </a:solidFill>
                <a:latin typeface="Calibri" panose="020F0502020204030204" pitchFamily="34" charset="0"/>
              </a:rPr>
              <a:t> </a:t>
            </a:r>
            <a:r>
              <a:rPr lang="en-US" altLang="en-US" sz="2800" dirty="0" smtClean="0">
                <a:solidFill>
                  <a:schemeClr val="tx1">
                    <a:lumMod val="85000"/>
                    <a:lumOff val="15000"/>
                  </a:schemeClr>
                </a:solidFill>
                <a:latin typeface="Calibri" panose="020F0502020204030204" pitchFamily="34" charset="0"/>
              </a:rPr>
              <a:t>Both </a:t>
            </a:r>
            <a:r>
              <a:rPr lang="en-US" altLang="en-US" sz="2800" dirty="0">
                <a:solidFill>
                  <a:schemeClr val="tx1">
                    <a:lumMod val="85000"/>
                    <a:lumOff val="15000"/>
                  </a:schemeClr>
                </a:solidFill>
                <a:latin typeface="Calibri" panose="020F0502020204030204" pitchFamily="34" charset="0"/>
              </a:rPr>
              <a:t>subsystems</a:t>
            </a:r>
            <a:r>
              <a:rPr lang="en-US" altLang="en-US" dirty="0">
                <a:solidFill>
                  <a:schemeClr val="tx1">
                    <a:lumMod val="85000"/>
                    <a:lumOff val="15000"/>
                  </a:schemeClr>
                </a:solidFill>
                <a:latin typeface="Calibri" panose="020F0502020204030204" pitchFamily="34" charset="0"/>
              </a:rPr>
              <a:t> </a:t>
            </a:r>
          </a:p>
        </p:txBody>
      </p:sp>
      <p:pic>
        <p:nvPicPr>
          <p:cNvPr id="7" name="Content Placeholder 6" descr="Preliminary class diagram: Both subsystems. 1. Supplier: name, address, description, comments. 1 connected to Box 1 dot dot star: Contact: name, address, phone or phones, email address or addresses, position, comments. 1 connected to another box 1 dot dot star: Product Item: product category, name description, gender, comments. This is also 1 connected to 0 dot dot star: Product picture: picture I D, image. "/>
          <p:cNvPicPr>
            <a:picLocks noGrp="1" noChangeAspect="1"/>
          </p:cNvPicPr>
          <p:nvPr>
            <p:ph idx="1"/>
          </p:nvPr>
        </p:nvPicPr>
        <p:blipFill>
          <a:blip r:embed="rId2"/>
          <a:stretch>
            <a:fillRect/>
          </a:stretch>
        </p:blipFill>
        <p:spPr>
          <a:xfrm>
            <a:off x="1880948" y="2513013"/>
            <a:ext cx="5390041" cy="3444875"/>
          </a:xfrm>
          <a:prstGeom prst="rect">
            <a:avLst/>
          </a:prstGeom>
        </p:spPr>
      </p:pic>
      <p:sp>
        <p:nvSpPr>
          <p:cNvPr id="5" name="Slide Number Placeholder 5"/>
          <p:cNvSpPr>
            <a:spLocks noGrp="1"/>
          </p:cNvSpPr>
          <p:nvPr>
            <p:ph type="sldNum" sz="quarter" idx="12"/>
          </p:nvPr>
        </p:nvSpPr>
        <p:spPr/>
        <p:txBody>
          <a:bodyPr/>
          <a:lstStyle/>
          <a:p>
            <a:pPr>
              <a:defRPr/>
            </a:pPr>
            <a:fld id="{5211F464-6478-4DF7-9082-E8008CB15547}" type="slidenum">
              <a:rPr lang="en-US" altLang="en-US"/>
              <a:pPr>
                <a:defRPr/>
              </a:pPr>
              <a:t>32</a:t>
            </a:fld>
            <a:endParaRPr lang="en-US" altLang="en-US"/>
          </a:p>
        </p:txBody>
      </p:sp>
      <p:sp>
        <p:nvSpPr>
          <p:cNvPr id="4" name="Footer Placeholder 4"/>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dirty="0" smtClean="0">
                <a:ln>
                  <a:noFill/>
                </a:ln>
                <a:latin typeface="Calibri" panose="020F0502020204030204" pitchFamily="34" charset="0"/>
              </a:rPr>
              <a:t>Day 3: Activities </a:t>
            </a:r>
          </a:p>
        </p:txBody>
      </p:sp>
      <p:sp>
        <p:nvSpPr>
          <p:cNvPr id="52227" name="Rectangle 3"/>
          <p:cNvSpPr>
            <a:spLocks noGrp="1" noChangeArrowheads="1"/>
          </p:cNvSpPr>
          <p:nvPr>
            <p:ph idx="1"/>
          </p:nvPr>
        </p:nvSpPr>
        <p:spPr>
          <a:xfrm>
            <a:off x="1066800" y="2490788"/>
            <a:ext cx="6908800" cy="3444875"/>
          </a:xfrm>
        </p:spPr>
        <p:txBody>
          <a:bodyPr/>
          <a:lstStyle/>
          <a:p>
            <a:pPr eaLnBrk="1" hangingPunct="1">
              <a:buClr>
                <a:schemeClr val="accent4"/>
              </a:buClr>
              <a:buSzPct val="100000"/>
            </a:pPr>
            <a:r>
              <a:rPr lang="en-US" altLang="en-US" dirty="0" smtClean="0">
                <a:latin typeface="Calibri" panose="020F0502020204030204" pitchFamily="34" charset="0"/>
              </a:rPr>
              <a:t>Core Process 3: Discover and Understand Details</a:t>
            </a:r>
          </a:p>
          <a:p>
            <a:pPr lvl="1" eaLnBrk="1" hangingPunct="1">
              <a:buClr>
                <a:schemeClr val="accent4"/>
              </a:buClr>
              <a:buSzPct val="100000"/>
            </a:pPr>
            <a:r>
              <a:rPr lang="en-US" altLang="en-US" dirty="0" smtClean="0">
                <a:latin typeface="Calibri" panose="020F0502020204030204" pitchFamily="34" charset="0"/>
              </a:rPr>
              <a:t>Do in-depth fact-finding to understand requirements</a:t>
            </a:r>
          </a:p>
          <a:p>
            <a:pPr lvl="1" eaLnBrk="1" hangingPunct="1">
              <a:buClr>
                <a:schemeClr val="accent4"/>
              </a:buClr>
              <a:buSzPct val="100000"/>
            </a:pPr>
            <a:r>
              <a:rPr lang="en-US" altLang="en-US" dirty="0" smtClean="0">
                <a:latin typeface="Calibri" panose="020F0502020204030204" pitchFamily="34" charset="0"/>
              </a:rPr>
              <a:t>Understand and document the detailed workflow of each use case</a:t>
            </a:r>
          </a:p>
          <a:p>
            <a:pPr eaLnBrk="1" hangingPunct="1">
              <a:buClr>
                <a:schemeClr val="accent4"/>
              </a:buClr>
              <a:buSzPct val="100000"/>
            </a:pPr>
            <a:r>
              <a:rPr lang="en-US" altLang="en-US" dirty="0" smtClean="0">
                <a:latin typeface="Calibri" panose="020F0502020204030204" pitchFamily="34" charset="0"/>
              </a:rPr>
              <a:t>Core Process 4: Design System Components</a:t>
            </a:r>
          </a:p>
          <a:p>
            <a:pPr lvl="1" eaLnBrk="1" hangingPunct="1">
              <a:buClr>
                <a:schemeClr val="accent4"/>
              </a:buClr>
              <a:buSzPct val="100000"/>
            </a:pPr>
            <a:r>
              <a:rPr lang="en-US" altLang="en-US" dirty="0" smtClean="0">
                <a:latin typeface="Calibri" panose="020F0502020204030204" pitchFamily="34" charset="0"/>
              </a:rPr>
              <a:t>Define the user experience with screens and report sketches</a:t>
            </a:r>
          </a:p>
        </p:txBody>
      </p:sp>
      <p:sp>
        <p:nvSpPr>
          <p:cNvPr id="5" name="Slide Number Placeholder 5"/>
          <p:cNvSpPr>
            <a:spLocks noGrp="1"/>
          </p:cNvSpPr>
          <p:nvPr>
            <p:ph type="sldNum" sz="quarter" idx="12"/>
          </p:nvPr>
        </p:nvSpPr>
        <p:spPr/>
        <p:txBody>
          <a:bodyPr/>
          <a:lstStyle/>
          <a:p>
            <a:pPr>
              <a:defRPr/>
            </a:pPr>
            <a:fld id="{840A4BDC-8257-4D29-9CE7-52DFB71169DC}" type="slidenum">
              <a:rPr lang="en-US" altLang="en-US"/>
              <a:pPr>
                <a:defRPr/>
              </a:pPr>
              <a:t>33</a:t>
            </a:fld>
            <a:endParaRPr lang="en-US" altLang="en-US"/>
          </a:p>
        </p:txBody>
      </p:sp>
      <p:sp>
        <p:nvSpPr>
          <p:cNvPr id="4" name="Footer Placeholder 4"/>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rtlCol="0">
            <a:normAutofit/>
          </a:bodyPr>
          <a:lstStyle/>
          <a:p>
            <a:pPr eaLnBrk="1" fontAlgn="auto" hangingPunct="1">
              <a:spcAft>
                <a:spcPts val="0"/>
              </a:spcAft>
              <a:defRPr/>
            </a:pPr>
            <a:r>
              <a:rPr lang="en-US" altLang="en-US" dirty="0" smtClean="0">
                <a:solidFill>
                  <a:schemeClr val="tx1">
                    <a:lumMod val="85000"/>
                    <a:lumOff val="15000"/>
                  </a:schemeClr>
                </a:solidFill>
                <a:latin typeface="Calibri" panose="020F0502020204030204" pitchFamily="34" charset="0"/>
              </a:rPr>
              <a:t>Supplier </a:t>
            </a:r>
            <a:r>
              <a:rPr lang="en-US" altLang="en-US" dirty="0">
                <a:solidFill>
                  <a:schemeClr val="tx1">
                    <a:lumMod val="85000"/>
                    <a:lumOff val="15000"/>
                  </a:schemeClr>
                </a:solidFill>
                <a:latin typeface="Calibri" panose="020F0502020204030204" pitchFamily="34" charset="0"/>
              </a:rPr>
              <a:t>Information </a:t>
            </a:r>
            <a:r>
              <a:rPr lang="en-US" altLang="en-US" dirty="0" smtClean="0">
                <a:solidFill>
                  <a:schemeClr val="tx1">
                    <a:lumMod val="85000"/>
                    <a:lumOff val="15000"/>
                  </a:schemeClr>
                </a:solidFill>
                <a:latin typeface="Calibri" panose="020F0502020204030204" pitchFamily="34" charset="0"/>
              </a:rPr>
              <a:t>Subsystem</a:t>
            </a:r>
            <a:endParaRPr lang="en-US" altLang="en-US" dirty="0">
              <a:solidFill>
                <a:schemeClr val="tx1">
                  <a:lumMod val="85000"/>
                  <a:lumOff val="15000"/>
                </a:schemeClr>
              </a:solidFill>
              <a:latin typeface="Calibri" panose="020F0502020204030204" pitchFamily="34" charset="0"/>
            </a:endParaRPr>
          </a:p>
        </p:txBody>
      </p:sp>
      <p:sp>
        <p:nvSpPr>
          <p:cNvPr id="53251" name="Rectangle 3"/>
          <p:cNvSpPr>
            <a:spLocks noGrp="1" noChangeArrowheads="1"/>
          </p:cNvSpPr>
          <p:nvPr>
            <p:ph idx="1"/>
          </p:nvPr>
        </p:nvSpPr>
        <p:spPr/>
        <p:txBody>
          <a:bodyPr/>
          <a:lstStyle/>
          <a:p>
            <a:pPr eaLnBrk="1" hangingPunct="1">
              <a:spcBef>
                <a:spcPts val="1000"/>
              </a:spcBef>
              <a:spcAft>
                <a:spcPts val="0"/>
              </a:spcAft>
              <a:buClr>
                <a:schemeClr val="accent4"/>
              </a:buClr>
              <a:buSzPct val="100000"/>
            </a:pPr>
            <a:r>
              <a:rPr lang="en-US" altLang="en-US" sz="3600" dirty="0" smtClean="0">
                <a:latin typeface="Calibri" panose="020F0502020204030204" pitchFamily="34" charset="0"/>
              </a:rPr>
              <a:t>Use cases:</a:t>
            </a:r>
          </a:p>
          <a:p>
            <a:pPr lvl="1" eaLnBrk="1" hangingPunct="1">
              <a:spcBef>
                <a:spcPts val="1000"/>
              </a:spcBef>
              <a:spcAft>
                <a:spcPts val="0"/>
              </a:spcAft>
              <a:buClr>
                <a:schemeClr val="accent4"/>
              </a:buClr>
              <a:buSzPct val="100000"/>
            </a:pPr>
            <a:r>
              <a:rPr lang="en-US" altLang="en-US" sz="3200" dirty="0" smtClean="0">
                <a:latin typeface="Calibri" panose="020F0502020204030204" pitchFamily="34" charset="0"/>
              </a:rPr>
              <a:t>Look up supplier</a:t>
            </a:r>
          </a:p>
          <a:p>
            <a:pPr lvl="1" eaLnBrk="1" hangingPunct="1">
              <a:spcBef>
                <a:spcPts val="1000"/>
              </a:spcBef>
              <a:spcAft>
                <a:spcPts val="0"/>
              </a:spcAft>
              <a:buClr>
                <a:schemeClr val="accent4"/>
              </a:buClr>
              <a:buSzPct val="100000"/>
            </a:pPr>
            <a:r>
              <a:rPr lang="en-US" altLang="en-US" sz="3200" dirty="0" smtClean="0">
                <a:latin typeface="Calibri" panose="020F0502020204030204" pitchFamily="34" charset="0"/>
              </a:rPr>
              <a:t>Enter/update supplier information</a:t>
            </a:r>
          </a:p>
          <a:p>
            <a:pPr lvl="1" eaLnBrk="1" hangingPunct="1">
              <a:spcBef>
                <a:spcPts val="1000"/>
              </a:spcBef>
              <a:spcAft>
                <a:spcPts val="0"/>
              </a:spcAft>
              <a:buClr>
                <a:schemeClr val="accent4"/>
              </a:buClr>
              <a:buSzPct val="100000"/>
            </a:pPr>
            <a:r>
              <a:rPr lang="en-US" altLang="en-US" sz="3200" dirty="0" smtClean="0">
                <a:latin typeface="Calibri" panose="020F0502020204030204" pitchFamily="34" charset="0"/>
              </a:rPr>
              <a:t>Lookup contact information</a:t>
            </a:r>
          </a:p>
          <a:p>
            <a:pPr lvl="1" eaLnBrk="1" hangingPunct="1">
              <a:spcBef>
                <a:spcPts val="1000"/>
              </a:spcBef>
              <a:spcAft>
                <a:spcPts val="0"/>
              </a:spcAft>
              <a:buClr>
                <a:schemeClr val="accent4"/>
              </a:buClr>
              <a:buSzPct val="100000"/>
            </a:pPr>
            <a:r>
              <a:rPr lang="en-US" altLang="en-US" sz="3200" dirty="0" smtClean="0">
                <a:latin typeface="Calibri" panose="020F0502020204030204" pitchFamily="34" charset="0"/>
              </a:rPr>
              <a:t>Enter/update contract information</a:t>
            </a:r>
          </a:p>
        </p:txBody>
      </p:sp>
      <p:sp>
        <p:nvSpPr>
          <p:cNvPr id="5" name="Slide Number Placeholder 5"/>
          <p:cNvSpPr>
            <a:spLocks noGrp="1"/>
          </p:cNvSpPr>
          <p:nvPr>
            <p:ph type="sldNum" sz="quarter" idx="12"/>
          </p:nvPr>
        </p:nvSpPr>
        <p:spPr/>
        <p:txBody>
          <a:bodyPr/>
          <a:lstStyle/>
          <a:p>
            <a:pPr>
              <a:defRPr/>
            </a:pPr>
            <a:fld id="{6E5D4137-2C96-4A82-8E39-57AA25E2D024}" type="slidenum">
              <a:rPr lang="en-US" altLang="en-US"/>
              <a:pPr>
                <a:defRPr/>
              </a:pPr>
              <a:t>34</a:t>
            </a:fld>
            <a:endParaRPr lang="en-US" altLang="en-US"/>
          </a:p>
        </p:txBody>
      </p:sp>
      <p:sp>
        <p:nvSpPr>
          <p:cNvPr id="4" name="Footer Placeholder 4"/>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dirty="0" smtClean="0">
                <a:ln>
                  <a:noFill/>
                </a:ln>
                <a:latin typeface="Calibri" panose="020F0502020204030204" pitchFamily="34" charset="0"/>
              </a:rPr>
              <a:t>Use Case Diagram:</a:t>
            </a:r>
            <a:r>
              <a:rPr lang="en-US" altLang="en-US" dirty="0">
                <a:ln>
                  <a:noFill/>
                </a:ln>
                <a:latin typeface="Calibri" panose="020F0502020204030204" pitchFamily="34" charset="0"/>
              </a:rPr>
              <a:t> </a:t>
            </a:r>
            <a:r>
              <a:rPr lang="en-US" altLang="en-US" sz="2800" dirty="0" smtClean="0">
                <a:ln>
                  <a:noFill/>
                </a:ln>
                <a:latin typeface="Calibri" panose="020F0502020204030204" pitchFamily="34" charset="0"/>
              </a:rPr>
              <a:t>Supplier information subsystem</a:t>
            </a:r>
            <a:endParaRPr lang="en-US" altLang="en-US" dirty="0" smtClean="0">
              <a:ln>
                <a:noFill/>
              </a:ln>
              <a:latin typeface="Calibri" panose="020F0502020204030204" pitchFamily="34" charset="0"/>
            </a:endParaRPr>
          </a:p>
        </p:txBody>
      </p:sp>
      <p:pic>
        <p:nvPicPr>
          <p:cNvPr id="8" name="Content Placeholder 7" descr="A Use case diagram shows supplier information subsystem. The purchasing agent is connected to four tasks: Look up supplier, enter or update supplier information, look up contact, and enter or update contact information. The manager is connected to two tasks: look up suppliers and look up contact.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25141" y="2506630"/>
            <a:ext cx="5101657" cy="3620599"/>
          </a:xfrm>
          <a:noFill/>
        </p:spPr>
      </p:pic>
      <p:sp>
        <p:nvSpPr>
          <p:cNvPr id="5" name="Slide Number Placeholder 5"/>
          <p:cNvSpPr>
            <a:spLocks noGrp="1"/>
          </p:cNvSpPr>
          <p:nvPr>
            <p:ph type="sldNum" sz="quarter" idx="12"/>
          </p:nvPr>
        </p:nvSpPr>
        <p:spPr/>
        <p:txBody>
          <a:bodyPr/>
          <a:lstStyle/>
          <a:p>
            <a:pPr>
              <a:defRPr/>
            </a:pPr>
            <a:fld id="{AF00FC2F-02F9-447C-8FCC-CE6B02CABA85}" type="slidenum">
              <a:rPr lang="en-US" altLang="en-US"/>
              <a:pPr>
                <a:defRPr/>
              </a:pPr>
              <a:t>35</a:t>
            </a:fld>
            <a:endParaRPr lang="en-US" altLang="en-US"/>
          </a:p>
        </p:txBody>
      </p:sp>
      <p:sp>
        <p:nvSpPr>
          <p:cNvPr id="4" name="Footer Placeholder 4"/>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986746" y="1883832"/>
            <a:ext cx="3242735" cy="1371600"/>
          </a:xfrm>
        </p:spPr>
        <p:txBody>
          <a:bodyPr/>
          <a:lstStyle/>
          <a:p>
            <a:pPr eaLnBrk="1" hangingPunct="1"/>
            <a:r>
              <a:rPr lang="en-US" altLang="en-US" sz="2800" dirty="0" smtClean="0">
                <a:ln>
                  <a:noFill/>
                </a:ln>
                <a:latin typeface="Calibri" panose="020F0502020204030204" pitchFamily="34" charset="0"/>
              </a:rPr>
              <a:t>Activity Diagram (Workflow)</a:t>
            </a:r>
            <a:endParaRPr lang="en-US" altLang="en-US" dirty="0" smtClean="0">
              <a:ln>
                <a:noFill/>
              </a:ln>
              <a:latin typeface="Calibri" panose="020F0502020204030204" pitchFamily="34" charset="0"/>
            </a:endParaRPr>
          </a:p>
        </p:txBody>
      </p:sp>
      <p:sp>
        <p:nvSpPr>
          <p:cNvPr id="55300" name="Text Placeholder 1"/>
          <p:cNvSpPr>
            <a:spLocks noGrp="1"/>
          </p:cNvSpPr>
          <p:nvPr>
            <p:ph type="body" sz="half" idx="2"/>
          </p:nvPr>
        </p:nvSpPr>
        <p:spPr>
          <a:xfrm>
            <a:off x="986746" y="3587428"/>
            <a:ext cx="3266877" cy="470786"/>
          </a:xfrm>
        </p:spPr>
        <p:txBody>
          <a:bodyPr>
            <a:normAutofit fontScale="92500"/>
          </a:bodyPr>
          <a:lstStyle/>
          <a:p>
            <a:pPr eaLnBrk="1" hangingPunct="1"/>
            <a:r>
              <a:rPr lang="en-US" altLang="en-US" sz="2400" b="1" i="1" dirty="0" smtClean="0">
                <a:latin typeface="Calibri" panose="020F0502020204030204" pitchFamily="34" charset="0"/>
              </a:rPr>
              <a:t>Look up supplier </a:t>
            </a:r>
            <a:r>
              <a:rPr lang="en-US" altLang="en-US" sz="2400" dirty="0" smtClean="0">
                <a:latin typeface="Calibri" panose="020F0502020204030204" pitchFamily="34" charset="0"/>
              </a:rPr>
              <a:t>use case</a:t>
            </a:r>
          </a:p>
        </p:txBody>
      </p:sp>
      <p:pic>
        <p:nvPicPr>
          <p:cNvPr id="11" name="Picture Placeholder 6" descr="An activity workflow shows the following: Column 1 is titled Purchasing agent, and column 2 is titled tradeshow system. Column 1: Start process leads to process: Enter supplier name, which leads to column 2, process: Return supplier information. That leads to column 1, decision: found and not found. If not found, leads back to process: Enter supplier name. If found, it leads to process: View supplier and contact names. This leads to decision: done and look up contact. If done, then it leads to Process: end. If look up contact, then it leads to process: select contact name, which leads to process: retrieve contact information, in column 2. This leads to process: view contact information in column 1, which leads to process: end. "/>
          <p:cNvPicPr>
            <a:picLocks noGrp="1" noChangeAspect="1"/>
          </p:cNvPicPr>
          <p:nvPr>
            <p:ph sz="quarter" idx="13"/>
          </p:nvPr>
        </p:nvPicPr>
        <p:blipFill>
          <a:blip r:embed="rId2"/>
          <a:srcRect l="2944" r="2944"/>
          <a:stretch>
            <a:fillRect/>
          </a:stretch>
        </p:blipFill>
        <p:spPr>
          <a:xfrm>
            <a:off x="4380462" y="1197654"/>
            <a:ext cx="4012798" cy="4851975"/>
          </a:xfrm>
          <a:prstGeom prst="rect">
            <a:avLst/>
          </a:prstGeom>
        </p:spPr>
      </p:pic>
      <p:sp>
        <p:nvSpPr>
          <p:cNvPr id="5" name="Slide Number Placeholder 5"/>
          <p:cNvSpPr>
            <a:spLocks noGrp="1"/>
          </p:cNvSpPr>
          <p:nvPr>
            <p:ph type="sldNum" sz="quarter" idx="12"/>
          </p:nvPr>
        </p:nvSpPr>
        <p:spPr/>
        <p:txBody>
          <a:bodyPr/>
          <a:lstStyle/>
          <a:p>
            <a:pPr>
              <a:defRPr/>
            </a:pPr>
            <a:fld id="{C4E12943-B480-4EDC-AFC1-60FC8A3A5499}" type="slidenum">
              <a:rPr lang="en-US" altLang="en-US"/>
              <a:pPr>
                <a:defRPr/>
              </a:pPr>
              <a:t>36</a:t>
            </a:fld>
            <a:endParaRPr lang="en-US" altLang="en-US"/>
          </a:p>
        </p:txBody>
      </p:sp>
      <p:sp>
        <p:nvSpPr>
          <p:cNvPr id="4" name="Footer Placeholder 4"/>
          <p:cNvSpPr>
            <a:spLocks noGrp="1"/>
          </p:cNvSpPr>
          <p:nvPr>
            <p:ph type="ftr" sz="quarter" idx="11"/>
          </p:nvPr>
        </p:nvSpPr>
        <p:spPr>
          <a:xfrm>
            <a:off x="457200" y="6510318"/>
            <a:ext cx="5105400" cy="279780"/>
          </a:xfrm>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dirty="0" smtClean="0">
                <a:ln>
                  <a:noFill/>
                </a:ln>
                <a:latin typeface="Calibri" panose="020F0502020204030204" pitchFamily="34" charset="0"/>
              </a:rPr>
              <a:t>Draft Screen Layout:</a:t>
            </a:r>
            <a:r>
              <a:rPr lang="en-US" altLang="en-US" dirty="0">
                <a:ln>
                  <a:noFill/>
                </a:ln>
                <a:latin typeface="Calibri" panose="020F0502020204030204" pitchFamily="34" charset="0"/>
              </a:rPr>
              <a:t> </a:t>
            </a:r>
            <a:r>
              <a:rPr lang="en-US" altLang="en-US" sz="2400" b="1" i="1" dirty="0" smtClean="0">
                <a:ln>
                  <a:noFill/>
                </a:ln>
                <a:latin typeface="Calibri" panose="020F0502020204030204" pitchFamily="34" charset="0"/>
              </a:rPr>
              <a:t>Look up supplier </a:t>
            </a:r>
            <a:r>
              <a:rPr lang="en-US" altLang="en-US" sz="2400" dirty="0" smtClean="0">
                <a:ln>
                  <a:noFill/>
                </a:ln>
                <a:latin typeface="Calibri" panose="020F0502020204030204" pitchFamily="34" charset="0"/>
              </a:rPr>
              <a:t>use case</a:t>
            </a:r>
          </a:p>
        </p:txBody>
      </p:sp>
      <p:pic>
        <p:nvPicPr>
          <p:cNvPr id="7" name="Content Placeholder 6" descr="A draft screen layout displays the following: A space for logo is on the top left of the screen, web search bar is on the top right of the screen with a go button beside it..  On the right side of the screen The R M O database search has the following bars one below the other: Supplier name, product category, product, country, contact name, with a go button beside it. Below the database search, there is a table titled search results. It has three columns titled Supplier name, contact name and contact position. Ten empty rows are left blank in the table. "/>
          <p:cNvPicPr>
            <a:picLocks noGrp="1" noChangeAspect="1"/>
          </p:cNvPicPr>
          <p:nvPr>
            <p:ph idx="1"/>
          </p:nvPr>
        </p:nvPicPr>
        <p:blipFill>
          <a:blip r:embed="rId2"/>
          <a:stretch>
            <a:fillRect/>
          </a:stretch>
        </p:blipFill>
        <p:spPr>
          <a:xfrm>
            <a:off x="2105993" y="2451775"/>
            <a:ext cx="4939952" cy="3730307"/>
          </a:xfrm>
          <a:prstGeom prst="rect">
            <a:avLst/>
          </a:prstGeom>
        </p:spPr>
      </p:pic>
      <p:sp>
        <p:nvSpPr>
          <p:cNvPr id="5" name="Slide Number Placeholder 5"/>
          <p:cNvSpPr>
            <a:spLocks noGrp="1"/>
          </p:cNvSpPr>
          <p:nvPr>
            <p:ph type="sldNum" sz="quarter" idx="12"/>
          </p:nvPr>
        </p:nvSpPr>
        <p:spPr/>
        <p:txBody>
          <a:bodyPr/>
          <a:lstStyle/>
          <a:p>
            <a:pPr>
              <a:defRPr/>
            </a:pPr>
            <a:fld id="{DF74E7B2-E000-4689-933D-767BCA82C518}" type="slidenum">
              <a:rPr lang="en-US" altLang="en-US"/>
              <a:pPr>
                <a:defRPr/>
              </a:pPr>
              <a:t>37</a:t>
            </a:fld>
            <a:endParaRPr lang="en-US" altLang="en-US"/>
          </a:p>
        </p:txBody>
      </p:sp>
      <p:sp>
        <p:nvSpPr>
          <p:cNvPr id="4" name="Footer Placeholder 4"/>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dirty="0" smtClean="0">
                <a:ln>
                  <a:noFill/>
                </a:ln>
                <a:latin typeface="Calibri" panose="020F0502020204030204" pitchFamily="34" charset="0"/>
              </a:rPr>
              <a:t>Day 4: Activities </a:t>
            </a:r>
          </a:p>
        </p:txBody>
      </p:sp>
      <p:sp>
        <p:nvSpPr>
          <p:cNvPr id="57347" name="Rectangle 3"/>
          <p:cNvSpPr>
            <a:spLocks noGrp="1" noChangeArrowheads="1"/>
          </p:cNvSpPr>
          <p:nvPr>
            <p:ph idx="1"/>
          </p:nvPr>
        </p:nvSpPr>
        <p:spPr/>
        <p:txBody>
          <a:bodyPr/>
          <a:lstStyle/>
          <a:p>
            <a:pPr eaLnBrk="1" hangingPunct="1">
              <a:buClr>
                <a:schemeClr val="accent4"/>
              </a:buClr>
              <a:buSzPct val="100000"/>
            </a:pPr>
            <a:r>
              <a:rPr lang="en-US" altLang="en-US" dirty="0" smtClean="0">
                <a:latin typeface="Calibri" panose="020F0502020204030204" pitchFamily="34" charset="0"/>
              </a:rPr>
              <a:t>Core Process 4: Design System Components</a:t>
            </a:r>
          </a:p>
          <a:p>
            <a:pPr lvl="1" eaLnBrk="1" hangingPunct="1">
              <a:buClr>
                <a:schemeClr val="accent4"/>
              </a:buClr>
              <a:buSzPct val="100000"/>
            </a:pPr>
            <a:r>
              <a:rPr lang="en-US" altLang="en-US" dirty="0" smtClean="0">
                <a:latin typeface="Calibri" panose="020F0502020204030204" pitchFamily="34" charset="0"/>
              </a:rPr>
              <a:t>Design the database (schema)</a:t>
            </a:r>
          </a:p>
          <a:p>
            <a:pPr lvl="1" eaLnBrk="1" hangingPunct="1">
              <a:buClr>
                <a:schemeClr val="accent4"/>
              </a:buClr>
              <a:buSzPct val="100000"/>
            </a:pPr>
            <a:r>
              <a:rPr lang="en-US" altLang="en-US" dirty="0" smtClean="0">
                <a:latin typeface="Calibri" panose="020F0502020204030204" pitchFamily="34" charset="0"/>
              </a:rPr>
              <a:t>Design the system’s high level structure</a:t>
            </a:r>
          </a:p>
          <a:p>
            <a:pPr lvl="2" eaLnBrk="1" hangingPunct="1">
              <a:buClr>
                <a:schemeClr val="accent4"/>
              </a:buClr>
              <a:buSzPct val="100000"/>
            </a:pPr>
            <a:r>
              <a:rPr lang="en-US" altLang="en-US" dirty="0" smtClean="0">
                <a:latin typeface="Calibri" panose="020F0502020204030204" pitchFamily="34" charset="0"/>
              </a:rPr>
              <a:t>Browser, Windows, or Smart phone</a:t>
            </a:r>
          </a:p>
          <a:p>
            <a:pPr lvl="2" eaLnBrk="1" hangingPunct="1">
              <a:buClr>
                <a:schemeClr val="accent4"/>
              </a:buClr>
              <a:buSzPct val="100000"/>
            </a:pPr>
            <a:r>
              <a:rPr lang="en-US" altLang="en-US" dirty="0" smtClean="0">
                <a:latin typeface="Calibri" panose="020F0502020204030204" pitchFamily="34" charset="0"/>
              </a:rPr>
              <a:t>Architectural configuration (components)</a:t>
            </a:r>
          </a:p>
          <a:p>
            <a:pPr lvl="2" eaLnBrk="1" hangingPunct="1">
              <a:buClr>
                <a:schemeClr val="accent4"/>
              </a:buClr>
              <a:buSzPct val="100000"/>
            </a:pPr>
            <a:r>
              <a:rPr lang="en-US" altLang="en-US" dirty="0" smtClean="0">
                <a:latin typeface="Calibri" panose="020F0502020204030204" pitchFamily="34" charset="0"/>
              </a:rPr>
              <a:t>Design class diagram </a:t>
            </a:r>
          </a:p>
          <a:p>
            <a:pPr lvl="2" eaLnBrk="1" hangingPunct="1">
              <a:buClr>
                <a:schemeClr val="accent4"/>
              </a:buClr>
              <a:buSzPct val="100000"/>
            </a:pPr>
            <a:r>
              <a:rPr lang="en-US" altLang="en-US" dirty="0" smtClean="0">
                <a:latin typeface="Calibri" panose="020F0502020204030204" pitchFamily="34" charset="0"/>
              </a:rPr>
              <a:t>Subsystem architectural design</a:t>
            </a:r>
          </a:p>
        </p:txBody>
      </p:sp>
      <p:sp>
        <p:nvSpPr>
          <p:cNvPr id="5" name="Slide Number Placeholder 5"/>
          <p:cNvSpPr>
            <a:spLocks noGrp="1"/>
          </p:cNvSpPr>
          <p:nvPr>
            <p:ph type="sldNum" sz="quarter" idx="12"/>
          </p:nvPr>
        </p:nvSpPr>
        <p:spPr/>
        <p:txBody>
          <a:bodyPr/>
          <a:lstStyle/>
          <a:p>
            <a:pPr>
              <a:defRPr/>
            </a:pPr>
            <a:fld id="{59BBC6CE-7F97-483A-A12C-AFC03A7779EC}" type="slidenum">
              <a:rPr lang="en-US" altLang="en-US"/>
              <a:pPr>
                <a:defRPr/>
              </a:pPr>
              <a:t>38</a:t>
            </a:fld>
            <a:endParaRPr lang="en-US" altLang="en-US"/>
          </a:p>
        </p:txBody>
      </p:sp>
      <p:sp>
        <p:nvSpPr>
          <p:cNvPr id="4" name="Footer Placeholder 4"/>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dirty="0" smtClean="0">
                <a:ln>
                  <a:noFill/>
                </a:ln>
                <a:latin typeface="Calibri" panose="020F0502020204030204" pitchFamily="34" charset="0"/>
              </a:rPr>
              <a:t>Database Schema </a:t>
            </a:r>
            <a:r>
              <a:rPr lang="en-US" altLang="en-US" sz="2000" dirty="0" smtClean="0">
                <a:ln>
                  <a:noFill/>
                </a:ln>
                <a:latin typeface="Calibri" panose="020F0502020204030204" pitchFamily="34" charset="0"/>
              </a:rPr>
              <a:t>(1 of 2)</a:t>
            </a:r>
          </a:p>
        </p:txBody>
      </p:sp>
      <p:graphicFrame>
        <p:nvGraphicFramePr>
          <p:cNvPr id="9" name="Content Placeholder 8" descr="Table is accessible to screenreaders"/>
          <p:cNvGraphicFramePr>
            <a:graphicFrameLocks noGrp="1"/>
          </p:cNvGraphicFramePr>
          <p:nvPr>
            <p:ph idx="1"/>
            <p:extLst>
              <p:ext uri="{D42A27DB-BD31-4B8C-83A1-F6EECF244321}">
                <p14:modId xmlns:p14="http://schemas.microsoft.com/office/powerpoint/2010/main" val="2633795918"/>
              </p:ext>
            </p:extLst>
          </p:nvPr>
        </p:nvGraphicFramePr>
        <p:xfrm>
          <a:off x="1610955" y="2404456"/>
          <a:ext cx="5932845" cy="2697480"/>
        </p:xfrm>
        <a:graphic>
          <a:graphicData uri="http://schemas.openxmlformats.org/drawingml/2006/table">
            <a:tbl>
              <a:tblPr firstRow="1" bandRow="1">
                <a:tableStyleId>{5940675A-B579-460E-94D1-54222C63F5DA}</a:tableStyleId>
              </a:tblPr>
              <a:tblGrid>
                <a:gridCol w="3200400">
                  <a:extLst>
                    <a:ext uri="{9D8B030D-6E8A-4147-A177-3AD203B41FA5}">
                      <a16:colId xmlns="" xmlns:a16="http://schemas.microsoft.com/office/drawing/2014/main" val="1482358657"/>
                    </a:ext>
                  </a:extLst>
                </a:gridCol>
                <a:gridCol w="2732445">
                  <a:extLst>
                    <a:ext uri="{9D8B030D-6E8A-4147-A177-3AD203B41FA5}">
                      <a16:colId xmlns="" xmlns:a16="http://schemas.microsoft.com/office/drawing/2014/main" val="3452821573"/>
                    </a:ext>
                  </a:extLst>
                </a:gridCol>
              </a:tblGrid>
              <a:tr h="295839">
                <a:tc>
                  <a:txBody>
                    <a:bodyPr/>
                    <a:lstStyle/>
                    <a:p>
                      <a:r>
                        <a:rPr lang="en-IN" sz="1500" b="1" dirty="0" smtClean="0">
                          <a:latin typeface="Calibri" panose="020F0502020204030204" pitchFamily="34" charset="0"/>
                        </a:rPr>
                        <a:t>Table name</a:t>
                      </a:r>
                      <a:endParaRPr lang="en-IN" sz="1500" b="1" dirty="0">
                        <a:latin typeface="Calibri" panose="020F0502020204030204" pitchFamily="34" charset="0"/>
                      </a:endParaRPr>
                    </a:p>
                  </a:txBody>
                  <a:tcPr/>
                </a:tc>
                <a:tc>
                  <a:txBody>
                    <a:bodyPr/>
                    <a:lstStyle/>
                    <a:p>
                      <a:r>
                        <a:rPr lang="en-IN" sz="1500" b="1" dirty="0" smtClean="0">
                          <a:latin typeface="Calibri" panose="020F0502020204030204" pitchFamily="34" charset="0"/>
                        </a:rPr>
                        <a:t>Attributes</a:t>
                      </a:r>
                      <a:endParaRPr lang="en-IN" sz="1500" b="1" dirty="0">
                        <a:latin typeface="Calibri" panose="020F0502020204030204" pitchFamily="34" charset="0"/>
                      </a:endParaRPr>
                    </a:p>
                  </a:txBody>
                  <a:tcPr/>
                </a:tc>
                <a:extLst>
                  <a:ext uri="{0D108BD9-81ED-4DB2-BD59-A6C34878D82A}">
                    <a16:rowId xmlns="" xmlns:a16="http://schemas.microsoft.com/office/drawing/2014/main" val="1047561184"/>
                  </a:ext>
                </a:extLst>
              </a:tr>
              <a:tr h="1960505">
                <a:tc>
                  <a:txBody>
                    <a:bodyPr/>
                    <a:lstStyle/>
                    <a:p>
                      <a:r>
                        <a:rPr lang="en-IN" sz="1500" dirty="0" smtClean="0">
                          <a:latin typeface="Calibri" panose="020F0502020204030204" pitchFamily="34" charset="0"/>
                        </a:rPr>
                        <a:t>Supplier</a:t>
                      </a:r>
                      <a:endParaRPr lang="en-IN" sz="1500" dirty="0">
                        <a:latin typeface="Calibri" panose="020F0502020204030204" pitchFamily="34" charset="0"/>
                      </a:endParaRPr>
                    </a:p>
                  </a:txBody>
                  <a:tcPr/>
                </a:tc>
                <a:tc>
                  <a:txBody>
                    <a:bodyPr/>
                    <a:lstStyle/>
                    <a:p>
                      <a:r>
                        <a:rPr lang="en-IN" sz="1500" dirty="0" smtClean="0">
                          <a:latin typeface="Calibri" panose="020F0502020204030204" pitchFamily="34" charset="0"/>
                        </a:rPr>
                        <a:t>Supplier</a:t>
                      </a:r>
                      <a:r>
                        <a:rPr lang="en-IN" sz="1500" baseline="0" dirty="0" smtClean="0">
                          <a:latin typeface="Calibri" panose="020F0502020204030204" pitchFamily="34" charset="0"/>
                        </a:rPr>
                        <a:t>ID: integer {key}</a:t>
                      </a:r>
                    </a:p>
                    <a:p>
                      <a:r>
                        <a:rPr lang="en-IN" sz="1500" baseline="0" dirty="0" smtClean="0">
                          <a:latin typeface="Calibri" panose="020F0502020204030204" pitchFamily="34" charset="0"/>
                        </a:rPr>
                        <a:t>Name: string {index}</a:t>
                      </a:r>
                    </a:p>
                    <a:p>
                      <a:r>
                        <a:rPr lang="en-IN" sz="1500" baseline="0" dirty="0" smtClean="0">
                          <a:latin typeface="Calibri" panose="020F0502020204030204" pitchFamily="34" charset="0"/>
                        </a:rPr>
                        <a:t>Address1: string</a:t>
                      </a:r>
                    </a:p>
                    <a:p>
                      <a:r>
                        <a:rPr lang="en-IN" sz="1500" baseline="0" dirty="0" smtClean="0">
                          <a:latin typeface="Calibri" panose="020F0502020204030204" pitchFamily="34" charset="0"/>
                        </a:rPr>
                        <a:t>Address1: string</a:t>
                      </a:r>
                    </a:p>
                    <a:p>
                      <a:r>
                        <a:rPr lang="en-IN" sz="1500" baseline="0" dirty="0" smtClean="0">
                          <a:latin typeface="Calibri" panose="020F0502020204030204" pitchFamily="34" charset="0"/>
                        </a:rPr>
                        <a:t>City: string</a:t>
                      </a:r>
                    </a:p>
                    <a:p>
                      <a:r>
                        <a:rPr lang="en-IN" sz="1500" baseline="0" dirty="0" smtClean="0">
                          <a:latin typeface="Calibri" panose="020F0502020204030204" pitchFamily="34" charset="0"/>
                        </a:rPr>
                        <a:t>State-province: string</a:t>
                      </a:r>
                    </a:p>
                    <a:p>
                      <a:r>
                        <a:rPr lang="en-IN" sz="1500" baseline="0" dirty="0" smtClean="0">
                          <a:latin typeface="Calibri" panose="020F0502020204030204" pitchFamily="34" charset="0"/>
                        </a:rPr>
                        <a:t>Postal-code: string</a:t>
                      </a:r>
                    </a:p>
                    <a:p>
                      <a:r>
                        <a:rPr lang="en-IN" sz="1500" baseline="0" dirty="0" smtClean="0">
                          <a:latin typeface="Calibri" panose="020F0502020204030204" pitchFamily="34" charset="0"/>
                        </a:rPr>
                        <a:t>Country: string</a:t>
                      </a:r>
                    </a:p>
                    <a:p>
                      <a:r>
                        <a:rPr lang="en-IN" sz="1500" baseline="0" dirty="0" smtClean="0">
                          <a:latin typeface="Calibri" panose="020F0502020204030204" pitchFamily="34" charset="0"/>
                        </a:rPr>
                        <a:t>SupplierWebURL: string</a:t>
                      </a:r>
                    </a:p>
                    <a:p>
                      <a:r>
                        <a:rPr lang="en-IN" sz="1500" baseline="0" dirty="0" smtClean="0">
                          <a:latin typeface="Calibri" panose="020F0502020204030204" pitchFamily="34" charset="0"/>
                        </a:rPr>
                        <a:t>Comments: string</a:t>
                      </a:r>
                      <a:endParaRPr lang="en-IN" sz="1500" dirty="0">
                        <a:latin typeface="Calibri" panose="020F0502020204030204" pitchFamily="34" charset="0"/>
                      </a:endParaRPr>
                    </a:p>
                  </a:txBody>
                  <a:tcPr/>
                </a:tc>
                <a:extLst>
                  <a:ext uri="{0D108BD9-81ED-4DB2-BD59-A6C34878D82A}">
                    <a16:rowId xmlns="" xmlns:a16="http://schemas.microsoft.com/office/drawing/2014/main" val="1709574630"/>
                  </a:ext>
                </a:extLst>
              </a:tr>
            </a:tbl>
          </a:graphicData>
        </a:graphic>
      </p:graphicFrame>
      <p:sp>
        <p:nvSpPr>
          <p:cNvPr id="5" name="Slide Number Placeholder 5"/>
          <p:cNvSpPr>
            <a:spLocks noGrp="1"/>
          </p:cNvSpPr>
          <p:nvPr>
            <p:ph type="sldNum" sz="quarter" idx="12"/>
          </p:nvPr>
        </p:nvSpPr>
        <p:spPr/>
        <p:txBody>
          <a:bodyPr/>
          <a:lstStyle/>
          <a:p>
            <a:pPr>
              <a:defRPr/>
            </a:pPr>
            <a:fld id="{CF961D67-D4B7-4652-BF16-07FA7CDA2A26}" type="slidenum">
              <a:rPr lang="en-US" altLang="en-US"/>
              <a:pPr>
                <a:defRPr/>
              </a:pPr>
              <a:t>39</a:t>
            </a:fld>
            <a:endParaRPr lang="en-US" altLang="en-US"/>
          </a:p>
        </p:txBody>
      </p:sp>
      <p:sp>
        <p:nvSpPr>
          <p:cNvPr id="4" name="Footer Placeholder 4"/>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dirty="0" smtClean="0">
                <a:ln>
                  <a:noFill/>
                </a:ln>
                <a:latin typeface="Calibri" panose="020F0502020204030204" pitchFamily="34" charset="0"/>
              </a:rPr>
              <a:t>Learning Objectives </a:t>
            </a:r>
            <a:r>
              <a:rPr lang="en-US" altLang="en-US" sz="2000" dirty="0" smtClean="0">
                <a:ln>
                  <a:noFill/>
                </a:ln>
                <a:latin typeface="Calibri" panose="020F0502020204030204" pitchFamily="34" charset="0"/>
              </a:rPr>
              <a:t>(1 of 2)</a:t>
            </a:r>
          </a:p>
        </p:txBody>
      </p:sp>
      <p:sp>
        <p:nvSpPr>
          <p:cNvPr id="192516" name="Rectangle 4"/>
          <p:cNvSpPr>
            <a:spLocks noGrp="1" noChangeArrowheads="1"/>
          </p:cNvSpPr>
          <p:nvPr>
            <p:ph idx="1"/>
          </p:nvPr>
        </p:nvSpPr>
        <p:spPr/>
        <p:txBody>
          <a:bodyPr rtlCol="0">
            <a:normAutofit/>
          </a:bodyPr>
          <a:lstStyle/>
          <a:p>
            <a:pPr eaLnBrk="1" fontAlgn="auto" hangingPunct="1">
              <a:buClr>
                <a:schemeClr val="accent4"/>
              </a:buClr>
              <a:buSzPct val="100000"/>
              <a:buFont typeface="Arial"/>
              <a:buChar char="•"/>
              <a:defRPr/>
            </a:pPr>
            <a:r>
              <a:rPr lang="en-US" altLang="en-US" dirty="0">
                <a:solidFill>
                  <a:schemeClr val="tx1">
                    <a:lumMod val="85000"/>
                    <a:lumOff val="15000"/>
                  </a:schemeClr>
                </a:solidFill>
                <a:latin typeface="Calibri" panose="020F0502020204030204" pitchFamily="34" charset="0"/>
              </a:rPr>
              <a:t>After reading this chapter, you should be able to:</a:t>
            </a:r>
          </a:p>
          <a:p>
            <a:pPr lvl="1" eaLnBrk="1" fontAlgn="auto" hangingPunct="1">
              <a:buClr>
                <a:schemeClr val="accent4"/>
              </a:buClr>
              <a:buSzPct val="100000"/>
              <a:buFont typeface="Arial"/>
              <a:buChar char="•"/>
              <a:defRPr/>
            </a:pPr>
            <a:r>
              <a:rPr lang="en-US" altLang="en-US" dirty="0">
                <a:solidFill>
                  <a:schemeClr val="tx1">
                    <a:lumMod val="85000"/>
                    <a:lumOff val="15000"/>
                  </a:schemeClr>
                </a:solidFill>
                <a:latin typeface="Calibri" panose="020F0502020204030204" pitchFamily="34" charset="0"/>
              </a:rPr>
              <a:t>Describe the purpose of systems analysis and design </a:t>
            </a:r>
            <a:r>
              <a:rPr lang="en-US" altLang="en-US" dirty="0" smtClean="0">
                <a:solidFill>
                  <a:schemeClr val="tx1">
                    <a:lumMod val="85000"/>
                    <a:lumOff val="15000"/>
                  </a:schemeClr>
                </a:solidFill>
                <a:latin typeface="Calibri" panose="020F0502020204030204" pitchFamily="34" charset="0"/>
              </a:rPr>
              <a:t>when developing information </a:t>
            </a:r>
            <a:r>
              <a:rPr lang="en-US" altLang="en-US" dirty="0">
                <a:solidFill>
                  <a:schemeClr val="tx1">
                    <a:lumMod val="85000"/>
                    <a:lumOff val="15000"/>
                  </a:schemeClr>
                </a:solidFill>
                <a:latin typeface="Calibri" panose="020F0502020204030204" pitchFamily="34" charset="0"/>
              </a:rPr>
              <a:t>systems</a:t>
            </a:r>
            <a:endParaRPr lang="en-US" altLang="zh-CN" dirty="0">
              <a:solidFill>
                <a:schemeClr val="tx1">
                  <a:lumMod val="85000"/>
                  <a:lumOff val="15000"/>
                </a:schemeClr>
              </a:solidFill>
              <a:latin typeface="Calibri" panose="020F0502020204030204" pitchFamily="34" charset="0"/>
              <a:ea typeface="宋体" panose="02010600030101010101" pitchFamily="2" charset="-122"/>
            </a:endParaRPr>
          </a:p>
          <a:p>
            <a:pPr lvl="1" eaLnBrk="1" fontAlgn="auto" hangingPunct="1">
              <a:buClr>
                <a:schemeClr val="accent4"/>
              </a:buClr>
              <a:buSzPct val="100000"/>
              <a:buFont typeface="Arial"/>
              <a:buChar char="•"/>
              <a:defRPr/>
            </a:pPr>
            <a:r>
              <a:rPr lang="en-US" altLang="zh-CN" dirty="0" smtClean="0">
                <a:solidFill>
                  <a:schemeClr val="tx1">
                    <a:lumMod val="85000"/>
                    <a:lumOff val="15000"/>
                  </a:schemeClr>
                </a:solidFill>
                <a:latin typeface="Calibri" panose="020F0502020204030204" pitchFamily="34" charset="0"/>
                <a:ea typeface="宋体" panose="02010600030101010101" pitchFamily="2" charset="-122"/>
              </a:rPr>
              <a:t>Explain the purpose of the system development life cycle and identify its six core processes</a:t>
            </a:r>
          </a:p>
          <a:p>
            <a:pPr lvl="1" eaLnBrk="1" fontAlgn="auto" hangingPunct="1">
              <a:buClr>
                <a:schemeClr val="accent4"/>
              </a:buClr>
              <a:buSzPct val="100000"/>
              <a:buFont typeface="Arial"/>
              <a:buChar char="•"/>
              <a:defRPr/>
            </a:pPr>
            <a:r>
              <a:rPr lang="en-US" altLang="zh-CN" dirty="0" smtClean="0">
                <a:solidFill>
                  <a:schemeClr val="tx1">
                    <a:lumMod val="85000"/>
                    <a:lumOff val="15000"/>
                  </a:schemeClr>
                </a:solidFill>
                <a:latin typeface="Calibri" panose="020F0502020204030204" pitchFamily="34" charset="0"/>
                <a:ea typeface="宋体" panose="02010600030101010101" pitchFamily="2" charset="-122"/>
              </a:rPr>
              <a:t>Explain how information system methodologies provide guidelines for completing the six core processes </a:t>
            </a:r>
          </a:p>
          <a:p>
            <a:pPr lvl="1" eaLnBrk="1" fontAlgn="auto" hangingPunct="1">
              <a:buClr>
                <a:schemeClr val="accent4"/>
              </a:buClr>
              <a:buSzPct val="100000"/>
              <a:buFont typeface="Arial"/>
              <a:buChar char="•"/>
              <a:defRPr/>
            </a:pPr>
            <a:r>
              <a:rPr lang="en-US" altLang="zh-CN" dirty="0" smtClean="0">
                <a:solidFill>
                  <a:schemeClr val="tx1">
                    <a:lumMod val="85000"/>
                    <a:lumOff val="15000"/>
                  </a:schemeClr>
                </a:solidFill>
                <a:latin typeface="Calibri" panose="020F0502020204030204" pitchFamily="34" charset="0"/>
                <a:ea typeface="宋体" panose="02010600030101010101" pitchFamily="2" charset="-122"/>
              </a:rPr>
              <a:t>Describe </a:t>
            </a:r>
            <a:r>
              <a:rPr lang="en-US" altLang="zh-CN" dirty="0">
                <a:solidFill>
                  <a:schemeClr val="tx1">
                    <a:lumMod val="85000"/>
                    <a:lumOff val="15000"/>
                  </a:schemeClr>
                </a:solidFill>
                <a:latin typeface="Calibri" panose="020F0502020204030204" pitchFamily="34" charset="0"/>
                <a:ea typeface="宋体" panose="02010600030101010101" pitchFamily="2" charset="-122"/>
              </a:rPr>
              <a:t>the characteristics of </a:t>
            </a:r>
            <a:r>
              <a:rPr lang="en-US" altLang="zh-CN" dirty="0" smtClean="0">
                <a:solidFill>
                  <a:schemeClr val="tx1">
                    <a:lumMod val="85000"/>
                    <a:lumOff val="15000"/>
                  </a:schemeClr>
                </a:solidFill>
                <a:latin typeface="Calibri" panose="020F0502020204030204" pitchFamily="34" charset="0"/>
                <a:ea typeface="宋体" panose="02010600030101010101" pitchFamily="2" charset="-122"/>
              </a:rPr>
              <a:t>Agile methodologies and iterative system development</a:t>
            </a:r>
            <a:endParaRPr lang="en-US" altLang="zh-CN" dirty="0">
              <a:solidFill>
                <a:schemeClr val="tx1">
                  <a:lumMod val="85000"/>
                  <a:lumOff val="15000"/>
                </a:schemeClr>
              </a:solidFill>
              <a:latin typeface="Calibri" panose="020F0502020204030204" pitchFamily="34" charset="0"/>
              <a:ea typeface="宋体" panose="02010600030101010101" pitchFamily="2" charset="-122"/>
            </a:endParaRPr>
          </a:p>
        </p:txBody>
      </p:sp>
      <p:sp>
        <p:nvSpPr>
          <p:cNvPr id="5" name="Slide Number Placeholder 5"/>
          <p:cNvSpPr>
            <a:spLocks noGrp="1"/>
          </p:cNvSpPr>
          <p:nvPr>
            <p:ph type="sldNum" sz="quarter" idx="12"/>
          </p:nvPr>
        </p:nvSpPr>
        <p:spPr/>
        <p:txBody>
          <a:bodyPr/>
          <a:lstStyle/>
          <a:p>
            <a:pPr>
              <a:defRPr/>
            </a:pPr>
            <a:fld id="{E88106C1-853D-4947-BA03-5FDD1BBAADDA}" type="slidenum">
              <a:rPr lang="en-US" altLang="en-US"/>
              <a:pPr>
                <a:defRPr/>
              </a:pPr>
              <a:t>4</a:t>
            </a:fld>
            <a:endParaRPr lang="en-US" altLang="en-US"/>
          </a:p>
        </p:txBody>
      </p:sp>
      <p:sp>
        <p:nvSpPr>
          <p:cNvPr id="4" name="Footer Placeholder 4"/>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dirty="0">
                <a:ln>
                  <a:noFill/>
                </a:ln>
                <a:latin typeface="Calibri" panose="020F0502020204030204" pitchFamily="34" charset="0"/>
              </a:rPr>
              <a:t>Database Schema </a:t>
            </a:r>
            <a:r>
              <a:rPr lang="en-US" altLang="en-US" sz="2000" dirty="0" smtClean="0">
                <a:ln>
                  <a:noFill/>
                </a:ln>
                <a:latin typeface="Calibri" panose="020F0502020204030204" pitchFamily="34" charset="0"/>
              </a:rPr>
              <a:t>(2 </a:t>
            </a:r>
            <a:r>
              <a:rPr lang="en-US" altLang="en-US" sz="2000" dirty="0">
                <a:ln>
                  <a:noFill/>
                </a:ln>
                <a:latin typeface="Calibri" panose="020F0502020204030204" pitchFamily="34" charset="0"/>
              </a:rPr>
              <a:t>of 2)</a:t>
            </a:r>
            <a:endParaRPr lang="en-US" altLang="en-US" sz="2400" dirty="0" smtClean="0">
              <a:ln>
                <a:noFill/>
              </a:ln>
              <a:latin typeface="Calibri" panose="020F0502020204030204" pitchFamily="34" charset="0"/>
            </a:endParaRPr>
          </a:p>
        </p:txBody>
      </p:sp>
      <p:graphicFrame>
        <p:nvGraphicFramePr>
          <p:cNvPr id="7" name="Content Placeholder 6" descr="Table is accessible to screenreaders"/>
          <p:cNvGraphicFramePr>
            <a:graphicFrameLocks noGrp="1"/>
          </p:cNvGraphicFramePr>
          <p:nvPr>
            <p:ph idx="1"/>
            <p:extLst>
              <p:ext uri="{D42A27DB-BD31-4B8C-83A1-F6EECF244321}">
                <p14:modId xmlns:p14="http://schemas.microsoft.com/office/powerpoint/2010/main" val="2286789595"/>
              </p:ext>
            </p:extLst>
          </p:nvPr>
        </p:nvGraphicFramePr>
        <p:xfrm>
          <a:off x="1606153" y="2406471"/>
          <a:ext cx="5939632" cy="3840480"/>
        </p:xfrm>
        <a:graphic>
          <a:graphicData uri="http://schemas.openxmlformats.org/drawingml/2006/table">
            <a:tbl>
              <a:tblPr firstRow="1" bandRow="1">
                <a:tableStyleId>{5940675A-B579-460E-94D1-54222C63F5DA}</a:tableStyleId>
              </a:tblPr>
              <a:tblGrid>
                <a:gridCol w="2969816">
                  <a:extLst>
                    <a:ext uri="{9D8B030D-6E8A-4147-A177-3AD203B41FA5}">
                      <a16:colId xmlns="" xmlns:a16="http://schemas.microsoft.com/office/drawing/2014/main" val="1482358657"/>
                    </a:ext>
                  </a:extLst>
                </a:gridCol>
                <a:gridCol w="2969816">
                  <a:extLst>
                    <a:ext uri="{9D8B030D-6E8A-4147-A177-3AD203B41FA5}">
                      <a16:colId xmlns="" xmlns:a16="http://schemas.microsoft.com/office/drawing/2014/main" val="3452821573"/>
                    </a:ext>
                  </a:extLst>
                </a:gridCol>
              </a:tblGrid>
              <a:tr h="280905">
                <a:tc>
                  <a:txBody>
                    <a:bodyPr/>
                    <a:lstStyle/>
                    <a:p>
                      <a:r>
                        <a:rPr lang="en-IN" sz="1500" b="1" dirty="0" smtClean="0">
                          <a:latin typeface="Calibri" panose="020F0502020204030204" pitchFamily="34" charset="0"/>
                        </a:rPr>
                        <a:t>Table name</a:t>
                      </a:r>
                      <a:endParaRPr lang="en-IN" sz="1500" b="1" dirty="0">
                        <a:latin typeface="Calibri" panose="020F0502020204030204" pitchFamily="34" charset="0"/>
                      </a:endParaRPr>
                    </a:p>
                  </a:txBody>
                  <a:tcPr/>
                </a:tc>
                <a:tc>
                  <a:txBody>
                    <a:bodyPr/>
                    <a:lstStyle/>
                    <a:p>
                      <a:r>
                        <a:rPr lang="en-IN" sz="1500" b="1" dirty="0" smtClean="0">
                          <a:latin typeface="Calibri" panose="020F0502020204030204" pitchFamily="34" charset="0"/>
                        </a:rPr>
                        <a:t>Attributes</a:t>
                      </a:r>
                      <a:endParaRPr lang="en-IN" sz="1500" b="1" dirty="0">
                        <a:latin typeface="Calibri" panose="020F0502020204030204" pitchFamily="34" charset="0"/>
                      </a:endParaRPr>
                    </a:p>
                  </a:txBody>
                  <a:tcPr/>
                </a:tc>
                <a:extLst>
                  <a:ext uri="{0D108BD9-81ED-4DB2-BD59-A6C34878D82A}">
                    <a16:rowId xmlns="" xmlns:a16="http://schemas.microsoft.com/office/drawing/2014/main" val="974118075"/>
                  </a:ext>
                </a:extLst>
              </a:tr>
              <a:tr h="3153856">
                <a:tc>
                  <a:txBody>
                    <a:bodyPr/>
                    <a:lstStyle/>
                    <a:p>
                      <a:r>
                        <a:rPr lang="en-IN" sz="1500" dirty="0" smtClean="0">
                          <a:latin typeface="Calibri" panose="020F0502020204030204" pitchFamily="34" charset="0"/>
                        </a:rPr>
                        <a:t>Contact</a:t>
                      </a:r>
                      <a:endParaRPr lang="en-IN" sz="1500" dirty="0">
                        <a:latin typeface="Calibri" panose="020F0502020204030204" pitchFamily="34" charset="0"/>
                      </a:endParaRPr>
                    </a:p>
                  </a:txBody>
                  <a:tcPr/>
                </a:tc>
                <a:tc>
                  <a:txBody>
                    <a:bodyPr/>
                    <a:lstStyle/>
                    <a:p>
                      <a:r>
                        <a:rPr lang="en-IN" sz="1500" dirty="0" smtClean="0">
                          <a:latin typeface="Calibri" panose="020F0502020204030204" pitchFamily="34" charset="0"/>
                        </a:rPr>
                        <a:t>ContactID: integer</a:t>
                      </a:r>
                      <a:r>
                        <a:rPr lang="en-IN" sz="1500" baseline="0" dirty="0" smtClean="0">
                          <a:latin typeface="Calibri" panose="020F0502020204030204" pitchFamily="34" charset="0"/>
                        </a:rPr>
                        <a:t> {key}</a:t>
                      </a:r>
                    </a:p>
                    <a:p>
                      <a:r>
                        <a:rPr lang="en-IN" sz="1500" baseline="0" dirty="0" smtClean="0">
                          <a:latin typeface="Calibri" panose="020F0502020204030204" pitchFamily="34" charset="0"/>
                        </a:rPr>
                        <a:t>SupplierID: integer {foreign key}</a:t>
                      </a:r>
                    </a:p>
                    <a:p>
                      <a:r>
                        <a:rPr lang="en-IN" sz="1500" baseline="0" dirty="0" smtClean="0">
                          <a:latin typeface="Calibri" panose="020F0502020204030204" pitchFamily="34" charset="0"/>
                        </a:rPr>
                        <a:t>Name: string {index}</a:t>
                      </a:r>
                    </a:p>
                    <a:p>
                      <a:r>
                        <a:rPr lang="en-IN" sz="1500" baseline="0" dirty="0" smtClean="0">
                          <a:latin typeface="Calibri" panose="020F0502020204030204" pitchFamily="34" charset="0"/>
                        </a:rPr>
                        <a:t>Title: string</a:t>
                      </a:r>
                    </a:p>
                    <a:p>
                      <a:r>
                        <a:rPr lang="en-IN" sz="1500" baseline="0" dirty="0" smtClean="0">
                          <a:latin typeface="Calibri" panose="020F0502020204030204" pitchFamily="34" charset="0"/>
                        </a:rPr>
                        <a:t>WorkAddress1: string</a:t>
                      </a:r>
                    </a:p>
                    <a:p>
                      <a:pPr marL="0" marR="0" indent="0" algn="l" defTabSz="457200" rtl="0" eaLnBrk="1" fontAlgn="auto" latinLnBrk="0" hangingPunct="1">
                        <a:lnSpc>
                          <a:spcPct val="100000"/>
                        </a:lnSpc>
                        <a:spcBef>
                          <a:spcPts val="0"/>
                        </a:spcBef>
                        <a:spcAft>
                          <a:spcPts val="0"/>
                        </a:spcAft>
                        <a:buClrTx/>
                        <a:buSzTx/>
                        <a:buFontTx/>
                        <a:buNone/>
                        <a:tabLst/>
                        <a:defRPr/>
                      </a:pPr>
                      <a:r>
                        <a:rPr lang="en-IN" sz="1500" baseline="0" dirty="0" smtClean="0">
                          <a:latin typeface="Calibri" panose="020F0502020204030204" pitchFamily="34" charset="0"/>
                        </a:rPr>
                        <a:t>WorkAddress2: string</a:t>
                      </a:r>
                    </a:p>
                    <a:p>
                      <a:pPr marL="0" marR="0" indent="0" algn="l" defTabSz="457200" rtl="0" eaLnBrk="1" fontAlgn="auto" latinLnBrk="0" hangingPunct="1">
                        <a:lnSpc>
                          <a:spcPct val="100000"/>
                        </a:lnSpc>
                        <a:spcBef>
                          <a:spcPts val="0"/>
                        </a:spcBef>
                        <a:spcAft>
                          <a:spcPts val="0"/>
                        </a:spcAft>
                        <a:buClrTx/>
                        <a:buSzTx/>
                        <a:buFontTx/>
                        <a:buNone/>
                        <a:tabLst/>
                        <a:defRPr/>
                      </a:pPr>
                      <a:r>
                        <a:rPr lang="en-IN" sz="1500" baseline="0" dirty="0" smtClean="0">
                          <a:latin typeface="Calibri" panose="020F0502020204030204" pitchFamily="34" charset="0"/>
                        </a:rPr>
                        <a:t>WorkCity: string</a:t>
                      </a:r>
                    </a:p>
                    <a:p>
                      <a:pPr marL="0" marR="0" indent="0" algn="l" defTabSz="457200" rtl="0" eaLnBrk="1" fontAlgn="auto" latinLnBrk="0" hangingPunct="1">
                        <a:lnSpc>
                          <a:spcPct val="100000"/>
                        </a:lnSpc>
                        <a:spcBef>
                          <a:spcPts val="0"/>
                        </a:spcBef>
                        <a:spcAft>
                          <a:spcPts val="0"/>
                        </a:spcAft>
                        <a:buClrTx/>
                        <a:buSzTx/>
                        <a:buFontTx/>
                        <a:buNone/>
                        <a:tabLst/>
                        <a:defRPr/>
                      </a:pPr>
                      <a:r>
                        <a:rPr lang="en-IN" sz="1500" baseline="0" dirty="0" smtClean="0">
                          <a:latin typeface="Calibri" panose="020F0502020204030204" pitchFamily="34" charset="0"/>
                        </a:rPr>
                        <a:t>WorkState: string</a:t>
                      </a:r>
                    </a:p>
                    <a:p>
                      <a:pPr marL="0" marR="0" indent="0" algn="l" defTabSz="457200" rtl="0" eaLnBrk="1" fontAlgn="auto" latinLnBrk="0" hangingPunct="1">
                        <a:lnSpc>
                          <a:spcPct val="100000"/>
                        </a:lnSpc>
                        <a:spcBef>
                          <a:spcPts val="0"/>
                        </a:spcBef>
                        <a:spcAft>
                          <a:spcPts val="0"/>
                        </a:spcAft>
                        <a:buClrTx/>
                        <a:buSzTx/>
                        <a:buFontTx/>
                        <a:buNone/>
                        <a:tabLst/>
                        <a:defRPr/>
                      </a:pPr>
                      <a:r>
                        <a:rPr lang="en-IN" sz="1500" baseline="0" dirty="0" smtClean="0">
                          <a:latin typeface="Calibri" panose="020F0502020204030204" pitchFamily="34" charset="0"/>
                        </a:rPr>
                        <a:t>WorkPostal-code: string</a:t>
                      </a:r>
                    </a:p>
                    <a:p>
                      <a:pPr marL="0" marR="0" indent="0" algn="l" defTabSz="457200" rtl="0" eaLnBrk="1" fontAlgn="auto" latinLnBrk="0" hangingPunct="1">
                        <a:lnSpc>
                          <a:spcPct val="100000"/>
                        </a:lnSpc>
                        <a:spcBef>
                          <a:spcPts val="0"/>
                        </a:spcBef>
                        <a:spcAft>
                          <a:spcPts val="0"/>
                        </a:spcAft>
                        <a:buClrTx/>
                        <a:buSzTx/>
                        <a:buFontTx/>
                        <a:buNone/>
                        <a:tabLst/>
                        <a:defRPr/>
                      </a:pPr>
                      <a:r>
                        <a:rPr lang="en-IN" sz="1500" baseline="0" dirty="0" smtClean="0">
                          <a:latin typeface="Calibri" panose="020F0502020204030204" pitchFamily="34" charset="0"/>
                        </a:rPr>
                        <a:t>WorkCountry: string</a:t>
                      </a:r>
                    </a:p>
                    <a:p>
                      <a:pPr marL="0" marR="0" indent="0" algn="l" defTabSz="457200" rtl="0" eaLnBrk="1" fontAlgn="auto" latinLnBrk="0" hangingPunct="1">
                        <a:lnSpc>
                          <a:spcPct val="100000"/>
                        </a:lnSpc>
                        <a:spcBef>
                          <a:spcPts val="0"/>
                        </a:spcBef>
                        <a:spcAft>
                          <a:spcPts val="0"/>
                        </a:spcAft>
                        <a:buClrTx/>
                        <a:buSzTx/>
                        <a:buFontTx/>
                        <a:buNone/>
                        <a:tabLst/>
                        <a:defRPr/>
                      </a:pPr>
                      <a:r>
                        <a:rPr lang="en-IN" sz="1500" baseline="0" dirty="0" smtClean="0">
                          <a:latin typeface="Calibri" panose="020F0502020204030204" pitchFamily="34" charset="0"/>
                        </a:rPr>
                        <a:t>WorkPhone: string</a:t>
                      </a:r>
                    </a:p>
                    <a:p>
                      <a:pPr marL="0" marR="0" indent="0" algn="l" defTabSz="457200" rtl="0" eaLnBrk="1" fontAlgn="auto" latinLnBrk="0" hangingPunct="1">
                        <a:lnSpc>
                          <a:spcPct val="100000"/>
                        </a:lnSpc>
                        <a:spcBef>
                          <a:spcPts val="0"/>
                        </a:spcBef>
                        <a:spcAft>
                          <a:spcPts val="0"/>
                        </a:spcAft>
                        <a:buClrTx/>
                        <a:buSzTx/>
                        <a:buFontTx/>
                        <a:buNone/>
                        <a:tabLst/>
                        <a:defRPr/>
                      </a:pPr>
                      <a:r>
                        <a:rPr lang="en-IN" sz="1500" baseline="0" dirty="0" smtClean="0">
                          <a:latin typeface="Calibri" panose="020F0502020204030204" pitchFamily="34" charset="0"/>
                        </a:rPr>
                        <a:t>WorkPhone: string</a:t>
                      </a:r>
                    </a:p>
                    <a:p>
                      <a:pPr marL="0" marR="0" indent="0" algn="l" defTabSz="457200" rtl="0" eaLnBrk="1" fontAlgn="auto" latinLnBrk="0" hangingPunct="1">
                        <a:lnSpc>
                          <a:spcPct val="100000"/>
                        </a:lnSpc>
                        <a:spcBef>
                          <a:spcPts val="0"/>
                        </a:spcBef>
                        <a:spcAft>
                          <a:spcPts val="0"/>
                        </a:spcAft>
                        <a:buClrTx/>
                        <a:buSzTx/>
                        <a:buFontTx/>
                        <a:buNone/>
                        <a:tabLst/>
                        <a:defRPr/>
                      </a:pPr>
                      <a:r>
                        <a:rPr lang="en-IN" sz="1500" baseline="0" dirty="0" smtClean="0">
                          <a:latin typeface="Calibri" panose="020F0502020204030204" pitchFamily="34" charset="0"/>
                        </a:rPr>
                        <a:t>EmailAddress1: string</a:t>
                      </a:r>
                    </a:p>
                    <a:p>
                      <a:pPr marL="0" marR="0" indent="0" algn="l" defTabSz="457200" rtl="0" eaLnBrk="1" fontAlgn="auto" latinLnBrk="0" hangingPunct="1">
                        <a:lnSpc>
                          <a:spcPct val="100000"/>
                        </a:lnSpc>
                        <a:spcBef>
                          <a:spcPts val="0"/>
                        </a:spcBef>
                        <a:spcAft>
                          <a:spcPts val="0"/>
                        </a:spcAft>
                        <a:buClrTx/>
                        <a:buSzTx/>
                        <a:buFontTx/>
                        <a:buNone/>
                        <a:tabLst/>
                        <a:defRPr/>
                      </a:pPr>
                      <a:r>
                        <a:rPr lang="en-IN" sz="1500" baseline="0" dirty="0" smtClean="0">
                          <a:latin typeface="Calibri" panose="020F0502020204030204" pitchFamily="34" charset="0"/>
                        </a:rPr>
                        <a:t>EmailAddress2: string</a:t>
                      </a:r>
                    </a:p>
                    <a:p>
                      <a:pPr marL="0" marR="0" indent="0" algn="l" defTabSz="457200" rtl="0" eaLnBrk="1" fontAlgn="auto" latinLnBrk="0" hangingPunct="1">
                        <a:lnSpc>
                          <a:spcPct val="100000"/>
                        </a:lnSpc>
                        <a:spcBef>
                          <a:spcPts val="0"/>
                        </a:spcBef>
                        <a:spcAft>
                          <a:spcPts val="0"/>
                        </a:spcAft>
                        <a:buClrTx/>
                        <a:buSzTx/>
                        <a:buFontTx/>
                        <a:buNone/>
                        <a:tabLst/>
                        <a:defRPr/>
                      </a:pPr>
                      <a:r>
                        <a:rPr lang="en-IN" sz="1500" baseline="0" dirty="0" smtClean="0">
                          <a:latin typeface="Calibri" panose="020F0502020204030204" pitchFamily="34" charset="0"/>
                        </a:rPr>
                        <a:t>Comments: string</a:t>
                      </a:r>
                    </a:p>
                  </a:txBody>
                  <a:tcPr/>
                </a:tc>
                <a:extLst>
                  <a:ext uri="{0D108BD9-81ED-4DB2-BD59-A6C34878D82A}">
                    <a16:rowId xmlns="" xmlns:a16="http://schemas.microsoft.com/office/drawing/2014/main" val="126236363"/>
                  </a:ext>
                </a:extLst>
              </a:tr>
            </a:tbl>
          </a:graphicData>
        </a:graphic>
      </p:graphicFrame>
      <p:sp>
        <p:nvSpPr>
          <p:cNvPr id="5" name="Slide Number Placeholder 5"/>
          <p:cNvSpPr>
            <a:spLocks noGrp="1"/>
          </p:cNvSpPr>
          <p:nvPr>
            <p:ph type="sldNum" sz="quarter" idx="12"/>
          </p:nvPr>
        </p:nvSpPr>
        <p:spPr/>
        <p:txBody>
          <a:bodyPr/>
          <a:lstStyle/>
          <a:p>
            <a:pPr>
              <a:defRPr/>
            </a:pPr>
            <a:fld id="{CF961D67-D4B7-4652-BF16-07FA7CDA2A26}" type="slidenum">
              <a:rPr lang="en-US" altLang="en-US"/>
              <a:pPr>
                <a:defRPr/>
              </a:pPr>
              <a:t>40</a:t>
            </a:fld>
            <a:endParaRPr lang="en-US" altLang="en-US"/>
          </a:p>
        </p:txBody>
      </p:sp>
      <p:sp>
        <p:nvSpPr>
          <p:cNvPr id="4" name="Footer Placeholder 4"/>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extLst>
      <p:ext uri="{BB962C8B-B14F-4D97-AF65-F5344CB8AC3E}">
        <p14:creationId xmlns:p14="http://schemas.microsoft.com/office/powerpoint/2010/main" val="40030561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z="3600" dirty="0" smtClean="0">
                <a:ln>
                  <a:noFill/>
                </a:ln>
                <a:latin typeface="Calibri" panose="020F0502020204030204" pitchFamily="34" charset="0"/>
              </a:rPr>
              <a:t>Architectural Configuration Diagram</a:t>
            </a:r>
          </a:p>
        </p:txBody>
      </p:sp>
      <p:pic>
        <p:nvPicPr>
          <p:cNvPr id="7" name="Content Placeholder 6" descr="An architectural configuration diagram shows the browser connected to the internet with a two-way arrow. The internet is connected to the internet server with a two-way arrow. The internet server is connected to the tradeshow system with a two-way arrow. The tradeshow system consists of supplier information subsystem and product information subsystem. The tradeshow system is connected to the user with a two-way arrow. "/>
          <p:cNvPicPr>
            <a:picLocks noGrp="1" noChangeAspect="1"/>
          </p:cNvPicPr>
          <p:nvPr>
            <p:ph idx="1"/>
          </p:nvPr>
        </p:nvPicPr>
        <p:blipFill>
          <a:blip r:embed="rId2"/>
          <a:stretch>
            <a:fillRect/>
          </a:stretch>
        </p:blipFill>
        <p:spPr>
          <a:xfrm>
            <a:off x="2197206" y="2513013"/>
            <a:ext cx="4757526" cy="3444875"/>
          </a:xfrm>
          <a:prstGeom prst="rect">
            <a:avLst/>
          </a:prstGeom>
        </p:spPr>
      </p:pic>
      <p:sp>
        <p:nvSpPr>
          <p:cNvPr id="5" name="Slide Number Placeholder 5"/>
          <p:cNvSpPr>
            <a:spLocks noGrp="1"/>
          </p:cNvSpPr>
          <p:nvPr>
            <p:ph type="sldNum" sz="quarter" idx="12"/>
          </p:nvPr>
        </p:nvSpPr>
        <p:spPr/>
        <p:txBody>
          <a:bodyPr/>
          <a:lstStyle/>
          <a:p>
            <a:pPr>
              <a:defRPr/>
            </a:pPr>
            <a:fld id="{8F862EEE-211D-42B5-90B4-01D1983DD75D}" type="slidenum">
              <a:rPr lang="en-US" altLang="en-US"/>
              <a:pPr>
                <a:defRPr/>
              </a:pPr>
              <a:t>41</a:t>
            </a:fld>
            <a:endParaRPr lang="en-US" altLang="en-US"/>
          </a:p>
        </p:txBody>
      </p:sp>
      <p:sp>
        <p:nvSpPr>
          <p:cNvPr id="4" name="Footer Placeholder 4"/>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805678" y="1883832"/>
            <a:ext cx="3632202" cy="1371600"/>
          </a:xfrm>
        </p:spPr>
        <p:txBody>
          <a:bodyPr/>
          <a:lstStyle/>
          <a:p>
            <a:pPr eaLnBrk="1" hangingPunct="1"/>
            <a:r>
              <a:rPr lang="en-US" altLang="en-US" sz="2800" dirty="0" smtClean="0">
                <a:ln>
                  <a:noFill/>
                </a:ln>
                <a:latin typeface="Calibri" panose="020F0502020204030204" pitchFamily="34" charset="0"/>
              </a:rPr>
              <a:t>Preliminary Design Class Diagram</a:t>
            </a:r>
            <a:endParaRPr lang="en-US" altLang="en-US" sz="2000" dirty="0" smtClean="0">
              <a:ln>
                <a:noFill/>
              </a:ln>
              <a:latin typeface="Calibri" panose="020F0502020204030204" pitchFamily="34" charset="0"/>
            </a:endParaRPr>
          </a:p>
        </p:txBody>
      </p:sp>
      <p:sp>
        <p:nvSpPr>
          <p:cNvPr id="60420" name="Text Placeholder 1"/>
          <p:cNvSpPr>
            <a:spLocks noGrp="1"/>
          </p:cNvSpPr>
          <p:nvPr>
            <p:ph type="body" sz="half" idx="2"/>
          </p:nvPr>
        </p:nvSpPr>
        <p:spPr>
          <a:xfrm>
            <a:off x="886407" y="3508926"/>
            <a:ext cx="3632202" cy="783168"/>
          </a:xfrm>
        </p:spPr>
        <p:txBody>
          <a:bodyPr>
            <a:normAutofit lnSpcReduction="10000"/>
          </a:bodyPr>
          <a:lstStyle/>
          <a:p>
            <a:pPr eaLnBrk="1" hangingPunct="1"/>
            <a:r>
              <a:rPr lang="en-US" altLang="en-US" sz="2400" dirty="0" smtClean="0">
                <a:latin typeface="Calibri" panose="020F0502020204030204" pitchFamily="34" charset="0"/>
              </a:rPr>
              <a:t>Includes View Layer Classes and Domain Layer Classes</a:t>
            </a:r>
          </a:p>
        </p:txBody>
      </p:sp>
      <p:pic>
        <p:nvPicPr>
          <p:cNvPr id="10" name="Content Placeholder 9" descr="Table title: Supplier view; row 1: blank space; row 2: plus look up supplier open parenthesis, close parenthesis, plus display supplier, open parenthesis, close parenthesis. This table leads to table title: Contact view; row 1: blank space; row 2: plus look up contact open parenthesis, close parenthesis, plus display contact open parenthesis, close parenthesis. The table titled Supplier view also leads to the table title: supplier; row 1: minus supplier I D open curly bracket key close curly bracket; name: string; address: string; address 2 string; city: string; state: string; country: string; U R L: string; comments: string. Row 2: plus get supplier info open parenthesis close parenthesis. The table titled supplier leads to the table title: contact; row 1: minus contact I D open curly bracket key close curly bracket; minus name: string open curly bracket index close curly bracket; title: string; w address 1: string; w address 2: string; w city: string; w state: string; w postal: string; mobile phone: string; email 1: string; email 2: string; comments: string. Row 3: pus get contact info open parenthesis close parenthesis. The table titled contact view is also connected to the table titled contact."/>
          <p:cNvPicPr>
            <a:picLocks noGrp="1" noChangeAspect="1"/>
          </p:cNvPicPr>
          <p:nvPr>
            <p:ph sz="quarter" idx="13"/>
          </p:nvPr>
        </p:nvPicPr>
        <p:blipFill>
          <a:blip r:embed="rId2"/>
          <a:stretch>
            <a:fillRect/>
          </a:stretch>
        </p:blipFill>
        <p:spPr>
          <a:xfrm>
            <a:off x="4569111" y="1810396"/>
            <a:ext cx="3827645" cy="3970194"/>
          </a:xfrm>
          <a:prstGeom prst="rect">
            <a:avLst/>
          </a:prstGeom>
        </p:spPr>
      </p:pic>
      <p:sp>
        <p:nvSpPr>
          <p:cNvPr id="5" name="Slide Number Placeholder 5"/>
          <p:cNvSpPr>
            <a:spLocks noGrp="1"/>
          </p:cNvSpPr>
          <p:nvPr>
            <p:ph type="sldNum" sz="quarter" idx="12"/>
          </p:nvPr>
        </p:nvSpPr>
        <p:spPr/>
        <p:txBody>
          <a:bodyPr/>
          <a:lstStyle/>
          <a:p>
            <a:pPr>
              <a:defRPr/>
            </a:pPr>
            <a:fld id="{DEE8F42B-8E36-4093-BD62-238CA372CF7E}" type="slidenum">
              <a:rPr lang="en-US" altLang="en-US"/>
              <a:pPr>
                <a:defRPr/>
              </a:pPr>
              <a:t>42</a:t>
            </a:fld>
            <a:endParaRPr lang="en-US" altLang="en-US"/>
          </a:p>
        </p:txBody>
      </p:sp>
      <p:sp>
        <p:nvSpPr>
          <p:cNvPr id="4" name="Footer Placeholder 4"/>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896211" y="1883832"/>
            <a:ext cx="2761390" cy="1371600"/>
          </a:xfrm>
        </p:spPr>
        <p:txBody>
          <a:bodyPr>
            <a:normAutofit fontScale="90000"/>
          </a:bodyPr>
          <a:lstStyle/>
          <a:p>
            <a:pPr eaLnBrk="1" hangingPunct="1"/>
            <a:r>
              <a:rPr lang="en-US" altLang="en-US" sz="3200" dirty="0" smtClean="0">
                <a:ln>
                  <a:noFill/>
                </a:ln>
                <a:latin typeface="Calibri" panose="020F0502020204030204" pitchFamily="34" charset="0"/>
              </a:rPr>
              <a:t>Subsystem Architectural Design Diagram</a:t>
            </a:r>
          </a:p>
        </p:txBody>
      </p:sp>
      <p:pic>
        <p:nvPicPr>
          <p:cNvPr id="7" name="Picture Placeholder 2" descr="A subsystem architectural design diagram shows the following. Title: Supplier subsystem. Sub header: View layer: supplier view, contact view and JavaScript functions. Supplier view: row 1: blank; row 2: look up supplier open parenthesis, close parenthesis. Display supplier open parenthesis, close parenthesis. Contact view: row 1: blank; row 2: look up contact open parenthesis, close parenthesis. Display contact open parenthesis, close parenthesis. JavaScript functions: validate supplier input open parenthesis, close parenthesis. Validate contact input open parenthesis, close parenthesis. At the bottom of the table: p h p, h t m l, forward slash c s s, javascript. Sub header: Domain layer: supplier and contact. Title: supplier; row 1: blank; row 2: get supplier into open parenthesis, close parenthesis. Title: contact; row 1: blank; row 2: get contact into open parenthesis, close parenthesis. At the bottom of the table: p h p, s q l. "/>
          <p:cNvPicPr>
            <a:picLocks noGrp="1" noChangeAspect="1"/>
          </p:cNvPicPr>
          <p:nvPr>
            <p:ph sz="quarter" idx="13"/>
          </p:nvPr>
        </p:nvPicPr>
        <p:blipFill>
          <a:blip r:embed="rId2"/>
          <a:srcRect l="1416" r="1416"/>
          <a:stretch>
            <a:fillRect/>
          </a:stretch>
        </p:blipFill>
        <p:spPr>
          <a:xfrm>
            <a:off x="3943727" y="1336406"/>
            <a:ext cx="4429875" cy="4274468"/>
          </a:xfrm>
          <a:prstGeom prst="rect">
            <a:avLst/>
          </a:prstGeom>
          <a:ln>
            <a:solidFill>
              <a:schemeClr val="tx1">
                <a:lumMod val="50000"/>
                <a:lumOff val="50000"/>
              </a:schemeClr>
            </a:solidFill>
          </a:ln>
        </p:spPr>
      </p:pic>
      <p:sp>
        <p:nvSpPr>
          <p:cNvPr id="5" name="Slide Number Placeholder 5"/>
          <p:cNvSpPr>
            <a:spLocks noGrp="1"/>
          </p:cNvSpPr>
          <p:nvPr>
            <p:ph type="sldNum" sz="quarter" idx="12"/>
          </p:nvPr>
        </p:nvSpPr>
        <p:spPr/>
        <p:txBody>
          <a:bodyPr/>
          <a:lstStyle/>
          <a:p>
            <a:pPr>
              <a:defRPr/>
            </a:pPr>
            <a:fld id="{D1074296-5830-4AE4-9126-1DED05108788}" type="slidenum">
              <a:rPr lang="en-US" altLang="en-US"/>
              <a:pPr>
                <a:defRPr/>
              </a:pPr>
              <a:t>43</a:t>
            </a:fld>
            <a:endParaRPr lang="en-US" altLang="en-US"/>
          </a:p>
        </p:txBody>
      </p:sp>
      <p:sp>
        <p:nvSpPr>
          <p:cNvPr id="4" name="Footer Placeholder 4"/>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dirty="0" smtClean="0">
                <a:ln>
                  <a:noFill/>
                </a:ln>
                <a:latin typeface="Calibri" panose="020F0502020204030204" pitchFamily="34" charset="0"/>
              </a:rPr>
              <a:t>Notes on Managing the Project </a:t>
            </a:r>
          </a:p>
        </p:txBody>
      </p:sp>
      <p:sp>
        <p:nvSpPr>
          <p:cNvPr id="62467" name="Rectangle 3"/>
          <p:cNvSpPr>
            <a:spLocks noGrp="1" noChangeArrowheads="1"/>
          </p:cNvSpPr>
          <p:nvPr>
            <p:ph idx="1"/>
          </p:nvPr>
        </p:nvSpPr>
        <p:spPr>
          <a:xfrm>
            <a:off x="1176338" y="2512605"/>
            <a:ext cx="6799262" cy="3507195"/>
          </a:xfrm>
        </p:spPr>
        <p:txBody>
          <a:bodyPr/>
          <a:lstStyle/>
          <a:p>
            <a:pPr eaLnBrk="1" hangingPunct="1">
              <a:lnSpc>
                <a:spcPct val="90000"/>
              </a:lnSpc>
              <a:buClr>
                <a:schemeClr val="accent4"/>
              </a:buClr>
              <a:buSzPct val="100000"/>
            </a:pPr>
            <a:r>
              <a:rPr lang="en-US" altLang="en-US" dirty="0" smtClean="0">
                <a:latin typeface="Calibri" panose="020F0502020204030204" pitchFamily="34" charset="0"/>
              </a:rPr>
              <a:t>Lots of design diagrams shown</a:t>
            </a:r>
          </a:p>
          <a:p>
            <a:pPr lvl="1" eaLnBrk="1" hangingPunct="1">
              <a:lnSpc>
                <a:spcPct val="90000"/>
              </a:lnSpc>
              <a:buClr>
                <a:schemeClr val="accent4"/>
              </a:buClr>
              <a:buSzPct val="100000"/>
            </a:pPr>
            <a:r>
              <a:rPr lang="en-US" altLang="en-US" dirty="0" smtClean="0">
                <a:latin typeface="Calibri" panose="020F0502020204030204" pitchFamily="34" charset="0"/>
              </a:rPr>
              <a:t>Design in a complex activity with multiple levels</a:t>
            </a:r>
          </a:p>
          <a:p>
            <a:pPr lvl="1" eaLnBrk="1" hangingPunct="1">
              <a:lnSpc>
                <a:spcPct val="90000"/>
              </a:lnSpc>
              <a:buClr>
                <a:schemeClr val="accent4"/>
              </a:buClr>
              <a:buSzPct val="100000"/>
            </a:pPr>
            <a:r>
              <a:rPr lang="en-US" altLang="en-US" dirty="0" smtClean="0">
                <a:latin typeface="Calibri" panose="020F0502020204030204" pitchFamily="34" charset="0"/>
              </a:rPr>
              <a:t>One diagram builds on/complements another</a:t>
            </a:r>
          </a:p>
          <a:p>
            <a:pPr lvl="1" eaLnBrk="1" hangingPunct="1">
              <a:lnSpc>
                <a:spcPct val="90000"/>
              </a:lnSpc>
              <a:buClr>
                <a:schemeClr val="accent4"/>
              </a:buClr>
              <a:buSzPct val="100000"/>
            </a:pPr>
            <a:r>
              <a:rPr lang="en-US" altLang="en-US" dirty="0" smtClean="0">
                <a:latin typeface="Calibri" panose="020F0502020204030204" pitchFamily="34" charset="0"/>
              </a:rPr>
              <a:t>Not everything is diagrammed, especially for a small project. Pick and choose.</a:t>
            </a:r>
          </a:p>
          <a:p>
            <a:pPr eaLnBrk="1" hangingPunct="1">
              <a:lnSpc>
                <a:spcPct val="90000"/>
              </a:lnSpc>
              <a:buClr>
                <a:schemeClr val="accent4"/>
              </a:buClr>
              <a:buSzPct val="100000"/>
            </a:pPr>
            <a:r>
              <a:rPr lang="en-US" altLang="en-US" dirty="0" smtClean="0">
                <a:latin typeface="Calibri" panose="020F0502020204030204" pitchFamily="34" charset="0"/>
              </a:rPr>
              <a:t>Programming is also done concurrently</a:t>
            </a:r>
          </a:p>
          <a:p>
            <a:pPr lvl="1" eaLnBrk="1" hangingPunct="1">
              <a:lnSpc>
                <a:spcPct val="90000"/>
              </a:lnSpc>
              <a:buClr>
                <a:schemeClr val="accent4"/>
              </a:buClr>
              <a:buSzPct val="100000"/>
            </a:pPr>
            <a:r>
              <a:rPr lang="en-US" altLang="en-US" dirty="0" smtClean="0">
                <a:latin typeface="Calibri" panose="020F0502020204030204" pitchFamily="34" charset="0"/>
              </a:rPr>
              <a:t>You don’t design everything then code</a:t>
            </a:r>
          </a:p>
          <a:p>
            <a:pPr lvl="1" eaLnBrk="1" hangingPunct="1">
              <a:lnSpc>
                <a:spcPct val="90000"/>
              </a:lnSpc>
              <a:buClr>
                <a:schemeClr val="accent4"/>
              </a:buClr>
              <a:buSzPct val="100000"/>
            </a:pPr>
            <a:r>
              <a:rPr lang="en-US" altLang="en-US" dirty="0" smtClean="0">
                <a:latin typeface="Calibri" panose="020F0502020204030204" pitchFamily="34" charset="0"/>
              </a:rPr>
              <a:t>You do some design, some coding, some design, some coding</a:t>
            </a:r>
          </a:p>
        </p:txBody>
      </p:sp>
      <p:sp>
        <p:nvSpPr>
          <p:cNvPr id="5" name="Slide Number Placeholder 5"/>
          <p:cNvSpPr>
            <a:spLocks noGrp="1"/>
          </p:cNvSpPr>
          <p:nvPr>
            <p:ph type="sldNum" sz="quarter" idx="12"/>
          </p:nvPr>
        </p:nvSpPr>
        <p:spPr/>
        <p:txBody>
          <a:bodyPr/>
          <a:lstStyle/>
          <a:p>
            <a:pPr>
              <a:defRPr/>
            </a:pPr>
            <a:fld id="{73B1EBBC-0735-4BE7-B716-AF917E853B97}" type="slidenum">
              <a:rPr lang="en-US" altLang="en-US"/>
              <a:pPr>
                <a:defRPr/>
              </a:pPr>
              <a:t>44</a:t>
            </a:fld>
            <a:endParaRPr lang="en-US" altLang="en-US"/>
          </a:p>
        </p:txBody>
      </p:sp>
      <p:sp>
        <p:nvSpPr>
          <p:cNvPr id="4" name="Footer Placeholder 4"/>
          <p:cNvSpPr>
            <a:spLocks noGrp="1"/>
          </p:cNvSpPr>
          <p:nvPr>
            <p:ph type="ftr" sz="quarter" idx="11"/>
          </p:nvPr>
        </p:nvSpPr>
        <p:spPr>
          <a:xfrm>
            <a:off x="457200" y="6460948"/>
            <a:ext cx="5105400" cy="279400"/>
          </a:xfrm>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dirty="0" smtClean="0">
                <a:ln>
                  <a:noFill/>
                </a:ln>
                <a:latin typeface="Calibri" panose="020F0502020204030204" pitchFamily="34" charset="0"/>
              </a:rPr>
              <a:t>Day 5: Activities </a:t>
            </a:r>
          </a:p>
        </p:txBody>
      </p:sp>
      <p:sp>
        <p:nvSpPr>
          <p:cNvPr id="63491" name="Rectangle 3"/>
          <p:cNvSpPr>
            <a:spLocks noGrp="1" noChangeArrowheads="1"/>
          </p:cNvSpPr>
          <p:nvPr>
            <p:ph idx="1"/>
          </p:nvPr>
        </p:nvSpPr>
        <p:spPr>
          <a:xfrm>
            <a:off x="1176338" y="2366963"/>
            <a:ext cx="6799262" cy="3500437"/>
          </a:xfrm>
        </p:spPr>
        <p:txBody>
          <a:bodyPr/>
          <a:lstStyle/>
          <a:p>
            <a:pPr eaLnBrk="1" hangingPunct="1">
              <a:buClr>
                <a:schemeClr val="accent4"/>
              </a:buClr>
              <a:buSzPct val="100000"/>
            </a:pPr>
            <a:r>
              <a:rPr lang="en-US" altLang="en-US" dirty="0" smtClean="0">
                <a:latin typeface="Calibri" panose="020F0502020204030204" pitchFamily="34" charset="0"/>
              </a:rPr>
              <a:t>Core Process 4: Design System Components</a:t>
            </a:r>
          </a:p>
          <a:p>
            <a:pPr lvl="1" eaLnBrk="1" hangingPunct="1">
              <a:buClr>
                <a:schemeClr val="accent4"/>
              </a:buClr>
              <a:buSzPct val="100000"/>
            </a:pPr>
            <a:r>
              <a:rPr lang="en-US" altLang="en-US" dirty="0" smtClean="0">
                <a:latin typeface="Calibri" panose="020F0502020204030204" pitchFamily="34" charset="0"/>
              </a:rPr>
              <a:t>Continue with design details</a:t>
            </a:r>
          </a:p>
          <a:p>
            <a:pPr lvl="1" eaLnBrk="1" hangingPunct="1">
              <a:buClr>
                <a:schemeClr val="accent4"/>
              </a:buClr>
              <a:buSzPct val="100000"/>
            </a:pPr>
            <a:r>
              <a:rPr lang="en-US" altLang="en-US" dirty="0" smtClean="0">
                <a:latin typeface="Calibri" panose="020F0502020204030204" pitchFamily="34" charset="0"/>
              </a:rPr>
              <a:t>Proceed use case by use case</a:t>
            </a:r>
          </a:p>
          <a:p>
            <a:pPr eaLnBrk="1" hangingPunct="1">
              <a:buClr>
                <a:schemeClr val="accent4"/>
              </a:buClr>
              <a:buSzPct val="100000"/>
            </a:pPr>
            <a:r>
              <a:rPr lang="en-US" altLang="en-US" dirty="0" smtClean="0">
                <a:latin typeface="Calibri" panose="020F0502020204030204" pitchFamily="34" charset="0"/>
              </a:rPr>
              <a:t>Core Process 5: Build, Test, and Integrate System Components</a:t>
            </a:r>
          </a:p>
          <a:p>
            <a:pPr lvl="1" eaLnBrk="1" hangingPunct="1">
              <a:buClr>
                <a:schemeClr val="accent4"/>
              </a:buClr>
              <a:buSzPct val="100000"/>
            </a:pPr>
            <a:r>
              <a:rPr lang="en-US" altLang="en-US" dirty="0" smtClean="0">
                <a:latin typeface="Calibri" panose="020F0502020204030204" pitchFamily="34" charset="0"/>
              </a:rPr>
              <a:t>Continue programming (build)</a:t>
            </a:r>
          </a:p>
          <a:p>
            <a:pPr lvl="1" eaLnBrk="1" hangingPunct="1">
              <a:buClr>
                <a:schemeClr val="accent4"/>
              </a:buClr>
              <a:buSzPct val="100000"/>
            </a:pPr>
            <a:r>
              <a:rPr lang="en-US" altLang="en-US" dirty="0" smtClean="0">
                <a:latin typeface="Calibri" panose="020F0502020204030204" pitchFamily="34" charset="0"/>
              </a:rPr>
              <a:t>Build use case by use case</a:t>
            </a:r>
          </a:p>
          <a:p>
            <a:pPr lvl="1" eaLnBrk="1" hangingPunct="1">
              <a:buClr>
                <a:schemeClr val="accent4"/>
              </a:buClr>
              <a:buSzPct val="100000"/>
            </a:pPr>
            <a:r>
              <a:rPr lang="en-US" altLang="en-US" dirty="0" smtClean="0">
                <a:latin typeface="Calibri" panose="020F0502020204030204" pitchFamily="34" charset="0"/>
              </a:rPr>
              <a:t>Perform unit and integration tests</a:t>
            </a:r>
          </a:p>
        </p:txBody>
      </p:sp>
      <p:sp>
        <p:nvSpPr>
          <p:cNvPr id="5" name="Slide Number Placeholder 5"/>
          <p:cNvSpPr>
            <a:spLocks noGrp="1"/>
          </p:cNvSpPr>
          <p:nvPr>
            <p:ph type="sldNum" sz="quarter" idx="12"/>
          </p:nvPr>
        </p:nvSpPr>
        <p:spPr/>
        <p:txBody>
          <a:bodyPr/>
          <a:lstStyle/>
          <a:p>
            <a:pPr>
              <a:defRPr/>
            </a:pPr>
            <a:fld id="{B135B5E7-9B16-4200-95EE-58D6A8A9B24F}" type="slidenum">
              <a:rPr lang="en-US" altLang="en-US"/>
              <a:pPr>
                <a:defRPr/>
              </a:pPr>
              <a:t>45</a:t>
            </a:fld>
            <a:endParaRPr lang="en-US" altLang="en-US"/>
          </a:p>
        </p:txBody>
      </p:sp>
      <p:sp>
        <p:nvSpPr>
          <p:cNvPr id="4" name="Footer Placeholder 4"/>
          <p:cNvSpPr>
            <a:spLocks noGrp="1"/>
          </p:cNvSpPr>
          <p:nvPr>
            <p:ph type="ftr" sz="quarter" idx="11"/>
          </p:nvPr>
        </p:nvSpPr>
        <p:spPr>
          <a:xfrm>
            <a:off x="457200" y="6460948"/>
            <a:ext cx="5105400" cy="279400"/>
          </a:xfrm>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724197" y="1413055"/>
            <a:ext cx="2781003" cy="1371600"/>
          </a:xfrm>
        </p:spPr>
        <p:txBody>
          <a:bodyPr/>
          <a:lstStyle/>
          <a:p>
            <a:pPr eaLnBrk="1" hangingPunct="1"/>
            <a:r>
              <a:rPr lang="en-US" altLang="en-US" sz="3200" dirty="0" smtClean="0">
                <a:ln>
                  <a:noFill/>
                </a:ln>
                <a:latin typeface="Calibri" panose="020F0502020204030204" pitchFamily="34" charset="0"/>
              </a:rPr>
              <a:t>Code Example for One Class</a:t>
            </a:r>
          </a:p>
        </p:txBody>
      </p:sp>
      <p:pic>
        <p:nvPicPr>
          <p:cNvPr id="11" name="Picture Placeholder 2" descr="The image shows a code example for one class."/>
          <p:cNvPicPr>
            <a:picLocks noGrp="1" noChangeAspect="1"/>
          </p:cNvPicPr>
          <p:nvPr>
            <p:ph sz="quarter" idx="13"/>
          </p:nvPr>
        </p:nvPicPr>
        <p:blipFill>
          <a:blip r:embed="rId3"/>
          <a:srcRect t="149" b="149"/>
          <a:stretch>
            <a:fillRect/>
          </a:stretch>
        </p:blipFill>
        <p:spPr>
          <a:xfrm>
            <a:off x="3637142" y="1184633"/>
            <a:ext cx="4751714" cy="4492509"/>
          </a:xfrm>
          <a:prstGeom prst="rect">
            <a:avLst/>
          </a:prstGeom>
        </p:spPr>
      </p:pic>
      <p:sp>
        <p:nvSpPr>
          <p:cNvPr id="5" name="Slide Number Placeholder 5"/>
          <p:cNvSpPr>
            <a:spLocks noGrp="1"/>
          </p:cNvSpPr>
          <p:nvPr>
            <p:ph type="sldNum" sz="quarter" idx="12"/>
          </p:nvPr>
        </p:nvSpPr>
        <p:spPr/>
        <p:txBody>
          <a:bodyPr/>
          <a:lstStyle/>
          <a:p>
            <a:pPr>
              <a:defRPr/>
            </a:pPr>
            <a:fld id="{837BA981-676D-46CD-92DF-F6DD056F45E0}" type="slidenum">
              <a:rPr lang="en-US" altLang="en-US"/>
              <a:pPr>
                <a:defRPr/>
              </a:pPr>
              <a:t>46</a:t>
            </a:fld>
            <a:endParaRPr lang="en-US" altLang="en-US"/>
          </a:p>
        </p:txBody>
      </p:sp>
      <p:sp>
        <p:nvSpPr>
          <p:cNvPr id="4" name="Footer Placeholder 4"/>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219200" y="915988"/>
            <a:ext cx="6799262" cy="1303337"/>
          </a:xfrm>
        </p:spPr>
        <p:txBody>
          <a:bodyPr/>
          <a:lstStyle/>
          <a:p>
            <a:pPr eaLnBrk="1" hangingPunct="1"/>
            <a:r>
              <a:rPr lang="en-US" altLang="en-US" dirty="0" smtClean="0">
                <a:ln>
                  <a:noFill/>
                </a:ln>
                <a:latin typeface="Calibri" panose="020F0502020204030204" pitchFamily="34" charset="0"/>
              </a:rPr>
              <a:t>Day 6: Activities </a:t>
            </a:r>
          </a:p>
        </p:txBody>
      </p:sp>
      <p:sp>
        <p:nvSpPr>
          <p:cNvPr id="65539" name="Rectangle 3"/>
          <p:cNvSpPr>
            <a:spLocks noGrp="1" noChangeArrowheads="1"/>
          </p:cNvSpPr>
          <p:nvPr>
            <p:ph idx="1"/>
          </p:nvPr>
        </p:nvSpPr>
        <p:spPr>
          <a:xfrm>
            <a:off x="1219200" y="2512605"/>
            <a:ext cx="6799262" cy="3444875"/>
          </a:xfrm>
        </p:spPr>
        <p:txBody>
          <a:bodyPr/>
          <a:lstStyle/>
          <a:p>
            <a:pPr eaLnBrk="1" hangingPunct="1">
              <a:buClr>
                <a:schemeClr val="accent4"/>
              </a:buClr>
              <a:buSzPct val="100000"/>
            </a:pPr>
            <a:r>
              <a:rPr lang="en-US" altLang="en-US" dirty="0" smtClean="0">
                <a:latin typeface="Calibri" panose="020F0502020204030204" pitchFamily="34" charset="0"/>
              </a:rPr>
              <a:t>Core Process 6: Complete System Testing and Deploy the System </a:t>
            </a:r>
          </a:p>
          <a:p>
            <a:pPr lvl="1" eaLnBrk="1" hangingPunct="1">
              <a:buClr>
                <a:schemeClr val="accent4"/>
              </a:buClr>
              <a:buSzPct val="100000"/>
            </a:pPr>
            <a:r>
              <a:rPr lang="en-US" altLang="en-US" dirty="0" smtClean="0">
                <a:latin typeface="Calibri" panose="020F0502020204030204" pitchFamily="34" charset="0"/>
              </a:rPr>
              <a:t>Perform system functional testing</a:t>
            </a:r>
          </a:p>
          <a:p>
            <a:pPr lvl="1" eaLnBrk="1" hangingPunct="1">
              <a:buClr>
                <a:schemeClr val="accent4"/>
              </a:buClr>
              <a:buSzPct val="100000"/>
            </a:pPr>
            <a:r>
              <a:rPr lang="en-US" altLang="en-US" dirty="0" smtClean="0">
                <a:latin typeface="Calibri" panose="020F0502020204030204" pitchFamily="34" charset="0"/>
              </a:rPr>
              <a:t>Perform user acceptance testing</a:t>
            </a:r>
          </a:p>
          <a:p>
            <a:pPr lvl="1" eaLnBrk="1" hangingPunct="1">
              <a:buClr>
                <a:schemeClr val="accent4"/>
              </a:buClr>
              <a:buSzPct val="100000"/>
            </a:pPr>
            <a:r>
              <a:rPr lang="en-US" altLang="en-US" dirty="0" smtClean="0">
                <a:latin typeface="Calibri" panose="020F0502020204030204" pitchFamily="34" charset="0"/>
              </a:rPr>
              <a:t>Possibly deploy part of system</a:t>
            </a:r>
          </a:p>
        </p:txBody>
      </p:sp>
      <p:sp>
        <p:nvSpPr>
          <p:cNvPr id="5" name="Slide Number Placeholder 5"/>
          <p:cNvSpPr>
            <a:spLocks noGrp="1"/>
          </p:cNvSpPr>
          <p:nvPr>
            <p:ph type="sldNum" sz="quarter" idx="12"/>
          </p:nvPr>
        </p:nvSpPr>
        <p:spPr/>
        <p:txBody>
          <a:bodyPr/>
          <a:lstStyle/>
          <a:p>
            <a:pPr>
              <a:defRPr/>
            </a:pPr>
            <a:fld id="{82D49B9B-04BC-4F12-8755-0C9AA3694FEB}" type="slidenum">
              <a:rPr lang="en-US" altLang="en-US"/>
              <a:pPr>
                <a:defRPr/>
              </a:pPr>
              <a:t>47</a:t>
            </a:fld>
            <a:endParaRPr lang="en-US" altLang="en-US"/>
          </a:p>
        </p:txBody>
      </p:sp>
      <p:sp>
        <p:nvSpPr>
          <p:cNvPr id="4" name="Footer Placeholder 4"/>
          <p:cNvSpPr>
            <a:spLocks noGrp="1"/>
          </p:cNvSpPr>
          <p:nvPr>
            <p:ph type="ftr" sz="quarter" idx="11"/>
          </p:nvPr>
        </p:nvSpPr>
        <p:spPr>
          <a:xfrm>
            <a:off x="457200" y="6460948"/>
            <a:ext cx="5105400" cy="279400"/>
          </a:xfrm>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dirty="0" smtClean="0">
                <a:ln>
                  <a:noFill/>
                </a:ln>
                <a:latin typeface="Calibri" panose="020F0502020204030204" pitchFamily="34" charset="0"/>
              </a:rPr>
              <a:t>Workflow of Testing Tasks</a:t>
            </a:r>
            <a:endParaRPr lang="en-US" altLang="en-US" sz="2400" dirty="0" smtClean="0">
              <a:ln>
                <a:noFill/>
              </a:ln>
              <a:latin typeface="Calibri" panose="020F0502020204030204" pitchFamily="34" charset="0"/>
            </a:endParaRPr>
          </a:p>
        </p:txBody>
      </p:sp>
      <p:pic>
        <p:nvPicPr>
          <p:cNvPr id="7" name="Picture 7" descr="A flowchart shows the workflow for testing tasks. Start process leads to create test data, which leads to conduct tests, which leads to document errors and issues, which leads to fix errors, which leads back to conduct tests and leads to end proces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76338" y="3124200"/>
            <a:ext cx="6799262" cy="2035755"/>
          </a:xfrm>
          <a:noFill/>
        </p:spPr>
      </p:pic>
      <p:sp>
        <p:nvSpPr>
          <p:cNvPr id="5" name="Slide Number Placeholder 5"/>
          <p:cNvSpPr>
            <a:spLocks noGrp="1"/>
          </p:cNvSpPr>
          <p:nvPr>
            <p:ph type="sldNum" sz="quarter" idx="12"/>
          </p:nvPr>
        </p:nvSpPr>
        <p:spPr/>
        <p:txBody>
          <a:bodyPr/>
          <a:lstStyle/>
          <a:p>
            <a:pPr>
              <a:defRPr/>
            </a:pPr>
            <a:fld id="{8882DD59-4FAE-4ACC-9BDB-FD2E36FC9747}" type="slidenum">
              <a:rPr lang="en-US" altLang="en-US"/>
              <a:pPr>
                <a:defRPr/>
              </a:pPr>
              <a:t>48</a:t>
            </a:fld>
            <a:endParaRPr lang="en-US" altLang="en-US"/>
          </a:p>
        </p:txBody>
      </p:sp>
      <p:sp>
        <p:nvSpPr>
          <p:cNvPr id="4" name="Footer Placeholder 4"/>
          <p:cNvSpPr>
            <a:spLocks noGrp="1"/>
          </p:cNvSpPr>
          <p:nvPr>
            <p:ph type="ftr" sz="quarter" idx="11"/>
          </p:nvPr>
        </p:nvSpPr>
        <p:spPr>
          <a:xfrm>
            <a:off x="457200" y="6460947"/>
            <a:ext cx="5105400" cy="279400"/>
          </a:xfrm>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en-US" dirty="0" smtClean="0">
                <a:ln>
                  <a:noFill/>
                </a:ln>
                <a:latin typeface="Calibri" panose="020F0502020204030204" pitchFamily="34" charset="0"/>
              </a:rPr>
              <a:t>First Iteration Recap </a:t>
            </a:r>
          </a:p>
        </p:txBody>
      </p:sp>
      <p:sp>
        <p:nvSpPr>
          <p:cNvPr id="67587" name="Rectangle 3"/>
          <p:cNvSpPr>
            <a:spLocks noGrp="1" noChangeArrowheads="1"/>
          </p:cNvSpPr>
          <p:nvPr>
            <p:ph idx="1"/>
          </p:nvPr>
        </p:nvSpPr>
        <p:spPr>
          <a:xfrm>
            <a:off x="1176338" y="2512605"/>
            <a:ext cx="6799262" cy="3583395"/>
          </a:xfrm>
        </p:spPr>
        <p:txBody>
          <a:bodyPr/>
          <a:lstStyle/>
          <a:p>
            <a:pPr eaLnBrk="1" hangingPunct="1">
              <a:buClr>
                <a:schemeClr val="accent4"/>
              </a:buClr>
              <a:buSzPct val="100000"/>
            </a:pPr>
            <a:r>
              <a:rPr lang="en-US" altLang="en-US" dirty="0" smtClean="0">
                <a:latin typeface="Calibri" panose="020F0502020204030204" pitchFamily="34" charset="0"/>
              </a:rPr>
              <a:t>This was a 6 day iteration of small project</a:t>
            </a:r>
          </a:p>
          <a:p>
            <a:pPr lvl="1" eaLnBrk="1" hangingPunct="1">
              <a:buClr>
                <a:schemeClr val="accent4"/>
              </a:buClr>
              <a:buSzPct val="100000"/>
            </a:pPr>
            <a:r>
              <a:rPr lang="en-US" altLang="en-US" dirty="0" smtClean="0">
                <a:latin typeface="Calibri" panose="020F0502020204030204" pitchFamily="34" charset="0"/>
              </a:rPr>
              <a:t>Most iterations are longer (2 to 4 weeks)</a:t>
            </a:r>
          </a:p>
          <a:p>
            <a:pPr lvl="1" eaLnBrk="1" hangingPunct="1">
              <a:buClr>
                <a:schemeClr val="accent4"/>
              </a:buClr>
              <a:buSzPct val="100000"/>
            </a:pPr>
            <a:r>
              <a:rPr lang="en-US" altLang="en-US" dirty="0" smtClean="0">
                <a:latin typeface="Calibri" panose="020F0502020204030204" pitchFamily="34" charset="0"/>
              </a:rPr>
              <a:t>This project might be 2 iterations</a:t>
            </a:r>
          </a:p>
          <a:p>
            <a:pPr lvl="1" eaLnBrk="1" hangingPunct="1">
              <a:buClr>
                <a:schemeClr val="accent4"/>
              </a:buClr>
              <a:buSzPct val="100000"/>
            </a:pPr>
            <a:r>
              <a:rPr lang="en-US" altLang="en-US" dirty="0" smtClean="0">
                <a:latin typeface="Calibri" panose="020F0502020204030204" pitchFamily="34" charset="0"/>
              </a:rPr>
              <a:t>Most projects have many more iterations </a:t>
            </a:r>
          </a:p>
          <a:p>
            <a:pPr eaLnBrk="1" hangingPunct="1">
              <a:buClr>
                <a:schemeClr val="accent4"/>
              </a:buClr>
              <a:buSzPct val="100000"/>
            </a:pPr>
            <a:r>
              <a:rPr lang="en-US" altLang="en-US" dirty="0" smtClean="0">
                <a:latin typeface="Calibri" panose="020F0502020204030204" pitchFamily="34" charset="0"/>
              </a:rPr>
              <a:t>End users need to be involved, particularly in day 1, 2, 3 and 6. </a:t>
            </a:r>
          </a:p>
          <a:p>
            <a:pPr eaLnBrk="1" hangingPunct="1">
              <a:buClr>
                <a:schemeClr val="accent4"/>
              </a:buClr>
              <a:buSzPct val="100000"/>
            </a:pPr>
            <a:r>
              <a:rPr lang="en-US" altLang="en-US" dirty="0" smtClean="0">
                <a:latin typeface="Calibri" panose="020F0502020204030204" pitchFamily="34" charset="0"/>
              </a:rPr>
              <a:t>Days 4 and 5 involved design and programming concurrently.</a:t>
            </a:r>
          </a:p>
        </p:txBody>
      </p:sp>
      <p:sp>
        <p:nvSpPr>
          <p:cNvPr id="5" name="Slide Number Placeholder 5"/>
          <p:cNvSpPr>
            <a:spLocks noGrp="1"/>
          </p:cNvSpPr>
          <p:nvPr>
            <p:ph type="sldNum" sz="quarter" idx="12"/>
          </p:nvPr>
        </p:nvSpPr>
        <p:spPr/>
        <p:txBody>
          <a:bodyPr/>
          <a:lstStyle/>
          <a:p>
            <a:pPr>
              <a:defRPr/>
            </a:pPr>
            <a:fld id="{B1D7336D-2083-401A-AAB0-7E327D396D0A}" type="slidenum">
              <a:rPr lang="en-US" altLang="en-US"/>
              <a:pPr>
                <a:defRPr/>
              </a:pPr>
              <a:t>49</a:t>
            </a:fld>
            <a:endParaRPr lang="en-US" altLang="en-US"/>
          </a:p>
        </p:txBody>
      </p:sp>
      <p:sp>
        <p:nvSpPr>
          <p:cNvPr id="4" name="Footer Placeholder 4"/>
          <p:cNvSpPr>
            <a:spLocks noGrp="1"/>
          </p:cNvSpPr>
          <p:nvPr>
            <p:ph type="ftr" sz="quarter" idx="11"/>
          </p:nvPr>
        </p:nvSpPr>
        <p:spPr>
          <a:xfrm>
            <a:off x="457200" y="6460948"/>
            <a:ext cx="5105400" cy="279400"/>
          </a:xfrm>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dirty="0">
                <a:ln>
                  <a:noFill/>
                </a:ln>
                <a:latin typeface="Calibri" panose="020F0502020204030204" pitchFamily="34" charset="0"/>
              </a:rPr>
              <a:t>Learning Objectives </a:t>
            </a:r>
            <a:r>
              <a:rPr lang="en-US" altLang="en-US" sz="2000" dirty="0" smtClean="0">
                <a:ln>
                  <a:noFill/>
                </a:ln>
                <a:latin typeface="Calibri" panose="020F0502020204030204" pitchFamily="34" charset="0"/>
              </a:rPr>
              <a:t>(2 </a:t>
            </a:r>
            <a:r>
              <a:rPr lang="en-US" altLang="en-US" sz="2000" dirty="0">
                <a:ln>
                  <a:noFill/>
                </a:ln>
                <a:latin typeface="Calibri" panose="020F0502020204030204" pitchFamily="34" charset="0"/>
              </a:rPr>
              <a:t>of 2)</a:t>
            </a:r>
            <a:endParaRPr lang="en-US" altLang="en-US" sz="1800" dirty="0" smtClean="0">
              <a:ln>
                <a:noFill/>
              </a:ln>
              <a:latin typeface="Calibri" panose="020F0502020204030204" pitchFamily="34" charset="0"/>
            </a:endParaRPr>
          </a:p>
        </p:txBody>
      </p:sp>
      <p:sp>
        <p:nvSpPr>
          <p:cNvPr id="23555" name="Rectangle 3"/>
          <p:cNvSpPr>
            <a:spLocks noGrp="1" noChangeArrowheads="1"/>
          </p:cNvSpPr>
          <p:nvPr>
            <p:ph idx="1"/>
          </p:nvPr>
        </p:nvSpPr>
        <p:spPr>
          <a:xfrm>
            <a:off x="1176338" y="2512605"/>
            <a:ext cx="6799262" cy="3049995"/>
          </a:xfrm>
        </p:spPr>
        <p:txBody>
          <a:bodyPr/>
          <a:lstStyle/>
          <a:p>
            <a:pPr lvl="1" eaLnBrk="1" hangingPunct="1">
              <a:buClr>
                <a:schemeClr val="accent4"/>
              </a:buClr>
              <a:buSzPct val="100000"/>
            </a:pPr>
            <a:r>
              <a:rPr lang="en-US" altLang="zh-CN" sz="2400" dirty="0" smtClean="0">
                <a:latin typeface="Calibri" panose="020F0502020204030204" pitchFamily="34" charset="0"/>
                <a:ea typeface="宋体" panose="02010600030101010101" pitchFamily="2" charset="-122"/>
              </a:rPr>
              <a:t>Based on the Ridgeline Mountain Outfitters Tradeshow System example:</a:t>
            </a:r>
          </a:p>
          <a:p>
            <a:pPr lvl="2" eaLnBrk="1" hangingPunct="1">
              <a:buClr>
                <a:schemeClr val="accent4"/>
              </a:buClr>
              <a:buSzPct val="100000"/>
            </a:pPr>
            <a:r>
              <a:rPr lang="en-US" altLang="zh-CN" sz="2000" dirty="0" smtClean="0">
                <a:latin typeface="Calibri" panose="020F0502020204030204" pitchFamily="34" charset="0"/>
                <a:ea typeface="宋体" panose="02010600030101010101" pitchFamily="2" charset="-122"/>
              </a:rPr>
              <a:t>Describe how the six core processes of the S</a:t>
            </a:r>
            <a:r>
              <a:rPr lang="en-US" altLang="zh-CN" sz="100" dirty="0" smtClean="0">
                <a:latin typeface="Calibri" panose="020F0502020204030204" pitchFamily="34" charset="0"/>
                <a:ea typeface="宋体" panose="02010600030101010101" pitchFamily="2" charset="-122"/>
              </a:rPr>
              <a:t> </a:t>
            </a:r>
            <a:r>
              <a:rPr lang="en-US" altLang="zh-CN" sz="2000" dirty="0" smtClean="0">
                <a:latin typeface="Calibri" panose="020F0502020204030204" pitchFamily="34" charset="0"/>
                <a:ea typeface="宋体" panose="02010600030101010101" pitchFamily="2" charset="-122"/>
              </a:rPr>
              <a:t>D</a:t>
            </a:r>
            <a:r>
              <a:rPr lang="en-US" altLang="zh-CN" sz="100" dirty="0" smtClean="0">
                <a:latin typeface="Calibri" panose="020F0502020204030204" pitchFamily="34" charset="0"/>
                <a:ea typeface="宋体" panose="02010600030101010101" pitchFamily="2" charset="-122"/>
              </a:rPr>
              <a:t> </a:t>
            </a:r>
            <a:r>
              <a:rPr lang="en-US" altLang="zh-CN" sz="2000" dirty="0" smtClean="0">
                <a:latin typeface="Calibri" panose="020F0502020204030204" pitchFamily="34" charset="0"/>
                <a:ea typeface="宋体" panose="02010600030101010101" pitchFamily="2" charset="-122"/>
              </a:rPr>
              <a:t>L</a:t>
            </a:r>
            <a:r>
              <a:rPr lang="en-US" altLang="zh-CN" sz="100" dirty="0" smtClean="0">
                <a:latin typeface="Calibri" panose="020F0502020204030204" pitchFamily="34" charset="0"/>
                <a:ea typeface="宋体" panose="02010600030101010101" pitchFamily="2" charset="-122"/>
              </a:rPr>
              <a:t> </a:t>
            </a:r>
            <a:r>
              <a:rPr lang="en-US" altLang="zh-CN" sz="2000" dirty="0" smtClean="0">
                <a:latin typeface="Calibri" panose="020F0502020204030204" pitchFamily="34" charset="0"/>
                <a:ea typeface="宋体" panose="02010600030101010101" pitchFamily="2" charset="-122"/>
              </a:rPr>
              <a:t>C are used in each iteration</a:t>
            </a:r>
          </a:p>
          <a:p>
            <a:pPr lvl="2" eaLnBrk="1" hangingPunct="1">
              <a:buClr>
                <a:schemeClr val="accent4"/>
              </a:buClr>
              <a:buSzPct val="100000"/>
            </a:pPr>
            <a:r>
              <a:rPr lang="en-US" altLang="zh-CN" sz="2000" dirty="0" smtClean="0">
                <a:latin typeface="Calibri" panose="020F0502020204030204" pitchFamily="34" charset="0"/>
                <a:ea typeface="宋体" panose="02010600030101010101" pitchFamily="2" charset="-122"/>
              </a:rPr>
              <a:t>Identify key documents used in planning a project</a:t>
            </a:r>
          </a:p>
          <a:p>
            <a:pPr lvl="2" eaLnBrk="1" hangingPunct="1">
              <a:buClr>
                <a:schemeClr val="accent4"/>
              </a:buClr>
              <a:buSzPct val="100000"/>
            </a:pPr>
            <a:r>
              <a:rPr lang="en-US" altLang="zh-CN" sz="2000" dirty="0" smtClean="0">
                <a:latin typeface="Calibri" panose="020F0502020204030204" pitchFamily="34" charset="0"/>
                <a:ea typeface="宋体" panose="02010600030101010101" pitchFamily="2" charset="-122"/>
              </a:rPr>
              <a:t>Identify key diagrams used in systems analysis and systems design</a:t>
            </a:r>
          </a:p>
        </p:txBody>
      </p:sp>
      <p:sp>
        <p:nvSpPr>
          <p:cNvPr id="5" name="Slide Number Placeholder 5"/>
          <p:cNvSpPr>
            <a:spLocks noGrp="1"/>
          </p:cNvSpPr>
          <p:nvPr>
            <p:ph type="sldNum" sz="quarter" idx="12"/>
          </p:nvPr>
        </p:nvSpPr>
        <p:spPr/>
        <p:txBody>
          <a:bodyPr/>
          <a:lstStyle/>
          <a:p>
            <a:pPr>
              <a:defRPr/>
            </a:pPr>
            <a:fld id="{9B5CAE87-8041-4E4E-843A-B9B93D35623C}" type="slidenum">
              <a:rPr lang="en-US" altLang="en-US"/>
              <a:pPr>
                <a:defRPr/>
              </a:pPr>
              <a:t>5</a:t>
            </a:fld>
            <a:endParaRPr lang="en-US" altLang="en-US"/>
          </a:p>
        </p:txBody>
      </p:sp>
      <p:sp>
        <p:nvSpPr>
          <p:cNvPr id="4" name="Footer Placeholder 4"/>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solidFill>
                  <a:schemeClr val="tx1">
                    <a:lumMod val="85000"/>
                    <a:lumOff val="15000"/>
                  </a:schemeClr>
                </a:solidFill>
                <a:latin typeface="Calibri" panose="020F0502020204030204" pitchFamily="34" charset="0"/>
              </a:rPr>
              <a:t>This Book is about Activities and Tasks in the </a:t>
            </a:r>
            <a:r>
              <a:rPr lang="en-US" altLang="en-US" dirty="0" smtClean="0">
                <a:solidFill>
                  <a:schemeClr val="tx1">
                    <a:lumMod val="85000"/>
                    <a:lumOff val="15000"/>
                  </a:schemeClr>
                </a:solidFill>
                <a:latin typeface="Calibri" panose="020F0502020204030204" pitchFamily="34" charset="0"/>
              </a:rPr>
              <a:t>S</a:t>
            </a:r>
            <a:r>
              <a:rPr lang="en-US" altLang="en-US" sz="100" dirty="0" smtClean="0">
                <a:solidFill>
                  <a:schemeClr val="tx1">
                    <a:lumMod val="85000"/>
                    <a:lumOff val="15000"/>
                  </a:schemeClr>
                </a:solidFill>
                <a:latin typeface="Calibri" panose="020F0502020204030204" pitchFamily="34" charset="0"/>
              </a:rPr>
              <a:t> </a:t>
            </a:r>
            <a:r>
              <a:rPr lang="en-US" altLang="en-US" dirty="0" smtClean="0">
                <a:solidFill>
                  <a:schemeClr val="tx1">
                    <a:lumMod val="85000"/>
                    <a:lumOff val="15000"/>
                  </a:schemeClr>
                </a:solidFill>
                <a:latin typeface="Calibri" panose="020F0502020204030204" pitchFamily="34" charset="0"/>
              </a:rPr>
              <a:t>D</a:t>
            </a:r>
            <a:r>
              <a:rPr lang="en-US" altLang="en-US" sz="100" dirty="0" smtClean="0">
                <a:solidFill>
                  <a:schemeClr val="tx1">
                    <a:lumMod val="85000"/>
                    <a:lumOff val="15000"/>
                  </a:schemeClr>
                </a:solidFill>
                <a:latin typeface="Calibri" panose="020F0502020204030204" pitchFamily="34" charset="0"/>
              </a:rPr>
              <a:t> </a:t>
            </a:r>
            <a:r>
              <a:rPr lang="en-US" altLang="en-US" dirty="0" smtClean="0">
                <a:solidFill>
                  <a:schemeClr val="tx1">
                    <a:lumMod val="85000"/>
                    <a:lumOff val="15000"/>
                  </a:schemeClr>
                </a:solidFill>
                <a:latin typeface="Calibri" panose="020F0502020204030204" pitchFamily="34" charset="0"/>
              </a:rPr>
              <a:t>L</a:t>
            </a:r>
            <a:r>
              <a:rPr lang="en-US" altLang="en-US" sz="100" dirty="0" smtClean="0">
                <a:solidFill>
                  <a:schemeClr val="tx1">
                    <a:lumMod val="85000"/>
                    <a:lumOff val="15000"/>
                  </a:schemeClr>
                </a:solidFill>
                <a:latin typeface="Calibri" panose="020F0502020204030204" pitchFamily="34" charset="0"/>
              </a:rPr>
              <a:t> </a:t>
            </a:r>
            <a:r>
              <a:rPr lang="en-US" altLang="en-US" dirty="0" smtClean="0">
                <a:solidFill>
                  <a:schemeClr val="tx1">
                    <a:lumMod val="85000"/>
                    <a:lumOff val="15000"/>
                  </a:schemeClr>
                </a:solidFill>
                <a:latin typeface="Calibri" panose="020F0502020204030204" pitchFamily="34" charset="0"/>
              </a:rPr>
              <a:t>C</a:t>
            </a:r>
            <a:endParaRPr lang="en-US" altLang="en-US" dirty="0">
              <a:solidFill>
                <a:schemeClr val="tx1">
                  <a:lumMod val="85000"/>
                  <a:lumOff val="15000"/>
                </a:schemeClr>
              </a:solidFill>
              <a:latin typeface="Calibri" panose="020F0502020204030204" pitchFamily="34" charset="0"/>
            </a:endParaRPr>
          </a:p>
        </p:txBody>
      </p:sp>
      <p:pic>
        <p:nvPicPr>
          <p:cNvPr id="7" name="Content Placeholder 6" descr="A table shows Iterative and Agile Systems Development Lifecycle. The column to the left lists the core processes and the next 6 columns show steps of  iterations numbered from 1 to 6. The entries are as follows: Row 1. Core processes: Identify the problem and obtain approval. Iteration 1: Very high; Iteration 2: low. Iteration 3: very low. Row 2: Core processes: Plan and monitor the project. Iteration 1: high; iteration 2: medium; iteration 3: very low. Row 3: Core processes: Discover and understand details. Iteration 1: low; iteration 2: medium; iteration 3: low; iteration 4: low; iteration  5: very low. Row 4: Core processes: Design system components. Iteration 1: very low; iteration 2: low; iteration 3: low; iteration 4: low; iteration 5: very low. Row 5: Core processes: Build, test, and integrate system components. Iteration 1: very low; iteration 2:  low; iteration 3: medium; iteration 4: high; iteration 5: medium; iteration 6: low. Row 6: Core processes: COmplete system tests and deploy the solution. Iteration 3: very low; iteration 4: low; iteration 5: medium; iteration 6: high."/>
          <p:cNvPicPr>
            <a:picLocks noGrp="1" noChangeAspect="1"/>
          </p:cNvPicPr>
          <p:nvPr>
            <p:ph idx="1"/>
          </p:nvPr>
        </p:nvPicPr>
        <p:blipFill>
          <a:blip r:embed="rId2"/>
          <a:stretch>
            <a:fillRect/>
          </a:stretch>
        </p:blipFill>
        <p:spPr>
          <a:xfrm>
            <a:off x="1301017" y="2577265"/>
            <a:ext cx="6549905" cy="3479328"/>
          </a:xfrm>
          <a:prstGeom prst="rect">
            <a:avLst/>
          </a:prstGeom>
        </p:spPr>
      </p:pic>
      <p:sp>
        <p:nvSpPr>
          <p:cNvPr id="5" name="Slide Number Placeholder 5"/>
          <p:cNvSpPr>
            <a:spLocks noGrp="1"/>
          </p:cNvSpPr>
          <p:nvPr>
            <p:ph type="sldNum" sz="quarter" idx="12"/>
          </p:nvPr>
        </p:nvSpPr>
        <p:spPr/>
        <p:txBody>
          <a:bodyPr/>
          <a:lstStyle/>
          <a:p>
            <a:pPr>
              <a:defRPr/>
            </a:pPr>
            <a:fld id="{7B62A1D7-4429-4119-B9A8-1DA938E66864}" type="slidenum">
              <a:rPr lang="en-US" altLang="en-US"/>
              <a:pPr>
                <a:defRPr/>
              </a:pPr>
              <a:t>50</a:t>
            </a:fld>
            <a:endParaRPr lang="en-US" altLang="en-US"/>
          </a:p>
        </p:txBody>
      </p:sp>
      <p:sp>
        <p:nvSpPr>
          <p:cNvPr id="4" name="Footer Placeholder 4"/>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altLang="en-US" dirty="0" smtClean="0">
                <a:ln>
                  <a:noFill/>
                </a:ln>
                <a:latin typeface="Calibri" panose="020F0502020204030204" pitchFamily="34" charset="0"/>
              </a:rPr>
              <a:t>Where You Are Headed – The Rest of the Book </a:t>
            </a:r>
            <a:r>
              <a:rPr lang="en-US" altLang="en-US" sz="2000" dirty="0" smtClean="0">
                <a:ln>
                  <a:noFill/>
                </a:ln>
                <a:latin typeface="Calibri" panose="020F0502020204030204" pitchFamily="34" charset="0"/>
              </a:rPr>
              <a:t>(1 of 7)</a:t>
            </a:r>
          </a:p>
        </p:txBody>
      </p:sp>
      <p:sp>
        <p:nvSpPr>
          <p:cNvPr id="3" name="Content Placeholder 2"/>
          <p:cNvSpPr>
            <a:spLocks noGrp="1"/>
          </p:cNvSpPr>
          <p:nvPr>
            <p:ph idx="1"/>
          </p:nvPr>
        </p:nvSpPr>
        <p:spPr/>
        <p:txBody>
          <a:bodyPr/>
          <a:lstStyle/>
          <a:p>
            <a:pPr eaLnBrk="1" hangingPunct="1">
              <a:spcBef>
                <a:spcPts val="1000"/>
              </a:spcBef>
              <a:spcAft>
                <a:spcPts val="0"/>
              </a:spcAft>
              <a:buClr>
                <a:schemeClr val="accent4"/>
              </a:buClr>
              <a:buSzPct val="100000"/>
              <a:defRPr/>
            </a:pPr>
            <a:r>
              <a:rPr lang="en-US" dirty="0" smtClean="0">
                <a:latin typeface="Calibri" panose="020F0502020204030204" pitchFamily="34" charset="0"/>
              </a:rPr>
              <a:t>Part I: An Introduction to Systems Development</a:t>
            </a:r>
          </a:p>
          <a:p>
            <a:pPr lvl="1" eaLnBrk="1" fontAlgn="auto" hangingPunct="1">
              <a:spcBef>
                <a:spcPts val="1000"/>
              </a:spcBef>
              <a:spcAft>
                <a:spcPts val="0"/>
              </a:spcAft>
              <a:buClr>
                <a:schemeClr val="accent4"/>
              </a:buClr>
              <a:buSzPct val="100000"/>
              <a:buFont typeface="Arial"/>
              <a:buChar char="•"/>
              <a:defRPr/>
            </a:pPr>
            <a:r>
              <a:rPr lang="en-US" altLang="en-US" sz="2200" dirty="0">
                <a:solidFill>
                  <a:schemeClr val="tx1">
                    <a:lumMod val="85000"/>
                    <a:lumOff val="15000"/>
                  </a:schemeClr>
                </a:solidFill>
                <a:latin typeface="Calibri" panose="020F0502020204030204" pitchFamily="34" charset="0"/>
              </a:rPr>
              <a:t>Chapter 1: From Beginning to End</a:t>
            </a:r>
          </a:p>
          <a:p>
            <a:pPr lvl="2" eaLnBrk="1" fontAlgn="auto" hangingPunct="1">
              <a:spcBef>
                <a:spcPts val="1000"/>
              </a:spcBef>
              <a:spcAft>
                <a:spcPts val="0"/>
              </a:spcAft>
              <a:buClr>
                <a:schemeClr val="accent4"/>
              </a:buClr>
              <a:buSzPct val="100000"/>
              <a:buFont typeface="Arial"/>
              <a:buChar char="•"/>
              <a:defRPr/>
            </a:pPr>
            <a:r>
              <a:rPr lang="en-US" altLang="en-US" dirty="0">
                <a:solidFill>
                  <a:schemeClr val="tx1">
                    <a:lumMod val="85000"/>
                    <a:lumOff val="15000"/>
                  </a:schemeClr>
                </a:solidFill>
                <a:latin typeface="Calibri" panose="020F0502020204030204" pitchFamily="34" charset="0"/>
              </a:rPr>
              <a:t>Small project overview emphasizing analysis and design and iterative development</a:t>
            </a:r>
          </a:p>
          <a:p>
            <a:pPr lvl="1" eaLnBrk="1" fontAlgn="auto" hangingPunct="1">
              <a:spcBef>
                <a:spcPts val="1000"/>
              </a:spcBef>
              <a:spcAft>
                <a:spcPts val="0"/>
              </a:spcAft>
              <a:buClr>
                <a:schemeClr val="accent4"/>
              </a:buClr>
              <a:buSzPct val="100000"/>
              <a:buFont typeface="Arial"/>
              <a:buChar char="•"/>
              <a:defRPr/>
            </a:pPr>
            <a:r>
              <a:rPr lang="en-US" altLang="en-US" sz="2200" dirty="0" smtClean="0">
                <a:solidFill>
                  <a:schemeClr val="tx1">
                    <a:lumMod val="85000"/>
                    <a:lumOff val="15000"/>
                  </a:schemeClr>
                </a:solidFill>
                <a:latin typeface="Calibri" panose="020F0502020204030204" pitchFamily="34" charset="0"/>
              </a:rPr>
              <a:t>Online </a:t>
            </a:r>
            <a:r>
              <a:rPr lang="en-US" altLang="en-US" sz="2200" dirty="0">
                <a:solidFill>
                  <a:schemeClr val="tx1">
                    <a:lumMod val="85000"/>
                    <a:lumOff val="15000"/>
                  </a:schemeClr>
                </a:solidFill>
                <a:latin typeface="Calibri" panose="020F0502020204030204" pitchFamily="34" charset="0"/>
              </a:rPr>
              <a:t>Chapter A: The Systems Analyst</a:t>
            </a:r>
          </a:p>
          <a:p>
            <a:pPr lvl="2" eaLnBrk="1" fontAlgn="auto" hangingPunct="1">
              <a:spcBef>
                <a:spcPts val="1000"/>
              </a:spcBef>
              <a:spcAft>
                <a:spcPts val="0"/>
              </a:spcAft>
              <a:buClr>
                <a:schemeClr val="accent4"/>
              </a:buClr>
              <a:buSzPct val="100000"/>
              <a:buFont typeface="Arial"/>
              <a:buChar char="•"/>
              <a:defRPr/>
            </a:pPr>
            <a:r>
              <a:rPr lang="en-US" altLang="en-US" dirty="0">
                <a:solidFill>
                  <a:schemeClr val="tx1">
                    <a:lumMod val="85000"/>
                    <a:lumOff val="15000"/>
                  </a:schemeClr>
                </a:solidFill>
                <a:latin typeface="Calibri" panose="020F0502020204030204" pitchFamily="34" charset="0"/>
              </a:rPr>
              <a:t>More about the role of the systems analyst in systems development, including system concepts and </a:t>
            </a:r>
            <a:r>
              <a:rPr lang="en-US" altLang="en-US" dirty="0" smtClean="0">
                <a:solidFill>
                  <a:schemeClr val="tx1">
                    <a:lumMod val="85000"/>
                    <a:lumOff val="15000"/>
                  </a:schemeClr>
                </a:solidFill>
                <a:latin typeface="Calibri" panose="020F0502020204030204" pitchFamily="34" charset="0"/>
              </a:rPr>
              <a:t>careers</a:t>
            </a:r>
            <a:endParaRPr lang="en-US" altLang="en-US" dirty="0">
              <a:solidFill>
                <a:schemeClr val="tx1">
                  <a:lumMod val="85000"/>
                  <a:lumOff val="15000"/>
                </a:schemeClr>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D3C0BECA-76DA-4DD7-A494-2278D40CEC25}" type="slidenum">
              <a:rPr lang="en-US" altLang="en-US" smtClean="0"/>
              <a:pPr>
                <a:defRPr/>
              </a:pPr>
              <a:t>51</a:t>
            </a:fld>
            <a:endParaRPr lang="en-US" altLang="en-US"/>
          </a:p>
        </p:txBody>
      </p:sp>
      <p:sp>
        <p:nvSpPr>
          <p:cNvPr id="4" name="Footer Placeholder 3"/>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altLang="en-US" dirty="0">
                <a:ln>
                  <a:noFill/>
                </a:ln>
                <a:latin typeface="Calibri" panose="020F0502020204030204" pitchFamily="34" charset="0"/>
              </a:rPr>
              <a:t>Where You Are Headed – </a:t>
            </a:r>
            <a:r>
              <a:rPr lang="en-US" altLang="en-US" dirty="0" smtClean="0">
                <a:ln>
                  <a:noFill/>
                </a:ln>
                <a:latin typeface="Calibri" panose="020F0502020204030204" pitchFamily="34" charset="0"/>
              </a:rPr>
              <a:t>The </a:t>
            </a:r>
            <a:r>
              <a:rPr lang="en-US" altLang="en-US" dirty="0">
                <a:ln>
                  <a:noFill/>
                </a:ln>
                <a:latin typeface="Calibri" panose="020F0502020204030204" pitchFamily="34" charset="0"/>
              </a:rPr>
              <a:t>Rest of the Book </a:t>
            </a:r>
            <a:r>
              <a:rPr lang="en-US" altLang="en-US" sz="2000" dirty="0" smtClean="0">
                <a:ln>
                  <a:noFill/>
                </a:ln>
                <a:latin typeface="Calibri" panose="020F0502020204030204" pitchFamily="34" charset="0"/>
              </a:rPr>
              <a:t>(2 </a:t>
            </a:r>
            <a:r>
              <a:rPr lang="en-US" altLang="en-US" sz="2000" dirty="0">
                <a:ln>
                  <a:noFill/>
                </a:ln>
                <a:latin typeface="Calibri" panose="020F0502020204030204" pitchFamily="34" charset="0"/>
              </a:rPr>
              <a:t>of </a:t>
            </a:r>
            <a:r>
              <a:rPr lang="en-US" altLang="en-US" sz="2000" dirty="0" smtClean="0">
                <a:ln>
                  <a:noFill/>
                </a:ln>
                <a:latin typeface="Calibri" panose="020F0502020204030204" pitchFamily="34" charset="0"/>
              </a:rPr>
              <a:t>7)</a:t>
            </a:r>
            <a:endParaRPr lang="en-US" altLang="en-US" dirty="0" smtClean="0">
              <a:ln>
                <a:noFill/>
              </a:ln>
              <a:latin typeface="Calibri" panose="020F0502020204030204" pitchFamily="34" charset="0"/>
            </a:endParaRPr>
          </a:p>
        </p:txBody>
      </p:sp>
      <p:sp>
        <p:nvSpPr>
          <p:cNvPr id="3" name="Content Placeholder 2"/>
          <p:cNvSpPr>
            <a:spLocks noGrp="1"/>
          </p:cNvSpPr>
          <p:nvPr>
            <p:ph idx="1"/>
          </p:nvPr>
        </p:nvSpPr>
        <p:spPr/>
        <p:txBody>
          <a:bodyPr/>
          <a:lstStyle/>
          <a:p>
            <a:pPr eaLnBrk="1" hangingPunct="1">
              <a:spcBef>
                <a:spcPts val="1000"/>
              </a:spcBef>
              <a:spcAft>
                <a:spcPts val="0"/>
              </a:spcAft>
              <a:buClr>
                <a:schemeClr val="accent4"/>
              </a:buClr>
              <a:buSzPct val="100000"/>
              <a:defRPr/>
            </a:pPr>
            <a:r>
              <a:rPr lang="en-US" dirty="0" smtClean="0">
                <a:latin typeface="Calibri" panose="020F0502020204030204" pitchFamily="34" charset="0"/>
              </a:rPr>
              <a:t>Part II. Systems Analysis Activities</a:t>
            </a:r>
          </a:p>
          <a:p>
            <a:pPr lvl="1" eaLnBrk="1" fontAlgn="auto" hangingPunct="1">
              <a:spcBef>
                <a:spcPts val="1000"/>
              </a:spcBef>
              <a:spcAft>
                <a:spcPts val="0"/>
              </a:spcAft>
              <a:buClr>
                <a:schemeClr val="accent4"/>
              </a:buClr>
              <a:buSzPct val="100000"/>
              <a:buFont typeface="Arial"/>
              <a:buChar char="•"/>
              <a:defRPr/>
            </a:pPr>
            <a:r>
              <a:rPr lang="en-US" altLang="en-US" sz="2200" dirty="0">
                <a:solidFill>
                  <a:schemeClr val="tx1">
                    <a:lumMod val="85000"/>
                    <a:lumOff val="15000"/>
                  </a:schemeClr>
                </a:solidFill>
                <a:latin typeface="Calibri" panose="020F0502020204030204" pitchFamily="34" charset="0"/>
              </a:rPr>
              <a:t>Chapter 2: Investigating System Requirements</a:t>
            </a:r>
          </a:p>
          <a:p>
            <a:pPr lvl="2" eaLnBrk="1" fontAlgn="auto" hangingPunct="1">
              <a:spcBef>
                <a:spcPts val="1000"/>
              </a:spcBef>
              <a:spcAft>
                <a:spcPts val="0"/>
              </a:spcAft>
              <a:buClr>
                <a:schemeClr val="accent4"/>
              </a:buClr>
              <a:buSzPct val="100000"/>
              <a:buFont typeface="Arial"/>
              <a:buChar char="•"/>
              <a:defRPr/>
            </a:pPr>
            <a:r>
              <a:rPr lang="en-US" altLang="en-US" dirty="0">
                <a:solidFill>
                  <a:schemeClr val="tx1">
                    <a:lumMod val="85000"/>
                    <a:lumOff val="15000"/>
                  </a:schemeClr>
                </a:solidFill>
                <a:latin typeface="Calibri" panose="020F0502020204030204" pitchFamily="34" charset="0"/>
              </a:rPr>
              <a:t>More about core process 3: Systems analysis activities</a:t>
            </a:r>
          </a:p>
          <a:p>
            <a:pPr lvl="1" eaLnBrk="1" fontAlgn="auto" hangingPunct="1">
              <a:spcBef>
                <a:spcPts val="1000"/>
              </a:spcBef>
              <a:spcAft>
                <a:spcPts val="0"/>
              </a:spcAft>
              <a:buClr>
                <a:schemeClr val="accent4"/>
              </a:buClr>
              <a:buSzPct val="100000"/>
              <a:buFont typeface="Arial"/>
              <a:buChar char="•"/>
              <a:defRPr/>
            </a:pPr>
            <a:r>
              <a:rPr lang="en-US" altLang="en-US" sz="2200" dirty="0">
                <a:solidFill>
                  <a:schemeClr val="tx1">
                    <a:lumMod val="85000"/>
                    <a:lumOff val="15000"/>
                  </a:schemeClr>
                </a:solidFill>
                <a:latin typeface="Calibri" panose="020F0502020204030204" pitchFamily="34" charset="0"/>
              </a:rPr>
              <a:t>Chapter 3: </a:t>
            </a:r>
            <a:r>
              <a:rPr lang="en-US" altLang="en-US" sz="2200" dirty="0" smtClean="0">
                <a:solidFill>
                  <a:schemeClr val="tx1">
                    <a:lumMod val="85000"/>
                    <a:lumOff val="15000"/>
                  </a:schemeClr>
                </a:solidFill>
                <a:latin typeface="Calibri" panose="020F0502020204030204" pitchFamily="34" charset="0"/>
              </a:rPr>
              <a:t>Identifying Use </a:t>
            </a:r>
            <a:r>
              <a:rPr lang="en-US" altLang="en-US" sz="2200" dirty="0">
                <a:solidFill>
                  <a:schemeClr val="tx1">
                    <a:lumMod val="85000"/>
                    <a:lumOff val="15000"/>
                  </a:schemeClr>
                </a:solidFill>
                <a:latin typeface="Calibri" panose="020F0502020204030204" pitchFamily="34" charset="0"/>
              </a:rPr>
              <a:t>Cases</a:t>
            </a:r>
          </a:p>
          <a:p>
            <a:pPr lvl="2" eaLnBrk="1" fontAlgn="auto" hangingPunct="1">
              <a:spcBef>
                <a:spcPts val="1000"/>
              </a:spcBef>
              <a:spcAft>
                <a:spcPts val="0"/>
              </a:spcAft>
              <a:buClr>
                <a:schemeClr val="accent4"/>
              </a:buClr>
              <a:buSzPct val="100000"/>
              <a:buFont typeface="Arial"/>
              <a:buChar char="•"/>
              <a:defRPr/>
            </a:pPr>
            <a:r>
              <a:rPr lang="en-US" altLang="en-US" dirty="0">
                <a:solidFill>
                  <a:schemeClr val="tx1">
                    <a:lumMod val="85000"/>
                    <a:lumOff val="15000"/>
                  </a:schemeClr>
                </a:solidFill>
                <a:latin typeface="Calibri" panose="020F0502020204030204" pitchFamily="34" charset="0"/>
              </a:rPr>
              <a:t>Techniques for Identifying and modeling use cases for systems </a:t>
            </a:r>
            <a:r>
              <a:rPr lang="en-US" altLang="en-US" dirty="0" smtClean="0">
                <a:solidFill>
                  <a:schemeClr val="tx1">
                    <a:lumMod val="85000"/>
                    <a:lumOff val="15000"/>
                  </a:schemeClr>
                </a:solidFill>
                <a:latin typeface="Calibri" panose="020F0502020204030204" pitchFamily="34" charset="0"/>
              </a:rPr>
              <a:t>analysis</a:t>
            </a:r>
            <a:endParaRPr lang="en-US" altLang="en-US" dirty="0">
              <a:solidFill>
                <a:schemeClr val="tx1">
                  <a:lumMod val="85000"/>
                  <a:lumOff val="15000"/>
                </a:schemeClr>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32366731-38AD-4E52-971B-1A59897ACA65}" type="slidenum">
              <a:rPr lang="en-US" altLang="en-US" smtClean="0"/>
              <a:pPr>
                <a:defRPr/>
              </a:pPr>
              <a:t>52</a:t>
            </a:fld>
            <a:endParaRPr lang="en-US" altLang="en-US"/>
          </a:p>
        </p:txBody>
      </p:sp>
      <p:sp>
        <p:nvSpPr>
          <p:cNvPr id="4" name="Footer Placeholder 3"/>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altLang="en-US" dirty="0">
                <a:ln>
                  <a:noFill/>
                </a:ln>
                <a:latin typeface="Calibri" panose="020F0502020204030204" pitchFamily="34" charset="0"/>
              </a:rPr>
              <a:t>Where You Are Headed – </a:t>
            </a:r>
            <a:r>
              <a:rPr lang="en-US" altLang="en-US" dirty="0" smtClean="0">
                <a:ln>
                  <a:noFill/>
                </a:ln>
                <a:latin typeface="Calibri" panose="020F0502020204030204" pitchFamily="34" charset="0"/>
              </a:rPr>
              <a:t>The </a:t>
            </a:r>
            <a:r>
              <a:rPr lang="en-US" altLang="en-US" dirty="0">
                <a:ln>
                  <a:noFill/>
                </a:ln>
                <a:latin typeface="Calibri" panose="020F0502020204030204" pitchFamily="34" charset="0"/>
              </a:rPr>
              <a:t>Rest of the Book </a:t>
            </a:r>
            <a:r>
              <a:rPr lang="en-US" altLang="en-US" sz="2000" dirty="0" smtClean="0">
                <a:ln>
                  <a:noFill/>
                </a:ln>
                <a:latin typeface="Calibri" panose="020F0502020204030204" pitchFamily="34" charset="0"/>
              </a:rPr>
              <a:t>(3 of 7)</a:t>
            </a:r>
            <a:endParaRPr lang="en-US" altLang="en-US" dirty="0" smtClean="0">
              <a:ln>
                <a:noFill/>
              </a:ln>
              <a:latin typeface="Calibri" panose="020F0502020204030204" pitchFamily="34" charset="0"/>
            </a:endParaRPr>
          </a:p>
        </p:txBody>
      </p:sp>
      <p:sp>
        <p:nvSpPr>
          <p:cNvPr id="71683" name="Content Placeholder 2"/>
          <p:cNvSpPr>
            <a:spLocks noGrp="1"/>
          </p:cNvSpPr>
          <p:nvPr>
            <p:ph idx="1"/>
          </p:nvPr>
        </p:nvSpPr>
        <p:spPr>
          <a:xfrm>
            <a:off x="1176338" y="2517947"/>
            <a:ext cx="7205662" cy="3605212"/>
          </a:xfrm>
        </p:spPr>
        <p:txBody>
          <a:bodyPr/>
          <a:lstStyle/>
          <a:p>
            <a:pPr eaLnBrk="1" hangingPunct="1">
              <a:spcBef>
                <a:spcPts val="1000"/>
              </a:spcBef>
              <a:spcAft>
                <a:spcPts val="0"/>
              </a:spcAft>
              <a:buClr>
                <a:schemeClr val="accent4"/>
              </a:buClr>
              <a:buSzPct val="100000"/>
            </a:pPr>
            <a:r>
              <a:rPr lang="en-US" altLang="en-US" dirty="0" smtClean="0">
                <a:latin typeface="Calibri" panose="020F0502020204030204" pitchFamily="34" charset="0"/>
              </a:rPr>
              <a:t>Part II. </a:t>
            </a:r>
          </a:p>
          <a:p>
            <a:pPr marL="741600" eaLnBrk="1" hangingPunct="1">
              <a:spcBef>
                <a:spcPts val="1000"/>
              </a:spcBef>
              <a:spcAft>
                <a:spcPts val="0"/>
              </a:spcAft>
              <a:buClr>
                <a:schemeClr val="accent4"/>
              </a:buClr>
              <a:buSzPct val="100000"/>
            </a:pPr>
            <a:r>
              <a:rPr lang="en-US" altLang="en-US" sz="2200" dirty="0" smtClean="0">
                <a:latin typeface="Calibri" panose="020F0502020204030204" pitchFamily="34" charset="0"/>
              </a:rPr>
              <a:t>Chapter 4: Domain Modeling</a:t>
            </a:r>
          </a:p>
          <a:p>
            <a:pPr lvl="2" eaLnBrk="1" hangingPunct="1">
              <a:spcBef>
                <a:spcPts val="1000"/>
              </a:spcBef>
              <a:spcAft>
                <a:spcPts val="0"/>
              </a:spcAft>
              <a:buClr>
                <a:schemeClr val="accent4"/>
              </a:buClr>
              <a:buSzPct val="100000"/>
            </a:pPr>
            <a:r>
              <a:rPr lang="en-US" altLang="en-US" dirty="0" smtClean="0">
                <a:latin typeface="Calibri" panose="020F0502020204030204" pitchFamily="34" charset="0"/>
              </a:rPr>
              <a:t>Techniques for identifying and modeling domain classes for systems analysis</a:t>
            </a:r>
          </a:p>
          <a:p>
            <a:pPr lvl="1" eaLnBrk="1" hangingPunct="1">
              <a:spcBef>
                <a:spcPts val="1000"/>
              </a:spcBef>
              <a:spcAft>
                <a:spcPts val="0"/>
              </a:spcAft>
              <a:buClr>
                <a:schemeClr val="accent4"/>
              </a:buClr>
              <a:buSzPct val="100000"/>
            </a:pPr>
            <a:r>
              <a:rPr lang="en-US" altLang="en-US" sz="2200" dirty="0" smtClean="0">
                <a:latin typeface="Calibri" panose="020F0502020204030204" pitchFamily="34" charset="0"/>
              </a:rPr>
              <a:t>Chapter 5: Use Case Modeling</a:t>
            </a:r>
          </a:p>
          <a:p>
            <a:pPr lvl="2" eaLnBrk="1" hangingPunct="1">
              <a:spcBef>
                <a:spcPts val="1000"/>
              </a:spcBef>
              <a:spcAft>
                <a:spcPts val="0"/>
              </a:spcAft>
              <a:buClr>
                <a:schemeClr val="accent4"/>
              </a:buClr>
              <a:buSzPct val="100000"/>
            </a:pPr>
            <a:r>
              <a:rPr lang="en-US" altLang="en-US" dirty="0" smtClean="0">
                <a:latin typeface="Calibri" panose="020F0502020204030204" pitchFamily="34" charset="0"/>
              </a:rPr>
              <a:t>Modeling more details about use cases</a:t>
            </a:r>
          </a:p>
          <a:p>
            <a:pPr lvl="1" eaLnBrk="1" hangingPunct="1">
              <a:spcBef>
                <a:spcPts val="1000"/>
              </a:spcBef>
              <a:spcAft>
                <a:spcPts val="0"/>
              </a:spcAft>
              <a:buClr>
                <a:schemeClr val="accent4"/>
              </a:buClr>
              <a:buSzPct val="100000"/>
            </a:pPr>
            <a:r>
              <a:rPr lang="en-US" altLang="en-US" sz="2200" dirty="0" smtClean="0">
                <a:latin typeface="Calibri" panose="020F0502020204030204" pitchFamily="34" charset="0"/>
              </a:rPr>
              <a:t>Online Chapter B: The Traditional Approach to Requirements</a:t>
            </a:r>
          </a:p>
          <a:p>
            <a:pPr lvl="2" eaLnBrk="1" hangingPunct="1">
              <a:spcBef>
                <a:spcPts val="1000"/>
              </a:spcBef>
              <a:spcAft>
                <a:spcPts val="0"/>
              </a:spcAft>
              <a:buClr>
                <a:schemeClr val="accent4"/>
              </a:buClr>
              <a:buSzPct val="100000"/>
            </a:pPr>
            <a:r>
              <a:rPr lang="en-US" altLang="en-US" dirty="0" smtClean="0">
                <a:latin typeface="Calibri" panose="020F0502020204030204" pitchFamily="34" charset="0"/>
              </a:rPr>
              <a:t>Modeling using Data Flow Diagrams </a:t>
            </a:r>
          </a:p>
        </p:txBody>
      </p:sp>
      <p:sp>
        <p:nvSpPr>
          <p:cNvPr id="5" name="Slide Number Placeholder 4"/>
          <p:cNvSpPr>
            <a:spLocks noGrp="1"/>
          </p:cNvSpPr>
          <p:nvPr>
            <p:ph type="sldNum" sz="quarter" idx="12"/>
          </p:nvPr>
        </p:nvSpPr>
        <p:spPr/>
        <p:txBody>
          <a:bodyPr/>
          <a:lstStyle/>
          <a:p>
            <a:pPr>
              <a:defRPr/>
            </a:pPr>
            <a:fld id="{DD51C36C-B3DF-48B2-80CE-88C499F712AD}" type="slidenum">
              <a:rPr lang="en-US" altLang="en-US" smtClean="0"/>
              <a:pPr>
                <a:defRPr/>
              </a:pPr>
              <a:t>53</a:t>
            </a:fld>
            <a:endParaRPr lang="en-US" altLang="en-US"/>
          </a:p>
        </p:txBody>
      </p:sp>
      <p:sp>
        <p:nvSpPr>
          <p:cNvPr id="4" name="Footer Placeholder 3"/>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US" altLang="en-US" dirty="0" smtClean="0">
                <a:ln>
                  <a:noFill/>
                </a:ln>
                <a:latin typeface="Calibri" panose="020F0502020204030204" pitchFamily="34" charset="0"/>
              </a:rPr>
              <a:t>Where You Are Headed – The Rest of the Book </a:t>
            </a:r>
            <a:r>
              <a:rPr lang="en-US" altLang="en-US" sz="2000" dirty="0" smtClean="0">
                <a:ln>
                  <a:noFill/>
                </a:ln>
                <a:latin typeface="Calibri" panose="020F0502020204030204" pitchFamily="34" charset="0"/>
              </a:rPr>
              <a:t>(4 of 7)</a:t>
            </a:r>
          </a:p>
        </p:txBody>
      </p:sp>
      <p:sp>
        <p:nvSpPr>
          <p:cNvPr id="72707" name="Content Placeholder 2"/>
          <p:cNvSpPr>
            <a:spLocks noGrp="1"/>
          </p:cNvSpPr>
          <p:nvPr>
            <p:ph idx="1"/>
          </p:nvPr>
        </p:nvSpPr>
        <p:spPr/>
        <p:txBody>
          <a:bodyPr/>
          <a:lstStyle/>
          <a:p>
            <a:pPr eaLnBrk="1" hangingPunct="1">
              <a:buClr>
                <a:schemeClr val="accent4"/>
              </a:buClr>
              <a:buSzPct val="100000"/>
            </a:pPr>
            <a:r>
              <a:rPr lang="en-US" altLang="en-US" dirty="0" smtClean="0">
                <a:latin typeface="Calibri" panose="020F0502020204030204" pitchFamily="34" charset="0"/>
              </a:rPr>
              <a:t>Part III. Essentials of Systems Design</a:t>
            </a:r>
          </a:p>
          <a:p>
            <a:pPr lvl="1" eaLnBrk="1" hangingPunct="1">
              <a:buClr>
                <a:schemeClr val="accent4"/>
              </a:buClr>
              <a:buSzPct val="100000"/>
            </a:pPr>
            <a:r>
              <a:rPr lang="en-US" altLang="en-US" dirty="0" smtClean="0">
                <a:latin typeface="Calibri" panose="020F0502020204030204" pitchFamily="34" charset="0"/>
              </a:rPr>
              <a:t>Chapter 6: Foundations of Systems Design</a:t>
            </a:r>
          </a:p>
          <a:p>
            <a:pPr lvl="2" eaLnBrk="1" hangingPunct="1">
              <a:buClr>
                <a:schemeClr val="accent4"/>
              </a:buClr>
              <a:buSzPct val="100000"/>
            </a:pPr>
            <a:r>
              <a:rPr lang="en-US" altLang="en-US" dirty="0" smtClean="0">
                <a:latin typeface="Calibri" panose="020F0502020204030204" pitchFamily="34" charset="0"/>
              </a:rPr>
              <a:t>Design activities, Controls and Security</a:t>
            </a:r>
          </a:p>
          <a:p>
            <a:pPr lvl="1" eaLnBrk="1" hangingPunct="1">
              <a:buClr>
                <a:schemeClr val="accent4"/>
              </a:buClr>
              <a:buSzPct val="100000"/>
            </a:pPr>
            <a:r>
              <a:rPr lang="en-US" altLang="en-US" dirty="0" smtClean="0">
                <a:latin typeface="Calibri" panose="020F0502020204030204" pitchFamily="34" charset="0"/>
              </a:rPr>
              <a:t>Chapter 7: Defining the System Architecture</a:t>
            </a:r>
          </a:p>
          <a:p>
            <a:pPr lvl="2" eaLnBrk="1" hangingPunct="1">
              <a:buClr>
                <a:schemeClr val="accent4"/>
              </a:buClr>
              <a:buSzPct val="100000"/>
            </a:pPr>
            <a:r>
              <a:rPr lang="en-US" altLang="en-US" dirty="0" smtClean="0">
                <a:latin typeface="Calibri" panose="020F0502020204030204" pitchFamily="34" charset="0"/>
              </a:rPr>
              <a:t>Understanding the environment, configuring the application</a:t>
            </a:r>
          </a:p>
        </p:txBody>
      </p:sp>
      <p:sp>
        <p:nvSpPr>
          <p:cNvPr id="5" name="Slide Number Placeholder 4"/>
          <p:cNvSpPr>
            <a:spLocks noGrp="1"/>
          </p:cNvSpPr>
          <p:nvPr>
            <p:ph type="sldNum" sz="quarter" idx="12"/>
          </p:nvPr>
        </p:nvSpPr>
        <p:spPr/>
        <p:txBody>
          <a:bodyPr/>
          <a:lstStyle/>
          <a:p>
            <a:pPr>
              <a:defRPr/>
            </a:pPr>
            <a:fld id="{0F58D012-F786-48AC-ADAF-6E0117AB0920}" type="slidenum">
              <a:rPr lang="en-US" altLang="en-US" smtClean="0"/>
              <a:pPr>
                <a:defRPr/>
              </a:pPr>
              <a:t>54</a:t>
            </a:fld>
            <a:endParaRPr lang="en-US" altLang="en-US"/>
          </a:p>
        </p:txBody>
      </p:sp>
      <p:sp>
        <p:nvSpPr>
          <p:cNvPr id="4" name="Footer Placeholder 3"/>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altLang="en-US" dirty="0">
                <a:ln>
                  <a:noFill/>
                </a:ln>
                <a:latin typeface="Calibri" panose="020F0502020204030204" pitchFamily="34" charset="0"/>
              </a:rPr>
              <a:t>Where You Are Headed – </a:t>
            </a:r>
            <a:r>
              <a:rPr lang="en-US" altLang="en-US" dirty="0" smtClean="0">
                <a:ln>
                  <a:noFill/>
                </a:ln>
                <a:latin typeface="Calibri" panose="020F0502020204030204" pitchFamily="34" charset="0"/>
              </a:rPr>
              <a:t>The </a:t>
            </a:r>
            <a:r>
              <a:rPr lang="en-US" altLang="en-US" dirty="0">
                <a:ln>
                  <a:noFill/>
                </a:ln>
                <a:latin typeface="Calibri" panose="020F0502020204030204" pitchFamily="34" charset="0"/>
              </a:rPr>
              <a:t>Rest of the Book </a:t>
            </a:r>
            <a:r>
              <a:rPr lang="en-US" altLang="en-US" sz="2000" dirty="0" smtClean="0">
                <a:ln>
                  <a:noFill/>
                </a:ln>
                <a:latin typeface="Calibri" panose="020F0502020204030204" pitchFamily="34" charset="0"/>
              </a:rPr>
              <a:t>(5 </a:t>
            </a:r>
            <a:r>
              <a:rPr lang="en-US" altLang="en-US" sz="2000" dirty="0">
                <a:ln>
                  <a:noFill/>
                </a:ln>
                <a:latin typeface="Calibri" panose="020F0502020204030204" pitchFamily="34" charset="0"/>
              </a:rPr>
              <a:t>of </a:t>
            </a:r>
            <a:r>
              <a:rPr lang="en-US" altLang="en-US" sz="2000" dirty="0" smtClean="0">
                <a:ln>
                  <a:noFill/>
                </a:ln>
                <a:latin typeface="Calibri" panose="020F0502020204030204" pitchFamily="34" charset="0"/>
              </a:rPr>
              <a:t>7)</a:t>
            </a:r>
            <a:endParaRPr lang="en-US" altLang="en-US" dirty="0" smtClean="0">
              <a:ln>
                <a:noFill/>
              </a:ln>
              <a:latin typeface="Calibri" panose="020F0502020204030204" pitchFamily="34" charset="0"/>
            </a:endParaRPr>
          </a:p>
        </p:txBody>
      </p:sp>
      <p:sp>
        <p:nvSpPr>
          <p:cNvPr id="73731" name="Content Placeholder 2"/>
          <p:cNvSpPr>
            <a:spLocks noGrp="1"/>
          </p:cNvSpPr>
          <p:nvPr>
            <p:ph idx="1"/>
          </p:nvPr>
        </p:nvSpPr>
        <p:spPr/>
        <p:txBody>
          <a:bodyPr/>
          <a:lstStyle/>
          <a:p>
            <a:pPr eaLnBrk="1" hangingPunct="1">
              <a:buClr>
                <a:schemeClr val="accent4"/>
              </a:buClr>
              <a:buSzPct val="100000"/>
            </a:pPr>
            <a:r>
              <a:rPr lang="en-US" altLang="en-US" dirty="0" smtClean="0">
                <a:latin typeface="Calibri" panose="020F0502020204030204" pitchFamily="34" charset="0"/>
              </a:rPr>
              <a:t>Part III. </a:t>
            </a:r>
          </a:p>
          <a:p>
            <a:pPr lvl="1" eaLnBrk="1" hangingPunct="1">
              <a:buClr>
                <a:schemeClr val="accent4"/>
              </a:buClr>
              <a:buSzPct val="100000"/>
            </a:pPr>
            <a:r>
              <a:rPr lang="en-US" altLang="en-US" dirty="0" smtClean="0">
                <a:latin typeface="Calibri" panose="020F0502020204030204" pitchFamily="34" charset="0"/>
              </a:rPr>
              <a:t>Chapter 8: Designing the User Interface</a:t>
            </a:r>
          </a:p>
          <a:p>
            <a:pPr lvl="2" eaLnBrk="1" hangingPunct="1">
              <a:buClr>
                <a:schemeClr val="accent4"/>
              </a:buClr>
              <a:buSzPct val="100000"/>
            </a:pPr>
            <a:r>
              <a:rPr lang="en-US" altLang="en-US" dirty="0" smtClean="0">
                <a:latin typeface="Calibri" panose="020F0502020204030204" pitchFamily="34" charset="0"/>
              </a:rPr>
              <a:t>Input and output design</a:t>
            </a:r>
          </a:p>
          <a:p>
            <a:pPr lvl="1" eaLnBrk="1" hangingPunct="1">
              <a:buClr>
                <a:schemeClr val="accent4"/>
              </a:buClr>
              <a:buSzPct val="100000"/>
            </a:pPr>
            <a:r>
              <a:rPr lang="en-US" altLang="en-US" dirty="0" smtClean="0">
                <a:latin typeface="Calibri" panose="020F0502020204030204" pitchFamily="34" charset="0"/>
              </a:rPr>
              <a:t>Chapter 9: Designing the Database</a:t>
            </a:r>
          </a:p>
          <a:p>
            <a:pPr lvl="2" eaLnBrk="1" hangingPunct="1">
              <a:buClr>
                <a:schemeClr val="accent4"/>
              </a:buClr>
              <a:buSzPct val="100000"/>
            </a:pPr>
            <a:r>
              <a:rPr lang="en-US" altLang="en-US" dirty="0" smtClean="0">
                <a:latin typeface="Calibri" panose="020F0502020204030204" pitchFamily="34" charset="0"/>
              </a:rPr>
              <a:t>Designing the schema – tables, data types, keys</a:t>
            </a:r>
          </a:p>
        </p:txBody>
      </p:sp>
      <p:sp>
        <p:nvSpPr>
          <p:cNvPr id="5" name="Slide Number Placeholder 4"/>
          <p:cNvSpPr>
            <a:spLocks noGrp="1"/>
          </p:cNvSpPr>
          <p:nvPr>
            <p:ph type="sldNum" sz="quarter" idx="12"/>
          </p:nvPr>
        </p:nvSpPr>
        <p:spPr/>
        <p:txBody>
          <a:bodyPr/>
          <a:lstStyle/>
          <a:p>
            <a:pPr>
              <a:defRPr/>
            </a:pPr>
            <a:fld id="{F3738874-EA39-46FA-ACF7-C2EBE4A50663}" type="slidenum">
              <a:rPr lang="en-US" altLang="en-US" smtClean="0"/>
              <a:pPr>
                <a:defRPr/>
              </a:pPr>
              <a:t>55</a:t>
            </a:fld>
            <a:endParaRPr lang="en-US" altLang="en-US"/>
          </a:p>
        </p:txBody>
      </p:sp>
      <p:sp>
        <p:nvSpPr>
          <p:cNvPr id="4" name="Footer Placeholder 3"/>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altLang="en-US" dirty="0">
                <a:ln>
                  <a:noFill/>
                </a:ln>
                <a:latin typeface="Calibri" panose="020F0502020204030204" pitchFamily="34" charset="0"/>
              </a:rPr>
              <a:t>Where You Are Headed – </a:t>
            </a:r>
            <a:r>
              <a:rPr lang="en-US" altLang="en-US" dirty="0" smtClean="0">
                <a:ln>
                  <a:noFill/>
                </a:ln>
                <a:latin typeface="Calibri" panose="020F0502020204030204" pitchFamily="34" charset="0"/>
              </a:rPr>
              <a:t>The </a:t>
            </a:r>
            <a:r>
              <a:rPr lang="en-US" altLang="en-US" dirty="0">
                <a:ln>
                  <a:noFill/>
                </a:ln>
                <a:latin typeface="Calibri" panose="020F0502020204030204" pitchFamily="34" charset="0"/>
              </a:rPr>
              <a:t>Rest of the Book </a:t>
            </a:r>
            <a:r>
              <a:rPr lang="en-US" altLang="en-US" sz="2000" dirty="0" smtClean="0">
                <a:ln>
                  <a:noFill/>
                </a:ln>
                <a:latin typeface="Calibri" panose="020F0502020204030204" pitchFamily="34" charset="0"/>
              </a:rPr>
              <a:t>(6 </a:t>
            </a:r>
            <a:r>
              <a:rPr lang="en-US" altLang="en-US" sz="2000" dirty="0">
                <a:ln>
                  <a:noFill/>
                </a:ln>
                <a:latin typeface="Calibri" panose="020F0502020204030204" pitchFamily="34" charset="0"/>
              </a:rPr>
              <a:t>of 7)</a:t>
            </a:r>
            <a:endParaRPr lang="en-US" altLang="en-US" dirty="0" smtClean="0">
              <a:ln>
                <a:noFill/>
              </a:ln>
              <a:latin typeface="Calibri" panose="020F0502020204030204" pitchFamily="34" charset="0"/>
            </a:endParaRPr>
          </a:p>
        </p:txBody>
      </p:sp>
      <p:sp>
        <p:nvSpPr>
          <p:cNvPr id="74755" name="Content Placeholder 2"/>
          <p:cNvSpPr>
            <a:spLocks noGrp="1"/>
          </p:cNvSpPr>
          <p:nvPr>
            <p:ph idx="1"/>
          </p:nvPr>
        </p:nvSpPr>
        <p:spPr/>
        <p:txBody>
          <a:bodyPr/>
          <a:lstStyle/>
          <a:p>
            <a:pPr eaLnBrk="1" hangingPunct="1">
              <a:buClr>
                <a:schemeClr val="accent4"/>
              </a:buClr>
              <a:buSzPct val="100000"/>
            </a:pPr>
            <a:r>
              <a:rPr lang="en-US" altLang="en-US" dirty="0" smtClean="0">
                <a:latin typeface="Calibri" panose="020F0502020204030204" pitchFamily="34" charset="0"/>
              </a:rPr>
              <a:t>Part IV. Projects and Project Management</a:t>
            </a:r>
          </a:p>
          <a:p>
            <a:pPr lvl="1" eaLnBrk="1" hangingPunct="1">
              <a:buClr>
                <a:schemeClr val="accent4"/>
              </a:buClr>
              <a:buSzPct val="100000"/>
            </a:pPr>
            <a:r>
              <a:rPr lang="en-US" altLang="en-US" dirty="0" smtClean="0">
                <a:latin typeface="Calibri" panose="020F0502020204030204" pitchFamily="34" charset="0"/>
              </a:rPr>
              <a:t>Chapter 10: Approaches to Systems Development</a:t>
            </a:r>
          </a:p>
          <a:p>
            <a:pPr lvl="2" eaLnBrk="1" hangingPunct="1">
              <a:buClr>
                <a:schemeClr val="accent4"/>
              </a:buClr>
              <a:buSzPct val="100000"/>
            </a:pPr>
            <a:r>
              <a:rPr lang="en-US" altLang="en-US" dirty="0" smtClean="0">
                <a:latin typeface="Calibri" panose="020F0502020204030204" pitchFamily="34" charset="0"/>
              </a:rPr>
              <a:t>Predictive and adaptive approaches, S</a:t>
            </a:r>
            <a:r>
              <a:rPr lang="en-US" altLang="en-US" sz="100" dirty="0" smtClean="0">
                <a:latin typeface="Calibri" panose="020F0502020204030204" pitchFamily="34" charset="0"/>
              </a:rPr>
              <a:t> </a:t>
            </a:r>
            <a:r>
              <a:rPr lang="en-US" altLang="en-US" dirty="0" smtClean="0">
                <a:latin typeface="Calibri" panose="020F0502020204030204" pitchFamily="34" charset="0"/>
              </a:rPr>
              <a:t>D</a:t>
            </a:r>
            <a:r>
              <a:rPr lang="en-US" altLang="en-US" sz="100" dirty="0" smtClean="0">
                <a:latin typeface="Calibri" panose="020F0502020204030204" pitchFamily="34" charset="0"/>
              </a:rPr>
              <a:t> </a:t>
            </a:r>
            <a:r>
              <a:rPr lang="en-US" altLang="en-US" dirty="0" smtClean="0">
                <a:latin typeface="Calibri" panose="020F0502020204030204" pitchFamily="34" charset="0"/>
              </a:rPr>
              <a:t>L</a:t>
            </a:r>
            <a:r>
              <a:rPr lang="en-US" altLang="en-US" sz="100" dirty="0" smtClean="0">
                <a:latin typeface="Calibri" panose="020F0502020204030204" pitchFamily="34" charset="0"/>
              </a:rPr>
              <a:t> </a:t>
            </a:r>
            <a:r>
              <a:rPr lang="en-US" altLang="en-US" dirty="0" smtClean="0">
                <a:latin typeface="Calibri" panose="020F0502020204030204" pitchFamily="34" charset="0"/>
              </a:rPr>
              <a:t>C, models</a:t>
            </a:r>
          </a:p>
          <a:p>
            <a:pPr lvl="1" eaLnBrk="1" hangingPunct="1">
              <a:buClr>
                <a:schemeClr val="accent4"/>
              </a:buClr>
              <a:buSzPct val="100000"/>
            </a:pPr>
            <a:r>
              <a:rPr lang="en-US" altLang="en-US" dirty="0" smtClean="0">
                <a:latin typeface="Calibri" panose="020F0502020204030204" pitchFamily="34" charset="0"/>
              </a:rPr>
              <a:t>Chapter 11: Project Planning and Project Management</a:t>
            </a:r>
          </a:p>
          <a:p>
            <a:pPr lvl="2" eaLnBrk="1" hangingPunct="1">
              <a:buClr>
                <a:schemeClr val="accent4"/>
              </a:buClr>
              <a:buSzPct val="100000"/>
            </a:pPr>
            <a:r>
              <a:rPr lang="en-US" altLang="en-US" dirty="0" smtClean="0">
                <a:latin typeface="Calibri" panose="020F0502020204030204" pitchFamily="34" charset="0"/>
              </a:rPr>
              <a:t>Core processes 1 and 2</a:t>
            </a:r>
          </a:p>
          <a:p>
            <a:pPr lvl="1" eaLnBrk="1" hangingPunct="1">
              <a:buClr>
                <a:schemeClr val="accent4"/>
              </a:buClr>
              <a:buSzPct val="100000"/>
            </a:pPr>
            <a:r>
              <a:rPr lang="en-US" altLang="en-US" dirty="0" smtClean="0">
                <a:latin typeface="Calibri" panose="020F0502020204030204" pitchFamily="34" charset="0"/>
              </a:rPr>
              <a:t>Online Chapter C: Project Management Techniques</a:t>
            </a:r>
          </a:p>
          <a:p>
            <a:pPr lvl="2" eaLnBrk="1" hangingPunct="1">
              <a:buClr>
                <a:schemeClr val="accent4"/>
              </a:buClr>
              <a:buSzPct val="100000"/>
            </a:pPr>
            <a:r>
              <a:rPr lang="en-US" altLang="en-US" dirty="0" smtClean="0">
                <a:latin typeface="Calibri" panose="020F0502020204030204" pitchFamily="34" charset="0"/>
              </a:rPr>
              <a:t>N</a:t>
            </a:r>
            <a:r>
              <a:rPr lang="en-US" altLang="en-US" sz="100" dirty="0" smtClean="0">
                <a:latin typeface="Calibri" panose="020F0502020204030204" pitchFamily="34" charset="0"/>
              </a:rPr>
              <a:t> </a:t>
            </a:r>
            <a:r>
              <a:rPr lang="en-US" altLang="en-US" dirty="0" smtClean="0">
                <a:latin typeface="Calibri" panose="020F0502020204030204" pitchFamily="34" charset="0"/>
              </a:rPr>
              <a:t>P</a:t>
            </a:r>
            <a:r>
              <a:rPr lang="en-US" altLang="en-US" sz="100" dirty="0" smtClean="0">
                <a:latin typeface="Calibri" panose="020F0502020204030204" pitchFamily="34" charset="0"/>
              </a:rPr>
              <a:t> </a:t>
            </a:r>
            <a:r>
              <a:rPr lang="en-US" altLang="en-US" dirty="0" smtClean="0">
                <a:latin typeface="Calibri" panose="020F0502020204030204" pitchFamily="34" charset="0"/>
              </a:rPr>
              <a:t>V, Pert charts, P</a:t>
            </a:r>
            <a:r>
              <a:rPr lang="en-US" altLang="en-US" sz="100" dirty="0" smtClean="0">
                <a:latin typeface="Calibri" panose="020F0502020204030204" pitchFamily="34" charset="0"/>
              </a:rPr>
              <a:t> </a:t>
            </a:r>
            <a:r>
              <a:rPr lang="en-US" altLang="en-US" dirty="0" smtClean="0">
                <a:latin typeface="Calibri" panose="020F0502020204030204" pitchFamily="34" charset="0"/>
              </a:rPr>
              <a:t>M</a:t>
            </a:r>
            <a:r>
              <a:rPr lang="en-US" altLang="en-US" sz="100" dirty="0" smtClean="0">
                <a:latin typeface="Calibri" panose="020F0502020204030204" pitchFamily="34" charset="0"/>
              </a:rPr>
              <a:t> </a:t>
            </a:r>
            <a:r>
              <a:rPr lang="en-US" altLang="en-US" dirty="0" smtClean="0">
                <a:latin typeface="Calibri" panose="020F0502020204030204" pitchFamily="34" charset="0"/>
              </a:rPr>
              <a:t>B</a:t>
            </a:r>
            <a:r>
              <a:rPr lang="en-US" altLang="en-US" sz="100" dirty="0" smtClean="0">
                <a:latin typeface="Calibri" panose="020F0502020204030204" pitchFamily="34" charset="0"/>
              </a:rPr>
              <a:t> </a:t>
            </a:r>
            <a:r>
              <a:rPr lang="en-US" altLang="en-US" dirty="0" smtClean="0">
                <a:latin typeface="Calibri" panose="020F0502020204030204" pitchFamily="34" charset="0"/>
              </a:rPr>
              <a:t>O</a:t>
            </a:r>
            <a:r>
              <a:rPr lang="en-US" altLang="en-US" sz="100" dirty="0" smtClean="0">
                <a:latin typeface="Calibri" panose="020F0502020204030204" pitchFamily="34" charset="0"/>
              </a:rPr>
              <a:t> </a:t>
            </a:r>
            <a:r>
              <a:rPr lang="en-US" altLang="en-US" dirty="0" smtClean="0">
                <a:latin typeface="Calibri" panose="020F0502020204030204" pitchFamily="34" charset="0"/>
              </a:rPr>
              <a:t>K knowledge areas</a:t>
            </a:r>
          </a:p>
        </p:txBody>
      </p:sp>
      <p:sp>
        <p:nvSpPr>
          <p:cNvPr id="5" name="Slide Number Placeholder 4"/>
          <p:cNvSpPr>
            <a:spLocks noGrp="1"/>
          </p:cNvSpPr>
          <p:nvPr>
            <p:ph type="sldNum" sz="quarter" idx="12"/>
          </p:nvPr>
        </p:nvSpPr>
        <p:spPr/>
        <p:txBody>
          <a:bodyPr/>
          <a:lstStyle/>
          <a:p>
            <a:pPr>
              <a:defRPr/>
            </a:pPr>
            <a:fld id="{0ECE63CD-D33C-4325-A853-4BA3913A9FFA}" type="slidenum">
              <a:rPr lang="en-US" altLang="en-US" smtClean="0"/>
              <a:pPr>
                <a:defRPr/>
              </a:pPr>
              <a:t>56</a:t>
            </a:fld>
            <a:endParaRPr lang="en-US" altLang="en-US"/>
          </a:p>
        </p:txBody>
      </p:sp>
      <p:sp>
        <p:nvSpPr>
          <p:cNvPr id="4" name="Footer Placeholder 3"/>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US" altLang="en-US" dirty="0" smtClean="0">
                <a:ln>
                  <a:noFill/>
                </a:ln>
                <a:latin typeface="Calibri" panose="020F0502020204030204" pitchFamily="34" charset="0"/>
              </a:rPr>
              <a:t>Where You Are Headed – The Rest of the Book </a:t>
            </a:r>
            <a:r>
              <a:rPr lang="en-US" altLang="en-US" sz="2000" dirty="0" smtClean="0">
                <a:ln>
                  <a:noFill/>
                </a:ln>
                <a:latin typeface="Calibri" panose="020F0502020204030204" pitchFamily="34" charset="0"/>
              </a:rPr>
              <a:t>(7 of 7)</a:t>
            </a:r>
          </a:p>
        </p:txBody>
      </p:sp>
      <p:sp>
        <p:nvSpPr>
          <p:cNvPr id="75779" name="Content Placeholder 2"/>
          <p:cNvSpPr>
            <a:spLocks noGrp="1"/>
          </p:cNvSpPr>
          <p:nvPr>
            <p:ph idx="1"/>
          </p:nvPr>
        </p:nvSpPr>
        <p:spPr>
          <a:xfrm>
            <a:off x="1176338" y="2512605"/>
            <a:ext cx="6977062" cy="3444875"/>
          </a:xfrm>
        </p:spPr>
        <p:txBody>
          <a:bodyPr/>
          <a:lstStyle/>
          <a:p>
            <a:pPr eaLnBrk="1" hangingPunct="1">
              <a:buClr>
                <a:schemeClr val="accent4"/>
              </a:buClr>
              <a:buSzPct val="100000"/>
            </a:pPr>
            <a:r>
              <a:rPr lang="en-US" altLang="en-US" dirty="0" smtClean="0">
                <a:latin typeface="Calibri" panose="020F0502020204030204" pitchFamily="34" charset="0"/>
              </a:rPr>
              <a:t>Part V. Advanced Design and Deployment</a:t>
            </a:r>
            <a:r>
              <a:rPr lang="en-US" altLang="en-US" sz="2000" dirty="0" smtClean="0">
                <a:latin typeface="Calibri" panose="020F0502020204030204" pitchFamily="34" charset="0"/>
              </a:rPr>
              <a:t> </a:t>
            </a:r>
          </a:p>
          <a:p>
            <a:pPr lvl="1" eaLnBrk="1" hangingPunct="1">
              <a:buClr>
                <a:schemeClr val="accent4"/>
              </a:buClr>
              <a:buSzPct val="100000"/>
            </a:pPr>
            <a:r>
              <a:rPr lang="en-US" altLang="en-US" dirty="0" smtClean="0">
                <a:latin typeface="Calibri" panose="020F0502020204030204" pitchFamily="34" charset="0"/>
              </a:rPr>
              <a:t>Chapter 12: Object-Oriented Design: Fundamentals</a:t>
            </a:r>
          </a:p>
          <a:p>
            <a:pPr lvl="2" eaLnBrk="1" hangingPunct="1">
              <a:buClr>
                <a:schemeClr val="accent4"/>
              </a:buClr>
              <a:buSzPct val="100000"/>
            </a:pPr>
            <a:r>
              <a:rPr lang="en-US" altLang="en-US" dirty="0" smtClean="0">
                <a:latin typeface="Calibri" panose="020F0502020204030204" pitchFamily="34" charset="0"/>
              </a:rPr>
              <a:t>Principles, Design Classes, C</a:t>
            </a:r>
            <a:r>
              <a:rPr lang="en-US" altLang="en-US" sz="100" dirty="0" smtClean="0">
                <a:latin typeface="Calibri" panose="020F0502020204030204" pitchFamily="34" charset="0"/>
              </a:rPr>
              <a:t> </a:t>
            </a:r>
            <a:r>
              <a:rPr lang="en-US" altLang="en-US" dirty="0" smtClean="0">
                <a:latin typeface="Calibri" panose="020F0502020204030204" pitchFamily="34" charset="0"/>
              </a:rPr>
              <a:t>R</a:t>
            </a:r>
            <a:r>
              <a:rPr lang="en-US" altLang="en-US" sz="100" dirty="0" smtClean="0">
                <a:latin typeface="Calibri" panose="020F0502020204030204" pitchFamily="34" charset="0"/>
              </a:rPr>
              <a:t> </a:t>
            </a:r>
            <a:r>
              <a:rPr lang="en-US" altLang="en-US" dirty="0" smtClean="0">
                <a:latin typeface="Calibri" panose="020F0502020204030204" pitchFamily="34" charset="0"/>
              </a:rPr>
              <a:t>C Cards</a:t>
            </a:r>
          </a:p>
          <a:p>
            <a:pPr lvl="1" eaLnBrk="1" hangingPunct="1">
              <a:buClr>
                <a:schemeClr val="accent4"/>
              </a:buClr>
              <a:buSzPct val="100000"/>
            </a:pPr>
            <a:r>
              <a:rPr lang="en-US" altLang="en-US" dirty="0" smtClean="0">
                <a:latin typeface="Calibri" panose="020F0502020204030204" pitchFamily="34" charset="0"/>
              </a:rPr>
              <a:t>Chapter 13: Object-Oriented Design: Use Case Realization</a:t>
            </a:r>
          </a:p>
          <a:p>
            <a:pPr lvl="2" eaLnBrk="1" hangingPunct="1">
              <a:buClr>
                <a:schemeClr val="accent4"/>
              </a:buClr>
              <a:buSzPct val="100000"/>
            </a:pPr>
            <a:r>
              <a:rPr lang="en-US" altLang="en-US" dirty="0" smtClean="0">
                <a:latin typeface="Calibri" panose="020F0502020204030204" pitchFamily="34" charset="0"/>
              </a:rPr>
              <a:t>Communication and Sequence Diagrams, three layer design</a:t>
            </a:r>
          </a:p>
          <a:p>
            <a:pPr lvl="1" eaLnBrk="1" hangingPunct="1">
              <a:buClr>
                <a:schemeClr val="accent4"/>
              </a:buClr>
              <a:buSzPct val="100000"/>
            </a:pPr>
            <a:r>
              <a:rPr lang="en-US" altLang="en-US" dirty="0" smtClean="0">
                <a:latin typeface="Calibri" panose="020F0502020204030204" pitchFamily="34" charset="0"/>
              </a:rPr>
              <a:t>Chapter 14: Deploying the New System</a:t>
            </a:r>
          </a:p>
          <a:p>
            <a:pPr lvl="2" eaLnBrk="1" hangingPunct="1">
              <a:buClr>
                <a:schemeClr val="accent4"/>
              </a:buClr>
              <a:buSzPct val="100000"/>
            </a:pPr>
            <a:r>
              <a:rPr lang="en-US" altLang="en-US" dirty="0" smtClean="0">
                <a:latin typeface="Calibri" panose="020F0502020204030204" pitchFamily="34" charset="0"/>
              </a:rPr>
              <a:t>Testing, deployment, support activities</a:t>
            </a:r>
          </a:p>
        </p:txBody>
      </p:sp>
      <p:sp>
        <p:nvSpPr>
          <p:cNvPr id="5" name="Slide Number Placeholder 4"/>
          <p:cNvSpPr>
            <a:spLocks noGrp="1"/>
          </p:cNvSpPr>
          <p:nvPr>
            <p:ph type="sldNum" sz="quarter" idx="12"/>
          </p:nvPr>
        </p:nvSpPr>
        <p:spPr/>
        <p:txBody>
          <a:bodyPr/>
          <a:lstStyle/>
          <a:p>
            <a:pPr>
              <a:defRPr/>
            </a:pPr>
            <a:fld id="{69ACBF25-B4D3-4FE0-9CC9-6F58BB1FA902}" type="slidenum">
              <a:rPr lang="en-US" altLang="en-US" smtClean="0"/>
              <a:pPr>
                <a:defRPr/>
              </a:pPr>
              <a:t>57</a:t>
            </a:fld>
            <a:endParaRPr lang="en-US" altLang="en-US"/>
          </a:p>
        </p:txBody>
      </p:sp>
      <p:sp>
        <p:nvSpPr>
          <p:cNvPr id="4" name="Footer Placeholder 3"/>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en-US" dirty="0" smtClean="0">
                <a:ln>
                  <a:noFill/>
                </a:ln>
                <a:latin typeface="Calibri" panose="020F0502020204030204" pitchFamily="34" charset="0"/>
              </a:rPr>
              <a:t>Summary</a:t>
            </a:r>
          </a:p>
        </p:txBody>
      </p:sp>
      <p:sp>
        <p:nvSpPr>
          <p:cNvPr id="76803" name="Rectangle 3"/>
          <p:cNvSpPr>
            <a:spLocks noGrp="1" noChangeArrowheads="1"/>
          </p:cNvSpPr>
          <p:nvPr>
            <p:ph idx="1"/>
          </p:nvPr>
        </p:nvSpPr>
        <p:spPr/>
        <p:txBody>
          <a:bodyPr/>
          <a:lstStyle/>
          <a:p>
            <a:pPr eaLnBrk="1" hangingPunct="1">
              <a:buClr>
                <a:schemeClr val="accent4"/>
              </a:buClr>
              <a:buSzPct val="100000"/>
            </a:pPr>
            <a:r>
              <a:rPr lang="en-US" altLang="en-US" dirty="0" smtClean="0">
                <a:latin typeface="Calibri" panose="020F0502020204030204" pitchFamily="34" charset="0"/>
              </a:rPr>
              <a:t>This text is about developing information systems that solve an organization need</a:t>
            </a:r>
          </a:p>
          <a:p>
            <a:pPr eaLnBrk="1" hangingPunct="1">
              <a:buClr>
                <a:schemeClr val="accent4"/>
              </a:buClr>
              <a:buSzPct val="100000"/>
            </a:pPr>
            <a:r>
              <a:rPr lang="en-US" altLang="en-US" dirty="0" smtClean="0">
                <a:latin typeface="Calibri" panose="020F0502020204030204" pitchFamily="34" charset="0"/>
              </a:rPr>
              <a:t>Chapter 1 takes you through the whole process for one small information system</a:t>
            </a:r>
          </a:p>
          <a:p>
            <a:pPr eaLnBrk="1" hangingPunct="1">
              <a:buClr>
                <a:schemeClr val="accent4"/>
              </a:buClr>
              <a:buSzPct val="100000"/>
            </a:pPr>
            <a:r>
              <a:rPr lang="en-US" altLang="zh-CN" dirty="0" smtClean="0">
                <a:latin typeface="Calibri" panose="020F0502020204030204" pitchFamily="34" charset="0"/>
                <a:ea typeface="宋体" panose="02010600030101010101" pitchFamily="2" charset="-122"/>
              </a:rPr>
              <a:t>System development involves 6 core processes, known as the S</a:t>
            </a:r>
            <a:r>
              <a:rPr lang="en-US" altLang="zh-CN" sz="100" dirty="0" smtClean="0">
                <a:latin typeface="Calibri" panose="020F0502020204030204" pitchFamily="34" charset="0"/>
                <a:ea typeface="宋体" panose="02010600030101010101" pitchFamily="2" charset="-122"/>
              </a:rPr>
              <a:t> </a:t>
            </a:r>
            <a:r>
              <a:rPr lang="en-US" altLang="zh-CN" dirty="0" smtClean="0">
                <a:latin typeface="Calibri" panose="020F0502020204030204" pitchFamily="34" charset="0"/>
                <a:ea typeface="宋体" panose="02010600030101010101" pitchFamily="2" charset="-122"/>
              </a:rPr>
              <a:t>D</a:t>
            </a:r>
            <a:r>
              <a:rPr lang="en-US" altLang="zh-CN" sz="100" dirty="0" smtClean="0">
                <a:latin typeface="Calibri" panose="020F0502020204030204" pitchFamily="34" charset="0"/>
                <a:ea typeface="宋体" panose="02010600030101010101" pitchFamily="2" charset="-122"/>
              </a:rPr>
              <a:t> </a:t>
            </a:r>
            <a:r>
              <a:rPr lang="en-US" altLang="zh-CN" dirty="0" smtClean="0">
                <a:latin typeface="Calibri" panose="020F0502020204030204" pitchFamily="34" charset="0"/>
                <a:ea typeface="宋体" panose="02010600030101010101" pitchFamily="2" charset="-122"/>
              </a:rPr>
              <a:t>L</a:t>
            </a:r>
            <a:r>
              <a:rPr lang="en-US" altLang="zh-CN" sz="100" dirty="0" smtClean="0">
                <a:latin typeface="Calibri" panose="020F0502020204030204" pitchFamily="34" charset="0"/>
                <a:ea typeface="宋体" panose="02010600030101010101" pitchFamily="2" charset="-122"/>
              </a:rPr>
              <a:t> </a:t>
            </a:r>
            <a:r>
              <a:rPr lang="en-US" altLang="zh-CN" dirty="0" smtClean="0">
                <a:latin typeface="Calibri" panose="020F0502020204030204" pitchFamily="34" charset="0"/>
                <a:ea typeface="宋体" panose="02010600030101010101" pitchFamily="2" charset="-122"/>
              </a:rPr>
              <a:t>C</a:t>
            </a:r>
          </a:p>
          <a:p>
            <a:pPr eaLnBrk="1" hangingPunct="1">
              <a:buClr>
                <a:schemeClr val="accent4"/>
              </a:buClr>
              <a:buSzPct val="100000"/>
            </a:pPr>
            <a:r>
              <a:rPr lang="en-US" altLang="en-US" dirty="0" smtClean="0">
                <a:latin typeface="Calibri" panose="020F0502020204030204" pitchFamily="34" charset="0"/>
              </a:rPr>
              <a:t>The rest of the text elaborates on the basic processes shown in chapter 1</a:t>
            </a:r>
          </a:p>
        </p:txBody>
      </p:sp>
      <p:sp>
        <p:nvSpPr>
          <p:cNvPr id="5" name="Slide Number Placeholder 5"/>
          <p:cNvSpPr>
            <a:spLocks noGrp="1"/>
          </p:cNvSpPr>
          <p:nvPr>
            <p:ph type="sldNum" sz="quarter" idx="12"/>
          </p:nvPr>
        </p:nvSpPr>
        <p:spPr/>
        <p:txBody>
          <a:bodyPr/>
          <a:lstStyle/>
          <a:p>
            <a:pPr>
              <a:defRPr/>
            </a:pPr>
            <a:fld id="{48C7920D-3059-469C-876C-70FCA67B7B6A}" type="slidenum">
              <a:rPr lang="en-US" altLang="en-US"/>
              <a:pPr>
                <a:defRPr/>
              </a:pPr>
              <a:t>58</a:t>
            </a:fld>
            <a:endParaRPr lang="en-US" altLang="en-US"/>
          </a:p>
        </p:txBody>
      </p:sp>
      <p:sp>
        <p:nvSpPr>
          <p:cNvPr id="4" name="Footer Placeholder 4"/>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ltLang="en-US" dirty="0">
                <a:ln>
                  <a:noFill/>
                </a:ln>
                <a:latin typeface="Calibri" panose="020F0502020204030204" pitchFamily="34" charset="0"/>
              </a:rPr>
              <a:t>Summary – Terms </a:t>
            </a:r>
            <a:r>
              <a:rPr lang="en-US" altLang="en-US" sz="2000" dirty="0">
                <a:ln>
                  <a:noFill/>
                </a:ln>
                <a:latin typeface="Calibri" panose="020F0502020204030204" pitchFamily="34" charset="0"/>
              </a:rPr>
              <a:t>(1 of 3)</a:t>
            </a:r>
            <a:endParaRPr lang="en-US" altLang="en-US" dirty="0" smtClean="0">
              <a:ln>
                <a:noFill/>
              </a:ln>
              <a:latin typeface="Calibri" panose="020F0502020204030204" pitchFamily="34" charset="0"/>
            </a:endParaRPr>
          </a:p>
        </p:txBody>
      </p:sp>
      <p:sp>
        <p:nvSpPr>
          <p:cNvPr id="77827" name="Rectangle 3"/>
          <p:cNvSpPr>
            <a:spLocks noGrp="1" noChangeArrowheads="1"/>
          </p:cNvSpPr>
          <p:nvPr>
            <p:ph idx="1"/>
          </p:nvPr>
        </p:nvSpPr>
        <p:spPr/>
        <p:txBody>
          <a:bodyPr/>
          <a:lstStyle/>
          <a:p>
            <a:pPr eaLnBrk="1" hangingPunct="1">
              <a:lnSpc>
                <a:spcPct val="90000"/>
              </a:lnSpc>
              <a:buClr>
                <a:schemeClr val="accent4"/>
              </a:buClr>
              <a:buSzPct val="100000"/>
            </a:pPr>
            <a:r>
              <a:rPr lang="en-US" altLang="en-US" dirty="0" smtClean="0">
                <a:latin typeface="Calibri" panose="020F0502020204030204" pitchFamily="34" charset="0"/>
              </a:rPr>
              <a:t>Terms to review and know include: </a:t>
            </a:r>
          </a:p>
          <a:p>
            <a:pPr lvl="1" eaLnBrk="1" hangingPunct="1">
              <a:lnSpc>
                <a:spcPct val="90000"/>
              </a:lnSpc>
              <a:buClr>
                <a:schemeClr val="accent4"/>
              </a:buClr>
              <a:buSzPct val="100000"/>
            </a:pPr>
            <a:r>
              <a:rPr lang="en-US" altLang="en-US" dirty="0" smtClean="0">
                <a:latin typeface="Calibri" panose="020F0502020204030204" pitchFamily="34" charset="0"/>
              </a:rPr>
              <a:t>Computer application</a:t>
            </a:r>
          </a:p>
          <a:p>
            <a:pPr lvl="1" eaLnBrk="1" hangingPunct="1">
              <a:lnSpc>
                <a:spcPct val="90000"/>
              </a:lnSpc>
              <a:buClr>
                <a:schemeClr val="accent4"/>
              </a:buClr>
              <a:buSzPct val="100000"/>
            </a:pPr>
            <a:r>
              <a:rPr lang="en-US" altLang="en-US" dirty="0" smtClean="0">
                <a:latin typeface="Calibri" panose="020F0502020204030204" pitchFamily="34" charset="0"/>
              </a:rPr>
              <a:t>Information system</a:t>
            </a:r>
          </a:p>
          <a:p>
            <a:pPr lvl="1" eaLnBrk="1" hangingPunct="1">
              <a:lnSpc>
                <a:spcPct val="90000"/>
              </a:lnSpc>
              <a:buClr>
                <a:schemeClr val="accent4"/>
              </a:buClr>
              <a:buSzPct val="100000"/>
            </a:pPr>
            <a:r>
              <a:rPr lang="en-US" altLang="en-US" dirty="0" smtClean="0">
                <a:latin typeface="Calibri" panose="020F0502020204030204" pitchFamily="34" charset="0"/>
              </a:rPr>
              <a:t>Project</a:t>
            </a:r>
          </a:p>
          <a:p>
            <a:pPr lvl="1" eaLnBrk="1" hangingPunct="1">
              <a:lnSpc>
                <a:spcPct val="90000"/>
              </a:lnSpc>
              <a:buClr>
                <a:schemeClr val="accent4"/>
              </a:buClr>
              <a:buSzPct val="100000"/>
            </a:pPr>
            <a:r>
              <a:rPr lang="en-US" altLang="en-US" dirty="0" smtClean="0">
                <a:latin typeface="Calibri" panose="020F0502020204030204" pitchFamily="34" charset="0"/>
              </a:rPr>
              <a:t>Systems analysis</a:t>
            </a:r>
          </a:p>
          <a:p>
            <a:pPr lvl="1" eaLnBrk="1" hangingPunct="1">
              <a:lnSpc>
                <a:spcPct val="90000"/>
              </a:lnSpc>
              <a:buClr>
                <a:schemeClr val="accent4"/>
              </a:buClr>
              <a:buSzPct val="100000"/>
            </a:pPr>
            <a:r>
              <a:rPr lang="en-US" altLang="en-US" dirty="0" smtClean="0">
                <a:latin typeface="Calibri" panose="020F0502020204030204" pitchFamily="34" charset="0"/>
              </a:rPr>
              <a:t>System design</a:t>
            </a:r>
          </a:p>
          <a:p>
            <a:pPr lvl="1" eaLnBrk="1" hangingPunct="1">
              <a:lnSpc>
                <a:spcPct val="90000"/>
              </a:lnSpc>
              <a:buClr>
                <a:schemeClr val="accent4"/>
              </a:buClr>
              <a:buSzPct val="100000"/>
            </a:pPr>
            <a:r>
              <a:rPr lang="en-US" altLang="en-US" dirty="0" smtClean="0">
                <a:latin typeface="Calibri" panose="020F0502020204030204" pitchFamily="34" charset="0"/>
              </a:rPr>
              <a:t>System development lifecycle (S</a:t>
            </a:r>
            <a:r>
              <a:rPr lang="en-US" altLang="en-US" sz="100" dirty="0" smtClean="0">
                <a:latin typeface="Calibri" panose="020F0502020204030204" pitchFamily="34" charset="0"/>
              </a:rPr>
              <a:t> </a:t>
            </a:r>
            <a:r>
              <a:rPr lang="en-US" altLang="en-US" dirty="0" smtClean="0">
                <a:latin typeface="Calibri" panose="020F0502020204030204" pitchFamily="34" charset="0"/>
              </a:rPr>
              <a:t>D</a:t>
            </a:r>
            <a:r>
              <a:rPr lang="en-US" altLang="en-US" sz="100" dirty="0" smtClean="0">
                <a:latin typeface="Calibri" panose="020F0502020204030204" pitchFamily="34" charset="0"/>
              </a:rPr>
              <a:t> </a:t>
            </a:r>
            <a:r>
              <a:rPr lang="en-US" altLang="en-US" dirty="0" smtClean="0">
                <a:latin typeface="Calibri" panose="020F0502020204030204" pitchFamily="34" charset="0"/>
              </a:rPr>
              <a:t>L</a:t>
            </a:r>
            <a:r>
              <a:rPr lang="en-US" altLang="en-US" sz="100" dirty="0" smtClean="0">
                <a:latin typeface="Calibri" panose="020F0502020204030204" pitchFamily="34" charset="0"/>
              </a:rPr>
              <a:t> </a:t>
            </a:r>
            <a:r>
              <a:rPr lang="en-US" altLang="en-US" dirty="0" smtClean="0">
                <a:latin typeface="Calibri" panose="020F0502020204030204" pitchFamily="34" charset="0"/>
              </a:rPr>
              <a:t>C)</a:t>
            </a:r>
          </a:p>
          <a:p>
            <a:pPr lvl="1" eaLnBrk="1" hangingPunct="1">
              <a:lnSpc>
                <a:spcPct val="90000"/>
              </a:lnSpc>
              <a:buClr>
                <a:schemeClr val="accent4"/>
              </a:buClr>
              <a:buSzPct val="100000"/>
            </a:pPr>
            <a:r>
              <a:rPr lang="en-US" altLang="en-US" dirty="0" smtClean="0">
                <a:latin typeface="Calibri" panose="020F0502020204030204" pitchFamily="34" charset="0"/>
              </a:rPr>
              <a:t>Information system development process (methodology)</a:t>
            </a:r>
          </a:p>
        </p:txBody>
      </p:sp>
      <p:sp>
        <p:nvSpPr>
          <p:cNvPr id="5" name="Slide Number Placeholder 5"/>
          <p:cNvSpPr>
            <a:spLocks noGrp="1"/>
          </p:cNvSpPr>
          <p:nvPr>
            <p:ph type="sldNum" sz="quarter" idx="12"/>
          </p:nvPr>
        </p:nvSpPr>
        <p:spPr/>
        <p:txBody>
          <a:bodyPr/>
          <a:lstStyle/>
          <a:p>
            <a:pPr>
              <a:defRPr/>
            </a:pPr>
            <a:fld id="{0AA53DBA-394F-4580-8533-66CC6202EFBF}" type="slidenum">
              <a:rPr lang="en-US" altLang="en-US"/>
              <a:pPr>
                <a:defRPr/>
              </a:pPr>
              <a:t>59</a:t>
            </a:fld>
            <a:endParaRPr lang="en-US" altLang="en-US"/>
          </a:p>
        </p:txBody>
      </p:sp>
      <p:sp>
        <p:nvSpPr>
          <p:cNvPr id="4" name="Footer Placeholder 4"/>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dirty="0" smtClean="0">
                <a:ln>
                  <a:noFill/>
                </a:ln>
                <a:latin typeface="Calibri" panose="020F0502020204030204" pitchFamily="34" charset="0"/>
              </a:rPr>
              <a:t>Overview</a:t>
            </a:r>
          </a:p>
        </p:txBody>
      </p:sp>
      <p:sp>
        <p:nvSpPr>
          <p:cNvPr id="132099" name="Rectangle 3"/>
          <p:cNvSpPr>
            <a:spLocks noGrp="1" noChangeArrowheads="1"/>
          </p:cNvSpPr>
          <p:nvPr>
            <p:ph idx="1"/>
          </p:nvPr>
        </p:nvSpPr>
        <p:spPr/>
        <p:txBody>
          <a:bodyPr rtlCol="0">
            <a:normAutofit/>
          </a:bodyPr>
          <a:lstStyle/>
          <a:p>
            <a:pPr eaLnBrk="1" fontAlgn="auto" hangingPunct="1">
              <a:lnSpc>
                <a:spcPct val="90000"/>
              </a:lnSpc>
              <a:buClr>
                <a:schemeClr val="accent4"/>
              </a:buClr>
              <a:buSzPct val="100000"/>
              <a:buFont typeface="Arial"/>
              <a:buChar char="•"/>
              <a:defRPr/>
            </a:pPr>
            <a:r>
              <a:rPr lang="en-GB" altLang="en-US" sz="2600" dirty="0">
                <a:solidFill>
                  <a:schemeClr val="tx1">
                    <a:lumMod val="85000"/>
                    <a:lumOff val="15000"/>
                  </a:schemeClr>
                </a:solidFill>
                <a:latin typeface="Calibri" panose="020F0502020204030204" pitchFamily="34" charset="0"/>
              </a:rPr>
              <a:t>This text is about developing information systems that solve an organization need. </a:t>
            </a:r>
          </a:p>
          <a:p>
            <a:pPr eaLnBrk="1" fontAlgn="auto" hangingPunct="1">
              <a:lnSpc>
                <a:spcPct val="90000"/>
              </a:lnSpc>
              <a:buClr>
                <a:schemeClr val="accent4"/>
              </a:buClr>
              <a:buSzPct val="100000"/>
              <a:buFont typeface="Arial"/>
              <a:buChar char="•"/>
              <a:defRPr/>
            </a:pPr>
            <a:r>
              <a:rPr lang="en-GB" altLang="en-US" sz="2600" dirty="0">
                <a:solidFill>
                  <a:schemeClr val="tx1">
                    <a:lumMod val="85000"/>
                    <a:lumOff val="15000"/>
                  </a:schemeClr>
                </a:solidFill>
                <a:latin typeface="Calibri" panose="020F0502020204030204" pitchFamily="34" charset="0"/>
              </a:rPr>
              <a:t>Chapter 1 takes you through the process of developing one rather small information </a:t>
            </a:r>
            <a:r>
              <a:rPr lang="en-GB" altLang="en-US" sz="2600" dirty="0" smtClean="0">
                <a:solidFill>
                  <a:schemeClr val="tx1">
                    <a:lumMod val="85000"/>
                    <a:lumOff val="15000"/>
                  </a:schemeClr>
                </a:solidFill>
                <a:latin typeface="Calibri" panose="020F0502020204030204" pitchFamily="34" charset="0"/>
              </a:rPr>
              <a:t>system</a:t>
            </a:r>
            <a:endParaRPr lang="en-GB" altLang="en-US" sz="2600" dirty="0">
              <a:solidFill>
                <a:schemeClr val="tx1">
                  <a:lumMod val="85000"/>
                  <a:lumOff val="15000"/>
                </a:schemeClr>
              </a:solidFill>
              <a:latin typeface="Calibri" panose="020F0502020204030204" pitchFamily="34" charset="0"/>
            </a:endParaRPr>
          </a:p>
          <a:p>
            <a:pPr eaLnBrk="1" fontAlgn="auto" hangingPunct="1">
              <a:lnSpc>
                <a:spcPct val="90000"/>
              </a:lnSpc>
              <a:buClr>
                <a:schemeClr val="accent4"/>
              </a:buClr>
              <a:buSzPct val="100000"/>
              <a:buFont typeface="Arial"/>
              <a:buChar char="•"/>
              <a:defRPr/>
            </a:pPr>
            <a:r>
              <a:rPr lang="en-GB" altLang="en-US" sz="2600" dirty="0">
                <a:solidFill>
                  <a:schemeClr val="tx1">
                    <a:lumMod val="85000"/>
                    <a:lumOff val="15000"/>
                  </a:schemeClr>
                </a:solidFill>
                <a:latin typeface="Calibri" panose="020F0502020204030204" pitchFamily="34" charset="0"/>
              </a:rPr>
              <a:t>The rest of the </a:t>
            </a:r>
            <a:r>
              <a:rPr lang="en-GB" altLang="en-US" sz="2600" dirty="0" smtClean="0">
                <a:solidFill>
                  <a:schemeClr val="tx1">
                    <a:lumMod val="85000"/>
                    <a:lumOff val="15000"/>
                  </a:schemeClr>
                </a:solidFill>
                <a:latin typeface="Calibri" panose="020F0502020204030204" pitchFamily="34" charset="0"/>
              </a:rPr>
              <a:t>textbook </a:t>
            </a:r>
            <a:r>
              <a:rPr lang="en-GB" altLang="en-US" sz="2600" dirty="0">
                <a:solidFill>
                  <a:schemeClr val="tx1">
                    <a:lumMod val="85000"/>
                    <a:lumOff val="15000"/>
                  </a:schemeClr>
                </a:solidFill>
                <a:latin typeface="Calibri" panose="020F0502020204030204" pitchFamily="34" charset="0"/>
              </a:rPr>
              <a:t>elaborates on the basic processes shown in chapter 1</a:t>
            </a:r>
            <a:endParaRPr lang="en-US" altLang="en-US" sz="2600" dirty="0">
              <a:solidFill>
                <a:schemeClr val="tx1">
                  <a:lumMod val="85000"/>
                  <a:lumOff val="15000"/>
                </a:schemeClr>
              </a:solidFill>
              <a:latin typeface="Calibri" panose="020F0502020204030204" pitchFamily="34" charset="0"/>
            </a:endParaRPr>
          </a:p>
        </p:txBody>
      </p:sp>
      <p:sp>
        <p:nvSpPr>
          <p:cNvPr id="5" name="Slide Number Placeholder 5"/>
          <p:cNvSpPr>
            <a:spLocks noGrp="1"/>
          </p:cNvSpPr>
          <p:nvPr>
            <p:ph type="sldNum" sz="quarter" idx="12"/>
          </p:nvPr>
        </p:nvSpPr>
        <p:spPr/>
        <p:txBody>
          <a:bodyPr/>
          <a:lstStyle/>
          <a:p>
            <a:pPr>
              <a:defRPr/>
            </a:pPr>
            <a:fld id="{35C5A844-6767-4AD8-B6B9-F593FEB7D0C4}" type="slidenum">
              <a:rPr lang="en-US" altLang="en-US"/>
              <a:pPr>
                <a:defRPr/>
              </a:pPr>
              <a:t>6</a:t>
            </a:fld>
            <a:endParaRPr lang="en-US" altLang="en-US"/>
          </a:p>
        </p:txBody>
      </p:sp>
      <p:sp>
        <p:nvSpPr>
          <p:cNvPr id="4" name="Footer Placeholder 4"/>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ltLang="en-US" dirty="0">
                <a:ln>
                  <a:noFill/>
                </a:ln>
                <a:latin typeface="Calibri" panose="020F0502020204030204" pitchFamily="34" charset="0"/>
              </a:rPr>
              <a:t>Summary – Terms </a:t>
            </a:r>
            <a:r>
              <a:rPr lang="en-US" altLang="en-US" sz="2000" dirty="0" smtClean="0">
                <a:ln>
                  <a:noFill/>
                </a:ln>
                <a:latin typeface="Calibri" panose="020F0502020204030204" pitchFamily="34" charset="0"/>
              </a:rPr>
              <a:t>(2 </a:t>
            </a:r>
            <a:r>
              <a:rPr lang="en-US" altLang="en-US" sz="2000" dirty="0">
                <a:ln>
                  <a:noFill/>
                </a:ln>
                <a:latin typeface="Calibri" panose="020F0502020204030204" pitchFamily="34" charset="0"/>
              </a:rPr>
              <a:t>of 3)</a:t>
            </a:r>
            <a:endParaRPr lang="en-US" altLang="en-US" dirty="0" smtClean="0">
              <a:ln>
                <a:noFill/>
              </a:ln>
              <a:latin typeface="Calibri" panose="020F0502020204030204" pitchFamily="34" charset="0"/>
            </a:endParaRPr>
          </a:p>
        </p:txBody>
      </p:sp>
      <p:sp>
        <p:nvSpPr>
          <p:cNvPr id="78851" name="Rectangle 3"/>
          <p:cNvSpPr>
            <a:spLocks noGrp="1" noChangeArrowheads="1"/>
          </p:cNvSpPr>
          <p:nvPr>
            <p:ph idx="1"/>
          </p:nvPr>
        </p:nvSpPr>
        <p:spPr/>
        <p:txBody>
          <a:bodyPr/>
          <a:lstStyle/>
          <a:p>
            <a:pPr lvl="1" eaLnBrk="1" hangingPunct="1">
              <a:lnSpc>
                <a:spcPct val="90000"/>
              </a:lnSpc>
              <a:buClr>
                <a:schemeClr val="accent4"/>
              </a:buClr>
              <a:buSzPct val="100000"/>
            </a:pPr>
            <a:r>
              <a:rPr lang="en-US" altLang="en-US" dirty="0" smtClean="0">
                <a:latin typeface="Calibri" panose="020F0502020204030204" pitchFamily="34" charset="0"/>
              </a:rPr>
              <a:t>Agile development</a:t>
            </a:r>
          </a:p>
          <a:p>
            <a:pPr lvl="1" eaLnBrk="1" hangingPunct="1">
              <a:lnSpc>
                <a:spcPct val="90000"/>
              </a:lnSpc>
              <a:buClr>
                <a:schemeClr val="accent4"/>
              </a:buClr>
              <a:buSzPct val="100000"/>
            </a:pPr>
            <a:r>
              <a:rPr lang="en-US" altLang="en-US" dirty="0" smtClean="0">
                <a:latin typeface="Calibri" panose="020F0502020204030204" pitchFamily="34" charset="0"/>
              </a:rPr>
              <a:t>Iterative development</a:t>
            </a:r>
          </a:p>
          <a:p>
            <a:pPr lvl="1" eaLnBrk="1" hangingPunct="1">
              <a:lnSpc>
                <a:spcPct val="90000"/>
              </a:lnSpc>
              <a:buClr>
                <a:schemeClr val="accent4"/>
              </a:buClr>
              <a:buSzPct val="100000"/>
            </a:pPr>
            <a:r>
              <a:rPr lang="en-US" altLang="en-US" dirty="0" smtClean="0">
                <a:latin typeface="Calibri" panose="020F0502020204030204" pitchFamily="34" charset="0"/>
              </a:rPr>
              <a:t>System vision document</a:t>
            </a:r>
          </a:p>
          <a:p>
            <a:pPr lvl="1" eaLnBrk="1" hangingPunct="1">
              <a:lnSpc>
                <a:spcPct val="90000"/>
              </a:lnSpc>
              <a:buClr>
                <a:schemeClr val="accent4"/>
              </a:buClr>
              <a:buSzPct val="100000"/>
            </a:pPr>
            <a:r>
              <a:rPr lang="en-US" altLang="en-US" dirty="0" smtClean="0">
                <a:latin typeface="Calibri" panose="020F0502020204030204" pitchFamily="34" charset="0"/>
              </a:rPr>
              <a:t>Work breakdown structure</a:t>
            </a:r>
          </a:p>
          <a:p>
            <a:pPr lvl="1" eaLnBrk="1" hangingPunct="1">
              <a:lnSpc>
                <a:spcPct val="90000"/>
              </a:lnSpc>
              <a:buClr>
                <a:schemeClr val="accent4"/>
              </a:buClr>
              <a:buSzPct val="100000"/>
            </a:pPr>
            <a:r>
              <a:rPr lang="en-US" altLang="en-US" dirty="0" smtClean="0">
                <a:latin typeface="Calibri" panose="020F0502020204030204" pitchFamily="34" charset="0"/>
              </a:rPr>
              <a:t>Work sequence draft</a:t>
            </a:r>
          </a:p>
          <a:p>
            <a:pPr lvl="1" eaLnBrk="1" hangingPunct="1">
              <a:lnSpc>
                <a:spcPct val="90000"/>
              </a:lnSpc>
              <a:buClr>
                <a:schemeClr val="accent4"/>
              </a:buClr>
              <a:buSzPct val="100000"/>
            </a:pPr>
            <a:r>
              <a:rPr lang="en-US" altLang="en-US" dirty="0" smtClean="0">
                <a:latin typeface="Calibri" panose="020F0502020204030204" pitchFamily="34" charset="0"/>
              </a:rPr>
              <a:t>Use cases </a:t>
            </a:r>
          </a:p>
          <a:p>
            <a:pPr lvl="1" eaLnBrk="1" hangingPunct="1">
              <a:lnSpc>
                <a:spcPct val="90000"/>
              </a:lnSpc>
              <a:buClr>
                <a:schemeClr val="accent4"/>
              </a:buClr>
              <a:buSzPct val="100000"/>
            </a:pPr>
            <a:r>
              <a:rPr lang="en-US" altLang="en-US" dirty="0" smtClean="0">
                <a:latin typeface="Calibri" panose="020F0502020204030204" pitchFamily="34" charset="0"/>
              </a:rPr>
              <a:t>Use case diagram</a:t>
            </a:r>
          </a:p>
          <a:p>
            <a:pPr lvl="1" eaLnBrk="1" hangingPunct="1">
              <a:lnSpc>
                <a:spcPct val="90000"/>
              </a:lnSpc>
              <a:buClr>
                <a:schemeClr val="accent4"/>
              </a:buClr>
              <a:buSzPct val="100000"/>
            </a:pPr>
            <a:r>
              <a:rPr lang="en-US" altLang="en-US" dirty="0" smtClean="0">
                <a:latin typeface="Calibri" panose="020F0502020204030204" pitchFamily="34" charset="0"/>
              </a:rPr>
              <a:t>Object classes (domain classes)</a:t>
            </a:r>
          </a:p>
        </p:txBody>
      </p:sp>
      <p:sp>
        <p:nvSpPr>
          <p:cNvPr id="5" name="Slide Number Placeholder 5"/>
          <p:cNvSpPr>
            <a:spLocks noGrp="1"/>
          </p:cNvSpPr>
          <p:nvPr>
            <p:ph type="sldNum" sz="quarter" idx="12"/>
          </p:nvPr>
        </p:nvSpPr>
        <p:spPr/>
        <p:txBody>
          <a:bodyPr/>
          <a:lstStyle/>
          <a:p>
            <a:pPr>
              <a:defRPr/>
            </a:pPr>
            <a:fld id="{C6166CED-54C7-4E21-A0EB-A7BFEE52C297}" type="slidenum">
              <a:rPr lang="en-US" altLang="en-US"/>
              <a:pPr>
                <a:defRPr/>
              </a:pPr>
              <a:t>60</a:t>
            </a:fld>
            <a:endParaRPr lang="en-US" altLang="en-US"/>
          </a:p>
        </p:txBody>
      </p:sp>
      <p:sp>
        <p:nvSpPr>
          <p:cNvPr id="4" name="Footer Placeholder 4"/>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1176338" y="914400"/>
            <a:ext cx="6799262" cy="1303337"/>
          </a:xfrm>
        </p:spPr>
        <p:txBody>
          <a:bodyPr/>
          <a:lstStyle/>
          <a:p>
            <a:pPr eaLnBrk="1" hangingPunct="1"/>
            <a:r>
              <a:rPr lang="en-US" altLang="en-US" dirty="0" smtClean="0">
                <a:ln>
                  <a:noFill/>
                </a:ln>
                <a:latin typeface="Calibri" panose="020F0502020204030204" pitchFamily="34" charset="0"/>
              </a:rPr>
              <a:t>Summary – Terms </a:t>
            </a:r>
            <a:r>
              <a:rPr lang="en-US" altLang="en-US" sz="2000" dirty="0" smtClean="0">
                <a:ln>
                  <a:noFill/>
                </a:ln>
                <a:latin typeface="Calibri" panose="020F0502020204030204" pitchFamily="34" charset="0"/>
              </a:rPr>
              <a:t>(3 of 3)</a:t>
            </a:r>
            <a:endParaRPr lang="en-US" altLang="en-US" dirty="0" smtClean="0">
              <a:ln>
                <a:noFill/>
              </a:ln>
              <a:latin typeface="Calibri" panose="020F0502020204030204" pitchFamily="34" charset="0"/>
            </a:endParaRPr>
          </a:p>
        </p:txBody>
      </p:sp>
      <p:sp>
        <p:nvSpPr>
          <p:cNvPr id="79875" name="Content Placeholder 2"/>
          <p:cNvSpPr>
            <a:spLocks noGrp="1"/>
          </p:cNvSpPr>
          <p:nvPr>
            <p:ph idx="1"/>
          </p:nvPr>
        </p:nvSpPr>
        <p:spPr>
          <a:xfrm>
            <a:off x="1176338" y="2512605"/>
            <a:ext cx="6799262" cy="2211795"/>
          </a:xfrm>
        </p:spPr>
        <p:txBody>
          <a:bodyPr/>
          <a:lstStyle/>
          <a:p>
            <a:pPr lvl="1" eaLnBrk="1" hangingPunct="1">
              <a:lnSpc>
                <a:spcPct val="90000"/>
              </a:lnSpc>
              <a:buClr>
                <a:schemeClr val="accent4"/>
              </a:buClr>
              <a:buSzPct val="100000"/>
            </a:pPr>
            <a:r>
              <a:rPr lang="en-US" altLang="en-US" dirty="0" smtClean="0">
                <a:latin typeface="Calibri" panose="020F0502020204030204" pitchFamily="34" charset="0"/>
              </a:rPr>
              <a:t>Class diagram</a:t>
            </a:r>
          </a:p>
          <a:p>
            <a:pPr lvl="1" eaLnBrk="1" hangingPunct="1">
              <a:lnSpc>
                <a:spcPct val="90000"/>
              </a:lnSpc>
              <a:buClr>
                <a:schemeClr val="accent4"/>
              </a:buClr>
              <a:buSzPct val="100000"/>
            </a:pPr>
            <a:r>
              <a:rPr lang="en-US" altLang="en-US" dirty="0" smtClean="0">
                <a:latin typeface="Calibri" panose="020F0502020204030204" pitchFamily="34" charset="0"/>
              </a:rPr>
              <a:t>Design class diagram</a:t>
            </a:r>
          </a:p>
          <a:p>
            <a:pPr lvl="1" eaLnBrk="1" hangingPunct="1">
              <a:lnSpc>
                <a:spcPct val="90000"/>
              </a:lnSpc>
              <a:buClr>
                <a:schemeClr val="accent4"/>
              </a:buClr>
              <a:buSzPct val="100000"/>
            </a:pPr>
            <a:r>
              <a:rPr lang="en-US" altLang="en-US" dirty="0" smtClean="0">
                <a:latin typeface="Calibri" panose="020F0502020204030204" pitchFamily="34" charset="0"/>
              </a:rPr>
              <a:t>High level structural design (architectural design)</a:t>
            </a:r>
          </a:p>
          <a:p>
            <a:pPr lvl="1" eaLnBrk="1" hangingPunct="1">
              <a:lnSpc>
                <a:spcPct val="90000"/>
              </a:lnSpc>
              <a:buClr>
                <a:schemeClr val="accent4"/>
              </a:buClr>
              <a:buSzPct val="100000"/>
            </a:pPr>
            <a:r>
              <a:rPr lang="en-US" altLang="en-US" dirty="0" smtClean="0">
                <a:latin typeface="Calibri" panose="020F0502020204030204" pitchFamily="34" charset="0"/>
              </a:rPr>
              <a:t>Database schema</a:t>
            </a:r>
          </a:p>
          <a:p>
            <a:pPr lvl="1" eaLnBrk="1" hangingPunct="1">
              <a:lnSpc>
                <a:spcPct val="90000"/>
              </a:lnSpc>
              <a:buClr>
                <a:schemeClr val="accent4"/>
              </a:buClr>
              <a:buSzPct val="100000"/>
            </a:pPr>
            <a:r>
              <a:rPr lang="en-US" altLang="en-US" dirty="0" smtClean="0">
                <a:latin typeface="Calibri" panose="020F0502020204030204" pitchFamily="34" charset="0"/>
              </a:rPr>
              <a:t>Screen layout</a:t>
            </a:r>
          </a:p>
        </p:txBody>
      </p:sp>
      <p:sp>
        <p:nvSpPr>
          <p:cNvPr id="5" name="Slide Number Placeholder 4"/>
          <p:cNvSpPr>
            <a:spLocks noGrp="1"/>
          </p:cNvSpPr>
          <p:nvPr>
            <p:ph type="sldNum" sz="quarter" idx="12"/>
          </p:nvPr>
        </p:nvSpPr>
        <p:spPr/>
        <p:txBody>
          <a:bodyPr/>
          <a:lstStyle/>
          <a:p>
            <a:pPr>
              <a:defRPr/>
            </a:pPr>
            <a:fld id="{FA9F71F6-63B1-42C7-884C-29823EC70E1F}" type="slidenum">
              <a:rPr lang="en-US" altLang="en-US" smtClean="0"/>
              <a:pPr>
                <a:defRPr/>
              </a:pPr>
              <a:t>61</a:t>
            </a:fld>
            <a:endParaRPr lang="en-US" altLang="en-US"/>
          </a:p>
        </p:txBody>
      </p:sp>
      <p:sp>
        <p:nvSpPr>
          <p:cNvPr id="4" name="Footer Placeholder 3"/>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smtClean="0">
                <a:ln>
                  <a:noFill/>
                </a:ln>
                <a:latin typeface="Calibri" panose="020F0502020204030204" pitchFamily="34" charset="0"/>
              </a:rPr>
              <a:t>Software Development </a:t>
            </a:r>
            <a:r>
              <a:rPr lang="en-US" altLang="en-US" sz="2000" dirty="0" smtClean="0">
                <a:ln>
                  <a:noFill/>
                </a:ln>
                <a:latin typeface="Calibri" panose="020F0502020204030204" pitchFamily="34" charset="0"/>
              </a:rPr>
              <a:t>(1 of 3)</a:t>
            </a:r>
          </a:p>
        </p:txBody>
      </p:sp>
      <p:sp>
        <p:nvSpPr>
          <p:cNvPr id="131075" name="Rectangle 3"/>
          <p:cNvSpPr>
            <a:spLocks noGrp="1" noChangeArrowheads="1"/>
          </p:cNvSpPr>
          <p:nvPr>
            <p:ph idx="1"/>
          </p:nvPr>
        </p:nvSpPr>
        <p:spPr/>
        <p:txBody>
          <a:bodyPr rtlCol="0">
            <a:normAutofit fontScale="85000" lnSpcReduction="20000"/>
          </a:bodyPr>
          <a:lstStyle/>
          <a:p>
            <a:pPr eaLnBrk="1" fontAlgn="auto" hangingPunct="1">
              <a:lnSpc>
                <a:spcPct val="90000"/>
              </a:lnSpc>
              <a:buClr>
                <a:schemeClr val="accent4"/>
              </a:buClr>
              <a:buSzPct val="100000"/>
              <a:buFont typeface="Arial"/>
              <a:buChar char="•"/>
              <a:defRPr/>
            </a:pPr>
            <a:r>
              <a:rPr lang="en-GB" altLang="en-US" sz="2800" b="1" dirty="0">
                <a:solidFill>
                  <a:schemeClr val="tx1">
                    <a:lumMod val="85000"/>
                    <a:lumOff val="15000"/>
                  </a:schemeClr>
                </a:solidFill>
                <a:latin typeface="Calibri" panose="020F0502020204030204" pitchFamily="34" charset="0"/>
              </a:rPr>
              <a:t>Computer application</a:t>
            </a:r>
            <a:r>
              <a:rPr lang="en-GB" altLang="en-US" sz="2800" dirty="0">
                <a:solidFill>
                  <a:schemeClr val="tx1">
                    <a:lumMod val="85000"/>
                    <a:lumOff val="15000"/>
                  </a:schemeClr>
                </a:solidFill>
                <a:latin typeface="Calibri" panose="020F0502020204030204" pitchFamily="34" charset="0"/>
              </a:rPr>
              <a:t> (app) – a computer software program that executes on a computing device to carry out a specific set of functions</a:t>
            </a:r>
          </a:p>
          <a:p>
            <a:pPr lvl="1" eaLnBrk="1" fontAlgn="auto" hangingPunct="1">
              <a:lnSpc>
                <a:spcPct val="90000"/>
              </a:lnSpc>
              <a:buClr>
                <a:schemeClr val="accent4"/>
              </a:buClr>
              <a:buSzPct val="100000"/>
              <a:buFont typeface="Arial"/>
              <a:buChar char="•"/>
              <a:defRPr/>
            </a:pPr>
            <a:r>
              <a:rPr lang="en-GB" altLang="en-US" sz="2500" dirty="0">
                <a:solidFill>
                  <a:schemeClr val="tx1">
                    <a:lumMod val="85000"/>
                    <a:lumOff val="15000"/>
                  </a:schemeClr>
                </a:solidFill>
                <a:latin typeface="Calibri" panose="020F0502020204030204" pitchFamily="34" charset="0"/>
              </a:rPr>
              <a:t>Modest scope </a:t>
            </a:r>
          </a:p>
          <a:p>
            <a:pPr eaLnBrk="1" fontAlgn="auto" hangingPunct="1">
              <a:lnSpc>
                <a:spcPct val="90000"/>
              </a:lnSpc>
              <a:buClr>
                <a:schemeClr val="accent4"/>
              </a:buClr>
              <a:buSzPct val="100000"/>
              <a:buFont typeface="Arial"/>
              <a:buChar char="•"/>
              <a:defRPr/>
            </a:pPr>
            <a:r>
              <a:rPr lang="en-GB" altLang="en-US" sz="2800" b="1" dirty="0">
                <a:solidFill>
                  <a:schemeClr val="tx1">
                    <a:lumMod val="85000"/>
                    <a:lumOff val="15000"/>
                  </a:schemeClr>
                </a:solidFill>
                <a:latin typeface="Calibri" panose="020F0502020204030204" pitchFamily="34" charset="0"/>
              </a:rPr>
              <a:t>Information system</a:t>
            </a:r>
            <a:r>
              <a:rPr lang="en-GB" altLang="en-US" sz="2800" dirty="0">
                <a:solidFill>
                  <a:schemeClr val="tx1">
                    <a:lumMod val="85000"/>
                    <a:lumOff val="15000"/>
                  </a:schemeClr>
                </a:solidFill>
                <a:latin typeface="Calibri" panose="020F0502020204030204" pitchFamily="34" charset="0"/>
              </a:rPr>
              <a:t> – a set of interrelated components that collects, processes, stores, and provides as output the information needed to complete business tasks</a:t>
            </a:r>
          </a:p>
          <a:p>
            <a:pPr lvl="1" eaLnBrk="1" fontAlgn="auto" hangingPunct="1">
              <a:lnSpc>
                <a:spcPct val="90000"/>
              </a:lnSpc>
              <a:buClr>
                <a:schemeClr val="accent4"/>
              </a:buClr>
              <a:buSzPct val="100000"/>
              <a:buFont typeface="Arial"/>
              <a:buChar char="•"/>
              <a:defRPr/>
            </a:pPr>
            <a:r>
              <a:rPr lang="en-US" altLang="en-US" sz="2400" dirty="0">
                <a:solidFill>
                  <a:schemeClr val="tx1">
                    <a:lumMod val="85000"/>
                    <a:lumOff val="15000"/>
                  </a:schemeClr>
                </a:solidFill>
                <a:latin typeface="Calibri" panose="020F0502020204030204" pitchFamily="34" charset="0"/>
              </a:rPr>
              <a:t>Broader in scope than “app”</a:t>
            </a:r>
          </a:p>
          <a:p>
            <a:pPr lvl="1" eaLnBrk="1" fontAlgn="auto" hangingPunct="1">
              <a:lnSpc>
                <a:spcPct val="90000"/>
              </a:lnSpc>
              <a:buClr>
                <a:schemeClr val="accent4"/>
              </a:buClr>
              <a:buSzPct val="100000"/>
              <a:buFont typeface="Arial"/>
              <a:buChar char="•"/>
              <a:defRPr/>
            </a:pPr>
            <a:r>
              <a:rPr lang="en-US" altLang="en-US" sz="2400" dirty="0">
                <a:solidFill>
                  <a:schemeClr val="tx1">
                    <a:lumMod val="85000"/>
                    <a:lumOff val="15000"/>
                  </a:schemeClr>
                </a:solidFill>
                <a:latin typeface="Calibri" panose="020F0502020204030204" pitchFamily="34" charset="0"/>
              </a:rPr>
              <a:t>Includes database and related manual processes</a:t>
            </a:r>
          </a:p>
        </p:txBody>
      </p:sp>
      <p:sp>
        <p:nvSpPr>
          <p:cNvPr id="5" name="Slide Number Placeholder 5"/>
          <p:cNvSpPr>
            <a:spLocks noGrp="1"/>
          </p:cNvSpPr>
          <p:nvPr>
            <p:ph type="sldNum" sz="quarter" idx="12"/>
          </p:nvPr>
        </p:nvSpPr>
        <p:spPr/>
        <p:txBody>
          <a:bodyPr/>
          <a:lstStyle/>
          <a:p>
            <a:pPr>
              <a:defRPr/>
            </a:pPr>
            <a:fld id="{4C3907F3-79D7-4D25-8379-D9130106B007}" type="slidenum">
              <a:rPr lang="en-US" altLang="en-US"/>
              <a:pPr>
                <a:defRPr/>
              </a:pPr>
              <a:t>7</a:t>
            </a:fld>
            <a:endParaRPr lang="en-US" altLang="en-US"/>
          </a:p>
        </p:txBody>
      </p:sp>
      <p:sp>
        <p:nvSpPr>
          <p:cNvPr id="4" name="Footer Placeholder 4"/>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76338" y="914400"/>
            <a:ext cx="6799262" cy="1303338"/>
          </a:xfrm>
        </p:spPr>
        <p:txBody>
          <a:bodyPr/>
          <a:lstStyle/>
          <a:p>
            <a:pPr eaLnBrk="1" hangingPunct="1"/>
            <a:r>
              <a:rPr lang="en-US" altLang="en-US" dirty="0">
                <a:ln>
                  <a:noFill/>
                </a:ln>
                <a:latin typeface="Calibri" panose="020F0502020204030204" pitchFamily="34" charset="0"/>
              </a:rPr>
              <a:t>Software Development </a:t>
            </a:r>
            <a:r>
              <a:rPr lang="en-US" altLang="en-US" sz="2000" dirty="0" smtClean="0">
                <a:ln>
                  <a:noFill/>
                </a:ln>
                <a:latin typeface="Calibri" panose="020F0502020204030204" pitchFamily="34" charset="0"/>
              </a:rPr>
              <a:t>(2 </a:t>
            </a:r>
            <a:r>
              <a:rPr lang="en-US" altLang="en-US" sz="2000" dirty="0">
                <a:ln>
                  <a:noFill/>
                </a:ln>
                <a:latin typeface="Calibri" panose="020F0502020204030204" pitchFamily="34" charset="0"/>
              </a:rPr>
              <a:t>of </a:t>
            </a:r>
            <a:r>
              <a:rPr lang="en-US" altLang="en-US" sz="2000" dirty="0" smtClean="0">
                <a:ln>
                  <a:noFill/>
                </a:ln>
                <a:latin typeface="Calibri" panose="020F0502020204030204" pitchFamily="34" charset="0"/>
              </a:rPr>
              <a:t>3)</a:t>
            </a:r>
            <a:endParaRPr lang="en-US" altLang="en-US" sz="1800" dirty="0" smtClean="0">
              <a:ln>
                <a:noFill/>
              </a:ln>
              <a:latin typeface="Calibri" panose="020F0502020204030204" pitchFamily="34" charset="0"/>
            </a:endParaRPr>
          </a:p>
        </p:txBody>
      </p:sp>
      <p:sp>
        <p:nvSpPr>
          <p:cNvPr id="133123" name="Rectangle 3"/>
          <p:cNvSpPr>
            <a:spLocks noGrp="1" noChangeArrowheads="1"/>
          </p:cNvSpPr>
          <p:nvPr>
            <p:ph idx="1"/>
          </p:nvPr>
        </p:nvSpPr>
        <p:spPr/>
        <p:txBody>
          <a:bodyPr rtlCol="0">
            <a:normAutofit/>
          </a:bodyPr>
          <a:lstStyle/>
          <a:p>
            <a:pPr eaLnBrk="1" fontAlgn="auto" hangingPunct="1">
              <a:lnSpc>
                <a:spcPct val="90000"/>
              </a:lnSpc>
              <a:buClr>
                <a:schemeClr val="accent4"/>
              </a:buClr>
              <a:buSzPct val="100000"/>
              <a:buFont typeface="Arial"/>
              <a:buChar char="•"/>
              <a:defRPr/>
            </a:pPr>
            <a:r>
              <a:rPr lang="en-GB" altLang="en-US" sz="2600" b="1" dirty="0">
                <a:solidFill>
                  <a:schemeClr val="tx1">
                    <a:lumMod val="85000"/>
                    <a:lumOff val="15000"/>
                  </a:schemeClr>
                </a:solidFill>
                <a:latin typeface="Calibri" panose="020F0502020204030204" pitchFamily="34" charset="0"/>
              </a:rPr>
              <a:t>Systems analysis </a:t>
            </a:r>
            <a:r>
              <a:rPr lang="en-GB" altLang="en-US" sz="2600" dirty="0">
                <a:solidFill>
                  <a:schemeClr val="tx1">
                    <a:lumMod val="85000"/>
                    <a:lumOff val="15000"/>
                  </a:schemeClr>
                </a:solidFill>
                <a:latin typeface="Calibri" panose="020F0502020204030204" pitchFamily="34" charset="0"/>
              </a:rPr>
              <a:t>– those activities that enable a person to understand and specify what an information system should accomplish</a:t>
            </a:r>
          </a:p>
          <a:p>
            <a:pPr eaLnBrk="1" fontAlgn="auto" hangingPunct="1">
              <a:lnSpc>
                <a:spcPct val="90000"/>
              </a:lnSpc>
              <a:buClr>
                <a:schemeClr val="accent4"/>
              </a:buClr>
              <a:buSzPct val="100000"/>
              <a:buFont typeface="Arial"/>
              <a:buChar char="•"/>
              <a:defRPr/>
            </a:pPr>
            <a:r>
              <a:rPr lang="en-GB" altLang="en-US" sz="2600" b="1" dirty="0" smtClean="0">
                <a:solidFill>
                  <a:schemeClr val="tx1">
                    <a:lumMod val="85000"/>
                    <a:lumOff val="15000"/>
                  </a:schemeClr>
                </a:solidFill>
                <a:latin typeface="Calibri" panose="020F0502020204030204" pitchFamily="34" charset="0"/>
              </a:rPr>
              <a:t>Systems </a:t>
            </a:r>
            <a:r>
              <a:rPr lang="en-GB" altLang="en-US" sz="2600" b="1" dirty="0">
                <a:solidFill>
                  <a:schemeClr val="tx1">
                    <a:lumMod val="85000"/>
                    <a:lumOff val="15000"/>
                  </a:schemeClr>
                </a:solidFill>
                <a:latin typeface="Calibri" panose="020F0502020204030204" pitchFamily="34" charset="0"/>
              </a:rPr>
              <a:t>design </a:t>
            </a:r>
            <a:r>
              <a:rPr lang="en-GB" altLang="en-US" sz="2600" dirty="0">
                <a:solidFill>
                  <a:schemeClr val="tx1">
                    <a:lumMod val="85000"/>
                    <a:lumOff val="15000"/>
                  </a:schemeClr>
                </a:solidFill>
                <a:latin typeface="Calibri" panose="020F0502020204030204" pitchFamily="34" charset="0"/>
              </a:rPr>
              <a:t>– those activities that enable a person to define and describe in detail the system that solves the need</a:t>
            </a:r>
            <a:endParaRPr lang="en-US" altLang="en-US" sz="2600" dirty="0">
              <a:solidFill>
                <a:schemeClr val="tx1">
                  <a:lumMod val="85000"/>
                  <a:lumOff val="15000"/>
                </a:schemeClr>
              </a:solidFill>
              <a:latin typeface="Calibri" panose="020F0502020204030204" pitchFamily="34" charset="0"/>
            </a:endParaRPr>
          </a:p>
        </p:txBody>
      </p:sp>
      <p:sp>
        <p:nvSpPr>
          <p:cNvPr id="5" name="Slide Number Placeholder 5"/>
          <p:cNvSpPr>
            <a:spLocks noGrp="1"/>
          </p:cNvSpPr>
          <p:nvPr>
            <p:ph type="sldNum" sz="quarter" idx="12"/>
          </p:nvPr>
        </p:nvSpPr>
        <p:spPr/>
        <p:txBody>
          <a:bodyPr/>
          <a:lstStyle/>
          <a:p>
            <a:pPr>
              <a:defRPr/>
            </a:pPr>
            <a:fld id="{51457678-7C6C-49B7-8B1D-AC704B0405B8}" type="slidenum">
              <a:rPr lang="en-US" altLang="en-US"/>
              <a:pPr>
                <a:defRPr/>
              </a:pPr>
              <a:t>8</a:t>
            </a:fld>
            <a:endParaRPr lang="en-US" altLang="en-US"/>
          </a:p>
        </p:txBody>
      </p:sp>
      <p:sp>
        <p:nvSpPr>
          <p:cNvPr id="4" name="Footer Placeholder 4"/>
          <p:cNvSpPr>
            <a:spLocks noGrp="1"/>
          </p:cNvSpPr>
          <p:nvPr>
            <p:ph type="ftr" sz="quarter" idx="11"/>
          </p:nvPr>
        </p:nvSpPr>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IN" dirty="0" smtClean="0"/>
              <a:t> </a:t>
            </a:r>
            <a:endParaRPr lang="en-IN" dirty="0"/>
          </a:p>
        </p:txBody>
      </p:sp>
      <p:pic>
        <p:nvPicPr>
          <p:cNvPr id="6" name="Picture 13" descr="A diagram shows the following: System analysis: What is required for the new system to solve the problem, leads to System design: How the system will operate to solve the problem.  "/>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534911" y="1828800"/>
            <a:ext cx="5655120" cy="34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99A88556-8B44-441E-B19E-EA5EBCFF330D}" type="slidenum">
              <a:rPr lang="en-US" altLang="en-US" smtClean="0"/>
              <a:pPr>
                <a:defRPr/>
              </a:pPr>
              <a:t>9</a:t>
            </a:fld>
            <a:endParaRPr lang="en-US" altLang="en-US"/>
          </a:p>
        </p:txBody>
      </p:sp>
      <p:sp>
        <p:nvSpPr>
          <p:cNvPr id="2" name="Footer Placeholder 1"/>
          <p:cNvSpPr>
            <a:spLocks noGrp="1"/>
          </p:cNvSpPr>
          <p:nvPr>
            <p:ph type="ftr" sz="quarter" idx="11"/>
          </p:nvPr>
        </p:nvSpPr>
        <p:spPr>
          <a:xfrm>
            <a:off x="457200" y="6510318"/>
            <a:ext cx="5105400" cy="279400"/>
          </a:xfrm>
        </p:spPr>
        <p:txBody>
          <a:bodyPr/>
          <a:lstStyle/>
          <a:p>
            <a:pPr>
              <a:defRPr/>
            </a:pPr>
            <a:r>
              <a:rPr lang="en-US" altLang="en-US" dirty="0" smtClean="0"/>
              <a:t>Systems Analysis and Design in a Changing World, 7th Edition - Chapter 1 ©2016. Cengage Learning. All rights reserved.</a:t>
            </a:r>
            <a:endParaRPr lang="en-US" altLang="en-US" dirty="0"/>
          </a:p>
        </p:txBody>
      </p:sp>
    </p:spTree>
    <p:extLst>
      <p:ext uri="{BB962C8B-B14F-4D97-AF65-F5344CB8AC3E}">
        <p14:creationId xmlns:p14="http://schemas.microsoft.com/office/powerpoint/2010/main" val="27060504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Custom 1">
      <a:dk1>
        <a:sysClr val="windowText" lastClr="000000"/>
      </a:dk1>
      <a:lt1>
        <a:sysClr val="window" lastClr="FFFFFF"/>
      </a:lt1>
      <a:dk2>
        <a:srgbClr val="212121"/>
      </a:dk2>
      <a:lt2>
        <a:srgbClr val="DADADA"/>
      </a:lt2>
      <a:accent1>
        <a:srgbClr val="B68D1F"/>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2493</TotalTime>
  <Words>4067</Words>
  <Application>Microsoft Office PowerPoint</Application>
  <PresentationFormat>On-screen Show (4:3)</PresentationFormat>
  <Paragraphs>459</Paragraphs>
  <Slides>61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宋体</vt:lpstr>
      <vt:lpstr>Arial</vt:lpstr>
      <vt:lpstr>Calibri</vt:lpstr>
      <vt:lpstr>Garamond</vt:lpstr>
      <vt:lpstr>Organic</vt:lpstr>
      <vt:lpstr>Chapter 1</vt:lpstr>
      <vt:lpstr>From Beginning to End: An Overview of Systems Analysis and Design</vt:lpstr>
      <vt:lpstr>Chapter 1: Outline</vt:lpstr>
      <vt:lpstr>Learning Objectives (1 of 2)</vt:lpstr>
      <vt:lpstr>Learning Objectives (2 of 2)</vt:lpstr>
      <vt:lpstr>Overview</vt:lpstr>
      <vt:lpstr>Software Development (1 of 3)</vt:lpstr>
      <vt:lpstr>Software Development (2 of 3)</vt:lpstr>
      <vt:lpstr> </vt:lpstr>
      <vt:lpstr>Software Development (3 of 3)</vt:lpstr>
      <vt:lpstr>System Development Life Cycle (S D L C) (1 of 3)</vt:lpstr>
      <vt:lpstr>System Development Life Cycle (S D L C) (2 of 3)</vt:lpstr>
      <vt:lpstr>System Development Life Cycle (S D L C) (3 of 3)</vt:lpstr>
      <vt:lpstr>Iterative Development</vt:lpstr>
      <vt:lpstr>Iterative and Agile Systems Development Lifecycle (S D L C)</vt:lpstr>
      <vt:lpstr>Ridgeline Mountain Outfitters (R M O) (1 of 2) </vt:lpstr>
      <vt:lpstr>  </vt:lpstr>
      <vt:lpstr>Ridgeline Mountain Outfitters (R M O) (2 of 2) </vt:lpstr>
      <vt:lpstr>R M O Tradeshow System (1 of 2)</vt:lpstr>
      <vt:lpstr>R M O Tradeshow System (2 of 2)</vt:lpstr>
      <vt:lpstr>Initial Activities – pre-project</vt:lpstr>
      <vt:lpstr>System Vision Document</vt:lpstr>
      <vt:lpstr>Problem Description </vt:lpstr>
      <vt:lpstr>System Capabilities</vt:lpstr>
      <vt:lpstr>Business Benefits</vt:lpstr>
      <vt:lpstr>Day 1: Activities </vt:lpstr>
      <vt:lpstr>Work Breakdown Structure for Iteration</vt:lpstr>
      <vt:lpstr>Work Sequence Draft for Iteration</vt:lpstr>
      <vt:lpstr>Day 2: Activities </vt:lpstr>
      <vt:lpstr>Identify Use Cases: Both subsystems </vt:lpstr>
      <vt:lpstr>Identify Object Classes: Both subsystems </vt:lpstr>
      <vt:lpstr>Preliminary Class Diagram: Both subsystems </vt:lpstr>
      <vt:lpstr>Day 3: Activities </vt:lpstr>
      <vt:lpstr>Supplier Information Subsystem</vt:lpstr>
      <vt:lpstr>Use Case Diagram: Supplier information subsystem</vt:lpstr>
      <vt:lpstr>Activity Diagram (Workflow)</vt:lpstr>
      <vt:lpstr>Draft Screen Layout: Look up supplier use case</vt:lpstr>
      <vt:lpstr>Day 4: Activities </vt:lpstr>
      <vt:lpstr>Database Schema (1 of 2)</vt:lpstr>
      <vt:lpstr>Database Schema (2 of 2)</vt:lpstr>
      <vt:lpstr>Architectural Configuration Diagram</vt:lpstr>
      <vt:lpstr>Preliminary Design Class Diagram</vt:lpstr>
      <vt:lpstr>Subsystem Architectural Design Diagram</vt:lpstr>
      <vt:lpstr>Notes on Managing the Project </vt:lpstr>
      <vt:lpstr>Day 5: Activities </vt:lpstr>
      <vt:lpstr>Code Example for One Class</vt:lpstr>
      <vt:lpstr>Day 6: Activities </vt:lpstr>
      <vt:lpstr>Workflow of Testing Tasks</vt:lpstr>
      <vt:lpstr>First Iteration Recap </vt:lpstr>
      <vt:lpstr>This Book is about Activities and Tasks in the S D L C</vt:lpstr>
      <vt:lpstr>Where You Are Headed – The Rest of the Book (1 of 7)</vt:lpstr>
      <vt:lpstr>Where You Are Headed – The Rest of the Book (2 of 7)</vt:lpstr>
      <vt:lpstr>Where You Are Headed – The Rest of the Book (3 of 7)</vt:lpstr>
      <vt:lpstr>Where You Are Headed – The Rest of the Book (4 of 7)</vt:lpstr>
      <vt:lpstr>Where You Are Headed – The Rest of the Book (5 of 7)</vt:lpstr>
      <vt:lpstr>Where You Are Headed – The Rest of the Book (6 of 7)</vt:lpstr>
      <vt:lpstr>Where You Are Headed – The Rest of the Book (7 of 7)</vt:lpstr>
      <vt:lpstr>Summary</vt:lpstr>
      <vt:lpstr>Summary – Terms (1 of 3)</vt:lpstr>
      <vt:lpstr>Summary – Terms (2 of 3)</vt:lpstr>
      <vt:lpstr>Summary – Terms (3 of 3)</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From bla to bla</dc:title>
  <dc:creator>John</dc:creator>
  <cp:lastModifiedBy>SPi</cp:lastModifiedBy>
  <cp:revision>276</cp:revision>
  <cp:lastPrinted>1601-01-01T00:00:00Z</cp:lastPrinted>
  <dcterms:created xsi:type="dcterms:W3CDTF">2011-10-31T16:54:53Z</dcterms:created>
  <dcterms:modified xsi:type="dcterms:W3CDTF">2018-11-06T23:34:21Z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