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2" r:id="rId2"/>
    <p:sldMasterId id="2147483707" r:id="rId3"/>
  </p:sldMasterIdLst>
  <p:notesMasterIdLst>
    <p:notesMasterId r:id="rId62"/>
  </p:notesMasterIdLst>
  <p:handoutMasterIdLst>
    <p:handoutMasterId r:id="rId63"/>
  </p:handoutMasterIdLst>
  <p:sldIdLst>
    <p:sldId id="500" r:id="rId4"/>
    <p:sldId id="256" r:id="rId5"/>
    <p:sldId id="257" r:id="rId6"/>
    <p:sldId id="465" r:id="rId7"/>
    <p:sldId id="466" r:id="rId8"/>
    <p:sldId id="263" r:id="rId9"/>
    <p:sldId id="467" r:id="rId10"/>
    <p:sldId id="366" r:id="rId11"/>
    <p:sldId id="433" r:id="rId12"/>
    <p:sldId id="497" r:id="rId13"/>
    <p:sldId id="435" r:id="rId14"/>
    <p:sldId id="436" r:id="rId15"/>
    <p:sldId id="468" r:id="rId16"/>
    <p:sldId id="470" r:id="rId17"/>
    <p:sldId id="469" r:id="rId18"/>
    <p:sldId id="471" r:id="rId19"/>
    <p:sldId id="473" r:id="rId20"/>
    <p:sldId id="474" r:id="rId21"/>
    <p:sldId id="475" r:id="rId22"/>
    <p:sldId id="476" r:id="rId23"/>
    <p:sldId id="477" r:id="rId24"/>
    <p:sldId id="472" r:id="rId25"/>
    <p:sldId id="439" r:id="rId26"/>
    <p:sldId id="440" r:id="rId27"/>
    <p:sldId id="434" r:id="rId28"/>
    <p:sldId id="496" r:id="rId29"/>
    <p:sldId id="442" r:id="rId30"/>
    <p:sldId id="479" r:id="rId31"/>
    <p:sldId id="480" r:id="rId32"/>
    <p:sldId id="447" r:id="rId33"/>
    <p:sldId id="443" r:id="rId34"/>
    <p:sldId id="445" r:id="rId35"/>
    <p:sldId id="444" r:id="rId36"/>
    <p:sldId id="446" r:id="rId37"/>
    <p:sldId id="481" r:id="rId38"/>
    <p:sldId id="482" r:id="rId39"/>
    <p:sldId id="448" r:id="rId40"/>
    <p:sldId id="449" r:id="rId41"/>
    <p:sldId id="483" r:id="rId42"/>
    <p:sldId id="450" r:id="rId43"/>
    <p:sldId id="484" r:id="rId44"/>
    <p:sldId id="485" r:id="rId45"/>
    <p:sldId id="452" r:id="rId46"/>
    <p:sldId id="486" r:id="rId47"/>
    <p:sldId id="488" r:id="rId48"/>
    <p:sldId id="487" r:id="rId49"/>
    <p:sldId id="458" r:id="rId50"/>
    <p:sldId id="489" r:id="rId51"/>
    <p:sldId id="492" r:id="rId52"/>
    <p:sldId id="493" r:id="rId53"/>
    <p:sldId id="498" r:id="rId54"/>
    <p:sldId id="499" r:id="rId55"/>
    <p:sldId id="494" r:id="rId56"/>
    <p:sldId id="491" r:id="rId57"/>
    <p:sldId id="495" r:id="rId58"/>
    <p:sldId id="400" r:id="rId59"/>
    <p:sldId id="364" r:id="rId60"/>
    <p:sldId id="464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9" autoAdjust="0"/>
    <p:restoredTop sz="92932" autoAdjust="0"/>
  </p:normalViewPr>
  <p:slideViewPr>
    <p:cSldViewPr>
      <p:cViewPr varScale="1">
        <p:scale>
          <a:sx n="69" d="100"/>
          <a:sy n="69" d="100"/>
        </p:scale>
        <p:origin x="816" y="72"/>
      </p:cViewPr>
      <p:guideLst>
        <p:guide orient="horz" pos="432"/>
        <p:guide pos="240"/>
      </p:guideLst>
    </p:cSldViewPr>
  </p:slideViewPr>
  <p:outlineViewPr>
    <p:cViewPr>
      <p:scale>
        <a:sx n="33" d="100"/>
        <a:sy n="33" d="100"/>
      </p:scale>
      <p:origin x="0" y="-25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55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60474-6311-4D20-A737-42627D3A8736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65995-FC04-445B-B3C4-B9D89A29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D8BBF9-4DAB-4EBF-9E77-C298322BC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213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563C4-E1BD-4207-9BCD-8B1F037E5E7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2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BBF9-4DAB-4EBF-9E77-C298322BC0F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5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17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48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46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68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5290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8203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876800"/>
            <a:ext cx="8229600" cy="125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1143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06E8F6-261F-4622-BD5D-ACCA7F64823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Content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2" y="-109204"/>
            <a:ext cx="8329044" cy="62446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82000" cy="8810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9092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5225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934200" y="3657600"/>
            <a:ext cx="1600200" cy="533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19635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49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748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934200" y="3657600"/>
            <a:ext cx="1600200" cy="533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677206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76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64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09600" y="3733800"/>
            <a:ext cx="4191000" cy="1752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81600" y="3733800"/>
            <a:ext cx="3505200" cy="167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914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39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88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3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88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34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7702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544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1962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876800"/>
            <a:ext cx="8229600" cy="125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1143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06E8F6-261F-4622-BD5D-ACCA7F64823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Content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2" y="-109204"/>
            <a:ext cx="8329044" cy="62446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82000" cy="8810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38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7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569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40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77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09600" y="3733800"/>
            <a:ext cx="4191000" cy="1752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81600" y="3733800"/>
            <a:ext cx="3505200" cy="167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4237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87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7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96250" y="6356349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 userDrawn="1"/>
        </p:nvSpPr>
        <p:spPr>
          <a:xfrm>
            <a:off x="348562" y="6379674"/>
            <a:ext cx="7804838" cy="249726"/>
          </a:xfrm>
          <a:prstGeom prst="rect">
            <a:avLst/>
          </a:prstGeom>
        </p:spPr>
        <p:txBody>
          <a:bodyPr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9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0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0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0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0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IN" sz="1200" dirty="0" smtClean="0"/>
              <a:t>Systems Analysis and Design in a Changing World, 7th Edition - Chapter 8 ©2016. Cengage Learning. All rights reserved.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2539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9" r:id="rId2"/>
    <p:sldLayoutId id="2147483695" r:id="rId3"/>
    <p:sldLayoutId id="2147483696" r:id="rId4"/>
    <p:sldLayoutId id="2147483697" r:id="rId5"/>
    <p:sldLayoutId id="2147483698" r:id="rId6"/>
    <p:sldLayoutId id="2147483710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11" r:id="rId15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96250" y="6356349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99D79C6A-6305-477B-9418-581526F51D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0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nwells22@gmail.com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114798"/>
            <a:ext cx="4267200" cy="6524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>
                <a:solidFill>
                  <a:schemeClr val="tx1"/>
                </a:solidFill>
                <a:effectLst/>
              </a:rPr>
              <a:t>Chapter </a:t>
            </a:r>
            <a:r>
              <a:rPr lang="en-US" altLang="en-US" sz="4000" dirty="0" smtClean="0">
                <a:solidFill>
                  <a:schemeClr val="tx1"/>
                </a:solidFill>
                <a:effectLst/>
              </a:rPr>
              <a:t>8</a:t>
            </a:r>
            <a:endParaRPr lang="en-IN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433125"/>
            <a:ext cx="7696200" cy="166199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/>
              <a:t>Systems Analysis and Design in a Changing World, 7th Edition - Chapter </a:t>
            </a:r>
            <a:r>
              <a:rPr lang="en-IN" sz="1200" dirty="0" smtClean="0"/>
              <a:t>8 ©</a:t>
            </a:r>
            <a:r>
              <a:rPr lang="en-IN" sz="1200" dirty="0"/>
              <a:t>2016. Cengage Learning.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457200" cy="457200"/>
          </a:xfrm>
        </p:spPr>
        <p:txBody>
          <a:bodyPr/>
          <a:lstStyle/>
          <a:p>
            <a:fld id="{D006E8F6-261F-4622-BD5D-ACCA7F64823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>
                <a:solidFill>
                  <a:schemeClr val="tx1"/>
                </a:solidFill>
                <a:effectLst/>
              </a:rPr>
              <a:t>Metaphor Details</a:t>
            </a:r>
            <a:endParaRPr lang="en-IN" spc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Content Placeholder 9" descr="Table is accessible to screenreade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25264"/>
              </p:ext>
            </p:extLst>
          </p:nvPr>
        </p:nvGraphicFramePr>
        <p:xfrm>
          <a:off x="383309" y="1042938"/>
          <a:ext cx="8608291" cy="4676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6491">
                  <a:extLst>
                    <a:ext uri="{9D8B030D-6E8A-4147-A177-3AD203B41FA5}">
                      <a16:colId xmlns:a16="http://schemas.microsoft.com/office/drawing/2014/main" xmlns="" val="414134584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8834936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823717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spc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Metaphor</a:t>
                      </a:r>
                      <a:endParaRPr lang="en-IN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3050" marB="273050" anchor="ctr"/>
                </a:tc>
                <a:tc>
                  <a:txBody>
                    <a:bodyPr/>
                    <a:lstStyle/>
                    <a:p>
                      <a:pPr marR="6350" algn="ctr">
                        <a:spcAft>
                          <a:spcPts val="0"/>
                        </a:spcAft>
                      </a:pPr>
                      <a:r>
                        <a:rPr lang="en-IN" sz="13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IN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en-IN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12597563"/>
                  </a:ext>
                </a:extLst>
              </a:tr>
              <a:tr h="609966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IN" sz="13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</a:t>
                      </a:r>
                      <a:r>
                        <a:rPr lang="en-IN" sz="13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manipulation</a:t>
                      </a:r>
                      <a:endParaRPr lang="en-IN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Manipulating objects on a display that look like</a:t>
                      </a: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objects (pictures) or that represent them (icons)</a:t>
                      </a:r>
                      <a:r>
                        <a:rPr lang="en-IN" sz="1300" dirty="0" smtClean="0">
                          <a:effectLst/>
                          <a:latin typeface="+mn-lt"/>
                        </a:rPr>
                        <a:t> </a:t>
                      </a:r>
                      <a:endParaRPr lang="en-IN" sz="13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user drags a folder icon to an image of a recycle bin or trash can to delete a collection of files.</a:t>
                      </a:r>
                      <a:endParaRPr lang="en-IN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9488457"/>
                  </a:ext>
                </a:extLst>
              </a:tr>
              <a:tr h="864602">
                <a:tc>
                  <a:txBody>
                    <a:bodyPr/>
                    <a:lstStyle/>
                    <a:p>
                      <a:pPr algn="l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Desktop</a:t>
                      </a:r>
                      <a:endParaRPr lang="en-IN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140335" marB="140335"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Organizing visual display into distinct regions, with a large empty workspace in the middle and a</a:t>
                      </a: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collection of tool icons around the perimeter</a:t>
                      </a:r>
                      <a:endParaRPr lang="en-IN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computer startup, a Windows user sees a desktop, with icons for a clock, calendar, notepad, inbox and sticky notes (the computer interface version of a physical Post-It note).</a:t>
                      </a:r>
                      <a:endParaRPr lang="en-IN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58012345"/>
                  </a:ext>
                </a:extLst>
              </a:tr>
              <a:tr h="1201484">
                <a:tc>
                  <a:txBody>
                    <a:bodyPr/>
                    <a:lstStyle/>
                    <a:p>
                      <a:pPr algn="l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</a:t>
                      </a:r>
                      <a:endParaRPr lang="en-IN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140335" marB="140335" anchor="ctr"/>
                </a:tc>
                <a:tc>
                  <a:txBody>
                    <a:bodyPr/>
                    <a:lstStyle/>
                    <a:p>
                      <a:pPr marL="91440" marR="41148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1300" spc="3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Visually representing the data in </a:t>
                      </a:r>
                      <a:r>
                        <a:rPr lang="en-US" sz="1300" spc="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files as paper pages or </a:t>
                      </a:r>
                      <a:r>
                        <a:rPr lang="en-US" sz="1300" spc="4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forms:</a:t>
                      </a:r>
                      <a:r>
                        <a:rPr lang="en-US" sz="1300" spc="4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spc="4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these </a:t>
                      </a:r>
                      <a:r>
                        <a:rPr lang="en-US" sz="1300" spc="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pages can be </a:t>
                      </a:r>
                      <a:r>
                        <a:rPr lang="en-US" sz="1300" spc="4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linked</a:t>
                      </a:r>
                      <a:r>
                        <a:rPr lang="en-IN" sz="13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spc="4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together </a:t>
                      </a:r>
                      <a:r>
                        <a:rPr lang="en-US" sz="1300" spc="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en-US" sz="1300" spc="4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references</a:t>
                      </a:r>
                      <a:r>
                        <a:rPr lang="en-IN" sz="13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(hyperlinks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N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user fills in a form field for a product he or she owns, and the manufacturer’s Web site finds and displays the product’s manual as an Adobe Acrobat file, which contains a hyperlinked table of contents and embedded links to related documents.</a:t>
                      </a:r>
                      <a:endParaRPr lang="en-IN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81062731"/>
                  </a:ext>
                </a:extLst>
              </a:tr>
              <a:tr h="1060108">
                <a:tc>
                  <a:txBody>
                    <a:bodyPr/>
                    <a:lstStyle/>
                    <a:p>
                      <a:pPr algn="l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</a:t>
                      </a:r>
                      <a:endParaRPr lang="en-IN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140335" marB="140335" anchor="ctr"/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ts val="1835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user and computer </a:t>
                      </a:r>
                      <a:r>
                        <a:rPr lang="en-US" sz="1300" spc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accomplishing a task by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engaging in a conversation or </a:t>
                      </a:r>
                      <a:r>
                        <a:rPr lang="en-US" sz="1300" spc="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 by using </a:t>
                      </a:r>
                      <a:r>
                        <a:rPr lang="en-US" sz="1300" spc="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text, voice, </a:t>
                      </a:r>
                      <a:r>
                        <a:rPr lang="en-US" sz="1300" spc="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US" sz="1300" spc="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tools. </a:t>
                      </a:r>
                      <a:r>
                        <a:rPr lang="en-US" sz="1300" spc="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such as labeled buttons</a:t>
                      </a:r>
                      <a:endParaRPr lang="en-IN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user clicks a button labeled "troubleshoot</a:t>
                      </a:r>
                      <a:r>
                        <a:rPr lang="en-US" sz="13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the printer isn't working. The computer prints questions on the display, and the user responds by typing answers or selecting responses from a printed list.</a:t>
                      </a:r>
                      <a:endParaRPr lang="en-IN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102038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356349"/>
            <a:ext cx="3810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r>
              <a:rPr lang="en-GB" altLang="en-US" sz="3200" spc="0" dirty="0">
                <a:solidFill>
                  <a:schemeClr val="tx1"/>
                </a:solidFill>
                <a:effectLst/>
              </a:rPr>
              <a:t>Direct Manipulation, Desktop, and Document Metaphors On One Screen</a:t>
            </a:r>
            <a:endParaRPr lang="en-US" altLang="en-US" sz="3200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6" descr="The image shows a text tyoed into a word document and a diagram on one screen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62" y="1303756"/>
            <a:ext cx="8018477" cy="45221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58200" y="6356349"/>
            <a:ext cx="5334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pc="0" dirty="0">
                <a:solidFill>
                  <a:schemeClr val="tx1"/>
                </a:solidFill>
                <a:effectLst/>
              </a:rPr>
              <a:t>Dialog Metaphor</a:t>
            </a:r>
            <a:endParaRPr lang="en-US" altLang="en-US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6" descr="A woman sits at a desk, speech bubbles from the woman and a C P U are shown. Woman: I am ready to work now. C P U: Okay, which task do you want to complete? Woman: I want to check for mesages. C P U: It looks like you have these three messages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11" y="1416086"/>
            <a:ext cx="8154176" cy="36693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82000" y="6356349"/>
            <a:ext cx="3810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spc="0" dirty="0" smtClean="0">
                <a:solidFill>
                  <a:schemeClr val="tx1"/>
                </a:solidFill>
                <a:effectLst/>
              </a:rPr>
              <a:t>Principles of User-Interface Design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(1 of 3)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534400" cy="1277273"/>
          </a:xfrm>
        </p:spPr>
        <p:txBody>
          <a:bodyPr/>
          <a:lstStyle/>
          <a:p>
            <a:r>
              <a:rPr lang="en-US" sz="3000" dirty="0" smtClean="0"/>
              <a:t>Human-Interface Objects</a:t>
            </a:r>
          </a:p>
          <a:p>
            <a:pPr lvl="1"/>
            <a:r>
              <a:rPr lang="en-US" sz="2800" dirty="0" smtClean="0"/>
              <a:t>Affordance – the appearance of the object suggests its function</a:t>
            </a:r>
          </a:p>
        </p:txBody>
      </p:sp>
      <p:pic>
        <p:nvPicPr>
          <p:cNvPr id="8" name="Content Placeholder 7" descr="The image shows the task bar of a media player, where the screen tip shows play, enter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902" y="3312483"/>
            <a:ext cx="7770595" cy="18970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356349"/>
            <a:ext cx="3810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spc="0" dirty="0" smtClean="0">
                <a:solidFill>
                  <a:schemeClr val="tx1"/>
                </a:solidFill>
                <a:effectLst/>
              </a:rPr>
              <a:t>Principles of User-Interface Design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(2 of 3)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552"/>
            <a:ext cx="3429000" cy="3770048"/>
          </a:xfrm>
        </p:spPr>
        <p:txBody>
          <a:bodyPr/>
          <a:lstStyle/>
          <a:p>
            <a:r>
              <a:rPr lang="en-US" dirty="0" smtClean="0"/>
              <a:t>Human-Interface Objects</a:t>
            </a:r>
          </a:p>
          <a:p>
            <a:pPr lvl="1"/>
            <a:r>
              <a:rPr lang="en-US" sz="2400" dirty="0" smtClean="0"/>
              <a:t>Visible with Feedback </a:t>
            </a:r>
          </a:p>
          <a:p>
            <a:pPr lvl="1"/>
            <a:r>
              <a:rPr lang="en-US" sz="2400" dirty="0" smtClean="0"/>
              <a:t>Both visible on the display and provides a response to a user action (feedback)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ood examples – radio buttons and check boxes</a:t>
            </a:r>
          </a:p>
        </p:txBody>
      </p:sp>
      <p:pic>
        <p:nvPicPr>
          <p:cNvPr id="8" name="Content Placeholder 7" descr="A screen is titled true theater technology. The first screen has the theater speaker option enabled. The second one has the living room speaker option enabled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14145" y="1533317"/>
            <a:ext cx="4981332" cy="37153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39551" y="6356349"/>
            <a:ext cx="342148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spc="0" dirty="0">
                <a:solidFill>
                  <a:schemeClr val="tx1"/>
                </a:solidFill>
                <a:effectLst/>
              </a:rPr>
              <a:t>Principles of User-Interface </a:t>
            </a:r>
            <a:r>
              <a:rPr lang="en-US" sz="4000" spc="0" dirty="0" smtClean="0">
                <a:solidFill>
                  <a:schemeClr val="tx1"/>
                </a:solidFill>
                <a:effectLst/>
              </a:rPr>
              <a:t>Design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819233"/>
          </a:xfrm>
        </p:spPr>
        <p:txBody>
          <a:bodyPr/>
          <a:lstStyle/>
          <a:p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Across platforms</a:t>
            </a:r>
          </a:p>
          <a:p>
            <a:pPr lvl="1"/>
            <a:r>
              <a:rPr lang="en-US" dirty="0" smtClean="0"/>
              <a:t>Within a suite of applications</a:t>
            </a:r>
          </a:p>
          <a:p>
            <a:pPr lvl="1"/>
            <a:r>
              <a:rPr lang="en-US" dirty="0" smtClean="0"/>
              <a:t>Within a particular application</a:t>
            </a:r>
          </a:p>
          <a:p>
            <a:r>
              <a:rPr lang="en-US" dirty="0" smtClean="0"/>
              <a:t>Continuity</a:t>
            </a:r>
          </a:p>
          <a:p>
            <a:pPr lvl="1"/>
            <a:r>
              <a:rPr lang="en-US" dirty="0" smtClean="0"/>
              <a:t>Consistency across releases over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9037" y="6340475"/>
            <a:ext cx="376363" cy="365125"/>
          </a:xfrm>
        </p:spPr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15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9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30188"/>
            <a:ext cx="3581400" cy="1217612"/>
          </a:xfrm>
        </p:spPr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Windows Continuity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3291" y="2025957"/>
            <a:ext cx="2847109" cy="959237"/>
          </a:xfrm>
        </p:spPr>
        <p:txBody>
          <a:bodyPr/>
          <a:lstStyle/>
          <a:p>
            <a:pPr marL="403200" indent="-403200">
              <a:spcBef>
                <a:spcPts val="1000"/>
              </a:spcBef>
            </a:pPr>
            <a:r>
              <a:rPr lang="en-US" dirty="0" smtClean="0"/>
              <a:t>Windows 7</a:t>
            </a:r>
            <a:endParaRPr lang="en-US" dirty="0"/>
          </a:p>
          <a:p>
            <a:pPr marL="403200" indent="-403200">
              <a:spcBef>
                <a:spcPts val="1000"/>
              </a:spcBef>
            </a:pPr>
            <a:r>
              <a:rPr lang="en-US" dirty="0" smtClean="0"/>
              <a:t>Windows 8</a:t>
            </a:r>
            <a:endParaRPr lang="en-US" dirty="0"/>
          </a:p>
        </p:txBody>
      </p:sp>
      <p:pic>
        <p:nvPicPr>
          <p:cNvPr id="8" name="Content Placeholder 7" descr="A windows desktop of windows 7 and windows 8.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51217" y="508246"/>
            <a:ext cx="4156365" cy="50567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413999" cy="301756"/>
          </a:xfrm>
        </p:spPr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16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56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686800" cy="886397"/>
          </a:xfrm>
        </p:spPr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Principles of User-Interface Design</a:t>
            </a:r>
            <a:r>
              <a:rPr lang="en-US" spc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(1 of 5)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382000" cy="1179247"/>
          </a:xfrm>
        </p:spPr>
        <p:txBody>
          <a:bodyPr/>
          <a:lstStyle/>
          <a:p>
            <a:r>
              <a:rPr lang="en-US" sz="2800" dirty="0" smtClean="0"/>
              <a:t>Discoverability</a:t>
            </a:r>
          </a:p>
          <a:p>
            <a:pPr lvl="1"/>
            <a:r>
              <a:rPr lang="en-US" sz="2400" dirty="0" smtClean="0"/>
              <a:t>To help users discover “hidden” features or objects</a:t>
            </a:r>
          </a:p>
          <a:p>
            <a:pPr lvl="1"/>
            <a:r>
              <a:rPr lang="en-US" sz="2400" dirty="0" smtClean="0"/>
              <a:t>Active discovery – mouse hovers, pop-ups, tool tips</a:t>
            </a:r>
          </a:p>
        </p:txBody>
      </p:sp>
      <p:pic>
        <p:nvPicPr>
          <p:cNvPr id="8" name="Content Placeholder 7" descr="A media player plays D V D options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93977" y="2735524"/>
            <a:ext cx="4956044" cy="32036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686800" cy="886397"/>
          </a:xfrm>
        </p:spPr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Principles of User-Interface Design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5)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5715000" cy="87444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dirty="0" smtClean="0"/>
              <a:t>Discoverability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/>
              <a:t>Visual Diagrams to guide users</a:t>
            </a:r>
          </a:p>
        </p:txBody>
      </p:sp>
      <p:pic>
        <p:nvPicPr>
          <p:cNvPr id="9" name="Content Placeholder 8" descr="A series of intructions on swiping and tapping. 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9200" y="2799575"/>
            <a:ext cx="7289620" cy="21905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82" y="228601"/>
            <a:ext cx="8749145" cy="685800"/>
          </a:xfrm>
        </p:spPr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Principles of User-Interface Design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5)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4855" y="1676400"/>
            <a:ext cx="8382000" cy="235141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Closure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Closure on Dialogues – End of a series of actions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Protect user’s work – at end and for partially complete work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Provide undo to reverse 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356349"/>
            <a:ext cx="457200" cy="365125"/>
          </a:xfrm>
        </p:spPr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19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3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47699"/>
            <a:ext cx="7681913" cy="647701"/>
          </a:xfrm>
        </p:spPr>
        <p:txBody>
          <a:bodyPr/>
          <a:lstStyle/>
          <a:p>
            <a:pPr algn="ctr"/>
            <a:r>
              <a:rPr lang="en-US" altLang="en-US" sz="4400" spc="0" dirty="0">
                <a:solidFill>
                  <a:schemeClr val="tx1"/>
                </a:solidFill>
                <a:effectLst/>
              </a:rPr>
              <a:t>Designing the User </a:t>
            </a:r>
            <a:r>
              <a:rPr lang="en-US" altLang="en-US" sz="4400" spc="0" dirty="0" smtClean="0">
                <a:solidFill>
                  <a:schemeClr val="tx1"/>
                </a:solidFill>
                <a:effectLst/>
              </a:rPr>
              <a:t>Interface</a:t>
            </a:r>
            <a:endParaRPr lang="en-US" altLang="en-US" sz="44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819400" y="2518292"/>
            <a:ext cx="2530078" cy="553998"/>
          </a:xfrm>
        </p:spPr>
        <p:txBody>
          <a:bodyPr/>
          <a:lstStyle/>
          <a:p>
            <a:pPr marL="0" indent="0" algn="ctr">
              <a:buNone/>
            </a:pPr>
            <a:r>
              <a:rPr lang="en-IN" sz="4000" b="1" dirty="0" smtClean="0">
                <a:solidFill>
                  <a:schemeClr val="tx2"/>
                </a:solidFill>
              </a:rPr>
              <a:t>Chapter 8</a:t>
            </a:r>
            <a:endParaRPr lang="en-IN" sz="4000" b="1" dirty="0">
              <a:solidFill>
                <a:schemeClr val="tx2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0249" y="4344988"/>
            <a:ext cx="7681913" cy="68421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2200" dirty="0"/>
              <a:t>Systems Analysis and Design in a Changing World </a:t>
            </a:r>
            <a:r>
              <a:rPr lang="en-US" altLang="en-US" sz="2200" dirty="0" smtClean="0"/>
              <a:t>7</a:t>
            </a:r>
            <a:r>
              <a:rPr lang="en-US" altLang="en-US" sz="2200" baseline="30000" dirty="0" smtClean="0"/>
              <a:t>th</a:t>
            </a:r>
            <a:r>
              <a:rPr lang="en-US" altLang="en-US" sz="2200" dirty="0" smtClean="0"/>
              <a:t> Ed</a:t>
            </a:r>
            <a:r>
              <a:rPr lang="en-US" altLang="en-US" sz="2200" baseline="0" dirty="0"/>
              <a:t> </a:t>
            </a:r>
            <a:r>
              <a:rPr lang="en-US" altLang="en-US" sz="2200" dirty="0" err="1" smtClean="0"/>
              <a:t>Satzinger</a:t>
            </a:r>
            <a:r>
              <a:rPr lang="en-US" altLang="en-US" sz="2200" dirty="0"/>
              <a:t>, Jackson &amp; Burd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686800" cy="531812"/>
          </a:xfrm>
        </p:spPr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Principles of User-Interface Design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(4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5)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6324600" cy="84843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Readability and Navigation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/>
              <a:t>Readable text for all users (type, size, color) </a:t>
            </a:r>
          </a:p>
        </p:txBody>
      </p:sp>
      <p:pic>
        <p:nvPicPr>
          <p:cNvPr id="8" name="Content Placeholder 7" descr="Sentences in different fonts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98010" y="2403917"/>
            <a:ext cx="4347981" cy="35000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0202" y="6356349"/>
            <a:ext cx="485198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686800" cy="609398"/>
          </a:xfrm>
        </p:spPr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Principles of User-Interface Design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(5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5)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392722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Readability and Navigation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Clear navigation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Reverse navigation – a way out – breadcrumbs navigation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 smtClean="0"/>
              <a:t>Usability and Efficiency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Shortcut keys for experienced users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Meaningful error messages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Simplicity – KISS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21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54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R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M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O Homepage – clean and simple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Content Placeholder 8" descr="R M O website home page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694" y="1127808"/>
            <a:ext cx="7480612" cy="46664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356349"/>
            <a:ext cx="3810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8842"/>
            <a:ext cx="8382000" cy="553998"/>
          </a:xfrm>
        </p:spPr>
        <p:txBody>
          <a:bodyPr/>
          <a:lstStyle/>
          <a:p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Transitioning from Analysis to U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I Design</a:t>
            </a:r>
            <a:endParaRPr lang="en-US" altLang="en-US" sz="4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3927229"/>
          </a:xfrm>
          <a:noFill/>
          <a:ln/>
        </p:spPr>
        <p:txBody>
          <a:bodyPr/>
          <a:lstStyle/>
          <a:p>
            <a:pPr marL="403200" indent="-403200">
              <a:spcBef>
                <a:spcPts val="1000"/>
              </a:spcBef>
            </a:pPr>
            <a:r>
              <a:rPr lang="en-US" altLang="en-US" dirty="0"/>
              <a:t>Use Cases and the Menu </a:t>
            </a:r>
            <a:r>
              <a:rPr lang="en-US" altLang="en-US" dirty="0" smtClean="0"/>
              <a:t>Hierarchy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/>
              <a:t>We </a:t>
            </a:r>
            <a:r>
              <a:rPr lang="en-US" altLang="en-US" sz="2800" dirty="0"/>
              <a:t>design use case by use case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Menus are a typical way to organize access to use case functionality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Different types of users might have different menus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Useful to design an overall menu hierarchy and then subsets for different users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Once the hierarchy is established, menus can be implemented in a variety of 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altLang="en-US" sz="4000" spc="0" dirty="0">
                <a:solidFill>
                  <a:schemeClr val="tx1"/>
                </a:solidFill>
                <a:effectLst/>
              </a:rPr>
              <a:t>Two Different Menu Styles</a:t>
            </a:r>
            <a:endParaRPr lang="en-US" altLang="en-US" sz="3600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6" descr="A home page menu and the menu of word document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33" y="1121246"/>
            <a:ext cx="7086535" cy="4713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82000" y="6356349"/>
            <a:ext cx="3810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altLang="en-US" sz="4000" spc="0" dirty="0">
                <a:solidFill>
                  <a:schemeClr val="tx1"/>
                </a:solidFill>
                <a:effectLst/>
              </a:rPr>
              <a:t>Some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R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M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O </a:t>
            </a:r>
            <a:r>
              <a:rPr lang="en-US" altLang="en-US" sz="4000" spc="0" dirty="0">
                <a:solidFill>
                  <a:schemeClr val="tx1"/>
                </a:solidFill>
                <a:effectLst/>
              </a:rPr>
              <a:t>Use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Cases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(1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129651"/>
            <a:ext cx="8382000" cy="394349"/>
          </a:xfrm>
        </p:spPr>
        <p:txBody>
          <a:bodyPr/>
          <a:lstStyle/>
          <a:p>
            <a:r>
              <a:rPr lang="en-US" altLang="en-US" dirty="0"/>
              <a:t>Grouped by Actor and </a:t>
            </a:r>
            <a:r>
              <a:rPr lang="en-US" altLang="en-US" dirty="0" smtClean="0"/>
              <a:t>Subsystem</a:t>
            </a:r>
            <a:endParaRPr lang="en-US" dirty="0"/>
          </a:p>
        </p:txBody>
      </p:sp>
      <p:graphicFrame>
        <p:nvGraphicFramePr>
          <p:cNvPr id="13" name="Content Placeholder 12" descr="Table is accessible to screenreader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372360"/>
              </p:ext>
            </p:extLst>
          </p:nvPr>
        </p:nvGraphicFramePr>
        <p:xfrm>
          <a:off x="556488" y="1699230"/>
          <a:ext cx="8382000" cy="4106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144477030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2054146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95477409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IN" sz="1300" b="1" dirty="0" smtClean="0"/>
                        <a:t>Subsystem</a:t>
                      </a:r>
                      <a:endParaRPr lang="en-IN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300" b="1" dirty="0" smtClean="0"/>
                        <a:t>Use case</a:t>
                      </a:r>
                      <a:endParaRPr lang="en-IN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300" b="1" dirty="0" smtClean="0"/>
                        <a:t>Users/actors</a:t>
                      </a:r>
                      <a:endParaRPr lang="en-IN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8516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300" b="0" dirty="0" smtClean="0"/>
                        <a:t>Search for item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Customer, customer service</a:t>
                      </a:r>
                      <a:r>
                        <a:rPr lang="en-US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representative, store sales representative</a:t>
                      </a:r>
                      <a:endParaRPr lang="en-IN" sz="13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941633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product comments and ratings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Customer, customer service</a:t>
                      </a:r>
                      <a:r>
                        <a:rPr lang="en-US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representative, store sales representative</a:t>
                      </a:r>
                      <a:endParaRPr lang="en-IN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970674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accessory combinations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Customer, customer service representative, store sales representative</a:t>
                      </a:r>
                      <a:endParaRPr lang="en-IN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82973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 shopping cart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endParaRPr lang="en-IN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227694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Empty shopping cart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endParaRPr lang="en-IN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300525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out shopping cart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endParaRPr lang="en-IN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695102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 reserve cart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endParaRPr lang="en-IN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58444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Empty reserve cart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endParaRPr lang="en-IN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562442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 reserve cart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endParaRPr lang="en-IN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423582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phone sale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service representative</a:t>
                      </a:r>
                      <a:endParaRPr lang="en-IN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4805712"/>
                  </a:ext>
                </a:extLst>
              </a:tr>
              <a:tr h="326669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store sale</a:t>
                      </a:r>
                      <a:endParaRPr lang="en-IN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 sales representative</a:t>
                      </a:r>
                      <a:endParaRPr lang="en-IN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326078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05800" y="6356349"/>
            <a:ext cx="4572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altLang="en-US" sz="4000" spc="0" dirty="0">
                <a:solidFill>
                  <a:schemeClr val="tx1"/>
                </a:solidFill>
                <a:effectLst/>
              </a:rPr>
              <a:t>Some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R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M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O </a:t>
            </a:r>
            <a:r>
              <a:rPr lang="en-US" altLang="en-US" sz="4000" spc="0" dirty="0">
                <a:solidFill>
                  <a:schemeClr val="tx1"/>
                </a:solidFill>
                <a:effectLst/>
              </a:rPr>
              <a:t>Use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Cases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Content Placeholder 6" descr="Table is accessible to screenreade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743324"/>
              </p:ext>
            </p:extLst>
          </p:nvPr>
        </p:nvGraphicFramePr>
        <p:xfrm>
          <a:off x="545522" y="1690643"/>
          <a:ext cx="7467600" cy="3603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xmlns="" val="300586483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xmlns="" val="428019828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xmlns="" val="233708172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IN" sz="1300" b="1" dirty="0" smtClean="0"/>
                        <a:t>Subsystem</a:t>
                      </a:r>
                      <a:endParaRPr lang="en-IN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300" b="1" dirty="0" smtClean="0"/>
                        <a:t>Use case</a:t>
                      </a:r>
                      <a:endParaRPr lang="en-IN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300" b="1" dirty="0" smtClean="0"/>
                        <a:t>Users/actors</a:t>
                      </a:r>
                      <a:endParaRPr lang="en-IN" sz="13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380391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fulfillment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 items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</a:t>
                      </a:r>
                      <a:endParaRPr lang="en-IN" sz="13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609055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fulfillment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 shippers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</a:t>
                      </a:r>
                      <a:endParaRPr lang="en-IN" sz="13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282045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fulfillment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backorder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</a:t>
                      </a:r>
                      <a:endParaRPr lang="en-IN" sz="13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387926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fulfillment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item return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Shipping, customer</a:t>
                      </a:r>
                      <a:endParaRPr lang="en-IN" sz="13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3820729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Order fulfillment</a:t>
                      </a:r>
                      <a:endParaRPr lang="en-IN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up order status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Shipping, customer, management</a:t>
                      </a:r>
                      <a:endParaRPr lang="en-IN" sz="13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184266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fulfillment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 shipment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Shipping, customer, marketing</a:t>
                      </a:r>
                      <a:endParaRPr lang="en-IN" sz="13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043045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fulfillment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and comment on product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endParaRPr lang="en-IN" sz="13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28865946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fulfillment</a:t>
                      </a:r>
                      <a:endParaRPr lang="en-IN" sz="13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300" b="0" dirty="0" smtClean="0"/>
                        <a:t>Provide suggestion</a:t>
                      </a:r>
                      <a:endParaRPr lang="en-IN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endParaRPr lang="en-IN" sz="13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683823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05800" y="6356349"/>
            <a:ext cx="4572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R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M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O </a:t>
            </a:r>
            <a:r>
              <a:rPr lang="en-US" altLang="en-US" sz="4000" spc="0" dirty="0">
                <a:solidFill>
                  <a:schemeClr val="tx1"/>
                </a:solidFill>
                <a:effectLst/>
              </a:rPr>
              <a:t>Use </a:t>
            </a:r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Cases</a:t>
            </a:r>
            <a:endParaRPr lang="en-US" altLang="en-US" sz="24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382000" cy="341047"/>
          </a:xfrm>
        </p:spPr>
        <p:txBody>
          <a:bodyPr/>
          <a:lstStyle/>
          <a:p>
            <a:r>
              <a:rPr lang="en-US" altLang="en-US" sz="2800" dirty="0"/>
              <a:t>Grouped into First Cut Menu Hierarchy</a:t>
            </a:r>
            <a:endParaRPr lang="en-US" sz="2800" dirty="0"/>
          </a:p>
        </p:txBody>
      </p:sp>
      <p:graphicFrame>
        <p:nvGraphicFramePr>
          <p:cNvPr id="9" name="Content Placeholder 8" descr="Table is accessible to screenreader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2606834"/>
              </p:ext>
            </p:extLst>
          </p:nvPr>
        </p:nvGraphicFramePr>
        <p:xfrm>
          <a:off x="757381" y="1508738"/>
          <a:ext cx="7772400" cy="4364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195090261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21411942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1202945371"/>
                    </a:ext>
                  </a:extLst>
                </a:gridCol>
              </a:tblGrid>
              <a:tr h="361742">
                <a:tc>
                  <a:txBody>
                    <a:bodyPr/>
                    <a:lstStyle/>
                    <a:p>
                      <a:pPr algn="l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 description</a:t>
                      </a:r>
                      <a:endParaRPr lang="en-IN" sz="11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 choices (use cases)</a:t>
                      </a:r>
                      <a:endParaRPr lang="en-IN" sz="11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Intended user(s)</a:t>
                      </a:r>
                      <a:endParaRPr lang="en-IN" sz="11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824804"/>
                  </a:ext>
                </a:extLst>
              </a:tr>
              <a:tr h="1253720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Shopping cart functions (primary or reserve)</a:t>
                      </a:r>
                      <a:endParaRPr lang="en-IN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 for item</a:t>
                      </a:r>
                      <a:endParaRPr lang="en-IN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product comments and ratings View accessory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combinations</a:t>
                      </a:r>
                    </a:p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 carts (primary to reserve or vice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versa)</a:t>
                      </a:r>
                    </a:p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 shopping cart</a:t>
                      </a:r>
                    </a:p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Empty shopping cart</a:t>
                      </a:r>
                    </a:p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out shopping cart</a:t>
                      </a:r>
                      <a:endParaRPr lang="en-IN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dirty="0" smtClean="0">
                          <a:latin typeface="+mn-lt"/>
                        </a:rPr>
                        <a:t>Customer</a:t>
                      </a:r>
                      <a:endParaRPr lang="en-IN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0219510"/>
                  </a:ext>
                </a:extLst>
              </a:tr>
              <a:tr h="802768">
                <a:tc>
                  <a:txBody>
                    <a:bodyPr/>
                    <a:lstStyle/>
                    <a:p>
                      <a:pPr algn="l">
                        <a:lnSpc>
                          <a:spcPct val="82000"/>
                        </a:lnSpc>
                        <a:spcAft>
                          <a:spcPts val="0"/>
                        </a:spcAft>
                      </a:pPr>
                      <a:r>
                        <a:rPr lang="en-US" sz="1100" spc="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 </a:t>
                      </a:r>
                      <a:r>
                        <a:rPr lang="en-US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creation</a:t>
                      </a:r>
                      <a:endParaRPr lang="en-IN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 for item</a:t>
                      </a:r>
                    </a:p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product comments and ratings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View accessory combinations</a:t>
                      </a:r>
                    </a:p>
                    <a:p>
                      <a:pPr algn="l"/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sale</a:t>
                      </a:r>
                      <a:endParaRPr lang="en-IN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service and store sales representatives</a:t>
                      </a:r>
                      <a:endParaRPr lang="en-IN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295057"/>
                  </a:ext>
                </a:extLst>
              </a:tr>
              <a:tr h="481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 shipment</a:t>
                      </a:r>
                      <a:endParaRPr lang="en-IN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Ship </a:t>
                      </a:r>
                      <a:r>
                        <a:rPr lang="en-US" sz="1100" spc="1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spc="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shippers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spc="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backorder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 </a:t>
                      </a:r>
                      <a:r>
                        <a:rPr lang="en-US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100" dirty="0" smtClean="0"/>
                        <a:t>Look up order</a:t>
                      </a:r>
                      <a:r>
                        <a:rPr lang="en-IN" sz="1100" baseline="0" dirty="0" smtClean="0"/>
                        <a:t> status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100" baseline="0" dirty="0" smtClean="0"/>
                        <a:t>Track shipment </a:t>
                      </a:r>
                      <a:endParaRPr lang="en-IN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dirty="0" smtClean="0">
                          <a:latin typeface="+mn-lt"/>
                        </a:rPr>
                        <a:t>Customer service and store sales representatives</a:t>
                      </a:r>
                      <a:endParaRPr lang="en-IN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3822063"/>
                  </a:ext>
                </a:extLst>
              </a:tr>
              <a:tr h="673834">
                <a:tc>
                  <a:txBody>
                    <a:bodyPr/>
                    <a:lstStyle/>
                    <a:p>
                      <a:pPr algn="l"/>
                      <a:r>
                        <a:rPr lang="en-IN" sz="1100" dirty="0" smtClean="0"/>
                        <a:t>Customer order control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dirty="0" smtClean="0"/>
                        <a:t>Look up order</a:t>
                      </a:r>
                      <a:r>
                        <a:rPr lang="en-IN" sz="1100" baseline="0" dirty="0" smtClean="0"/>
                        <a:t> status</a:t>
                      </a:r>
                    </a:p>
                    <a:p>
                      <a:pPr algn="l"/>
                      <a:r>
                        <a:rPr lang="en-IN" sz="1100" baseline="0" dirty="0" smtClean="0"/>
                        <a:t>Track shipment</a:t>
                      </a:r>
                    </a:p>
                    <a:p>
                      <a:pPr algn="l"/>
                      <a:r>
                        <a:rPr lang="en-IN" sz="1100" baseline="0" dirty="0" smtClean="0"/>
                        <a:t>Create item return</a:t>
                      </a:r>
                    </a:p>
                    <a:p>
                      <a:pPr algn="l"/>
                      <a:r>
                        <a:rPr lang="en-IN" sz="1100" baseline="0" dirty="0" smtClean="0"/>
                        <a:t>Rate and comment on product</a:t>
                      </a:r>
                    </a:p>
                    <a:p>
                      <a:pPr algn="l"/>
                      <a:r>
                        <a:rPr lang="en-IN" sz="1100" baseline="0" dirty="0" smtClean="0"/>
                        <a:t>Provide suggestion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dirty="0" smtClean="0"/>
                        <a:t>Customer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987178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05800" y="6356349"/>
            <a:ext cx="4572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spc="0" dirty="0" smtClean="0">
                <a:solidFill>
                  <a:schemeClr val="tx1"/>
                </a:solidFill>
                <a:effectLst/>
              </a:rPr>
              <a:t>Analysis Models and Input Forms</a:t>
            </a:r>
            <a:endParaRPr lang="en-US" sz="4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0187"/>
            <a:ext cx="8534400" cy="354355"/>
          </a:xfrm>
        </p:spPr>
        <p:txBody>
          <a:bodyPr/>
          <a:lstStyle/>
          <a:p>
            <a:r>
              <a:rPr lang="en-US" sz="2800" dirty="0" smtClean="0"/>
              <a:t>S</a:t>
            </a:r>
            <a:r>
              <a:rPr lang="en-US" sz="100" dirty="0" smtClean="0"/>
              <a:t> </a:t>
            </a:r>
            <a:r>
              <a:rPr lang="en-US" sz="2800" dirty="0" smtClean="0"/>
              <a:t>S</a:t>
            </a:r>
            <a:r>
              <a:rPr lang="en-US" sz="100" dirty="0" smtClean="0"/>
              <a:t> </a:t>
            </a:r>
            <a:r>
              <a:rPr lang="en-US" sz="2800" dirty="0" smtClean="0"/>
              <a:t>D defines input messages, which indicates what forms</a:t>
            </a:r>
            <a:endParaRPr lang="en-US" sz="2800" dirty="0"/>
          </a:p>
        </p:txBody>
      </p:sp>
      <p:pic>
        <p:nvPicPr>
          <p:cNvPr id="8" name="Content Placeholder 7" descr="An S S D diagram of customer creating an account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88708" y="1940356"/>
            <a:ext cx="5218572" cy="39667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Sample Customer Form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534400" cy="341047"/>
          </a:xfrm>
        </p:spPr>
        <p:txBody>
          <a:bodyPr/>
          <a:lstStyle/>
          <a:p>
            <a:r>
              <a:rPr lang="en-US" dirty="0" smtClean="0"/>
              <a:t>First draft of R</a:t>
            </a:r>
            <a:r>
              <a:rPr lang="en-US" sz="100" dirty="0" smtClean="0"/>
              <a:t> </a:t>
            </a:r>
            <a:r>
              <a:rPr lang="en-US" dirty="0" smtClean="0"/>
              <a:t>M</a:t>
            </a:r>
            <a:r>
              <a:rPr lang="en-US" sz="100" dirty="0" smtClean="0"/>
              <a:t> </a:t>
            </a:r>
            <a:r>
              <a:rPr lang="en-US" dirty="0" smtClean="0"/>
              <a:t>O Customer Form from S</a:t>
            </a:r>
            <a:r>
              <a:rPr lang="en-US" sz="100" dirty="0" smtClean="0"/>
              <a:t> </a:t>
            </a:r>
            <a:r>
              <a:rPr lang="en-US" dirty="0" smtClean="0"/>
              <a:t>S</a:t>
            </a:r>
            <a:r>
              <a:rPr lang="en-US" sz="100" dirty="0" smtClean="0"/>
              <a:t> </a:t>
            </a:r>
            <a:r>
              <a:rPr lang="en-US" dirty="0" smtClean="0"/>
              <a:t>D information</a:t>
            </a:r>
            <a:endParaRPr lang="en-US" dirty="0"/>
          </a:p>
        </p:txBody>
      </p:sp>
      <p:pic>
        <p:nvPicPr>
          <p:cNvPr id="8" name="Content Placeholder 7" descr="A custimer form window with the customer I D, customer name, Mobile phone, Home phone and email addres. 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135" y="1909797"/>
            <a:ext cx="4439758" cy="3989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>
                <a:solidFill>
                  <a:schemeClr val="tx1"/>
                </a:solidFill>
                <a:effectLst/>
              </a:rPr>
              <a:t>Chapter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8: Outline</a:t>
            </a:r>
            <a:endParaRPr lang="en-US" alt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693319"/>
          </a:xfrm>
        </p:spPr>
        <p:txBody>
          <a:bodyPr/>
          <a:lstStyle/>
          <a:p>
            <a:r>
              <a:rPr lang="en-US" altLang="en-US" dirty="0"/>
              <a:t>Understanding the User Experience and the User Interface</a:t>
            </a:r>
          </a:p>
          <a:p>
            <a:r>
              <a:rPr lang="en-US" altLang="en-US" dirty="0"/>
              <a:t>Fundamental Principles of User-Interface Design </a:t>
            </a:r>
          </a:p>
          <a:p>
            <a:r>
              <a:rPr lang="en-US" altLang="en-US" dirty="0"/>
              <a:t>Transitioning from Analysis to User-Interface Design</a:t>
            </a:r>
          </a:p>
          <a:p>
            <a:r>
              <a:rPr lang="en-US" altLang="en-US" dirty="0"/>
              <a:t>User-Interface Design</a:t>
            </a:r>
          </a:p>
          <a:p>
            <a:r>
              <a:rPr lang="en-US" altLang="en-US" dirty="0"/>
              <a:t>Designing Reports, Statements, and Turnaround </a:t>
            </a:r>
            <a:r>
              <a:rPr lang="en-US" altLang="en-US" dirty="0" smtClean="0"/>
              <a:t>Documents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153400" cy="609398"/>
          </a:xfrm>
        </p:spPr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Dialogs and Storyboards</a:t>
            </a:r>
            <a:endParaRPr lang="en-US" alt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401789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altLang="en-US" dirty="0"/>
              <a:t>For each use case, think of the natural flow of a dialog between user and computer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sz="2800" dirty="0"/>
              <a:t>Based on the flow of activities in use case description and/or the system sequence diagram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sz="2800" dirty="0"/>
              <a:t>Use natural language to emphasize feedback to user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sz="2800" dirty="0"/>
              <a:t>Create a storyboard of the dialog, showing the sequence of sketches of the screen each step of the dialog. (storyboarding)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sz="2800" dirty="0"/>
              <a:t>Review the storyboard with users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941796"/>
          </a:xfrm>
        </p:spPr>
        <p:txBody>
          <a:bodyPr/>
          <a:lstStyle/>
          <a:p>
            <a:r>
              <a:rPr lang="en-US" altLang="en-US" sz="4000" spc="0" dirty="0">
                <a:solidFill>
                  <a:schemeClr val="tx1"/>
                </a:solidFill>
                <a:effectLst/>
              </a:rPr>
              <a:t>From Dialog to Storyboard </a:t>
            </a:r>
            <a:r>
              <a:rPr lang="en-US" altLang="en-US" sz="2800" spc="0" dirty="0">
                <a:solidFill>
                  <a:schemeClr val="tx1"/>
                </a:solidFill>
                <a:effectLst/>
              </a:rPr>
              <a:t>(part 1)</a:t>
            </a:r>
            <a:br>
              <a:rPr lang="en-US" altLang="en-US" sz="2800" spc="0" dirty="0">
                <a:solidFill>
                  <a:schemeClr val="tx1"/>
                </a:solidFill>
                <a:effectLst/>
              </a:rPr>
            </a:br>
            <a:r>
              <a:rPr lang="en-US" altLang="en-US" sz="2800" spc="0" dirty="0">
                <a:solidFill>
                  <a:schemeClr val="tx1"/>
                </a:solidFill>
                <a:effectLst/>
              </a:rPr>
              <a:t>Use case </a:t>
            </a:r>
            <a:r>
              <a:rPr lang="en-US" altLang="en-US" sz="2800" i="1" spc="0" dirty="0">
                <a:solidFill>
                  <a:schemeClr val="tx1"/>
                </a:solidFill>
                <a:effectLst/>
              </a:rPr>
              <a:t>Check out shopping cart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6265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SYSTEM:       What </a:t>
            </a:r>
            <a:r>
              <a:rPr lang="en-US" sz="2200" dirty="0"/>
              <a:t>would you like to do?</a:t>
            </a:r>
            <a:endParaRPr lang="en-IN" sz="2200" dirty="0"/>
          </a:p>
          <a:p>
            <a:pPr marL="0" indent="0">
              <a:buNone/>
            </a:pPr>
            <a:r>
              <a:rPr lang="en-US" sz="2200" dirty="0" smtClean="0"/>
              <a:t>USER:            I’d </a:t>
            </a:r>
            <a:r>
              <a:rPr lang="en-US" sz="2200" dirty="0"/>
              <a:t>like to check out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 smtClean="0"/>
              <a:t>SYSTEM:       Okay</a:t>
            </a:r>
            <a:r>
              <a:rPr lang="en-US" sz="2200" dirty="0"/>
              <a:t>. What is your e-mail address or account number?</a:t>
            </a:r>
            <a:endParaRPr lang="en-IN" sz="2200" dirty="0"/>
          </a:p>
          <a:p>
            <a:pPr marL="0" indent="0">
              <a:buNone/>
            </a:pPr>
            <a:r>
              <a:rPr lang="en-US" sz="2200" dirty="0" smtClean="0"/>
              <a:t>USER:            My </a:t>
            </a:r>
            <a:r>
              <a:rPr lang="en-US" sz="2200" dirty="0"/>
              <a:t>e-mail address is </a:t>
            </a:r>
            <a:r>
              <a:rPr lang="en-US" sz="2200" u="sng" dirty="0">
                <a:hlinkClick r:id="rId2"/>
              </a:rPr>
              <a:t>nwells22@gmail.com</a:t>
            </a:r>
            <a:r>
              <a:rPr lang="en-US" sz="2200" dirty="0">
                <a:hlinkClick r:id="rId2"/>
              </a:rPr>
              <a:t>.</a:t>
            </a:r>
            <a:endParaRPr lang="en-IN" sz="2200" dirty="0"/>
          </a:p>
          <a:p>
            <a:pPr marL="0" indent="0">
              <a:buNone/>
            </a:pPr>
            <a:r>
              <a:rPr lang="en-US" sz="2200" dirty="0" smtClean="0"/>
              <a:t>SYSTEM:       Fine</a:t>
            </a:r>
            <a:r>
              <a:rPr lang="en-US" sz="2200" dirty="0"/>
              <a:t>. You are Nancy Wells at 1122 Silicon Avenue. Correct?</a:t>
            </a:r>
            <a:endParaRPr lang="en-IN" sz="2200" dirty="0"/>
          </a:p>
          <a:p>
            <a:pPr marL="0" indent="0">
              <a:buNone/>
            </a:pPr>
            <a:r>
              <a:rPr lang="en-US" sz="2200" dirty="0"/>
              <a:t>USER</a:t>
            </a:r>
            <a:r>
              <a:rPr lang="en-US" sz="2200" dirty="0" smtClean="0"/>
              <a:t>:            Yes</a:t>
            </a:r>
            <a:r>
              <a:rPr lang="en-US" sz="2200" dirty="0"/>
              <a:t>.</a:t>
            </a:r>
            <a:endParaRPr lang="en-IN" sz="2200" dirty="0"/>
          </a:p>
          <a:p>
            <a:pPr marL="1431925" indent="-1431925">
              <a:buNone/>
              <a:tabLst>
                <a:tab pos="1255713" algn="l"/>
              </a:tabLst>
            </a:pPr>
            <a:r>
              <a:rPr lang="en-US" sz="2200" dirty="0" smtClean="0"/>
              <a:t>SYSTEM:       All </a:t>
            </a:r>
            <a:r>
              <a:rPr lang="en-US" sz="2200" dirty="0"/>
              <a:t>items in your cart are in stock and can be shipped </a:t>
            </a:r>
            <a:r>
              <a:rPr lang="en-US" sz="2200" dirty="0" smtClean="0"/>
              <a:t>today. Because </a:t>
            </a:r>
            <a:r>
              <a:rPr lang="en-US" sz="2200" dirty="0"/>
              <a:t>your order subtotal is over </a:t>
            </a:r>
            <a:r>
              <a:rPr lang="en-US" sz="2200" dirty="0" smtClean="0"/>
              <a:t>$100</a:t>
            </a:r>
            <a:r>
              <a:rPr lang="en-US" sz="2200" dirty="0"/>
              <a:t>, you qualify for free UPS ground shipping (</a:t>
            </a:r>
            <a:r>
              <a:rPr lang="en-US" sz="2200" dirty="0" smtClean="0"/>
              <a:t>3 to 5 </a:t>
            </a:r>
            <a:r>
              <a:rPr lang="en-US" sz="2200" dirty="0"/>
              <a:t>days). Other shipping options include next day ($35.00), two day ($20.00), and </a:t>
            </a:r>
            <a:r>
              <a:rPr lang="en-US" sz="2200" dirty="0" smtClean="0"/>
              <a:t>U</a:t>
            </a:r>
            <a:r>
              <a:rPr lang="en-US" sz="100" dirty="0" smtClean="0"/>
              <a:t> </a:t>
            </a:r>
            <a:r>
              <a:rPr lang="en-US" sz="2200" dirty="0" smtClean="0"/>
              <a:t>S</a:t>
            </a:r>
            <a:r>
              <a:rPr lang="en-US" sz="100" dirty="0" smtClean="0"/>
              <a:t> </a:t>
            </a:r>
            <a:r>
              <a:rPr lang="en-US" sz="2200" dirty="0" smtClean="0"/>
              <a:t>P</a:t>
            </a:r>
            <a:r>
              <a:rPr lang="en-US" sz="100" dirty="0" smtClean="0"/>
              <a:t> </a:t>
            </a:r>
            <a:r>
              <a:rPr lang="en-US" sz="2200" dirty="0" smtClean="0"/>
              <a:t>S </a:t>
            </a:r>
            <a:r>
              <a:rPr lang="en-US" sz="2200" dirty="0"/>
              <a:t>parcel post ($11.70, </a:t>
            </a:r>
            <a:r>
              <a:rPr lang="en-US" sz="2200" dirty="0" smtClean="0"/>
              <a:t>5 to 7 </a:t>
            </a:r>
            <a:r>
              <a:rPr lang="en-US" sz="2200" dirty="0"/>
              <a:t>days). How would you like your items to be shipped</a:t>
            </a:r>
            <a:r>
              <a:rPr lang="en-US" sz="2200" dirty="0" smtClean="0"/>
              <a:t>?</a:t>
            </a:r>
            <a:endParaRPr lang="en-IN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31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altLang="en-US" sz="4000" spc="0" dirty="0">
                <a:solidFill>
                  <a:schemeClr val="tx1"/>
                </a:solidFill>
                <a:effectLst/>
              </a:rPr>
              <a:t>From Dialog to Storyboard </a:t>
            </a:r>
            <a:r>
              <a:rPr lang="en-US" altLang="en-US" sz="2800" spc="0" dirty="0">
                <a:solidFill>
                  <a:schemeClr val="tx1"/>
                </a:solidFill>
                <a:effectLst/>
              </a:rPr>
              <a:t>(part 1)</a:t>
            </a:r>
          </a:p>
        </p:txBody>
      </p:sp>
      <p:pic>
        <p:nvPicPr>
          <p:cNvPr id="9" name="Content Placeholder 8" descr="R M O storyboard for check out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805" y="1329430"/>
            <a:ext cx="6714390" cy="43093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altLang="en-US" sz="4000" spc="0" dirty="0">
                <a:solidFill>
                  <a:schemeClr val="tx1"/>
                </a:solidFill>
                <a:effectLst/>
              </a:rPr>
              <a:t>From Dialog to Storyboard </a:t>
            </a:r>
            <a:r>
              <a:rPr lang="en-US" altLang="en-US" sz="2800" spc="0" dirty="0">
                <a:solidFill>
                  <a:schemeClr val="tx1"/>
                </a:solidFill>
                <a:effectLst/>
              </a:rPr>
              <a:t>(part 2</a:t>
            </a:r>
            <a:r>
              <a:rPr lang="en-US" altLang="en-US" sz="2800" spc="0" dirty="0" smtClean="0">
                <a:solidFill>
                  <a:schemeClr val="tx1"/>
                </a:solidFill>
                <a:effectLst/>
              </a:rPr>
              <a:t>)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(1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48883"/>
          </a:xfrm>
        </p:spPr>
        <p:txBody>
          <a:bodyPr/>
          <a:lstStyle/>
          <a:p>
            <a:pPr marL="0" indent="0" algn="just" defTabSz="1255713">
              <a:buNone/>
            </a:pPr>
            <a:r>
              <a:rPr lang="en-US" sz="1800" dirty="0" smtClean="0"/>
              <a:t>USER:        Free U</a:t>
            </a:r>
            <a:r>
              <a:rPr lang="en-US" sz="100" dirty="0" smtClean="0"/>
              <a:t> </a:t>
            </a:r>
            <a:r>
              <a:rPr lang="en-US" sz="1800" dirty="0" smtClean="0"/>
              <a:t>P</a:t>
            </a:r>
            <a:r>
              <a:rPr lang="en-US" sz="100" dirty="0" smtClean="0"/>
              <a:t> </a:t>
            </a:r>
            <a:r>
              <a:rPr lang="en-US" sz="1800" dirty="0" smtClean="0"/>
              <a:t>S </a:t>
            </a:r>
            <a:r>
              <a:rPr lang="en-US" sz="1800" dirty="0"/>
              <a:t>ground shipping</a:t>
            </a:r>
            <a:r>
              <a:rPr lang="en-US" sz="1800" dirty="0" smtClean="0"/>
              <a:t>.</a:t>
            </a:r>
          </a:p>
          <a:p>
            <a:pPr marL="989013" indent="-989013">
              <a:buNone/>
            </a:pPr>
            <a:r>
              <a:rPr lang="en-US" sz="1800" dirty="0"/>
              <a:t>SYSTEM</a:t>
            </a:r>
            <a:r>
              <a:rPr lang="en-US" sz="1800" dirty="0" smtClean="0"/>
              <a:t>:   We </a:t>
            </a:r>
            <a:r>
              <a:rPr lang="en-US" sz="1800" dirty="0"/>
              <a:t>have a shipping address on file for you (1122 </a:t>
            </a:r>
            <a:r>
              <a:rPr lang="en-US" sz="1800" dirty="0" smtClean="0"/>
              <a:t>Silicon</a:t>
            </a:r>
            <a:r>
              <a:rPr lang="en-IN" sz="1800" dirty="0"/>
              <a:t> </a:t>
            </a:r>
            <a:r>
              <a:rPr lang="en-US" sz="1800" dirty="0" smtClean="0"/>
              <a:t>Avenue</a:t>
            </a:r>
            <a:r>
              <a:rPr lang="en-US" sz="1800" dirty="0"/>
              <a:t>). Do you want your order shipped to that address</a:t>
            </a:r>
            <a:r>
              <a:rPr lang="en-US" sz="1800" dirty="0" smtClean="0"/>
              <a:t>?</a:t>
            </a:r>
          </a:p>
          <a:p>
            <a:pPr marL="0" indent="0">
              <a:buNone/>
            </a:pPr>
            <a:r>
              <a:rPr lang="en-US" sz="1800" dirty="0" smtClean="0"/>
              <a:t>USER:        No</a:t>
            </a:r>
            <a:r>
              <a:rPr lang="en-US" sz="1800" dirty="0"/>
              <a:t>.</a:t>
            </a:r>
            <a:endParaRPr lang="en-IN" sz="1800" dirty="0"/>
          </a:p>
          <a:p>
            <a:pPr marL="0" indent="0">
              <a:buNone/>
            </a:pPr>
            <a:r>
              <a:rPr lang="en-US" sz="1800" dirty="0"/>
              <a:t>SYSTEM</a:t>
            </a:r>
            <a:r>
              <a:rPr lang="en-US" sz="1800" dirty="0" smtClean="0"/>
              <a:t>:   To </a:t>
            </a:r>
            <a:r>
              <a:rPr lang="en-US" sz="1800" dirty="0"/>
              <a:t>what address would you like the order shipped?</a:t>
            </a:r>
            <a:endParaRPr lang="en-IN" sz="1800" dirty="0"/>
          </a:p>
          <a:p>
            <a:pPr marL="0" indent="0">
              <a:buNone/>
            </a:pPr>
            <a:r>
              <a:rPr lang="en-US" sz="1800" dirty="0" smtClean="0"/>
              <a:t>USER:        John </a:t>
            </a:r>
            <a:r>
              <a:rPr lang="en-US" sz="1800" dirty="0"/>
              <a:t>Wells, 1612 Jefferson Street </a:t>
            </a:r>
            <a:r>
              <a:rPr lang="en-US" sz="1800" dirty="0" smtClean="0"/>
              <a:t>N</a:t>
            </a:r>
            <a:r>
              <a:rPr lang="en-US" sz="100" dirty="0" smtClean="0"/>
              <a:t> </a:t>
            </a:r>
            <a:r>
              <a:rPr lang="en-US" sz="1800" dirty="0" smtClean="0"/>
              <a:t>E</a:t>
            </a:r>
            <a:r>
              <a:rPr lang="en-US" sz="1800" dirty="0"/>
              <a:t>, Albuquerque, </a:t>
            </a:r>
            <a:r>
              <a:rPr lang="en-US" sz="1800" dirty="0" smtClean="0"/>
              <a:t>N</a:t>
            </a:r>
            <a:r>
              <a:rPr lang="en-US" sz="100" dirty="0" smtClean="0"/>
              <a:t> </a:t>
            </a:r>
            <a:r>
              <a:rPr lang="en-US" sz="1800" dirty="0" smtClean="0"/>
              <a:t>M 87123.</a:t>
            </a:r>
          </a:p>
          <a:p>
            <a:pPr marL="989013" indent="-989013">
              <a:buNone/>
            </a:pPr>
            <a:r>
              <a:rPr lang="en-US" sz="1800" dirty="0"/>
              <a:t>SYSTEM</a:t>
            </a:r>
            <a:r>
              <a:rPr lang="en-US" sz="1800" dirty="0" smtClean="0"/>
              <a:t>:   Okay</a:t>
            </a:r>
            <a:r>
              <a:rPr lang="en-US" sz="1800" dirty="0"/>
              <a:t>, the total charge is $125.56 ($117.90 item subtotal </a:t>
            </a:r>
            <a:r>
              <a:rPr lang="en-US" sz="1800" dirty="0" smtClean="0"/>
              <a:t>plus</a:t>
            </a:r>
            <a:r>
              <a:rPr lang="en-IN" sz="1800" dirty="0"/>
              <a:t> </a:t>
            </a:r>
            <a:r>
              <a:rPr lang="en-US" sz="1800" dirty="0" smtClean="0"/>
              <a:t>$7.66 </a:t>
            </a:r>
            <a:r>
              <a:rPr lang="en-US" sz="1800" dirty="0"/>
              <a:t>sales tax). Shall I charge that amount to your credit card on file (a Visa with an account number ending in 0899</a:t>
            </a:r>
            <a:r>
              <a:rPr lang="en-US" sz="1800" dirty="0" smtClean="0"/>
              <a:t>)?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USER:        Yes.</a:t>
            </a:r>
          </a:p>
          <a:p>
            <a:pPr marL="989013" indent="-989013">
              <a:buNone/>
            </a:pPr>
            <a:r>
              <a:rPr lang="en-US" sz="1800" dirty="0"/>
              <a:t>SYSTEM</a:t>
            </a:r>
            <a:r>
              <a:rPr lang="en-US" sz="1800" dirty="0" smtClean="0"/>
              <a:t>:    Your </a:t>
            </a:r>
            <a:r>
              <a:rPr lang="en-US" sz="1800" dirty="0"/>
              <a:t>payment has been approved, and your order is </a:t>
            </a:r>
            <a:r>
              <a:rPr lang="en-US" sz="1800" dirty="0" smtClean="0"/>
              <a:t>being</a:t>
            </a:r>
            <a:r>
              <a:rPr lang="en-IN" sz="1800" dirty="0"/>
              <a:t> </a:t>
            </a:r>
            <a:r>
              <a:rPr lang="en-US" sz="1800" dirty="0" smtClean="0"/>
              <a:t>prepared </a:t>
            </a:r>
            <a:r>
              <a:rPr lang="en-US" sz="1800" dirty="0"/>
              <a:t>for shipment. A confirmation e-mail has been sent to you, and another will be sent with a shipment tracking number when the order is shipped later today. Can I help you with anything else</a:t>
            </a:r>
            <a:r>
              <a:rPr lang="en-US" sz="1800" dirty="0" smtClean="0"/>
              <a:t>?</a:t>
            </a:r>
          </a:p>
          <a:p>
            <a:pPr marL="0" indent="0">
              <a:buNone/>
            </a:pPr>
            <a:r>
              <a:rPr lang="en-US" sz="1800" dirty="0" smtClean="0"/>
              <a:t>USER:        No</a:t>
            </a:r>
            <a:r>
              <a:rPr lang="en-US" sz="1800" dirty="0"/>
              <a:t>.</a:t>
            </a:r>
            <a:endParaRPr lang="en-IN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33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altLang="en-US" sz="4000" spc="0" dirty="0">
                <a:solidFill>
                  <a:schemeClr val="tx1"/>
                </a:solidFill>
                <a:effectLst/>
              </a:rPr>
              <a:t>From Dialog to Storyboard </a:t>
            </a:r>
            <a:r>
              <a:rPr lang="en-US" altLang="en-US" sz="2800" spc="0" dirty="0">
                <a:solidFill>
                  <a:schemeClr val="tx1"/>
                </a:solidFill>
                <a:effectLst/>
              </a:rPr>
              <a:t>(part 2</a:t>
            </a:r>
            <a:r>
              <a:rPr lang="en-US" altLang="en-US" sz="2800" spc="0" dirty="0" smtClean="0">
                <a:solidFill>
                  <a:schemeClr val="tx1"/>
                </a:solidFill>
                <a:effectLst/>
              </a:rPr>
              <a:t>)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6" descr="R M O storyboard for check out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486" y="1068110"/>
            <a:ext cx="6799026" cy="43093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50"/>
            <a:ext cx="8382000" cy="609398"/>
          </a:xfrm>
        </p:spPr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User-Interface </a:t>
            </a:r>
            <a:r>
              <a:rPr lang="en-US" altLang="en-US" spc="0" dirty="0">
                <a:solidFill>
                  <a:schemeClr val="tx1"/>
                </a:solidFill>
                <a:effectLst/>
              </a:rPr>
              <a:t>Design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(1 of 3</a:t>
            </a:r>
            <a:r>
              <a:rPr lang="en-US" altLang="en-US" sz="2000" spc="0" dirty="0">
                <a:solidFill>
                  <a:schemeClr val="tx1"/>
                </a:solidFill>
                <a:effectLst/>
              </a:rPr>
              <a:t>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856167"/>
          </a:xfrm>
        </p:spPr>
        <p:txBody>
          <a:bodyPr/>
          <a:lstStyle/>
          <a:p>
            <a:r>
              <a:rPr lang="en-US" dirty="0" smtClean="0"/>
              <a:t>Is the system a custom application or browser based?</a:t>
            </a:r>
          </a:p>
          <a:p>
            <a:r>
              <a:rPr lang="en-US" dirty="0" smtClean="0"/>
              <a:t>What kinds of devices will the user-interface need to support?</a:t>
            </a:r>
          </a:p>
          <a:p>
            <a:r>
              <a:rPr lang="en-US" dirty="0" smtClean="0"/>
              <a:t>What operating systems will the user-interface run on?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356349"/>
            <a:ext cx="3810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0350"/>
            <a:ext cx="8382000" cy="609398"/>
          </a:xfrm>
        </p:spPr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User-Interface </a:t>
            </a:r>
            <a:r>
              <a:rPr lang="en-US" altLang="en-US" spc="0" dirty="0">
                <a:solidFill>
                  <a:schemeClr val="tx1"/>
                </a:solidFill>
                <a:effectLst/>
              </a:rPr>
              <a:t>Design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of 3</a:t>
            </a:r>
            <a:r>
              <a:rPr lang="en-US" altLang="en-US" sz="2000" spc="0" dirty="0">
                <a:solidFill>
                  <a:schemeClr val="tx1"/>
                </a:solidFill>
                <a:effectLst/>
              </a:rPr>
              <a:t>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11553"/>
            <a:ext cx="8229600" cy="157395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altLang="en-US" sz="2800" dirty="0" smtClean="0"/>
              <a:t>Desktop and Laptop UIs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sz="2400" dirty="0" smtClean="0"/>
              <a:t>Layout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Formatting</a:t>
            </a:r>
          </a:p>
          <a:p>
            <a:pPr lvl="2">
              <a:lnSpc>
                <a:spcPct val="80000"/>
              </a:lnSpc>
              <a:spcBef>
                <a:spcPts val="1000"/>
              </a:spcBef>
            </a:pPr>
            <a:r>
              <a:rPr lang="en-US" altLang="en-US" sz="2000" dirty="0" smtClean="0"/>
              <a:t>Purposeful designs, location and grouping, no sloppiness or errors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/>
              <a:t>Poorly designed form – </a:t>
            </a:r>
            <a:endParaRPr lang="en-US" altLang="en-US" dirty="0"/>
          </a:p>
        </p:txBody>
      </p:sp>
      <p:pic>
        <p:nvPicPr>
          <p:cNvPr id="8" name="Content Placeholder 7" descr="A window for carrying out payment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83017" y="3131712"/>
            <a:ext cx="6248507" cy="27030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0350"/>
            <a:ext cx="8382000" cy="609398"/>
          </a:xfrm>
        </p:spPr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User-Interface </a:t>
            </a:r>
            <a:r>
              <a:rPr lang="en-US" altLang="en-US" spc="0" dirty="0">
                <a:solidFill>
                  <a:schemeClr val="tx1"/>
                </a:solidFill>
                <a:effectLst/>
              </a:rPr>
              <a:t>Design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(3 of 3</a:t>
            </a:r>
            <a:r>
              <a:rPr lang="en-US" altLang="en-US" sz="2000" spc="0" dirty="0">
                <a:solidFill>
                  <a:schemeClr val="tx1"/>
                </a:solidFill>
                <a:effectLst/>
              </a:rPr>
              <a:t>)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229600" cy="2096151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altLang="en-US" sz="2800" dirty="0" smtClean="0"/>
              <a:t>Data </a:t>
            </a:r>
            <a:r>
              <a:rPr lang="en-US" altLang="en-US" sz="2800" dirty="0"/>
              <a:t>Entry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sz="2400" dirty="0"/>
              <a:t>Text box, list box, combo box, radio buttons, check </a:t>
            </a:r>
            <a:r>
              <a:rPr lang="en-US" altLang="en-US" sz="2400" dirty="0" smtClean="0"/>
              <a:t>boxes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sz="2400" dirty="0" smtClean="0"/>
              <a:t>Include online editing to minimize errors</a:t>
            </a:r>
            <a:endParaRPr lang="en-US" altLang="en-US" sz="2400" dirty="0"/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altLang="en-US" sz="2800" dirty="0"/>
              <a:t>Navigation and </a:t>
            </a:r>
            <a:r>
              <a:rPr lang="en-US" altLang="en-US" sz="2800" dirty="0" smtClean="0"/>
              <a:t>Visibility</a:t>
            </a:r>
            <a:endParaRPr lang="en-US" altLang="en-US" sz="2800" dirty="0"/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sz="2400" dirty="0"/>
              <a:t>Minimize, maximize, close, scroll bars, </a:t>
            </a:r>
            <a:r>
              <a:rPr lang="en-US" altLang="en-US" sz="2400" dirty="0" smtClean="0"/>
              <a:t>resize</a:t>
            </a: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R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M</a:t>
            </a:r>
            <a:r>
              <a:rPr lang="en-US" alt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pc="0" dirty="0" smtClean="0">
                <a:solidFill>
                  <a:schemeClr val="tx1"/>
                </a:solidFill>
                <a:effectLst/>
              </a:rPr>
              <a:t>O </a:t>
            </a:r>
            <a:r>
              <a:rPr lang="en-US" altLang="en-US" spc="0" dirty="0">
                <a:solidFill>
                  <a:schemeClr val="tx1"/>
                </a:solidFill>
                <a:effectLst/>
              </a:rPr>
              <a:t>Windows Form</a:t>
            </a:r>
          </a:p>
        </p:txBody>
      </p:sp>
      <p:pic>
        <p:nvPicPr>
          <p:cNvPr id="10" name="Content Placeholder 1" descr="A windows form for a product, with the image of the product, the description and all the other detail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24" y="996086"/>
            <a:ext cx="6041003" cy="482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82000" y="6356349"/>
            <a:ext cx="3810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Sample Web page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411551"/>
            <a:ext cx="8382000" cy="417249"/>
          </a:xfrm>
        </p:spPr>
        <p:txBody>
          <a:bodyPr/>
          <a:lstStyle/>
          <a:p>
            <a:r>
              <a:rPr lang="en-US" dirty="0" smtClean="0"/>
              <a:t>More navigation controls would help</a:t>
            </a:r>
            <a:endParaRPr lang="en-US" dirty="0"/>
          </a:p>
        </p:txBody>
      </p:sp>
      <p:pic>
        <p:nvPicPr>
          <p:cNvPr id="6" name="Content Placeholder 5" descr="The cart page of Amazon.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26382" y="1938687"/>
            <a:ext cx="7577774" cy="39803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49"/>
            <a:ext cx="609600" cy="365125"/>
          </a:xfrm>
        </p:spPr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39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8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sz="4400" spc="0" dirty="0" smtClean="0">
                <a:solidFill>
                  <a:schemeClr val="tx1"/>
                </a:solidFill>
                <a:effectLst/>
              </a:rPr>
              <a:t>Learning Objectives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(1 of 2)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60920"/>
          </a:xfrm>
        </p:spPr>
        <p:txBody>
          <a:bodyPr/>
          <a:lstStyle/>
          <a:p>
            <a:r>
              <a:rPr lang="en-US" sz="2800" dirty="0"/>
              <a:t>Explain the concepts of user experience</a:t>
            </a:r>
            <a:r>
              <a:rPr lang="en-US" sz="2800" dirty="0" smtClean="0"/>
              <a:t>, user </a:t>
            </a:r>
            <a:r>
              <a:rPr lang="en-US" sz="2800" dirty="0"/>
              <a:t>interface, and usability</a:t>
            </a:r>
          </a:p>
          <a:p>
            <a:r>
              <a:rPr lang="en-US" sz="2800" dirty="0"/>
              <a:t>Describe the metaphors that can be used </a:t>
            </a:r>
            <a:r>
              <a:rPr lang="en-US" sz="2800" dirty="0" smtClean="0"/>
              <a:t>to assist </a:t>
            </a:r>
            <a:r>
              <a:rPr lang="en-US" sz="2800" dirty="0"/>
              <a:t>in user-interface </a:t>
            </a:r>
            <a:r>
              <a:rPr lang="en-US" sz="2800" dirty="0" smtClean="0"/>
              <a:t>design </a:t>
            </a:r>
          </a:p>
          <a:p>
            <a:r>
              <a:rPr lang="en-US" sz="2800" dirty="0" smtClean="0"/>
              <a:t>Describe </a:t>
            </a:r>
            <a:r>
              <a:rPr lang="en-US" sz="2800" dirty="0"/>
              <a:t>important characteristics of </a:t>
            </a:r>
            <a:r>
              <a:rPr lang="en-US" sz="2800" dirty="0" smtClean="0"/>
              <a:t>human interface objects </a:t>
            </a:r>
            <a:r>
              <a:rPr lang="en-US" sz="2800" dirty="0"/>
              <a:t>that affect usability</a:t>
            </a:r>
          </a:p>
          <a:p>
            <a:r>
              <a:rPr lang="en-US" sz="2800" dirty="0"/>
              <a:t>Discuss the important principles of </a:t>
            </a:r>
            <a:r>
              <a:rPr lang="en-US" sz="2800" dirty="0" smtClean="0"/>
              <a:t>navigation through </a:t>
            </a:r>
            <a:r>
              <a:rPr lang="en-US" sz="2800" dirty="0"/>
              <a:t>a software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1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153400" cy="1107996"/>
          </a:xfrm>
        </p:spPr>
        <p:txBody>
          <a:bodyPr/>
          <a:lstStyle/>
          <a:p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Considerations for Web-based Applications</a:t>
            </a:r>
            <a:endParaRPr lang="en-US" altLang="en-US" sz="4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610600" cy="194514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Layout and formatting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Various browser default settings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Impact of online advertising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Data entry and user actions – client side programming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Navigation and visibility – complete yet simple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Extreme advertising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3810000" cy="907583"/>
          </a:xfrm>
        </p:spPr>
        <p:txBody>
          <a:bodyPr/>
          <a:lstStyle/>
          <a:p>
            <a:r>
              <a:rPr lang="en-US" sz="2800" dirty="0" smtClean="0"/>
              <a:t>Only advertising on this page</a:t>
            </a:r>
            <a:endParaRPr lang="en-US" sz="2800" dirty="0"/>
          </a:p>
        </p:txBody>
      </p:sp>
      <p:pic>
        <p:nvPicPr>
          <p:cNvPr id="8" name="Content Placeholder 7" descr="A web page full of advertisements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3662" y="1445727"/>
            <a:ext cx="4096970" cy="34310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356349"/>
            <a:ext cx="6096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R</a:t>
            </a:r>
            <a:r>
              <a:rPr lang="en-US" sz="100" spc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M</a:t>
            </a:r>
            <a:r>
              <a:rPr lang="en-US" sz="100" spc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O Checkout Page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382000" cy="798247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sz="100" dirty="0" smtClean="0"/>
              <a:t> </a:t>
            </a:r>
            <a:r>
              <a:rPr lang="en-US" dirty="0" smtClean="0"/>
              <a:t>M</a:t>
            </a:r>
            <a:r>
              <a:rPr lang="en-US" sz="100" dirty="0" smtClean="0"/>
              <a:t> </a:t>
            </a:r>
            <a:r>
              <a:rPr lang="en-US" dirty="0" smtClean="0"/>
              <a:t>O shopping cart checkout </a:t>
            </a:r>
          </a:p>
          <a:p>
            <a:pPr lvl="1"/>
            <a:r>
              <a:rPr lang="en-US" dirty="0" smtClean="0"/>
              <a:t>Simple, easy to read </a:t>
            </a:r>
            <a:endParaRPr lang="en-US" dirty="0"/>
          </a:p>
        </p:txBody>
      </p:sp>
      <p:pic>
        <p:nvPicPr>
          <p:cNvPr id="9" name="Content Placeholder 8" descr="an R M O shopping cart check out page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65905" y="2362200"/>
            <a:ext cx="5500248" cy="34310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356349"/>
            <a:ext cx="4572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924800" cy="990600"/>
          </a:xfrm>
        </p:spPr>
        <p:txBody>
          <a:bodyPr/>
          <a:lstStyle/>
          <a:p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Smartphones and Small Mobile Devices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(1 of 3)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3520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411553"/>
            <a:ext cx="4114800" cy="2179058"/>
          </a:xfrm>
        </p:spPr>
        <p:txBody>
          <a:bodyPr/>
          <a:lstStyle/>
          <a:p>
            <a:pPr marL="352800" indent="-352800">
              <a:spcBef>
                <a:spcPts val="1000"/>
              </a:spcBef>
            </a:pPr>
            <a:r>
              <a:rPr lang="en-US" altLang="en-US" sz="3200" dirty="0"/>
              <a:t>Challenges</a:t>
            </a:r>
          </a:p>
          <a:p>
            <a:pPr lvl="1"/>
            <a:r>
              <a:rPr lang="en-US" altLang="en-US" sz="2400" dirty="0"/>
              <a:t>Small screen size, small keyboards and touch screens, limited network capacity, app design guidelines and toolkits</a:t>
            </a:r>
          </a:p>
        </p:txBody>
      </p:sp>
      <p:pic>
        <p:nvPicPr>
          <p:cNvPr id="8" name="Content Placeholder 7" descr="An image on a smart phone screen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411553"/>
            <a:ext cx="2125219" cy="41515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05800" y="6356349"/>
            <a:ext cx="4572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01000" cy="984985"/>
          </a:xfrm>
        </p:spPr>
        <p:txBody>
          <a:bodyPr/>
          <a:lstStyle/>
          <a:p>
            <a:r>
              <a:rPr lang="en-US" sz="4000" spc="0" dirty="0" smtClean="0">
                <a:solidFill>
                  <a:schemeClr val="tx1"/>
                </a:solidFill>
                <a:effectLst/>
              </a:rPr>
              <a:t>Smartphones and Small Mobile Devices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altLang="en-US" sz="2000" spc="0" dirty="0">
                <a:solidFill>
                  <a:schemeClr val="tx1"/>
                </a:solidFill>
                <a:effectLst/>
              </a:rPr>
              <a:t>of 3)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370427"/>
          </a:xfrm>
        </p:spPr>
        <p:txBody>
          <a:bodyPr/>
          <a:lstStyle/>
          <a:p>
            <a:r>
              <a:rPr lang="en-US" dirty="0" smtClean="0"/>
              <a:t>Layout and formatting</a:t>
            </a:r>
          </a:p>
          <a:p>
            <a:pPr lvl="1"/>
            <a:r>
              <a:rPr lang="en-US" dirty="0" smtClean="0"/>
              <a:t>Rotating view, resizing, visible navigation, scrolling</a:t>
            </a:r>
          </a:p>
          <a:p>
            <a:r>
              <a:rPr lang="en-US" dirty="0" smtClean="0"/>
              <a:t>Data entry and user actions</a:t>
            </a:r>
          </a:p>
          <a:p>
            <a:pPr lvl="1"/>
            <a:r>
              <a:rPr lang="en-US" dirty="0" smtClean="0"/>
              <a:t>Fat finger and accidental touches</a:t>
            </a:r>
          </a:p>
          <a:p>
            <a:r>
              <a:rPr lang="en-US" dirty="0" smtClean="0"/>
              <a:t>Navigation and visibility</a:t>
            </a:r>
          </a:p>
          <a:p>
            <a:pPr lvl="1"/>
            <a:r>
              <a:rPr lang="en-US" dirty="0" smtClean="0"/>
              <a:t>Show site map</a:t>
            </a:r>
          </a:p>
          <a:p>
            <a:pPr lvl="1"/>
            <a:r>
              <a:rPr lang="en-US" dirty="0" smtClean="0"/>
              <a:t>Use action bar</a:t>
            </a:r>
          </a:p>
          <a:p>
            <a:pPr lvl="1"/>
            <a:r>
              <a:rPr lang="en-US" dirty="0" smtClean="0"/>
              <a:t>Visual clues</a:t>
            </a:r>
          </a:p>
          <a:p>
            <a:pPr lvl="1"/>
            <a:r>
              <a:rPr lang="en-US" dirty="0" smtClean="0"/>
              <a:t>Back button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984985"/>
          </a:xfrm>
        </p:spPr>
        <p:txBody>
          <a:bodyPr/>
          <a:lstStyle/>
          <a:p>
            <a:r>
              <a:rPr lang="en-US" sz="4000" spc="0" dirty="0" smtClean="0">
                <a:solidFill>
                  <a:schemeClr val="tx1"/>
                </a:solidFill>
                <a:effectLst/>
              </a:rPr>
              <a:t>Smartphones and Small Mobile Devices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altLang="en-US" sz="2000" spc="0" dirty="0">
                <a:solidFill>
                  <a:schemeClr val="tx1"/>
                </a:solidFill>
                <a:effectLst/>
              </a:rPr>
              <a:t>of 3)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419600" cy="798247"/>
          </a:xfrm>
        </p:spPr>
        <p:txBody>
          <a:bodyPr/>
          <a:lstStyle/>
          <a:p>
            <a:pPr marL="352800" indent="-352800">
              <a:spcBef>
                <a:spcPts val="1000"/>
              </a:spcBef>
            </a:pPr>
            <a:r>
              <a:rPr lang="en-US" dirty="0" smtClean="0"/>
              <a:t>Sample prototype for R</a:t>
            </a:r>
            <a:r>
              <a:rPr lang="en-US" sz="100" dirty="0" smtClean="0"/>
              <a:t> </a:t>
            </a:r>
            <a:r>
              <a:rPr lang="en-US" dirty="0" smtClean="0"/>
              <a:t>M</a:t>
            </a:r>
            <a:r>
              <a:rPr lang="en-US" sz="100" dirty="0" smtClean="0"/>
              <a:t> </a:t>
            </a:r>
            <a:r>
              <a:rPr lang="en-US" dirty="0" smtClean="0"/>
              <a:t>O home page display</a:t>
            </a:r>
          </a:p>
        </p:txBody>
      </p:sp>
      <p:pic>
        <p:nvPicPr>
          <p:cNvPr id="8" name="Content Placeholder 7" descr="A shopping page menu on a smart phone screen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8093" y="1294911"/>
            <a:ext cx="2880107" cy="41515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356349"/>
            <a:ext cx="4572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U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I for Tablets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4"/>
            <a:ext cx="8305800" cy="771598"/>
          </a:xfrm>
        </p:spPr>
        <p:txBody>
          <a:bodyPr/>
          <a:lstStyle/>
          <a:p>
            <a:pPr marL="352800" indent="-352800">
              <a:spcBef>
                <a:spcPts val="1000"/>
              </a:spcBef>
            </a:pPr>
            <a:r>
              <a:rPr lang="en-US" dirty="0" smtClean="0"/>
              <a:t>Similar to smartphones, except more real estate to display</a:t>
            </a:r>
            <a:endParaRPr lang="en-US" dirty="0"/>
          </a:p>
        </p:txBody>
      </p:sp>
      <p:pic>
        <p:nvPicPr>
          <p:cNvPr id="7" name="Content Placeholder 6" descr="A menu displayed on a tablet screen. 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7815" y="2266341"/>
            <a:ext cx="4680672" cy="36824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107996"/>
          </a:xfrm>
        </p:spPr>
        <p:txBody>
          <a:bodyPr/>
          <a:lstStyle/>
          <a:p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Designing Reports, Statements, and Turnaround Documents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(1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452582" y="1752600"/>
            <a:ext cx="8229600" cy="361534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altLang="en-US" sz="2600" dirty="0" smtClean="0"/>
              <a:t>Report Types</a:t>
            </a:r>
          </a:p>
          <a:p>
            <a:pPr lvl="1">
              <a:spcBef>
                <a:spcPts val="1000"/>
              </a:spcBef>
            </a:pPr>
            <a:r>
              <a:rPr lang="en-US" altLang="en-US" sz="2200" dirty="0" smtClean="0"/>
              <a:t>Detailed </a:t>
            </a:r>
            <a:r>
              <a:rPr lang="en-US" altLang="en-US" sz="2200" dirty="0"/>
              <a:t>reports -- reports that contain specific information on business transactions</a:t>
            </a:r>
          </a:p>
          <a:p>
            <a:pPr lvl="1">
              <a:spcBef>
                <a:spcPts val="1000"/>
              </a:spcBef>
            </a:pPr>
            <a:r>
              <a:rPr lang="en-US" altLang="en-US" sz="2200" dirty="0"/>
              <a:t>Summary reports -- reports that summarize detail or recap periodic activity</a:t>
            </a:r>
          </a:p>
          <a:p>
            <a:pPr lvl="1">
              <a:spcBef>
                <a:spcPts val="1000"/>
              </a:spcBef>
            </a:pPr>
            <a:r>
              <a:rPr lang="en-US" altLang="en-US" sz="2200" dirty="0"/>
              <a:t>Exception reports -- reports that provide details or summary information about transactions or operating results that fall outside a predefined normal range of values</a:t>
            </a:r>
          </a:p>
          <a:p>
            <a:pPr lvl="1">
              <a:spcBef>
                <a:spcPts val="1000"/>
              </a:spcBef>
            </a:pPr>
            <a:r>
              <a:rPr lang="en-US" altLang="en-US" sz="2200" dirty="0"/>
              <a:t>Executive reports -- reports used by high level managers to assess overall organizational health and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R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M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O Reports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(1 of 5)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2667000" cy="798247"/>
          </a:xfrm>
        </p:spPr>
        <p:txBody>
          <a:bodyPr/>
          <a:lstStyle/>
          <a:p>
            <a:r>
              <a:rPr lang="en-US" sz="2800" dirty="0" smtClean="0"/>
              <a:t>Shopping cart order report</a:t>
            </a:r>
            <a:endParaRPr lang="en-US" sz="2800" dirty="0"/>
          </a:p>
        </p:txBody>
      </p:sp>
      <p:pic>
        <p:nvPicPr>
          <p:cNvPr id="8" name="Content Placeholder 7" descr="A detailed shopping cart order, with shipping information and paymenty information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41701" y="1307492"/>
            <a:ext cx="5800969" cy="44627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356349"/>
            <a:ext cx="4572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2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R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M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O Reports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(2 of 5)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2971800" cy="493447"/>
          </a:xfrm>
        </p:spPr>
        <p:txBody>
          <a:bodyPr/>
          <a:lstStyle/>
          <a:p>
            <a:r>
              <a:rPr lang="en-US" sz="2800" dirty="0" smtClean="0"/>
              <a:t>Inventory report</a:t>
            </a:r>
            <a:endParaRPr lang="en-US" sz="2800" dirty="0"/>
          </a:p>
        </p:txBody>
      </p:sp>
      <p:pic>
        <p:nvPicPr>
          <p:cNvPr id="9" name="Content Placeholder 8" descr="An inventory report for products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5074" y="1002535"/>
            <a:ext cx="4670409" cy="49451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356349"/>
            <a:ext cx="3810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Learning Objectives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(2 of 2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)</a:t>
            </a:r>
            <a:endParaRPr lang="en-US" sz="28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60920"/>
          </a:xfrm>
        </p:spPr>
        <p:txBody>
          <a:bodyPr/>
          <a:lstStyle/>
          <a:p>
            <a:r>
              <a:rPr lang="en-US" sz="2800" dirty="0"/>
              <a:t>Explain how a storyboard can be used to </a:t>
            </a:r>
            <a:r>
              <a:rPr lang="en-US" sz="2800" dirty="0" smtClean="0"/>
              <a:t>help with </a:t>
            </a:r>
            <a:r>
              <a:rPr lang="en-US" sz="2800" dirty="0"/>
              <a:t>user-interface design</a:t>
            </a:r>
          </a:p>
          <a:p>
            <a:r>
              <a:rPr lang="en-US" sz="2800" dirty="0"/>
              <a:t>Describe important guidelines in </a:t>
            </a:r>
            <a:r>
              <a:rPr lang="en-US" sz="2800" dirty="0" smtClean="0"/>
              <a:t>user-interface design </a:t>
            </a:r>
            <a:r>
              <a:rPr lang="en-US" sz="2800" dirty="0"/>
              <a:t>for desktop applications</a:t>
            </a:r>
          </a:p>
          <a:p>
            <a:r>
              <a:rPr lang="en-US" sz="2800" dirty="0"/>
              <a:t>Describe important guidelines in </a:t>
            </a:r>
            <a:r>
              <a:rPr lang="en-US" sz="2800" dirty="0" smtClean="0"/>
              <a:t>user-interface design </a:t>
            </a:r>
            <a:r>
              <a:rPr lang="en-US" sz="2800" dirty="0"/>
              <a:t>for mobile devices</a:t>
            </a:r>
          </a:p>
          <a:p>
            <a:r>
              <a:rPr lang="en-US" sz="2800" dirty="0"/>
              <a:t>Design printed and on-screen </a:t>
            </a:r>
            <a:r>
              <a:rPr lang="en-US" sz="2800" dirty="0" smtClean="0"/>
              <a:t>reports appropriate to </a:t>
            </a:r>
            <a:r>
              <a:rPr lang="en-US" sz="2800" dirty="0"/>
              <a:t>users’ needs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356349"/>
            <a:ext cx="304800" cy="365125"/>
          </a:xfrm>
        </p:spPr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5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2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R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M</a:t>
            </a:r>
            <a:r>
              <a:rPr lang="en-US" sz="100" spc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pc="0" dirty="0" smtClean="0">
                <a:solidFill>
                  <a:schemeClr val="tx1"/>
                </a:solidFill>
                <a:effectLst/>
              </a:rPr>
              <a:t>O Reports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(3 of 5)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382000" cy="417247"/>
          </a:xfrm>
        </p:spPr>
        <p:txBody>
          <a:bodyPr/>
          <a:lstStyle/>
          <a:p>
            <a:r>
              <a:rPr lang="en-US" sz="2800" dirty="0" smtClean="0"/>
              <a:t>Employee benefit report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81000" y="1932679"/>
            <a:ext cx="8382000" cy="37418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Survivor Protection</a:t>
            </a:r>
            <a:endParaRPr lang="en-US" sz="24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81000" y="2400767"/>
            <a:ext cx="8382000" cy="89255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the event of your death while working for a participating employer, your designated beneficiaries could receive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b="1" dirty="0"/>
              <a:t>Lump Sum </a:t>
            </a:r>
            <a:r>
              <a:rPr lang="en-US" sz="2000" b="1" dirty="0" smtClean="0"/>
              <a:t>Benefits</a:t>
            </a:r>
            <a:endParaRPr lang="en-IN" sz="2000" b="1" dirty="0"/>
          </a:p>
        </p:txBody>
      </p:sp>
      <p:graphicFrame>
        <p:nvGraphicFramePr>
          <p:cNvPr id="24" name="Content Placeholder 23" descr="Table is accessible to screenreaders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7827798"/>
              </p:ext>
            </p:extLst>
          </p:nvPr>
        </p:nvGraphicFramePr>
        <p:xfrm>
          <a:off x="1752600" y="3505200"/>
          <a:ext cx="5410200" cy="2259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632">
                  <a:extLst>
                    <a:ext uri="{9D8B030D-6E8A-4147-A177-3AD203B41FA5}">
                      <a16:colId xmlns:a16="http://schemas.microsoft.com/office/drawing/2014/main" xmlns="" val="505475642"/>
                    </a:ext>
                  </a:extLst>
                </a:gridCol>
                <a:gridCol w="4303568">
                  <a:extLst>
                    <a:ext uri="{9D8B030D-6E8A-4147-A177-3AD203B41FA5}">
                      <a16:colId xmlns:a16="http://schemas.microsoft.com/office/drawing/2014/main" xmlns="" val="2937178325"/>
                    </a:ext>
                  </a:extLst>
                </a:gridCol>
              </a:tblGrid>
              <a:tr h="322307"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$50,000</a:t>
                      </a:r>
                      <a:endParaRPr lang="en-IN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Life Insurance</a:t>
                      </a:r>
                      <a:endParaRPr lang="en-IN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51857082"/>
                  </a:ext>
                </a:extLst>
              </a:tr>
              <a:tr h="322307"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$230,000 </a:t>
                      </a:r>
                      <a:endParaRPr lang="en-IN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Supplemental Life Insurance</a:t>
                      </a:r>
                      <a:endParaRPr lang="en-IN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37728999"/>
                  </a:ext>
                </a:extLst>
              </a:tr>
              <a:tr h="322307"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$148,677 </a:t>
                      </a:r>
                      <a:endParaRPr lang="en-IN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Thrift Plan</a:t>
                      </a:r>
                      <a:endParaRPr lang="en-IN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9037774"/>
                  </a:ext>
                </a:extLst>
              </a:tr>
              <a:tr h="322307"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$31,686</a:t>
                      </a:r>
                      <a:endParaRPr lang="en-IN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 Sheltered Annuity (T</a:t>
                      </a:r>
                      <a:r>
                        <a:rPr lang="en-US" sz="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Plan</a:t>
                      </a:r>
                      <a:endParaRPr lang="en-IN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0667242"/>
                  </a:ext>
                </a:extLst>
              </a:tr>
              <a:tr h="547921"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$255</a:t>
                      </a:r>
                      <a:endParaRPr lang="en-IN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Security for your eligible dependents</a:t>
                      </a:r>
                      <a:endParaRPr lang="en-IN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74554346"/>
                  </a:ext>
                </a:extLst>
              </a:tr>
              <a:tr h="370477"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$460,618</a:t>
                      </a:r>
                      <a:endParaRPr lang="en-IN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Total*</a:t>
                      </a:r>
                      <a:endParaRPr lang="en-IN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590626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50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8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R</a:t>
            </a:r>
            <a:r>
              <a:rPr 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spc="0" dirty="0">
                <a:solidFill>
                  <a:schemeClr val="tx1"/>
                </a:solidFill>
                <a:effectLst/>
              </a:rPr>
              <a:t>M</a:t>
            </a:r>
            <a:r>
              <a:rPr 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spc="0" dirty="0">
                <a:solidFill>
                  <a:schemeClr val="tx1"/>
                </a:solidFill>
                <a:effectLst/>
              </a:rPr>
              <a:t>O Reports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(4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5)</a:t>
            </a:r>
            <a:endParaRPr lang="en-IN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8353425" cy="110799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You </a:t>
            </a:r>
            <a:r>
              <a:rPr lang="en-US" sz="2000" dirty="0"/>
              <a:t>have not elected Universal Life Insurance. If you would like more information on this plan, please call 1-800-555-7772.</a:t>
            </a:r>
            <a:endParaRPr lang="en-IN" sz="2000" dirty="0"/>
          </a:p>
          <a:p>
            <a:pPr marL="0" indent="0">
              <a:buNone/>
            </a:pPr>
            <a:r>
              <a:rPr lang="en-US" sz="1800" dirty="0" smtClean="0"/>
              <a:t>*Refer </a:t>
            </a:r>
            <a:r>
              <a:rPr lang="en-US" sz="1800" dirty="0"/>
              <a:t>to page 7 for additional information on the amount of coverage needed to provide ongoing replacement income</a:t>
            </a:r>
            <a:r>
              <a:rPr lang="en-US" sz="1800" dirty="0" smtClean="0"/>
              <a:t>.</a:t>
            </a:r>
            <a:endParaRPr lang="en-IN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744587"/>
            <a:ext cx="8382001" cy="91301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Accidental Death Benefits</a:t>
            </a:r>
            <a:endParaRPr lang="en-IN" sz="2400" b="1" dirty="0"/>
          </a:p>
          <a:p>
            <a:pPr marL="0" indent="0">
              <a:buNone/>
            </a:pPr>
            <a:r>
              <a:rPr lang="en-US" sz="2000" dirty="0"/>
              <a:t>If your death is due to an accident, your designated beneficiaries will receive the above benefits plus</a:t>
            </a:r>
            <a:r>
              <a:rPr lang="en-US" sz="2000" dirty="0" smtClean="0"/>
              <a:t>:</a:t>
            </a:r>
            <a:endParaRPr lang="en-IN" sz="2000" dirty="0"/>
          </a:p>
        </p:txBody>
      </p:sp>
      <p:graphicFrame>
        <p:nvGraphicFramePr>
          <p:cNvPr id="12" name="Content Placeholder 11" descr="Table is accessible to screenreaders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39911667"/>
              </p:ext>
            </p:extLst>
          </p:nvPr>
        </p:nvGraphicFramePr>
        <p:xfrm>
          <a:off x="761999" y="3983185"/>
          <a:ext cx="8012545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1144">
                  <a:extLst>
                    <a:ext uri="{9D8B030D-6E8A-4147-A177-3AD203B41FA5}">
                      <a16:colId xmlns:a16="http://schemas.microsoft.com/office/drawing/2014/main" xmlns="" val="3248129488"/>
                    </a:ext>
                  </a:extLst>
                </a:gridCol>
                <a:gridCol w="6701401">
                  <a:extLst>
                    <a:ext uri="{9D8B030D-6E8A-4147-A177-3AD203B41FA5}">
                      <a16:colId xmlns:a16="http://schemas.microsoft.com/office/drawing/2014/main" xmlns="" val="4251266822"/>
                    </a:ext>
                  </a:extLst>
                </a:gridCol>
              </a:tblGrid>
              <a:tr h="349452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$100,000</a:t>
                      </a:r>
                      <a:endParaRPr lang="en-IN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24-Hour Accidental Death and Dismemberment Insurance </a:t>
                      </a:r>
                      <a:endParaRPr lang="en-IN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4982608"/>
                  </a:ext>
                </a:extLst>
              </a:tr>
              <a:tr h="603164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$100,000 </a:t>
                      </a:r>
                      <a:endParaRPr lang="en-IN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Occupational Accidental Death and Dismemberment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Insurance, if the accident is work related</a:t>
                      </a:r>
                      <a:endParaRPr lang="en-IN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1321814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51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7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chemeClr val="tx1"/>
                </a:solidFill>
                <a:effectLst/>
              </a:rPr>
              <a:t>R</a:t>
            </a:r>
            <a:r>
              <a:rPr 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spc="0" dirty="0">
                <a:solidFill>
                  <a:schemeClr val="tx1"/>
                </a:solidFill>
                <a:effectLst/>
              </a:rPr>
              <a:t>M</a:t>
            </a:r>
            <a:r>
              <a:rPr lang="en-US" sz="100" spc="0" dirty="0">
                <a:solidFill>
                  <a:schemeClr val="tx1"/>
                </a:solidFill>
                <a:effectLst/>
              </a:rPr>
              <a:t> </a:t>
            </a:r>
            <a:r>
              <a:rPr lang="en-US" spc="0" dirty="0">
                <a:solidFill>
                  <a:schemeClr val="tx1"/>
                </a:solidFill>
                <a:effectLst/>
              </a:rPr>
              <a:t>O Reports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(5 </a:t>
            </a:r>
            <a:r>
              <a:rPr lang="en-US" sz="2000" spc="0" dirty="0">
                <a:solidFill>
                  <a:schemeClr val="tx1"/>
                </a:solidFill>
                <a:effectLst/>
              </a:rPr>
              <a:t>of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5)</a:t>
            </a:r>
            <a:endParaRPr lang="en-IN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2"/>
            <a:ext cx="8382000" cy="247464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Monthly Death </a:t>
            </a:r>
            <a:r>
              <a:rPr lang="en-US" b="1" dirty="0" smtClean="0"/>
              <a:t>Benefits</a:t>
            </a:r>
          </a:p>
          <a:p>
            <a:pPr marL="0" indent="0">
              <a:buNone/>
            </a:pPr>
            <a:r>
              <a:rPr lang="en-US" sz="2400" dirty="0"/>
              <a:t>If you die before receiving the Master Retirement Plan benefits and you are vested and have a surviving spouse, your spouse may be eligible for a Qualified Pre-Retirement Survivor Annuity.</a:t>
            </a:r>
            <a:endParaRPr lang="en-IN" sz="2400" dirty="0"/>
          </a:p>
          <a:p>
            <a:pPr marL="0" indent="0">
              <a:buNone/>
            </a:pPr>
            <a:r>
              <a:rPr lang="en-US" sz="2400" dirty="0"/>
              <a:t>In addition, your family may be eligible for the following estimated monthly benefits from Social Security, not to exceed a maximum of $2,591 based on</a:t>
            </a:r>
            <a:r>
              <a:rPr lang="en-US" sz="2400" dirty="0" smtClean="0"/>
              <a:t>:</a:t>
            </a:r>
            <a:endParaRPr lang="en-IN" sz="2400" dirty="0"/>
          </a:p>
        </p:txBody>
      </p:sp>
      <p:graphicFrame>
        <p:nvGraphicFramePr>
          <p:cNvPr id="13" name="Content Placeholder 12" descr="Table is accessible to screenreader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6013061"/>
              </p:ext>
            </p:extLst>
          </p:nvPr>
        </p:nvGraphicFramePr>
        <p:xfrm>
          <a:off x="2133600" y="4267200"/>
          <a:ext cx="5562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1434737876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3908180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$1,110</a:t>
                      </a:r>
                      <a:endParaRPr lang="en-IN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child under age 18</a:t>
                      </a:r>
                      <a:endParaRPr lang="en-IN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114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$1,110</a:t>
                      </a:r>
                      <a:endParaRPr lang="en-IN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spouse with children under age 16; or</a:t>
                      </a:r>
                      <a:endParaRPr lang="en-IN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2198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$1,058</a:t>
                      </a:r>
                      <a:endParaRPr lang="en-IN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 spouse age 60 or older</a:t>
                      </a:r>
                      <a:endParaRPr lang="en-IN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7700156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52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6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107996"/>
          </a:xfrm>
        </p:spPr>
        <p:txBody>
          <a:bodyPr/>
          <a:lstStyle/>
          <a:p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Designing Reports, Statements, and Turnaround Documents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of 2)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452582" y="1752600"/>
            <a:ext cx="8229600" cy="2486835"/>
          </a:xfrm>
        </p:spPr>
        <p:txBody>
          <a:bodyPr/>
          <a:lstStyle/>
          <a:p>
            <a:r>
              <a:rPr lang="en-US" altLang="en-US" sz="2800" dirty="0" smtClean="0"/>
              <a:t>Electronic Reports</a:t>
            </a:r>
          </a:p>
          <a:p>
            <a:pPr lvl="1"/>
            <a:r>
              <a:rPr lang="en-US" altLang="en-US" sz="2400" dirty="0" smtClean="0"/>
              <a:t>Drill down – to view additional detail related to an item</a:t>
            </a:r>
          </a:p>
          <a:p>
            <a:pPr lvl="1"/>
            <a:r>
              <a:rPr lang="en-US" altLang="en-US" sz="2400" dirty="0" smtClean="0"/>
              <a:t>Linking reports to other reports</a:t>
            </a:r>
          </a:p>
          <a:p>
            <a:pPr lvl="1"/>
            <a:r>
              <a:rPr lang="en-US" altLang="en-US" sz="2400" dirty="0" smtClean="0"/>
              <a:t>View data grouped various categories </a:t>
            </a:r>
          </a:p>
          <a:p>
            <a:r>
              <a:rPr lang="en-US" altLang="en-US" sz="2800" dirty="0" smtClean="0"/>
              <a:t>Graphical and Multimedia Reports</a:t>
            </a:r>
          </a:p>
          <a:p>
            <a:pPr lvl="1"/>
            <a:r>
              <a:rPr lang="en-US" altLang="en-US" sz="2400" dirty="0" smtClean="0"/>
              <a:t>Charting and graphing of data</a:t>
            </a: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05800" y="6356349"/>
            <a:ext cx="4572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Electronic Reports </a:t>
            </a:r>
            <a:r>
              <a:rPr lang="en-US" sz="2000" spc="0" dirty="0" smtClean="0">
                <a:solidFill>
                  <a:schemeClr val="tx1"/>
                </a:solidFill>
                <a:effectLst/>
              </a:rPr>
              <a:t>(1 of 2)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2133600" cy="415498"/>
          </a:xfrm>
        </p:spPr>
        <p:txBody>
          <a:bodyPr/>
          <a:lstStyle/>
          <a:p>
            <a:r>
              <a:rPr lang="en-US" sz="3000" dirty="0" smtClean="0"/>
              <a:t>Drill down</a:t>
            </a:r>
            <a:endParaRPr lang="en-US" sz="3000" dirty="0"/>
          </a:p>
        </p:txBody>
      </p:sp>
      <p:pic>
        <p:nvPicPr>
          <p:cNvPr id="9" name="Content Placeholder 8" descr="Detailed reports are generated from general reports, from monthly sales summary, monthly sales detals can be accessed. 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63085" y="1285476"/>
            <a:ext cx="6336242" cy="43565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Electronic Reports</a:t>
            </a:r>
            <a:r>
              <a:rPr lang="en-US" altLang="en-US" spc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altLang="en-US" sz="2000" spc="0" dirty="0">
                <a:solidFill>
                  <a:schemeClr val="tx1"/>
                </a:solidFill>
                <a:effectLst/>
              </a:rPr>
              <a:t>of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2)</a:t>
            </a:r>
            <a:endParaRPr 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3048000" cy="341047"/>
          </a:xfrm>
        </p:spPr>
        <p:txBody>
          <a:bodyPr/>
          <a:lstStyle/>
          <a:p>
            <a:r>
              <a:rPr lang="en-US" dirty="0" smtClean="0"/>
              <a:t>Charts and graphs</a:t>
            </a:r>
            <a:endParaRPr lang="en-US" dirty="0"/>
          </a:p>
        </p:txBody>
      </p:sp>
      <p:pic>
        <p:nvPicPr>
          <p:cNvPr id="8" name="Content Placeholder 7" descr="Sales reports are shown in a pir chart and bar chart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65385" y="1139185"/>
            <a:ext cx="5100686" cy="47922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Summary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(1 of 3)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411552"/>
            <a:ext cx="8382000" cy="430344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altLang="en-US" sz="2800" dirty="0" smtClean="0"/>
              <a:t>User </a:t>
            </a:r>
            <a:r>
              <a:rPr lang="en-US" altLang="en-US" sz="2800" dirty="0"/>
              <a:t>interfaces involve direct user interaction with the system. </a:t>
            </a:r>
          </a:p>
          <a:p>
            <a:pPr>
              <a:spcBef>
                <a:spcPts val="1000"/>
              </a:spcBef>
            </a:pPr>
            <a:r>
              <a:rPr lang="en-US" altLang="en-US" sz="2800" dirty="0"/>
              <a:t>The design of the user interface has a long history as human computer interaction (</a:t>
            </a:r>
            <a:r>
              <a:rPr lang="en-US" altLang="en-US" sz="2800" dirty="0" smtClean="0"/>
              <a:t>H</a:t>
            </a:r>
            <a:r>
              <a:rPr lang="en-US" altLang="en-US" sz="100" dirty="0" smtClean="0"/>
              <a:t> </a:t>
            </a:r>
            <a:r>
              <a:rPr lang="en-US" altLang="en-US" sz="2800" dirty="0" smtClean="0"/>
              <a:t>C</a:t>
            </a:r>
            <a:r>
              <a:rPr lang="en-US" altLang="en-US" sz="100" dirty="0" smtClean="0"/>
              <a:t> </a:t>
            </a:r>
            <a:r>
              <a:rPr lang="en-US" altLang="en-US" sz="2800" dirty="0" smtClean="0"/>
              <a:t>I</a:t>
            </a:r>
            <a:r>
              <a:rPr lang="en-US" altLang="en-US" sz="2800" dirty="0"/>
              <a:t>) and relies on user-centered design, which focuses early on users, evaluates designs to ensure usability, and uses iterative development</a:t>
            </a:r>
          </a:p>
          <a:p>
            <a:pPr>
              <a:spcBef>
                <a:spcPts val="1000"/>
              </a:spcBef>
            </a:pPr>
            <a:r>
              <a:rPr lang="en-US" altLang="en-US" sz="2800" dirty="0"/>
              <a:t>Metaphors are used to think about the nature of the user interface, and they include direct manipulation, desktop, document, and dialog metaphors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56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Summary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(2 of 3)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251528"/>
            <a:ext cx="8382000" cy="4572000"/>
          </a:xfrm>
        </p:spPr>
        <p:txBody>
          <a:bodyPr/>
          <a:lstStyle/>
          <a:p>
            <a:r>
              <a:rPr lang="en-US" altLang="en-US" sz="2600" dirty="0"/>
              <a:t>Key user interface concepts include affordance and visibility for controls</a:t>
            </a:r>
          </a:p>
          <a:p>
            <a:r>
              <a:rPr lang="en-US" altLang="en-US" sz="2600" dirty="0"/>
              <a:t>Other key principles include consistency, shortcuts, feedback, dialog closure, error handling, and reversal of actions</a:t>
            </a:r>
          </a:p>
          <a:p>
            <a:r>
              <a:rPr lang="en-US" altLang="en-US" sz="2600" dirty="0"/>
              <a:t>Use cases are organized into one or more menu hierarchies to arrange functionality for users</a:t>
            </a:r>
          </a:p>
          <a:p>
            <a:r>
              <a:rPr lang="en-US" altLang="en-US" sz="2600" dirty="0"/>
              <a:t>Dialogs and storyboards are used to design the interaction for each use case based on use case flow of activates and system sequence diagrams</a:t>
            </a:r>
          </a:p>
          <a:p>
            <a:r>
              <a:rPr lang="en-US" altLang="en-US" sz="2600" dirty="0"/>
              <a:t>Guidelines are available for designing for Windows, Web browsers, and Handheld </a:t>
            </a:r>
            <a:r>
              <a:rPr lang="en-US" altLang="en-US" sz="2600" dirty="0" smtClean="0"/>
              <a:t>devices</a:t>
            </a:r>
            <a:endParaRPr lang="en-GB" alt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57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 smtClean="0">
                <a:solidFill>
                  <a:schemeClr val="tx1"/>
                </a:solidFill>
                <a:effectLst/>
              </a:rPr>
              <a:t>Summary </a:t>
            </a:r>
            <a:r>
              <a:rPr lang="en-US" altLang="en-US" sz="2000" spc="0" dirty="0" smtClean="0">
                <a:solidFill>
                  <a:schemeClr val="tx1"/>
                </a:solidFill>
                <a:effectLst/>
              </a:rPr>
              <a:t>(3 of 3)</a:t>
            </a:r>
            <a:endParaRPr lang="en-US" altLang="en-US" sz="200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4"/>
            <a:ext cx="8382000" cy="3387725"/>
          </a:xfrm>
        </p:spPr>
        <p:txBody>
          <a:bodyPr/>
          <a:lstStyle/>
          <a:p>
            <a:r>
              <a:rPr lang="en-US" altLang="en-US" sz="2800" dirty="0"/>
              <a:t>Designing inputs involves identifying devices and mechanisms, identifying inputs and the data content, and determining the controls necessary</a:t>
            </a:r>
          </a:p>
          <a:p>
            <a:r>
              <a:rPr lang="en-US" altLang="en-US" sz="2800" dirty="0"/>
              <a:t>Designing outputs includes designing detailed reports, summary report, exception reports, and executive reports</a:t>
            </a:r>
          </a:p>
          <a:p>
            <a:r>
              <a:rPr lang="en-US" altLang="en-US" sz="2800" dirty="0"/>
              <a:t>Electronic reports and other outputs can include drill down, graphics, and </a:t>
            </a:r>
            <a:r>
              <a:rPr lang="en-US" altLang="en-US" sz="2800" dirty="0" smtClean="0"/>
              <a:t>multimedia</a:t>
            </a:r>
            <a:endParaRPr lang="en-GB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58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0" dirty="0">
                <a:solidFill>
                  <a:schemeClr val="tx1"/>
                </a:solidFill>
                <a:effectLst/>
              </a:rPr>
              <a:t>Overview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4"/>
            <a:ext cx="8382000" cy="3540125"/>
          </a:xfrm>
        </p:spPr>
        <p:txBody>
          <a:bodyPr/>
          <a:lstStyle/>
          <a:p>
            <a:r>
              <a:rPr lang="en-US" altLang="en-US" dirty="0" smtClean="0"/>
              <a:t>User interface design must consider the entire user experience</a:t>
            </a:r>
          </a:p>
          <a:p>
            <a:r>
              <a:rPr lang="en-US" altLang="en-US" dirty="0" smtClean="0"/>
              <a:t>Good user interfaces are based on good design principles – visibility, affordance, feedback, etc.</a:t>
            </a:r>
            <a:endParaRPr lang="en-US" altLang="en-US" dirty="0"/>
          </a:p>
          <a:p>
            <a:r>
              <a:rPr lang="en-US" altLang="en-US" dirty="0" smtClean="0"/>
              <a:t>Poorly </a:t>
            </a:r>
            <a:r>
              <a:rPr lang="en-US" altLang="en-US" dirty="0"/>
              <a:t>designed user interface can make the information system unusable</a:t>
            </a:r>
          </a:p>
          <a:p>
            <a:r>
              <a:rPr lang="en-US" altLang="en-US" dirty="0" smtClean="0"/>
              <a:t>Story boards are a powerful tool for UI design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chemeClr val="tx1"/>
                </a:solidFill>
                <a:effectLst/>
              </a:rPr>
              <a:t>User Experience</a:t>
            </a:r>
            <a:endParaRPr lang="en-US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64298"/>
            <a:ext cx="8382000" cy="4665893"/>
          </a:xfrm>
        </p:spPr>
        <p:txBody>
          <a:bodyPr/>
          <a:lstStyle/>
          <a:p>
            <a:r>
              <a:rPr lang="en-US" altLang="en-US" dirty="0"/>
              <a:t>User Interface – inputs and outputs that directly involve a human user/actor</a:t>
            </a:r>
          </a:p>
          <a:p>
            <a:pPr lvl="1"/>
            <a:r>
              <a:rPr lang="en-US" altLang="en-US" dirty="0"/>
              <a:t>A dialog goes on between actor and </a:t>
            </a:r>
            <a:r>
              <a:rPr lang="en-US" altLang="en-US" dirty="0" smtClean="0"/>
              <a:t>system</a:t>
            </a:r>
            <a:endParaRPr lang="en-US" dirty="0" smtClean="0"/>
          </a:p>
          <a:p>
            <a:r>
              <a:rPr lang="en-US" dirty="0" smtClean="0"/>
              <a:t>User interface design must focus on entire User Experience (Human Computer Interaction –H</a:t>
            </a:r>
            <a:r>
              <a:rPr lang="en-US" sz="100" dirty="0" smtClean="0"/>
              <a:t> </a:t>
            </a:r>
            <a:r>
              <a:rPr lang="en-US" dirty="0" smtClean="0"/>
              <a:t>C</a:t>
            </a:r>
            <a:r>
              <a:rPr lang="en-US" sz="100" dirty="0" smtClean="0"/>
              <a:t> </a:t>
            </a:r>
            <a:r>
              <a:rPr lang="en-US" dirty="0" smtClean="0"/>
              <a:t>I)</a:t>
            </a:r>
          </a:p>
          <a:p>
            <a:r>
              <a:rPr lang="en-US" dirty="0" smtClean="0"/>
              <a:t>Called User-Centered Design</a:t>
            </a:r>
          </a:p>
          <a:p>
            <a:pPr lvl="1"/>
            <a:r>
              <a:rPr lang="en-US" dirty="0"/>
              <a:t>Focus early on users and their </a:t>
            </a:r>
            <a:r>
              <a:rPr lang="en-US" dirty="0" smtClean="0"/>
              <a:t>work</a:t>
            </a:r>
            <a:endParaRPr lang="en-US" dirty="0"/>
          </a:p>
          <a:p>
            <a:pPr lvl="1"/>
            <a:r>
              <a:rPr lang="en-US" dirty="0"/>
              <a:t>Evaluate designs to ensure </a:t>
            </a:r>
            <a:r>
              <a:rPr lang="en-US" dirty="0" smtClean="0"/>
              <a:t>usability</a:t>
            </a:r>
            <a:endParaRPr lang="en-US" dirty="0"/>
          </a:p>
          <a:p>
            <a:pPr lvl="1"/>
            <a:r>
              <a:rPr lang="en-US" dirty="0"/>
              <a:t>Use iterative </a:t>
            </a:r>
            <a:r>
              <a:rPr lang="en-US" dirty="0" smtClean="0"/>
              <a:t>development </a:t>
            </a:r>
          </a:p>
          <a:p>
            <a:r>
              <a:rPr lang="en-US" dirty="0" smtClean="0"/>
              <a:t>Usability is the objective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56349"/>
            <a:ext cx="228600" cy="365125"/>
          </a:xfrm>
        </p:spPr>
        <p:txBody>
          <a:bodyPr/>
          <a:lstStyle/>
          <a:p>
            <a:fld id="{99D79C6A-6305-477B-9418-581526F51D3A}" type="slidenum">
              <a:rPr lang="en-US" smtClean="0">
                <a:latin typeface="+mn-lt"/>
              </a:rPr>
              <a:pPr/>
              <a:t>7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2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altLang="en-US" sz="4000" spc="0" dirty="0" smtClean="0">
                <a:solidFill>
                  <a:schemeClr val="tx1"/>
                </a:solidFill>
                <a:effectLst/>
              </a:rPr>
              <a:t>Components </a:t>
            </a:r>
            <a:r>
              <a:rPr lang="en-US" altLang="en-US" sz="4000" spc="0" dirty="0">
                <a:solidFill>
                  <a:schemeClr val="tx1"/>
                </a:solidFill>
                <a:effectLst/>
              </a:rPr>
              <a:t>of the User Interface</a:t>
            </a:r>
          </a:p>
        </p:txBody>
      </p:sp>
      <p:pic>
        <p:nvPicPr>
          <p:cNvPr id="7" name="Content Placeholder 6" descr="The image shows an illustration of two people working on a desktop and tablet. The following is listed. Equipment: screen, keyboard, mouse, keypad, printed forms, documents, reports, webcam, desk, chair, light. Screen elements: windows, screens, menus, buttons, pictures, animations, fonts, sounds, colors. Application: functions, organization, screen content, advertisements, distractions, links, views, complexities. Mobile equipment: touch screen, screen size, brightness, resolution, hotspots, connections, response times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519" y="1071342"/>
            <a:ext cx="7592016" cy="47057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9C6A-6305-477B-9418-581526F51D3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153400" cy="498598"/>
          </a:xfrm>
        </p:spPr>
        <p:txBody>
          <a:bodyPr/>
          <a:lstStyle/>
          <a:p>
            <a:r>
              <a:rPr lang="en-US" altLang="en-US" sz="3600" spc="0" dirty="0">
                <a:solidFill>
                  <a:schemeClr val="tx1"/>
                </a:solidFill>
                <a:effectLst/>
              </a:rPr>
              <a:t>Metaphors of Human Computer Interaction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8343"/>
            <a:ext cx="8153400" cy="4572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Direct manipulation metaphor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metaphor in which objects on a display are manipulated to look like physical objects (pictures) or graphic symbols that represent them (icons)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Desktop </a:t>
            </a:r>
            <a:r>
              <a:rPr lang="en-US" altLang="en-US" sz="2800" dirty="0" smtClean="0"/>
              <a:t>metaphor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metaphor in which the visual display is organized into distinct regions, with a large empty workspace in the middle and a collection of tool icons around the perimeter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Document </a:t>
            </a:r>
            <a:r>
              <a:rPr lang="en-US" altLang="en-US" sz="2800" dirty="0" smtClean="0"/>
              <a:t>metaphor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metaphor in which data is visually represented as paper pages or forms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Dialog </a:t>
            </a:r>
            <a:r>
              <a:rPr lang="en-US" altLang="en-US" sz="2800" dirty="0" smtClean="0"/>
              <a:t>metaphor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metaphor in which user and computer accomplish a task by engaging in a conversation or dialog via text, voice, or tools such as labeled buttons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10600" y="6356349"/>
            <a:ext cx="304800" cy="365125"/>
          </a:xfrm>
        </p:spPr>
        <p:txBody>
          <a:bodyPr/>
          <a:lstStyle/>
          <a:p>
            <a:fld id="{99D79C6A-6305-477B-9418-581526F51D3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ShadeWithBar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ueShadeWithBar" id="{04066C2A-6173-4F54-AD2B-AFDA31B2A820}" vid="{70AC8400-E288-4A32-931A-110C32A5F7D1}"/>
    </a:ext>
  </a:extLst>
</a:theme>
</file>

<file path=ppt/theme/theme2.xml><?xml version="1.0" encoding="utf-8"?>
<a:theme xmlns:a="http://schemas.openxmlformats.org/drawingml/2006/main" name="1_BlueShadeWithBar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ueShadeWithBar" id="{04066C2A-6173-4F54-AD2B-AFDA31B2A820}" vid="{70AC8400-E288-4A32-931A-110C32A5F7D1}"/>
    </a:ext>
  </a:extLst>
</a:theme>
</file>

<file path=ppt/theme/theme3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BlueShadeWithBar</Template>
  <TotalTime>6446</TotalTime>
  <Words>2733</Words>
  <Application>Microsoft Office PowerPoint</Application>
  <PresentationFormat>On-screen Show (4:3)</PresentationFormat>
  <Paragraphs>419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Courier New</vt:lpstr>
      <vt:lpstr>Times New Roman</vt:lpstr>
      <vt:lpstr>Wingdings</vt:lpstr>
      <vt:lpstr>BlueShadeWithBar</vt:lpstr>
      <vt:lpstr>1_BlueShadeWithBar</vt:lpstr>
      <vt:lpstr>White with Courier font for code slides</vt:lpstr>
      <vt:lpstr>Chapter 8</vt:lpstr>
      <vt:lpstr>Designing the User Interface</vt:lpstr>
      <vt:lpstr>Chapter 8: Outline</vt:lpstr>
      <vt:lpstr>Learning Objectives (1 of 2)</vt:lpstr>
      <vt:lpstr>Learning Objectives (2 of 2)</vt:lpstr>
      <vt:lpstr>Overview</vt:lpstr>
      <vt:lpstr>User Experience</vt:lpstr>
      <vt:lpstr>Components of the User Interface</vt:lpstr>
      <vt:lpstr>Metaphors of Human Computer Interaction</vt:lpstr>
      <vt:lpstr>Metaphor Details</vt:lpstr>
      <vt:lpstr>Direct Manipulation, Desktop, and Document Metaphors On One Screen</vt:lpstr>
      <vt:lpstr>Dialog Metaphor</vt:lpstr>
      <vt:lpstr>Principles of User-Interface Design (1 of 3)</vt:lpstr>
      <vt:lpstr>Principles of User-Interface Design (2 of 3)</vt:lpstr>
      <vt:lpstr>Principles of User-Interface Design (3 of 3)</vt:lpstr>
      <vt:lpstr>Windows Continuity</vt:lpstr>
      <vt:lpstr>Principles of User-Interface Design (1 of 5)</vt:lpstr>
      <vt:lpstr>Principles of User-Interface Design (2 of 5)</vt:lpstr>
      <vt:lpstr>Principles of User-Interface Design (3 of 5)</vt:lpstr>
      <vt:lpstr>Principles of User-Interface Design (4 of 5)</vt:lpstr>
      <vt:lpstr>Principles of User-Interface Design (5 of 5)</vt:lpstr>
      <vt:lpstr>R M O Homepage – clean and simple</vt:lpstr>
      <vt:lpstr>Transitioning from Analysis to U I Design</vt:lpstr>
      <vt:lpstr>Two Different Menu Styles</vt:lpstr>
      <vt:lpstr>Some R M O Use Cases (1 of 2)</vt:lpstr>
      <vt:lpstr>Some R M O Use Cases (2 of 2)</vt:lpstr>
      <vt:lpstr>R M O Use Cases</vt:lpstr>
      <vt:lpstr>Analysis Models and Input Forms</vt:lpstr>
      <vt:lpstr>Sample Customer Form</vt:lpstr>
      <vt:lpstr>Dialogs and Storyboards</vt:lpstr>
      <vt:lpstr>From Dialog to Storyboard (part 1) Use case Check out shopping cart</vt:lpstr>
      <vt:lpstr>From Dialog to Storyboard (part 1)</vt:lpstr>
      <vt:lpstr>From Dialog to Storyboard (part 2) (1 of 2)</vt:lpstr>
      <vt:lpstr>From Dialog to Storyboard (part 2) (2 of 2)</vt:lpstr>
      <vt:lpstr>User-Interface Design (1 of 3)</vt:lpstr>
      <vt:lpstr>User-Interface Design (2 of 3)</vt:lpstr>
      <vt:lpstr>User-Interface Design (3 of 3)</vt:lpstr>
      <vt:lpstr>R M O Windows Form</vt:lpstr>
      <vt:lpstr>Sample Web page</vt:lpstr>
      <vt:lpstr>Considerations for Web-based Applications</vt:lpstr>
      <vt:lpstr>Extreme advertising</vt:lpstr>
      <vt:lpstr>R M O Checkout Page</vt:lpstr>
      <vt:lpstr>Smartphones and Small Mobile Devices (1 of 3)</vt:lpstr>
      <vt:lpstr>Smartphones and Small Mobile Devices (2 of 3)</vt:lpstr>
      <vt:lpstr>Smartphones and Small Mobile Devices (3 of 3)</vt:lpstr>
      <vt:lpstr>U I for Tablets</vt:lpstr>
      <vt:lpstr>Designing Reports, Statements, and Turnaround Documents (1 of 2)</vt:lpstr>
      <vt:lpstr>R M O Reports (1 of 5)</vt:lpstr>
      <vt:lpstr>R M O Reports (2 of 5)</vt:lpstr>
      <vt:lpstr>R M O Reports (3 of 5)</vt:lpstr>
      <vt:lpstr>R M O Reports (4 of 5)</vt:lpstr>
      <vt:lpstr>R M O Reports (5 of 5)</vt:lpstr>
      <vt:lpstr>Designing Reports, Statements, and Turnaround Documents (2 of 2)</vt:lpstr>
      <vt:lpstr>Electronic Reports (1 of 2)</vt:lpstr>
      <vt:lpstr>Electronic Reports (2 of 2)</vt:lpstr>
      <vt:lpstr>Summary (1 of 3)</vt:lpstr>
      <vt:lpstr>Summary (2 of 3)</vt:lpstr>
      <vt:lpstr>Summary (3 of 3)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From bla to bla</dc:title>
  <dc:creator>John</dc:creator>
  <cp:lastModifiedBy>SPi</cp:lastModifiedBy>
  <cp:revision>470</cp:revision>
  <cp:lastPrinted>1601-01-01T00:00:00Z</cp:lastPrinted>
  <dcterms:created xsi:type="dcterms:W3CDTF">2011-10-31T16:54:53Z</dcterms:created>
  <dcterms:modified xsi:type="dcterms:W3CDTF">2018-11-07T02:03:29Z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