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7" r:id="rId2"/>
  </p:sldMasterIdLst>
  <p:notesMasterIdLst>
    <p:notesMasterId r:id="rId58"/>
  </p:notesMasterIdLst>
  <p:sldIdLst>
    <p:sldId id="480" r:id="rId3"/>
    <p:sldId id="479" r:id="rId4"/>
    <p:sldId id="257" r:id="rId5"/>
    <p:sldId id="314" r:id="rId6"/>
    <p:sldId id="263" r:id="rId7"/>
    <p:sldId id="365" r:id="rId8"/>
    <p:sldId id="471" r:id="rId9"/>
    <p:sldId id="432" r:id="rId10"/>
    <p:sldId id="433" r:id="rId11"/>
    <p:sldId id="437" r:id="rId12"/>
    <p:sldId id="434" r:id="rId13"/>
    <p:sldId id="438" r:id="rId14"/>
    <p:sldId id="435" r:id="rId15"/>
    <p:sldId id="436" r:id="rId16"/>
    <p:sldId id="472" r:id="rId17"/>
    <p:sldId id="439" r:id="rId18"/>
    <p:sldId id="473" r:id="rId19"/>
    <p:sldId id="440" r:id="rId20"/>
    <p:sldId id="441" r:id="rId21"/>
    <p:sldId id="442" r:id="rId22"/>
    <p:sldId id="489" r:id="rId23"/>
    <p:sldId id="487" r:id="rId24"/>
    <p:sldId id="443" r:id="rId25"/>
    <p:sldId id="488" r:id="rId26"/>
    <p:sldId id="447" r:id="rId27"/>
    <p:sldId id="448" r:id="rId28"/>
    <p:sldId id="449" r:id="rId29"/>
    <p:sldId id="450" r:id="rId30"/>
    <p:sldId id="451" r:id="rId31"/>
    <p:sldId id="474" r:id="rId32"/>
    <p:sldId id="452" r:id="rId33"/>
    <p:sldId id="482" r:id="rId34"/>
    <p:sldId id="453" r:id="rId35"/>
    <p:sldId id="454" r:id="rId36"/>
    <p:sldId id="455" r:id="rId37"/>
    <p:sldId id="483" r:id="rId38"/>
    <p:sldId id="458" r:id="rId39"/>
    <p:sldId id="484" r:id="rId40"/>
    <p:sldId id="485" r:id="rId41"/>
    <p:sldId id="461" r:id="rId42"/>
    <p:sldId id="475" r:id="rId43"/>
    <p:sldId id="476" r:id="rId44"/>
    <p:sldId id="462" r:id="rId45"/>
    <p:sldId id="481" r:id="rId46"/>
    <p:sldId id="463" r:id="rId47"/>
    <p:sldId id="478" r:id="rId48"/>
    <p:sldId id="464" r:id="rId49"/>
    <p:sldId id="486" r:id="rId50"/>
    <p:sldId id="466" r:id="rId51"/>
    <p:sldId id="467" r:id="rId52"/>
    <p:sldId id="468" r:id="rId53"/>
    <p:sldId id="469" r:id="rId54"/>
    <p:sldId id="431" r:id="rId55"/>
    <p:sldId id="364" r:id="rId56"/>
    <p:sldId id="470"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2" pos="240" userDrawn="1">
          <p15:clr>
            <a:srgbClr val="A4A3A4"/>
          </p15:clr>
        </p15:guide>
        <p15:guide id="3" orient="horz"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786" autoAdjust="0"/>
  </p:normalViewPr>
  <p:slideViewPr>
    <p:cSldViewPr>
      <p:cViewPr varScale="1">
        <p:scale>
          <a:sx n="83" d="100"/>
          <a:sy n="83" d="100"/>
        </p:scale>
        <p:origin x="821" y="72"/>
      </p:cViewPr>
      <p:guideLst>
        <p:guide pos="240"/>
        <p:guide orient="horz" pos="720"/>
      </p:guideLst>
    </p:cSldViewPr>
  </p:slideViewPr>
  <p:outlineViewPr>
    <p:cViewPr>
      <p:scale>
        <a:sx n="33" d="100"/>
        <a:sy n="33" d="100"/>
      </p:scale>
      <p:origin x="0" y="-3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FA73AB-6CC2-4D18-AFBE-E37EE75DDA62}" type="slidenum">
              <a:rPr lang="en-US" altLang="en-US"/>
              <a:pPr/>
              <a:t>‹#›</a:t>
            </a:fld>
            <a:endParaRPr lang="en-US" altLang="en-US"/>
          </a:p>
        </p:txBody>
      </p:sp>
    </p:spTree>
    <p:extLst>
      <p:ext uri="{BB962C8B-B14F-4D97-AF65-F5344CB8AC3E}">
        <p14:creationId xmlns:p14="http://schemas.microsoft.com/office/powerpoint/2010/main" val="15720188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43835-9144-4487-8D70-72180A773B17}"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537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9"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25812227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
          <p:cNvSpPr>
            <a:spLocks noGrp="1"/>
          </p:cNvSpPr>
          <p:nvPr>
            <p:ph type="ftr" sz="quarter" idx="10"/>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8" name="Slide Number Placeholder 4"/>
          <p:cNvSpPr>
            <a:spLocks noGrp="1"/>
          </p:cNvSpPr>
          <p:nvPr>
            <p:ph type="sldNum" sz="quarter" idx="11"/>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5110409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4"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4345519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3"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28617618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3"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9773017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27745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2559819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6348396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r>
              <a:rPr lang="en-IN" altLang="en-US" dirty="0" smtClean="0"/>
              <a:t>Systems Analysis and Design in a Changing World, 7th Edition - Chapter 11 ©2016. Cengage Learning. All rights reserved.</a:t>
            </a:r>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atin typeface="+mn-lt"/>
              </a:defRPr>
            </a:lvl1pPr>
          </a:lstStyle>
          <a:p>
            <a:fld id="{D006E8F6-261F-4622-BD5D-ACCA7F648234}" type="slidenum">
              <a:rPr lang="en-US" altLang="en-US" smtClean="0"/>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316548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7192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1">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3"/>
          <p:cNvSpPr>
            <a:spLocks noGrp="1"/>
          </p:cNvSpPr>
          <p:nvPr>
            <p:ph type="ftr" sz="quarter" idx="3"/>
          </p:nvPr>
        </p:nvSpPr>
        <p:spPr>
          <a:xfrm>
            <a:off x="0" y="6356350"/>
            <a:ext cx="7620000" cy="365125"/>
          </a:xfrm>
          <a:prstGeom prst="rect">
            <a:avLst/>
          </a:prstGeom>
        </p:spPr>
        <p:txBody>
          <a:bodyPr vert="horz" lIns="91440" tIns="45720" rIns="91440" bIns="45720" rtlCol="0" anchor="ctr"/>
          <a:lstStyle>
            <a:lvl1pPr algn="ctr">
              <a:defRPr sz="1200">
                <a:solidFill>
                  <a:schemeClr val="tx1"/>
                </a:solidFill>
                <a:latin typeface="+mn-lt"/>
              </a:defRPr>
            </a:lvl1pPr>
          </a:lstStyle>
          <a:p>
            <a:pPr algn="l"/>
            <a:r>
              <a:rPr lang="en-US" dirty="0" smtClean="0"/>
              <a:t>Systems Analysis and Design in a Changing World, 7th Edition - Chapter 11 ©2016. Cengage Learning. All rights reserved.</a:t>
            </a:r>
            <a:endParaRPr lang="en-US" dirty="0"/>
          </a:p>
        </p:txBody>
      </p:sp>
      <p:sp>
        <p:nvSpPr>
          <p:cNvPr id="9"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61DEB0EC-30CF-43BE-83B1-E81C16CCAF72}" type="slidenum">
              <a:rPr lang="en-US" smtClean="0"/>
              <a:pPr/>
              <a:t>‹#›</a:t>
            </a:fld>
            <a:endParaRPr lang="en-US" dirty="0"/>
          </a:p>
        </p:txBody>
      </p:sp>
      <p:sp>
        <p:nvSpPr>
          <p:cNvPr id="5" name="Content Placeholder 4"/>
          <p:cNvSpPr>
            <a:spLocks noGrp="1"/>
          </p:cNvSpPr>
          <p:nvPr>
            <p:ph sz="quarter" idx="10"/>
          </p:nvPr>
        </p:nvSpPr>
        <p:spPr>
          <a:xfrm>
            <a:off x="2133600" y="3581400"/>
            <a:ext cx="2667000" cy="457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3376738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6"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27117292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0" y="6356350"/>
            <a:ext cx="7696200" cy="365125"/>
          </a:xfrm>
          <a:prstGeom prst="rect">
            <a:avLst/>
          </a:prstGeom>
        </p:spPr>
        <p:txBody>
          <a:bodyPr vert="horz" lIns="91440" tIns="45720" rIns="91440" bIns="45720" rtlCol="0" anchor="ctr"/>
          <a:lstStyle>
            <a:lvl1pPr algn="ctr">
              <a:defRPr sz="1200">
                <a:solidFill>
                  <a:schemeClr val="tx1"/>
                </a:solidFill>
                <a:latin typeface="+mn-lt"/>
              </a:defRPr>
            </a:lvl1pPr>
          </a:lstStyle>
          <a:p>
            <a:pPr algn="l"/>
            <a:r>
              <a:rPr lang="en-US" dirty="0" smtClean="0"/>
              <a:t>Systems Analysis and Design in a Changing World, 7th Edition - Chapter 11 ©2016. Cengage Learning. All rights reserved.</a:t>
            </a:r>
            <a:endParaRPr lang="en-US" dirty="0"/>
          </a:p>
        </p:txBody>
      </p:sp>
      <p:sp>
        <p:nvSpPr>
          <p:cNvPr id="5"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61DEB0EC-30CF-43BE-83B1-E81C16CCAF72}" type="slidenum">
              <a:rPr lang="en-US" smtClean="0"/>
              <a:pPr/>
              <a:t>‹#›</a:t>
            </a:fld>
            <a:endParaRPr lang="en-US" dirty="0"/>
          </a:p>
        </p:txBody>
      </p:sp>
    </p:spTree>
    <p:extLst>
      <p:ext uri="{BB962C8B-B14F-4D97-AF65-F5344CB8AC3E}">
        <p14:creationId xmlns:p14="http://schemas.microsoft.com/office/powerpoint/2010/main" val="38975837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0" y="6356350"/>
            <a:ext cx="762000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Edition - Chapter 11 ©2016. Cengage Learning. All rights reserved.</a:t>
            </a:r>
            <a:endParaRPr lang="en-US" dirty="0"/>
          </a:p>
        </p:txBody>
      </p:sp>
      <p:sp>
        <p:nvSpPr>
          <p:cNvPr id="5"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61DEB0EC-30CF-43BE-83B1-E81C16CCAF72}" type="slidenum">
              <a:rPr lang="en-US" smtClean="0"/>
              <a:pPr/>
              <a:t>‹#›</a:t>
            </a:fld>
            <a:endParaRPr lang="en-US" dirty="0"/>
          </a:p>
        </p:txBody>
      </p:sp>
    </p:spTree>
    <p:extLst>
      <p:ext uri="{BB962C8B-B14F-4D97-AF65-F5344CB8AC3E}">
        <p14:creationId xmlns:p14="http://schemas.microsoft.com/office/powerpoint/2010/main" val="20443945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4">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7969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0" y="6356350"/>
            <a:ext cx="769620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Edition - Chapter 11 ©2016. Cengage Learning. All rights reserved.</a:t>
            </a:r>
            <a:endParaRPr lang="en-US" dirty="0"/>
          </a:p>
        </p:txBody>
      </p:sp>
      <p:sp>
        <p:nvSpPr>
          <p:cNvPr id="5"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61DEB0EC-30CF-43BE-83B1-E81C16CCAF72}" type="slidenum">
              <a:rPr lang="en-US" smtClean="0"/>
              <a:pPr/>
              <a:t>‹#›</a:t>
            </a:fld>
            <a:endParaRPr lang="en-US" dirty="0"/>
          </a:p>
        </p:txBody>
      </p:sp>
      <p:sp>
        <p:nvSpPr>
          <p:cNvPr id="7" name="Content Placeholder 6"/>
          <p:cNvSpPr>
            <a:spLocks noGrp="1"/>
          </p:cNvSpPr>
          <p:nvPr>
            <p:ph sz="quarter" idx="10"/>
          </p:nvPr>
        </p:nvSpPr>
        <p:spPr>
          <a:xfrm>
            <a:off x="381000" y="2362200"/>
            <a:ext cx="83820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9" name="Content Placeholder 8"/>
          <p:cNvSpPr>
            <a:spLocks noGrp="1"/>
          </p:cNvSpPr>
          <p:nvPr>
            <p:ph sz="quarter" idx="11"/>
          </p:nvPr>
        </p:nvSpPr>
        <p:spPr>
          <a:xfrm>
            <a:off x="381000" y="2971800"/>
            <a:ext cx="8382000" cy="30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1" name="Content Placeholder 10"/>
          <p:cNvSpPr>
            <a:spLocks noGrp="1"/>
          </p:cNvSpPr>
          <p:nvPr>
            <p:ph sz="quarter" idx="12"/>
          </p:nvPr>
        </p:nvSpPr>
        <p:spPr>
          <a:xfrm>
            <a:off x="381000" y="3429000"/>
            <a:ext cx="83820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3350004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0" y="6356350"/>
            <a:ext cx="769620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Edition - Chapter 11 ©2016. Cengage Learning. All rights reserved.</a:t>
            </a:r>
            <a:endParaRPr lang="en-US" dirty="0"/>
          </a:p>
        </p:txBody>
      </p:sp>
      <p:sp>
        <p:nvSpPr>
          <p:cNvPr id="5"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61DEB0EC-30CF-43BE-83B1-E81C16CCAF72}" type="slidenum">
              <a:rPr lang="en-US" smtClean="0"/>
              <a:pPr/>
              <a:t>‹#›</a:t>
            </a:fld>
            <a:endParaRPr lang="en-US" dirty="0"/>
          </a:p>
        </p:txBody>
      </p:sp>
      <p:sp>
        <p:nvSpPr>
          <p:cNvPr id="7" name="Content Placeholder 6"/>
          <p:cNvSpPr>
            <a:spLocks noGrp="1"/>
          </p:cNvSpPr>
          <p:nvPr>
            <p:ph sz="quarter" idx="10"/>
          </p:nvPr>
        </p:nvSpPr>
        <p:spPr>
          <a:xfrm>
            <a:off x="381000" y="3810000"/>
            <a:ext cx="83820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5214074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25175524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122">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65634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0"/>
          <a:srcRect/>
          <a:stretch>
            <a:fillRect/>
          </a:stretch>
        </p:blipFill>
        <p:spPr bwMode="auto">
          <a:xfrm>
            <a:off x="-7938" y="6008687"/>
            <a:ext cx="9159875" cy="849313"/>
          </a:xfrm>
          <a:prstGeom prst="rect">
            <a:avLst/>
          </a:prstGeom>
          <a:noFill/>
        </p:spPr>
      </p:pic>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ctr">
              <a:defRPr sz="1200">
                <a:solidFill>
                  <a:schemeClr val="tx1"/>
                </a:solidFill>
              </a:defRPr>
            </a:lvl1pPr>
          </a:lstStyle>
          <a:p>
            <a:pPr algn="l"/>
            <a:r>
              <a:rPr lang="en-US" dirty="0" smtClean="0"/>
              <a:t>Systems Analysis and Design in a Changing World, 7th Edition - Chapter 11 ©2016. Cengage Learning. All rights reserved.</a:t>
            </a:r>
            <a:endParaRPr lang="en-US" dirty="0"/>
          </a:p>
        </p:txBody>
      </p:sp>
      <p:sp>
        <p:nvSpPr>
          <p:cNvPr id="5" name="Slide Number Placeholder 4"/>
          <p:cNvSpPr>
            <a:spLocks noGrp="1"/>
          </p:cNvSpPr>
          <p:nvPr>
            <p:ph type="sldNum" sz="quarter" idx="4"/>
          </p:nvPr>
        </p:nvSpPr>
        <p:spPr>
          <a:xfrm>
            <a:off x="8305800" y="6356350"/>
            <a:ext cx="762000" cy="365125"/>
          </a:xfrm>
          <a:prstGeom prst="rect">
            <a:avLst/>
          </a:prstGeom>
        </p:spPr>
        <p:txBody>
          <a:bodyPr vert="horz" lIns="91440" tIns="45720" rIns="91440" bIns="45720" rtlCol="0" anchor="ctr"/>
          <a:lstStyle>
            <a:lvl1pPr algn="r">
              <a:defRPr sz="1200">
                <a:solidFill>
                  <a:schemeClr val="tx1"/>
                </a:solidFill>
              </a:defRPr>
            </a:lvl1pPr>
          </a:lstStyle>
          <a:p>
            <a:fld id="{61DEB0EC-30CF-43BE-83B1-E81C16CCAF72}" type="slidenum">
              <a:rPr lang="en-US" smtClean="0"/>
              <a:pPr/>
              <a:t>‹#›</a:t>
            </a:fld>
            <a:endParaRPr lang="en-US"/>
          </a:p>
        </p:txBody>
      </p:sp>
    </p:spTree>
    <p:extLst>
      <p:ext uri="{BB962C8B-B14F-4D97-AF65-F5344CB8AC3E}">
        <p14:creationId xmlns:p14="http://schemas.microsoft.com/office/powerpoint/2010/main" val="1452130942"/>
      </p:ext>
    </p:extLst>
  </p:cSld>
  <p:clrMap bg1="lt1" tx1="dk1" bg2="lt2" tx2="dk2" accent1="accent1" accent2="accent2" accent3="accent3" accent4="accent4" accent5="accent5" accent6="accent6" hlink="hlink" folHlink="folHlink"/>
  <p:sldLayoutIdLst>
    <p:sldLayoutId id="2147483694" r:id="rId1"/>
    <p:sldLayoutId id="2147483709" r:id="rId2"/>
    <p:sldLayoutId id="2147483695" r:id="rId3"/>
    <p:sldLayoutId id="2147483696" r:id="rId4"/>
    <p:sldLayoutId id="2147483697" r:id="rId5"/>
    <p:sldLayoutId id="2147483711" r:id="rId6"/>
    <p:sldLayoutId id="2147483710" r:id="rId7"/>
    <p:sldLayoutId id="2147483698" r:id="rId8"/>
    <p:sldLayoutId id="2147483713" r:id="rId9"/>
    <p:sldLayoutId id="2147483699" r:id="rId10"/>
    <p:sldLayoutId id="2147483700" r:id="rId11"/>
    <p:sldLayoutId id="2147483701" r:id="rId12"/>
    <p:sldLayoutId id="2147483702" r:id="rId13"/>
    <p:sldLayoutId id="2147483703" r:id="rId14"/>
    <p:sldLayoutId id="2147483704" r:id="rId15"/>
    <p:sldLayoutId id="2147483705" r:id="rId16"/>
    <p:sldLayoutId id="2147483712" r:id="rId17"/>
  </p:sldLayoutIdLst>
  <p:transition>
    <p:fade/>
  </p:transition>
  <p:hf hdr="0" dt="0"/>
  <p:txStyles>
    <p:titleStyle>
      <a:lvl1pPr algn="l" defTabSz="914363" rtl="0" eaLnBrk="1" latinLnBrk="0" hangingPunct="1">
        <a:lnSpc>
          <a:spcPct val="90000"/>
        </a:lnSpc>
        <a:spcBef>
          <a:spcPct val="0"/>
        </a:spcBef>
        <a:buNone/>
        <a:defRPr lang="en-US" sz="44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1"/>
        </a:buBlip>
        <a:defRPr sz="30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5173564"/>
      </p:ext>
    </p:extLst>
  </p:cSld>
  <p:clrMap bg1="lt1" tx1="dk1" bg2="lt2" tx2="dk2" accent1="accent1" accent2="accent2" accent3="accent3" accent4="accent4" accent5="accent5" accent6="accent6" hlink="hlink" folHlink="folHlink"/>
  <p:sldLayoutIdLst>
    <p:sldLayoutId id="2147483708"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952586"/>
            <a:ext cx="2743200" cy="553998"/>
          </a:xfrm>
        </p:spPr>
        <p:txBody>
          <a:bodyPr/>
          <a:lstStyle/>
          <a:p>
            <a:pPr marL="0" indent="0">
              <a:buNone/>
            </a:pPr>
            <a:r>
              <a:rPr lang="en-US" altLang="en-US" sz="4000" dirty="0">
                <a:solidFill>
                  <a:schemeClr val="tx1"/>
                </a:solidFill>
                <a:effectLst/>
              </a:rPr>
              <a:t>Chapter </a:t>
            </a:r>
            <a:r>
              <a:rPr lang="en-US" altLang="en-US" sz="4000" dirty="0" smtClean="0">
                <a:solidFill>
                  <a:schemeClr val="tx1"/>
                </a:solidFill>
                <a:effectLst/>
              </a:rPr>
              <a:t>11</a:t>
            </a:r>
            <a:endParaRPr lang="en-IN" sz="4000" dirty="0">
              <a:solidFill>
                <a:schemeClr val="tx1"/>
              </a:solidFill>
              <a:effectLst/>
            </a:endParaRPr>
          </a:p>
        </p:txBody>
      </p:sp>
      <p:sp>
        <p:nvSpPr>
          <p:cNvPr id="2" name="Content Placeholder 1"/>
          <p:cNvSpPr>
            <a:spLocks noGrp="1"/>
          </p:cNvSpPr>
          <p:nvPr>
            <p:ph/>
          </p:nvPr>
        </p:nvSpPr>
        <p:spPr>
          <a:xfrm>
            <a:off x="348562" y="6379674"/>
            <a:ext cx="7804838" cy="166199"/>
          </a:xfrm>
        </p:spPr>
        <p:txBody>
          <a:bodyPr/>
          <a:lstStyle/>
          <a:p>
            <a:pPr marL="0" indent="0">
              <a:buNone/>
            </a:pPr>
            <a:r>
              <a:rPr lang="en-IN" sz="1200" dirty="0"/>
              <a:t>Systems Analysis and Design in a Changing World, 7th Edition - Chapter </a:t>
            </a:r>
            <a:r>
              <a:rPr lang="en-IN" sz="1200" dirty="0" smtClean="0"/>
              <a:t>11 ©</a:t>
            </a:r>
            <a:r>
              <a:rPr lang="en-IN" sz="1200" dirty="0"/>
              <a:t>2016. Cengage Learning. All rights reserved.</a:t>
            </a:r>
          </a:p>
        </p:txBody>
      </p:sp>
      <p:sp>
        <p:nvSpPr>
          <p:cNvPr id="4" name="Slide Number Placeholder 3"/>
          <p:cNvSpPr>
            <a:spLocks noGrp="1"/>
          </p:cNvSpPr>
          <p:nvPr>
            <p:ph type="sldNum" sz="quarter" idx="12"/>
          </p:nvPr>
        </p:nvSpPr>
        <p:spPr>
          <a:xfrm>
            <a:off x="8305800" y="6248400"/>
            <a:ext cx="381000" cy="457200"/>
          </a:xfrm>
        </p:spPr>
        <p:txBody>
          <a:bodyPr/>
          <a:lstStyle/>
          <a:p>
            <a:fld id="{D006E8F6-261F-4622-BD5D-ACCA7F648234}" type="slidenum">
              <a:rPr lang="en-US" altLang="en-US" smtClean="0"/>
              <a:pPr/>
              <a:t>1</a:t>
            </a:fld>
            <a:endParaRPr lang="en-US" altLang="en-US"/>
          </a:p>
        </p:txBody>
      </p:sp>
    </p:spTree>
    <p:extLst>
      <p:ext uri="{BB962C8B-B14F-4D97-AF65-F5344CB8AC3E}">
        <p14:creationId xmlns:p14="http://schemas.microsoft.com/office/powerpoint/2010/main" val="36224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Additional</a:t>
            </a:r>
            <a:r>
              <a:rPr lang="en-US" altLang="en-US" sz="3200" spc="0" dirty="0">
                <a:solidFill>
                  <a:schemeClr val="tx1"/>
                </a:solidFill>
                <a:effectLst/>
              </a:rPr>
              <a:t> </a:t>
            </a:r>
            <a:r>
              <a:rPr lang="en-US" altLang="en-US" spc="0" dirty="0">
                <a:solidFill>
                  <a:schemeClr val="tx1"/>
                </a:solidFill>
                <a:effectLst/>
              </a:rPr>
              <a:t>Project Stakeholders</a:t>
            </a:r>
          </a:p>
        </p:txBody>
      </p:sp>
      <p:sp>
        <p:nvSpPr>
          <p:cNvPr id="419843" name="Rectangle 3"/>
          <p:cNvSpPr>
            <a:spLocks noGrp="1" noChangeArrowheads="1"/>
          </p:cNvSpPr>
          <p:nvPr>
            <p:ph idx="1"/>
          </p:nvPr>
        </p:nvSpPr>
        <p:spPr>
          <a:xfrm>
            <a:off x="362894" y="1084906"/>
            <a:ext cx="8229600" cy="3628686"/>
          </a:xfrm>
        </p:spPr>
        <p:txBody>
          <a:bodyPr/>
          <a:lstStyle/>
          <a:p>
            <a:r>
              <a:rPr lang="en-GB" altLang="en-US" dirty="0"/>
              <a:t>Client</a:t>
            </a:r>
          </a:p>
          <a:p>
            <a:pPr lvl="1"/>
            <a:r>
              <a:rPr lang="en-GB" altLang="en-US" dirty="0"/>
              <a:t>the person or group that funds the project</a:t>
            </a:r>
          </a:p>
          <a:p>
            <a:r>
              <a:rPr lang="en-GB" altLang="en-US" dirty="0"/>
              <a:t>Oversight </a:t>
            </a:r>
            <a:r>
              <a:rPr lang="en-GB" altLang="en-US" dirty="0" smtClean="0"/>
              <a:t>Committee</a:t>
            </a:r>
            <a:endParaRPr lang="en-GB" altLang="en-US" dirty="0"/>
          </a:p>
          <a:p>
            <a:pPr lvl="1"/>
            <a:r>
              <a:rPr lang="en-GB" altLang="en-US" dirty="0"/>
              <a:t>clients and key managers who review the progress and direct the project</a:t>
            </a:r>
          </a:p>
          <a:p>
            <a:r>
              <a:rPr lang="en-GB" altLang="en-US" dirty="0"/>
              <a:t>Users</a:t>
            </a:r>
          </a:p>
          <a:p>
            <a:pPr lvl="1"/>
            <a:r>
              <a:rPr lang="en-GB" altLang="en-US" dirty="0"/>
              <a:t>the person or group of people who will use the new </a:t>
            </a:r>
            <a:r>
              <a:rPr lang="en-GB" altLang="en-US" dirty="0" smtClean="0"/>
              <a:t>system</a:t>
            </a:r>
            <a:endParaRPr lang="en-GB" altLang="en-US"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10</a:t>
            </a:fld>
            <a:endParaRPr lang="en-US"/>
          </a:p>
        </p:txBody>
      </p:sp>
      <p:sp>
        <p:nvSpPr>
          <p:cNvPr id="4" name="Footer Placeholder 4"/>
          <p:cNvSpPr>
            <a:spLocks noGrp="1"/>
          </p:cNvSpPr>
          <p:nvPr>
            <p:ph type="ftr" sz="quarter" idx="3"/>
          </p:nvPr>
        </p:nvSpPr>
        <p:spPr>
          <a:xfrm>
            <a:off x="0" y="6297441"/>
            <a:ext cx="78486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91205" y="652462"/>
            <a:ext cx="2756795" cy="1163395"/>
          </a:xfrm>
        </p:spPr>
        <p:txBody>
          <a:bodyPr/>
          <a:lstStyle/>
          <a:p>
            <a:r>
              <a:rPr lang="en-US" altLang="en-US" sz="2800" spc="0" dirty="0">
                <a:solidFill>
                  <a:schemeClr val="tx1"/>
                </a:solidFill>
                <a:effectLst/>
              </a:rPr>
              <a:t>Project Manager </a:t>
            </a:r>
            <a:r>
              <a:rPr lang="en-US" altLang="en-US" sz="2800" spc="0" dirty="0" smtClean="0">
                <a:solidFill>
                  <a:schemeClr val="tx1"/>
                </a:solidFill>
                <a:effectLst/>
              </a:rPr>
              <a:t>&amp; </a:t>
            </a:r>
            <a:r>
              <a:rPr lang="en-US" altLang="en-US" sz="2800" spc="0" dirty="0">
                <a:solidFill>
                  <a:schemeClr val="tx1"/>
                </a:solidFill>
                <a:effectLst/>
              </a:rPr>
              <a:t>Project Stakeholders</a:t>
            </a:r>
          </a:p>
        </p:txBody>
      </p:sp>
      <p:pic>
        <p:nvPicPr>
          <p:cNvPr id="7" name="Content Placeholder 6" descr="A diagram shows project manager and project stakeholders. The project manager is connected with a two-way arrow to the external stakeholders, which is the oversight committee. As for the internal stakeholders, the project manager, the users and the team leader are all connected with two-way arrows. The project manager is also connected with two-way arrows to the team leader, the subcontractor and the technical staff, under who, the members of the team work."/>
          <p:cNvPicPr>
            <a:picLocks noGrp="1" noChangeAspect="1"/>
          </p:cNvPicPr>
          <p:nvPr>
            <p:ph idx="1"/>
          </p:nvPr>
        </p:nvPicPr>
        <p:blipFill>
          <a:blip r:embed="rId2"/>
          <a:stretch>
            <a:fillRect/>
          </a:stretch>
        </p:blipFill>
        <p:spPr>
          <a:xfrm>
            <a:off x="3739453" y="505765"/>
            <a:ext cx="4877328" cy="4675835"/>
          </a:xfrm>
          <a:prstGeom prst="rect">
            <a:avLst/>
          </a:prstGeom>
        </p:spPr>
      </p:pic>
      <p:sp>
        <p:nvSpPr>
          <p:cNvPr id="6" name="Slide Number Placeholder 5"/>
          <p:cNvSpPr>
            <a:spLocks noGrp="1"/>
          </p:cNvSpPr>
          <p:nvPr>
            <p:ph type="sldNum" sz="quarter" idx="4"/>
          </p:nvPr>
        </p:nvSpPr>
        <p:spPr/>
        <p:txBody>
          <a:bodyPr/>
          <a:lstStyle/>
          <a:p>
            <a:fld id="{61DEB0EC-30CF-43BE-83B1-E81C16CCAF72}" type="slidenum">
              <a:rPr lang="en-US" smtClean="0"/>
              <a:pPr/>
              <a:t>11</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04800" y="122239"/>
            <a:ext cx="8246918" cy="639762"/>
          </a:xfrm>
        </p:spPr>
        <p:txBody>
          <a:bodyPr/>
          <a:lstStyle/>
          <a:p>
            <a:r>
              <a:rPr lang="en-US" altLang="en-US" spc="0" dirty="0">
                <a:solidFill>
                  <a:schemeClr val="tx1"/>
                </a:solidFill>
                <a:effectLst/>
              </a:rPr>
              <a:t>Project Management and Ceremony</a:t>
            </a:r>
          </a:p>
        </p:txBody>
      </p:sp>
      <p:sp>
        <p:nvSpPr>
          <p:cNvPr id="420867" name="Rectangle 3"/>
          <p:cNvSpPr>
            <a:spLocks noGrp="1" noChangeArrowheads="1"/>
          </p:cNvSpPr>
          <p:nvPr>
            <p:ph idx="1"/>
          </p:nvPr>
        </p:nvSpPr>
        <p:spPr>
          <a:xfrm>
            <a:off x="367383" y="1096299"/>
            <a:ext cx="8229600" cy="4838248"/>
          </a:xfrm>
        </p:spPr>
        <p:txBody>
          <a:bodyPr/>
          <a:lstStyle/>
          <a:p>
            <a:pPr>
              <a:lnSpc>
                <a:spcPct val="90000"/>
              </a:lnSpc>
            </a:pPr>
            <a:r>
              <a:rPr lang="en-GB" altLang="en-US" sz="2400" dirty="0"/>
              <a:t>Ceremony</a:t>
            </a:r>
          </a:p>
          <a:p>
            <a:pPr lvl="1">
              <a:lnSpc>
                <a:spcPct val="90000"/>
              </a:lnSpc>
            </a:pPr>
            <a:r>
              <a:rPr lang="en-GB" altLang="en-US" sz="2000" dirty="0"/>
              <a:t>The level of formality of a project; the rigor of holding meetings and producing documentation</a:t>
            </a:r>
          </a:p>
          <a:p>
            <a:pPr>
              <a:lnSpc>
                <a:spcPct val="90000"/>
              </a:lnSpc>
            </a:pPr>
            <a:r>
              <a:rPr lang="en-GB" altLang="en-US" sz="2400" dirty="0"/>
              <a:t>High Ceremony</a:t>
            </a:r>
          </a:p>
          <a:p>
            <a:pPr lvl="1">
              <a:lnSpc>
                <a:spcPct val="90000"/>
              </a:lnSpc>
            </a:pPr>
            <a:r>
              <a:rPr lang="en-GB" altLang="en-US" sz="2000" dirty="0"/>
              <a:t>Meetings are often held on a predefined schedule, with specific participants, agendas, minutes, and </a:t>
            </a:r>
            <a:r>
              <a:rPr lang="en-GB" altLang="en-US" sz="2000" dirty="0" smtClean="0"/>
              <a:t>follow-through</a:t>
            </a:r>
            <a:endParaRPr lang="en-GB" altLang="en-US" sz="2000" dirty="0"/>
          </a:p>
          <a:p>
            <a:pPr lvl="1">
              <a:lnSpc>
                <a:spcPct val="90000"/>
              </a:lnSpc>
            </a:pPr>
            <a:r>
              <a:rPr lang="en-GB" altLang="en-US" sz="2000" dirty="0"/>
              <a:t>Specifications are formally documented with an abundance of diagrams and documentation and are frequently verified through formal review meetings between developers and users.</a:t>
            </a:r>
          </a:p>
          <a:p>
            <a:pPr>
              <a:lnSpc>
                <a:spcPct val="90000"/>
              </a:lnSpc>
            </a:pPr>
            <a:r>
              <a:rPr lang="en-GB" altLang="en-US" sz="2400" dirty="0"/>
              <a:t>Low Ceremony</a:t>
            </a:r>
          </a:p>
          <a:p>
            <a:pPr lvl="1">
              <a:lnSpc>
                <a:spcPct val="90000"/>
              </a:lnSpc>
            </a:pPr>
            <a:r>
              <a:rPr lang="en-GB" altLang="en-US" sz="2000" dirty="0"/>
              <a:t>Meetings occur in the hallway or around the water cooler</a:t>
            </a:r>
            <a:r>
              <a:rPr lang="en-GB" altLang="en-US" sz="2000" dirty="0" smtClean="0"/>
              <a:t>.</a:t>
            </a:r>
            <a:endParaRPr lang="en-GB" altLang="en-US" sz="2000" dirty="0"/>
          </a:p>
          <a:p>
            <a:pPr lvl="1">
              <a:lnSpc>
                <a:spcPct val="90000"/>
              </a:lnSpc>
            </a:pPr>
            <a:r>
              <a:rPr lang="en-GB" altLang="en-US" sz="2000" dirty="0"/>
              <a:t>Written documentation, formal specifications, and detailed models are kept to a </a:t>
            </a:r>
            <a:r>
              <a:rPr lang="en-GB" altLang="en-US" sz="2000" dirty="0" smtClean="0"/>
              <a:t>minimum</a:t>
            </a:r>
            <a:endParaRPr lang="en-GB" altLang="en-US" sz="2000" dirty="0"/>
          </a:p>
          <a:p>
            <a:pPr lvl="1">
              <a:lnSpc>
                <a:spcPct val="90000"/>
              </a:lnSpc>
            </a:pPr>
            <a:r>
              <a:rPr lang="en-GB" altLang="en-US" sz="2000" dirty="0"/>
              <a:t>Developers and users usually work closely together on a daily basis to define requirements and develop the </a:t>
            </a:r>
            <a:r>
              <a:rPr lang="en-GB" altLang="en-US" sz="2000" dirty="0" smtClean="0"/>
              <a:t>system</a:t>
            </a:r>
            <a:endParaRPr lang="en-GB" altLang="en-US" sz="20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12</a:t>
            </a:fld>
            <a:endParaRPr lang="en-US"/>
          </a:p>
        </p:txBody>
      </p:sp>
      <p:sp>
        <p:nvSpPr>
          <p:cNvPr id="4" name="Footer Placeholder 4"/>
          <p:cNvSpPr>
            <a:spLocks noGrp="1"/>
          </p:cNvSpPr>
          <p:nvPr>
            <p:ph type="ftr" sz="quarter" idx="3"/>
          </p:nvPr>
        </p:nvSpPr>
        <p:spPr>
          <a:xfrm>
            <a:off x="0" y="6297441"/>
            <a:ext cx="77724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304800" y="122238"/>
            <a:ext cx="7010400" cy="868362"/>
          </a:xfrm>
        </p:spPr>
        <p:txBody>
          <a:bodyPr/>
          <a:lstStyle/>
          <a:p>
            <a:r>
              <a:rPr lang="en-US" altLang="en-US" sz="3200" spc="0" dirty="0" smtClean="0">
                <a:solidFill>
                  <a:schemeClr val="tx1"/>
                </a:solidFill>
                <a:effectLst/>
              </a:rPr>
              <a:t>Project Management Body of Knowledge (P</a:t>
            </a:r>
            <a:r>
              <a:rPr lang="en-US" altLang="en-US" sz="100" spc="0" dirty="0" smtClean="0">
                <a:solidFill>
                  <a:schemeClr val="tx1"/>
                </a:solidFill>
                <a:effectLst/>
              </a:rPr>
              <a:t> </a:t>
            </a:r>
            <a:r>
              <a:rPr lang="en-US" altLang="en-US" sz="3200" spc="0" dirty="0" smtClean="0">
                <a:solidFill>
                  <a:schemeClr val="tx1"/>
                </a:solidFill>
                <a:effectLst/>
              </a:rPr>
              <a:t>M</a:t>
            </a:r>
            <a:r>
              <a:rPr lang="en-US" altLang="en-US" sz="100" spc="0" dirty="0" smtClean="0">
                <a:solidFill>
                  <a:schemeClr val="tx1"/>
                </a:solidFill>
                <a:effectLst/>
              </a:rPr>
              <a:t> </a:t>
            </a:r>
            <a:r>
              <a:rPr lang="en-US" altLang="en-US" sz="3200" spc="0" dirty="0" smtClean="0">
                <a:solidFill>
                  <a:schemeClr val="tx1"/>
                </a:solidFill>
                <a:effectLst/>
              </a:rPr>
              <a:t>B</a:t>
            </a:r>
            <a:r>
              <a:rPr lang="en-US" altLang="en-US" sz="100" spc="0" dirty="0" smtClean="0">
                <a:solidFill>
                  <a:schemeClr val="tx1"/>
                </a:solidFill>
                <a:effectLst/>
              </a:rPr>
              <a:t> </a:t>
            </a:r>
            <a:r>
              <a:rPr lang="en-US" altLang="en-US" sz="3200" spc="0" dirty="0" smtClean="0">
                <a:solidFill>
                  <a:schemeClr val="tx1"/>
                </a:solidFill>
                <a:effectLst/>
              </a:rPr>
              <a:t>O</a:t>
            </a:r>
            <a:r>
              <a:rPr lang="en-US" altLang="en-US" sz="100" spc="0" dirty="0" smtClean="0">
                <a:solidFill>
                  <a:schemeClr val="tx1"/>
                </a:solidFill>
                <a:effectLst/>
              </a:rPr>
              <a:t> </a:t>
            </a:r>
            <a:r>
              <a:rPr lang="en-US" altLang="en-US" sz="3200" spc="0" dirty="0" smtClean="0">
                <a:solidFill>
                  <a:schemeClr val="tx1"/>
                </a:solidFill>
                <a:effectLst/>
              </a:rPr>
              <a:t>K)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417795" name="Rectangle 3"/>
          <p:cNvSpPr>
            <a:spLocks noGrp="1" noChangeArrowheads="1"/>
          </p:cNvSpPr>
          <p:nvPr>
            <p:ph idx="1"/>
          </p:nvPr>
        </p:nvSpPr>
        <p:spPr>
          <a:xfrm>
            <a:off x="371947" y="1123741"/>
            <a:ext cx="8229600" cy="4784515"/>
          </a:xfrm>
        </p:spPr>
        <p:txBody>
          <a:bodyPr/>
          <a:lstStyle/>
          <a:p>
            <a:pPr>
              <a:lnSpc>
                <a:spcPct val="80000"/>
              </a:lnSpc>
              <a:spcBef>
                <a:spcPts val="1000"/>
              </a:spcBef>
              <a:buFont typeface="Wingdings" panose="05000000000000000000" pitchFamily="2" charset="2"/>
              <a:buNone/>
            </a:pPr>
            <a:r>
              <a:rPr lang="en-GB" altLang="en-US" sz="2800" dirty="0" smtClean="0"/>
              <a:t>P</a:t>
            </a:r>
            <a:r>
              <a:rPr lang="en-GB" altLang="en-US" sz="100" dirty="0" smtClean="0"/>
              <a:t> </a:t>
            </a:r>
            <a:r>
              <a:rPr lang="en-GB" altLang="en-US" sz="2800" dirty="0" smtClean="0"/>
              <a:t>M</a:t>
            </a:r>
            <a:r>
              <a:rPr lang="en-GB" altLang="en-US" sz="100" dirty="0" smtClean="0"/>
              <a:t> </a:t>
            </a:r>
            <a:r>
              <a:rPr lang="en-GB" altLang="en-US" sz="2800" dirty="0" smtClean="0"/>
              <a:t>P</a:t>
            </a:r>
            <a:r>
              <a:rPr lang="en-GB" altLang="en-US" sz="100" dirty="0" smtClean="0"/>
              <a:t> </a:t>
            </a:r>
            <a:r>
              <a:rPr lang="en-GB" altLang="en-US" sz="2800" dirty="0" smtClean="0"/>
              <a:t>O</a:t>
            </a:r>
            <a:r>
              <a:rPr lang="en-GB" altLang="en-US" sz="100" dirty="0" smtClean="0"/>
              <a:t> </a:t>
            </a:r>
            <a:r>
              <a:rPr lang="en-GB" altLang="en-US" sz="2800" dirty="0" smtClean="0"/>
              <a:t>K </a:t>
            </a:r>
            <a:r>
              <a:rPr lang="en-GB" altLang="en-US" sz="2800" dirty="0"/>
              <a:t>is organized into </a:t>
            </a:r>
            <a:r>
              <a:rPr lang="en-GB" altLang="en-US" sz="2800" dirty="0" smtClean="0"/>
              <a:t>10 </a:t>
            </a:r>
            <a:r>
              <a:rPr lang="en-GB" altLang="en-US" sz="2800" dirty="0"/>
              <a:t>knowledge areas:</a:t>
            </a:r>
          </a:p>
          <a:p>
            <a:pPr marL="291600" indent="-291600">
              <a:lnSpc>
                <a:spcPct val="80000"/>
              </a:lnSpc>
              <a:spcBef>
                <a:spcPts val="1000"/>
              </a:spcBef>
            </a:pPr>
            <a:r>
              <a:rPr lang="en-GB" altLang="en-US" sz="2200" b="1" dirty="0" smtClean="0"/>
              <a:t>Project </a:t>
            </a:r>
            <a:r>
              <a:rPr lang="en-GB" altLang="en-US" sz="2200" b="1" dirty="0"/>
              <a:t>Integration Management</a:t>
            </a:r>
            <a:r>
              <a:rPr lang="en-GB" altLang="en-US" sz="2200" dirty="0"/>
              <a:t>—Integrating all the other knowledge areas into one seamless whole</a:t>
            </a:r>
          </a:p>
          <a:p>
            <a:pPr marL="291600" indent="-291600">
              <a:lnSpc>
                <a:spcPct val="80000"/>
              </a:lnSpc>
              <a:spcBef>
                <a:spcPts val="1000"/>
              </a:spcBef>
            </a:pPr>
            <a:r>
              <a:rPr lang="en-GB" altLang="en-US" sz="2200" b="1" dirty="0" smtClean="0"/>
              <a:t>Project </a:t>
            </a:r>
            <a:r>
              <a:rPr lang="en-GB" altLang="en-US" sz="2200" b="1" dirty="0"/>
              <a:t>Scope Management</a:t>
            </a:r>
            <a:r>
              <a:rPr lang="en-GB" altLang="en-US" sz="2200" dirty="0"/>
              <a:t>—Defining and controlling the functions that are to be included in the system as well as the scope of the work to be done by the project team</a:t>
            </a:r>
          </a:p>
          <a:p>
            <a:pPr marL="291600" indent="-291600">
              <a:lnSpc>
                <a:spcPct val="80000"/>
              </a:lnSpc>
              <a:spcBef>
                <a:spcPts val="1000"/>
              </a:spcBef>
            </a:pPr>
            <a:r>
              <a:rPr lang="en-GB" altLang="en-US" sz="2200" b="1" dirty="0"/>
              <a:t>Project Time Management</a:t>
            </a:r>
            <a:r>
              <a:rPr lang="en-GB" altLang="en-US" sz="2200" dirty="0"/>
              <a:t>—Creating a detailed schedule of all project tasks and then monitoring the progress of the project against defined milestones</a:t>
            </a:r>
          </a:p>
          <a:p>
            <a:pPr marL="291600" indent="-291600">
              <a:lnSpc>
                <a:spcPct val="80000"/>
              </a:lnSpc>
              <a:spcBef>
                <a:spcPts val="1000"/>
              </a:spcBef>
            </a:pPr>
            <a:r>
              <a:rPr lang="en-GB" altLang="en-US" sz="2200" b="1" dirty="0"/>
              <a:t>Project Cost Management</a:t>
            </a:r>
            <a:r>
              <a:rPr lang="en-GB" altLang="en-US" sz="2200" dirty="0"/>
              <a:t>—Calculating the initial cost/benefit analysis and its later updates and monitoring expenditures as the project progresses</a:t>
            </a:r>
          </a:p>
          <a:p>
            <a:pPr marL="291600" indent="-291600">
              <a:lnSpc>
                <a:spcPct val="80000"/>
              </a:lnSpc>
              <a:spcBef>
                <a:spcPts val="1000"/>
              </a:spcBef>
            </a:pPr>
            <a:r>
              <a:rPr lang="en-GB" altLang="en-US" sz="2200" b="1" dirty="0"/>
              <a:t>Project Quality Management</a:t>
            </a:r>
            <a:r>
              <a:rPr lang="en-GB" altLang="en-US" sz="2200" dirty="0"/>
              <a:t>—Establishing a comprehensive plan for ensuring quality, which includes quality control activities for every phase of a project</a:t>
            </a:r>
          </a:p>
        </p:txBody>
      </p:sp>
      <p:sp>
        <p:nvSpPr>
          <p:cNvPr id="2" name="Slide Number Placeholder 1"/>
          <p:cNvSpPr>
            <a:spLocks noGrp="1"/>
          </p:cNvSpPr>
          <p:nvPr>
            <p:ph type="sldNum" sz="quarter" idx="4"/>
          </p:nvPr>
        </p:nvSpPr>
        <p:spPr/>
        <p:txBody>
          <a:bodyPr/>
          <a:lstStyle/>
          <a:p>
            <a:fld id="{61DEB0EC-30CF-43BE-83B1-E81C16CCAF72}" type="slidenum">
              <a:rPr lang="en-US" smtClean="0"/>
              <a:pPr/>
              <a:t>13</a:t>
            </a:fld>
            <a:endParaRPr lang="en-US"/>
          </a:p>
        </p:txBody>
      </p:sp>
      <p:sp>
        <p:nvSpPr>
          <p:cNvPr id="4" name="Footer Placeholder 4"/>
          <p:cNvSpPr>
            <a:spLocks noGrp="1"/>
          </p:cNvSpPr>
          <p:nvPr>
            <p:ph type="ftr" sz="quarter" idx="3"/>
          </p:nvPr>
        </p:nvSpPr>
        <p:spPr>
          <a:xfrm>
            <a:off x="0" y="6306494"/>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304800" y="122239"/>
            <a:ext cx="7010400" cy="868361"/>
          </a:xfrm>
        </p:spPr>
        <p:txBody>
          <a:bodyPr/>
          <a:lstStyle/>
          <a:p>
            <a:r>
              <a:rPr lang="en-US" altLang="en-US" sz="3200" spc="0" dirty="0">
                <a:solidFill>
                  <a:schemeClr val="tx1"/>
                </a:solidFill>
                <a:effectLst/>
              </a:rPr>
              <a:t>Project Management Body of Knowledge (P</a:t>
            </a:r>
            <a:r>
              <a:rPr lang="en-US" altLang="en-US" sz="100" spc="0" dirty="0">
                <a:solidFill>
                  <a:schemeClr val="tx1"/>
                </a:solidFill>
                <a:effectLst/>
              </a:rPr>
              <a:t> </a:t>
            </a:r>
            <a:r>
              <a:rPr lang="en-US" altLang="en-US" sz="3200" spc="0" dirty="0">
                <a:solidFill>
                  <a:schemeClr val="tx1"/>
                </a:solidFill>
                <a:effectLst/>
              </a:rPr>
              <a:t>M</a:t>
            </a:r>
            <a:r>
              <a:rPr lang="en-US" altLang="en-US" sz="100" spc="0" dirty="0">
                <a:solidFill>
                  <a:schemeClr val="tx1"/>
                </a:solidFill>
                <a:effectLst/>
              </a:rPr>
              <a:t> </a:t>
            </a:r>
            <a:r>
              <a:rPr lang="en-US" altLang="en-US" sz="3200" spc="0" dirty="0">
                <a:solidFill>
                  <a:schemeClr val="tx1"/>
                </a:solidFill>
                <a:effectLst/>
              </a:rPr>
              <a:t>B</a:t>
            </a:r>
            <a:r>
              <a:rPr lang="en-US" altLang="en-US" sz="100" spc="0" dirty="0">
                <a:solidFill>
                  <a:schemeClr val="tx1"/>
                </a:solidFill>
                <a:effectLst/>
              </a:rPr>
              <a:t> </a:t>
            </a:r>
            <a:r>
              <a:rPr lang="en-US" altLang="en-US" sz="3200" spc="0" dirty="0">
                <a:solidFill>
                  <a:schemeClr val="tx1"/>
                </a:solidFill>
                <a:effectLst/>
              </a:rPr>
              <a:t>O</a:t>
            </a:r>
            <a:r>
              <a:rPr lang="en-US" altLang="en-US" sz="100" spc="0" dirty="0">
                <a:solidFill>
                  <a:schemeClr val="tx1"/>
                </a:solidFill>
                <a:effectLst/>
              </a:rPr>
              <a:t> </a:t>
            </a:r>
            <a:r>
              <a:rPr lang="en-US" altLang="en-US" sz="3200" spc="0" dirty="0">
                <a:solidFill>
                  <a:schemeClr val="tx1"/>
                </a:solidFill>
                <a:effectLst/>
              </a:rPr>
              <a:t>K) </a:t>
            </a:r>
            <a:r>
              <a:rPr lang="en-US" altLang="en-US" sz="2000" spc="0" dirty="0" smtClean="0">
                <a:solidFill>
                  <a:schemeClr val="tx1"/>
                </a:solidFill>
                <a:effectLst/>
              </a:rPr>
              <a:t>(2 </a:t>
            </a:r>
            <a:r>
              <a:rPr lang="en-US" altLang="en-US" sz="2000" spc="0" dirty="0">
                <a:solidFill>
                  <a:schemeClr val="tx1"/>
                </a:solidFill>
                <a:effectLst/>
              </a:rPr>
              <a:t>of 2)</a:t>
            </a:r>
            <a:endParaRPr lang="en-US" altLang="en-US" sz="3200" spc="0" dirty="0">
              <a:solidFill>
                <a:schemeClr val="tx1"/>
              </a:solidFill>
              <a:effectLst/>
            </a:endParaRPr>
          </a:p>
        </p:txBody>
      </p:sp>
      <p:sp>
        <p:nvSpPr>
          <p:cNvPr id="418819" name="Rectangle 3"/>
          <p:cNvSpPr>
            <a:spLocks noGrp="1" noChangeArrowheads="1"/>
          </p:cNvSpPr>
          <p:nvPr>
            <p:ph idx="1"/>
          </p:nvPr>
        </p:nvSpPr>
        <p:spPr>
          <a:xfrm>
            <a:off x="362894" y="1093120"/>
            <a:ext cx="8229600" cy="4778744"/>
          </a:xfrm>
        </p:spPr>
        <p:txBody>
          <a:bodyPr/>
          <a:lstStyle/>
          <a:p>
            <a:pPr marL="291600" indent="-291600">
              <a:lnSpc>
                <a:spcPct val="90000"/>
              </a:lnSpc>
              <a:spcBef>
                <a:spcPts val="1000"/>
              </a:spcBef>
            </a:pPr>
            <a:r>
              <a:rPr lang="en-GB" altLang="en-US" sz="2200" b="1" dirty="0"/>
              <a:t>Project Human Resource Management</a:t>
            </a:r>
            <a:r>
              <a:rPr lang="en-GB" altLang="en-US" sz="2200" dirty="0"/>
              <a:t>—Recruiting and hiring project team members; training, motivating, and team building; and implementing related activities to ensure a happy, productive team</a:t>
            </a:r>
          </a:p>
          <a:p>
            <a:pPr marL="291600" indent="-291600">
              <a:lnSpc>
                <a:spcPct val="90000"/>
              </a:lnSpc>
              <a:spcBef>
                <a:spcPts val="1000"/>
              </a:spcBef>
            </a:pPr>
            <a:r>
              <a:rPr lang="en-GB" altLang="en-US" sz="2200" b="1" dirty="0"/>
              <a:t>Project Communications Management</a:t>
            </a:r>
            <a:r>
              <a:rPr lang="en-GB" altLang="en-US" sz="2200" dirty="0"/>
              <a:t>—Identifying all stakeholders and the key communications to each; also establishing all communications mechanisms and schedules</a:t>
            </a:r>
          </a:p>
          <a:p>
            <a:pPr marL="291600" indent="-291600">
              <a:lnSpc>
                <a:spcPct val="90000"/>
              </a:lnSpc>
              <a:spcBef>
                <a:spcPts val="1000"/>
              </a:spcBef>
            </a:pPr>
            <a:r>
              <a:rPr lang="en-GB" altLang="en-US" sz="2200" b="1" dirty="0"/>
              <a:t>Project Risk Management</a:t>
            </a:r>
            <a:r>
              <a:rPr lang="en-GB" altLang="en-US" sz="2200" dirty="0"/>
              <a:t>—Identifying and reviewing throughout the project all potential risks for failure and developing plans to reduce these risks</a:t>
            </a:r>
          </a:p>
          <a:p>
            <a:pPr marL="291600" indent="-291600">
              <a:lnSpc>
                <a:spcPct val="90000"/>
              </a:lnSpc>
              <a:spcBef>
                <a:spcPts val="1000"/>
              </a:spcBef>
            </a:pPr>
            <a:r>
              <a:rPr lang="en-GB" altLang="en-US" sz="2200" b="1" dirty="0"/>
              <a:t>Project Procurement Management</a:t>
            </a:r>
            <a:r>
              <a:rPr lang="en-GB" altLang="en-US" sz="2200" dirty="0"/>
              <a:t>—Developing requests for proposals, evaluating bids, writing contracts, and then monitoring vendor </a:t>
            </a:r>
            <a:r>
              <a:rPr lang="en-GB" altLang="en-US" sz="2200" dirty="0" smtClean="0"/>
              <a:t>performance</a:t>
            </a:r>
          </a:p>
          <a:p>
            <a:pPr marL="291600" indent="-291600">
              <a:lnSpc>
                <a:spcPct val="90000"/>
              </a:lnSpc>
              <a:spcBef>
                <a:spcPts val="1000"/>
              </a:spcBef>
            </a:pPr>
            <a:r>
              <a:rPr lang="en-GB" altLang="en-US" sz="2200" b="1" dirty="0" smtClean="0"/>
              <a:t>Project Stakeholder Management</a:t>
            </a:r>
            <a:r>
              <a:rPr lang="en-GB" altLang="en-US" sz="2200" dirty="0" smtClean="0"/>
              <a:t>—Identifying and communicating with the stakeholders of the new system</a:t>
            </a:r>
            <a:endParaRPr lang="en-GB" altLang="en-US" sz="22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14</a:t>
            </a:fld>
            <a:endParaRPr lang="en-US"/>
          </a:p>
        </p:txBody>
      </p:sp>
      <p:sp>
        <p:nvSpPr>
          <p:cNvPr id="4" name="Footer Placeholder 4"/>
          <p:cNvSpPr>
            <a:spLocks noGrp="1"/>
          </p:cNvSpPr>
          <p:nvPr>
            <p:ph type="ftr" sz="quarter" idx="3"/>
          </p:nvPr>
        </p:nvSpPr>
        <p:spPr>
          <a:xfrm>
            <a:off x="0" y="6297441"/>
            <a:ext cx="77724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2590800" cy="609398"/>
          </a:xfrm>
        </p:spPr>
        <p:txBody>
          <a:bodyPr/>
          <a:lstStyle/>
          <a:p>
            <a:r>
              <a:rPr lang="en-US" spc="0" dirty="0" smtClean="0">
                <a:solidFill>
                  <a:schemeClr val="tx1"/>
                </a:solidFill>
                <a:effectLst/>
              </a:rPr>
              <a:t>P</a:t>
            </a:r>
            <a:r>
              <a:rPr lang="en-US" sz="100" spc="0" dirty="0" smtClean="0">
                <a:solidFill>
                  <a:schemeClr val="tx1"/>
                </a:solidFill>
                <a:effectLst/>
              </a:rPr>
              <a:t> </a:t>
            </a:r>
            <a:r>
              <a:rPr lang="en-US" spc="0" dirty="0" smtClean="0">
                <a:solidFill>
                  <a:schemeClr val="tx1"/>
                </a:solidFill>
                <a:effectLst/>
              </a:rPr>
              <a:t>M</a:t>
            </a:r>
            <a:r>
              <a:rPr lang="en-US" sz="100" spc="0" dirty="0" smtClean="0">
                <a:solidFill>
                  <a:schemeClr val="tx1"/>
                </a:solidFill>
                <a:effectLst/>
              </a:rPr>
              <a:t> </a:t>
            </a:r>
            <a:r>
              <a:rPr lang="en-US" spc="0" dirty="0" smtClean="0">
                <a:solidFill>
                  <a:schemeClr val="tx1"/>
                </a:solidFill>
                <a:effectLst/>
              </a:rPr>
              <a:t>B</a:t>
            </a:r>
            <a:r>
              <a:rPr lang="en-US" sz="100" spc="0" dirty="0" smtClean="0">
                <a:solidFill>
                  <a:schemeClr val="tx1"/>
                </a:solidFill>
                <a:effectLst/>
              </a:rPr>
              <a:t> </a:t>
            </a:r>
            <a:r>
              <a:rPr lang="en-US" spc="0" dirty="0" smtClean="0">
                <a:solidFill>
                  <a:schemeClr val="tx1"/>
                </a:solidFill>
                <a:effectLst/>
              </a:rPr>
              <a:t>O</a:t>
            </a:r>
            <a:r>
              <a:rPr lang="en-US" sz="100" spc="0" dirty="0" smtClean="0">
                <a:solidFill>
                  <a:schemeClr val="tx1"/>
                </a:solidFill>
                <a:effectLst/>
              </a:rPr>
              <a:t> </a:t>
            </a:r>
            <a:r>
              <a:rPr lang="en-US" spc="0" dirty="0" smtClean="0">
                <a:solidFill>
                  <a:schemeClr val="tx1"/>
                </a:solidFill>
                <a:effectLst/>
              </a:rPr>
              <a:t>K</a:t>
            </a:r>
            <a:endParaRPr lang="en-US" spc="0" dirty="0">
              <a:solidFill>
                <a:schemeClr val="tx1"/>
              </a:solidFill>
              <a:effectLst/>
            </a:endParaRPr>
          </a:p>
        </p:txBody>
      </p:sp>
      <p:pic>
        <p:nvPicPr>
          <p:cNvPr id="6" name="Content Placeholder 5" descr="The project management body of areas are as follows: 1. Project integration management. 1.1. Project plan development. 1.2. Project plan execution. 1.3. Integration change control. 2. Project scope management. 2.1. Initiation. 2.2. Scope planning. 2.3. Scope definition. 2.4. Scope verification. 2.5. Scope change control. 3. Project time management. 3.1. Activity definition. 3.2. Activity sequencing. 3.3. Activity duration estimating. 3.4. Schedule development. 3.5. Schedule control. 4. Project cost management. 4.1. Resource planning. 4.2. Cost estimating. 4.3. Cost budgeting. 4.4. Cost control. 5. Project quality management. 5.1. Quality planning. 5.2. Quality assurance. 5.3. Quality control. 6. Project human resource management. 6.1. Organizational planning. 6.2. Staff acquisition. 6.3. Team development. 7. Project communications management. 7.1. Communications planning. 7.2. Information distribution. 7.3. Performance reporting. 7.4. Administrative closure. 8. Project risk management. 8.1. Risk identification. 8.2. Risk quantification. 8.3. Risk response development. 8.4. Risk response control. 9. Project procurement management. 9.1. Procurement planning. 9.2. Solicitation planning. 9.3. Solicitation. 9.4. Source selection. 9.5. Contract administration. 9.6. Contract closeout. 10. Project stakeholder management. 10.1. Identify stakeholders. 10.2. Plan stakeholder management. 10.3. Manage stakeholder engagement. 10.4. Control stakeholder engagement. "/>
          <p:cNvPicPr>
            <a:picLocks noGrp="1" noChangeAspect="1"/>
          </p:cNvPicPr>
          <p:nvPr>
            <p:ph idx="1"/>
          </p:nvPr>
        </p:nvPicPr>
        <p:blipFill>
          <a:blip r:embed="rId2"/>
          <a:stretch>
            <a:fillRect/>
          </a:stretch>
        </p:blipFill>
        <p:spPr>
          <a:xfrm>
            <a:off x="3657600" y="163306"/>
            <a:ext cx="5102528" cy="5640227"/>
          </a:xfrm>
          <a:prstGeom prst="rect">
            <a:avLst/>
          </a:prstGeom>
        </p:spPr>
      </p:pic>
      <p:sp>
        <p:nvSpPr>
          <p:cNvPr id="5" name="Slide Number Placeholder 4"/>
          <p:cNvSpPr>
            <a:spLocks noGrp="1"/>
          </p:cNvSpPr>
          <p:nvPr>
            <p:ph type="sldNum" sz="quarter" idx="4"/>
          </p:nvPr>
        </p:nvSpPr>
        <p:spPr/>
        <p:txBody>
          <a:bodyPr/>
          <a:lstStyle/>
          <a:p>
            <a:fld id="{61DEB0EC-30CF-43BE-83B1-E81C16CCAF72}" type="slidenum">
              <a:rPr lang="en-US" smtClean="0"/>
              <a:pPr/>
              <a:t>15</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11 ©2016. Cengage Learning. All rights reserved.</a:t>
            </a:r>
            <a:endParaRPr lang="en-US" dirty="0"/>
          </a:p>
        </p:txBody>
      </p:sp>
    </p:spTree>
    <p:extLst>
      <p:ext uri="{BB962C8B-B14F-4D97-AF65-F5344CB8AC3E}">
        <p14:creationId xmlns:p14="http://schemas.microsoft.com/office/powerpoint/2010/main" val="1855892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“Agile” Project </a:t>
            </a:r>
            <a:r>
              <a:rPr lang="en-US" altLang="en-US" spc="0" dirty="0" smtClean="0">
                <a:solidFill>
                  <a:schemeClr val="tx1"/>
                </a:solidFill>
                <a:effectLst/>
              </a:rPr>
              <a:t>Management</a:t>
            </a:r>
            <a:endParaRPr lang="en-US" altLang="en-US" spc="0" dirty="0">
              <a:solidFill>
                <a:schemeClr val="tx1"/>
              </a:solidFill>
              <a:effectLst/>
            </a:endParaRPr>
          </a:p>
        </p:txBody>
      </p:sp>
      <p:sp>
        <p:nvSpPr>
          <p:cNvPr id="421891" name="Rectangle 3"/>
          <p:cNvSpPr>
            <a:spLocks noGrp="1" noChangeArrowheads="1"/>
          </p:cNvSpPr>
          <p:nvPr>
            <p:ph idx="1"/>
          </p:nvPr>
        </p:nvSpPr>
        <p:spPr>
          <a:xfrm>
            <a:off x="362894" y="1084906"/>
            <a:ext cx="8229600" cy="4724400"/>
          </a:xfrm>
        </p:spPr>
        <p:txBody>
          <a:bodyPr/>
          <a:lstStyle/>
          <a:p>
            <a:pPr>
              <a:lnSpc>
                <a:spcPct val="90000"/>
              </a:lnSpc>
            </a:pPr>
            <a:r>
              <a:rPr lang="en-GB" altLang="en-US" sz="2800" dirty="0"/>
              <a:t>Agile Scope Management</a:t>
            </a:r>
          </a:p>
          <a:p>
            <a:pPr lvl="1">
              <a:lnSpc>
                <a:spcPct val="90000"/>
              </a:lnSpc>
            </a:pPr>
            <a:r>
              <a:rPr lang="en-GB" altLang="en-US" sz="2400" dirty="0"/>
              <a:t>Scope is not well understood, but needs to be controlled</a:t>
            </a:r>
          </a:p>
          <a:p>
            <a:pPr>
              <a:lnSpc>
                <a:spcPct val="90000"/>
              </a:lnSpc>
            </a:pPr>
            <a:r>
              <a:rPr lang="en-GB" altLang="en-US" sz="2800" dirty="0"/>
              <a:t>Agile Time Management</a:t>
            </a:r>
          </a:p>
          <a:p>
            <a:pPr lvl="1">
              <a:lnSpc>
                <a:spcPct val="90000"/>
              </a:lnSpc>
            </a:pPr>
            <a:r>
              <a:rPr lang="en-GB" altLang="en-US" sz="2400" dirty="0"/>
              <a:t>Schedule must be flexible due to changes</a:t>
            </a:r>
          </a:p>
          <a:p>
            <a:pPr>
              <a:lnSpc>
                <a:spcPct val="90000"/>
              </a:lnSpc>
            </a:pPr>
            <a:r>
              <a:rPr lang="en-GB" altLang="en-US" sz="2800" dirty="0"/>
              <a:t>Agile Cost Management</a:t>
            </a:r>
          </a:p>
          <a:p>
            <a:pPr lvl="1">
              <a:lnSpc>
                <a:spcPct val="90000"/>
              </a:lnSpc>
            </a:pPr>
            <a:r>
              <a:rPr lang="en-GB" altLang="en-US" sz="2400" dirty="0"/>
              <a:t>Costs are more difficult to estimate</a:t>
            </a:r>
          </a:p>
          <a:p>
            <a:pPr>
              <a:lnSpc>
                <a:spcPct val="90000"/>
              </a:lnSpc>
            </a:pPr>
            <a:r>
              <a:rPr lang="en-GB" altLang="en-US" sz="2800" dirty="0"/>
              <a:t>Agile Risk Management</a:t>
            </a:r>
          </a:p>
          <a:p>
            <a:pPr lvl="1">
              <a:lnSpc>
                <a:spcPct val="90000"/>
              </a:lnSpc>
            </a:pPr>
            <a:r>
              <a:rPr lang="en-GB" altLang="en-US" sz="2400" dirty="0"/>
              <a:t>Higher risk aspects of project are completed first</a:t>
            </a:r>
          </a:p>
          <a:p>
            <a:pPr>
              <a:lnSpc>
                <a:spcPct val="90000"/>
              </a:lnSpc>
            </a:pPr>
            <a:r>
              <a:rPr lang="en-GB" altLang="en-US" sz="2800" dirty="0"/>
              <a:t>Agile Quality Management</a:t>
            </a:r>
          </a:p>
          <a:p>
            <a:pPr lvl="1">
              <a:lnSpc>
                <a:spcPct val="90000"/>
              </a:lnSpc>
            </a:pPr>
            <a:r>
              <a:rPr lang="en-GB" altLang="en-US" sz="2400" dirty="0"/>
              <a:t>Quality assessed after each iteration</a:t>
            </a:r>
          </a:p>
        </p:txBody>
      </p:sp>
      <p:sp>
        <p:nvSpPr>
          <p:cNvPr id="2" name="Slide Number Placeholder 1"/>
          <p:cNvSpPr>
            <a:spLocks noGrp="1"/>
          </p:cNvSpPr>
          <p:nvPr>
            <p:ph type="sldNum" sz="quarter" idx="4"/>
          </p:nvPr>
        </p:nvSpPr>
        <p:spPr/>
        <p:txBody>
          <a:bodyPr/>
          <a:lstStyle/>
          <a:p>
            <a:fld id="{61DEB0EC-30CF-43BE-83B1-E81C16CCAF72}" type="slidenum">
              <a:rPr lang="en-US" smtClean="0"/>
              <a:pPr/>
              <a:t>16</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3276600" cy="1217612"/>
          </a:xfrm>
        </p:spPr>
        <p:txBody>
          <a:bodyPr/>
          <a:lstStyle/>
          <a:p>
            <a:r>
              <a:rPr lang="en-US" spc="0" dirty="0" smtClean="0">
                <a:solidFill>
                  <a:schemeClr val="tx1"/>
                </a:solidFill>
                <a:effectLst/>
              </a:rPr>
              <a:t>Agile Scope Management</a:t>
            </a:r>
            <a:endParaRPr lang="en-US" spc="0" dirty="0">
              <a:solidFill>
                <a:schemeClr val="tx1"/>
              </a:solidFill>
              <a:effectLst/>
            </a:endParaRPr>
          </a:p>
        </p:txBody>
      </p:sp>
      <p:pic>
        <p:nvPicPr>
          <p:cNvPr id="6" name="Content Placeholder 5" descr="The diagram shows agile scope management. Iterations are placed one below the other with high-prioroty functions on top and low-priority functions below. Iteration 1 consists of 3 functions, iteration 2 consists of 2 functions, iteration 3 consists of 4 functions, iteration 4 consists of 4 functions and iteration 5 consists of 3 functions. Existsing functions can be removed or reprioritized. New functions can be inserted. "/>
          <p:cNvPicPr>
            <a:picLocks noGrp="1" noChangeAspect="1"/>
          </p:cNvPicPr>
          <p:nvPr>
            <p:ph idx="1"/>
          </p:nvPr>
        </p:nvPicPr>
        <p:blipFill>
          <a:blip r:embed="rId2"/>
          <a:stretch>
            <a:fillRect/>
          </a:stretch>
        </p:blipFill>
        <p:spPr>
          <a:xfrm>
            <a:off x="4038600" y="762000"/>
            <a:ext cx="4865621" cy="5111595"/>
          </a:xfrm>
          <a:prstGeom prst="rect">
            <a:avLst/>
          </a:prstGeom>
        </p:spPr>
      </p:pic>
      <p:sp>
        <p:nvSpPr>
          <p:cNvPr id="7" name="Slide Number Placeholder 6"/>
          <p:cNvSpPr>
            <a:spLocks noGrp="1"/>
          </p:cNvSpPr>
          <p:nvPr>
            <p:ph type="sldNum" sz="quarter" idx="4"/>
          </p:nvPr>
        </p:nvSpPr>
        <p:spPr/>
        <p:txBody>
          <a:bodyPr/>
          <a:lstStyle/>
          <a:p>
            <a:fld id="{61DEB0EC-30CF-43BE-83B1-E81C16CCAF72}" type="slidenum">
              <a:rPr lang="en-US" smtClean="0"/>
              <a:pPr/>
              <a:t>17</a:t>
            </a:fld>
            <a:endParaRPr lang="en-US"/>
          </a:p>
        </p:txBody>
      </p:sp>
      <p:sp>
        <p:nvSpPr>
          <p:cNvPr id="3" name="Footer Placeholder 2"/>
          <p:cNvSpPr>
            <a:spLocks noGrp="1"/>
          </p:cNvSpPr>
          <p:nvPr>
            <p:ph type="ftr" sz="quarter" idx="3"/>
          </p:nvPr>
        </p:nvSpPr>
        <p:spPr/>
        <p:txBody>
          <a:bodyPr/>
          <a:lstStyle/>
          <a:p>
            <a:pPr algn="l"/>
            <a:r>
              <a:rPr lang="en-US" dirty="0" smtClean="0"/>
              <a:t>Systems Analysis and Design in a Changing World, 7th Edition - Chapter 11 ©2016. Cengage Learning. All rights reserved.</a:t>
            </a:r>
            <a:endParaRPr lang="en-US" dirty="0"/>
          </a:p>
        </p:txBody>
      </p:sp>
    </p:spTree>
    <p:extLst>
      <p:ext uri="{BB962C8B-B14F-4D97-AF65-F5344CB8AC3E}">
        <p14:creationId xmlns:p14="http://schemas.microsoft.com/office/powerpoint/2010/main" val="400796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altLang="en-US" spc="0" dirty="0">
                <a:solidFill>
                  <a:schemeClr val="tx1"/>
                </a:solidFill>
                <a:effectLst/>
              </a:rPr>
              <a:t>Activities of Core Process 1</a:t>
            </a:r>
            <a:r>
              <a:rPr lang="en-US" altLang="en-US" spc="0" dirty="0" smtClean="0">
                <a:solidFill>
                  <a:schemeClr val="tx1"/>
                </a:solidFill>
                <a:effectLst/>
              </a:rPr>
              <a:t>:</a:t>
            </a:r>
            <a:endParaRPr lang="en-US" altLang="en-US" sz="2800" spc="0" dirty="0">
              <a:solidFill>
                <a:schemeClr val="tx1"/>
              </a:solidFill>
              <a:effectLst/>
            </a:endParaRPr>
          </a:p>
        </p:txBody>
      </p:sp>
      <p:sp>
        <p:nvSpPr>
          <p:cNvPr id="3" name="Content Placeholder 2"/>
          <p:cNvSpPr>
            <a:spLocks noGrp="1"/>
          </p:cNvSpPr>
          <p:nvPr>
            <p:ph idx="1"/>
          </p:nvPr>
        </p:nvSpPr>
        <p:spPr>
          <a:xfrm>
            <a:off x="362894" y="1084906"/>
            <a:ext cx="6858000" cy="415925"/>
          </a:xfrm>
        </p:spPr>
        <p:txBody>
          <a:bodyPr/>
          <a:lstStyle/>
          <a:p>
            <a:r>
              <a:rPr lang="en-US" altLang="en-US" dirty="0"/>
              <a:t>Identify the Problem and Obtain Approval</a:t>
            </a:r>
            <a:endParaRPr lang="en-US" dirty="0"/>
          </a:p>
        </p:txBody>
      </p:sp>
      <p:pic>
        <p:nvPicPr>
          <p:cNvPr id="7" name="Content Placeholder 6" descr="A table shows Iterative and Agile Systems Development Lifecycle. The column to the left lists the core processes and the next 6 columns show steps of iterations numbered from 1 to 6. The entries are as follows: Row 1. Core processes: Identify the problem and obtain approval. Note: Identify problem activities: identify the problem. Quantify project approval factors. Perform risk and feasibility analysis. Review with the client and obtain approval. Iteration 1: Very high; Iteration 2: low. Iteration 3: very low. Row 2: Core processes: Plan and monitor the project. Iteration 1: high; iteration 2: medium; iteration 3: very low. Row 3: Core processes: Discover and understand details. Iteration 1: low; iteration 2: medium; iteration 3: low; iteration 4: low; iteration 5: very low. Row 4: Core processes: Design system component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p:cNvPicPr>
            <a:picLocks noGrp="1" noChangeAspect="1"/>
          </p:cNvPicPr>
          <p:nvPr>
            <p:ph sz="quarter" idx="10"/>
          </p:nvPr>
        </p:nvPicPr>
        <p:blipFill>
          <a:blip r:embed="rId2"/>
          <a:stretch>
            <a:fillRect/>
          </a:stretch>
        </p:blipFill>
        <p:spPr>
          <a:xfrm>
            <a:off x="606020" y="2362200"/>
            <a:ext cx="7931958" cy="2656673"/>
          </a:xfrm>
          <a:prstGeom prst="rect">
            <a:avLst/>
          </a:prstGeom>
        </p:spPr>
      </p:pic>
      <p:sp>
        <p:nvSpPr>
          <p:cNvPr id="6" name="Slide Number Placeholder 5"/>
          <p:cNvSpPr>
            <a:spLocks noGrp="1"/>
          </p:cNvSpPr>
          <p:nvPr>
            <p:ph type="sldNum" sz="quarter" idx="4"/>
          </p:nvPr>
        </p:nvSpPr>
        <p:spPr/>
        <p:txBody>
          <a:bodyPr/>
          <a:lstStyle/>
          <a:p>
            <a:fld id="{61DEB0EC-30CF-43BE-83B1-E81C16CCAF72}" type="slidenum">
              <a:rPr lang="en-US" smtClean="0"/>
              <a:pPr/>
              <a:t>18</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Identify the Problem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423939" name="Rectangle 3"/>
          <p:cNvSpPr>
            <a:spLocks noGrp="1" noChangeArrowheads="1"/>
          </p:cNvSpPr>
          <p:nvPr>
            <p:ph idx="1"/>
          </p:nvPr>
        </p:nvSpPr>
        <p:spPr>
          <a:xfrm>
            <a:off x="353841" y="1072963"/>
            <a:ext cx="8229600" cy="4588949"/>
          </a:xfrm>
        </p:spPr>
        <p:txBody>
          <a:bodyPr/>
          <a:lstStyle/>
          <a:p>
            <a:pPr>
              <a:lnSpc>
                <a:spcPct val="90000"/>
              </a:lnSpc>
              <a:spcBef>
                <a:spcPts val="1000"/>
              </a:spcBef>
            </a:pPr>
            <a:r>
              <a:rPr lang="en-GB" altLang="en-US" sz="3200" dirty="0" smtClean="0"/>
              <a:t>I</a:t>
            </a:r>
            <a:r>
              <a:rPr lang="en-GB" altLang="en-US" sz="100" dirty="0" smtClean="0"/>
              <a:t> </a:t>
            </a:r>
            <a:r>
              <a:rPr lang="en-GB" altLang="en-US" sz="3200" dirty="0" smtClean="0"/>
              <a:t>S </a:t>
            </a:r>
            <a:r>
              <a:rPr lang="en-GB" altLang="en-US" sz="3200" dirty="0"/>
              <a:t>Development Projects usually:</a:t>
            </a:r>
          </a:p>
          <a:p>
            <a:pPr lvl="1">
              <a:lnSpc>
                <a:spcPct val="90000"/>
              </a:lnSpc>
              <a:spcBef>
                <a:spcPts val="1000"/>
              </a:spcBef>
            </a:pPr>
            <a:r>
              <a:rPr lang="en-GB" altLang="en-US" sz="2800" dirty="0"/>
              <a:t>Respond to an opportunity</a:t>
            </a:r>
          </a:p>
          <a:p>
            <a:pPr lvl="2">
              <a:lnSpc>
                <a:spcPct val="90000"/>
              </a:lnSpc>
              <a:spcBef>
                <a:spcPts val="1000"/>
              </a:spcBef>
            </a:pPr>
            <a:r>
              <a:rPr lang="en-GB" altLang="en-US" sz="2200" dirty="0"/>
              <a:t>Strategic initiative</a:t>
            </a:r>
          </a:p>
          <a:p>
            <a:pPr lvl="2">
              <a:lnSpc>
                <a:spcPct val="90000"/>
              </a:lnSpc>
              <a:spcBef>
                <a:spcPts val="1000"/>
              </a:spcBef>
            </a:pPr>
            <a:r>
              <a:rPr lang="en-GB" altLang="en-US" sz="2200" dirty="0"/>
              <a:t>Something that provides competitive advantage</a:t>
            </a:r>
          </a:p>
          <a:p>
            <a:pPr lvl="1">
              <a:lnSpc>
                <a:spcPct val="90000"/>
              </a:lnSpc>
              <a:spcBef>
                <a:spcPts val="1000"/>
              </a:spcBef>
            </a:pPr>
            <a:r>
              <a:rPr lang="en-GB" altLang="en-US" sz="2800" dirty="0"/>
              <a:t>Resolve a problem</a:t>
            </a:r>
          </a:p>
          <a:p>
            <a:pPr lvl="2">
              <a:lnSpc>
                <a:spcPct val="90000"/>
              </a:lnSpc>
              <a:spcBef>
                <a:spcPts val="1000"/>
              </a:spcBef>
            </a:pPr>
            <a:r>
              <a:rPr lang="en-GB" altLang="en-US" sz="2200" dirty="0"/>
              <a:t>Operational issues keep coming up</a:t>
            </a:r>
          </a:p>
          <a:p>
            <a:pPr lvl="2">
              <a:lnSpc>
                <a:spcPct val="90000"/>
              </a:lnSpc>
              <a:spcBef>
                <a:spcPts val="1000"/>
              </a:spcBef>
            </a:pPr>
            <a:r>
              <a:rPr lang="en-GB" altLang="en-US" sz="2200" dirty="0"/>
              <a:t>User needs aren’t being met</a:t>
            </a:r>
          </a:p>
          <a:p>
            <a:pPr lvl="1">
              <a:lnSpc>
                <a:spcPct val="90000"/>
              </a:lnSpc>
              <a:spcBef>
                <a:spcPts val="1000"/>
              </a:spcBef>
            </a:pPr>
            <a:r>
              <a:rPr lang="en-GB" altLang="en-US" sz="2800" dirty="0"/>
              <a:t>Respond to an external directive</a:t>
            </a:r>
          </a:p>
          <a:p>
            <a:pPr lvl="2">
              <a:lnSpc>
                <a:spcPct val="90000"/>
              </a:lnSpc>
              <a:spcBef>
                <a:spcPts val="1000"/>
              </a:spcBef>
            </a:pPr>
            <a:r>
              <a:rPr lang="en-GB" altLang="en-US" sz="2200" dirty="0"/>
              <a:t>Legislation requires new form of reporting</a:t>
            </a:r>
          </a:p>
          <a:p>
            <a:pPr lvl="2">
              <a:lnSpc>
                <a:spcPct val="90000"/>
              </a:lnSpc>
              <a:spcBef>
                <a:spcPts val="1000"/>
              </a:spcBef>
            </a:pPr>
            <a:r>
              <a:rPr lang="en-GB" altLang="en-US" sz="2200" dirty="0"/>
              <a:t>Changes in tax laws or regulations</a:t>
            </a:r>
          </a:p>
        </p:txBody>
      </p:sp>
      <p:sp>
        <p:nvSpPr>
          <p:cNvPr id="2" name="Slide Number Placeholder 1"/>
          <p:cNvSpPr>
            <a:spLocks noGrp="1"/>
          </p:cNvSpPr>
          <p:nvPr>
            <p:ph type="sldNum" sz="quarter" idx="4"/>
          </p:nvPr>
        </p:nvSpPr>
        <p:spPr>
          <a:xfrm>
            <a:off x="8583440" y="6356350"/>
            <a:ext cx="484359" cy="365125"/>
          </a:xfrm>
        </p:spPr>
        <p:txBody>
          <a:bodyPr/>
          <a:lstStyle/>
          <a:p>
            <a:fld id="{61DEB0EC-30CF-43BE-83B1-E81C16CCAF72}" type="slidenum">
              <a:rPr lang="en-US" smtClean="0"/>
              <a:pPr/>
              <a:t>19</a:t>
            </a:fld>
            <a:endParaRPr lang="en-US" dirty="0"/>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730250" y="457201"/>
            <a:ext cx="7681913" cy="1371600"/>
          </a:xfrm>
        </p:spPr>
        <p:txBody>
          <a:bodyPr/>
          <a:lstStyle/>
          <a:p>
            <a:pPr algn="ctr"/>
            <a:r>
              <a:rPr lang="en-US" altLang="en-US" sz="4400" spc="0" dirty="0">
                <a:solidFill>
                  <a:schemeClr val="tx1"/>
                </a:solidFill>
                <a:effectLst/>
              </a:rPr>
              <a:t>Project Planning and Project Management</a:t>
            </a:r>
          </a:p>
        </p:txBody>
      </p:sp>
      <p:sp>
        <p:nvSpPr>
          <p:cNvPr id="3" name="Content Placeholder 2"/>
          <p:cNvSpPr>
            <a:spLocks noGrp="1"/>
          </p:cNvSpPr>
          <p:nvPr>
            <p:ph sz="quarter" idx="10"/>
          </p:nvPr>
        </p:nvSpPr>
        <p:spPr>
          <a:xfrm>
            <a:off x="2925775" y="2215503"/>
            <a:ext cx="2514600" cy="553998"/>
          </a:xfrm>
        </p:spPr>
        <p:txBody>
          <a:bodyPr/>
          <a:lstStyle/>
          <a:p>
            <a:pPr marL="0" indent="0" algn="ctr">
              <a:buNone/>
            </a:pPr>
            <a:r>
              <a:rPr lang="en-US" altLang="en-US" sz="4000" b="1" dirty="0" smtClean="0">
                <a:solidFill>
                  <a:schemeClr val="tx2"/>
                </a:solidFill>
              </a:rPr>
              <a:t>Chapter 11</a:t>
            </a:r>
            <a:endParaRPr lang="en-US" altLang="en-US" sz="4000" b="1" dirty="0">
              <a:solidFill>
                <a:schemeClr val="tx2"/>
              </a:solidFill>
            </a:endParaRPr>
          </a:p>
        </p:txBody>
      </p:sp>
      <p:sp>
        <p:nvSpPr>
          <p:cNvPr id="67587" name="Rectangle 3"/>
          <p:cNvSpPr>
            <a:spLocks noGrp="1" noChangeArrowheads="1"/>
          </p:cNvSpPr>
          <p:nvPr>
            <p:ph type="subTitle" idx="1"/>
          </p:nvPr>
        </p:nvSpPr>
        <p:spPr>
          <a:xfrm>
            <a:off x="937040" y="3682792"/>
            <a:ext cx="7040562" cy="889208"/>
          </a:xfrm>
        </p:spPr>
        <p:txBody>
          <a:bodyPr/>
          <a:lstStyle/>
          <a:p>
            <a:pPr algn="ctr">
              <a:lnSpc>
                <a:spcPct val="80000"/>
              </a:lnSpc>
            </a:pPr>
            <a:r>
              <a:rPr lang="en-US" altLang="en-US" sz="2400" dirty="0"/>
              <a:t>Systems Analysis and Design in a Changing World 6</a:t>
            </a:r>
            <a:r>
              <a:rPr lang="en-US" altLang="en-US" sz="2400" baseline="30000" dirty="0"/>
              <a:t>th</a:t>
            </a:r>
            <a:r>
              <a:rPr lang="en-US" altLang="en-US" sz="2400" dirty="0"/>
              <a:t> Ed</a:t>
            </a:r>
          </a:p>
          <a:p>
            <a:pPr algn="ctr">
              <a:lnSpc>
                <a:spcPct val="80000"/>
              </a:lnSpc>
              <a:spcBef>
                <a:spcPts val="1500"/>
              </a:spcBef>
            </a:pPr>
            <a:r>
              <a:rPr lang="en-US" altLang="en-US" sz="2400" dirty="0" err="1" smtClean="0"/>
              <a:t>Satzinger</a:t>
            </a:r>
            <a:r>
              <a:rPr lang="en-US" altLang="en-US" sz="2400" dirty="0"/>
              <a:t>, Jackson &amp; </a:t>
            </a:r>
            <a:r>
              <a:rPr lang="en-US" altLang="en-US" sz="2400" dirty="0" err="1"/>
              <a:t>Burd</a:t>
            </a:r>
            <a:endParaRPr lang="en-US" altLang="en-US" sz="2400" dirty="0"/>
          </a:p>
        </p:txBody>
      </p:sp>
      <p:sp>
        <p:nvSpPr>
          <p:cNvPr id="4" name="Slide Number Placeholder 3"/>
          <p:cNvSpPr>
            <a:spLocks noGrp="1"/>
          </p:cNvSpPr>
          <p:nvPr>
            <p:ph type="sldNum" sz="quarter" idx="4"/>
          </p:nvPr>
        </p:nvSpPr>
        <p:spPr/>
        <p:txBody>
          <a:bodyPr/>
          <a:lstStyle/>
          <a:p>
            <a:fld id="{61DEB0EC-30CF-43BE-83B1-E81C16CCAF72}" type="slidenum">
              <a:rPr lang="en-US" smtClean="0"/>
              <a:pPr/>
              <a:t>2</a:t>
            </a:fld>
            <a:endParaRPr lang="en-US"/>
          </a:p>
        </p:txBody>
      </p:sp>
      <p:sp>
        <p:nvSpPr>
          <p:cNvPr id="2" name="Footer Placeholder 1"/>
          <p:cNvSpPr>
            <a:spLocks noGrp="1"/>
          </p:cNvSpPr>
          <p:nvPr>
            <p:ph type="ftr" sz="quarter" idx="3"/>
          </p:nvPr>
        </p:nvSpPr>
        <p:spPr/>
        <p:txBody>
          <a:bodyPr/>
          <a:lstStyle/>
          <a:p>
            <a:pPr algn="l"/>
            <a:r>
              <a:rPr lang="en-US" dirty="0" smtClean="0"/>
              <a:t>Systems Analysis and Design in a Changing World, 7th Edition - Chapter 11 ©2016. Cengage Learning. All rights reserved.</a:t>
            </a:r>
            <a:endParaRPr lang="en-US" dirty="0"/>
          </a:p>
        </p:txBody>
      </p:sp>
    </p:spTree>
    <p:extLst>
      <p:ext uri="{BB962C8B-B14F-4D97-AF65-F5344CB8AC3E}">
        <p14:creationId xmlns:p14="http://schemas.microsoft.com/office/powerpoint/2010/main" val="22417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Identify the Problem </a:t>
            </a:r>
            <a:r>
              <a:rPr lang="en-US" altLang="en-US" sz="2000" spc="0" dirty="0" smtClean="0">
                <a:solidFill>
                  <a:schemeClr val="tx1"/>
                </a:solidFill>
                <a:effectLst/>
              </a:rPr>
              <a:t>(2 </a:t>
            </a:r>
            <a:r>
              <a:rPr lang="en-US" altLang="en-US" sz="2000" spc="0" dirty="0">
                <a:solidFill>
                  <a:schemeClr val="tx1"/>
                </a:solidFill>
                <a:effectLst/>
              </a:rPr>
              <a:t>of 2)</a:t>
            </a:r>
            <a:endParaRPr lang="en-US" altLang="en-US" spc="0" dirty="0">
              <a:solidFill>
                <a:schemeClr val="tx1"/>
              </a:solidFill>
              <a:effectLst/>
            </a:endParaRPr>
          </a:p>
        </p:txBody>
      </p:sp>
      <p:sp>
        <p:nvSpPr>
          <p:cNvPr id="424963" name="Rectangle 3"/>
          <p:cNvSpPr>
            <a:spLocks noGrp="1" noChangeArrowheads="1"/>
          </p:cNvSpPr>
          <p:nvPr>
            <p:ph idx="1"/>
          </p:nvPr>
        </p:nvSpPr>
        <p:spPr>
          <a:xfrm>
            <a:off x="362894" y="1079629"/>
            <a:ext cx="8229600" cy="4156010"/>
          </a:xfrm>
        </p:spPr>
        <p:txBody>
          <a:bodyPr/>
          <a:lstStyle/>
          <a:p>
            <a:pPr>
              <a:lnSpc>
                <a:spcPct val="90000"/>
              </a:lnSpc>
              <a:spcBef>
                <a:spcPts val="1000"/>
              </a:spcBef>
            </a:pPr>
            <a:r>
              <a:rPr lang="en-GB" altLang="en-US" sz="3200" dirty="0"/>
              <a:t>System Vision Document</a:t>
            </a:r>
          </a:p>
          <a:p>
            <a:pPr lvl="1">
              <a:lnSpc>
                <a:spcPct val="90000"/>
              </a:lnSpc>
              <a:spcBef>
                <a:spcPts val="1000"/>
              </a:spcBef>
            </a:pPr>
            <a:r>
              <a:rPr lang="en-GB" altLang="en-US" sz="2800" dirty="0"/>
              <a:t>Problem Description</a:t>
            </a:r>
          </a:p>
          <a:p>
            <a:pPr lvl="2">
              <a:lnSpc>
                <a:spcPct val="90000"/>
              </a:lnSpc>
              <a:spcBef>
                <a:spcPts val="1000"/>
              </a:spcBef>
            </a:pPr>
            <a:r>
              <a:rPr lang="en-GB" altLang="en-US" sz="2200" dirty="0"/>
              <a:t>What is the problem and idea for the solution?</a:t>
            </a:r>
          </a:p>
          <a:p>
            <a:pPr lvl="1">
              <a:lnSpc>
                <a:spcPct val="90000"/>
              </a:lnSpc>
              <a:spcBef>
                <a:spcPts val="1000"/>
              </a:spcBef>
            </a:pPr>
            <a:r>
              <a:rPr lang="en-GB" altLang="en-US" sz="2800" dirty="0"/>
              <a:t>System Capabilities</a:t>
            </a:r>
          </a:p>
          <a:p>
            <a:pPr lvl="2">
              <a:lnSpc>
                <a:spcPct val="90000"/>
              </a:lnSpc>
              <a:spcBef>
                <a:spcPts val="1000"/>
              </a:spcBef>
            </a:pPr>
            <a:r>
              <a:rPr lang="en-GB" altLang="en-US" sz="2200" dirty="0"/>
              <a:t>What are the capabilities the new system will have?</a:t>
            </a:r>
          </a:p>
          <a:p>
            <a:pPr lvl="2">
              <a:lnSpc>
                <a:spcPct val="90000"/>
              </a:lnSpc>
              <a:spcBef>
                <a:spcPts val="1000"/>
              </a:spcBef>
            </a:pPr>
            <a:r>
              <a:rPr lang="en-GB" altLang="en-US" sz="2200" dirty="0"/>
              <a:t>Helps define the scope</a:t>
            </a:r>
          </a:p>
          <a:p>
            <a:pPr lvl="1">
              <a:lnSpc>
                <a:spcPct val="90000"/>
              </a:lnSpc>
              <a:spcBef>
                <a:spcPts val="1000"/>
              </a:spcBef>
            </a:pPr>
            <a:r>
              <a:rPr lang="en-GB" altLang="en-US" sz="2800" dirty="0"/>
              <a:t>Business Benefits</a:t>
            </a:r>
          </a:p>
          <a:p>
            <a:pPr lvl="2">
              <a:lnSpc>
                <a:spcPct val="90000"/>
              </a:lnSpc>
              <a:spcBef>
                <a:spcPts val="1000"/>
              </a:spcBef>
            </a:pPr>
            <a:r>
              <a:rPr lang="en-GB" altLang="en-US" sz="2200" dirty="0"/>
              <a:t>The benefits that accrue to the organization</a:t>
            </a:r>
          </a:p>
          <a:p>
            <a:pPr lvl="2">
              <a:lnSpc>
                <a:spcPct val="90000"/>
              </a:lnSpc>
              <a:spcBef>
                <a:spcPts val="1000"/>
              </a:spcBef>
            </a:pPr>
            <a:r>
              <a:rPr lang="en-GB" altLang="en-US" sz="2200" dirty="0"/>
              <a:t>Tangible (in dollars) and intangible benefits</a:t>
            </a:r>
          </a:p>
        </p:txBody>
      </p:sp>
      <p:sp>
        <p:nvSpPr>
          <p:cNvPr id="2" name="Slide Number Placeholder 1"/>
          <p:cNvSpPr>
            <a:spLocks noGrp="1"/>
          </p:cNvSpPr>
          <p:nvPr>
            <p:ph type="sldNum" sz="quarter" idx="4"/>
          </p:nvPr>
        </p:nvSpPr>
        <p:spPr/>
        <p:txBody>
          <a:bodyPr/>
          <a:lstStyle/>
          <a:p>
            <a:fld id="{61DEB0EC-30CF-43BE-83B1-E81C16CCAF72}" type="slidenum">
              <a:rPr lang="en-US" smtClean="0"/>
              <a:pPr/>
              <a:t>20</a:t>
            </a:fld>
            <a:endParaRPr lang="en-US"/>
          </a:p>
        </p:txBody>
      </p:sp>
      <p:sp>
        <p:nvSpPr>
          <p:cNvPr id="4" name="Footer Placeholder 4"/>
          <p:cNvSpPr>
            <a:spLocks noGrp="1"/>
          </p:cNvSpPr>
          <p:nvPr>
            <p:ph type="ftr" sz="quarter" idx="3"/>
          </p:nvPr>
        </p:nvSpPr>
        <p:spPr>
          <a:xfrm>
            <a:off x="0" y="6320824"/>
            <a:ext cx="77724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381000" y="230188"/>
            <a:ext cx="3505200" cy="1598612"/>
          </a:xfrm>
        </p:spPr>
        <p:txBody>
          <a:bodyPr/>
          <a:lstStyle/>
          <a:p>
            <a:r>
              <a:rPr lang="en-US" altLang="en-US" sz="4000" spc="0" dirty="0">
                <a:solidFill>
                  <a:schemeClr val="tx1"/>
                </a:solidFill>
                <a:effectLst/>
              </a:rPr>
              <a:t>System Vision </a:t>
            </a:r>
            <a:r>
              <a:rPr lang="en-US" altLang="en-US" sz="4000" spc="0" dirty="0" smtClean="0">
                <a:solidFill>
                  <a:schemeClr val="tx1"/>
                </a:solidFill>
                <a:effectLst/>
              </a:rPr>
              <a:t>Document</a:t>
            </a:r>
            <a:r>
              <a:rPr lang="en-US" altLang="en-US" sz="3600" spc="0" baseline="0" dirty="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O C</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S</a:t>
            </a:r>
            <a:endParaRPr lang="en-US" altLang="en-US" sz="2000" spc="0" dirty="0">
              <a:solidFill>
                <a:schemeClr val="tx1"/>
              </a:solidFill>
              <a:effectLst/>
            </a:endParaRPr>
          </a:p>
        </p:txBody>
      </p:sp>
      <p:pic>
        <p:nvPicPr>
          <p:cNvPr id="11" name="Content Placeholder 10" descr="Consolidated sales and marketing system. System vision document. Problem description: Sales and marketing on the Web has changed drastically since the C S S was built. Customers are more sophisticated, and they are used to catalog and sales systems that are easy to use and provide many services, such as one-click ordering, deferred-purchase tracking, simplified searches, and comparison shopping. In addition, research has shown that sales increase dramatically when social media marketing tools are combined with basic sales functionality. Hence the new C S M S is needed not only to respond to today’s competition but also to launch R M O into today’s world of social media and mobile computing. The longer R M O delays in starting this project, the more opportunities it misses. System capabilities: This document identifies the required system capabilities at a high level. Later documents will specify the detailed requirements. These capabilities are required: Provide a shopping cart capability. Support customer sales with high automation, one-click, etc. Recommend related product purchases and comparison shopping. Allow customer ratings and recommendations. Include friend network capability. Include comprehensive order fulfilment. Support multiple and split-order shipping and tracking. Support back-ordering and tracking. Allow customer account and billing capability. Provide individualized customer accounting. Support electronic billing and many electronic payment methods. Accumulate points and allow transfer and sharing. Include marketing functions for promotions and specials. Provide flexible promotions and sales. Accumulate and track points from suppliers directly to customers. Interface with special marketing media for advertising and social marketing activities. Support mobile devices for social marketing activities. Support mobile devices for social marketing and sales. Business benefits: The primary business benefit of these capabilities will be to increase sales by connecting with customers and improving the customer experience. The specific benefits include: Increasing the size of customer purchases. Increasing the frequency of customer purchases. Increasing customer satisfaction. Increasing product recommendations from customers to friends. Attracting new customers through recommendations and social marketing. Building customer loyalty with recommendations and service. Increasing speed of product availability. Eliminating shipping delays and outages. "/>
          <p:cNvPicPr>
            <a:picLocks noGrp="1" noChangeAspect="1"/>
          </p:cNvPicPr>
          <p:nvPr>
            <p:ph idx="1"/>
          </p:nvPr>
        </p:nvPicPr>
        <p:blipFill>
          <a:blip r:embed="rId2"/>
          <a:stretch>
            <a:fillRect/>
          </a:stretch>
        </p:blipFill>
        <p:spPr>
          <a:xfrm>
            <a:off x="4925983" y="100283"/>
            <a:ext cx="4017937" cy="5830317"/>
          </a:xfrm>
          <a:prstGeom prst="rect">
            <a:avLst/>
          </a:prstGeom>
        </p:spPr>
      </p:pic>
      <p:sp>
        <p:nvSpPr>
          <p:cNvPr id="3" name="Slide Number Placeholder 2"/>
          <p:cNvSpPr>
            <a:spLocks noGrp="1"/>
          </p:cNvSpPr>
          <p:nvPr>
            <p:ph type="sldNum" sz="quarter" idx="4"/>
          </p:nvPr>
        </p:nvSpPr>
        <p:spPr/>
        <p:txBody>
          <a:bodyPr/>
          <a:lstStyle/>
          <a:p>
            <a:fld id="{61DEB0EC-30CF-43BE-83B1-E81C16CCAF72}" type="slidenum">
              <a:rPr lang="en-US" smtClean="0"/>
              <a:pPr/>
              <a:t>21</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104798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381000" y="230187"/>
            <a:ext cx="8458200" cy="553998"/>
          </a:xfrm>
        </p:spPr>
        <p:txBody>
          <a:bodyPr/>
          <a:lstStyle/>
          <a:p>
            <a:r>
              <a:rPr lang="en-US" altLang="en-US" sz="4000" dirty="0" smtClean="0">
                <a:solidFill>
                  <a:schemeClr val="tx1"/>
                </a:solidFill>
                <a:effectLst/>
              </a:rPr>
              <a:t>R</a:t>
            </a:r>
            <a:r>
              <a:rPr lang="en-US" altLang="en-US" sz="100" dirty="0" smtClean="0">
                <a:solidFill>
                  <a:schemeClr val="tx1"/>
                </a:solidFill>
                <a:effectLst/>
              </a:rPr>
              <a:t> </a:t>
            </a:r>
            <a:r>
              <a:rPr lang="en-US" altLang="en-US" sz="4000" dirty="0" smtClean="0">
                <a:solidFill>
                  <a:schemeClr val="tx1"/>
                </a:solidFill>
                <a:effectLst/>
              </a:rPr>
              <a:t>M</a:t>
            </a:r>
            <a:r>
              <a:rPr lang="en-US" altLang="en-US" sz="100" dirty="0" smtClean="0">
                <a:solidFill>
                  <a:schemeClr val="tx1"/>
                </a:solidFill>
                <a:effectLst/>
              </a:rPr>
              <a:t> </a:t>
            </a:r>
            <a:r>
              <a:rPr lang="en-US" altLang="en-US" sz="4000" dirty="0" smtClean="0">
                <a:solidFill>
                  <a:schemeClr val="tx1"/>
                </a:solidFill>
                <a:effectLst/>
              </a:rPr>
              <a:t>O C</a:t>
            </a:r>
            <a:r>
              <a:rPr lang="en-US" altLang="en-US" sz="100" dirty="0" smtClean="0">
                <a:solidFill>
                  <a:schemeClr val="tx1"/>
                </a:solidFill>
                <a:effectLst/>
              </a:rPr>
              <a:t> </a:t>
            </a:r>
            <a:r>
              <a:rPr lang="en-US" altLang="en-US" sz="4000" dirty="0" smtClean="0">
                <a:solidFill>
                  <a:schemeClr val="tx1"/>
                </a:solidFill>
                <a:effectLst/>
              </a:rPr>
              <a:t>S</a:t>
            </a:r>
            <a:r>
              <a:rPr lang="en-US" altLang="en-US" sz="100" dirty="0" smtClean="0">
                <a:solidFill>
                  <a:schemeClr val="tx1"/>
                </a:solidFill>
                <a:effectLst/>
              </a:rPr>
              <a:t> </a:t>
            </a:r>
            <a:r>
              <a:rPr lang="en-US" altLang="en-US" sz="4000" dirty="0" smtClean="0">
                <a:solidFill>
                  <a:schemeClr val="tx1"/>
                </a:solidFill>
                <a:effectLst/>
              </a:rPr>
              <a:t>M</a:t>
            </a:r>
            <a:r>
              <a:rPr lang="en-US" altLang="en-US" sz="100" dirty="0" smtClean="0">
                <a:solidFill>
                  <a:schemeClr val="tx1"/>
                </a:solidFill>
                <a:effectLst/>
              </a:rPr>
              <a:t> </a:t>
            </a:r>
            <a:r>
              <a:rPr lang="en-US" altLang="en-US" sz="4000" dirty="0" smtClean="0">
                <a:solidFill>
                  <a:schemeClr val="tx1"/>
                </a:solidFill>
                <a:effectLst/>
              </a:rPr>
              <a:t>S </a:t>
            </a:r>
            <a:r>
              <a:rPr lang="en-US" altLang="en-US" sz="4000" dirty="0">
                <a:solidFill>
                  <a:schemeClr val="tx1"/>
                </a:solidFill>
                <a:effectLst/>
              </a:rPr>
              <a:t>Vision Document (1)</a:t>
            </a:r>
            <a:endParaRPr lang="en-US" altLang="en-US" sz="2000" spc="0" dirty="0">
              <a:solidFill>
                <a:schemeClr val="tx1"/>
              </a:solidFill>
              <a:effectLst/>
            </a:endParaRPr>
          </a:p>
        </p:txBody>
      </p:sp>
      <p:sp>
        <p:nvSpPr>
          <p:cNvPr id="5" name="Content Placeholder 4"/>
          <p:cNvSpPr>
            <a:spLocks noGrp="1"/>
          </p:cNvSpPr>
          <p:nvPr>
            <p:ph idx="1"/>
          </p:nvPr>
        </p:nvSpPr>
        <p:spPr>
          <a:xfrm>
            <a:off x="381000" y="1563543"/>
            <a:ext cx="6705600" cy="609398"/>
          </a:xfrm>
        </p:spPr>
        <p:txBody>
          <a:bodyPr/>
          <a:lstStyle/>
          <a:p>
            <a:pPr marL="0" indent="0">
              <a:buNone/>
            </a:pPr>
            <a:r>
              <a:rPr lang="en-US" sz="2200" b="1" dirty="0"/>
              <a:t>Consolidated Sales and Marketing </a:t>
            </a:r>
            <a:r>
              <a:rPr lang="en-US" sz="2200" b="1" dirty="0" smtClean="0"/>
              <a:t>System: System </a:t>
            </a:r>
            <a:r>
              <a:rPr lang="en-US" sz="2200" b="1" dirty="0"/>
              <a:t>Vision Document</a:t>
            </a:r>
            <a:endParaRPr lang="en-IN" sz="2200" b="1" dirty="0"/>
          </a:p>
        </p:txBody>
      </p:sp>
      <p:pic>
        <p:nvPicPr>
          <p:cNvPr id="9" name="Content Placeholder 8" descr="&quot;&quot;"/>
          <p:cNvPicPr>
            <a:picLocks noGrp="1" noChangeAspect="1"/>
          </p:cNvPicPr>
          <p:nvPr>
            <p:ph sz="quarter" idx="12"/>
          </p:nvPr>
        </p:nvPicPr>
        <p:blipFill rotWithShape="1">
          <a:blip r:embed="rId2"/>
          <a:srcRect l="82656" b="91667"/>
          <a:stretch/>
        </p:blipFill>
        <p:spPr>
          <a:xfrm>
            <a:off x="7217999" y="1354508"/>
            <a:ext cx="1316401" cy="917764"/>
          </a:xfrm>
          <a:prstGeom prst="rect">
            <a:avLst/>
          </a:prstGeom>
        </p:spPr>
      </p:pic>
      <p:sp>
        <p:nvSpPr>
          <p:cNvPr id="6" name="Content Placeholder 5"/>
          <p:cNvSpPr>
            <a:spLocks noGrp="1"/>
          </p:cNvSpPr>
          <p:nvPr>
            <p:ph sz="quarter" idx="10"/>
          </p:nvPr>
        </p:nvSpPr>
        <p:spPr>
          <a:xfrm>
            <a:off x="381000" y="2619466"/>
            <a:ext cx="8534400" cy="2898229"/>
          </a:xfrm>
        </p:spPr>
        <p:txBody>
          <a:bodyPr/>
          <a:lstStyle/>
          <a:p>
            <a:pPr marL="0" indent="0">
              <a:spcBef>
                <a:spcPts val="1000"/>
              </a:spcBef>
              <a:buNone/>
            </a:pPr>
            <a:r>
              <a:rPr lang="en-US" sz="2000" b="1" dirty="0"/>
              <a:t>Problem </a:t>
            </a:r>
            <a:r>
              <a:rPr lang="en-US" sz="2000" b="1" dirty="0" smtClean="0"/>
              <a:t>Description</a:t>
            </a:r>
            <a:endParaRPr lang="en-IN" sz="2000" b="1" dirty="0" smtClean="0"/>
          </a:p>
          <a:p>
            <a:pPr marL="0" indent="0">
              <a:spcBef>
                <a:spcPts val="1000"/>
              </a:spcBef>
              <a:buNone/>
            </a:pPr>
            <a:r>
              <a:rPr lang="en-US" sz="2000" dirty="0" smtClean="0"/>
              <a:t>Sales </a:t>
            </a:r>
            <a:r>
              <a:rPr lang="en-US" sz="2000" dirty="0"/>
              <a:t>and marketing on the Web has changed drastically since the CSS was built. </a:t>
            </a:r>
            <a:r>
              <a:rPr lang="en-US" sz="2000" dirty="0" smtClean="0"/>
              <a:t>Customers </a:t>
            </a:r>
            <a:r>
              <a:rPr lang="en-US" sz="2000" dirty="0"/>
              <a:t>are more </a:t>
            </a:r>
            <a:r>
              <a:rPr lang="en-US" sz="2000" dirty="0" smtClean="0"/>
              <a:t>sophisticated, </a:t>
            </a:r>
            <a:r>
              <a:rPr lang="en-US" sz="2000" dirty="0"/>
              <a:t>and they are used to catalog and sales systems that are easy to use and provide </a:t>
            </a:r>
            <a:r>
              <a:rPr lang="en-US" sz="2000" dirty="0" smtClean="0"/>
              <a:t>many services, </a:t>
            </a:r>
            <a:r>
              <a:rPr lang="en-US" sz="2000" dirty="0"/>
              <a:t>such as one-click ordering, deferred-purchase </a:t>
            </a:r>
            <a:r>
              <a:rPr lang="en-US" sz="2000" dirty="0" smtClean="0"/>
              <a:t>tracking, </a:t>
            </a:r>
            <a:r>
              <a:rPr lang="en-US" sz="2000" dirty="0"/>
              <a:t>simplified </a:t>
            </a:r>
            <a:r>
              <a:rPr lang="en-US" sz="2000" dirty="0" smtClean="0"/>
              <a:t>searches, </a:t>
            </a:r>
            <a:r>
              <a:rPr lang="en-US" sz="2000" dirty="0"/>
              <a:t>and comparison shopping. In </a:t>
            </a:r>
            <a:r>
              <a:rPr lang="en-US" sz="2000" dirty="0" smtClean="0"/>
              <a:t>addition, </a:t>
            </a:r>
            <a:r>
              <a:rPr lang="en-US" sz="2000" dirty="0"/>
              <a:t>research has shown </a:t>
            </a:r>
            <a:r>
              <a:rPr lang="en-US" sz="2000" dirty="0" smtClean="0"/>
              <a:t>that </a:t>
            </a:r>
            <a:r>
              <a:rPr lang="en-US" sz="2000" dirty="0"/>
              <a:t>sales increase </a:t>
            </a:r>
            <a:r>
              <a:rPr lang="en-US" sz="2000" dirty="0" smtClean="0"/>
              <a:t>dramatically when </a:t>
            </a:r>
            <a:r>
              <a:rPr lang="en-US" sz="2000" dirty="0"/>
              <a:t>social media marketing tools </a:t>
            </a:r>
            <a:r>
              <a:rPr lang="en-US" sz="2000" dirty="0" smtClean="0"/>
              <a:t>are combined </a:t>
            </a:r>
            <a:r>
              <a:rPr lang="en-US" sz="2000" dirty="0"/>
              <a:t>with basic sales functionality. Hence, the new </a:t>
            </a:r>
            <a:r>
              <a:rPr lang="en-US" sz="2000" dirty="0" smtClean="0"/>
              <a:t>C</a:t>
            </a:r>
            <a:r>
              <a:rPr lang="en-US" sz="100" dirty="0" smtClean="0"/>
              <a:t> </a:t>
            </a:r>
            <a:r>
              <a:rPr lang="en-US" sz="2000" dirty="0" smtClean="0"/>
              <a:t>S</a:t>
            </a:r>
            <a:r>
              <a:rPr lang="en-US" sz="100" dirty="0" smtClean="0"/>
              <a:t> </a:t>
            </a:r>
            <a:r>
              <a:rPr lang="en-US" sz="2000" dirty="0" smtClean="0"/>
              <a:t>M</a:t>
            </a:r>
            <a:r>
              <a:rPr lang="en-US" sz="100" dirty="0" smtClean="0"/>
              <a:t> </a:t>
            </a:r>
            <a:r>
              <a:rPr lang="en-US" sz="2000" dirty="0" smtClean="0"/>
              <a:t>S </a:t>
            </a:r>
            <a:r>
              <a:rPr lang="en-US" sz="2000" dirty="0"/>
              <a:t>is needed not only to respond to </a:t>
            </a:r>
            <a:r>
              <a:rPr lang="en-US" sz="2000" dirty="0" smtClean="0"/>
              <a:t>today’s competition </a:t>
            </a:r>
            <a:r>
              <a:rPr lang="en-US" sz="2000" dirty="0"/>
              <a:t>but also to launch </a:t>
            </a:r>
            <a:r>
              <a:rPr lang="en-US" sz="2000" dirty="0" smtClean="0"/>
              <a:t>R M O into today’s </a:t>
            </a:r>
            <a:r>
              <a:rPr lang="en-US" sz="2000" dirty="0"/>
              <a:t>world of social </a:t>
            </a:r>
            <a:r>
              <a:rPr lang="en-US" sz="2000" dirty="0" smtClean="0"/>
              <a:t>media </a:t>
            </a:r>
            <a:r>
              <a:rPr lang="en-US" sz="2000" dirty="0"/>
              <a:t>and </a:t>
            </a:r>
            <a:r>
              <a:rPr lang="en-US" sz="2000" dirty="0" smtClean="0"/>
              <a:t>mobile </a:t>
            </a:r>
            <a:r>
              <a:rPr lang="en-US" sz="2000" dirty="0"/>
              <a:t>computing. The longer </a:t>
            </a:r>
            <a:r>
              <a:rPr lang="en-US" sz="2000" dirty="0" smtClean="0"/>
              <a:t>R</a:t>
            </a:r>
            <a:r>
              <a:rPr lang="en-US" sz="100" dirty="0" smtClean="0"/>
              <a:t> </a:t>
            </a:r>
            <a:r>
              <a:rPr lang="en-US" sz="2000" dirty="0" smtClean="0"/>
              <a:t>M</a:t>
            </a:r>
            <a:r>
              <a:rPr lang="en-US" sz="100" dirty="0" smtClean="0"/>
              <a:t> </a:t>
            </a:r>
            <a:r>
              <a:rPr lang="en-US" sz="2000" dirty="0" smtClean="0"/>
              <a:t>O </a:t>
            </a:r>
            <a:r>
              <a:rPr lang="en-US" sz="2000" dirty="0"/>
              <a:t>delays in </a:t>
            </a:r>
            <a:r>
              <a:rPr lang="en-US" sz="2000" dirty="0" smtClean="0"/>
              <a:t>starting </a:t>
            </a:r>
            <a:r>
              <a:rPr lang="en-US" sz="2000" dirty="0"/>
              <a:t>this </a:t>
            </a:r>
            <a:r>
              <a:rPr lang="en-US" sz="2000" dirty="0" smtClean="0"/>
              <a:t>project, </a:t>
            </a:r>
            <a:r>
              <a:rPr lang="en-US" sz="2000" dirty="0"/>
              <a:t>the more </a:t>
            </a:r>
            <a:r>
              <a:rPr lang="en-US" sz="2000" dirty="0" smtClean="0"/>
              <a:t>opportunities </a:t>
            </a:r>
            <a:r>
              <a:rPr lang="en-US" sz="2000" dirty="0"/>
              <a:t>it misses</a:t>
            </a:r>
            <a:r>
              <a:rPr lang="en-US" sz="2000" dirty="0" smtClean="0"/>
              <a:t>.</a:t>
            </a:r>
            <a:endParaRPr lang="en-IN" sz="2000" dirty="0"/>
          </a:p>
        </p:txBody>
      </p:sp>
      <p:sp>
        <p:nvSpPr>
          <p:cNvPr id="3" name="Slide Number Placeholder 2"/>
          <p:cNvSpPr>
            <a:spLocks noGrp="1"/>
          </p:cNvSpPr>
          <p:nvPr>
            <p:ph type="sldNum" sz="quarter" idx="4"/>
          </p:nvPr>
        </p:nvSpPr>
        <p:spPr/>
        <p:txBody>
          <a:bodyPr/>
          <a:lstStyle/>
          <a:p>
            <a:fld id="{61DEB0EC-30CF-43BE-83B1-E81C16CCAF72}" type="slidenum">
              <a:rPr lang="en-US" smtClean="0"/>
              <a:pPr/>
              <a:t>22</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234520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381000" y="230187"/>
            <a:ext cx="8686800" cy="553998"/>
          </a:xfrm>
        </p:spPr>
        <p:txBody>
          <a:bodyPr/>
          <a:lstStyle/>
          <a:p>
            <a:r>
              <a:rPr lang="en-US" altLang="en-US" sz="4000" dirty="0">
                <a:solidFill>
                  <a:schemeClr val="tx1"/>
                </a:solidFill>
                <a:effectLst/>
              </a:rPr>
              <a:t>R</a:t>
            </a:r>
            <a:r>
              <a:rPr lang="en-US" altLang="en-US" sz="100" dirty="0">
                <a:solidFill>
                  <a:schemeClr val="tx1"/>
                </a:solidFill>
                <a:effectLst/>
              </a:rPr>
              <a:t> </a:t>
            </a:r>
            <a:r>
              <a:rPr lang="en-US" altLang="en-US" sz="4000" dirty="0">
                <a:solidFill>
                  <a:schemeClr val="tx1"/>
                </a:solidFill>
                <a:effectLst/>
              </a:rPr>
              <a:t>M</a:t>
            </a:r>
            <a:r>
              <a:rPr lang="en-US" altLang="en-US" sz="100" dirty="0">
                <a:solidFill>
                  <a:schemeClr val="tx1"/>
                </a:solidFill>
                <a:effectLst/>
              </a:rPr>
              <a:t> </a:t>
            </a:r>
            <a:r>
              <a:rPr lang="en-US" altLang="en-US" sz="4000" dirty="0">
                <a:solidFill>
                  <a:schemeClr val="tx1"/>
                </a:solidFill>
                <a:effectLst/>
              </a:rPr>
              <a:t>O C</a:t>
            </a:r>
            <a:r>
              <a:rPr lang="en-US" altLang="en-US" sz="100" dirty="0">
                <a:solidFill>
                  <a:schemeClr val="tx1"/>
                </a:solidFill>
                <a:effectLst/>
              </a:rPr>
              <a:t> </a:t>
            </a:r>
            <a:r>
              <a:rPr lang="en-US" altLang="en-US" sz="4000" dirty="0">
                <a:solidFill>
                  <a:schemeClr val="tx1"/>
                </a:solidFill>
                <a:effectLst/>
              </a:rPr>
              <a:t>S</a:t>
            </a:r>
            <a:r>
              <a:rPr lang="en-US" altLang="en-US" sz="100" dirty="0">
                <a:solidFill>
                  <a:schemeClr val="tx1"/>
                </a:solidFill>
                <a:effectLst/>
              </a:rPr>
              <a:t> </a:t>
            </a:r>
            <a:r>
              <a:rPr lang="en-US" altLang="en-US" sz="4000" dirty="0">
                <a:solidFill>
                  <a:schemeClr val="tx1"/>
                </a:solidFill>
                <a:effectLst/>
              </a:rPr>
              <a:t>M</a:t>
            </a:r>
            <a:r>
              <a:rPr lang="en-US" altLang="en-US" sz="100" dirty="0">
                <a:solidFill>
                  <a:schemeClr val="tx1"/>
                </a:solidFill>
                <a:effectLst/>
              </a:rPr>
              <a:t> </a:t>
            </a:r>
            <a:r>
              <a:rPr lang="en-US" altLang="en-US" sz="4000" dirty="0">
                <a:solidFill>
                  <a:schemeClr val="tx1"/>
                </a:solidFill>
                <a:effectLst/>
              </a:rPr>
              <a:t>S Vision Document </a:t>
            </a:r>
            <a:r>
              <a:rPr lang="en-US" altLang="en-US" sz="4000" dirty="0" smtClean="0">
                <a:solidFill>
                  <a:schemeClr val="tx1"/>
                </a:solidFill>
                <a:effectLst/>
              </a:rPr>
              <a:t>(2)</a:t>
            </a:r>
            <a:endParaRPr lang="en-US" altLang="en-US" sz="2000" spc="0" dirty="0">
              <a:solidFill>
                <a:schemeClr val="tx1"/>
              </a:solidFill>
              <a:effectLst/>
            </a:endParaRPr>
          </a:p>
        </p:txBody>
      </p:sp>
      <p:sp>
        <p:nvSpPr>
          <p:cNvPr id="6" name="Content Placeholder 5"/>
          <p:cNvSpPr>
            <a:spLocks noGrp="1"/>
          </p:cNvSpPr>
          <p:nvPr>
            <p:ph sz="quarter" idx="10"/>
          </p:nvPr>
        </p:nvSpPr>
        <p:spPr>
          <a:xfrm>
            <a:off x="381000" y="1219200"/>
            <a:ext cx="8686800" cy="4572000"/>
          </a:xfrm>
        </p:spPr>
        <p:txBody>
          <a:bodyPr/>
          <a:lstStyle/>
          <a:p>
            <a:pPr marL="0" indent="0">
              <a:spcBef>
                <a:spcPts val="600"/>
              </a:spcBef>
              <a:buNone/>
            </a:pPr>
            <a:r>
              <a:rPr lang="en-US" sz="1200" b="1" dirty="0"/>
              <a:t>System Capabilities</a:t>
            </a:r>
            <a:endParaRPr lang="en-IN" sz="1200" b="1" dirty="0"/>
          </a:p>
          <a:p>
            <a:pPr marL="0" indent="0">
              <a:spcBef>
                <a:spcPts val="600"/>
              </a:spcBef>
              <a:buNone/>
            </a:pPr>
            <a:r>
              <a:rPr lang="en-US" sz="1200" dirty="0"/>
              <a:t>This document identifies the required system capabilities at a high level. Later documents will </a:t>
            </a:r>
            <a:r>
              <a:rPr lang="en-US" sz="1200" dirty="0" smtClean="0"/>
              <a:t>specify </a:t>
            </a:r>
            <a:r>
              <a:rPr lang="en-US" sz="1200" dirty="0"/>
              <a:t>the detailed requirements. </a:t>
            </a:r>
            <a:r>
              <a:rPr lang="en-US" sz="1200" dirty="0" smtClean="0"/>
              <a:t>These capabilities are </a:t>
            </a:r>
            <a:r>
              <a:rPr lang="en-US" sz="1200" dirty="0"/>
              <a:t>required:</a:t>
            </a:r>
            <a:endParaRPr lang="en-IN" sz="1200" dirty="0"/>
          </a:p>
          <a:p>
            <a:pPr marL="324000" lvl="0" indent="-324000" fontAlgn="base">
              <a:spcBef>
                <a:spcPts val="600"/>
              </a:spcBef>
            </a:pPr>
            <a:r>
              <a:rPr lang="en-US" sz="1200" dirty="0"/>
              <a:t>Provide a shopping </a:t>
            </a:r>
            <a:r>
              <a:rPr lang="en-US" sz="1200" dirty="0" smtClean="0"/>
              <a:t>cart capability.</a:t>
            </a:r>
            <a:endParaRPr lang="en-IN" sz="1200" dirty="0"/>
          </a:p>
          <a:p>
            <a:pPr lvl="1" fontAlgn="base">
              <a:spcBef>
                <a:spcPts val="600"/>
              </a:spcBef>
            </a:pPr>
            <a:r>
              <a:rPr lang="en-US" sz="1000" dirty="0"/>
              <a:t>Support </a:t>
            </a:r>
            <a:r>
              <a:rPr lang="en-US" sz="1000" dirty="0" smtClean="0"/>
              <a:t>customer </a:t>
            </a:r>
            <a:r>
              <a:rPr lang="en-US" sz="1000" dirty="0"/>
              <a:t>sales with high automation </a:t>
            </a:r>
            <a:r>
              <a:rPr lang="en-US" sz="1000" dirty="0" smtClean="0"/>
              <a:t>(one-click. </a:t>
            </a:r>
            <a:r>
              <a:rPr lang="en-US" sz="1000" dirty="0"/>
              <a:t>etc.)</a:t>
            </a:r>
            <a:endParaRPr lang="en-IN" sz="1000" dirty="0"/>
          </a:p>
          <a:p>
            <a:pPr lvl="1" fontAlgn="base">
              <a:spcBef>
                <a:spcPts val="600"/>
              </a:spcBef>
            </a:pPr>
            <a:r>
              <a:rPr lang="en-US" sz="1000" dirty="0"/>
              <a:t>Recommend related product purchases and comparison </a:t>
            </a:r>
            <a:r>
              <a:rPr lang="en-US" sz="1000" dirty="0" smtClean="0"/>
              <a:t>shopping.</a:t>
            </a:r>
            <a:endParaRPr lang="en-IN" sz="1000" dirty="0"/>
          </a:p>
          <a:p>
            <a:pPr lvl="1" fontAlgn="base">
              <a:spcBef>
                <a:spcPts val="600"/>
              </a:spcBef>
            </a:pPr>
            <a:r>
              <a:rPr lang="en-US" sz="1000" dirty="0" smtClean="0"/>
              <a:t>Allow </a:t>
            </a:r>
            <a:r>
              <a:rPr lang="en-US" sz="1000" dirty="0"/>
              <a:t>customer ratings and recommendations.</a:t>
            </a:r>
            <a:endParaRPr lang="en-IN" sz="1000" dirty="0"/>
          </a:p>
          <a:p>
            <a:pPr lvl="1" fontAlgn="base">
              <a:spcBef>
                <a:spcPts val="600"/>
              </a:spcBef>
            </a:pPr>
            <a:r>
              <a:rPr lang="en-US" sz="1000" dirty="0"/>
              <a:t>Include </a:t>
            </a:r>
            <a:r>
              <a:rPr lang="en-US" sz="1000" dirty="0" smtClean="0"/>
              <a:t>“friend” </a:t>
            </a:r>
            <a:r>
              <a:rPr lang="en-US" sz="1000" dirty="0"/>
              <a:t>network capability</a:t>
            </a:r>
            <a:r>
              <a:rPr lang="en-US" sz="1000" dirty="0" smtClean="0"/>
              <a:t>.</a:t>
            </a:r>
            <a:endParaRPr lang="en-IN" sz="1000" dirty="0"/>
          </a:p>
          <a:p>
            <a:pPr marL="324000" lvl="0" indent="-324000" fontAlgn="base">
              <a:spcBef>
                <a:spcPts val="600"/>
              </a:spcBef>
            </a:pPr>
            <a:r>
              <a:rPr lang="en-US" sz="1200" dirty="0"/>
              <a:t>Include </a:t>
            </a:r>
            <a:r>
              <a:rPr lang="en-US" sz="1200" dirty="0" smtClean="0"/>
              <a:t>comprehensive </a:t>
            </a:r>
            <a:r>
              <a:rPr lang="en-US" sz="1200" dirty="0"/>
              <a:t>order </a:t>
            </a:r>
            <a:r>
              <a:rPr lang="en-US" sz="1200" dirty="0" smtClean="0"/>
              <a:t>fulfillment.</a:t>
            </a:r>
            <a:endParaRPr lang="en-IN" sz="1200" dirty="0"/>
          </a:p>
          <a:p>
            <a:pPr lvl="1" fontAlgn="base">
              <a:spcBef>
                <a:spcPts val="600"/>
              </a:spcBef>
            </a:pPr>
            <a:r>
              <a:rPr lang="en-US" sz="1000" dirty="0"/>
              <a:t>Support multiple and split-order shipping and tracking.</a:t>
            </a:r>
            <a:endParaRPr lang="en-IN" sz="1000" dirty="0"/>
          </a:p>
          <a:p>
            <a:pPr lvl="1" fontAlgn="base">
              <a:spcBef>
                <a:spcPts val="600"/>
              </a:spcBef>
            </a:pPr>
            <a:r>
              <a:rPr lang="en-US" sz="1000" dirty="0"/>
              <a:t>Support </a:t>
            </a:r>
            <a:r>
              <a:rPr lang="en-US" sz="1000" dirty="0" smtClean="0"/>
              <a:t>back-ordering </a:t>
            </a:r>
            <a:r>
              <a:rPr lang="en-US" sz="1000" dirty="0"/>
              <a:t>and tracking</a:t>
            </a:r>
            <a:r>
              <a:rPr lang="en-US" sz="1000" i="1" dirty="0"/>
              <a:t>.</a:t>
            </a:r>
            <a:endParaRPr lang="en-IN" sz="1000" dirty="0"/>
          </a:p>
          <a:p>
            <a:pPr lvl="1" fontAlgn="base">
              <a:spcBef>
                <a:spcPts val="600"/>
              </a:spcBef>
            </a:pPr>
            <a:r>
              <a:rPr lang="en-US" sz="1000" dirty="0" smtClean="0"/>
              <a:t>Allow </a:t>
            </a:r>
            <a:r>
              <a:rPr lang="en-US" sz="1000" dirty="0"/>
              <a:t>customer </a:t>
            </a:r>
            <a:r>
              <a:rPr lang="en-US" sz="1000" dirty="0" smtClean="0"/>
              <a:t>comments </a:t>
            </a:r>
            <a:r>
              <a:rPr lang="en-US" sz="1000" dirty="0"/>
              <a:t>and feedback.</a:t>
            </a:r>
            <a:endParaRPr lang="en-IN" sz="1000" dirty="0"/>
          </a:p>
          <a:p>
            <a:pPr marL="324000" lvl="0" indent="-324000" fontAlgn="base">
              <a:spcBef>
                <a:spcPts val="600"/>
              </a:spcBef>
            </a:pPr>
            <a:r>
              <a:rPr lang="en-US" sz="1200" dirty="0"/>
              <a:t>Provide customer</a:t>
            </a:r>
            <a:r>
              <a:rPr lang="en-US" sz="1200" dirty="0" smtClean="0"/>
              <a:t> account </a:t>
            </a:r>
            <a:r>
              <a:rPr lang="en-US" sz="1200" dirty="0"/>
              <a:t>and billing capability.</a:t>
            </a:r>
            <a:endParaRPr lang="en-IN" sz="1200" dirty="0"/>
          </a:p>
          <a:p>
            <a:pPr lvl="1" fontAlgn="base">
              <a:spcBef>
                <a:spcPts val="600"/>
              </a:spcBef>
            </a:pPr>
            <a:r>
              <a:rPr lang="en-US" sz="1000" dirty="0"/>
              <a:t>Provide Individualized customer accounting.</a:t>
            </a:r>
            <a:endParaRPr lang="en-IN" sz="1000" dirty="0"/>
          </a:p>
          <a:p>
            <a:pPr lvl="1" fontAlgn="base">
              <a:spcBef>
                <a:spcPts val="600"/>
              </a:spcBef>
            </a:pPr>
            <a:r>
              <a:rPr lang="en-US" sz="1000" dirty="0"/>
              <a:t>Support electronic </a:t>
            </a:r>
            <a:r>
              <a:rPr lang="en-US" sz="1000" dirty="0" smtClean="0"/>
              <a:t>billing </a:t>
            </a:r>
            <a:r>
              <a:rPr lang="en-US" sz="1000" dirty="0"/>
              <a:t>area  many </a:t>
            </a:r>
            <a:r>
              <a:rPr lang="en-US" sz="1000" dirty="0" smtClean="0"/>
              <a:t>electronic </a:t>
            </a:r>
            <a:r>
              <a:rPr lang="en-US" sz="1000" dirty="0"/>
              <a:t>payment </a:t>
            </a:r>
            <a:r>
              <a:rPr lang="en-US" sz="1000" dirty="0" smtClean="0"/>
              <a:t>methods.</a:t>
            </a:r>
            <a:endParaRPr lang="en-IN" sz="1000" dirty="0"/>
          </a:p>
          <a:p>
            <a:pPr lvl="1" fontAlgn="base">
              <a:spcBef>
                <a:spcPts val="600"/>
              </a:spcBef>
            </a:pPr>
            <a:r>
              <a:rPr lang="en-US" sz="1000" dirty="0"/>
              <a:t>Accumulate customer</a:t>
            </a:r>
            <a:r>
              <a:rPr lang="en-US" sz="1000" dirty="0" smtClean="0"/>
              <a:t> “points” </a:t>
            </a:r>
            <a:r>
              <a:rPr lang="en-US" sz="1000" dirty="0"/>
              <a:t>and allow transfer and sharing.</a:t>
            </a:r>
            <a:endParaRPr lang="en-IN" sz="1000" dirty="0"/>
          </a:p>
          <a:p>
            <a:pPr marL="324000" lvl="0" indent="-324000" fontAlgn="base">
              <a:spcBef>
                <a:spcPts val="600"/>
              </a:spcBef>
            </a:pPr>
            <a:r>
              <a:rPr lang="en-US" sz="1200" dirty="0"/>
              <a:t>Include marketing functions for promotions and specials.</a:t>
            </a:r>
            <a:endParaRPr lang="en-IN" sz="1200" dirty="0"/>
          </a:p>
          <a:p>
            <a:pPr lvl="1" fontAlgn="base">
              <a:spcBef>
                <a:spcPts val="600"/>
              </a:spcBef>
            </a:pPr>
            <a:r>
              <a:rPr lang="en-US" sz="1000" dirty="0"/>
              <a:t>Provide </a:t>
            </a:r>
            <a:r>
              <a:rPr lang="en-US" sz="1000" dirty="0" smtClean="0"/>
              <a:t>flexible </a:t>
            </a:r>
            <a:r>
              <a:rPr lang="en-US" sz="1000" dirty="0"/>
              <a:t>promotions and sales.</a:t>
            </a:r>
            <a:endParaRPr lang="en-IN" sz="1000" dirty="0"/>
          </a:p>
          <a:p>
            <a:pPr lvl="1" fontAlgn="base">
              <a:spcBef>
                <a:spcPts val="600"/>
              </a:spcBef>
            </a:pPr>
            <a:r>
              <a:rPr lang="en-US" sz="1000" dirty="0"/>
              <a:t>Accumulate and track “points”</a:t>
            </a:r>
            <a:r>
              <a:rPr lang="en-US" sz="1000" dirty="0" smtClean="0"/>
              <a:t> </a:t>
            </a:r>
            <a:r>
              <a:rPr lang="en-US" sz="1000" dirty="0"/>
              <a:t>from suppliers directly to customers.</a:t>
            </a:r>
            <a:endParaRPr lang="en-IN" sz="1000" dirty="0"/>
          </a:p>
          <a:p>
            <a:pPr lvl="1" fontAlgn="base">
              <a:spcBef>
                <a:spcPts val="600"/>
              </a:spcBef>
            </a:pPr>
            <a:r>
              <a:rPr lang="en-US" sz="1000" dirty="0" smtClean="0"/>
              <a:t>interface </a:t>
            </a:r>
            <a:r>
              <a:rPr lang="en-US" sz="1000" dirty="0"/>
              <a:t>with social marketing media for advertising and social marketing activities.</a:t>
            </a:r>
            <a:endParaRPr lang="en-IN" sz="1000" dirty="0"/>
          </a:p>
          <a:p>
            <a:pPr lvl="1" fontAlgn="base">
              <a:spcBef>
                <a:spcPts val="600"/>
              </a:spcBef>
            </a:pPr>
            <a:r>
              <a:rPr lang="en-US" sz="1000" dirty="0"/>
              <a:t>Support mobile devices for social </a:t>
            </a:r>
            <a:r>
              <a:rPr lang="en-US" sz="1000" dirty="0" smtClean="0"/>
              <a:t>marketing </a:t>
            </a:r>
            <a:r>
              <a:rPr lang="en-US" sz="1000" dirty="0"/>
              <a:t>and sales.</a:t>
            </a:r>
            <a:endParaRPr lang="en-IN" sz="1000" dirty="0"/>
          </a:p>
        </p:txBody>
      </p:sp>
      <p:sp>
        <p:nvSpPr>
          <p:cNvPr id="3" name="Slide Number Placeholder 2"/>
          <p:cNvSpPr>
            <a:spLocks noGrp="1"/>
          </p:cNvSpPr>
          <p:nvPr>
            <p:ph type="sldNum" sz="quarter" idx="4"/>
          </p:nvPr>
        </p:nvSpPr>
        <p:spPr/>
        <p:txBody>
          <a:bodyPr/>
          <a:lstStyle/>
          <a:p>
            <a:fld id="{61DEB0EC-30CF-43BE-83B1-E81C16CCAF72}" type="slidenum">
              <a:rPr lang="en-US" smtClean="0"/>
              <a:pPr/>
              <a:t>23</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381000" y="230187"/>
            <a:ext cx="8676980" cy="553998"/>
          </a:xfrm>
        </p:spPr>
        <p:txBody>
          <a:bodyPr/>
          <a:lstStyle/>
          <a:p>
            <a:r>
              <a:rPr lang="en-US" altLang="en-US" sz="4000" dirty="0">
                <a:solidFill>
                  <a:schemeClr val="tx1"/>
                </a:solidFill>
                <a:effectLst/>
              </a:rPr>
              <a:t>R</a:t>
            </a:r>
            <a:r>
              <a:rPr lang="en-US" altLang="en-US" sz="100" dirty="0">
                <a:solidFill>
                  <a:schemeClr val="tx1"/>
                </a:solidFill>
                <a:effectLst/>
              </a:rPr>
              <a:t> </a:t>
            </a:r>
            <a:r>
              <a:rPr lang="en-US" altLang="en-US" sz="4000" dirty="0">
                <a:solidFill>
                  <a:schemeClr val="tx1"/>
                </a:solidFill>
                <a:effectLst/>
              </a:rPr>
              <a:t>M</a:t>
            </a:r>
            <a:r>
              <a:rPr lang="en-US" altLang="en-US" sz="100" dirty="0">
                <a:solidFill>
                  <a:schemeClr val="tx1"/>
                </a:solidFill>
                <a:effectLst/>
              </a:rPr>
              <a:t> </a:t>
            </a:r>
            <a:r>
              <a:rPr lang="en-US" altLang="en-US" sz="4000" dirty="0">
                <a:solidFill>
                  <a:schemeClr val="tx1"/>
                </a:solidFill>
                <a:effectLst/>
              </a:rPr>
              <a:t>O C</a:t>
            </a:r>
            <a:r>
              <a:rPr lang="en-US" altLang="en-US" sz="100" dirty="0">
                <a:solidFill>
                  <a:schemeClr val="tx1"/>
                </a:solidFill>
                <a:effectLst/>
              </a:rPr>
              <a:t> </a:t>
            </a:r>
            <a:r>
              <a:rPr lang="en-US" altLang="en-US" sz="4000" dirty="0">
                <a:solidFill>
                  <a:schemeClr val="tx1"/>
                </a:solidFill>
                <a:effectLst/>
              </a:rPr>
              <a:t>S</a:t>
            </a:r>
            <a:r>
              <a:rPr lang="en-US" altLang="en-US" sz="100" dirty="0">
                <a:solidFill>
                  <a:schemeClr val="tx1"/>
                </a:solidFill>
                <a:effectLst/>
              </a:rPr>
              <a:t> </a:t>
            </a:r>
            <a:r>
              <a:rPr lang="en-US" altLang="en-US" sz="4000" dirty="0">
                <a:solidFill>
                  <a:schemeClr val="tx1"/>
                </a:solidFill>
                <a:effectLst/>
              </a:rPr>
              <a:t>M</a:t>
            </a:r>
            <a:r>
              <a:rPr lang="en-US" altLang="en-US" sz="100" dirty="0">
                <a:solidFill>
                  <a:schemeClr val="tx1"/>
                </a:solidFill>
                <a:effectLst/>
              </a:rPr>
              <a:t> </a:t>
            </a:r>
            <a:r>
              <a:rPr lang="en-US" altLang="en-US" sz="4000" dirty="0">
                <a:solidFill>
                  <a:schemeClr val="tx1"/>
                </a:solidFill>
                <a:effectLst/>
              </a:rPr>
              <a:t>S Vision Document </a:t>
            </a:r>
            <a:r>
              <a:rPr lang="en-US" altLang="en-US" sz="4000" dirty="0" smtClean="0">
                <a:solidFill>
                  <a:schemeClr val="tx1"/>
                </a:solidFill>
                <a:effectLst/>
              </a:rPr>
              <a:t>(3)</a:t>
            </a:r>
            <a:endParaRPr lang="en-US" altLang="en-US" sz="2000" spc="0" dirty="0">
              <a:solidFill>
                <a:schemeClr val="tx1"/>
              </a:solidFill>
              <a:effectLst/>
            </a:endParaRPr>
          </a:p>
        </p:txBody>
      </p:sp>
      <p:sp>
        <p:nvSpPr>
          <p:cNvPr id="6" name="Content Placeholder 5"/>
          <p:cNvSpPr>
            <a:spLocks noGrp="1"/>
          </p:cNvSpPr>
          <p:nvPr>
            <p:ph sz="quarter" idx="10"/>
          </p:nvPr>
        </p:nvSpPr>
        <p:spPr>
          <a:xfrm>
            <a:off x="381000" y="1143000"/>
            <a:ext cx="8676980" cy="3896451"/>
          </a:xfrm>
        </p:spPr>
        <p:txBody>
          <a:bodyPr/>
          <a:lstStyle/>
          <a:p>
            <a:pPr marL="0" indent="0">
              <a:spcBef>
                <a:spcPts val="1000"/>
              </a:spcBef>
              <a:buNone/>
            </a:pPr>
            <a:r>
              <a:rPr lang="en-US" sz="1800" b="1" dirty="0"/>
              <a:t>Business Benefits</a:t>
            </a:r>
            <a:endParaRPr lang="en-IN" sz="1800" b="1" dirty="0"/>
          </a:p>
          <a:p>
            <a:pPr marL="0" indent="0">
              <a:spcBef>
                <a:spcPts val="1000"/>
              </a:spcBef>
              <a:buNone/>
            </a:pPr>
            <a:r>
              <a:rPr lang="en-US" sz="1800" dirty="0"/>
              <a:t>The primary business benefit </a:t>
            </a:r>
            <a:r>
              <a:rPr lang="en-US" sz="1800" dirty="0" smtClean="0"/>
              <a:t>of </a:t>
            </a:r>
            <a:r>
              <a:rPr lang="en-US" sz="1800" dirty="0"/>
              <a:t>these capabilities </a:t>
            </a:r>
            <a:r>
              <a:rPr lang="en-US" sz="1800" dirty="0" smtClean="0"/>
              <a:t>will </a:t>
            </a:r>
            <a:r>
              <a:rPr lang="en-US" sz="1800" dirty="0"/>
              <a:t>be to increase sales by connecting with customers and improving the customer experience. The specific benefits include.</a:t>
            </a:r>
            <a:endParaRPr lang="en-IN" sz="1800" dirty="0"/>
          </a:p>
          <a:p>
            <a:pPr marL="324000" lvl="0" indent="-324000" fontAlgn="base">
              <a:spcBef>
                <a:spcPts val="1000"/>
              </a:spcBef>
            </a:pPr>
            <a:r>
              <a:rPr lang="en-US" sz="1800" dirty="0" smtClean="0"/>
              <a:t>Increasing the size of customer purchases</a:t>
            </a:r>
            <a:endParaRPr lang="en-IN" sz="1800" dirty="0" smtClean="0"/>
          </a:p>
          <a:p>
            <a:pPr marL="324000" lvl="0" indent="-324000" fontAlgn="base">
              <a:spcBef>
                <a:spcPts val="1000"/>
              </a:spcBef>
            </a:pPr>
            <a:r>
              <a:rPr lang="en-US" sz="1800" dirty="0" smtClean="0"/>
              <a:t>Increasing </a:t>
            </a:r>
            <a:r>
              <a:rPr lang="en-US" sz="1800" dirty="0"/>
              <a:t>the frequency of c</a:t>
            </a:r>
            <a:r>
              <a:rPr lang="en-US" sz="1800" dirty="0" smtClean="0"/>
              <a:t>ustomer </a:t>
            </a:r>
            <a:r>
              <a:rPr lang="en-US" sz="1800" dirty="0"/>
              <a:t>purchases</a:t>
            </a:r>
            <a:endParaRPr lang="en-IN" sz="1800" dirty="0"/>
          </a:p>
          <a:p>
            <a:pPr marL="324000" lvl="0" indent="-324000" fontAlgn="base">
              <a:spcBef>
                <a:spcPts val="1000"/>
              </a:spcBef>
            </a:pPr>
            <a:r>
              <a:rPr lang="en-US" sz="1800" dirty="0"/>
              <a:t>Increasing</a:t>
            </a:r>
            <a:r>
              <a:rPr lang="en-US" sz="1800" dirty="0" smtClean="0"/>
              <a:t> </a:t>
            </a:r>
            <a:r>
              <a:rPr lang="en-US" sz="1800" dirty="0"/>
              <a:t>customer satisfaction</a:t>
            </a:r>
            <a:endParaRPr lang="en-IN" sz="1800" dirty="0"/>
          </a:p>
          <a:p>
            <a:pPr marL="324000" lvl="0" indent="-324000" fontAlgn="base">
              <a:spcBef>
                <a:spcPts val="1000"/>
              </a:spcBef>
            </a:pPr>
            <a:r>
              <a:rPr lang="en-US" sz="1800" dirty="0"/>
              <a:t>Increasing product </a:t>
            </a:r>
            <a:r>
              <a:rPr lang="en-US" sz="1800" dirty="0" smtClean="0"/>
              <a:t>recommendations </a:t>
            </a:r>
            <a:r>
              <a:rPr lang="en-US" sz="1800" dirty="0"/>
              <a:t>from customers to friends</a:t>
            </a:r>
            <a:endParaRPr lang="en-IN" sz="1800" dirty="0"/>
          </a:p>
          <a:p>
            <a:pPr marL="324000" lvl="0" indent="-324000" fontAlgn="base">
              <a:spcBef>
                <a:spcPts val="1000"/>
              </a:spcBef>
            </a:pPr>
            <a:r>
              <a:rPr lang="en-US" sz="1800" dirty="0"/>
              <a:t>Attracting </a:t>
            </a:r>
            <a:r>
              <a:rPr lang="en-US" sz="1800" dirty="0" smtClean="0"/>
              <a:t>new </a:t>
            </a:r>
            <a:r>
              <a:rPr lang="en-US" sz="1800" dirty="0"/>
              <a:t>customers through </a:t>
            </a:r>
            <a:r>
              <a:rPr lang="en-US" sz="1800" dirty="0" smtClean="0"/>
              <a:t>recommendations </a:t>
            </a:r>
            <a:r>
              <a:rPr lang="en-US" sz="1800" dirty="0"/>
              <a:t>and social marketing</a:t>
            </a:r>
            <a:endParaRPr lang="en-IN" sz="1800" dirty="0"/>
          </a:p>
          <a:p>
            <a:pPr marL="324000" lvl="0" indent="-324000" fontAlgn="base">
              <a:spcBef>
                <a:spcPts val="1000"/>
              </a:spcBef>
            </a:pPr>
            <a:r>
              <a:rPr lang="en-US" sz="1800" dirty="0" smtClean="0"/>
              <a:t>Building customer loyalty with recommendations and service</a:t>
            </a:r>
            <a:endParaRPr lang="en-IN" sz="1800" dirty="0" smtClean="0"/>
          </a:p>
          <a:p>
            <a:pPr marL="324000" lvl="0" indent="-324000" fontAlgn="base">
              <a:spcBef>
                <a:spcPts val="1000"/>
              </a:spcBef>
            </a:pPr>
            <a:r>
              <a:rPr lang="en-US" sz="1800" dirty="0" smtClean="0"/>
              <a:t>Increasing </a:t>
            </a:r>
            <a:r>
              <a:rPr lang="en-US" sz="1800" dirty="0"/>
              <a:t>speed of product </a:t>
            </a:r>
            <a:r>
              <a:rPr lang="en-US" sz="1800" dirty="0" smtClean="0"/>
              <a:t>availability</a:t>
            </a:r>
            <a:endParaRPr lang="en-IN" sz="1800" dirty="0"/>
          </a:p>
          <a:p>
            <a:pPr marL="324000" lvl="0" indent="-324000" fontAlgn="base">
              <a:spcBef>
                <a:spcPts val="1000"/>
              </a:spcBef>
            </a:pPr>
            <a:r>
              <a:rPr lang="en-US" sz="1800" dirty="0"/>
              <a:t>Eliminating shipping delays and </a:t>
            </a:r>
            <a:r>
              <a:rPr lang="en-US" sz="1800" dirty="0" smtClean="0"/>
              <a:t>outages</a:t>
            </a:r>
            <a:endParaRPr lang="en-IN" sz="1800" dirty="0"/>
          </a:p>
        </p:txBody>
      </p:sp>
      <p:sp>
        <p:nvSpPr>
          <p:cNvPr id="3" name="Slide Number Placeholder 2"/>
          <p:cNvSpPr>
            <a:spLocks noGrp="1"/>
          </p:cNvSpPr>
          <p:nvPr>
            <p:ph type="sldNum" sz="quarter" idx="4"/>
          </p:nvPr>
        </p:nvSpPr>
        <p:spPr/>
        <p:txBody>
          <a:bodyPr/>
          <a:lstStyle/>
          <a:p>
            <a:fld id="{61DEB0EC-30CF-43BE-83B1-E81C16CCAF72}" type="slidenum">
              <a:rPr lang="en-US" smtClean="0"/>
              <a:pPr/>
              <a:t>24</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2192358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381000" y="230189"/>
            <a:ext cx="8534400" cy="609398"/>
          </a:xfrm>
        </p:spPr>
        <p:txBody>
          <a:bodyPr/>
          <a:lstStyle/>
          <a:p>
            <a:r>
              <a:rPr lang="en-US" altLang="en-US" spc="0" dirty="0">
                <a:solidFill>
                  <a:schemeClr val="tx1"/>
                </a:solidFill>
                <a:effectLst/>
              </a:rPr>
              <a:t>Quantify Project Approval Factors </a:t>
            </a:r>
            <a:r>
              <a:rPr lang="en-US" altLang="en-US" sz="2000" spc="0" dirty="0" smtClean="0">
                <a:solidFill>
                  <a:schemeClr val="tx1"/>
                </a:solidFill>
                <a:effectLst/>
              </a:rPr>
              <a:t>(1 of 5)</a:t>
            </a:r>
            <a:endParaRPr lang="en-US" altLang="en-US" sz="2000" spc="0" dirty="0">
              <a:solidFill>
                <a:schemeClr val="tx1"/>
              </a:solidFill>
              <a:effectLst/>
            </a:endParaRPr>
          </a:p>
        </p:txBody>
      </p:sp>
      <p:sp>
        <p:nvSpPr>
          <p:cNvPr id="430083" name="Rectangle 3"/>
          <p:cNvSpPr>
            <a:spLocks noGrp="1" noChangeArrowheads="1"/>
          </p:cNvSpPr>
          <p:nvPr>
            <p:ph idx="1"/>
          </p:nvPr>
        </p:nvSpPr>
        <p:spPr>
          <a:xfrm>
            <a:off x="362894" y="1088683"/>
            <a:ext cx="4953000" cy="387798"/>
          </a:xfrm>
        </p:spPr>
        <p:txBody>
          <a:bodyPr/>
          <a:lstStyle/>
          <a:p>
            <a:pPr>
              <a:lnSpc>
                <a:spcPct val="90000"/>
              </a:lnSpc>
            </a:pPr>
            <a:r>
              <a:rPr lang="en-GB" altLang="en-US" sz="2800" dirty="0"/>
              <a:t>Estimated Time for Completion</a:t>
            </a:r>
          </a:p>
        </p:txBody>
      </p:sp>
      <p:sp>
        <p:nvSpPr>
          <p:cNvPr id="3" name="Content Placeholder 2"/>
          <p:cNvSpPr>
            <a:spLocks noGrp="1"/>
          </p:cNvSpPr>
          <p:nvPr>
            <p:ph sz="quarter" idx="10"/>
          </p:nvPr>
        </p:nvSpPr>
        <p:spPr>
          <a:xfrm>
            <a:off x="1981200" y="1514947"/>
            <a:ext cx="5181600" cy="304699"/>
          </a:xfrm>
        </p:spPr>
        <p:txBody>
          <a:bodyPr/>
          <a:lstStyle/>
          <a:p>
            <a:pPr marL="0" indent="0">
              <a:buNone/>
            </a:pPr>
            <a:r>
              <a:rPr lang="en-US" sz="2200" b="1" dirty="0"/>
              <a:t>Time Estimate for the New </a:t>
            </a:r>
            <a:r>
              <a:rPr lang="en-US" sz="2200" b="1" dirty="0" smtClean="0"/>
              <a:t>C</a:t>
            </a:r>
            <a:r>
              <a:rPr lang="en-US" sz="100" b="1" dirty="0" smtClean="0"/>
              <a:t> </a:t>
            </a:r>
            <a:r>
              <a:rPr lang="en-US" sz="2200" b="1" dirty="0" smtClean="0"/>
              <a:t>S</a:t>
            </a:r>
            <a:r>
              <a:rPr lang="en-US" sz="100" b="1" dirty="0" smtClean="0"/>
              <a:t> </a:t>
            </a:r>
            <a:r>
              <a:rPr lang="en-US" sz="2200" b="1" dirty="0" smtClean="0"/>
              <a:t>M</a:t>
            </a:r>
            <a:r>
              <a:rPr lang="en-US" sz="100" b="1" dirty="0" smtClean="0"/>
              <a:t> </a:t>
            </a:r>
            <a:r>
              <a:rPr lang="en-US" sz="2200" b="1" dirty="0" smtClean="0"/>
              <a:t>S Project</a:t>
            </a:r>
            <a:endParaRPr lang="en-IN" sz="2200" b="1" dirty="0"/>
          </a:p>
        </p:txBody>
      </p:sp>
      <p:graphicFrame>
        <p:nvGraphicFramePr>
          <p:cNvPr id="8" name="Content Placeholder 7" descr="Table is accessible to screenreaders"/>
          <p:cNvGraphicFramePr>
            <a:graphicFrameLocks noGrp="1"/>
          </p:cNvGraphicFramePr>
          <p:nvPr>
            <p:ph sz="quarter" idx="11"/>
            <p:extLst>
              <p:ext uri="{D42A27DB-BD31-4B8C-83A1-F6EECF244321}">
                <p14:modId xmlns:p14="http://schemas.microsoft.com/office/powerpoint/2010/main" val="1648777670"/>
              </p:ext>
            </p:extLst>
          </p:nvPr>
        </p:nvGraphicFramePr>
        <p:xfrm>
          <a:off x="1219200" y="1907214"/>
          <a:ext cx="7543800" cy="3426786"/>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3186785606"/>
                    </a:ext>
                  </a:extLst>
                </a:gridCol>
                <a:gridCol w="1295400">
                  <a:extLst>
                    <a:ext uri="{9D8B030D-6E8A-4147-A177-3AD203B41FA5}">
                      <a16:colId xmlns:a16="http://schemas.microsoft.com/office/drawing/2014/main" val="4168864949"/>
                    </a:ext>
                  </a:extLst>
                </a:gridCol>
                <a:gridCol w="1524000">
                  <a:extLst>
                    <a:ext uri="{9D8B030D-6E8A-4147-A177-3AD203B41FA5}">
                      <a16:colId xmlns:a16="http://schemas.microsoft.com/office/drawing/2014/main" val="3078902477"/>
                    </a:ext>
                  </a:extLst>
                </a:gridCol>
                <a:gridCol w="1447800">
                  <a:extLst>
                    <a:ext uri="{9D8B030D-6E8A-4147-A177-3AD203B41FA5}">
                      <a16:colId xmlns:a16="http://schemas.microsoft.com/office/drawing/2014/main" val="2096077558"/>
                    </a:ext>
                  </a:extLst>
                </a:gridCol>
              </a:tblGrid>
              <a:tr h="370840">
                <a:tc>
                  <a:txBody>
                    <a:bodyPr/>
                    <a:lstStyle/>
                    <a:p>
                      <a:r>
                        <a:rPr lang="en-US" sz="1400" b="1" kern="1200" dirty="0" smtClean="0">
                          <a:solidFill>
                            <a:schemeClr val="tx1"/>
                          </a:solidFill>
                          <a:effectLst/>
                          <a:latin typeface="+mn-lt"/>
                          <a:ea typeface="+mn-ea"/>
                          <a:cs typeface="+mn-cs"/>
                        </a:rPr>
                        <a:t>Subsystem</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1200" dirty="0" smtClean="0">
                          <a:solidFill>
                            <a:schemeClr val="tx1"/>
                          </a:solidFill>
                          <a:effectLst/>
                          <a:latin typeface="+mn-lt"/>
                          <a:ea typeface="+mn-ea"/>
                          <a:cs typeface="+mn-cs"/>
                        </a:rPr>
                        <a:t>Functional</a:t>
                      </a:r>
                      <a:endParaRPr lang="en-IN"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requirements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1200" dirty="0" smtClean="0">
                          <a:solidFill>
                            <a:schemeClr val="tx1"/>
                          </a:solidFill>
                          <a:effectLst/>
                          <a:latin typeface="+mn-lt"/>
                          <a:ea typeface="+mn-ea"/>
                          <a:cs typeface="+mn-cs"/>
                        </a:rPr>
                        <a:t>Iterations</a:t>
                      </a:r>
                      <a:endParaRPr lang="en-IN"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required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1200" dirty="0" smtClean="0">
                          <a:solidFill>
                            <a:schemeClr val="tx1"/>
                          </a:solidFill>
                          <a:effectLst/>
                          <a:latin typeface="+mn-lt"/>
                          <a:ea typeface="+mn-ea"/>
                          <a:cs typeface="+mn-cs"/>
                        </a:rPr>
                        <a:t>Estimated</a:t>
                      </a:r>
                      <a:endParaRPr lang="en-IN"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time</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6449682"/>
                  </a:ext>
                </a:extLst>
              </a:tr>
              <a:tr h="370840">
                <a:tc>
                  <a:txBody>
                    <a:bodyPr/>
                    <a:lstStyle/>
                    <a:p>
                      <a:r>
                        <a:rPr lang="en-US" sz="1400" kern="1200" dirty="0" smtClean="0">
                          <a:solidFill>
                            <a:schemeClr val="tx1"/>
                          </a:solidFill>
                          <a:effectLst/>
                          <a:latin typeface="+mn-lt"/>
                          <a:ea typeface="+mn-ea"/>
                          <a:cs typeface="+mn-cs"/>
                        </a:rPr>
                        <a:t>Sales subsystem*</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15</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5</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20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889173"/>
                  </a:ext>
                </a:extLst>
              </a:tr>
              <a:tr h="370840">
                <a:tc>
                  <a:txBody>
                    <a:bodyPr/>
                    <a:lstStyle/>
                    <a:p>
                      <a:r>
                        <a:rPr lang="en-US" sz="1400" kern="1200" dirty="0" smtClean="0">
                          <a:solidFill>
                            <a:schemeClr val="tx1"/>
                          </a:solidFill>
                          <a:effectLst/>
                          <a:latin typeface="+mn-lt"/>
                          <a:ea typeface="+mn-ea"/>
                          <a:cs typeface="+mn-cs"/>
                        </a:rPr>
                        <a:t>Order Fulfillment subsystems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12</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5</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20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9908306"/>
                  </a:ext>
                </a:extLst>
              </a:tr>
              <a:tr h="370840">
                <a:tc>
                  <a:txBody>
                    <a:bodyPr/>
                    <a:lstStyle/>
                    <a:p>
                      <a:r>
                        <a:rPr lang="en-US" sz="1400" kern="1200" dirty="0" smtClean="0">
                          <a:solidFill>
                            <a:schemeClr val="tx1"/>
                          </a:solidFill>
                          <a:effectLst/>
                          <a:latin typeface="+mn-lt"/>
                          <a:ea typeface="+mn-ea"/>
                          <a:cs typeface="+mn-cs"/>
                        </a:rPr>
                        <a:t>Customer Account subsystem**</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10</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4</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15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342739"/>
                  </a:ext>
                </a:extLst>
              </a:tr>
              <a:tr h="370840">
                <a:tc>
                  <a:txBody>
                    <a:bodyPr/>
                    <a:lstStyle/>
                    <a:p>
                      <a:r>
                        <a:rPr lang="en-US" sz="1400" kern="1200" dirty="0" smtClean="0">
                          <a:solidFill>
                            <a:schemeClr val="tx1"/>
                          </a:solidFill>
                          <a:effectLst/>
                          <a:latin typeface="+mn-lt"/>
                          <a:ea typeface="+mn-ea"/>
                          <a:cs typeface="+mn-cs"/>
                        </a:rPr>
                        <a:t>Marketing subsystem**</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6</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3</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13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020644"/>
                  </a:ext>
                </a:extLst>
              </a:tr>
              <a:tr h="370840">
                <a:tc>
                  <a:txBody>
                    <a:bodyPr/>
                    <a:lstStyle/>
                    <a:p>
                      <a:r>
                        <a:rPr lang="en-US" sz="1400" kern="1200" dirty="0" smtClean="0">
                          <a:solidFill>
                            <a:schemeClr val="tx1"/>
                          </a:solidFill>
                          <a:effectLst/>
                          <a:latin typeface="+mn-lt"/>
                          <a:ea typeface="+mn-ea"/>
                          <a:cs typeface="+mn-cs"/>
                        </a:rPr>
                        <a:t>Reporting subsystem**</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7</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3</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12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016060"/>
                  </a:ext>
                </a:extLst>
              </a:tr>
              <a:tr h="370840">
                <a:tc>
                  <a:txBody>
                    <a:bodyPr/>
                    <a:lstStyle/>
                    <a:p>
                      <a:r>
                        <a:rPr lang="en-US" sz="1400" kern="1200" dirty="0" smtClean="0">
                          <a:solidFill>
                            <a:schemeClr val="tx1"/>
                          </a:solidFill>
                          <a:effectLst/>
                          <a:latin typeface="+mn-lt"/>
                          <a:ea typeface="+mn-ea"/>
                          <a:cs typeface="+mn-cs"/>
                        </a:rPr>
                        <a:t>Total development time (2 teams)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bg1">
                              <a:lumMod val="85000"/>
                            </a:schemeClr>
                          </a:solidFill>
                        </a:rPr>
                        <a:t>Blank</a:t>
                      </a:r>
                      <a:endParaRPr lang="en-IN" sz="14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bg1">
                              <a:lumMod val="85000"/>
                            </a:schemeClr>
                          </a:solidFill>
                        </a:rPr>
                        <a:t>Blank</a:t>
                      </a:r>
                      <a:endParaRPr lang="en-IN" sz="14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40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637359"/>
                  </a:ext>
                </a:extLst>
              </a:tr>
              <a:tr h="370840">
                <a:tc>
                  <a:txBody>
                    <a:bodyPr/>
                    <a:lstStyle/>
                    <a:p>
                      <a:r>
                        <a:rPr lang="en-US" sz="1400" kern="1200" dirty="0" smtClean="0">
                          <a:solidFill>
                            <a:schemeClr val="tx1"/>
                          </a:solidFill>
                          <a:effectLst/>
                          <a:latin typeface="+mn-lt"/>
                          <a:ea typeface="+mn-ea"/>
                          <a:cs typeface="+mn-cs"/>
                        </a:rPr>
                        <a:t>Final hardening and acceptance testing</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bg1">
                              <a:lumMod val="85000"/>
                            </a:schemeClr>
                          </a:solidFill>
                        </a:rPr>
                        <a:t>Blank</a:t>
                      </a:r>
                      <a:endParaRPr lang="en-IN" sz="14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tx1"/>
                          </a:solidFill>
                        </a:rPr>
                        <a:t>2</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8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431025"/>
                  </a:ext>
                </a:extLst>
              </a:tr>
              <a:tr h="312746">
                <a:tc>
                  <a:txBody>
                    <a:bodyPr/>
                    <a:lstStyle/>
                    <a:p>
                      <a:r>
                        <a:rPr lang="en-US" sz="1400" kern="1200" dirty="0" smtClean="0">
                          <a:solidFill>
                            <a:schemeClr val="tx1"/>
                          </a:solidFill>
                          <a:effectLst/>
                          <a:latin typeface="+mn-lt"/>
                          <a:ea typeface="+mn-ea"/>
                          <a:cs typeface="+mn-cs"/>
                        </a:rPr>
                        <a:t>Total project time</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bg1">
                              <a:lumMod val="85000"/>
                            </a:schemeClr>
                          </a:solidFill>
                        </a:rPr>
                        <a:t>Blank</a:t>
                      </a:r>
                      <a:endParaRPr lang="en-IN" sz="14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dirty="0" smtClean="0">
                          <a:solidFill>
                            <a:schemeClr val="bg1">
                              <a:lumMod val="85000"/>
                            </a:schemeClr>
                          </a:solidFill>
                        </a:rPr>
                        <a:t>Blank</a:t>
                      </a:r>
                      <a:endParaRPr lang="en-IN" sz="14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48 weeks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836867"/>
                  </a:ext>
                </a:extLst>
              </a:tr>
            </a:tbl>
          </a:graphicData>
        </a:graphic>
      </p:graphicFrame>
      <p:sp>
        <p:nvSpPr>
          <p:cNvPr id="6" name="Content Placeholder 5"/>
          <p:cNvSpPr>
            <a:spLocks noGrp="1"/>
          </p:cNvSpPr>
          <p:nvPr>
            <p:ph sz="quarter" idx="12"/>
          </p:nvPr>
        </p:nvSpPr>
        <p:spPr>
          <a:xfrm>
            <a:off x="381000" y="5482092"/>
            <a:ext cx="2286000" cy="430887"/>
          </a:xfrm>
        </p:spPr>
        <p:txBody>
          <a:bodyPr/>
          <a:lstStyle/>
          <a:p>
            <a:pPr marL="0" indent="0">
              <a:buNone/>
            </a:pPr>
            <a:r>
              <a:rPr lang="en-IN" sz="1400" dirty="0"/>
              <a:t>*Assigned to Tiger </a:t>
            </a:r>
            <a:r>
              <a:rPr lang="en-IN" sz="1400" dirty="0" smtClean="0"/>
              <a:t>team</a:t>
            </a:r>
          </a:p>
          <a:p>
            <a:pPr marL="0" indent="0">
              <a:buNone/>
            </a:pPr>
            <a:r>
              <a:rPr lang="en-IN" sz="1400" dirty="0" smtClean="0"/>
              <a:t>**</a:t>
            </a:r>
            <a:r>
              <a:rPr lang="en-IN" sz="1400" dirty="0"/>
              <a:t>Assigned to Cougar </a:t>
            </a:r>
            <a:r>
              <a:rPr lang="en-IN" sz="1400" dirty="0" smtClean="0"/>
              <a:t>team</a:t>
            </a:r>
            <a:endParaRPr lang="en-IN" sz="1400" dirty="0"/>
          </a:p>
        </p:txBody>
      </p:sp>
      <p:sp>
        <p:nvSpPr>
          <p:cNvPr id="9" name="Slide Number Placeholder 8"/>
          <p:cNvSpPr>
            <a:spLocks noGrp="1"/>
          </p:cNvSpPr>
          <p:nvPr>
            <p:ph type="sldNum" sz="quarter" idx="4"/>
          </p:nvPr>
        </p:nvSpPr>
        <p:spPr/>
        <p:txBody>
          <a:bodyPr/>
          <a:lstStyle/>
          <a:p>
            <a:fld id="{61DEB0EC-30CF-43BE-83B1-E81C16CCAF72}" type="slidenum">
              <a:rPr lang="en-US" smtClean="0"/>
              <a:pPr/>
              <a:t>25</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381000" y="230189"/>
            <a:ext cx="8610600" cy="633620"/>
          </a:xfrm>
        </p:spPr>
        <p:txBody>
          <a:bodyPr/>
          <a:lstStyle/>
          <a:p>
            <a:r>
              <a:rPr lang="en-US" altLang="en-US" spc="0" dirty="0">
                <a:solidFill>
                  <a:schemeClr val="tx1"/>
                </a:solidFill>
                <a:effectLst/>
              </a:rPr>
              <a:t>Quantify Project Approval Factors </a:t>
            </a:r>
            <a:r>
              <a:rPr lang="en-US" altLang="en-US" sz="2000" spc="0" dirty="0" smtClean="0">
                <a:solidFill>
                  <a:schemeClr val="tx1"/>
                </a:solidFill>
                <a:effectLst/>
              </a:rPr>
              <a:t>(2 </a:t>
            </a:r>
            <a:r>
              <a:rPr lang="en-US" altLang="en-US" sz="2000" spc="0" dirty="0">
                <a:solidFill>
                  <a:schemeClr val="tx1"/>
                </a:solidFill>
                <a:effectLst/>
              </a:rPr>
              <a:t>of 5)</a:t>
            </a:r>
            <a:endParaRPr lang="en-US" altLang="en-US" spc="0" dirty="0">
              <a:solidFill>
                <a:schemeClr val="tx1"/>
              </a:solidFill>
              <a:effectLst/>
            </a:endParaRPr>
          </a:p>
        </p:txBody>
      </p:sp>
      <p:sp>
        <p:nvSpPr>
          <p:cNvPr id="431107" name="Rectangle 3"/>
          <p:cNvSpPr>
            <a:spLocks noGrp="1" noChangeArrowheads="1"/>
          </p:cNvSpPr>
          <p:nvPr>
            <p:ph idx="1"/>
          </p:nvPr>
        </p:nvSpPr>
        <p:spPr>
          <a:xfrm>
            <a:off x="371947" y="1075853"/>
            <a:ext cx="8382000" cy="415498"/>
          </a:xfrm>
        </p:spPr>
        <p:txBody>
          <a:bodyPr/>
          <a:lstStyle/>
          <a:p>
            <a:pPr>
              <a:lnSpc>
                <a:spcPct val="90000"/>
              </a:lnSpc>
            </a:pPr>
            <a:r>
              <a:rPr lang="en-GB" altLang="en-US" dirty="0"/>
              <a:t>Estimated Cost for Development</a:t>
            </a:r>
          </a:p>
        </p:txBody>
      </p:sp>
      <p:sp>
        <p:nvSpPr>
          <p:cNvPr id="3" name="Content Placeholder 2"/>
          <p:cNvSpPr>
            <a:spLocks noGrp="1"/>
          </p:cNvSpPr>
          <p:nvPr>
            <p:ph sz="quarter" idx="10"/>
          </p:nvPr>
        </p:nvSpPr>
        <p:spPr>
          <a:xfrm>
            <a:off x="1866900" y="1676400"/>
            <a:ext cx="5410200" cy="332399"/>
          </a:xfrm>
        </p:spPr>
        <p:txBody>
          <a:bodyPr/>
          <a:lstStyle/>
          <a:p>
            <a:pPr marL="0" indent="0">
              <a:buNone/>
            </a:pPr>
            <a:r>
              <a:rPr lang="en-US" sz="2400" b="1" dirty="0"/>
              <a:t>Summary of Development Costs for </a:t>
            </a:r>
            <a:r>
              <a:rPr lang="en-US" sz="2400" b="1" dirty="0" smtClean="0"/>
              <a:t>C</a:t>
            </a:r>
            <a:r>
              <a:rPr lang="en-US" sz="100" b="1" dirty="0" smtClean="0"/>
              <a:t> </a:t>
            </a:r>
            <a:r>
              <a:rPr lang="en-US" sz="2400" b="1" dirty="0" smtClean="0"/>
              <a:t>S</a:t>
            </a:r>
            <a:r>
              <a:rPr lang="en-US" sz="100" b="1" dirty="0" smtClean="0"/>
              <a:t> </a:t>
            </a:r>
            <a:r>
              <a:rPr lang="en-US" sz="2400" b="1" dirty="0" smtClean="0"/>
              <a:t>M</a:t>
            </a:r>
            <a:r>
              <a:rPr lang="en-US" sz="100" b="1" dirty="0" smtClean="0"/>
              <a:t> </a:t>
            </a:r>
            <a:r>
              <a:rPr lang="en-US" sz="2400" b="1" dirty="0" smtClean="0"/>
              <a:t>S</a:t>
            </a:r>
            <a:endParaRPr lang="en-IN" sz="2400" dirty="0"/>
          </a:p>
        </p:txBody>
      </p:sp>
      <p:graphicFrame>
        <p:nvGraphicFramePr>
          <p:cNvPr id="7" name="Content Placeholder 6" descr="Table is accessible to screenreaders"/>
          <p:cNvGraphicFramePr>
            <a:graphicFrameLocks noGrp="1"/>
          </p:cNvGraphicFramePr>
          <p:nvPr>
            <p:ph sz="quarter" idx="12"/>
            <p:extLst>
              <p:ext uri="{D42A27DB-BD31-4B8C-83A1-F6EECF244321}">
                <p14:modId xmlns:p14="http://schemas.microsoft.com/office/powerpoint/2010/main" val="470421640"/>
              </p:ext>
            </p:extLst>
          </p:nvPr>
        </p:nvGraphicFramePr>
        <p:xfrm>
          <a:off x="381000" y="2133600"/>
          <a:ext cx="8382000" cy="333756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1872963060"/>
                    </a:ext>
                  </a:extLst>
                </a:gridCol>
                <a:gridCol w="1752600">
                  <a:extLst>
                    <a:ext uri="{9D8B030D-6E8A-4147-A177-3AD203B41FA5}">
                      <a16:colId xmlns:a16="http://schemas.microsoft.com/office/drawing/2014/main" val="1739961358"/>
                    </a:ext>
                  </a:extLst>
                </a:gridCol>
              </a:tblGrid>
              <a:tr h="370840">
                <a:tc>
                  <a:txBody>
                    <a:bodyPr/>
                    <a:lstStyle/>
                    <a:p>
                      <a:r>
                        <a:rPr lang="en-US" sz="1800" b="1" kern="1200" dirty="0" smtClean="0">
                          <a:solidFill>
                            <a:schemeClr val="tx1"/>
                          </a:solidFill>
                          <a:effectLst/>
                          <a:latin typeface="+mn-lt"/>
                          <a:ea typeface="+mn-ea"/>
                          <a:cs typeface="+mn-cs"/>
                        </a:rPr>
                        <a:t>Expense category</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dirty="0" smtClean="0">
                          <a:solidFill>
                            <a:schemeClr val="tx1"/>
                          </a:solidFill>
                          <a:effectLst/>
                          <a:latin typeface="+mn-lt"/>
                          <a:ea typeface="+mn-ea"/>
                          <a:cs typeface="+mn-cs"/>
                        </a:rPr>
                        <a:t>Amount</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338161"/>
                  </a:ext>
                </a:extLst>
              </a:tr>
              <a:tr h="370840">
                <a:tc>
                  <a:txBody>
                    <a:bodyPr/>
                    <a:lstStyle/>
                    <a:p>
                      <a:r>
                        <a:rPr lang="en-US" sz="1800" kern="1200" dirty="0" smtClean="0">
                          <a:solidFill>
                            <a:schemeClr val="tx1"/>
                          </a:solidFill>
                          <a:effectLst/>
                          <a:latin typeface="+mn-lt"/>
                          <a:ea typeface="+mn-ea"/>
                          <a:cs typeface="+mn-cs"/>
                        </a:rPr>
                        <a:t>Salaries/wages (includes benefits costs) (1 P</a:t>
                      </a:r>
                      <a:r>
                        <a:rPr lang="en-US" sz="100" kern="120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M, 8 analysts, 1 support)</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$936,000.00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950614"/>
                  </a:ext>
                </a:extLst>
              </a:tr>
              <a:tr h="370840">
                <a:tc>
                  <a:txBody>
                    <a:bodyPr/>
                    <a:lstStyle/>
                    <a:p>
                      <a:r>
                        <a:rPr lang="en-US" sz="1800" kern="1200" dirty="0" smtClean="0">
                          <a:solidFill>
                            <a:schemeClr val="tx1"/>
                          </a:solidFill>
                          <a:effectLst/>
                          <a:latin typeface="+mn-lt"/>
                          <a:ea typeface="+mn-ea"/>
                          <a:cs typeface="+mn-cs"/>
                        </a:rPr>
                        <a:t>Equipment/installation</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$308,000.00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408840"/>
                  </a:ext>
                </a:extLst>
              </a:tr>
              <a:tr h="370840">
                <a:tc>
                  <a:txBody>
                    <a:bodyPr/>
                    <a:lstStyle/>
                    <a:p>
                      <a:r>
                        <a:rPr lang="en-US" sz="1800" kern="1200" dirty="0" smtClean="0">
                          <a:solidFill>
                            <a:schemeClr val="tx1"/>
                          </a:solidFill>
                          <a:effectLst/>
                          <a:latin typeface="+mn-lt"/>
                          <a:ea typeface="+mn-ea"/>
                          <a:cs typeface="+mn-cs"/>
                        </a:rPr>
                        <a:t>Training</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$78,000.00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920820"/>
                  </a:ext>
                </a:extLst>
              </a:tr>
              <a:tr h="370840">
                <a:tc>
                  <a:txBody>
                    <a:bodyPr/>
                    <a:lstStyle/>
                    <a:p>
                      <a:r>
                        <a:rPr lang="en-US" sz="1800" kern="1200" dirty="0" smtClean="0">
                          <a:solidFill>
                            <a:schemeClr val="tx1"/>
                          </a:solidFill>
                          <a:effectLst/>
                          <a:latin typeface="+mn-lt"/>
                          <a:ea typeface="+mn-ea"/>
                          <a:cs typeface="+mn-cs"/>
                        </a:rPr>
                        <a:t>Facilities</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$57,000.00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9243"/>
                  </a:ext>
                </a:extLst>
              </a:tr>
              <a:tr h="370840">
                <a:tc>
                  <a:txBody>
                    <a:bodyPr/>
                    <a:lstStyle/>
                    <a:p>
                      <a:r>
                        <a:rPr lang="en-US" sz="1800" kern="1200" dirty="0" smtClean="0">
                          <a:solidFill>
                            <a:schemeClr val="tx1"/>
                          </a:solidFill>
                          <a:effectLst/>
                          <a:latin typeface="+mn-lt"/>
                          <a:ea typeface="+mn-ea"/>
                          <a:cs typeface="+mn-cs"/>
                        </a:rPr>
                        <a:t>Utilities</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$97,000.00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921255"/>
                  </a:ext>
                </a:extLst>
              </a:tr>
              <a:tr h="370840">
                <a:tc>
                  <a:txBody>
                    <a:bodyPr/>
                    <a:lstStyle/>
                    <a:p>
                      <a:r>
                        <a:rPr lang="en-US" sz="1800" kern="1200" dirty="0" smtClean="0">
                          <a:solidFill>
                            <a:schemeClr val="tx1"/>
                          </a:solidFill>
                          <a:effectLst/>
                          <a:latin typeface="+mn-lt"/>
                          <a:ea typeface="+mn-ea"/>
                          <a:cs typeface="+mn-cs"/>
                        </a:rPr>
                        <a:t>Travel/miscellaneous</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$87,000.00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478525"/>
                  </a:ext>
                </a:extLst>
              </a:tr>
              <a:tr h="370840">
                <a:tc>
                  <a:txBody>
                    <a:bodyPr/>
                    <a:lstStyle/>
                    <a:p>
                      <a:r>
                        <a:rPr lang="en-US" sz="1800" kern="1200" dirty="0" smtClean="0">
                          <a:solidFill>
                            <a:schemeClr val="tx1"/>
                          </a:solidFill>
                          <a:effectLst/>
                          <a:latin typeface="+mn-lt"/>
                          <a:ea typeface="+mn-ea"/>
                          <a:cs typeface="+mn-cs"/>
                        </a:rPr>
                        <a:t>Licenses</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kern="1200" dirty="0" smtClean="0">
                          <a:solidFill>
                            <a:schemeClr val="tx1"/>
                          </a:solidFill>
                          <a:effectLst/>
                          <a:latin typeface="+mn-lt"/>
                          <a:ea typeface="+mn-ea"/>
                          <a:cs typeface="+mn-cs"/>
                        </a:rPr>
                        <a:t>$18,000.00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405482"/>
                  </a:ext>
                </a:extLst>
              </a:tr>
              <a:tr h="370840">
                <a:tc>
                  <a:txBody>
                    <a:bodyPr/>
                    <a:lstStyle/>
                    <a:p>
                      <a:r>
                        <a:rPr lang="en-US" sz="1800" b="1" kern="1200" dirty="0" smtClean="0">
                          <a:solidFill>
                            <a:schemeClr val="tx1"/>
                          </a:solidFill>
                          <a:effectLst/>
                          <a:latin typeface="+mn-lt"/>
                          <a:ea typeface="+mn-ea"/>
                          <a:cs typeface="+mn-cs"/>
                        </a:rPr>
                        <a:t>Total</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1" kern="1200" dirty="0" smtClean="0">
                          <a:solidFill>
                            <a:schemeClr val="tx1"/>
                          </a:solidFill>
                          <a:effectLst/>
                          <a:latin typeface="+mn-lt"/>
                          <a:ea typeface="+mn-ea"/>
                          <a:cs typeface="+mn-cs"/>
                        </a:rPr>
                        <a:t>$1,581,000.00</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0877755"/>
                  </a:ext>
                </a:extLst>
              </a:tr>
            </a:tbl>
          </a:graphicData>
        </a:graphic>
      </p:graphicFrame>
      <p:sp>
        <p:nvSpPr>
          <p:cNvPr id="8" name="Slide Number Placeholder 7"/>
          <p:cNvSpPr>
            <a:spLocks noGrp="1"/>
          </p:cNvSpPr>
          <p:nvPr>
            <p:ph type="sldNum" sz="quarter" idx="4"/>
          </p:nvPr>
        </p:nvSpPr>
        <p:spPr/>
        <p:txBody>
          <a:bodyPr/>
          <a:lstStyle/>
          <a:p>
            <a:fld id="{61DEB0EC-30CF-43BE-83B1-E81C16CCAF72}" type="slidenum">
              <a:rPr lang="en-US" smtClean="0"/>
              <a:pPr/>
              <a:t>26</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381000" y="230189"/>
            <a:ext cx="8534400" cy="608012"/>
          </a:xfrm>
        </p:spPr>
        <p:txBody>
          <a:bodyPr/>
          <a:lstStyle/>
          <a:p>
            <a:r>
              <a:rPr lang="en-US" altLang="en-US" spc="0" dirty="0">
                <a:solidFill>
                  <a:schemeClr val="tx1"/>
                </a:solidFill>
                <a:effectLst/>
              </a:rPr>
              <a:t>Quantify Project Approval Factors </a:t>
            </a:r>
            <a:r>
              <a:rPr lang="en-US" altLang="en-US" sz="2000" spc="0" dirty="0" smtClean="0">
                <a:solidFill>
                  <a:schemeClr val="tx1"/>
                </a:solidFill>
                <a:effectLst/>
              </a:rPr>
              <a:t>(3 </a:t>
            </a:r>
            <a:r>
              <a:rPr lang="en-US" altLang="en-US" sz="2000" spc="0" dirty="0">
                <a:solidFill>
                  <a:schemeClr val="tx1"/>
                </a:solidFill>
                <a:effectLst/>
              </a:rPr>
              <a:t>of 5)</a:t>
            </a:r>
            <a:endParaRPr lang="en-US" altLang="en-US" spc="0" dirty="0">
              <a:solidFill>
                <a:schemeClr val="tx1"/>
              </a:solidFill>
              <a:effectLst/>
            </a:endParaRPr>
          </a:p>
        </p:txBody>
      </p:sp>
      <p:sp>
        <p:nvSpPr>
          <p:cNvPr id="432131" name="Rectangle 3"/>
          <p:cNvSpPr>
            <a:spLocks noGrp="1" noChangeArrowheads="1"/>
          </p:cNvSpPr>
          <p:nvPr>
            <p:ph idx="1"/>
          </p:nvPr>
        </p:nvSpPr>
        <p:spPr>
          <a:xfrm>
            <a:off x="371947" y="1057747"/>
            <a:ext cx="8382000" cy="415925"/>
          </a:xfrm>
        </p:spPr>
        <p:txBody>
          <a:bodyPr/>
          <a:lstStyle/>
          <a:p>
            <a:pPr>
              <a:lnSpc>
                <a:spcPct val="90000"/>
              </a:lnSpc>
            </a:pPr>
            <a:r>
              <a:rPr lang="en-GB" altLang="en-US" sz="3200" dirty="0"/>
              <a:t>Estimated Cost for Support</a:t>
            </a:r>
          </a:p>
        </p:txBody>
      </p:sp>
      <p:sp>
        <p:nvSpPr>
          <p:cNvPr id="4" name="Content Placeholder 3"/>
          <p:cNvSpPr>
            <a:spLocks noGrp="1"/>
          </p:cNvSpPr>
          <p:nvPr>
            <p:ph sz="quarter" idx="10"/>
          </p:nvPr>
        </p:nvSpPr>
        <p:spPr>
          <a:xfrm>
            <a:off x="952500" y="1828800"/>
            <a:ext cx="7239000" cy="332399"/>
          </a:xfrm>
        </p:spPr>
        <p:txBody>
          <a:bodyPr/>
          <a:lstStyle/>
          <a:p>
            <a:pPr marL="0" indent="0">
              <a:buNone/>
            </a:pPr>
            <a:r>
              <a:rPr lang="en-US" sz="2400" b="1" dirty="0"/>
              <a:t>Summary of Estimated Annual Operating Costs for </a:t>
            </a:r>
            <a:r>
              <a:rPr lang="en-US" sz="2400" b="1" dirty="0" smtClean="0"/>
              <a:t>C</a:t>
            </a:r>
            <a:r>
              <a:rPr lang="en-US" sz="100" b="1" dirty="0" smtClean="0"/>
              <a:t> </a:t>
            </a:r>
            <a:r>
              <a:rPr lang="en-US" sz="2400" b="1" dirty="0" smtClean="0"/>
              <a:t>S</a:t>
            </a:r>
            <a:r>
              <a:rPr lang="en-US" sz="100" b="1" dirty="0" smtClean="0"/>
              <a:t> </a:t>
            </a:r>
            <a:r>
              <a:rPr lang="en-US" sz="2400" b="1" dirty="0" smtClean="0"/>
              <a:t>M</a:t>
            </a:r>
            <a:r>
              <a:rPr lang="en-US" sz="100" b="1" dirty="0" smtClean="0"/>
              <a:t> </a:t>
            </a:r>
            <a:r>
              <a:rPr lang="en-US" sz="2400" b="1" dirty="0" smtClean="0"/>
              <a:t>S</a:t>
            </a:r>
            <a:endParaRPr lang="en-IN" sz="2400" b="1" dirty="0"/>
          </a:p>
        </p:txBody>
      </p:sp>
      <p:graphicFrame>
        <p:nvGraphicFramePr>
          <p:cNvPr id="8" name="Content Placeholder 7" descr="Table is accessible to screenreaders"/>
          <p:cNvGraphicFramePr>
            <a:graphicFrameLocks noGrp="1"/>
          </p:cNvGraphicFramePr>
          <p:nvPr>
            <p:ph sz="quarter" idx="12"/>
            <p:extLst>
              <p:ext uri="{D42A27DB-BD31-4B8C-83A1-F6EECF244321}">
                <p14:modId xmlns:p14="http://schemas.microsoft.com/office/powerpoint/2010/main" val="1720338841"/>
              </p:ext>
            </p:extLst>
          </p:nvPr>
        </p:nvGraphicFramePr>
        <p:xfrm>
          <a:off x="1066800" y="2514600"/>
          <a:ext cx="5562600" cy="22881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281497115"/>
                    </a:ext>
                  </a:extLst>
                </a:gridCol>
                <a:gridCol w="2362200">
                  <a:extLst>
                    <a:ext uri="{9D8B030D-6E8A-4147-A177-3AD203B41FA5}">
                      <a16:colId xmlns:a16="http://schemas.microsoft.com/office/drawing/2014/main" val="703808359"/>
                    </a:ext>
                  </a:extLst>
                </a:gridCol>
              </a:tblGrid>
              <a:tr h="370840">
                <a:tc>
                  <a:txBody>
                    <a:bodyPr/>
                    <a:lstStyle/>
                    <a:p>
                      <a:r>
                        <a:rPr lang="en-US" sz="2400" b="1" kern="1200" dirty="0" smtClean="0">
                          <a:solidFill>
                            <a:schemeClr val="tx1"/>
                          </a:solidFill>
                          <a:effectLst/>
                          <a:latin typeface="+mn-lt"/>
                          <a:ea typeface="+mn-ea"/>
                          <a:cs typeface="+mn-cs"/>
                        </a:rPr>
                        <a:t>Recurring expense</a:t>
                      </a:r>
                      <a:endParaRPr lang="en-IN" sz="2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1" kern="1200" dirty="0" smtClean="0">
                          <a:solidFill>
                            <a:schemeClr val="tx1"/>
                          </a:solidFill>
                          <a:effectLst/>
                          <a:latin typeface="+mn-lt"/>
                          <a:ea typeface="+mn-ea"/>
                          <a:cs typeface="+mn-cs"/>
                        </a:rPr>
                        <a:t>Amount</a:t>
                      </a:r>
                      <a:endParaRPr lang="en-IN" sz="24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68518"/>
                  </a:ext>
                </a:extLst>
              </a:tr>
              <a:tr h="370840">
                <a:tc>
                  <a:txBody>
                    <a:bodyPr/>
                    <a:lstStyle/>
                    <a:p>
                      <a:r>
                        <a:rPr lang="en-US" sz="2400" kern="1200" dirty="0" smtClean="0">
                          <a:solidFill>
                            <a:schemeClr val="tx1"/>
                          </a:solidFill>
                          <a:effectLst/>
                          <a:latin typeface="+mn-lt"/>
                          <a:ea typeface="+mn-ea"/>
                          <a:cs typeface="+mn-cs"/>
                        </a:rPr>
                        <a:t>Connectivity/hosting</a:t>
                      </a:r>
                      <a:endParaRPr lang="en-IN" sz="2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tab pos="1095375" algn="dec"/>
                        </a:tabLst>
                        <a:defRPr/>
                      </a:pPr>
                      <a:r>
                        <a:rPr lang="en-US" sz="2400" kern="1200" dirty="0" smtClean="0">
                          <a:solidFill>
                            <a:schemeClr val="tx1"/>
                          </a:solidFill>
                          <a:effectLst/>
                          <a:latin typeface="+mn-lt"/>
                          <a:ea typeface="+mn-ea"/>
                          <a:cs typeface="+mn-cs"/>
                        </a:rPr>
                        <a:t>$156,000.00</a:t>
                      </a:r>
                      <a:endParaRPr lang="en-IN" sz="2400" kern="1200" dirty="0" smtClean="0">
                        <a:solidFill>
                          <a:schemeClr val="tx1"/>
                        </a:solidFill>
                        <a:effectLst/>
                        <a:latin typeface="+mn-lt"/>
                        <a:ea typeface="+mn-ea"/>
                        <a:cs typeface="+mn-cs"/>
                      </a:endParaRPr>
                    </a:p>
                  </a:txBody>
                  <a:tcPr marL="90000" marR="36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561931"/>
                  </a:ext>
                </a:extLst>
              </a:tr>
              <a:tr h="370840">
                <a:tc>
                  <a:txBody>
                    <a:bodyPr/>
                    <a:lstStyle/>
                    <a:p>
                      <a:r>
                        <a:rPr lang="en-US" sz="2400" kern="1200" dirty="0" smtClean="0">
                          <a:solidFill>
                            <a:schemeClr val="tx1"/>
                          </a:solidFill>
                          <a:effectLst/>
                          <a:latin typeface="+mn-lt"/>
                          <a:ea typeface="+mn-ea"/>
                          <a:cs typeface="+mn-cs"/>
                        </a:rPr>
                        <a:t>Programming</a:t>
                      </a:r>
                      <a:endParaRPr lang="en-IN" sz="2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kern="1200" dirty="0" smtClean="0">
                          <a:solidFill>
                            <a:schemeClr val="tx1"/>
                          </a:solidFill>
                          <a:effectLst/>
                          <a:latin typeface="+mn-lt"/>
                          <a:ea typeface="+mn-ea"/>
                          <a:cs typeface="+mn-cs"/>
                        </a:rPr>
                        <a:t>  $75,000.00</a:t>
                      </a:r>
                      <a:endParaRPr lang="en-IN" sz="2400" dirty="0">
                        <a:solidFill>
                          <a:schemeClr val="tx1"/>
                        </a:solidFill>
                        <a:latin typeface="+mn-lt"/>
                      </a:endParaRPr>
                    </a:p>
                  </a:txBody>
                  <a:tcPr marR="36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49678"/>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Help desk</a:t>
                      </a:r>
                      <a:endParaRPr lang="en-IN" sz="24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kern="1200" dirty="0" smtClean="0">
                          <a:solidFill>
                            <a:schemeClr val="tx1"/>
                          </a:solidFill>
                          <a:effectLst/>
                          <a:latin typeface="+mn-lt"/>
                          <a:ea typeface="+mn-ea"/>
                          <a:cs typeface="+mn-cs"/>
                        </a:rPr>
                        <a:t>  $90,000.00</a:t>
                      </a:r>
                      <a:endParaRPr lang="en-IN" sz="2400" dirty="0">
                        <a:solidFill>
                          <a:schemeClr val="tx1"/>
                        </a:solidFill>
                        <a:latin typeface="+mn-lt"/>
                      </a:endParaRPr>
                    </a:p>
                  </a:txBody>
                  <a:tcPr marR="36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457454"/>
                  </a:ext>
                </a:extLst>
              </a:tr>
              <a:tr h="370840">
                <a:tc>
                  <a:txBody>
                    <a:bodyPr/>
                    <a:lstStyle/>
                    <a:p>
                      <a:r>
                        <a:rPr lang="en-US" sz="2400" b="1" kern="1200" dirty="0" smtClean="0">
                          <a:solidFill>
                            <a:schemeClr val="tx1"/>
                          </a:solidFill>
                          <a:effectLst/>
                          <a:latin typeface="+mn-lt"/>
                          <a:ea typeface="+mn-ea"/>
                          <a:cs typeface="+mn-cs"/>
                        </a:rPr>
                        <a:t>Total</a:t>
                      </a:r>
                      <a:endParaRPr lang="en-IN" sz="2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1" kern="1200" dirty="0" smtClean="0">
                          <a:solidFill>
                            <a:schemeClr val="tx1"/>
                          </a:solidFill>
                          <a:effectLst/>
                          <a:latin typeface="+mn-lt"/>
                          <a:ea typeface="+mn-ea"/>
                          <a:cs typeface="+mn-cs"/>
                        </a:rPr>
                        <a:t>$321,000.00</a:t>
                      </a:r>
                      <a:endParaRPr lang="en-IN" sz="2400" dirty="0">
                        <a:solidFill>
                          <a:schemeClr val="tx1"/>
                        </a:solidFill>
                        <a:latin typeface="+mn-lt"/>
                      </a:endParaRPr>
                    </a:p>
                  </a:txBody>
                  <a:tcPr marR="36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829863"/>
                  </a:ext>
                </a:extLst>
              </a:tr>
            </a:tbl>
          </a:graphicData>
        </a:graphic>
      </p:graphicFrame>
      <p:sp>
        <p:nvSpPr>
          <p:cNvPr id="9" name="Slide Number Placeholder 8"/>
          <p:cNvSpPr>
            <a:spLocks noGrp="1"/>
          </p:cNvSpPr>
          <p:nvPr>
            <p:ph type="sldNum" sz="quarter" idx="4"/>
          </p:nvPr>
        </p:nvSpPr>
        <p:spPr/>
        <p:txBody>
          <a:bodyPr/>
          <a:lstStyle/>
          <a:p>
            <a:fld id="{61DEB0EC-30CF-43BE-83B1-E81C16CCAF72}" type="slidenum">
              <a:rPr lang="en-US" smtClean="0"/>
              <a:pPr/>
              <a:t>27</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381000" y="224825"/>
            <a:ext cx="8610600" cy="613376"/>
          </a:xfrm>
        </p:spPr>
        <p:txBody>
          <a:bodyPr/>
          <a:lstStyle/>
          <a:p>
            <a:r>
              <a:rPr lang="en-US" altLang="en-US" spc="0" dirty="0">
                <a:solidFill>
                  <a:schemeClr val="tx1"/>
                </a:solidFill>
                <a:effectLst/>
              </a:rPr>
              <a:t>Quantify Project Approval Factors </a:t>
            </a:r>
            <a:r>
              <a:rPr lang="en-US" altLang="en-US" sz="2000" spc="0" dirty="0" smtClean="0">
                <a:solidFill>
                  <a:schemeClr val="tx1"/>
                </a:solidFill>
                <a:effectLst/>
              </a:rPr>
              <a:t>(4 </a:t>
            </a:r>
            <a:r>
              <a:rPr lang="en-US" altLang="en-US" sz="2000" spc="0" dirty="0">
                <a:solidFill>
                  <a:schemeClr val="tx1"/>
                </a:solidFill>
                <a:effectLst/>
              </a:rPr>
              <a:t>of 5)</a:t>
            </a:r>
            <a:endParaRPr lang="en-US" altLang="en-US" spc="0" dirty="0">
              <a:solidFill>
                <a:schemeClr val="tx1"/>
              </a:solidFill>
              <a:effectLst/>
            </a:endParaRPr>
          </a:p>
        </p:txBody>
      </p:sp>
      <p:sp>
        <p:nvSpPr>
          <p:cNvPr id="433155" name="Rectangle 3"/>
          <p:cNvSpPr>
            <a:spLocks noGrp="1" noChangeArrowheads="1"/>
          </p:cNvSpPr>
          <p:nvPr>
            <p:ph idx="1"/>
          </p:nvPr>
        </p:nvSpPr>
        <p:spPr>
          <a:xfrm>
            <a:off x="371947" y="1069627"/>
            <a:ext cx="8229600" cy="4367349"/>
          </a:xfrm>
        </p:spPr>
        <p:txBody>
          <a:bodyPr/>
          <a:lstStyle/>
          <a:p>
            <a:pPr>
              <a:lnSpc>
                <a:spcPct val="90000"/>
              </a:lnSpc>
              <a:spcBef>
                <a:spcPts val="1000"/>
              </a:spcBef>
            </a:pPr>
            <a:r>
              <a:rPr lang="en-GB" altLang="en-US" dirty="0" smtClean="0"/>
              <a:t>Anticipated</a:t>
            </a:r>
            <a:r>
              <a:rPr lang="en-GB" altLang="en-US" sz="3200" dirty="0" smtClean="0"/>
              <a:t> </a:t>
            </a:r>
            <a:r>
              <a:rPr lang="en-GB" altLang="en-US" sz="3200" dirty="0"/>
              <a:t>Benefits from New System</a:t>
            </a:r>
          </a:p>
          <a:p>
            <a:pPr lvl="1">
              <a:lnSpc>
                <a:spcPct val="90000"/>
              </a:lnSpc>
              <a:spcBef>
                <a:spcPts val="1000"/>
              </a:spcBef>
            </a:pPr>
            <a:r>
              <a:rPr lang="en-US" altLang="en-US" sz="2000" dirty="0"/>
              <a:t>Opening up new markets with new services, products, or locations</a:t>
            </a:r>
          </a:p>
          <a:p>
            <a:pPr lvl="1">
              <a:lnSpc>
                <a:spcPct val="90000"/>
              </a:lnSpc>
              <a:spcBef>
                <a:spcPts val="1000"/>
              </a:spcBef>
            </a:pPr>
            <a:r>
              <a:rPr lang="en-US" altLang="en-US" sz="2000" dirty="0"/>
              <a:t>Increasing market share in existing markets</a:t>
            </a:r>
          </a:p>
          <a:p>
            <a:pPr lvl="1">
              <a:lnSpc>
                <a:spcPct val="90000"/>
              </a:lnSpc>
              <a:spcBef>
                <a:spcPts val="1000"/>
              </a:spcBef>
            </a:pPr>
            <a:r>
              <a:rPr lang="en-US" altLang="en-US" sz="2000" dirty="0"/>
              <a:t>Enhancing cross-sales capabilities with existing customers</a:t>
            </a:r>
          </a:p>
          <a:p>
            <a:pPr lvl="1">
              <a:lnSpc>
                <a:spcPct val="90000"/>
              </a:lnSpc>
              <a:spcBef>
                <a:spcPts val="1000"/>
              </a:spcBef>
            </a:pPr>
            <a:r>
              <a:rPr lang="en-US" altLang="en-US" sz="2000" dirty="0"/>
              <a:t>Reducing staff by automating manual functions or increasing efficiency</a:t>
            </a:r>
          </a:p>
          <a:p>
            <a:pPr lvl="1">
              <a:lnSpc>
                <a:spcPct val="90000"/>
              </a:lnSpc>
              <a:spcBef>
                <a:spcPts val="1000"/>
              </a:spcBef>
            </a:pPr>
            <a:r>
              <a:rPr lang="en-US" altLang="en-US" sz="2000" dirty="0"/>
              <a:t>Decreasing operating expenses, such as shipping charges for “emergency shipments”</a:t>
            </a:r>
          </a:p>
          <a:p>
            <a:pPr lvl="1">
              <a:lnSpc>
                <a:spcPct val="90000"/>
              </a:lnSpc>
              <a:spcBef>
                <a:spcPts val="1000"/>
              </a:spcBef>
            </a:pPr>
            <a:r>
              <a:rPr lang="en-US" altLang="en-US" sz="2000" dirty="0"/>
              <a:t>Reducing error rates through automated editing or validation</a:t>
            </a:r>
          </a:p>
          <a:p>
            <a:pPr lvl="1">
              <a:lnSpc>
                <a:spcPct val="90000"/>
              </a:lnSpc>
              <a:spcBef>
                <a:spcPts val="1000"/>
              </a:spcBef>
            </a:pPr>
            <a:r>
              <a:rPr lang="en-US" altLang="en-US" sz="2000" dirty="0"/>
              <a:t>Reducing bad accounts or bad credit losses</a:t>
            </a:r>
          </a:p>
          <a:p>
            <a:pPr lvl="1">
              <a:lnSpc>
                <a:spcPct val="90000"/>
              </a:lnSpc>
              <a:spcBef>
                <a:spcPts val="1000"/>
              </a:spcBef>
            </a:pPr>
            <a:r>
              <a:rPr lang="en-US" altLang="en-US" sz="2000" dirty="0"/>
              <a:t>Reducing inventory or merchandise losses through tighter controls</a:t>
            </a:r>
          </a:p>
          <a:p>
            <a:pPr lvl="1">
              <a:lnSpc>
                <a:spcPct val="90000"/>
              </a:lnSpc>
              <a:spcBef>
                <a:spcPts val="1000"/>
              </a:spcBef>
            </a:pPr>
            <a:r>
              <a:rPr lang="en-US" altLang="en-US" sz="2000" dirty="0"/>
              <a:t>Collecting receivables (accounts receivable) more rapidly</a:t>
            </a:r>
            <a:endParaRPr lang="en-GB" altLang="en-US" sz="20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28</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381000" y="230189"/>
            <a:ext cx="8534400" cy="644664"/>
          </a:xfrm>
        </p:spPr>
        <p:txBody>
          <a:bodyPr/>
          <a:lstStyle/>
          <a:p>
            <a:r>
              <a:rPr lang="en-US" altLang="en-US" spc="0" dirty="0">
                <a:solidFill>
                  <a:schemeClr val="tx1"/>
                </a:solidFill>
                <a:effectLst/>
              </a:rPr>
              <a:t>Quantify Project Approval Factors </a:t>
            </a:r>
            <a:r>
              <a:rPr lang="en-US" altLang="en-US" sz="2000" spc="0" dirty="0" smtClean="0">
                <a:solidFill>
                  <a:schemeClr val="tx1"/>
                </a:solidFill>
                <a:effectLst/>
              </a:rPr>
              <a:t>(5 </a:t>
            </a:r>
            <a:r>
              <a:rPr lang="en-US" altLang="en-US" sz="2000" spc="0" dirty="0">
                <a:solidFill>
                  <a:schemeClr val="tx1"/>
                </a:solidFill>
                <a:effectLst/>
              </a:rPr>
              <a:t>of 5)</a:t>
            </a:r>
            <a:endParaRPr lang="en-US" altLang="en-US" spc="0" dirty="0">
              <a:solidFill>
                <a:schemeClr val="tx1"/>
              </a:solidFill>
              <a:effectLst/>
            </a:endParaRPr>
          </a:p>
        </p:txBody>
      </p:sp>
      <p:sp>
        <p:nvSpPr>
          <p:cNvPr id="434179" name="Rectangle 3"/>
          <p:cNvSpPr>
            <a:spLocks noGrp="1" noChangeArrowheads="1"/>
          </p:cNvSpPr>
          <p:nvPr>
            <p:ph idx="1"/>
          </p:nvPr>
        </p:nvSpPr>
        <p:spPr>
          <a:xfrm>
            <a:off x="362894" y="1075853"/>
            <a:ext cx="8763000" cy="1180836"/>
          </a:xfrm>
        </p:spPr>
        <p:txBody>
          <a:bodyPr/>
          <a:lstStyle/>
          <a:p>
            <a:pPr>
              <a:lnSpc>
                <a:spcPct val="90000"/>
              </a:lnSpc>
              <a:spcBef>
                <a:spcPts val="1000"/>
              </a:spcBef>
            </a:pPr>
            <a:r>
              <a:rPr lang="en-GB" altLang="en-US" sz="3200" dirty="0"/>
              <a:t>Tangible “Dollar” Benefits</a:t>
            </a:r>
          </a:p>
          <a:p>
            <a:pPr lvl="1">
              <a:lnSpc>
                <a:spcPct val="90000"/>
              </a:lnSpc>
              <a:spcBef>
                <a:spcPts val="1000"/>
              </a:spcBef>
            </a:pPr>
            <a:r>
              <a:rPr lang="en-GB" altLang="en-US" sz="2200" dirty="0"/>
              <a:t>Used for Cost/Benefit Analysis--process of comparing costs and benefits to see whether investing in a new system will be beneficial--</a:t>
            </a:r>
          </a:p>
        </p:txBody>
      </p:sp>
      <p:sp>
        <p:nvSpPr>
          <p:cNvPr id="3" name="Content Placeholder 2"/>
          <p:cNvSpPr>
            <a:spLocks noGrp="1"/>
          </p:cNvSpPr>
          <p:nvPr>
            <p:ph sz="quarter" idx="10"/>
          </p:nvPr>
        </p:nvSpPr>
        <p:spPr>
          <a:xfrm>
            <a:off x="2247900" y="2438400"/>
            <a:ext cx="4648200" cy="332399"/>
          </a:xfrm>
        </p:spPr>
        <p:txBody>
          <a:bodyPr/>
          <a:lstStyle/>
          <a:p>
            <a:pPr marL="0" indent="0">
              <a:buNone/>
            </a:pPr>
            <a:r>
              <a:rPr lang="en-US" sz="2400" b="1" dirty="0"/>
              <a:t>Estimated Annual Benefits for </a:t>
            </a:r>
            <a:r>
              <a:rPr lang="en-US" sz="2400" b="1" dirty="0" smtClean="0"/>
              <a:t>C</a:t>
            </a:r>
            <a:r>
              <a:rPr lang="en-US" sz="100" b="1" dirty="0" smtClean="0"/>
              <a:t> </a:t>
            </a:r>
            <a:r>
              <a:rPr lang="en-US" sz="2400" b="1" dirty="0" smtClean="0"/>
              <a:t>S</a:t>
            </a:r>
            <a:r>
              <a:rPr lang="en-US" sz="100" b="1" dirty="0" smtClean="0"/>
              <a:t> </a:t>
            </a:r>
            <a:r>
              <a:rPr lang="en-US" sz="2400" b="1" dirty="0" smtClean="0"/>
              <a:t>M</a:t>
            </a:r>
            <a:r>
              <a:rPr lang="en-US" sz="100" b="1" dirty="0" smtClean="0"/>
              <a:t> </a:t>
            </a:r>
            <a:r>
              <a:rPr lang="en-US" sz="2400" b="1" dirty="0" smtClean="0"/>
              <a:t>S</a:t>
            </a:r>
            <a:endParaRPr lang="en-IN" sz="2400" dirty="0"/>
          </a:p>
        </p:txBody>
      </p:sp>
      <p:graphicFrame>
        <p:nvGraphicFramePr>
          <p:cNvPr id="8" name="Content Placeholder 7" descr="Table is accessible to screenreaders"/>
          <p:cNvGraphicFramePr>
            <a:graphicFrameLocks noGrp="1"/>
          </p:cNvGraphicFramePr>
          <p:nvPr>
            <p:ph sz="quarter" idx="12"/>
            <p:extLst>
              <p:ext uri="{D42A27DB-BD31-4B8C-83A1-F6EECF244321}">
                <p14:modId xmlns:p14="http://schemas.microsoft.com/office/powerpoint/2010/main" val="4218835317"/>
              </p:ext>
            </p:extLst>
          </p:nvPr>
        </p:nvGraphicFramePr>
        <p:xfrm>
          <a:off x="1600200" y="2971800"/>
          <a:ext cx="6477000" cy="25908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452080933"/>
                    </a:ext>
                  </a:extLst>
                </a:gridCol>
                <a:gridCol w="2209800">
                  <a:extLst>
                    <a:ext uri="{9D8B030D-6E8A-4147-A177-3AD203B41FA5}">
                      <a16:colId xmlns:a16="http://schemas.microsoft.com/office/drawing/2014/main" val="1542658011"/>
                    </a:ext>
                  </a:extLst>
                </a:gridCol>
              </a:tblGrid>
              <a:tr h="322747">
                <a:tc>
                  <a:txBody>
                    <a:bodyPr/>
                    <a:lstStyle/>
                    <a:p>
                      <a:r>
                        <a:rPr lang="en-US" sz="1600" b="1" kern="1200" dirty="0" smtClean="0">
                          <a:solidFill>
                            <a:schemeClr val="tx1"/>
                          </a:solidFill>
                          <a:effectLst/>
                          <a:latin typeface="+mn-lt"/>
                          <a:ea typeface="+mn-ea"/>
                          <a:cs typeface="+mn-cs"/>
                        </a:rPr>
                        <a:t>Benefit or cost saving</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kern="1200" dirty="0" smtClean="0">
                          <a:solidFill>
                            <a:schemeClr val="tx1"/>
                          </a:solidFill>
                          <a:effectLst/>
                          <a:latin typeface="+mn-lt"/>
                          <a:ea typeface="+mn-ea"/>
                          <a:cs typeface="+mn-cs"/>
                        </a:rPr>
                        <a:t>Amount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289767"/>
                  </a:ext>
                </a:extLst>
              </a:tr>
              <a:tr h="322747">
                <a:tc>
                  <a:txBody>
                    <a:bodyPr/>
                    <a:lstStyle/>
                    <a:p>
                      <a:r>
                        <a:rPr lang="en-US" sz="1600" kern="1200" dirty="0" smtClean="0">
                          <a:solidFill>
                            <a:schemeClr val="tx1"/>
                          </a:solidFill>
                          <a:effectLst/>
                          <a:latin typeface="+mn-lt"/>
                          <a:ea typeface="+mn-ea"/>
                          <a:cs typeface="+mn-cs"/>
                        </a:rPr>
                        <a:t>Recapture/prevention of lost sales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smtClean="0">
                          <a:solidFill>
                            <a:schemeClr val="tx1"/>
                          </a:solidFill>
                          <a:effectLst/>
                          <a:latin typeface="+mn-lt"/>
                          <a:ea typeface="+mn-ea"/>
                          <a:cs typeface="+mn-cs"/>
                        </a:rPr>
                        <a:t> $200,000.00</a:t>
                      </a:r>
                      <a:endParaRPr lang="en-IN" sz="1600" dirty="0">
                        <a:solidFill>
                          <a:schemeClr val="tx1"/>
                        </a:solidFill>
                      </a:endParaRPr>
                    </a:p>
                  </a:txBody>
                  <a:tcPr marR="72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340544"/>
                  </a:ext>
                </a:extLst>
              </a:tr>
              <a:tr h="322747">
                <a:tc>
                  <a:txBody>
                    <a:bodyPr/>
                    <a:lstStyle/>
                    <a:p>
                      <a:r>
                        <a:rPr lang="en-US" sz="1600" kern="1200" dirty="0" smtClean="0">
                          <a:solidFill>
                            <a:schemeClr val="tx1"/>
                          </a:solidFill>
                          <a:effectLst/>
                          <a:latin typeface="+mn-lt"/>
                          <a:ea typeface="+mn-ea"/>
                          <a:cs typeface="+mn-cs"/>
                        </a:rPr>
                        <a:t>Increase sales to existing customers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smtClean="0">
                          <a:solidFill>
                            <a:schemeClr val="tx1"/>
                          </a:solidFill>
                          <a:effectLst/>
                          <a:latin typeface="+mn-lt"/>
                          <a:ea typeface="+mn-ea"/>
                          <a:cs typeface="+mn-cs"/>
                        </a:rPr>
                        <a:t>  $300,000.00</a:t>
                      </a:r>
                      <a:endParaRPr lang="en-IN" sz="1600" dirty="0">
                        <a:solidFill>
                          <a:schemeClr val="tx1"/>
                        </a:solidFill>
                      </a:endParaRPr>
                    </a:p>
                  </a:txBody>
                  <a:tcPr marR="72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702594"/>
                  </a:ext>
                </a:extLst>
              </a:tr>
              <a:tr h="322747">
                <a:tc>
                  <a:txBody>
                    <a:bodyPr/>
                    <a:lstStyle/>
                    <a:p>
                      <a:r>
                        <a:rPr lang="en-US" sz="1600" kern="1200" dirty="0" smtClean="0">
                          <a:solidFill>
                            <a:schemeClr val="tx1"/>
                          </a:solidFill>
                          <a:effectLst/>
                          <a:latin typeface="+mn-lt"/>
                          <a:ea typeface="+mn-ea"/>
                          <a:cs typeface="+mn-cs"/>
                        </a:rPr>
                        <a:t>Sales to new customers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smtClean="0">
                          <a:solidFill>
                            <a:schemeClr val="tx1"/>
                          </a:solidFill>
                          <a:effectLst/>
                          <a:latin typeface="+mn-lt"/>
                          <a:ea typeface="+mn-ea"/>
                          <a:cs typeface="+mn-cs"/>
                        </a:rPr>
                        <a:t> $350,000.00**</a:t>
                      </a:r>
                      <a:endParaRPr lang="en-IN" sz="1600" dirty="0">
                        <a:solidFill>
                          <a:schemeClr val="tx1"/>
                        </a:solidFill>
                      </a:endParaRPr>
                    </a:p>
                  </a:txBody>
                  <a:tcPr marR="46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277473"/>
                  </a:ext>
                </a:extLst>
              </a:tr>
              <a:tr h="322747">
                <a:tc>
                  <a:txBody>
                    <a:bodyPr/>
                    <a:lstStyle/>
                    <a:p>
                      <a:r>
                        <a:rPr lang="en-US" sz="1600" kern="1200" dirty="0" smtClean="0">
                          <a:solidFill>
                            <a:schemeClr val="tx1"/>
                          </a:solidFill>
                          <a:effectLst/>
                          <a:latin typeface="+mn-lt"/>
                          <a:ea typeface="+mn-ea"/>
                          <a:cs typeface="+mn-cs"/>
                        </a:rPr>
                        <a:t>Increased efficiency in order processing</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smtClean="0">
                          <a:solidFill>
                            <a:schemeClr val="tx1"/>
                          </a:solidFill>
                          <a:effectLst/>
                          <a:latin typeface="+mn-lt"/>
                          <a:ea typeface="+mn-ea"/>
                          <a:cs typeface="+mn-cs"/>
                        </a:rPr>
                        <a:t>     $50,000.00</a:t>
                      </a:r>
                      <a:endParaRPr lang="en-IN" sz="1600" dirty="0">
                        <a:solidFill>
                          <a:schemeClr val="tx1"/>
                        </a:solidFill>
                      </a:endParaRPr>
                    </a:p>
                  </a:txBody>
                  <a:tcPr marR="72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0609172"/>
                  </a:ext>
                </a:extLst>
              </a:tr>
              <a:tr h="557472">
                <a:tc>
                  <a:txBody>
                    <a:bodyPr/>
                    <a:lstStyle/>
                    <a:p>
                      <a:r>
                        <a:rPr lang="en-US" sz="1600" kern="1200" dirty="0" smtClean="0">
                          <a:solidFill>
                            <a:schemeClr val="tx1"/>
                          </a:solidFill>
                          <a:effectLst/>
                          <a:latin typeface="+mn-lt"/>
                          <a:ea typeface="+mn-ea"/>
                          <a:cs typeface="+mn-cs"/>
                        </a:rPr>
                        <a:t>Reduction of data center and equipment costs because of hosting</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smtClean="0">
                          <a:solidFill>
                            <a:schemeClr val="tx1"/>
                          </a:solidFill>
                          <a:effectLst/>
                          <a:latin typeface="+mn-lt"/>
                          <a:ea typeface="+mn-ea"/>
                          <a:cs typeface="+mn-cs"/>
                        </a:rPr>
                        <a:t>   $146,000.00</a:t>
                      </a:r>
                      <a:endParaRPr lang="en-IN" sz="1600" dirty="0">
                        <a:solidFill>
                          <a:schemeClr val="tx1"/>
                        </a:solidFill>
                      </a:endParaRPr>
                    </a:p>
                  </a:txBody>
                  <a:tcPr marR="72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280413"/>
                  </a:ext>
                </a:extLst>
              </a:tr>
              <a:tr h="322747">
                <a:tc>
                  <a:txBody>
                    <a:bodyPr/>
                    <a:lstStyle/>
                    <a:p>
                      <a:r>
                        <a:rPr lang="en-US" sz="1600" b="1" kern="1200" dirty="0" smtClean="0">
                          <a:solidFill>
                            <a:schemeClr val="tx1"/>
                          </a:solidFill>
                          <a:effectLst/>
                          <a:latin typeface="+mn-lt"/>
                          <a:ea typeface="+mn-ea"/>
                          <a:cs typeface="+mn-cs"/>
                        </a:rPr>
                        <a:t>Total</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smtClean="0">
                          <a:solidFill>
                            <a:schemeClr val="tx1"/>
                          </a:solidFill>
                          <a:effectLst/>
                          <a:latin typeface="+mn-lt"/>
                          <a:ea typeface="+mn-ea"/>
                          <a:cs typeface="+mn-cs"/>
                        </a:rPr>
                        <a:t>$1,046,000.00</a:t>
                      </a:r>
                      <a:endParaRPr lang="en-IN" sz="1600" dirty="0">
                        <a:solidFill>
                          <a:schemeClr val="tx1"/>
                        </a:solidFill>
                      </a:endParaRPr>
                    </a:p>
                  </a:txBody>
                  <a:tcPr marR="72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953879"/>
                  </a:ext>
                </a:extLst>
              </a:tr>
            </a:tbl>
          </a:graphicData>
        </a:graphic>
      </p:graphicFrame>
      <p:sp>
        <p:nvSpPr>
          <p:cNvPr id="4" name="Content Placeholder 3"/>
          <p:cNvSpPr>
            <a:spLocks noGrp="1"/>
          </p:cNvSpPr>
          <p:nvPr>
            <p:ph sz="quarter" idx="11"/>
          </p:nvPr>
        </p:nvSpPr>
        <p:spPr>
          <a:xfrm>
            <a:off x="381000" y="5724053"/>
            <a:ext cx="2133600" cy="221599"/>
          </a:xfrm>
        </p:spPr>
        <p:txBody>
          <a:bodyPr/>
          <a:lstStyle/>
          <a:p>
            <a:pPr marL="0" indent="0">
              <a:buNone/>
            </a:pPr>
            <a:r>
              <a:rPr lang="en-US" sz="1600" dirty="0" smtClean="0"/>
              <a:t>**plus </a:t>
            </a:r>
            <a:r>
              <a:rPr lang="en-US" sz="1600" dirty="0"/>
              <a:t>8 % </a:t>
            </a:r>
            <a:r>
              <a:rPr lang="en-US" sz="1600" dirty="0" smtClean="0"/>
              <a:t>annual growth</a:t>
            </a:r>
            <a:endParaRPr lang="en-IN" sz="1600" dirty="0"/>
          </a:p>
        </p:txBody>
      </p:sp>
      <p:sp>
        <p:nvSpPr>
          <p:cNvPr id="10" name="Slide Number Placeholder 9"/>
          <p:cNvSpPr>
            <a:spLocks noGrp="1"/>
          </p:cNvSpPr>
          <p:nvPr>
            <p:ph type="sldNum" sz="quarter" idx="4"/>
          </p:nvPr>
        </p:nvSpPr>
        <p:spPr/>
        <p:txBody>
          <a:bodyPr/>
          <a:lstStyle/>
          <a:p>
            <a:fld id="{61DEB0EC-30CF-43BE-83B1-E81C16CCAF72}" type="slidenum">
              <a:rPr lang="en-US" smtClean="0"/>
              <a:pPr/>
              <a:t>29</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pc="0" dirty="0">
                <a:solidFill>
                  <a:schemeClr val="tx1"/>
                </a:solidFill>
                <a:effectLst/>
              </a:rPr>
              <a:t>Chapter </a:t>
            </a:r>
            <a:r>
              <a:rPr lang="en-US" altLang="en-US" spc="0" dirty="0" smtClean="0">
                <a:solidFill>
                  <a:schemeClr val="tx1"/>
                </a:solidFill>
                <a:effectLst/>
              </a:rPr>
              <a:t>11: </a:t>
            </a:r>
            <a:r>
              <a:rPr lang="en-US" altLang="en-US" spc="0" dirty="0">
                <a:solidFill>
                  <a:schemeClr val="tx1"/>
                </a:solidFill>
                <a:effectLst/>
              </a:rPr>
              <a:t>Outline</a:t>
            </a:r>
          </a:p>
        </p:txBody>
      </p:sp>
      <p:sp>
        <p:nvSpPr>
          <p:cNvPr id="74755" name="Rectangle 3"/>
          <p:cNvSpPr>
            <a:spLocks noGrp="1" noChangeArrowheads="1"/>
          </p:cNvSpPr>
          <p:nvPr>
            <p:ph idx="1"/>
          </p:nvPr>
        </p:nvSpPr>
        <p:spPr>
          <a:xfrm>
            <a:off x="457200" y="1371600"/>
            <a:ext cx="8229600" cy="2839752"/>
          </a:xfrm>
        </p:spPr>
        <p:txBody>
          <a:bodyPr/>
          <a:lstStyle/>
          <a:p>
            <a:pPr>
              <a:spcBef>
                <a:spcPts val="1000"/>
              </a:spcBef>
            </a:pPr>
            <a:r>
              <a:rPr lang="en-GB" altLang="en-US" sz="3600" dirty="0"/>
              <a:t>Principles of Project Management</a:t>
            </a:r>
          </a:p>
          <a:p>
            <a:pPr>
              <a:spcBef>
                <a:spcPts val="1000"/>
              </a:spcBef>
            </a:pPr>
            <a:r>
              <a:rPr lang="en-GB" altLang="en-US" sz="3600" dirty="0"/>
              <a:t>Activities of </a:t>
            </a:r>
            <a:r>
              <a:rPr lang="en-GB" altLang="en-US" sz="3600" dirty="0" smtClean="0"/>
              <a:t>S</a:t>
            </a:r>
            <a:r>
              <a:rPr lang="en-GB" altLang="en-US" sz="100" dirty="0" smtClean="0"/>
              <a:t> </a:t>
            </a:r>
            <a:r>
              <a:rPr lang="en-GB" altLang="en-US" sz="3600" dirty="0" smtClean="0"/>
              <a:t>D</a:t>
            </a:r>
            <a:r>
              <a:rPr lang="en-GB" altLang="en-US" sz="100" dirty="0" smtClean="0"/>
              <a:t> </a:t>
            </a:r>
            <a:r>
              <a:rPr lang="en-GB" altLang="en-US" sz="3600" dirty="0" smtClean="0"/>
              <a:t>L</a:t>
            </a:r>
            <a:r>
              <a:rPr lang="en-GB" altLang="en-US" sz="100" dirty="0" smtClean="0"/>
              <a:t> </a:t>
            </a:r>
            <a:r>
              <a:rPr lang="en-GB" altLang="en-US" sz="3600" dirty="0" smtClean="0"/>
              <a:t>C </a:t>
            </a:r>
            <a:r>
              <a:rPr lang="en-GB" altLang="en-US" sz="3600" dirty="0"/>
              <a:t>Core Process 1:</a:t>
            </a:r>
          </a:p>
          <a:p>
            <a:pPr lvl="1">
              <a:spcBef>
                <a:spcPts val="1000"/>
              </a:spcBef>
            </a:pPr>
            <a:r>
              <a:rPr lang="en-GB" altLang="en-US" sz="3000" dirty="0"/>
              <a:t>Identify the Problem and Obtain Approval</a:t>
            </a:r>
          </a:p>
          <a:p>
            <a:pPr>
              <a:spcBef>
                <a:spcPts val="1000"/>
              </a:spcBef>
            </a:pPr>
            <a:r>
              <a:rPr lang="en-GB" altLang="en-US" sz="3600" dirty="0"/>
              <a:t>Activities of </a:t>
            </a:r>
            <a:r>
              <a:rPr lang="en-GB" altLang="en-US" sz="3600" dirty="0" smtClean="0"/>
              <a:t>S</a:t>
            </a:r>
            <a:r>
              <a:rPr lang="en-GB" altLang="en-US" sz="100" dirty="0" smtClean="0"/>
              <a:t> </a:t>
            </a:r>
            <a:r>
              <a:rPr lang="en-GB" altLang="en-US" sz="3600" dirty="0" smtClean="0"/>
              <a:t>D</a:t>
            </a:r>
            <a:r>
              <a:rPr lang="en-GB" altLang="en-US" sz="100" dirty="0" smtClean="0"/>
              <a:t> </a:t>
            </a:r>
            <a:r>
              <a:rPr lang="en-GB" altLang="en-US" sz="3600" dirty="0" smtClean="0"/>
              <a:t>L</a:t>
            </a:r>
            <a:r>
              <a:rPr lang="en-GB" altLang="en-US" sz="100" dirty="0" smtClean="0"/>
              <a:t> </a:t>
            </a:r>
            <a:r>
              <a:rPr lang="en-GB" altLang="en-US" sz="3600" dirty="0" smtClean="0"/>
              <a:t>C </a:t>
            </a:r>
            <a:r>
              <a:rPr lang="en-GB" altLang="en-US" sz="3600" dirty="0"/>
              <a:t>Core Process 2:</a:t>
            </a:r>
          </a:p>
          <a:p>
            <a:pPr lvl="1">
              <a:spcBef>
                <a:spcPts val="1000"/>
              </a:spcBef>
            </a:pPr>
            <a:r>
              <a:rPr lang="en-GB" altLang="en-US" sz="3000" dirty="0"/>
              <a:t>Plan and Monitor the </a:t>
            </a:r>
            <a:r>
              <a:rPr lang="en-GB" altLang="en-US" sz="3000" dirty="0" smtClean="0"/>
              <a:t>Project</a:t>
            </a:r>
            <a:endParaRPr lang="en-GB" altLang="en-US" sz="30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3</a:t>
            </a:fld>
            <a:endParaRPr lang="en-US"/>
          </a:p>
        </p:txBody>
      </p:sp>
      <p:sp>
        <p:nvSpPr>
          <p:cNvPr id="5" name="Footer Placeholder 4"/>
          <p:cNvSpPr>
            <a:spLocks noGrp="1"/>
          </p:cNvSpPr>
          <p:nvPr>
            <p:ph type="ftr" sz="quarter" idx="3"/>
          </p:nvPr>
        </p:nvSpPr>
        <p:spPr>
          <a:xfrm>
            <a:off x="0" y="6306494"/>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Cost/Benefit Analysis </a:t>
            </a:r>
            <a:r>
              <a:rPr lang="en-US" altLang="en-US" sz="2000" spc="0" dirty="0" smtClean="0">
                <a:solidFill>
                  <a:schemeClr val="tx1"/>
                </a:solidFill>
                <a:effectLst/>
              </a:rPr>
              <a:t>(1 of 3)</a:t>
            </a:r>
            <a:endParaRPr lang="en-US" altLang="en-US" sz="2000" spc="0" dirty="0">
              <a:solidFill>
                <a:schemeClr val="tx1"/>
              </a:solidFill>
              <a:effectLst/>
            </a:endParaRPr>
          </a:p>
        </p:txBody>
      </p:sp>
      <p:sp>
        <p:nvSpPr>
          <p:cNvPr id="435203" name="Rectangle 3"/>
          <p:cNvSpPr>
            <a:spLocks noGrp="1" noChangeArrowheads="1"/>
          </p:cNvSpPr>
          <p:nvPr>
            <p:ph idx="1"/>
          </p:nvPr>
        </p:nvSpPr>
        <p:spPr>
          <a:xfrm>
            <a:off x="353841" y="1075853"/>
            <a:ext cx="8229600" cy="4881336"/>
          </a:xfrm>
        </p:spPr>
        <p:txBody>
          <a:bodyPr/>
          <a:lstStyle/>
          <a:p>
            <a:pPr>
              <a:lnSpc>
                <a:spcPct val="90000"/>
              </a:lnSpc>
            </a:pPr>
            <a:r>
              <a:rPr lang="en-GB" altLang="en-US" sz="3200" dirty="0" smtClean="0"/>
              <a:t>Cost/benefit analysis</a:t>
            </a:r>
          </a:p>
          <a:p>
            <a:pPr lvl="1"/>
            <a:r>
              <a:rPr lang="en-GB" altLang="en-US" sz="2800" dirty="0" smtClean="0"/>
              <a:t>comparing costs and benefits to see if the net result is plus or minus</a:t>
            </a:r>
          </a:p>
          <a:p>
            <a:pPr>
              <a:lnSpc>
                <a:spcPct val="90000"/>
              </a:lnSpc>
            </a:pPr>
            <a:r>
              <a:rPr lang="en-GB" altLang="en-US" sz="3200" dirty="0" smtClean="0"/>
              <a:t>Net </a:t>
            </a:r>
            <a:r>
              <a:rPr lang="en-GB" altLang="en-US" sz="3200" dirty="0"/>
              <a:t>Present Value (</a:t>
            </a:r>
            <a:r>
              <a:rPr lang="en-GB" altLang="en-US" sz="3200" dirty="0" smtClean="0"/>
              <a:t>N</a:t>
            </a:r>
            <a:r>
              <a:rPr lang="en-GB" altLang="en-US" sz="100" dirty="0" smtClean="0"/>
              <a:t> </a:t>
            </a:r>
            <a:r>
              <a:rPr lang="en-GB" altLang="en-US" sz="3200" dirty="0" smtClean="0"/>
              <a:t>P</a:t>
            </a:r>
            <a:r>
              <a:rPr lang="en-GB" altLang="en-US" sz="100" dirty="0" smtClean="0"/>
              <a:t> </a:t>
            </a:r>
            <a:r>
              <a:rPr lang="en-GB" altLang="en-US" sz="3200" dirty="0" smtClean="0"/>
              <a:t>V)</a:t>
            </a:r>
            <a:endParaRPr lang="en-GB" altLang="en-US" sz="3200" dirty="0"/>
          </a:p>
          <a:p>
            <a:pPr lvl="1">
              <a:lnSpc>
                <a:spcPct val="90000"/>
              </a:lnSpc>
            </a:pPr>
            <a:r>
              <a:rPr lang="en-GB" altLang="en-US" sz="2400" dirty="0"/>
              <a:t>the present value of dollar benefits and dollar costs of a particular investment</a:t>
            </a:r>
          </a:p>
          <a:p>
            <a:pPr>
              <a:lnSpc>
                <a:spcPct val="90000"/>
              </a:lnSpc>
            </a:pPr>
            <a:r>
              <a:rPr lang="en-GB" altLang="en-US" sz="3200" dirty="0" smtClean="0"/>
              <a:t>Break-even Point</a:t>
            </a:r>
          </a:p>
          <a:p>
            <a:pPr lvl="1"/>
            <a:r>
              <a:rPr lang="en-GB" altLang="en-US" dirty="0" smtClean="0"/>
              <a:t>point in time at which benefits and costs are equal</a:t>
            </a:r>
            <a:endParaRPr lang="en-GB" altLang="en-US" sz="2800" dirty="0" smtClean="0"/>
          </a:p>
          <a:p>
            <a:pPr>
              <a:lnSpc>
                <a:spcPct val="90000"/>
              </a:lnSpc>
            </a:pPr>
            <a:r>
              <a:rPr lang="en-GB" altLang="en-US" sz="3200" dirty="0" smtClean="0"/>
              <a:t>Payback </a:t>
            </a:r>
            <a:r>
              <a:rPr lang="en-GB" altLang="en-US" sz="3200" dirty="0"/>
              <a:t>Period</a:t>
            </a:r>
          </a:p>
          <a:p>
            <a:pPr lvl="1">
              <a:lnSpc>
                <a:spcPct val="90000"/>
              </a:lnSpc>
            </a:pPr>
            <a:r>
              <a:rPr lang="en-GB" altLang="en-US" sz="2400" dirty="0"/>
              <a:t>the time period after which the dollar benefits have offset the dollar </a:t>
            </a:r>
            <a:r>
              <a:rPr lang="en-GB" altLang="en-US" sz="2400" dirty="0" smtClean="0"/>
              <a:t>costs</a:t>
            </a:r>
            <a:endParaRPr lang="en-GB" altLang="en-US" sz="24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30</a:t>
            </a:fld>
            <a:endParaRPr lang="en-US"/>
          </a:p>
        </p:txBody>
      </p:sp>
      <p:sp>
        <p:nvSpPr>
          <p:cNvPr id="4" name="Footer Placeholder 4"/>
          <p:cNvSpPr>
            <a:spLocks noGrp="1"/>
          </p:cNvSpPr>
          <p:nvPr>
            <p:ph type="ftr" sz="quarter" idx="3"/>
          </p:nvPr>
        </p:nvSpPr>
        <p:spPr>
          <a:xfrm>
            <a:off x="0" y="6302718"/>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197175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Cost/Benefit Analysis </a:t>
            </a:r>
            <a:r>
              <a:rPr lang="en-US" altLang="en-US" sz="2000" spc="0" dirty="0" smtClean="0">
                <a:solidFill>
                  <a:schemeClr val="tx1"/>
                </a:solidFill>
                <a:effectLst/>
              </a:rPr>
              <a:t>(2 </a:t>
            </a:r>
            <a:r>
              <a:rPr lang="en-US" altLang="en-US" sz="2000" spc="0" dirty="0">
                <a:solidFill>
                  <a:schemeClr val="tx1"/>
                </a:solidFill>
                <a:effectLst/>
              </a:rPr>
              <a:t>of 3)</a:t>
            </a:r>
            <a:endParaRPr lang="en-US" altLang="en-US" spc="0" dirty="0">
              <a:solidFill>
                <a:schemeClr val="tx1"/>
              </a:solidFill>
              <a:effectLst/>
            </a:endParaRPr>
          </a:p>
        </p:txBody>
      </p:sp>
      <p:sp>
        <p:nvSpPr>
          <p:cNvPr id="435203" name="Rectangle 3"/>
          <p:cNvSpPr>
            <a:spLocks noGrp="1" noChangeArrowheads="1"/>
          </p:cNvSpPr>
          <p:nvPr>
            <p:ph idx="1"/>
          </p:nvPr>
        </p:nvSpPr>
        <p:spPr>
          <a:xfrm>
            <a:off x="353841" y="1075853"/>
            <a:ext cx="8229600" cy="2462213"/>
          </a:xfrm>
        </p:spPr>
        <p:txBody>
          <a:bodyPr/>
          <a:lstStyle/>
          <a:p>
            <a:pPr>
              <a:lnSpc>
                <a:spcPct val="90000"/>
              </a:lnSpc>
            </a:pPr>
            <a:r>
              <a:rPr lang="en-GB" altLang="en-US" sz="3200" dirty="0" smtClean="0"/>
              <a:t>Tangible </a:t>
            </a:r>
            <a:r>
              <a:rPr lang="en-GB" altLang="en-US" sz="3200" dirty="0"/>
              <a:t>Benefit</a:t>
            </a:r>
          </a:p>
          <a:p>
            <a:pPr lvl="1">
              <a:lnSpc>
                <a:spcPct val="90000"/>
              </a:lnSpc>
            </a:pPr>
            <a:r>
              <a:rPr lang="en-GB" altLang="en-US" sz="2400" dirty="0"/>
              <a:t>a benefit that can be measured or estimated in terms of dollars</a:t>
            </a:r>
          </a:p>
          <a:p>
            <a:pPr>
              <a:lnSpc>
                <a:spcPct val="90000"/>
              </a:lnSpc>
            </a:pPr>
            <a:r>
              <a:rPr lang="en-GB" altLang="en-US" sz="3200" dirty="0"/>
              <a:t>Intangible Benefit</a:t>
            </a:r>
          </a:p>
          <a:p>
            <a:pPr lvl="1">
              <a:lnSpc>
                <a:spcPct val="90000"/>
              </a:lnSpc>
            </a:pPr>
            <a:r>
              <a:rPr lang="en-GB" altLang="en-US" sz="2400" dirty="0"/>
              <a:t>a benefit that accrues to an organization but that can’t be measured quantitatively or estimated accurately</a:t>
            </a:r>
          </a:p>
        </p:txBody>
      </p:sp>
      <p:sp>
        <p:nvSpPr>
          <p:cNvPr id="2" name="Slide Number Placeholder 1"/>
          <p:cNvSpPr>
            <a:spLocks noGrp="1"/>
          </p:cNvSpPr>
          <p:nvPr>
            <p:ph type="sldNum" sz="quarter" idx="4"/>
          </p:nvPr>
        </p:nvSpPr>
        <p:spPr/>
        <p:txBody>
          <a:bodyPr/>
          <a:lstStyle/>
          <a:p>
            <a:fld id="{61DEB0EC-30CF-43BE-83B1-E81C16CCAF72}" type="slidenum">
              <a:rPr lang="en-US" smtClean="0"/>
              <a:pPr/>
              <a:t>31</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Cost/Benefit Analysis </a:t>
            </a:r>
            <a:r>
              <a:rPr lang="en-US" altLang="en-US" sz="2000" spc="0" dirty="0" smtClean="0">
                <a:solidFill>
                  <a:schemeClr val="tx1"/>
                </a:solidFill>
                <a:effectLst/>
              </a:rPr>
              <a:t>(3 </a:t>
            </a:r>
            <a:r>
              <a:rPr lang="en-US" altLang="en-US" sz="2000" spc="0" dirty="0">
                <a:solidFill>
                  <a:schemeClr val="tx1"/>
                </a:solidFill>
                <a:effectLst/>
              </a:rPr>
              <a:t>of 3)</a:t>
            </a:r>
            <a:endParaRPr lang="en-US" altLang="en-US" spc="0" dirty="0">
              <a:solidFill>
                <a:schemeClr val="tx1"/>
              </a:solidFill>
              <a:effectLst/>
            </a:endParaRPr>
          </a:p>
        </p:txBody>
      </p:sp>
      <p:sp>
        <p:nvSpPr>
          <p:cNvPr id="434179" name="Rectangle 3"/>
          <p:cNvSpPr>
            <a:spLocks noGrp="1" noChangeArrowheads="1"/>
          </p:cNvSpPr>
          <p:nvPr>
            <p:ph idx="1"/>
          </p:nvPr>
        </p:nvSpPr>
        <p:spPr>
          <a:xfrm>
            <a:off x="353841" y="1084906"/>
            <a:ext cx="8763000" cy="2197525"/>
          </a:xfrm>
        </p:spPr>
        <p:txBody>
          <a:bodyPr/>
          <a:lstStyle/>
          <a:p>
            <a:pPr marL="339976" lvl="0" indent="-339976"/>
            <a:r>
              <a:rPr lang="en-GB" altLang="en-US" sz="2800" dirty="0">
                <a:solidFill>
                  <a:srgbClr val="000000"/>
                </a:solidFill>
              </a:rPr>
              <a:t>Use present value (after discount factor) for all dollar </a:t>
            </a:r>
            <a:r>
              <a:rPr lang="en-GB" altLang="en-US" sz="2800" dirty="0" smtClean="0">
                <a:solidFill>
                  <a:srgbClr val="000000"/>
                </a:solidFill>
              </a:rPr>
              <a:t>values</a:t>
            </a:r>
            <a:endParaRPr lang="en-GB" altLang="en-US" sz="2800" dirty="0">
              <a:solidFill>
                <a:srgbClr val="000000"/>
              </a:solidFill>
            </a:endParaRPr>
          </a:p>
          <a:p>
            <a:pPr marL="339976" lvl="0" indent="-339976"/>
            <a:r>
              <a:rPr lang="en-GB" altLang="en-US" sz="2800" dirty="0">
                <a:solidFill>
                  <a:srgbClr val="000000"/>
                </a:solidFill>
              </a:rPr>
              <a:t>Estimate the useful life of the system</a:t>
            </a:r>
          </a:p>
          <a:p>
            <a:pPr marL="339976" lvl="0" indent="-339976"/>
            <a:r>
              <a:rPr lang="en-GB" altLang="en-US" sz="2800" dirty="0">
                <a:solidFill>
                  <a:srgbClr val="000000"/>
                </a:solidFill>
              </a:rPr>
              <a:t>The N</a:t>
            </a:r>
            <a:r>
              <a:rPr lang="en-GB" altLang="en-US" sz="100" dirty="0">
                <a:solidFill>
                  <a:srgbClr val="000000"/>
                </a:solidFill>
              </a:rPr>
              <a:t> </a:t>
            </a:r>
            <a:r>
              <a:rPr lang="en-GB" altLang="en-US" sz="2800" dirty="0">
                <a:solidFill>
                  <a:srgbClr val="000000"/>
                </a:solidFill>
              </a:rPr>
              <a:t>P</a:t>
            </a:r>
            <a:r>
              <a:rPr lang="en-GB" altLang="en-US" sz="100" dirty="0">
                <a:solidFill>
                  <a:srgbClr val="000000"/>
                </a:solidFill>
              </a:rPr>
              <a:t> </a:t>
            </a:r>
            <a:r>
              <a:rPr lang="en-GB" altLang="en-US" sz="2800" dirty="0">
                <a:solidFill>
                  <a:srgbClr val="000000"/>
                </a:solidFill>
              </a:rPr>
              <a:t>V after 5 years is $1,713,097</a:t>
            </a:r>
          </a:p>
          <a:p>
            <a:pPr marL="339976" lvl="0" indent="-339976"/>
            <a:r>
              <a:rPr lang="en-GB" altLang="en-US" sz="2800" dirty="0">
                <a:solidFill>
                  <a:srgbClr val="000000"/>
                </a:solidFill>
              </a:rPr>
              <a:t>Payback Period is 2 years amd 128 days</a:t>
            </a:r>
          </a:p>
        </p:txBody>
      </p:sp>
      <p:pic>
        <p:nvPicPr>
          <p:cNvPr id="11" name="Content Placeholder 8" descr="The image shows a database for R M O cost and benefit analysis for C S M S, for 5 years. "/>
          <p:cNvPicPr>
            <a:picLocks noGrp="1" noChangeAspect="1"/>
          </p:cNvPicPr>
          <p:nvPr>
            <p:ph sz="quarter" idx="12"/>
          </p:nvPr>
        </p:nvPicPr>
        <p:blipFill>
          <a:blip r:embed="rId2"/>
          <a:stretch>
            <a:fillRect/>
          </a:stretch>
        </p:blipFill>
        <p:spPr>
          <a:xfrm>
            <a:off x="685800" y="3282431"/>
            <a:ext cx="7699628" cy="2502379"/>
          </a:xfrm>
          <a:prstGeom prst="rect">
            <a:avLst/>
          </a:prstGeom>
        </p:spPr>
      </p:pic>
      <p:sp>
        <p:nvSpPr>
          <p:cNvPr id="10" name="Slide Number Placeholder 9"/>
          <p:cNvSpPr>
            <a:spLocks noGrp="1"/>
          </p:cNvSpPr>
          <p:nvPr>
            <p:ph type="sldNum" sz="quarter" idx="4"/>
          </p:nvPr>
        </p:nvSpPr>
        <p:spPr/>
        <p:txBody>
          <a:bodyPr/>
          <a:lstStyle/>
          <a:p>
            <a:fld id="{61DEB0EC-30CF-43BE-83B1-E81C16CCAF72}" type="slidenum">
              <a:rPr lang="en-US" smtClean="0"/>
              <a:pPr/>
              <a:t>32</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80717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Examples of Intangible </a:t>
            </a:r>
            <a:r>
              <a:rPr lang="en-US" altLang="en-US" spc="0" dirty="0" smtClean="0">
                <a:solidFill>
                  <a:schemeClr val="tx1"/>
                </a:solidFill>
                <a:effectLst/>
              </a:rPr>
              <a:t>Benefits</a:t>
            </a:r>
            <a:endParaRPr lang="en-US" altLang="en-US" spc="0" dirty="0">
              <a:solidFill>
                <a:schemeClr val="tx1"/>
              </a:solidFill>
              <a:effectLst/>
            </a:endParaRPr>
          </a:p>
        </p:txBody>
      </p:sp>
      <p:sp>
        <p:nvSpPr>
          <p:cNvPr id="436227" name="Rectangle 3"/>
          <p:cNvSpPr>
            <a:spLocks noGrp="1" noChangeArrowheads="1"/>
          </p:cNvSpPr>
          <p:nvPr>
            <p:ph idx="1"/>
          </p:nvPr>
        </p:nvSpPr>
        <p:spPr>
          <a:xfrm>
            <a:off x="353841" y="1075853"/>
            <a:ext cx="8229600" cy="3397853"/>
          </a:xfrm>
        </p:spPr>
        <p:txBody>
          <a:bodyPr/>
          <a:lstStyle/>
          <a:p>
            <a:pPr>
              <a:lnSpc>
                <a:spcPct val="90000"/>
              </a:lnSpc>
            </a:pPr>
            <a:r>
              <a:rPr lang="en-GB" altLang="en-US" sz="3200" dirty="0"/>
              <a:t>Increased levels of service (in ways that can’t be measured in dollars</a:t>
            </a:r>
            <a:r>
              <a:rPr lang="en-GB" altLang="en-US" sz="3200" dirty="0" smtClean="0"/>
              <a:t>)</a:t>
            </a:r>
            <a:endParaRPr lang="en-GB" altLang="en-US" sz="3200" dirty="0"/>
          </a:p>
          <a:p>
            <a:pPr>
              <a:lnSpc>
                <a:spcPct val="90000"/>
              </a:lnSpc>
            </a:pPr>
            <a:r>
              <a:rPr lang="en-GB" altLang="en-US" sz="3200" dirty="0"/>
              <a:t>Increased customer satisfaction (not measurable in dollars)</a:t>
            </a:r>
          </a:p>
          <a:p>
            <a:pPr>
              <a:lnSpc>
                <a:spcPct val="90000"/>
              </a:lnSpc>
            </a:pPr>
            <a:r>
              <a:rPr lang="en-GB" altLang="en-US" sz="3200" dirty="0"/>
              <a:t>Survival—need to do it to compete</a:t>
            </a:r>
          </a:p>
          <a:p>
            <a:pPr>
              <a:lnSpc>
                <a:spcPct val="90000"/>
              </a:lnSpc>
            </a:pPr>
            <a:r>
              <a:rPr lang="en-GB" altLang="en-US" sz="3200" dirty="0"/>
              <a:t>Need to develop in-house expertise (such as a pilot program with new technology)</a:t>
            </a:r>
          </a:p>
        </p:txBody>
      </p:sp>
      <p:sp>
        <p:nvSpPr>
          <p:cNvPr id="2" name="Slide Number Placeholder 1"/>
          <p:cNvSpPr>
            <a:spLocks noGrp="1"/>
          </p:cNvSpPr>
          <p:nvPr>
            <p:ph type="sldNum" sz="quarter" idx="4"/>
          </p:nvPr>
        </p:nvSpPr>
        <p:spPr/>
        <p:txBody>
          <a:bodyPr/>
          <a:lstStyle/>
          <a:p>
            <a:fld id="{61DEB0EC-30CF-43BE-83B1-E81C16CCAF72}" type="slidenum">
              <a:rPr lang="en-US" smtClean="0"/>
              <a:pPr/>
              <a:t>33</a:t>
            </a:fld>
            <a:endParaRPr lang="en-US"/>
          </a:p>
        </p:txBody>
      </p:sp>
      <p:sp>
        <p:nvSpPr>
          <p:cNvPr id="4" name="Footer Placeholder 4"/>
          <p:cNvSpPr>
            <a:spLocks noGrp="1"/>
          </p:cNvSpPr>
          <p:nvPr>
            <p:ph type="ftr" sz="quarter" idx="3"/>
          </p:nvPr>
        </p:nvSpPr>
        <p:spPr>
          <a:xfrm>
            <a:off x="0" y="6306494"/>
            <a:ext cx="77724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304800" y="122238"/>
            <a:ext cx="8001000" cy="563562"/>
          </a:xfrm>
        </p:spPr>
        <p:txBody>
          <a:bodyPr/>
          <a:lstStyle/>
          <a:p>
            <a:r>
              <a:rPr lang="en-US" altLang="en-US" sz="4000" spc="0" dirty="0">
                <a:solidFill>
                  <a:schemeClr val="tx1"/>
                </a:solidFill>
                <a:effectLst/>
              </a:rPr>
              <a:t>Determine Project Risk and Feasibility </a:t>
            </a:r>
          </a:p>
        </p:txBody>
      </p:sp>
      <p:sp>
        <p:nvSpPr>
          <p:cNvPr id="437251" name="Rectangle 3"/>
          <p:cNvSpPr>
            <a:spLocks noGrp="1" noChangeArrowheads="1"/>
          </p:cNvSpPr>
          <p:nvPr>
            <p:ph idx="1"/>
          </p:nvPr>
        </p:nvSpPr>
        <p:spPr>
          <a:xfrm>
            <a:off x="353841" y="1084906"/>
            <a:ext cx="8229600" cy="4572000"/>
          </a:xfrm>
        </p:spPr>
        <p:txBody>
          <a:bodyPr/>
          <a:lstStyle/>
          <a:p>
            <a:pPr>
              <a:lnSpc>
                <a:spcPct val="90000"/>
              </a:lnSpc>
            </a:pPr>
            <a:r>
              <a:rPr lang="en-GB" altLang="en-US" sz="2800" dirty="0"/>
              <a:t>Determine the organizational risks and feasibility</a:t>
            </a:r>
          </a:p>
          <a:p>
            <a:pPr lvl="1">
              <a:lnSpc>
                <a:spcPct val="90000"/>
              </a:lnSpc>
            </a:pPr>
            <a:r>
              <a:rPr lang="en-GB" altLang="en-US" sz="2400" dirty="0"/>
              <a:t>How well does the new system fit the organizational culture? Risk of negative impacts?</a:t>
            </a:r>
          </a:p>
          <a:p>
            <a:pPr>
              <a:lnSpc>
                <a:spcPct val="90000"/>
              </a:lnSpc>
            </a:pPr>
            <a:r>
              <a:rPr lang="en-GB" altLang="en-US" sz="2800" dirty="0"/>
              <a:t>Evaluate the technological risks and feasibility</a:t>
            </a:r>
          </a:p>
          <a:p>
            <a:pPr lvl="1">
              <a:lnSpc>
                <a:spcPct val="90000"/>
              </a:lnSpc>
            </a:pPr>
            <a:r>
              <a:rPr lang="en-GB" altLang="en-US" sz="2400" dirty="0"/>
              <a:t>Can the system be built by the team using technology needed? Training available?</a:t>
            </a:r>
          </a:p>
          <a:p>
            <a:pPr>
              <a:lnSpc>
                <a:spcPct val="90000"/>
              </a:lnSpc>
            </a:pPr>
            <a:r>
              <a:rPr lang="en-GB" altLang="en-US" sz="2800" dirty="0"/>
              <a:t>Assess the resource risks and feasibility</a:t>
            </a:r>
          </a:p>
          <a:p>
            <a:pPr lvl="1">
              <a:lnSpc>
                <a:spcPct val="90000"/>
              </a:lnSpc>
            </a:pPr>
            <a:r>
              <a:rPr lang="en-GB" altLang="en-US" sz="2400" dirty="0"/>
              <a:t>Are the needed resources available? Skilled people?</a:t>
            </a:r>
          </a:p>
          <a:p>
            <a:pPr>
              <a:lnSpc>
                <a:spcPct val="90000"/>
              </a:lnSpc>
            </a:pPr>
            <a:r>
              <a:rPr lang="en-GB" altLang="en-US" sz="2800" dirty="0"/>
              <a:t>Identify the schedule risks and feasibility</a:t>
            </a:r>
          </a:p>
          <a:p>
            <a:pPr lvl="1">
              <a:lnSpc>
                <a:spcPct val="90000"/>
              </a:lnSpc>
            </a:pPr>
            <a:r>
              <a:rPr lang="en-GB" altLang="en-US" sz="2400" dirty="0"/>
              <a:t>Can the system be built in the amount of time available? Fixed Deadline?</a:t>
            </a:r>
          </a:p>
        </p:txBody>
      </p:sp>
      <p:sp>
        <p:nvSpPr>
          <p:cNvPr id="2" name="Slide Number Placeholder 1"/>
          <p:cNvSpPr>
            <a:spLocks noGrp="1"/>
          </p:cNvSpPr>
          <p:nvPr>
            <p:ph type="sldNum" sz="quarter" idx="4"/>
          </p:nvPr>
        </p:nvSpPr>
        <p:spPr/>
        <p:txBody>
          <a:bodyPr/>
          <a:lstStyle/>
          <a:p>
            <a:fld id="{61DEB0EC-30CF-43BE-83B1-E81C16CCAF72}" type="slidenum">
              <a:rPr lang="en-US" smtClean="0"/>
              <a:pPr/>
              <a:t>34</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04800" y="122239"/>
            <a:ext cx="8610600" cy="487362"/>
          </a:xfrm>
        </p:spPr>
        <p:txBody>
          <a:bodyPr/>
          <a:lstStyle/>
          <a:p>
            <a:r>
              <a:rPr lang="en-US" altLang="en-US" sz="4200" spc="0" dirty="0">
                <a:solidFill>
                  <a:schemeClr val="tx1"/>
                </a:solidFill>
                <a:effectLst/>
              </a:rPr>
              <a:t>Review with Client and Obtain </a:t>
            </a:r>
            <a:r>
              <a:rPr lang="en-US" altLang="en-US" sz="4200" spc="0" dirty="0" smtClean="0">
                <a:solidFill>
                  <a:schemeClr val="tx1"/>
                </a:solidFill>
                <a:effectLst/>
              </a:rPr>
              <a:t>Approval</a:t>
            </a:r>
            <a:endParaRPr lang="en-US" altLang="en-US" sz="4200" spc="0" dirty="0">
              <a:solidFill>
                <a:schemeClr val="tx1"/>
              </a:solidFill>
              <a:effectLst/>
            </a:endParaRPr>
          </a:p>
        </p:txBody>
      </p:sp>
      <p:sp>
        <p:nvSpPr>
          <p:cNvPr id="438275" name="Rectangle 3"/>
          <p:cNvSpPr>
            <a:spLocks noGrp="1" noChangeArrowheads="1"/>
          </p:cNvSpPr>
          <p:nvPr>
            <p:ph idx="1"/>
          </p:nvPr>
        </p:nvSpPr>
        <p:spPr>
          <a:xfrm>
            <a:off x="353841" y="1084906"/>
            <a:ext cx="8229600" cy="3581400"/>
          </a:xfrm>
        </p:spPr>
        <p:txBody>
          <a:bodyPr/>
          <a:lstStyle/>
          <a:p>
            <a:pPr>
              <a:lnSpc>
                <a:spcPct val="90000"/>
              </a:lnSpc>
            </a:pPr>
            <a:r>
              <a:rPr lang="en-GB" altLang="en-US" sz="2800" dirty="0"/>
              <a:t>Executive committee reviews and approves</a:t>
            </a:r>
          </a:p>
          <a:p>
            <a:pPr>
              <a:lnSpc>
                <a:spcPct val="90000"/>
              </a:lnSpc>
            </a:pPr>
            <a:r>
              <a:rPr lang="en-GB" altLang="en-US" sz="2800" dirty="0"/>
              <a:t>Board must review and approve for very large projects</a:t>
            </a:r>
          </a:p>
          <a:p>
            <a:pPr>
              <a:lnSpc>
                <a:spcPct val="90000"/>
              </a:lnSpc>
            </a:pPr>
            <a:r>
              <a:rPr lang="en-GB" altLang="en-US" sz="2800" dirty="0"/>
              <a:t>Involved stakeholders need to understand what is expected of them</a:t>
            </a:r>
          </a:p>
          <a:p>
            <a:pPr>
              <a:lnSpc>
                <a:spcPct val="90000"/>
              </a:lnSpc>
            </a:pPr>
            <a:r>
              <a:rPr lang="en-GB" altLang="en-US" sz="2800" dirty="0" smtClean="0"/>
              <a:t>I</a:t>
            </a:r>
            <a:r>
              <a:rPr lang="en-GB" altLang="en-US" sz="100" dirty="0" smtClean="0"/>
              <a:t> </a:t>
            </a:r>
            <a:r>
              <a:rPr lang="en-GB" altLang="en-US" sz="2800" dirty="0" smtClean="0"/>
              <a:t>S </a:t>
            </a:r>
            <a:r>
              <a:rPr lang="en-GB" altLang="en-US" sz="2800" dirty="0"/>
              <a:t>department needs to know what to do for staffing and support</a:t>
            </a:r>
          </a:p>
          <a:p>
            <a:pPr>
              <a:lnSpc>
                <a:spcPct val="90000"/>
              </a:lnSpc>
            </a:pPr>
            <a:r>
              <a:rPr lang="en-GB" altLang="en-US" sz="2800" dirty="0"/>
              <a:t>Whole organization should be made aware of the project and its importance</a:t>
            </a:r>
          </a:p>
        </p:txBody>
      </p:sp>
      <p:sp>
        <p:nvSpPr>
          <p:cNvPr id="2" name="Slide Number Placeholder 1"/>
          <p:cNvSpPr>
            <a:spLocks noGrp="1"/>
          </p:cNvSpPr>
          <p:nvPr>
            <p:ph type="sldNum" sz="quarter" idx="4"/>
          </p:nvPr>
        </p:nvSpPr>
        <p:spPr/>
        <p:txBody>
          <a:bodyPr/>
          <a:lstStyle/>
          <a:p>
            <a:fld id="{61DEB0EC-30CF-43BE-83B1-E81C16CCAF72}" type="slidenum">
              <a:rPr lang="en-US" smtClean="0"/>
              <a:pPr/>
              <a:t>35</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381000" y="230188"/>
            <a:ext cx="8382000" cy="1052596"/>
          </a:xfrm>
        </p:spPr>
        <p:txBody>
          <a:bodyPr/>
          <a:lstStyle/>
          <a:p>
            <a:r>
              <a:rPr lang="en-US" altLang="en-US" spc="0" dirty="0">
                <a:solidFill>
                  <a:schemeClr val="tx1"/>
                </a:solidFill>
                <a:effectLst/>
              </a:rPr>
              <a:t>Activities of Core Process </a:t>
            </a:r>
            <a:r>
              <a:rPr lang="en-US" altLang="en-US" spc="0" dirty="0" smtClean="0">
                <a:solidFill>
                  <a:schemeClr val="tx1"/>
                </a:solidFill>
                <a:effectLst/>
              </a:rPr>
              <a:t>2:</a:t>
            </a:r>
            <a:r>
              <a:rPr lang="en-US" altLang="en-US" sz="3600" spc="0" dirty="0">
                <a:solidFill>
                  <a:schemeClr val="tx1"/>
                </a:solidFill>
                <a:effectLst/>
              </a:rPr>
              <a:t> </a:t>
            </a:r>
            <a:r>
              <a:rPr lang="en-US" altLang="en-US" sz="3200" spc="0" dirty="0" smtClean="0">
                <a:solidFill>
                  <a:schemeClr val="tx1"/>
                </a:solidFill>
                <a:effectLst/>
              </a:rPr>
              <a:t>Plan </a:t>
            </a:r>
            <a:r>
              <a:rPr lang="en-US" altLang="en-US" sz="3200" spc="0" dirty="0">
                <a:solidFill>
                  <a:schemeClr val="tx1"/>
                </a:solidFill>
                <a:effectLst/>
              </a:rPr>
              <a:t>and Monitor the Project</a:t>
            </a:r>
            <a:endParaRPr lang="en-US" altLang="en-US" spc="0" dirty="0">
              <a:solidFill>
                <a:schemeClr val="tx1"/>
              </a:solidFill>
              <a:effectLst/>
            </a:endParaRPr>
          </a:p>
        </p:txBody>
      </p:sp>
      <p:pic>
        <p:nvPicPr>
          <p:cNvPr id="8" name="Content Placeholder 5" descr="A table shows Iterative and Agile Systems Development Lifecycle. The column to the left lists the core processes and the next 6 columns show steps of iterations numbered from 1 to 6. The entries are as follows: Row 1. Core processes: Identify the problem and obtain approval. Iteration 1: Very high; Iteration 2: low. Iteration 3: very low. Row 2: Core processes: Plan and monitor the project. Note: Plan and monitor activities: Establish the project environment. Schedule the work. Staff and allocate resource. Evaluate work processes. Monit Iteration 1: high; iteration 2: medium; iteration 3: very low. Row 3: Core processes: Discover and understand details. Iteration 1: low; iteration 2: medium; iteration 3: low; iteration 4: low; iteration 5: very low. Row 4: Core processes: Design system component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p:cNvPicPr>
            <a:picLocks noGrp="1" noChangeAspect="1"/>
          </p:cNvPicPr>
          <p:nvPr>
            <p:ph idx="1"/>
          </p:nvPr>
        </p:nvPicPr>
        <p:blipFill>
          <a:blip r:embed="rId2"/>
          <a:stretch>
            <a:fillRect/>
          </a:stretch>
        </p:blipFill>
        <p:spPr>
          <a:xfrm>
            <a:off x="460160" y="1927514"/>
            <a:ext cx="8261532" cy="2751203"/>
          </a:xfrm>
          <a:prstGeom prst="rect">
            <a:avLst/>
          </a:prstGeom>
        </p:spPr>
      </p:pic>
      <p:sp>
        <p:nvSpPr>
          <p:cNvPr id="10" name="Slide Number Placeholder 9"/>
          <p:cNvSpPr>
            <a:spLocks noGrp="1"/>
          </p:cNvSpPr>
          <p:nvPr>
            <p:ph type="sldNum" sz="quarter" idx="4"/>
          </p:nvPr>
        </p:nvSpPr>
        <p:spPr/>
        <p:txBody>
          <a:bodyPr/>
          <a:lstStyle/>
          <a:p>
            <a:fld id="{61DEB0EC-30CF-43BE-83B1-E81C16CCAF72}" type="slidenum">
              <a:rPr lang="en-US" smtClean="0"/>
              <a:pPr/>
              <a:t>36</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128697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304800" y="122239"/>
            <a:ext cx="8686800" cy="639762"/>
          </a:xfrm>
        </p:spPr>
        <p:txBody>
          <a:bodyPr/>
          <a:lstStyle/>
          <a:p>
            <a:r>
              <a:rPr lang="en-US" altLang="en-US" spc="0" dirty="0">
                <a:solidFill>
                  <a:schemeClr val="tx1"/>
                </a:solidFill>
                <a:effectLst/>
              </a:rPr>
              <a:t>Establish the Project Environment </a:t>
            </a:r>
            <a:r>
              <a:rPr lang="en-US" altLang="en-US" sz="2000" spc="0" dirty="0">
                <a:solidFill>
                  <a:schemeClr val="tx1"/>
                </a:solidFill>
                <a:effectLst/>
              </a:rPr>
              <a:t>(1 of 6)</a:t>
            </a:r>
            <a:endParaRPr lang="en-US" altLang="en-US" spc="0" dirty="0">
              <a:solidFill>
                <a:schemeClr val="tx1"/>
              </a:solidFill>
              <a:effectLst/>
            </a:endParaRPr>
          </a:p>
        </p:txBody>
      </p:sp>
      <p:sp>
        <p:nvSpPr>
          <p:cNvPr id="441347" name="Rectangle 3"/>
          <p:cNvSpPr>
            <a:spLocks noGrp="1" noChangeArrowheads="1"/>
          </p:cNvSpPr>
          <p:nvPr>
            <p:ph idx="1"/>
          </p:nvPr>
        </p:nvSpPr>
        <p:spPr>
          <a:xfrm>
            <a:off x="353841" y="1103012"/>
            <a:ext cx="8229600" cy="4724400"/>
          </a:xfrm>
        </p:spPr>
        <p:txBody>
          <a:bodyPr/>
          <a:lstStyle/>
          <a:p>
            <a:pPr>
              <a:lnSpc>
                <a:spcPct val="90000"/>
              </a:lnSpc>
            </a:pPr>
            <a:r>
              <a:rPr lang="en-GB" altLang="en-US" sz="2800" dirty="0"/>
              <a:t>Project manager must establish project parameters and the work environment:</a:t>
            </a:r>
          </a:p>
          <a:p>
            <a:pPr lvl="1">
              <a:lnSpc>
                <a:spcPct val="90000"/>
              </a:lnSpc>
            </a:pPr>
            <a:r>
              <a:rPr lang="en-GB" altLang="en-US" sz="2400" dirty="0"/>
              <a:t>Recording and communicating—internal and external</a:t>
            </a:r>
          </a:p>
          <a:p>
            <a:pPr lvl="2">
              <a:lnSpc>
                <a:spcPct val="90000"/>
              </a:lnSpc>
            </a:pPr>
            <a:r>
              <a:rPr lang="en-GB" altLang="en-US" sz="2000" dirty="0"/>
              <a:t>Who, what, when, and how</a:t>
            </a:r>
          </a:p>
          <a:p>
            <a:pPr lvl="1">
              <a:lnSpc>
                <a:spcPct val="90000"/>
              </a:lnSpc>
            </a:pPr>
            <a:r>
              <a:rPr lang="en-GB" altLang="en-US" sz="2400" dirty="0"/>
              <a:t>Work environment</a:t>
            </a:r>
          </a:p>
          <a:p>
            <a:pPr lvl="2">
              <a:lnSpc>
                <a:spcPct val="90000"/>
              </a:lnSpc>
            </a:pPr>
            <a:r>
              <a:rPr lang="en-GB" altLang="en-US" sz="2000" dirty="0"/>
              <a:t>Workstations, software development tools (</a:t>
            </a:r>
            <a:r>
              <a:rPr lang="en-GB" altLang="en-US" sz="2000" dirty="0" smtClean="0"/>
              <a:t>I</a:t>
            </a:r>
            <a:r>
              <a:rPr lang="en-GB" altLang="en-US" sz="100" dirty="0" smtClean="0"/>
              <a:t> </a:t>
            </a:r>
            <a:r>
              <a:rPr lang="en-GB" altLang="en-US" sz="2000" dirty="0" smtClean="0"/>
              <a:t>D</a:t>
            </a:r>
            <a:r>
              <a:rPr lang="en-GB" altLang="en-US" sz="100" dirty="0" smtClean="0"/>
              <a:t> </a:t>
            </a:r>
            <a:r>
              <a:rPr lang="en-GB" altLang="en-US" sz="2000" dirty="0" smtClean="0"/>
              <a:t>E</a:t>
            </a:r>
            <a:r>
              <a:rPr lang="en-GB" altLang="en-US" sz="2000" dirty="0"/>
              <a:t>), servers and repositories, office and meeting space, support staff</a:t>
            </a:r>
          </a:p>
          <a:p>
            <a:pPr lvl="1">
              <a:lnSpc>
                <a:spcPct val="90000"/>
              </a:lnSpc>
            </a:pPr>
            <a:r>
              <a:rPr lang="en-GB" altLang="en-US" sz="2400" dirty="0"/>
              <a:t>Process and procedures followed</a:t>
            </a:r>
          </a:p>
          <a:p>
            <a:pPr lvl="2">
              <a:lnSpc>
                <a:spcPct val="90000"/>
              </a:lnSpc>
            </a:pPr>
            <a:r>
              <a:rPr lang="en-GB" altLang="en-US" sz="2000" dirty="0"/>
              <a:t>Reporting and documentation, programming approach, testing, deliverables, code and version control</a:t>
            </a:r>
          </a:p>
          <a:p>
            <a:pPr>
              <a:lnSpc>
                <a:spcPct val="90000"/>
              </a:lnSpc>
            </a:pPr>
            <a:r>
              <a:rPr lang="en-GB" altLang="en-US" sz="2800" dirty="0"/>
              <a:t>In other words, tailor and operationalize the methodology being used</a:t>
            </a:r>
          </a:p>
        </p:txBody>
      </p:sp>
      <p:sp>
        <p:nvSpPr>
          <p:cNvPr id="2" name="Slide Number Placeholder 1"/>
          <p:cNvSpPr>
            <a:spLocks noGrp="1"/>
          </p:cNvSpPr>
          <p:nvPr>
            <p:ph type="sldNum" sz="quarter" idx="4"/>
          </p:nvPr>
        </p:nvSpPr>
        <p:spPr/>
        <p:txBody>
          <a:bodyPr/>
          <a:lstStyle/>
          <a:p>
            <a:fld id="{61DEB0EC-30CF-43BE-83B1-E81C16CCAF72}" type="slidenum">
              <a:rPr lang="en-US" smtClean="0"/>
              <a:pPr/>
              <a:t>37</a:t>
            </a:fld>
            <a:endParaRPr lang="en-US"/>
          </a:p>
        </p:txBody>
      </p:sp>
      <p:sp>
        <p:nvSpPr>
          <p:cNvPr id="4" name="Footer Placeholder 4"/>
          <p:cNvSpPr>
            <a:spLocks noGrp="1"/>
          </p:cNvSpPr>
          <p:nvPr>
            <p:ph type="ftr" sz="quarter" idx="3"/>
          </p:nvPr>
        </p:nvSpPr>
        <p:spPr>
          <a:xfrm>
            <a:off x="0" y="6306494"/>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04800" y="122239"/>
            <a:ext cx="8686800" cy="609398"/>
          </a:xfrm>
        </p:spPr>
        <p:txBody>
          <a:bodyPr/>
          <a:lstStyle/>
          <a:p>
            <a:r>
              <a:rPr lang="en-US" altLang="en-US" spc="0" dirty="0">
                <a:solidFill>
                  <a:schemeClr val="tx1"/>
                </a:solidFill>
                <a:effectLst/>
              </a:rPr>
              <a:t>Establish the Project Environment </a:t>
            </a:r>
            <a:r>
              <a:rPr lang="en-US" altLang="en-US" sz="2000" spc="0" dirty="0" smtClean="0">
                <a:solidFill>
                  <a:schemeClr val="tx1"/>
                </a:solidFill>
                <a:effectLst/>
              </a:rPr>
              <a:t>(2 </a:t>
            </a:r>
            <a:r>
              <a:rPr lang="en-US" altLang="en-US" sz="2000" spc="0" dirty="0">
                <a:solidFill>
                  <a:schemeClr val="tx1"/>
                </a:solidFill>
                <a:effectLst/>
              </a:rPr>
              <a:t>of 6)</a:t>
            </a:r>
            <a:endParaRPr lang="en-US" altLang="en-US" spc="0" dirty="0">
              <a:solidFill>
                <a:schemeClr val="tx1"/>
              </a:solidFill>
              <a:effectLst/>
            </a:endParaRPr>
          </a:p>
        </p:txBody>
      </p:sp>
      <p:sp>
        <p:nvSpPr>
          <p:cNvPr id="434179" name="Rectangle 3"/>
          <p:cNvSpPr>
            <a:spLocks noGrp="1" noChangeArrowheads="1"/>
          </p:cNvSpPr>
          <p:nvPr>
            <p:ph idx="1"/>
          </p:nvPr>
        </p:nvSpPr>
        <p:spPr>
          <a:xfrm>
            <a:off x="371947" y="1088242"/>
            <a:ext cx="8763000" cy="332399"/>
          </a:xfrm>
        </p:spPr>
        <p:txBody>
          <a:bodyPr/>
          <a:lstStyle/>
          <a:p>
            <a:pPr marL="339976" lvl="0" indent="-339976"/>
            <a:r>
              <a:rPr lang="en-US" altLang="en-US" sz="2400" dirty="0">
                <a:solidFill>
                  <a:srgbClr val="000000"/>
                </a:solidFill>
              </a:rPr>
              <a:t>Sample Dashboard showing project information and status</a:t>
            </a:r>
            <a:endParaRPr lang="en-US" sz="2400" dirty="0">
              <a:solidFill>
                <a:srgbClr val="000000"/>
              </a:solidFill>
            </a:endParaRPr>
          </a:p>
        </p:txBody>
      </p:sp>
      <p:pic>
        <p:nvPicPr>
          <p:cNvPr id="8" name="Content Placeholder 6" descr="A dashboad shows project information status with the information in the following categories: Project iverview, issues and risks, tasks, iteration schedule, documents, budget, team staff and milestones."/>
          <p:cNvPicPr>
            <a:picLocks noGrp="1" noChangeAspect="1"/>
          </p:cNvPicPr>
          <p:nvPr>
            <p:ph sz="quarter" idx="12"/>
          </p:nvPr>
        </p:nvPicPr>
        <p:blipFill>
          <a:blip r:embed="rId2"/>
          <a:stretch>
            <a:fillRect/>
          </a:stretch>
        </p:blipFill>
        <p:spPr>
          <a:xfrm>
            <a:off x="1247181" y="1676400"/>
            <a:ext cx="6802037" cy="4093912"/>
          </a:xfrm>
          <a:prstGeom prst="rect">
            <a:avLst/>
          </a:prstGeom>
        </p:spPr>
      </p:pic>
      <p:sp>
        <p:nvSpPr>
          <p:cNvPr id="10" name="Slide Number Placeholder 9"/>
          <p:cNvSpPr>
            <a:spLocks noGrp="1"/>
          </p:cNvSpPr>
          <p:nvPr>
            <p:ph type="sldNum" sz="quarter" idx="4"/>
          </p:nvPr>
        </p:nvSpPr>
        <p:spPr/>
        <p:txBody>
          <a:bodyPr/>
          <a:lstStyle/>
          <a:p>
            <a:fld id="{61DEB0EC-30CF-43BE-83B1-E81C16CCAF72}" type="slidenum">
              <a:rPr lang="en-US" smtClean="0"/>
              <a:pPr/>
              <a:t>38</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307742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04800" y="122239"/>
            <a:ext cx="8686800" cy="609398"/>
          </a:xfrm>
        </p:spPr>
        <p:txBody>
          <a:bodyPr/>
          <a:lstStyle/>
          <a:p>
            <a:r>
              <a:rPr lang="en-US" altLang="en-US" spc="0" dirty="0">
                <a:solidFill>
                  <a:schemeClr val="tx1"/>
                </a:solidFill>
                <a:effectLst/>
              </a:rPr>
              <a:t>Establish the Project Environment </a:t>
            </a:r>
            <a:r>
              <a:rPr lang="en-US" altLang="en-US" sz="2000" spc="0" dirty="0" smtClean="0">
                <a:solidFill>
                  <a:schemeClr val="tx1"/>
                </a:solidFill>
                <a:effectLst/>
              </a:rPr>
              <a:t>(3 </a:t>
            </a:r>
            <a:r>
              <a:rPr lang="en-US" altLang="en-US" sz="2000" spc="0" dirty="0">
                <a:solidFill>
                  <a:schemeClr val="tx1"/>
                </a:solidFill>
                <a:effectLst/>
              </a:rPr>
              <a:t>of 6)</a:t>
            </a:r>
            <a:endParaRPr lang="en-US" altLang="en-US" spc="0" dirty="0">
              <a:solidFill>
                <a:schemeClr val="tx1"/>
              </a:solidFill>
              <a:effectLst/>
            </a:endParaRPr>
          </a:p>
        </p:txBody>
      </p:sp>
      <p:sp>
        <p:nvSpPr>
          <p:cNvPr id="434179" name="Rectangle 3"/>
          <p:cNvSpPr>
            <a:spLocks noGrp="1" noChangeArrowheads="1"/>
          </p:cNvSpPr>
          <p:nvPr>
            <p:ph idx="1"/>
          </p:nvPr>
        </p:nvSpPr>
        <p:spPr>
          <a:xfrm>
            <a:off x="353841" y="1093959"/>
            <a:ext cx="8763000" cy="387798"/>
          </a:xfrm>
        </p:spPr>
        <p:txBody>
          <a:bodyPr/>
          <a:lstStyle/>
          <a:p>
            <a:pPr marL="339976" lvl="0" indent="-339976"/>
            <a:r>
              <a:rPr lang="en-US" altLang="en-US" sz="2800" dirty="0">
                <a:solidFill>
                  <a:srgbClr val="000000"/>
                </a:solidFill>
              </a:rPr>
              <a:t>Electronic digital repositories of information</a:t>
            </a:r>
            <a:endParaRPr lang="en-US" sz="2800" dirty="0">
              <a:solidFill>
                <a:srgbClr val="000000"/>
              </a:solidFill>
            </a:endParaRPr>
          </a:p>
        </p:txBody>
      </p:sp>
      <p:pic>
        <p:nvPicPr>
          <p:cNvPr id="9" name="Content Placeholder 6" descr="&#10;The following diagram shows information necessary to establish the project environment. The points are shown within a cloud with four arrows pointing in four outward directions. The points are as follows: Project schedule, application. Screen and report specifications, documents. Data definition and database schema, application. Requirements specification, documents. Program code repository, application. Test cases and test data, application and documents. Issues and issue tracking, application. &#10;"/>
          <p:cNvPicPr>
            <a:picLocks noGrp="1" noChangeAspect="1"/>
          </p:cNvPicPr>
          <p:nvPr>
            <p:ph sz="quarter" idx="12"/>
          </p:nvPr>
        </p:nvPicPr>
        <p:blipFill>
          <a:blip r:embed="rId2"/>
          <a:stretch>
            <a:fillRect/>
          </a:stretch>
        </p:blipFill>
        <p:spPr>
          <a:xfrm>
            <a:off x="2286000" y="2039576"/>
            <a:ext cx="4944254" cy="3598923"/>
          </a:xfrm>
          <a:prstGeom prst="rect">
            <a:avLst/>
          </a:prstGeom>
        </p:spPr>
      </p:pic>
      <p:sp>
        <p:nvSpPr>
          <p:cNvPr id="10" name="Slide Number Placeholder 9"/>
          <p:cNvSpPr>
            <a:spLocks noGrp="1"/>
          </p:cNvSpPr>
          <p:nvPr>
            <p:ph type="sldNum" sz="quarter" idx="4"/>
          </p:nvPr>
        </p:nvSpPr>
        <p:spPr/>
        <p:txBody>
          <a:bodyPr/>
          <a:lstStyle/>
          <a:p>
            <a:fld id="{61DEB0EC-30CF-43BE-83B1-E81C16CCAF72}" type="slidenum">
              <a:rPr lang="en-US" smtClean="0"/>
              <a:pPr/>
              <a:t>39</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136581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spc="0" dirty="0">
                <a:solidFill>
                  <a:schemeClr val="tx1"/>
                </a:solidFill>
                <a:effectLst/>
              </a:rPr>
              <a:t>Learning Objectives</a:t>
            </a:r>
          </a:p>
        </p:txBody>
      </p:sp>
      <p:sp>
        <p:nvSpPr>
          <p:cNvPr id="2" name="Text Placeholder 1"/>
          <p:cNvSpPr>
            <a:spLocks noGrp="1"/>
          </p:cNvSpPr>
          <p:nvPr>
            <p:ph type="body" sz="quarter" idx="10"/>
          </p:nvPr>
        </p:nvSpPr>
        <p:spPr>
          <a:xfrm>
            <a:off x="381000" y="1066800"/>
            <a:ext cx="8382000" cy="4807470"/>
          </a:xfrm>
        </p:spPr>
        <p:txBody>
          <a:bodyPr/>
          <a:lstStyle/>
          <a:p>
            <a:r>
              <a:rPr lang="en-US" altLang="en-US" dirty="0"/>
              <a:t>Describe the factors that cause a software development project to succeed or fail</a:t>
            </a:r>
          </a:p>
          <a:p>
            <a:r>
              <a:rPr lang="en-US" altLang="en-US" sz="2800" dirty="0"/>
              <a:t>Describe the responsibilities of a project manager</a:t>
            </a:r>
          </a:p>
          <a:p>
            <a:r>
              <a:rPr lang="en-US" altLang="en-US" sz="2800" dirty="0"/>
              <a:t>Describe the knowledge areas in the project management body of knowledge (</a:t>
            </a:r>
            <a:r>
              <a:rPr lang="en-US" altLang="en-US" sz="2800" dirty="0" smtClean="0"/>
              <a:t>P</a:t>
            </a:r>
            <a:r>
              <a:rPr lang="en-US" altLang="en-US" sz="100" dirty="0" smtClean="0"/>
              <a:t> </a:t>
            </a:r>
            <a:r>
              <a:rPr lang="en-US" altLang="en-US" sz="2800" dirty="0" smtClean="0"/>
              <a:t>M</a:t>
            </a:r>
            <a:r>
              <a:rPr lang="en-US" altLang="en-US" sz="100" dirty="0" smtClean="0"/>
              <a:t> </a:t>
            </a:r>
            <a:r>
              <a:rPr lang="en-US" altLang="en-US" sz="2800" dirty="0" smtClean="0"/>
              <a:t>B</a:t>
            </a:r>
            <a:r>
              <a:rPr lang="en-US" altLang="en-US" sz="100" dirty="0" smtClean="0"/>
              <a:t> </a:t>
            </a:r>
            <a:r>
              <a:rPr lang="en-US" altLang="en-US" sz="2800" dirty="0" smtClean="0"/>
              <a:t>O</a:t>
            </a:r>
            <a:r>
              <a:rPr lang="en-US" altLang="en-US" sz="100" dirty="0" smtClean="0"/>
              <a:t> </a:t>
            </a:r>
            <a:r>
              <a:rPr lang="en-US" altLang="en-US" sz="2800" dirty="0" smtClean="0"/>
              <a:t>K</a:t>
            </a:r>
            <a:r>
              <a:rPr lang="en-US" altLang="en-US" sz="2800" dirty="0"/>
              <a:t>)</a:t>
            </a:r>
          </a:p>
          <a:p>
            <a:r>
              <a:rPr lang="en-US" altLang="en-US" sz="2800" dirty="0"/>
              <a:t>Describe the Agile approach to the project management knowledge areas</a:t>
            </a:r>
          </a:p>
          <a:p>
            <a:r>
              <a:rPr lang="en-US" altLang="en-US" sz="2800" dirty="0"/>
              <a:t>Explain the activities required to get a project approved (Core Process 1)</a:t>
            </a:r>
          </a:p>
          <a:p>
            <a:r>
              <a:rPr lang="en-US" altLang="en-US" sz="2800" dirty="0"/>
              <a:t>Explain the activities required to plan and monitor a project (Core Process 2)</a:t>
            </a:r>
            <a:endParaRPr lang="en-US" sz="2800" dirty="0"/>
          </a:p>
        </p:txBody>
      </p:sp>
      <p:sp>
        <p:nvSpPr>
          <p:cNvPr id="3" name="Slide Number Placeholder 2"/>
          <p:cNvSpPr>
            <a:spLocks noGrp="1"/>
          </p:cNvSpPr>
          <p:nvPr>
            <p:ph type="sldNum" sz="quarter" idx="4"/>
          </p:nvPr>
        </p:nvSpPr>
        <p:spPr/>
        <p:txBody>
          <a:bodyPr/>
          <a:lstStyle/>
          <a:p>
            <a:fld id="{61DEB0EC-30CF-43BE-83B1-E81C16CCAF72}" type="slidenum">
              <a:rPr lang="en-US" smtClean="0"/>
              <a:pPr/>
              <a:t>4</a:t>
            </a:fld>
            <a:endParaRPr lang="en-US"/>
          </a:p>
        </p:txBody>
      </p:sp>
      <p:sp>
        <p:nvSpPr>
          <p:cNvPr id="4" name="Footer Placeholder 4"/>
          <p:cNvSpPr>
            <a:spLocks noGrp="1"/>
          </p:cNvSpPr>
          <p:nvPr>
            <p:ph type="ftr" sz="quarter" idx="3"/>
          </p:nvPr>
        </p:nvSpPr>
        <p:spPr>
          <a:prstGeom prst="rect">
            <a:avLst/>
          </a:prstGeom>
        </p:spPr>
        <p:txBody>
          <a:bodyPr/>
          <a:lstStyle/>
          <a:p>
            <a:pPr algn="l"/>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04800" y="122239"/>
            <a:ext cx="8686800" cy="609398"/>
          </a:xfrm>
        </p:spPr>
        <p:txBody>
          <a:bodyPr/>
          <a:lstStyle/>
          <a:p>
            <a:r>
              <a:rPr lang="en-US" altLang="en-US" spc="0" dirty="0">
                <a:solidFill>
                  <a:schemeClr val="tx1"/>
                </a:solidFill>
                <a:effectLst/>
              </a:rPr>
              <a:t>Establish the Project Environment </a:t>
            </a:r>
            <a:r>
              <a:rPr lang="en-US" altLang="en-US" sz="2000" spc="0" dirty="0" smtClean="0">
                <a:solidFill>
                  <a:schemeClr val="tx1"/>
                </a:solidFill>
                <a:effectLst/>
              </a:rPr>
              <a:t>(4 </a:t>
            </a:r>
            <a:r>
              <a:rPr lang="en-US" altLang="en-US" sz="2000" spc="0" dirty="0">
                <a:solidFill>
                  <a:schemeClr val="tx1"/>
                </a:solidFill>
                <a:effectLst/>
              </a:rPr>
              <a:t>of 6)</a:t>
            </a:r>
            <a:endParaRPr lang="en-US" altLang="en-US" spc="0" dirty="0">
              <a:solidFill>
                <a:schemeClr val="tx1"/>
              </a:solidFill>
              <a:effectLst/>
            </a:endParaRPr>
          </a:p>
        </p:txBody>
      </p:sp>
      <p:sp>
        <p:nvSpPr>
          <p:cNvPr id="3" name="Text Placeholder 2"/>
          <p:cNvSpPr>
            <a:spLocks noGrp="1"/>
          </p:cNvSpPr>
          <p:nvPr>
            <p:ph idx="1"/>
          </p:nvPr>
        </p:nvSpPr>
        <p:spPr>
          <a:xfrm>
            <a:off x="353841" y="1093959"/>
            <a:ext cx="8763000" cy="332399"/>
          </a:xfrm>
        </p:spPr>
        <p:txBody>
          <a:bodyPr/>
          <a:lstStyle/>
          <a:p>
            <a:pPr marL="291600" indent="-291600">
              <a:spcBef>
                <a:spcPts val="1000"/>
              </a:spcBef>
            </a:pPr>
            <a:r>
              <a:rPr lang="en-US" altLang="en-US" sz="2400" dirty="0"/>
              <a:t>Information stored </a:t>
            </a:r>
            <a:r>
              <a:rPr lang="en-US" altLang="en-US" sz="2400" dirty="0" smtClean="0"/>
              <a:t>in </a:t>
            </a:r>
            <a:r>
              <a:rPr lang="en-US" altLang="en-US" sz="2400" dirty="0"/>
              <a:t>repositories </a:t>
            </a:r>
            <a:r>
              <a:rPr lang="en-US" altLang="en-US" sz="2400" dirty="0" smtClean="0"/>
              <a:t>for team </a:t>
            </a:r>
            <a:r>
              <a:rPr lang="en-US" altLang="en-US" sz="2400" dirty="0"/>
              <a:t>member use</a:t>
            </a:r>
            <a:endParaRPr lang="en-US" sz="2400" dirty="0"/>
          </a:p>
        </p:txBody>
      </p:sp>
      <p:sp>
        <p:nvSpPr>
          <p:cNvPr id="5" name="Content Placeholder 4"/>
          <p:cNvSpPr>
            <a:spLocks noGrp="1"/>
          </p:cNvSpPr>
          <p:nvPr>
            <p:ph sz="quarter" idx="10"/>
          </p:nvPr>
        </p:nvSpPr>
        <p:spPr>
          <a:xfrm>
            <a:off x="2685655" y="1752600"/>
            <a:ext cx="3772691" cy="332399"/>
          </a:xfrm>
        </p:spPr>
        <p:txBody>
          <a:bodyPr/>
          <a:lstStyle/>
          <a:p>
            <a:pPr marL="0" indent="0">
              <a:buNone/>
            </a:pPr>
            <a:r>
              <a:rPr lang="en-US" sz="2400" b="1" dirty="0" smtClean="0"/>
              <a:t>Electronic </a:t>
            </a:r>
            <a:r>
              <a:rPr lang="en-US" sz="2400" b="1" dirty="0"/>
              <a:t>Digital </a:t>
            </a:r>
            <a:r>
              <a:rPr lang="en-US" sz="2400" b="1" dirty="0" smtClean="0"/>
              <a:t>Repositories</a:t>
            </a:r>
            <a:endParaRPr lang="en-IN" sz="2400" dirty="0"/>
          </a:p>
        </p:txBody>
      </p:sp>
      <p:graphicFrame>
        <p:nvGraphicFramePr>
          <p:cNvPr id="8" name="Content Placeholder 7" descr="Table is accessible to screenreaders"/>
          <p:cNvGraphicFramePr>
            <a:graphicFrameLocks noGrp="1"/>
          </p:cNvGraphicFramePr>
          <p:nvPr>
            <p:ph sz="quarter" idx="12"/>
            <p:extLst>
              <p:ext uri="{D42A27DB-BD31-4B8C-83A1-F6EECF244321}">
                <p14:modId xmlns:p14="http://schemas.microsoft.com/office/powerpoint/2010/main" val="1983159690"/>
              </p:ext>
            </p:extLst>
          </p:nvPr>
        </p:nvGraphicFramePr>
        <p:xfrm>
          <a:off x="381000" y="2286000"/>
          <a:ext cx="8382000" cy="352256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425098724"/>
                    </a:ext>
                  </a:extLst>
                </a:gridCol>
                <a:gridCol w="3200400">
                  <a:extLst>
                    <a:ext uri="{9D8B030D-6E8A-4147-A177-3AD203B41FA5}">
                      <a16:colId xmlns:a16="http://schemas.microsoft.com/office/drawing/2014/main" val="4153079795"/>
                    </a:ext>
                  </a:extLst>
                </a:gridCol>
                <a:gridCol w="2057400">
                  <a:extLst>
                    <a:ext uri="{9D8B030D-6E8A-4147-A177-3AD203B41FA5}">
                      <a16:colId xmlns:a16="http://schemas.microsoft.com/office/drawing/2014/main" val="3661242381"/>
                    </a:ext>
                  </a:extLst>
                </a:gridCol>
              </a:tblGrid>
              <a:tr h="306536">
                <a:tc>
                  <a:txBody>
                    <a:bodyPr/>
                    <a:lstStyle/>
                    <a:p>
                      <a:r>
                        <a:rPr lang="en-US" sz="1200" b="1" kern="1200" dirty="0" smtClean="0">
                          <a:solidFill>
                            <a:schemeClr val="tx1"/>
                          </a:solidFill>
                          <a:effectLst/>
                          <a:latin typeface="+mn-lt"/>
                          <a:ea typeface="+mn-ea"/>
                          <a:cs typeface="+mn-cs"/>
                        </a:rPr>
                        <a:t>Information captured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dirty="0" smtClean="0">
                          <a:solidFill>
                            <a:schemeClr val="tx1"/>
                          </a:solidFill>
                          <a:effectLst/>
                          <a:latin typeface="+mn-lt"/>
                          <a:ea typeface="+mn-ea"/>
                          <a:cs typeface="+mn-cs"/>
                        </a:rPr>
                        <a:t>Electronic tools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dirty="0" smtClean="0">
                          <a:solidFill>
                            <a:schemeClr val="tx1"/>
                          </a:solidFill>
                          <a:effectLst/>
                          <a:latin typeface="+mn-lt"/>
                          <a:ea typeface="+mn-ea"/>
                          <a:cs typeface="+mn-cs"/>
                        </a:rPr>
                        <a:t>Who can update/view</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684352"/>
                  </a:ext>
                </a:extLst>
              </a:tr>
              <a:tr h="306536">
                <a:tc>
                  <a:txBody>
                    <a:bodyPr/>
                    <a:lstStyle/>
                    <a:p>
                      <a:r>
                        <a:rPr lang="en-US" sz="1200" kern="1200" dirty="0" smtClean="0">
                          <a:solidFill>
                            <a:schemeClr val="tx1"/>
                          </a:solidFill>
                          <a:effectLst/>
                          <a:latin typeface="+mn-lt"/>
                          <a:ea typeface="+mn-ea"/>
                          <a:cs typeface="+mn-cs"/>
                        </a:rPr>
                        <a:t>User definitions and functions User documents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Forum software Document server Scanners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 users/all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526865"/>
                  </a:ext>
                </a:extLst>
              </a:tr>
              <a:tr h="454424">
                <a:tc>
                  <a:txBody>
                    <a:bodyPr/>
                    <a:lstStyle/>
                    <a:p>
                      <a:r>
                        <a:rPr lang="en-US" sz="1200" kern="1200" dirty="0" smtClean="0">
                          <a:solidFill>
                            <a:schemeClr val="tx1"/>
                          </a:solidFill>
                          <a:effectLst/>
                          <a:latin typeface="+mn-lt"/>
                          <a:ea typeface="+mn-ea"/>
                          <a:cs typeface="+mn-cs"/>
                        </a:rPr>
                        <a:t>Screens and reports layouts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Web design tools Visio</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PowerPoint/Keynote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 users/all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424254"/>
                  </a:ext>
                </a:extLst>
              </a:tr>
              <a:tr h="306536">
                <a:tc>
                  <a:txBody>
                    <a:bodyPr/>
                    <a:lstStyle/>
                    <a:p>
                      <a:r>
                        <a:rPr lang="en-US" sz="1200" kern="1200" dirty="0" smtClean="0">
                          <a:solidFill>
                            <a:schemeClr val="tx1"/>
                          </a:solidFill>
                          <a:effectLst/>
                          <a:latin typeface="+mn-lt"/>
                          <a:ea typeface="+mn-ea"/>
                          <a:cs typeface="+mn-cs"/>
                        </a:rPr>
                        <a:t>Design specifications and diagrams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Wiki software Visio</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110970"/>
                  </a:ext>
                </a:extLst>
              </a:tr>
              <a:tr h="306536">
                <a:tc>
                  <a:txBody>
                    <a:bodyPr/>
                    <a:lstStyle/>
                    <a:p>
                      <a:r>
                        <a:rPr lang="en-US" sz="1200" kern="1200" dirty="0" smtClean="0">
                          <a:solidFill>
                            <a:schemeClr val="tx1"/>
                          </a:solidFill>
                          <a:effectLst/>
                          <a:latin typeface="+mn-lt"/>
                          <a:ea typeface="+mn-ea"/>
                          <a:cs typeface="+mn-cs"/>
                        </a:rPr>
                        <a:t>Issues and outstanding problems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Issue-tracking software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 users/all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711054"/>
                  </a:ext>
                </a:extLst>
              </a:tr>
              <a:tr h="306536">
                <a:tc>
                  <a:txBody>
                    <a:bodyPr/>
                    <a:lstStyle/>
                    <a:p>
                      <a:r>
                        <a:rPr lang="en-US" sz="1200" kern="1200" dirty="0" smtClean="0">
                          <a:solidFill>
                            <a:schemeClr val="tx1"/>
                          </a:solidFill>
                          <a:effectLst/>
                          <a:latin typeface="+mn-lt"/>
                          <a:ea typeface="+mn-ea"/>
                          <a:cs typeface="+mn-cs"/>
                        </a:rPr>
                        <a:t>Program code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Apache subversion (SVN)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601349"/>
                  </a:ext>
                </a:extLst>
              </a:tr>
              <a:tr h="306536">
                <a:tc>
                  <a:txBody>
                    <a:bodyPr/>
                    <a:lstStyle/>
                    <a:p>
                      <a:r>
                        <a:rPr lang="en-US" sz="1200" kern="1200" dirty="0" smtClean="0">
                          <a:solidFill>
                            <a:schemeClr val="tx1"/>
                          </a:solidFill>
                          <a:effectLst/>
                          <a:latin typeface="+mn-lt"/>
                          <a:ea typeface="+mn-ea"/>
                          <a:cs typeface="+mn-cs"/>
                        </a:rPr>
                        <a:t>Project schedule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Microsoft project</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81120"/>
                  </a:ext>
                </a:extLst>
              </a:tr>
              <a:tr h="306536">
                <a:tc>
                  <a:txBody>
                    <a:bodyPr/>
                    <a:lstStyle/>
                    <a:p>
                      <a:r>
                        <a:rPr lang="en-US" sz="1200" kern="1200" dirty="0" smtClean="0">
                          <a:solidFill>
                            <a:schemeClr val="tx1"/>
                          </a:solidFill>
                          <a:effectLst/>
                          <a:latin typeface="+mn-lt"/>
                          <a:ea typeface="+mn-ea"/>
                          <a:cs typeface="+mn-cs"/>
                        </a:rPr>
                        <a:t>Project status and information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Forum software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Analysts, users/all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2352274"/>
                  </a:ext>
                </a:extLst>
              </a:tr>
              <a:tr h="306536">
                <a:tc>
                  <a:txBody>
                    <a:bodyPr/>
                    <a:lstStyle/>
                    <a:p>
                      <a:r>
                        <a:rPr lang="en-US" sz="1200" kern="1200" dirty="0" smtClean="0">
                          <a:solidFill>
                            <a:schemeClr val="tx1"/>
                          </a:solidFill>
                          <a:effectLst/>
                          <a:latin typeface="+mn-lt"/>
                          <a:ea typeface="+mn-ea"/>
                          <a:cs typeface="+mn-cs"/>
                        </a:rPr>
                        <a:t>Daily team coordination meeting</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Video laptop conferencing</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Project team</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192134"/>
                  </a:ext>
                </a:extLst>
              </a:tr>
              <a:tr h="306536">
                <a:tc>
                  <a:txBody>
                    <a:bodyPr/>
                    <a:lstStyle/>
                    <a:p>
                      <a:r>
                        <a:rPr lang="en-US" sz="1200" kern="1200" dirty="0" smtClean="0">
                          <a:solidFill>
                            <a:schemeClr val="tx1"/>
                          </a:solidFill>
                          <a:effectLst/>
                          <a:latin typeface="+mn-lt"/>
                          <a:ea typeface="+mn-ea"/>
                          <a:cs typeface="+mn-cs"/>
                        </a:rPr>
                        <a:t>Distributed team communication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I</a:t>
                      </a:r>
                      <a:r>
                        <a:rPr lang="en-US" sz="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 chat with video</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Project team</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640540"/>
                  </a:ext>
                </a:extLst>
              </a:tr>
              <a:tr h="306536">
                <a:tc>
                  <a:txBody>
                    <a:bodyPr/>
                    <a:lstStyle/>
                    <a:p>
                      <a:r>
                        <a:rPr lang="en-US" sz="1200" kern="1200" dirty="0" smtClean="0">
                          <a:solidFill>
                            <a:schemeClr val="tx1"/>
                          </a:solidFill>
                          <a:effectLst/>
                          <a:latin typeface="+mn-lt"/>
                          <a:ea typeface="+mn-ea"/>
                          <a:cs typeface="+mn-cs"/>
                        </a:rPr>
                        <a:t>Project update newsletter</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Blog software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effectLst/>
                          <a:latin typeface="+mn-lt"/>
                          <a:ea typeface="+mn-ea"/>
                          <a:cs typeface="+mn-cs"/>
                        </a:rPr>
                        <a:t>Project manager/all</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7460411"/>
                  </a:ext>
                </a:extLst>
              </a:tr>
            </a:tbl>
          </a:graphicData>
        </a:graphic>
      </p:graphicFrame>
      <p:sp>
        <p:nvSpPr>
          <p:cNvPr id="9" name="Slide Number Placeholder 8"/>
          <p:cNvSpPr>
            <a:spLocks noGrp="1"/>
          </p:cNvSpPr>
          <p:nvPr>
            <p:ph type="sldNum" sz="quarter" idx="4"/>
          </p:nvPr>
        </p:nvSpPr>
        <p:spPr/>
        <p:txBody>
          <a:bodyPr/>
          <a:lstStyle/>
          <a:p>
            <a:fld id="{61DEB0EC-30CF-43BE-83B1-E81C16CCAF72}" type="slidenum">
              <a:rPr lang="en-US" smtClean="0"/>
              <a:pPr/>
              <a:t>40</a:t>
            </a:fld>
            <a:endParaRPr lang="en-US"/>
          </a:p>
        </p:txBody>
      </p:sp>
      <p:sp>
        <p:nvSpPr>
          <p:cNvPr id="4" name="Footer Placeholder 4"/>
          <p:cNvSpPr>
            <a:spLocks noGrp="1"/>
          </p:cNvSpPr>
          <p:nvPr>
            <p:ph type="ftr" sz="quarter" idx="3"/>
          </p:nvPr>
        </p:nvSpPr>
        <p:spPr>
          <a:prstGeom prst="rect">
            <a:avLst/>
          </a:prstGeom>
        </p:spPr>
        <p:txBody>
          <a:bodyPr/>
          <a:lstStyle/>
          <a:p>
            <a:pPr algn="l"/>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4800" y="122239"/>
            <a:ext cx="8686800" cy="609398"/>
          </a:xfrm>
        </p:spPr>
        <p:txBody>
          <a:bodyPr/>
          <a:lstStyle/>
          <a:p>
            <a:r>
              <a:rPr lang="en-US" altLang="en-US" spc="0" dirty="0">
                <a:solidFill>
                  <a:schemeClr val="tx1"/>
                </a:solidFill>
                <a:effectLst/>
              </a:rPr>
              <a:t>Establish the Project Environment </a:t>
            </a:r>
            <a:r>
              <a:rPr lang="en-US" altLang="en-US" sz="2000" spc="0" dirty="0" smtClean="0">
                <a:solidFill>
                  <a:schemeClr val="tx1"/>
                </a:solidFill>
                <a:effectLst/>
              </a:rPr>
              <a:t>(5 </a:t>
            </a:r>
            <a:r>
              <a:rPr lang="en-US" altLang="en-US" sz="2000" spc="0" dirty="0">
                <a:solidFill>
                  <a:schemeClr val="tx1"/>
                </a:solidFill>
                <a:effectLst/>
              </a:rPr>
              <a:t>of 6)</a:t>
            </a:r>
            <a:endParaRPr lang="en-US" altLang="en-US" spc="0" dirty="0">
              <a:solidFill>
                <a:schemeClr val="tx1"/>
              </a:solidFill>
              <a:effectLst/>
            </a:endParaRPr>
          </a:p>
        </p:txBody>
      </p:sp>
      <p:sp>
        <p:nvSpPr>
          <p:cNvPr id="3" name="Text Placeholder 2"/>
          <p:cNvSpPr>
            <a:spLocks noGrp="1"/>
          </p:cNvSpPr>
          <p:nvPr>
            <p:ph type="body" sz="quarter" idx="10"/>
          </p:nvPr>
        </p:nvSpPr>
        <p:spPr>
          <a:xfrm>
            <a:off x="353841" y="1075853"/>
            <a:ext cx="8153400" cy="3771289"/>
          </a:xfrm>
        </p:spPr>
        <p:txBody>
          <a:bodyPr/>
          <a:lstStyle/>
          <a:p>
            <a:pPr>
              <a:spcBef>
                <a:spcPts val="1000"/>
              </a:spcBef>
            </a:pPr>
            <a:r>
              <a:rPr lang="en-US" altLang="en-US" dirty="0" smtClean="0"/>
              <a:t>Work Environment – Tools</a:t>
            </a:r>
          </a:p>
          <a:p>
            <a:pPr lvl="1">
              <a:spcBef>
                <a:spcPts val="1000"/>
              </a:spcBef>
            </a:pPr>
            <a:r>
              <a:rPr lang="en-US" dirty="0"/>
              <a:t>Personal computer(s) and/or workstation(s)</a:t>
            </a:r>
          </a:p>
          <a:p>
            <a:pPr lvl="1">
              <a:spcBef>
                <a:spcPts val="1000"/>
              </a:spcBef>
            </a:pPr>
            <a:r>
              <a:rPr lang="en-US" dirty="0" smtClean="0"/>
              <a:t>Personal </a:t>
            </a:r>
            <a:r>
              <a:rPr lang="en-US" dirty="0"/>
              <a:t>development software and tools</a:t>
            </a:r>
          </a:p>
          <a:p>
            <a:pPr lvl="1">
              <a:spcBef>
                <a:spcPts val="1000"/>
              </a:spcBef>
            </a:pPr>
            <a:r>
              <a:rPr lang="en-US" dirty="0" smtClean="0"/>
              <a:t>Development </a:t>
            </a:r>
            <a:r>
              <a:rPr lang="en-US" dirty="0"/>
              <a:t>server with repositories, sandboxes, and communication tools</a:t>
            </a:r>
          </a:p>
          <a:p>
            <a:pPr lvl="1">
              <a:spcBef>
                <a:spcPts val="1000"/>
              </a:spcBef>
            </a:pPr>
            <a:r>
              <a:rPr lang="en-US" dirty="0" smtClean="0"/>
              <a:t>Office </a:t>
            </a:r>
            <a:r>
              <a:rPr lang="en-US" dirty="0"/>
              <a:t>space, conference rooms, and equipment, including printers, </a:t>
            </a:r>
            <a:r>
              <a:rPr lang="en-US" dirty="0" smtClean="0"/>
              <a:t>scanners, and </a:t>
            </a:r>
            <a:r>
              <a:rPr lang="en-US" dirty="0"/>
              <a:t>projectors</a:t>
            </a:r>
          </a:p>
          <a:p>
            <a:pPr lvl="1">
              <a:spcBef>
                <a:spcPts val="1000"/>
              </a:spcBef>
            </a:pPr>
            <a:r>
              <a:rPr lang="en-US" dirty="0" smtClean="0"/>
              <a:t>Support </a:t>
            </a:r>
            <a:r>
              <a:rPr lang="en-US" dirty="0"/>
              <a:t>staff</a:t>
            </a:r>
            <a:endParaRPr lang="en-US" sz="68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41</a:t>
            </a:fld>
            <a:endParaRPr lang="en-US"/>
          </a:p>
        </p:txBody>
      </p:sp>
      <p:sp>
        <p:nvSpPr>
          <p:cNvPr id="4" name="Footer Placeholder 4"/>
          <p:cNvSpPr>
            <a:spLocks noGrp="1"/>
          </p:cNvSpPr>
          <p:nvPr>
            <p:ph type="ftr" sz="quarter" idx="3"/>
          </p:nvPr>
        </p:nvSpPr>
        <p:spPr>
          <a:prstGeom prst="rect">
            <a:avLst/>
          </a:prstGeom>
        </p:spPr>
        <p:txBody>
          <a:bodyPr/>
          <a:lstStyle/>
          <a:p>
            <a:pPr algn="l"/>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207263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4800" y="122239"/>
            <a:ext cx="8686800" cy="609398"/>
          </a:xfrm>
        </p:spPr>
        <p:txBody>
          <a:bodyPr/>
          <a:lstStyle/>
          <a:p>
            <a:r>
              <a:rPr lang="en-US" altLang="en-US" spc="0" dirty="0">
                <a:solidFill>
                  <a:schemeClr val="tx1"/>
                </a:solidFill>
                <a:effectLst/>
              </a:rPr>
              <a:t>Establish the Project Environment </a:t>
            </a:r>
            <a:r>
              <a:rPr lang="en-US" altLang="en-US" sz="2000" spc="0" dirty="0" smtClean="0">
                <a:solidFill>
                  <a:schemeClr val="tx1"/>
                </a:solidFill>
                <a:effectLst/>
              </a:rPr>
              <a:t>(6 </a:t>
            </a:r>
            <a:r>
              <a:rPr lang="en-US" altLang="en-US" sz="2000" spc="0" dirty="0">
                <a:solidFill>
                  <a:schemeClr val="tx1"/>
                </a:solidFill>
                <a:effectLst/>
              </a:rPr>
              <a:t>of 6)</a:t>
            </a:r>
            <a:endParaRPr lang="en-US" altLang="en-US" spc="0" dirty="0">
              <a:solidFill>
                <a:schemeClr val="tx1"/>
              </a:solidFill>
              <a:effectLst/>
            </a:endParaRPr>
          </a:p>
        </p:txBody>
      </p:sp>
      <p:sp>
        <p:nvSpPr>
          <p:cNvPr id="3" name="Text Placeholder 2"/>
          <p:cNvSpPr>
            <a:spLocks noGrp="1"/>
          </p:cNvSpPr>
          <p:nvPr>
            <p:ph type="body" sz="quarter" idx="10"/>
          </p:nvPr>
        </p:nvSpPr>
        <p:spPr>
          <a:xfrm>
            <a:off x="353840" y="1068419"/>
            <a:ext cx="8713959" cy="4722781"/>
          </a:xfrm>
        </p:spPr>
        <p:txBody>
          <a:bodyPr/>
          <a:lstStyle/>
          <a:p>
            <a:pPr>
              <a:spcBef>
                <a:spcPts val="1000"/>
              </a:spcBef>
            </a:pPr>
            <a:r>
              <a:rPr lang="en-US" altLang="en-US" dirty="0" smtClean="0"/>
              <a:t>Processes and Procedures</a:t>
            </a:r>
          </a:p>
          <a:p>
            <a:pPr lvl="1">
              <a:spcBef>
                <a:spcPts val="1000"/>
              </a:spcBef>
            </a:pPr>
            <a:r>
              <a:rPr lang="en-US" sz="2400" dirty="0"/>
              <a:t>Reporting and documentation—What is done? How is it done? Who does it?</a:t>
            </a:r>
          </a:p>
          <a:p>
            <a:pPr lvl="1">
              <a:spcBef>
                <a:spcPts val="1000"/>
              </a:spcBef>
            </a:pPr>
            <a:r>
              <a:rPr lang="en-US" sz="2400" dirty="0" smtClean="0"/>
              <a:t>Programming—Single </a:t>
            </a:r>
            <a:r>
              <a:rPr lang="en-US" sz="2400" dirty="0"/>
              <a:t>or pair programming? How </a:t>
            </a:r>
            <a:r>
              <a:rPr lang="en-US" sz="2400" dirty="0" smtClean="0"/>
              <a:t>is </a:t>
            </a:r>
            <a:r>
              <a:rPr lang="en-US" sz="2400" dirty="0"/>
              <a:t>work assigned? </a:t>
            </a:r>
            <a:r>
              <a:rPr lang="en-US" sz="2400" dirty="0" smtClean="0"/>
              <a:t>By whom</a:t>
            </a:r>
            <a:r>
              <a:rPr lang="en-US" sz="2400" dirty="0"/>
              <a:t>?</a:t>
            </a:r>
          </a:p>
          <a:p>
            <a:pPr lvl="1">
              <a:spcBef>
                <a:spcPts val="1000"/>
              </a:spcBef>
            </a:pPr>
            <a:r>
              <a:rPr lang="en-US" sz="2400" dirty="0" smtClean="0"/>
              <a:t>Testing—Programmer </a:t>
            </a:r>
            <a:r>
              <a:rPr lang="en-US" sz="2400" dirty="0"/>
              <a:t>tests or user tests? How do you mark items ready </a:t>
            </a:r>
            <a:r>
              <a:rPr lang="en-US" sz="2400" dirty="0" smtClean="0"/>
              <a:t>for testing</a:t>
            </a:r>
            <a:r>
              <a:rPr lang="en-US" sz="2400" dirty="0"/>
              <a:t>?</a:t>
            </a:r>
          </a:p>
          <a:p>
            <a:pPr lvl="1">
              <a:spcBef>
                <a:spcPts val="1000"/>
              </a:spcBef>
            </a:pPr>
            <a:r>
              <a:rPr lang="en-US" sz="2400" dirty="0" smtClean="0"/>
              <a:t>Deliverables—What </a:t>
            </a:r>
            <a:r>
              <a:rPr lang="en-US" sz="2400" dirty="0"/>
              <a:t>are they? How and when are they handed over </a:t>
            </a:r>
            <a:r>
              <a:rPr lang="en-US" sz="2400" dirty="0" smtClean="0"/>
              <a:t>to users</a:t>
            </a:r>
            <a:r>
              <a:rPr lang="en-US" sz="2400" dirty="0"/>
              <a:t>? How are they accepted?</a:t>
            </a:r>
          </a:p>
          <a:p>
            <a:pPr lvl="1">
              <a:spcBef>
                <a:spcPts val="1000"/>
              </a:spcBef>
            </a:pPr>
            <a:r>
              <a:rPr lang="en-US" sz="2400" dirty="0" smtClean="0"/>
              <a:t>Code </a:t>
            </a:r>
            <a:r>
              <a:rPr lang="en-US" sz="2400" dirty="0"/>
              <a:t>and version control—How is the code controlled to prevent </a:t>
            </a:r>
            <a:r>
              <a:rPr lang="en-US" sz="2400" dirty="0" smtClean="0"/>
              <a:t>conflicts? How </a:t>
            </a:r>
            <a:r>
              <a:rPr lang="en-US" sz="2400" dirty="0"/>
              <a:t>do you coordinate bug fixing with new development? How and </a:t>
            </a:r>
            <a:r>
              <a:rPr lang="en-US" sz="2400" dirty="0" smtClean="0"/>
              <a:t>when are </a:t>
            </a:r>
            <a:r>
              <a:rPr lang="en-US" sz="2400" dirty="0"/>
              <a:t>deliverables released?</a:t>
            </a:r>
          </a:p>
        </p:txBody>
      </p:sp>
      <p:sp>
        <p:nvSpPr>
          <p:cNvPr id="2" name="Slide Number Placeholder 1"/>
          <p:cNvSpPr>
            <a:spLocks noGrp="1"/>
          </p:cNvSpPr>
          <p:nvPr>
            <p:ph type="sldNum" sz="quarter" idx="4"/>
          </p:nvPr>
        </p:nvSpPr>
        <p:spPr/>
        <p:txBody>
          <a:bodyPr/>
          <a:lstStyle/>
          <a:p>
            <a:fld id="{61DEB0EC-30CF-43BE-83B1-E81C16CCAF72}" type="slidenum">
              <a:rPr lang="en-US" smtClean="0"/>
              <a:pPr/>
              <a:t>42</a:t>
            </a:fld>
            <a:endParaRPr lang="en-US"/>
          </a:p>
        </p:txBody>
      </p:sp>
      <p:sp>
        <p:nvSpPr>
          <p:cNvPr id="4" name="Footer Placeholder 4"/>
          <p:cNvSpPr>
            <a:spLocks noGrp="1"/>
          </p:cNvSpPr>
          <p:nvPr>
            <p:ph type="ftr" sz="quarter" idx="3"/>
          </p:nvPr>
        </p:nvSpPr>
        <p:spPr>
          <a:prstGeom prst="rect">
            <a:avLst/>
          </a:prstGeom>
        </p:spPr>
        <p:txBody>
          <a:bodyPr/>
          <a:lstStyle/>
          <a:p>
            <a:pPr algn="l"/>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333405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Schedule the Work </a:t>
            </a:r>
            <a:r>
              <a:rPr lang="en-US" altLang="en-US" sz="2000" spc="0" dirty="0" smtClean="0">
                <a:solidFill>
                  <a:schemeClr val="tx1"/>
                </a:solidFill>
                <a:effectLst/>
              </a:rPr>
              <a:t>(1 of 5)</a:t>
            </a:r>
            <a:endParaRPr lang="en-US" altLang="en-US" sz="2000" spc="0" dirty="0">
              <a:solidFill>
                <a:schemeClr val="tx1"/>
              </a:solidFill>
              <a:effectLst/>
            </a:endParaRPr>
          </a:p>
        </p:txBody>
      </p:sp>
      <p:sp>
        <p:nvSpPr>
          <p:cNvPr id="445443" name="Rectangle 3"/>
          <p:cNvSpPr>
            <a:spLocks noGrp="1" noChangeArrowheads="1"/>
          </p:cNvSpPr>
          <p:nvPr>
            <p:ph idx="1"/>
          </p:nvPr>
        </p:nvSpPr>
        <p:spPr>
          <a:xfrm>
            <a:off x="359118" y="1093959"/>
            <a:ext cx="8229600" cy="4425827"/>
          </a:xfrm>
        </p:spPr>
        <p:txBody>
          <a:bodyPr/>
          <a:lstStyle/>
          <a:p>
            <a:pPr>
              <a:lnSpc>
                <a:spcPct val="90000"/>
              </a:lnSpc>
              <a:spcBef>
                <a:spcPts val="1000"/>
              </a:spcBef>
            </a:pPr>
            <a:r>
              <a:rPr lang="en-GB" altLang="en-US" sz="2800" dirty="0"/>
              <a:t>Project manager must establish initial project schedule and keep adjusting</a:t>
            </a:r>
            <a:r>
              <a:rPr lang="en-GB" altLang="en-US" sz="2800" dirty="0" smtClean="0"/>
              <a:t>:</a:t>
            </a:r>
            <a:endParaRPr lang="en-GB" altLang="en-US" sz="2800" dirty="0"/>
          </a:p>
          <a:p>
            <a:pPr lvl="1">
              <a:lnSpc>
                <a:spcPct val="90000"/>
              </a:lnSpc>
              <a:spcBef>
                <a:spcPts val="1000"/>
              </a:spcBef>
            </a:pPr>
            <a:r>
              <a:rPr lang="en-GB" altLang="en-US" sz="2400" dirty="0"/>
              <a:t>Project Iteration Schedule</a:t>
            </a:r>
          </a:p>
          <a:p>
            <a:pPr lvl="2">
              <a:lnSpc>
                <a:spcPct val="90000"/>
              </a:lnSpc>
              <a:spcBef>
                <a:spcPts val="1000"/>
              </a:spcBef>
            </a:pPr>
            <a:r>
              <a:rPr lang="en-GB" altLang="en-US" sz="2000" dirty="0"/>
              <a:t>The list of iterations and use cases or user stories assigned to each iteration</a:t>
            </a:r>
          </a:p>
          <a:p>
            <a:pPr lvl="1">
              <a:lnSpc>
                <a:spcPct val="90000"/>
              </a:lnSpc>
              <a:spcBef>
                <a:spcPts val="1000"/>
              </a:spcBef>
            </a:pPr>
            <a:r>
              <a:rPr lang="en-GB" altLang="en-US" sz="2400" dirty="0"/>
              <a:t>Detailed Work Schedule</a:t>
            </a:r>
          </a:p>
          <a:p>
            <a:pPr lvl="2">
              <a:lnSpc>
                <a:spcPct val="90000"/>
              </a:lnSpc>
              <a:spcBef>
                <a:spcPts val="1000"/>
              </a:spcBef>
            </a:pPr>
            <a:r>
              <a:rPr lang="en-GB" altLang="en-US" sz="2000" dirty="0"/>
              <a:t>Within an iteration, the schedule that lists, organizes, and describes the dependencies of the detailed work tasks</a:t>
            </a:r>
          </a:p>
          <a:p>
            <a:pPr lvl="2">
              <a:lnSpc>
                <a:spcPct val="90000"/>
              </a:lnSpc>
              <a:spcBef>
                <a:spcPts val="1000"/>
              </a:spcBef>
            </a:pPr>
            <a:r>
              <a:rPr lang="en-GB" altLang="en-US" sz="2000" dirty="0"/>
              <a:t>As each iteration is finished, a detailed work schedule is prepared for the next iteration</a:t>
            </a:r>
          </a:p>
          <a:p>
            <a:pPr lvl="2">
              <a:lnSpc>
                <a:spcPct val="90000"/>
              </a:lnSpc>
              <a:spcBef>
                <a:spcPts val="1000"/>
              </a:spcBef>
            </a:pPr>
            <a:r>
              <a:rPr lang="en-GB" altLang="en-US" sz="2000" dirty="0"/>
              <a:t>The next detailed work schedule takes into account the changes necessary based on </a:t>
            </a:r>
            <a:r>
              <a:rPr lang="en-GB" altLang="en-US" sz="2000" dirty="0" smtClean="0"/>
              <a:t>feedback/progress</a:t>
            </a:r>
            <a:endParaRPr lang="en-GB" altLang="en-US" sz="20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43</a:t>
            </a:fld>
            <a:endParaRPr lang="en-US"/>
          </a:p>
        </p:txBody>
      </p:sp>
      <p:sp>
        <p:nvSpPr>
          <p:cNvPr id="4" name="Footer Placeholder 4"/>
          <p:cNvSpPr>
            <a:spLocks noGrp="1"/>
          </p:cNvSpPr>
          <p:nvPr>
            <p:ph type="ftr" sz="quarter" idx="3"/>
          </p:nvPr>
        </p:nvSpPr>
        <p:spPr>
          <a:xfrm>
            <a:off x="0" y="6297441"/>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Schedule the Work </a:t>
            </a:r>
            <a:r>
              <a:rPr lang="en-US" altLang="en-US" sz="2000" spc="0" dirty="0" smtClean="0">
                <a:solidFill>
                  <a:schemeClr val="tx1"/>
                </a:solidFill>
                <a:effectLst/>
              </a:rPr>
              <a:t>(2 of 5)</a:t>
            </a:r>
            <a:endParaRPr lang="en-US" altLang="en-US" sz="2000" spc="0" dirty="0">
              <a:solidFill>
                <a:schemeClr val="tx1"/>
              </a:solidFill>
              <a:effectLst/>
            </a:endParaRPr>
          </a:p>
        </p:txBody>
      </p:sp>
      <p:sp>
        <p:nvSpPr>
          <p:cNvPr id="5" name="Content Placeholder 4"/>
          <p:cNvSpPr>
            <a:spLocks noGrp="1"/>
          </p:cNvSpPr>
          <p:nvPr>
            <p:ph sz="quarter" idx="10"/>
          </p:nvPr>
        </p:nvSpPr>
        <p:spPr>
          <a:xfrm>
            <a:off x="914400" y="1143000"/>
            <a:ext cx="7315200" cy="312274"/>
          </a:xfrm>
        </p:spPr>
        <p:txBody>
          <a:bodyPr/>
          <a:lstStyle/>
          <a:p>
            <a:pPr marL="0" indent="0">
              <a:buNone/>
            </a:pPr>
            <a:r>
              <a:rPr lang="en-US" sz="2400" b="1" dirty="0">
                <a:solidFill>
                  <a:srgbClr val="000000"/>
                </a:solidFill>
              </a:rPr>
              <a:t>Project Iteration Schedule for the </a:t>
            </a:r>
            <a:r>
              <a:rPr lang="en-US" sz="2400" b="1" dirty="0" smtClean="0">
                <a:solidFill>
                  <a:srgbClr val="000000"/>
                </a:solidFill>
              </a:rPr>
              <a:t>C</a:t>
            </a:r>
            <a:r>
              <a:rPr lang="en-US" sz="100" b="1" dirty="0" smtClean="0">
                <a:solidFill>
                  <a:srgbClr val="000000"/>
                </a:solidFill>
              </a:rPr>
              <a:t> </a:t>
            </a:r>
            <a:r>
              <a:rPr lang="en-US" sz="2400" b="1" dirty="0" smtClean="0">
                <a:solidFill>
                  <a:srgbClr val="000000"/>
                </a:solidFill>
              </a:rPr>
              <a:t>S</a:t>
            </a:r>
            <a:r>
              <a:rPr lang="en-US" sz="100" b="1" dirty="0" smtClean="0">
                <a:solidFill>
                  <a:srgbClr val="000000"/>
                </a:solidFill>
              </a:rPr>
              <a:t> </a:t>
            </a:r>
            <a:r>
              <a:rPr lang="en-US" sz="2400" b="1" dirty="0" smtClean="0">
                <a:solidFill>
                  <a:srgbClr val="000000"/>
                </a:solidFill>
              </a:rPr>
              <a:t>M</a:t>
            </a:r>
            <a:r>
              <a:rPr lang="en-US" sz="100" b="1" dirty="0" smtClean="0">
                <a:solidFill>
                  <a:srgbClr val="000000"/>
                </a:solidFill>
              </a:rPr>
              <a:t> </a:t>
            </a:r>
            <a:r>
              <a:rPr lang="en-US" sz="2400" b="1" dirty="0" smtClean="0">
                <a:solidFill>
                  <a:srgbClr val="000000"/>
                </a:solidFill>
              </a:rPr>
              <a:t>S </a:t>
            </a:r>
            <a:r>
              <a:rPr lang="en-US" sz="2400" b="1" dirty="0">
                <a:solidFill>
                  <a:srgbClr val="000000"/>
                </a:solidFill>
              </a:rPr>
              <a:t>Sales Subsystem</a:t>
            </a:r>
            <a:endParaRPr lang="en-IN" dirty="0"/>
          </a:p>
        </p:txBody>
      </p:sp>
      <p:graphicFrame>
        <p:nvGraphicFramePr>
          <p:cNvPr id="7" name="Content Placeholder 7" descr="Table is accessible to screenreaders"/>
          <p:cNvGraphicFramePr>
            <a:graphicFrameLocks noGrp="1"/>
          </p:cNvGraphicFramePr>
          <p:nvPr>
            <p:ph idx="1"/>
            <p:extLst>
              <p:ext uri="{D42A27DB-BD31-4B8C-83A1-F6EECF244321}">
                <p14:modId xmlns:p14="http://schemas.microsoft.com/office/powerpoint/2010/main" val="3368907890"/>
              </p:ext>
            </p:extLst>
          </p:nvPr>
        </p:nvGraphicFramePr>
        <p:xfrm>
          <a:off x="533399" y="1772840"/>
          <a:ext cx="8001001" cy="4107422"/>
        </p:xfrm>
        <a:graphic>
          <a:graphicData uri="http://schemas.openxmlformats.org/drawingml/2006/table">
            <a:tbl>
              <a:tblPr firstRow="1" bandRow="1">
                <a:tableStyleId>{5C22544A-7EE6-4342-B048-85BDC9FD1C3A}</a:tableStyleId>
              </a:tblPr>
              <a:tblGrid>
                <a:gridCol w="1074649">
                  <a:extLst>
                    <a:ext uri="{9D8B030D-6E8A-4147-A177-3AD203B41FA5}">
                      <a16:colId xmlns:a16="http://schemas.microsoft.com/office/drawing/2014/main" val="1005821418"/>
                    </a:ext>
                  </a:extLst>
                </a:gridCol>
                <a:gridCol w="1853712">
                  <a:extLst>
                    <a:ext uri="{9D8B030D-6E8A-4147-A177-3AD203B41FA5}">
                      <a16:colId xmlns:a16="http://schemas.microsoft.com/office/drawing/2014/main" val="3225001673"/>
                    </a:ext>
                  </a:extLst>
                </a:gridCol>
                <a:gridCol w="5072640">
                  <a:extLst>
                    <a:ext uri="{9D8B030D-6E8A-4147-A177-3AD203B41FA5}">
                      <a16:colId xmlns:a16="http://schemas.microsoft.com/office/drawing/2014/main" val="660925382"/>
                    </a:ext>
                  </a:extLst>
                </a:gridCol>
              </a:tblGrid>
              <a:tr h="284560">
                <a:tc>
                  <a:txBody>
                    <a:bodyPr/>
                    <a:lstStyle/>
                    <a:p>
                      <a:pPr algn="l"/>
                      <a:r>
                        <a:rPr lang="en-US" sz="1200" b="1" kern="1200" dirty="0" smtClean="0">
                          <a:solidFill>
                            <a:schemeClr val="tx1"/>
                          </a:solidFill>
                          <a:effectLst/>
                          <a:latin typeface="+mn-lt"/>
                          <a:ea typeface="+mn-ea"/>
                          <a:cs typeface="+mn-cs"/>
                        </a:rPr>
                        <a:t>Iteration</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kern="1200" dirty="0" smtClean="0">
                          <a:solidFill>
                            <a:schemeClr val="tx1"/>
                          </a:solidFill>
                          <a:effectLst/>
                          <a:latin typeface="+mn-lt"/>
                          <a:ea typeface="+mn-ea"/>
                          <a:cs typeface="+mn-cs"/>
                        </a:rPr>
                        <a:t>Time estimate</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kern="1200" dirty="0" smtClean="0">
                          <a:solidFill>
                            <a:schemeClr val="tx1"/>
                          </a:solidFill>
                          <a:effectLst/>
                          <a:latin typeface="+mn-lt"/>
                          <a:ea typeface="+mn-ea"/>
                          <a:cs typeface="+mn-cs"/>
                        </a:rPr>
                        <a:t>Use cases assigned to iteration</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194067"/>
                  </a:ext>
                </a:extLst>
              </a:tr>
              <a:tr h="774654">
                <a:tc>
                  <a:txBody>
                    <a:bodyPr/>
                    <a:lstStyle/>
                    <a:p>
                      <a:pPr algn="l"/>
                      <a:r>
                        <a:rPr lang="en-IN" sz="1200" dirty="0" smtClean="0">
                          <a:solidFill>
                            <a:schemeClr val="tx1"/>
                          </a:solidFill>
                        </a:rPr>
                        <a:t>1</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weeks</a:t>
                      </a:r>
                      <a:endParaRPr lang="en-IN" sz="1200" dirty="0" smtClean="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gn="l" fontAlgn="base">
                        <a:buFont typeface="+mj-lt"/>
                        <a:buAutoNum type="arabicPeriod"/>
                      </a:pPr>
                      <a:r>
                        <a:rPr lang="en-US" sz="1200" u="none" strike="noStrike" kern="1200" dirty="0" smtClean="0">
                          <a:solidFill>
                            <a:schemeClr val="tx1"/>
                          </a:solidFill>
                          <a:effectLst/>
                          <a:latin typeface="+mn-lt"/>
                          <a:ea typeface="+mn-ea"/>
                          <a:cs typeface="+mn-cs"/>
                        </a:rPr>
                        <a:t>Search for item.</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a:pPr>
                      <a:r>
                        <a:rPr lang="en-US" sz="1200" u="none" strike="noStrike" kern="1200" dirty="0" smtClean="0">
                          <a:solidFill>
                            <a:schemeClr val="tx1"/>
                          </a:solidFill>
                          <a:effectLst/>
                          <a:latin typeface="+mn-lt"/>
                          <a:ea typeface="+mn-ea"/>
                          <a:cs typeface="+mn-cs"/>
                        </a:rPr>
                        <a:t>View detailed descriptions.</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a:pPr>
                      <a:r>
                        <a:rPr lang="en-US" sz="1200" u="none" strike="noStrike" kern="1200" dirty="0" smtClean="0">
                          <a:solidFill>
                            <a:schemeClr val="tx1"/>
                          </a:solidFill>
                          <a:effectLst/>
                          <a:latin typeface="+mn-lt"/>
                          <a:ea typeface="+mn-ea"/>
                          <a:cs typeface="+mn-cs"/>
                        </a:rPr>
                        <a:t>View rotating (3-D) images.</a:t>
                      </a:r>
                      <a:endParaRPr lang="en-IN" sz="1200" u="none" strike="noStrike" kern="1200" dirty="0" smtClean="0">
                        <a:solidFill>
                          <a:schemeClr val="tx1"/>
                        </a:solidFill>
                        <a:effectLst/>
                        <a:latin typeface="+mn-lt"/>
                        <a:ea typeface="+mn-ea"/>
                        <a:cs typeface="+mn-cs"/>
                      </a:endParaRPr>
                    </a:p>
                    <a:p>
                      <a:pPr marL="228600" indent="-228600" algn="l">
                        <a:buFont typeface="+mj-lt"/>
                        <a:buAutoNum type="arabicPeriod"/>
                      </a:pPr>
                      <a:r>
                        <a:rPr lang="en-US" sz="1200" kern="1200" dirty="0" smtClean="0">
                          <a:solidFill>
                            <a:schemeClr val="tx1"/>
                          </a:solidFill>
                          <a:effectLst/>
                          <a:latin typeface="+mn-lt"/>
                          <a:ea typeface="+mn-ea"/>
                          <a:cs typeface="+mn-cs"/>
                        </a:rPr>
                        <a:t>Compare item characteristics.</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127971"/>
                  </a:ext>
                </a:extLst>
              </a:tr>
              <a:tr h="774654">
                <a:tc>
                  <a:txBody>
                    <a:bodyPr/>
                    <a:lstStyle/>
                    <a:p>
                      <a:pPr algn="l"/>
                      <a:r>
                        <a:rPr lang="en-IN" sz="1200" dirty="0" smtClean="0">
                          <a:solidFill>
                            <a:schemeClr val="tx1"/>
                          </a:solidFill>
                        </a:rPr>
                        <a:t>2</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dirty="0" smtClean="0">
                          <a:solidFill>
                            <a:schemeClr val="tx1"/>
                          </a:solidFill>
                          <a:effectLst/>
                          <a:latin typeface="+mn-lt"/>
                          <a:ea typeface="+mn-ea"/>
                          <a:cs typeface="+mn-cs"/>
                        </a:rPr>
                        <a:t>4 weeks</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gn="l" fontAlgn="base">
                        <a:buFont typeface="+mj-lt"/>
                        <a:buAutoNum type="arabicPeriod" startAt="5"/>
                      </a:pPr>
                      <a:r>
                        <a:rPr lang="en-US" sz="1200" u="none" strike="noStrike" kern="1200" dirty="0" smtClean="0">
                          <a:solidFill>
                            <a:schemeClr val="tx1"/>
                          </a:solidFill>
                          <a:effectLst/>
                          <a:latin typeface="+mn-lt"/>
                          <a:ea typeface="+mn-ea"/>
                          <a:cs typeface="+mn-cs"/>
                        </a:rPr>
                        <a:t>View comments and ratings.</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startAt="5"/>
                      </a:pPr>
                      <a:r>
                        <a:rPr lang="en-US" sz="1200" u="none" strike="noStrike" kern="1200" dirty="0" smtClean="0">
                          <a:solidFill>
                            <a:schemeClr val="tx1"/>
                          </a:solidFill>
                          <a:effectLst/>
                          <a:latin typeface="+mn-lt"/>
                          <a:ea typeface="+mn-ea"/>
                          <a:cs typeface="+mn-cs"/>
                        </a:rPr>
                        <a:t>Search comments and ratings for friends.</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startAt="5"/>
                      </a:pPr>
                      <a:r>
                        <a:rPr lang="en-US" sz="1200" u="none" strike="noStrike" kern="1200" dirty="0" smtClean="0">
                          <a:solidFill>
                            <a:schemeClr val="tx1"/>
                          </a:solidFill>
                          <a:effectLst/>
                          <a:latin typeface="+mn-lt"/>
                          <a:ea typeface="+mn-ea"/>
                          <a:cs typeface="+mn-cs"/>
                        </a:rPr>
                        <a:t>View accessory combinations (images).</a:t>
                      </a:r>
                      <a:endParaRPr lang="en-IN" sz="1200" u="none" strike="noStrike" kern="1200" dirty="0" smtClean="0">
                        <a:solidFill>
                          <a:schemeClr val="tx1"/>
                        </a:solidFill>
                        <a:effectLst/>
                        <a:latin typeface="+mn-lt"/>
                        <a:ea typeface="+mn-ea"/>
                        <a:cs typeface="+mn-cs"/>
                      </a:endParaRPr>
                    </a:p>
                    <a:p>
                      <a:pPr marL="228600" indent="-228600" algn="l">
                        <a:buFont typeface="+mj-lt"/>
                        <a:buAutoNum type="arabicPeriod" startAt="5"/>
                      </a:pPr>
                      <a:r>
                        <a:rPr lang="en-US" sz="1200" kern="1200" dirty="0" smtClean="0">
                          <a:solidFill>
                            <a:schemeClr val="tx1"/>
                          </a:solidFill>
                          <a:effectLst/>
                          <a:latin typeface="+mn-lt"/>
                          <a:ea typeface="+mn-ea"/>
                          <a:cs typeface="+mn-cs"/>
                        </a:rPr>
                        <a:t>Save item + accessories as "combo."</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777385"/>
                  </a:ext>
                </a:extLst>
              </a:tr>
              <a:tr h="774654">
                <a:tc>
                  <a:txBody>
                    <a:bodyPr/>
                    <a:lstStyle/>
                    <a:p>
                      <a:pPr algn="l"/>
                      <a:r>
                        <a:rPr lang="en-IN" sz="1200" dirty="0" smtClean="0">
                          <a:solidFill>
                            <a:schemeClr val="tx1"/>
                          </a:solidFill>
                        </a:rPr>
                        <a:t>3</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dirty="0" smtClean="0">
                          <a:solidFill>
                            <a:schemeClr val="tx1"/>
                          </a:solidFill>
                          <a:effectLst/>
                          <a:latin typeface="+mn-lt"/>
                          <a:ea typeface="+mn-ea"/>
                          <a:cs typeface="+mn-cs"/>
                        </a:rPr>
                        <a:t>5 weeks</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gn="l" fontAlgn="base">
                        <a:buFont typeface="+mj-lt"/>
                        <a:buAutoNum type="arabicPeriod" startAt="9"/>
                      </a:pPr>
                      <a:r>
                        <a:rPr lang="en-US" sz="1200" u="none" strike="noStrike" kern="1200" dirty="0" smtClean="0">
                          <a:solidFill>
                            <a:schemeClr val="tx1"/>
                          </a:solidFill>
                          <a:effectLst/>
                          <a:latin typeface="+mn-lt"/>
                          <a:ea typeface="+mn-ea"/>
                          <a:cs typeface="+mn-cs"/>
                        </a:rPr>
                        <a:t>Add item (or combo) to shopping cart.</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startAt="9"/>
                      </a:pPr>
                      <a:r>
                        <a:rPr lang="en-US" sz="1200" u="none" strike="noStrike" kern="1200" dirty="0" smtClean="0">
                          <a:solidFill>
                            <a:schemeClr val="tx1"/>
                          </a:solidFill>
                          <a:effectLst/>
                          <a:latin typeface="+mn-lt"/>
                          <a:ea typeface="+mn-ea"/>
                          <a:cs typeface="+mn-cs"/>
                        </a:rPr>
                        <a:t>Remove item (or combo) from shopping cart.</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startAt="9"/>
                      </a:pPr>
                      <a:r>
                        <a:rPr lang="en-US" sz="1200" u="none" strike="noStrike" kern="1200" dirty="0" smtClean="0">
                          <a:solidFill>
                            <a:schemeClr val="tx1"/>
                          </a:solidFill>
                          <a:effectLst/>
                          <a:latin typeface="+mn-lt"/>
                          <a:ea typeface="+mn-ea"/>
                          <a:cs typeface="+mn-cs"/>
                        </a:rPr>
                        <a:t>Add item (or combo) to “on reserve” cart.</a:t>
                      </a:r>
                      <a:endParaRPr lang="en-IN" sz="1200" u="none" strike="noStrike" kern="1200" dirty="0" smtClean="0">
                        <a:solidFill>
                          <a:schemeClr val="tx1"/>
                        </a:solidFill>
                        <a:effectLst/>
                        <a:latin typeface="+mn-lt"/>
                        <a:ea typeface="+mn-ea"/>
                        <a:cs typeface="+mn-cs"/>
                      </a:endParaRPr>
                    </a:p>
                    <a:p>
                      <a:pPr marL="228600" indent="-228600" algn="l">
                        <a:buFont typeface="+mj-lt"/>
                        <a:buAutoNum type="arabicPeriod" startAt="9"/>
                      </a:pPr>
                      <a:r>
                        <a:rPr lang="en-US" sz="1200" kern="1200" dirty="0" smtClean="0">
                          <a:solidFill>
                            <a:schemeClr val="tx1"/>
                          </a:solidFill>
                          <a:effectLst/>
                          <a:latin typeface="+mn-lt"/>
                          <a:ea typeface="+mn-ea"/>
                          <a:cs typeface="+mn-cs"/>
                        </a:rPr>
                        <a:t>Remove item (or combo) from </a:t>
                      </a:r>
                      <a:r>
                        <a:rPr lang="en-US" sz="1200" u="none" strike="noStrike" kern="1200" dirty="0" smtClean="0">
                          <a:solidFill>
                            <a:schemeClr val="tx1"/>
                          </a:solidFill>
                          <a:effectLst/>
                          <a:latin typeface="+mn-lt"/>
                          <a:ea typeface="+mn-ea"/>
                          <a:cs typeface="+mn-cs"/>
                        </a:rPr>
                        <a:t>“on reserve” cart.</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705203"/>
                  </a:ext>
                </a:extLst>
              </a:tr>
              <a:tr h="602509">
                <a:tc>
                  <a:txBody>
                    <a:bodyPr/>
                    <a:lstStyle/>
                    <a:p>
                      <a:pPr algn="l"/>
                      <a:r>
                        <a:rPr lang="en-IN" sz="1200" dirty="0" smtClean="0">
                          <a:solidFill>
                            <a:schemeClr val="tx1"/>
                          </a:solidFill>
                        </a:rPr>
                        <a:t>4</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dirty="0" smtClean="0">
                          <a:solidFill>
                            <a:schemeClr val="tx1"/>
                          </a:solidFill>
                          <a:effectLst/>
                          <a:latin typeface="+mn-lt"/>
                          <a:ea typeface="+mn-ea"/>
                          <a:cs typeface="+mn-cs"/>
                        </a:rPr>
                        <a:t>4 weeks</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gn="l" fontAlgn="base">
                        <a:buFont typeface="+mj-lt"/>
                        <a:buAutoNum type="arabicPeriod" startAt="13"/>
                      </a:pPr>
                      <a:r>
                        <a:rPr lang="en-US" sz="1200" u="none" strike="noStrike" kern="1200" dirty="0" smtClean="0">
                          <a:solidFill>
                            <a:schemeClr val="tx1"/>
                          </a:solidFill>
                          <a:effectLst/>
                          <a:latin typeface="+mn-lt"/>
                          <a:ea typeface="+mn-ea"/>
                          <a:cs typeface="+mn-cs"/>
                        </a:rPr>
                        <a:t>Check out active cart.</a:t>
                      </a:r>
                      <a:endParaRPr lang="en-IN" sz="1200" u="none" strike="noStrike" kern="1200" dirty="0" smtClean="0">
                        <a:solidFill>
                          <a:schemeClr val="tx1"/>
                        </a:solidFill>
                        <a:effectLst/>
                        <a:latin typeface="+mn-lt"/>
                        <a:ea typeface="+mn-ea"/>
                        <a:cs typeface="+mn-cs"/>
                      </a:endParaRPr>
                    </a:p>
                    <a:p>
                      <a:pPr marL="228600" lvl="0" indent="-228600" algn="l" fontAlgn="base">
                        <a:buFont typeface="+mj-lt"/>
                        <a:buAutoNum type="arabicPeriod" startAt="13"/>
                      </a:pPr>
                      <a:r>
                        <a:rPr lang="en-US" sz="1200" u="none" strike="noStrike" kern="1200" dirty="0" smtClean="0">
                          <a:solidFill>
                            <a:schemeClr val="tx1"/>
                          </a:solidFill>
                          <a:effectLst/>
                          <a:latin typeface="+mn-lt"/>
                          <a:ea typeface="+mn-ea"/>
                          <a:cs typeface="+mn-cs"/>
                        </a:rPr>
                        <a:t>Create and process store sale.</a:t>
                      </a:r>
                      <a:endParaRPr lang="en-IN" sz="1200" u="none" strike="noStrike" kern="1200" dirty="0" smtClean="0">
                        <a:solidFill>
                          <a:schemeClr val="tx1"/>
                        </a:solidFill>
                        <a:effectLst/>
                        <a:latin typeface="+mn-lt"/>
                        <a:ea typeface="+mn-ea"/>
                        <a:cs typeface="+mn-cs"/>
                      </a:endParaRPr>
                    </a:p>
                    <a:p>
                      <a:pPr marL="228600" indent="-228600" algn="l">
                        <a:buFont typeface="+mj-lt"/>
                        <a:buAutoNum type="arabicPeriod" startAt="13"/>
                      </a:pPr>
                      <a:r>
                        <a:rPr lang="en-US" sz="1200" kern="1200" dirty="0" smtClean="0">
                          <a:solidFill>
                            <a:schemeClr val="tx1"/>
                          </a:solidFill>
                          <a:effectLst/>
                          <a:latin typeface="+mn-lt"/>
                          <a:ea typeface="+mn-ea"/>
                          <a:cs typeface="+mn-cs"/>
                        </a:rPr>
                        <a:t>Create and process phone sale.</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927808"/>
                  </a:ext>
                </a:extLst>
              </a:tr>
              <a:tr h="356951">
                <a:tc>
                  <a:txBody>
                    <a:bodyPr/>
                    <a:lstStyle/>
                    <a:p>
                      <a:pPr algn="l"/>
                      <a:r>
                        <a:rPr lang="en-IN" sz="1200" dirty="0" smtClean="0">
                          <a:solidFill>
                            <a:schemeClr val="tx1"/>
                          </a:solidFill>
                        </a:rPr>
                        <a:t>5</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dirty="0" smtClean="0">
                          <a:solidFill>
                            <a:schemeClr val="tx1"/>
                          </a:solidFill>
                          <a:effectLst/>
                          <a:latin typeface="+mn-lt"/>
                          <a:ea typeface="+mn-ea"/>
                          <a:cs typeface="+mn-cs"/>
                        </a:rPr>
                        <a:t>3 weeks</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buFont typeface="+mj-lt"/>
                        <a:buAutoNum type="arabicPeriod" startAt="16"/>
                      </a:pPr>
                      <a:r>
                        <a:rPr lang="en-US" sz="1200" kern="1200" dirty="0" smtClean="0">
                          <a:solidFill>
                            <a:schemeClr val="tx1"/>
                          </a:solidFill>
                          <a:effectLst/>
                          <a:latin typeface="+mn-lt"/>
                          <a:ea typeface="+mn-ea"/>
                          <a:cs typeface="+mn-cs"/>
                        </a:rPr>
                        <a:t>Clean up, final test, harden site, tune database, etc.</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171465"/>
                  </a:ext>
                </a:extLst>
              </a:tr>
              <a:tr h="356951">
                <a:tc>
                  <a:txBody>
                    <a:bodyPr/>
                    <a:lstStyle/>
                    <a:p>
                      <a:pPr algn="l"/>
                      <a:r>
                        <a:rPr lang="en-US" sz="1200" kern="1200" dirty="0" smtClean="0">
                          <a:solidFill>
                            <a:schemeClr val="tx1"/>
                          </a:solidFill>
                          <a:effectLst/>
                          <a:latin typeface="+mn-lt"/>
                          <a:ea typeface="+mn-ea"/>
                          <a:cs typeface="+mn-cs"/>
                        </a:rPr>
                        <a:t>Total</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dirty="0" smtClean="0">
                          <a:solidFill>
                            <a:schemeClr val="tx1"/>
                          </a:solidFill>
                          <a:effectLst/>
                          <a:latin typeface="+mn-lt"/>
                          <a:ea typeface="+mn-ea"/>
                          <a:cs typeface="+mn-cs"/>
                        </a:rPr>
                        <a:t>20 weeks</a:t>
                      </a:r>
                      <a:endParaRPr lang="en-IN" sz="1200" dirty="0">
                        <a:solidFill>
                          <a:schemeClr val="tx1"/>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smtClean="0">
                          <a:solidFill>
                            <a:srgbClr val="E5E5E5"/>
                          </a:solidFill>
                        </a:rPr>
                        <a:t>blank</a:t>
                      </a:r>
                      <a:endParaRPr lang="en-IN" sz="1200" dirty="0">
                        <a:solidFill>
                          <a:srgbClr val="E5E5E5"/>
                        </a:solidFill>
                      </a:endParaRPr>
                    </a:p>
                  </a:txBody>
                  <a:tcPr marL="66530" marR="6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417708"/>
                  </a:ext>
                </a:extLst>
              </a:tr>
            </a:tbl>
          </a:graphicData>
        </a:graphic>
      </p:graphicFrame>
      <p:sp>
        <p:nvSpPr>
          <p:cNvPr id="2" name="Slide Number Placeholder 1"/>
          <p:cNvSpPr>
            <a:spLocks noGrp="1"/>
          </p:cNvSpPr>
          <p:nvPr>
            <p:ph type="sldNum" sz="quarter" idx="4"/>
          </p:nvPr>
        </p:nvSpPr>
        <p:spPr/>
        <p:txBody>
          <a:bodyPr/>
          <a:lstStyle/>
          <a:p>
            <a:fld id="{61DEB0EC-30CF-43BE-83B1-E81C16CCAF72}" type="slidenum">
              <a:rPr lang="en-US" smtClean="0"/>
              <a:pPr/>
              <a:t>44</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301548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Schedule the Work </a:t>
            </a:r>
            <a:r>
              <a:rPr lang="en-US" altLang="en-US" sz="2000" spc="0" dirty="0" smtClean="0">
                <a:solidFill>
                  <a:schemeClr val="tx1"/>
                </a:solidFill>
                <a:effectLst/>
              </a:rPr>
              <a:t>(3 </a:t>
            </a:r>
            <a:r>
              <a:rPr lang="en-US" altLang="en-US" sz="2000" spc="0" dirty="0">
                <a:solidFill>
                  <a:schemeClr val="tx1"/>
                </a:solidFill>
                <a:effectLst/>
              </a:rPr>
              <a:t>of </a:t>
            </a:r>
            <a:r>
              <a:rPr lang="en-US" altLang="en-US" sz="2000" spc="0" dirty="0" smtClean="0">
                <a:solidFill>
                  <a:schemeClr val="tx1"/>
                </a:solidFill>
                <a:effectLst/>
              </a:rPr>
              <a:t>5)</a:t>
            </a:r>
            <a:endParaRPr lang="en-US" altLang="en-US" spc="0" dirty="0">
              <a:solidFill>
                <a:schemeClr val="tx1"/>
              </a:solidFill>
              <a:effectLst/>
            </a:endParaRPr>
          </a:p>
        </p:txBody>
      </p:sp>
      <p:sp>
        <p:nvSpPr>
          <p:cNvPr id="446467" name="Rectangle 3"/>
          <p:cNvSpPr>
            <a:spLocks noGrp="1" noChangeArrowheads="1"/>
          </p:cNvSpPr>
          <p:nvPr>
            <p:ph idx="1"/>
          </p:nvPr>
        </p:nvSpPr>
        <p:spPr>
          <a:xfrm>
            <a:off x="353841" y="1088682"/>
            <a:ext cx="8229600" cy="4068806"/>
          </a:xfrm>
        </p:spPr>
        <p:txBody>
          <a:bodyPr/>
          <a:lstStyle/>
          <a:p>
            <a:pPr>
              <a:lnSpc>
                <a:spcPct val="90000"/>
              </a:lnSpc>
            </a:pPr>
            <a:r>
              <a:rPr lang="en-GB" altLang="en-US" sz="2800" dirty="0"/>
              <a:t>Developing Detailed Work Schedule takes three steps</a:t>
            </a:r>
            <a:r>
              <a:rPr lang="en-GB" altLang="en-US" sz="2800" dirty="0" smtClean="0"/>
              <a:t>:</a:t>
            </a:r>
            <a:endParaRPr lang="en-GB" altLang="en-US" sz="2800" dirty="0"/>
          </a:p>
          <a:p>
            <a:pPr lvl="1">
              <a:lnSpc>
                <a:spcPct val="90000"/>
              </a:lnSpc>
            </a:pPr>
            <a:r>
              <a:rPr lang="en-GB" altLang="en-US" sz="2400" dirty="0"/>
              <a:t>Develop a Work Breakdown Structure (</a:t>
            </a:r>
            <a:r>
              <a:rPr lang="en-GB" altLang="en-US" sz="2400" dirty="0" smtClean="0"/>
              <a:t>W</a:t>
            </a:r>
            <a:r>
              <a:rPr lang="en-GB" altLang="en-US" sz="100" dirty="0" smtClean="0"/>
              <a:t> </a:t>
            </a:r>
            <a:r>
              <a:rPr lang="en-GB" altLang="en-US" sz="2400" dirty="0" smtClean="0"/>
              <a:t>B</a:t>
            </a:r>
            <a:r>
              <a:rPr lang="en-GB" altLang="en-US" sz="100" dirty="0" smtClean="0"/>
              <a:t> </a:t>
            </a:r>
            <a:r>
              <a:rPr lang="en-GB" altLang="en-US" sz="2400" dirty="0" smtClean="0"/>
              <a:t>S</a:t>
            </a:r>
            <a:r>
              <a:rPr lang="en-GB" altLang="en-US" sz="2400" dirty="0"/>
              <a:t>)</a:t>
            </a:r>
          </a:p>
          <a:p>
            <a:pPr lvl="2">
              <a:lnSpc>
                <a:spcPct val="90000"/>
              </a:lnSpc>
            </a:pPr>
            <a:r>
              <a:rPr lang="en-GB" altLang="en-US" sz="2000" dirty="0"/>
              <a:t>The list or hierarchy of activities and tasks used to estimate the work to be done in a project or iteration</a:t>
            </a:r>
            <a:endParaRPr lang="en-GB" altLang="en-US" sz="1800" dirty="0"/>
          </a:p>
          <a:p>
            <a:pPr lvl="1">
              <a:lnSpc>
                <a:spcPct val="90000"/>
              </a:lnSpc>
            </a:pPr>
            <a:r>
              <a:rPr lang="en-GB" altLang="en-US" sz="2400" dirty="0"/>
              <a:t>Estimate effort and identify dependencies</a:t>
            </a:r>
          </a:p>
          <a:p>
            <a:pPr lvl="2">
              <a:lnSpc>
                <a:spcPct val="90000"/>
              </a:lnSpc>
            </a:pPr>
            <a:r>
              <a:rPr lang="en-GB" altLang="en-US" sz="2000" dirty="0"/>
              <a:t>Task times</a:t>
            </a:r>
          </a:p>
          <a:p>
            <a:pPr lvl="2">
              <a:lnSpc>
                <a:spcPct val="90000"/>
              </a:lnSpc>
            </a:pPr>
            <a:r>
              <a:rPr lang="en-GB" altLang="en-US" sz="2000" dirty="0"/>
              <a:t>Tasks that must be completed before another task begins</a:t>
            </a:r>
          </a:p>
          <a:p>
            <a:pPr lvl="2">
              <a:lnSpc>
                <a:spcPct val="90000"/>
              </a:lnSpc>
            </a:pPr>
            <a:r>
              <a:rPr lang="en-GB" altLang="en-US" sz="2000" dirty="0"/>
              <a:t>Critical path--a sequence of tasks that can’t be delayed without causing the entire project to be delayed</a:t>
            </a:r>
          </a:p>
          <a:p>
            <a:pPr lvl="1">
              <a:lnSpc>
                <a:spcPct val="90000"/>
              </a:lnSpc>
            </a:pPr>
            <a:r>
              <a:rPr lang="en-GB" altLang="en-US" sz="2400" dirty="0"/>
              <a:t>Create a schedule using a Gantt chart</a:t>
            </a:r>
          </a:p>
          <a:p>
            <a:pPr lvl="2">
              <a:lnSpc>
                <a:spcPct val="90000"/>
              </a:lnSpc>
            </a:pPr>
            <a:r>
              <a:rPr lang="en-GB" altLang="en-US" sz="1800" dirty="0"/>
              <a:t>Bar chart that portrays the schedule by the length of horizontal bars superimposed on a calendar</a:t>
            </a:r>
          </a:p>
        </p:txBody>
      </p:sp>
      <p:sp>
        <p:nvSpPr>
          <p:cNvPr id="2" name="Slide Number Placeholder 1"/>
          <p:cNvSpPr>
            <a:spLocks noGrp="1"/>
          </p:cNvSpPr>
          <p:nvPr>
            <p:ph type="sldNum" sz="quarter" idx="4"/>
          </p:nvPr>
        </p:nvSpPr>
        <p:spPr/>
        <p:txBody>
          <a:bodyPr/>
          <a:lstStyle/>
          <a:p>
            <a:fld id="{61DEB0EC-30CF-43BE-83B1-E81C16CCAF72}" type="slidenum">
              <a:rPr lang="en-US" smtClean="0"/>
              <a:pPr/>
              <a:t>45</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Schedule the Work </a:t>
            </a:r>
            <a:r>
              <a:rPr lang="en-US" altLang="en-US" sz="2000" spc="0" dirty="0" smtClean="0">
                <a:solidFill>
                  <a:schemeClr val="tx1"/>
                </a:solidFill>
                <a:effectLst/>
              </a:rPr>
              <a:t>(4 </a:t>
            </a:r>
            <a:r>
              <a:rPr lang="en-US" altLang="en-US" sz="2000" spc="0" dirty="0">
                <a:solidFill>
                  <a:schemeClr val="tx1"/>
                </a:solidFill>
                <a:effectLst/>
              </a:rPr>
              <a:t>of </a:t>
            </a:r>
            <a:r>
              <a:rPr lang="en-US" altLang="en-US" sz="2000" spc="0" dirty="0" smtClean="0">
                <a:solidFill>
                  <a:schemeClr val="tx1"/>
                </a:solidFill>
                <a:effectLst/>
              </a:rPr>
              <a:t>5)</a:t>
            </a:r>
            <a:endParaRPr lang="en-US" altLang="en-US" spc="0" dirty="0">
              <a:solidFill>
                <a:schemeClr val="tx1"/>
              </a:solidFill>
              <a:effectLst/>
            </a:endParaRPr>
          </a:p>
        </p:txBody>
      </p:sp>
      <p:sp>
        <p:nvSpPr>
          <p:cNvPr id="446467" name="Rectangle 3"/>
          <p:cNvSpPr>
            <a:spLocks noGrp="1" noChangeArrowheads="1"/>
          </p:cNvSpPr>
          <p:nvPr>
            <p:ph idx="1"/>
          </p:nvPr>
        </p:nvSpPr>
        <p:spPr>
          <a:xfrm>
            <a:off x="359118" y="1084906"/>
            <a:ext cx="8229600" cy="3028521"/>
          </a:xfrm>
        </p:spPr>
        <p:txBody>
          <a:bodyPr/>
          <a:lstStyle/>
          <a:p>
            <a:pPr>
              <a:lnSpc>
                <a:spcPct val="90000"/>
              </a:lnSpc>
            </a:pPr>
            <a:r>
              <a:rPr lang="en-GB" altLang="en-US" dirty="0" smtClean="0"/>
              <a:t>Tasks for the Work Breakdown Schedule</a:t>
            </a:r>
          </a:p>
          <a:p>
            <a:pPr lvl="1"/>
            <a:r>
              <a:rPr lang="en-US" dirty="0" smtClean="0"/>
              <a:t>There </a:t>
            </a:r>
            <a:r>
              <a:rPr lang="en-US" dirty="0"/>
              <a:t>should be a way to recognize when the task is </a:t>
            </a:r>
            <a:r>
              <a:rPr lang="en-US" dirty="0" smtClean="0"/>
              <a:t>complete.</a:t>
            </a:r>
          </a:p>
          <a:p>
            <a:pPr lvl="1"/>
            <a:r>
              <a:rPr lang="en-US" dirty="0" smtClean="0"/>
              <a:t>The </a:t>
            </a:r>
            <a:r>
              <a:rPr lang="en-US" dirty="0"/>
              <a:t>definition of the task should be clear enough so you can estimate </a:t>
            </a:r>
            <a:r>
              <a:rPr lang="en-US" dirty="0" smtClean="0"/>
              <a:t>the amount </a:t>
            </a:r>
            <a:r>
              <a:rPr lang="en-US" dirty="0"/>
              <a:t>of effort required.</a:t>
            </a:r>
          </a:p>
          <a:p>
            <a:pPr lvl="1"/>
            <a:r>
              <a:rPr lang="en-US" dirty="0" smtClean="0"/>
              <a:t>As </a:t>
            </a:r>
            <a:r>
              <a:rPr lang="en-US" dirty="0"/>
              <a:t>a general rule for software projects, the effort should take one to </a:t>
            </a:r>
            <a:r>
              <a:rPr lang="en-US" dirty="0" smtClean="0"/>
              <a:t>five working days.</a:t>
            </a:r>
            <a:endParaRPr lang="en-GB" altLang="en-US"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46</a:t>
            </a:fld>
            <a:endParaRPr lang="en-US"/>
          </a:p>
        </p:txBody>
      </p:sp>
      <p:sp>
        <p:nvSpPr>
          <p:cNvPr id="4" name="Footer Placeholder 4"/>
          <p:cNvSpPr>
            <a:spLocks noGrp="1"/>
          </p:cNvSpPr>
          <p:nvPr>
            <p:ph type="ftr" sz="quarter" idx="3"/>
          </p:nvPr>
        </p:nvSpPr>
        <p:spPr>
          <a:xfrm>
            <a:off x="0" y="6297441"/>
            <a:ext cx="76962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1112401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381000" y="230188"/>
            <a:ext cx="2590800" cy="2437590"/>
          </a:xfrm>
        </p:spPr>
        <p:txBody>
          <a:bodyPr/>
          <a:lstStyle/>
          <a:p>
            <a:r>
              <a:rPr lang="en-US" altLang="en-US" sz="4000" spc="0" dirty="0">
                <a:solidFill>
                  <a:schemeClr val="tx1"/>
                </a:solidFill>
                <a:effectLst/>
              </a:rPr>
              <a:t>Schedule the </a:t>
            </a:r>
            <a:r>
              <a:rPr lang="en-US" altLang="en-US" sz="4000" spc="0" dirty="0" smtClean="0">
                <a:solidFill>
                  <a:schemeClr val="tx1"/>
                </a:solidFill>
                <a:effectLst/>
              </a:rPr>
              <a:t>Work:</a:t>
            </a:r>
            <a:r>
              <a:rPr lang="en-US" altLang="en-US" sz="2800" spc="0" dirty="0">
                <a:solidFill>
                  <a:schemeClr val="tx1"/>
                </a:solidFill>
                <a:effectLst/>
              </a:rPr>
              <a:t> </a:t>
            </a:r>
            <a:r>
              <a:rPr lang="en-US" altLang="en-US" sz="2400" spc="0" dirty="0" smtClean="0">
                <a:solidFill>
                  <a:schemeClr val="tx1"/>
                </a:solidFill>
                <a:effectLst/>
              </a:rPr>
              <a:t>Work </a:t>
            </a:r>
            <a:r>
              <a:rPr lang="en-US" altLang="en-US" sz="2400" spc="0" dirty="0">
                <a:solidFill>
                  <a:schemeClr val="tx1"/>
                </a:solidFill>
                <a:effectLst/>
              </a:rPr>
              <a:t>Breakdown Structure (</a:t>
            </a:r>
            <a:r>
              <a:rPr lang="en-US" altLang="en-US" sz="2400" spc="0" dirty="0" smtClean="0">
                <a:solidFill>
                  <a:schemeClr val="tx1"/>
                </a:solidFill>
                <a:effectLst/>
              </a:rPr>
              <a:t>W</a:t>
            </a:r>
            <a:r>
              <a:rPr lang="en-US" altLang="en-US" sz="100" spc="0" dirty="0" smtClean="0">
                <a:solidFill>
                  <a:schemeClr val="tx1"/>
                </a:solidFill>
                <a:effectLst/>
              </a:rPr>
              <a:t> </a:t>
            </a:r>
            <a:r>
              <a:rPr lang="en-US" altLang="en-US" sz="2400" spc="0" dirty="0" smtClean="0">
                <a:solidFill>
                  <a:schemeClr val="tx1"/>
                </a:solidFill>
                <a:effectLst/>
              </a:rPr>
              <a:t>B</a:t>
            </a:r>
            <a:r>
              <a:rPr lang="en-US" altLang="en-US" sz="100" spc="0" dirty="0" smtClean="0">
                <a:solidFill>
                  <a:schemeClr val="tx1"/>
                </a:solidFill>
                <a:effectLst/>
              </a:rPr>
              <a:t> </a:t>
            </a:r>
            <a:r>
              <a:rPr lang="en-US" altLang="en-US" sz="2400" spc="0" dirty="0" smtClean="0">
                <a:solidFill>
                  <a:schemeClr val="tx1"/>
                </a:solidFill>
                <a:effectLst/>
              </a:rPr>
              <a:t>S</a:t>
            </a:r>
            <a:r>
              <a:rPr lang="en-US" altLang="en-US" sz="2400" spc="0" dirty="0">
                <a:solidFill>
                  <a:schemeClr val="tx1"/>
                </a:solidFill>
                <a:effectLst/>
              </a:rPr>
              <a:t>) with Time Estimates and </a:t>
            </a:r>
            <a:r>
              <a:rPr lang="en-US" altLang="en-US" sz="2400" spc="0" dirty="0" smtClean="0">
                <a:solidFill>
                  <a:schemeClr val="tx1"/>
                </a:solidFill>
                <a:effectLst/>
              </a:rPr>
              <a:t>Notes</a:t>
            </a:r>
            <a:endParaRPr lang="en-US" altLang="en-US" sz="2000" spc="0" dirty="0">
              <a:solidFill>
                <a:schemeClr val="tx1"/>
              </a:solidFill>
              <a:effectLst/>
            </a:endParaRPr>
          </a:p>
        </p:txBody>
      </p:sp>
      <p:pic>
        <p:nvPicPr>
          <p:cNvPr id="12" name="Content Placeholder 11" descr="Work breakdown structure. Iteration 1 of sales subsystem. 1. Project planning: Develop W B S and build schedule and then plan the work, half a day. 2. Analysis tasks: Meet  with Sales department, 1 day. Meet with marketing department, 1 day. Define required information and data elements, share with Cougar team, 1 day. Model user activities, 1 day. 3. Design tasks: Design database schema, work with Cougar team, 1 day. Design screen layouts and cross links, 2 days. Identify program classes and methods, 1 day. 4. Build tasks: build database, coordinate with Cougar team, half a day. Write program decode, 4 days. Integrate 3 D imaging code, 2 days. Build test data, 2 days. Set up user, simulated live environment, half a day. Perform acceptance tests with users, 2 days. Release accepted version, half a day. Perform team introspection, half a day. Note: The use cases in this iteration require data and a database schema that is also used in building the catalog. Building the catalog will be done in the first iteration of the Marketing subsystem. The two iterations will be done in parallel, and the two teams, Tiger team and Cougar team, will coordinate and share information. Note: The four use cases that will be developed during this iteration are: 1. Search for item. 2. View detailed information for an item. 3. View rotating 3 D image of item. 4. Compare characteristics and prices across multiple items. "/>
          <p:cNvPicPr>
            <a:picLocks noGrp="1" noChangeAspect="1"/>
          </p:cNvPicPr>
          <p:nvPr>
            <p:ph idx="1"/>
          </p:nvPr>
        </p:nvPicPr>
        <p:blipFill>
          <a:blip r:embed="rId2"/>
          <a:stretch>
            <a:fillRect/>
          </a:stretch>
        </p:blipFill>
        <p:spPr>
          <a:xfrm>
            <a:off x="4293328" y="207828"/>
            <a:ext cx="4241478" cy="5735772"/>
          </a:xfrm>
          <a:prstGeom prst="rect">
            <a:avLst/>
          </a:prstGeom>
        </p:spPr>
      </p:pic>
      <p:sp>
        <p:nvSpPr>
          <p:cNvPr id="3" name="Slide Number Placeholder 2"/>
          <p:cNvSpPr>
            <a:spLocks noGrp="1"/>
          </p:cNvSpPr>
          <p:nvPr>
            <p:ph type="sldNum" sz="quarter" idx="4"/>
          </p:nvPr>
        </p:nvSpPr>
        <p:spPr/>
        <p:txBody>
          <a:bodyPr/>
          <a:lstStyle/>
          <a:p>
            <a:fld id="{61DEB0EC-30CF-43BE-83B1-E81C16CCAF72}" type="slidenum">
              <a:rPr lang="en-US" smtClean="0"/>
              <a:pPr/>
              <a:t>47</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304800" y="125241"/>
            <a:ext cx="8382000" cy="609398"/>
          </a:xfrm>
        </p:spPr>
        <p:txBody>
          <a:bodyPr/>
          <a:lstStyle/>
          <a:p>
            <a:r>
              <a:rPr lang="en-US" altLang="en-US" spc="0" dirty="0">
                <a:solidFill>
                  <a:schemeClr val="tx1"/>
                </a:solidFill>
                <a:effectLst/>
              </a:rPr>
              <a:t>Schedule the Work </a:t>
            </a:r>
            <a:r>
              <a:rPr lang="en-US" altLang="en-US" sz="2000" spc="0" dirty="0" smtClean="0">
                <a:solidFill>
                  <a:schemeClr val="tx1"/>
                </a:solidFill>
                <a:effectLst/>
              </a:rPr>
              <a:t>(5 </a:t>
            </a:r>
            <a:r>
              <a:rPr lang="en-US" altLang="en-US" sz="2000" spc="0" dirty="0">
                <a:solidFill>
                  <a:schemeClr val="tx1"/>
                </a:solidFill>
                <a:effectLst/>
              </a:rPr>
              <a:t>of </a:t>
            </a:r>
            <a:r>
              <a:rPr lang="en-US" altLang="en-US" sz="2000" spc="0" dirty="0" smtClean="0">
                <a:solidFill>
                  <a:schemeClr val="tx1"/>
                </a:solidFill>
                <a:effectLst/>
              </a:rPr>
              <a:t>5)</a:t>
            </a:r>
            <a:endParaRPr lang="en-US" altLang="en-US" spc="0" dirty="0">
              <a:solidFill>
                <a:schemeClr val="tx1"/>
              </a:solidFill>
              <a:effectLst/>
            </a:endParaRPr>
          </a:p>
        </p:txBody>
      </p:sp>
      <p:sp>
        <p:nvSpPr>
          <p:cNvPr id="448515" name="Rectangle 3"/>
          <p:cNvSpPr>
            <a:spLocks noGrp="1" noChangeArrowheads="1"/>
          </p:cNvSpPr>
          <p:nvPr>
            <p:ph idx="1"/>
          </p:nvPr>
        </p:nvSpPr>
        <p:spPr>
          <a:xfrm>
            <a:off x="362894" y="1088682"/>
            <a:ext cx="8382000" cy="1330325"/>
          </a:xfrm>
        </p:spPr>
        <p:txBody>
          <a:bodyPr/>
          <a:lstStyle/>
          <a:p>
            <a:pPr>
              <a:lnSpc>
                <a:spcPct val="90000"/>
              </a:lnSpc>
            </a:pPr>
            <a:r>
              <a:rPr lang="en-GB" altLang="en-US" sz="2800" dirty="0"/>
              <a:t>Gantt Chart for first iteration</a:t>
            </a:r>
          </a:p>
          <a:p>
            <a:pPr lvl="1">
              <a:lnSpc>
                <a:spcPct val="90000"/>
              </a:lnSpc>
            </a:pPr>
            <a:r>
              <a:rPr lang="en-GB" altLang="en-US" sz="2000" dirty="0"/>
              <a:t>Shows task, duration, start date, predecessors, and </a:t>
            </a:r>
            <a:r>
              <a:rPr lang="en-GB" altLang="en-US" sz="2000" dirty="0" smtClean="0"/>
              <a:t>resources</a:t>
            </a:r>
          </a:p>
          <a:p>
            <a:pPr lvl="1">
              <a:lnSpc>
                <a:spcPct val="90000"/>
              </a:lnSpc>
            </a:pPr>
            <a:r>
              <a:rPr lang="en-GB" altLang="en-US" sz="2000" dirty="0" smtClean="0"/>
              <a:t>Generates </a:t>
            </a:r>
            <a:r>
              <a:rPr lang="en-GB" altLang="en-US" sz="2000" dirty="0"/>
              <a:t>chart graphically showing dates, predecessors, tasks, and critical </a:t>
            </a:r>
            <a:r>
              <a:rPr lang="en-GB" altLang="en-US" sz="2000" dirty="0" smtClean="0"/>
              <a:t>path</a:t>
            </a:r>
            <a:endParaRPr lang="en-GB" altLang="en-US" sz="2000" dirty="0"/>
          </a:p>
        </p:txBody>
      </p:sp>
      <p:pic>
        <p:nvPicPr>
          <p:cNvPr id="10" name="Content Placeholder 9" descr="The image shows a Grantt chart for the first iteration iof a project. The columns show task, duration, start date, predecessors, and critical path."/>
          <p:cNvPicPr>
            <a:picLocks noGrp="1" noChangeAspect="1"/>
          </p:cNvPicPr>
          <p:nvPr>
            <p:ph sz="quarter" idx="10"/>
          </p:nvPr>
        </p:nvPicPr>
        <p:blipFill>
          <a:blip r:embed="rId2"/>
          <a:stretch>
            <a:fillRect/>
          </a:stretch>
        </p:blipFill>
        <p:spPr>
          <a:xfrm>
            <a:off x="1219200" y="2590800"/>
            <a:ext cx="6687291" cy="3330667"/>
          </a:xfrm>
          <a:prstGeom prst="rect">
            <a:avLst/>
          </a:prstGeom>
        </p:spPr>
      </p:pic>
      <p:sp>
        <p:nvSpPr>
          <p:cNvPr id="3" name="Slide Number Placeholder 2"/>
          <p:cNvSpPr>
            <a:spLocks noGrp="1"/>
          </p:cNvSpPr>
          <p:nvPr>
            <p:ph type="sldNum" sz="quarter" idx="4"/>
          </p:nvPr>
        </p:nvSpPr>
        <p:spPr/>
        <p:txBody>
          <a:bodyPr/>
          <a:lstStyle/>
          <a:p>
            <a:fld id="{61DEB0EC-30CF-43BE-83B1-E81C16CCAF72}" type="slidenum">
              <a:rPr lang="en-US" smtClean="0"/>
              <a:pPr/>
              <a:t>48</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extLst>
      <p:ext uri="{BB962C8B-B14F-4D97-AF65-F5344CB8AC3E}">
        <p14:creationId xmlns:p14="http://schemas.microsoft.com/office/powerpoint/2010/main" val="158866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Staff and Allocate </a:t>
            </a:r>
            <a:r>
              <a:rPr lang="en-US" altLang="en-US" spc="0" dirty="0" smtClean="0">
                <a:solidFill>
                  <a:schemeClr val="tx1"/>
                </a:solidFill>
                <a:effectLst/>
              </a:rPr>
              <a:t>Resources</a:t>
            </a:r>
            <a:endParaRPr lang="en-US" altLang="en-US" spc="0" dirty="0">
              <a:solidFill>
                <a:schemeClr val="tx1"/>
              </a:solidFill>
              <a:effectLst/>
            </a:endParaRPr>
          </a:p>
        </p:txBody>
      </p:sp>
      <p:sp>
        <p:nvSpPr>
          <p:cNvPr id="449539" name="Rectangle 3"/>
          <p:cNvSpPr>
            <a:spLocks noGrp="1" noChangeArrowheads="1"/>
          </p:cNvSpPr>
          <p:nvPr>
            <p:ph idx="1"/>
          </p:nvPr>
        </p:nvSpPr>
        <p:spPr>
          <a:xfrm>
            <a:off x="350065" y="1075853"/>
            <a:ext cx="8229600" cy="3276600"/>
          </a:xfrm>
        </p:spPr>
        <p:txBody>
          <a:bodyPr/>
          <a:lstStyle/>
          <a:p>
            <a:pPr>
              <a:lnSpc>
                <a:spcPct val="90000"/>
              </a:lnSpc>
            </a:pPr>
            <a:r>
              <a:rPr lang="en-GB" altLang="en-US" sz="3200" dirty="0"/>
              <a:t>Staffing activity tasks consists of 5 tasks</a:t>
            </a:r>
            <a:r>
              <a:rPr lang="en-GB" altLang="en-US" sz="3200" dirty="0" smtClean="0"/>
              <a:t>:</a:t>
            </a:r>
            <a:endParaRPr lang="en-GB" altLang="en-US" sz="3200" dirty="0"/>
          </a:p>
          <a:p>
            <a:pPr lvl="1">
              <a:lnSpc>
                <a:spcPct val="90000"/>
              </a:lnSpc>
            </a:pPr>
            <a:r>
              <a:rPr lang="en-US" altLang="en-US" sz="2700" dirty="0"/>
              <a:t>Developing a resource plan for the project</a:t>
            </a:r>
          </a:p>
          <a:p>
            <a:pPr lvl="1">
              <a:lnSpc>
                <a:spcPct val="90000"/>
              </a:lnSpc>
            </a:pPr>
            <a:r>
              <a:rPr lang="en-US" altLang="en-US" sz="2700" dirty="0"/>
              <a:t>Identifying and requesting specific technical staff</a:t>
            </a:r>
          </a:p>
          <a:p>
            <a:pPr lvl="1">
              <a:lnSpc>
                <a:spcPct val="90000"/>
              </a:lnSpc>
            </a:pPr>
            <a:r>
              <a:rPr lang="en-US" altLang="en-US" sz="2700" dirty="0"/>
              <a:t>Identifying and requesting specific user staff</a:t>
            </a:r>
          </a:p>
          <a:p>
            <a:pPr lvl="1">
              <a:lnSpc>
                <a:spcPct val="90000"/>
              </a:lnSpc>
            </a:pPr>
            <a:r>
              <a:rPr lang="en-US" altLang="en-US" sz="2700" dirty="0"/>
              <a:t>Organizing the project team into work groups</a:t>
            </a:r>
          </a:p>
          <a:p>
            <a:pPr lvl="1">
              <a:lnSpc>
                <a:spcPct val="90000"/>
              </a:lnSpc>
            </a:pPr>
            <a:r>
              <a:rPr lang="en-US" altLang="en-US" sz="2700" dirty="0"/>
              <a:t>Conducting preliminary training and team-building exercises</a:t>
            </a:r>
            <a:endParaRPr lang="en-GB" altLang="en-US" sz="27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49</a:t>
            </a:fld>
            <a:endParaRPr lang="en-US"/>
          </a:p>
        </p:txBody>
      </p:sp>
      <p:sp>
        <p:nvSpPr>
          <p:cNvPr id="4" name="Footer Placeholder 4"/>
          <p:cNvSpPr>
            <a:spLocks noGrp="1"/>
          </p:cNvSpPr>
          <p:nvPr>
            <p:ph type="ftr" sz="quarter" idx="3"/>
          </p:nvPr>
        </p:nvSpPr>
        <p:spPr>
          <a:xfrm>
            <a:off x="0" y="6297441"/>
            <a:ext cx="78486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pc="0" dirty="0">
                <a:solidFill>
                  <a:schemeClr val="tx1"/>
                </a:solidFill>
                <a:effectLst/>
              </a:rPr>
              <a:t>Overview</a:t>
            </a:r>
          </a:p>
        </p:txBody>
      </p:sp>
      <p:sp>
        <p:nvSpPr>
          <p:cNvPr id="132099" name="Rectangle 3"/>
          <p:cNvSpPr>
            <a:spLocks noGrp="1" noChangeArrowheads="1"/>
          </p:cNvSpPr>
          <p:nvPr>
            <p:ph type="body" sz="quarter" idx="10"/>
          </p:nvPr>
        </p:nvSpPr>
        <p:spPr>
          <a:xfrm>
            <a:off x="371947" y="1057747"/>
            <a:ext cx="8382000" cy="4074848"/>
          </a:xfrm>
        </p:spPr>
        <p:txBody>
          <a:bodyPr/>
          <a:lstStyle/>
          <a:p>
            <a:r>
              <a:rPr lang="en-GB" altLang="en-US" sz="3200" dirty="0"/>
              <a:t>Chapter </a:t>
            </a:r>
            <a:r>
              <a:rPr lang="en-GB" altLang="en-US" sz="3200" dirty="0" smtClean="0"/>
              <a:t>10 </a:t>
            </a:r>
            <a:r>
              <a:rPr lang="en-GB" altLang="en-US" sz="3200" dirty="0"/>
              <a:t>covered the various alternatives for the </a:t>
            </a:r>
            <a:r>
              <a:rPr lang="en-GB" altLang="en-US" sz="3200" dirty="0" smtClean="0"/>
              <a:t>S</a:t>
            </a:r>
            <a:r>
              <a:rPr lang="en-GB" altLang="en-US" sz="100" dirty="0" smtClean="0"/>
              <a:t> </a:t>
            </a:r>
            <a:r>
              <a:rPr lang="en-GB" altLang="en-US" sz="3200" dirty="0" smtClean="0"/>
              <a:t>D</a:t>
            </a:r>
            <a:r>
              <a:rPr lang="en-GB" altLang="en-US" sz="100" dirty="0" smtClean="0"/>
              <a:t> </a:t>
            </a:r>
            <a:r>
              <a:rPr lang="en-GB" altLang="en-US" sz="3200" dirty="0" smtClean="0"/>
              <a:t>L</a:t>
            </a:r>
            <a:r>
              <a:rPr lang="en-GB" altLang="en-US" sz="100" dirty="0" smtClean="0"/>
              <a:t> </a:t>
            </a:r>
            <a:r>
              <a:rPr lang="en-GB" altLang="en-US" sz="3200" dirty="0" smtClean="0"/>
              <a:t>C </a:t>
            </a:r>
            <a:r>
              <a:rPr lang="en-GB" altLang="en-US" sz="3200" dirty="0"/>
              <a:t>and approaches to </a:t>
            </a:r>
            <a:r>
              <a:rPr lang="en-GB" altLang="en-US" sz="3200" dirty="0" smtClean="0"/>
              <a:t>development</a:t>
            </a:r>
            <a:endParaRPr lang="en-GB" altLang="en-US" sz="3200" dirty="0"/>
          </a:p>
          <a:p>
            <a:r>
              <a:rPr lang="en-GB" altLang="en-US" sz="3200" dirty="0"/>
              <a:t>You should be asking yourself:</a:t>
            </a:r>
          </a:p>
          <a:p>
            <a:pPr lvl="1"/>
            <a:r>
              <a:rPr lang="en-US" altLang="en-US" sz="2800" dirty="0"/>
              <a:t>“How are all these activities coordinated?”</a:t>
            </a:r>
          </a:p>
          <a:p>
            <a:pPr lvl="1"/>
            <a:r>
              <a:rPr lang="en-US" altLang="en-US" sz="2800" dirty="0"/>
              <a:t>“How do I know which tasks to do first?”</a:t>
            </a:r>
          </a:p>
          <a:p>
            <a:pPr lvl="1"/>
            <a:r>
              <a:rPr lang="en-US" altLang="en-US" sz="2800" dirty="0"/>
              <a:t>“How is the work assigned to the different teams and team members?”</a:t>
            </a:r>
          </a:p>
          <a:p>
            <a:pPr lvl="1"/>
            <a:r>
              <a:rPr lang="en-US" altLang="en-US" sz="2800" dirty="0"/>
              <a:t>“How do I know which parts of the new system should be developed first</a:t>
            </a:r>
            <a:r>
              <a:rPr lang="en-US" altLang="en-US" sz="2800" dirty="0" smtClean="0"/>
              <a:t>?”</a:t>
            </a:r>
            <a:endParaRPr lang="en-GB" altLang="en-US" sz="28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5</a:t>
            </a:fld>
            <a:endParaRPr lang="en-US"/>
          </a:p>
        </p:txBody>
      </p:sp>
      <p:sp>
        <p:nvSpPr>
          <p:cNvPr id="4" name="Footer Placeholder 4"/>
          <p:cNvSpPr>
            <a:spLocks noGrp="1"/>
          </p:cNvSpPr>
          <p:nvPr>
            <p:ph type="ftr" sz="quarter" idx="3"/>
          </p:nvPr>
        </p:nvSpPr>
        <p:spPr>
          <a:xfrm>
            <a:off x="-45265" y="6356350"/>
            <a:ext cx="7696200" cy="365125"/>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304800" y="122238"/>
            <a:ext cx="7696200" cy="1052596"/>
          </a:xfrm>
        </p:spPr>
        <p:txBody>
          <a:bodyPr/>
          <a:lstStyle/>
          <a:p>
            <a:r>
              <a:rPr lang="en-US" altLang="en-US" spc="0" dirty="0">
                <a:solidFill>
                  <a:schemeClr val="tx1"/>
                </a:solidFill>
                <a:effectLst/>
              </a:rPr>
              <a:t>Evaluate Work </a:t>
            </a:r>
            <a:r>
              <a:rPr lang="en-US" altLang="en-US" spc="0" dirty="0" smtClean="0">
                <a:solidFill>
                  <a:schemeClr val="tx1"/>
                </a:solidFill>
                <a:effectLst/>
              </a:rPr>
              <a:t>Processes:</a:t>
            </a:r>
            <a:r>
              <a:rPr lang="en-US" altLang="en-US" sz="3600" spc="0" dirty="0">
                <a:solidFill>
                  <a:schemeClr val="tx1"/>
                </a:solidFill>
                <a:effectLst/>
              </a:rPr>
              <a:t> </a:t>
            </a:r>
            <a:r>
              <a:rPr lang="en-US" altLang="en-US" sz="3200" spc="0" dirty="0" smtClean="0">
                <a:solidFill>
                  <a:schemeClr val="tx1"/>
                </a:solidFill>
                <a:effectLst/>
              </a:rPr>
              <a:t>Retrospective</a:t>
            </a:r>
            <a:endParaRPr lang="en-US" altLang="en-US" sz="3200" spc="0" dirty="0">
              <a:solidFill>
                <a:schemeClr val="tx1"/>
              </a:solidFill>
              <a:effectLst/>
            </a:endParaRPr>
          </a:p>
        </p:txBody>
      </p:sp>
      <p:sp>
        <p:nvSpPr>
          <p:cNvPr id="450563" name="Rectangle 3"/>
          <p:cNvSpPr>
            <a:spLocks noGrp="1" noChangeArrowheads="1"/>
          </p:cNvSpPr>
          <p:nvPr>
            <p:ph idx="1"/>
          </p:nvPr>
        </p:nvSpPr>
        <p:spPr>
          <a:xfrm>
            <a:off x="381000" y="1371600"/>
            <a:ext cx="8229600" cy="4294909"/>
          </a:xfrm>
        </p:spPr>
        <p:txBody>
          <a:bodyPr/>
          <a:lstStyle/>
          <a:p>
            <a:pPr>
              <a:lnSpc>
                <a:spcPct val="90000"/>
              </a:lnSpc>
            </a:pPr>
            <a:r>
              <a:rPr lang="en-US" altLang="en-US" sz="2800" dirty="0"/>
              <a:t>Are our communication procedures adequate? How can they be improved?</a:t>
            </a:r>
          </a:p>
          <a:p>
            <a:pPr>
              <a:lnSpc>
                <a:spcPct val="90000"/>
              </a:lnSpc>
            </a:pPr>
            <a:r>
              <a:rPr lang="en-US" altLang="en-US" sz="2800" dirty="0"/>
              <a:t>Are our working relationships with the user effective?</a:t>
            </a:r>
          </a:p>
          <a:p>
            <a:pPr>
              <a:lnSpc>
                <a:spcPct val="90000"/>
              </a:lnSpc>
            </a:pPr>
            <a:r>
              <a:rPr lang="en-US" altLang="en-US" sz="2800" dirty="0"/>
              <a:t>Did we hit our deadlines? Why or why not?</a:t>
            </a:r>
          </a:p>
          <a:p>
            <a:pPr>
              <a:lnSpc>
                <a:spcPct val="90000"/>
              </a:lnSpc>
            </a:pPr>
            <a:r>
              <a:rPr lang="en-US" altLang="en-US" sz="2800" dirty="0"/>
              <a:t>Did we miss any major issues? How can we avoid this in the future?</a:t>
            </a:r>
          </a:p>
          <a:p>
            <a:pPr>
              <a:lnSpc>
                <a:spcPct val="90000"/>
              </a:lnSpc>
            </a:pPr>
            <a:r>
              <a:rPr lang="en-US" altLang="en-US" sz="2800" dirty="0"/>
              <a:t>What things went especially well? How can we ensure it continues?</a:t>
            </a:r>
          </a:p>
          <a:p>
            <a:pPr>
              <a:lnSpc>
                <a:spcPct val="90000"/>
              </a:lnSpc>
            </a:pPr>
            <a:r>
              <a:rPr lang="en-US" altLang="en-US" sz="2800" dirty="0"/>
              <a:t>What were the bottlenecks or problem areas? How can we eliminate them?</a:t>
            </a:r>
            <a:endParaRPr lang="en-GB" altLang="en-US" sz="28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50</a:t>
            </a:fld>
            <a:endParaRPr lang="en-US"/>
          </a:p>
        </p:txBody>
      </p:sp>
      <p:sp>
        <p:nvSpPr>
          <p:cNvPr id="4" name="Footer Placeholder 4"/>
          <p:cNvSpPr>
            <a:spLocks noGrp="1"/>
          </p:cNvSpPr>
          <p:nvPr>
            <p:ph type="ftr" sz="quarter" idx="3"/>
          </p:nvPr>
        </p:nvSpPr>
        <p:spPr>
          <a:xfrm>
            <a:off x="0" y="6297441"/>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381000" y="230187"/>
            <a:ext cx="8382000" cy="1107996"/>
          </a:xfrm>
        </p:spPr>
        <p:txBody>
          <a:bodyPr/>
          <a:lstStyle/>
          <a:p>
            <a:r>
              <a:rPr lang="en-US" altLang="en-US" sz="4000" spc="0" dirty="0">
                <a:solidFill>
                  <a:schemeClr val="tx1"/>
                </a:solidFill>
                <a:effectLst/>
              </a:rPr>
              <a:t>Monitor Project Progress and Make </a:t>
            </a:r>
            <a:r>
              <a:rPr lang="en-US" altLang="en-US" sz="4000" spc="0" dirty="0" smtClean="0">
                <a:solidFill>
                  <a:schemeClr val="tx1"/>
                </a:solidFill>
                <a:effectLst/>
              </a:rPr>
              <a:t>Corrections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451587" name="Rectangle 3"/>
          <p:cNvSpPr>
            <a:spLocks noGrp="1" noChangeArrowheads="1"/>
          </p:cNvSpPr>
          <p:nvPr>
            <p:ph idx="1"/>
          </p:nvPr>
        </p:nvSpPr>
        <p:spPr>
          <a:xfrm>
            <a:off x="381000" y="1447800"/>
            <a:ext cx="8382000" cy="387798"/>
          </a:xfrm>
        </p:spPr>
        <p:txBody>
          <a:bodyPr/>
          <a:lstStyle/>
          <a:p>
            <a:pPr marL="352800" indent="-352800">
              <a:lnSpc>
                <a:spcPct val="90000"/>
              </a:lnSpc>
              <a:spcBef>
                <a:spcPts val="1000"/>
              </a:spcBef>
            </a:pPr>
            <a:r>
              <a:rPr lang="en-GB" altLang="en-US" sz="2800" dirty="0"/>
              <a:t>Process to monitor and control project execution</a:t>
            </a:r>
          </a:p>
        </p:txBody>
      </p:sp>
      <p:pic>
        <p:nvPicPr>
          <p:cNvPr id="11" name="Picture 4" descr="The image shows a process diagram to monitor project progress and make corrections. Assign work to person or team, collect status, is task complete? If yes, back to assign work to person or team. If no, is task on target? If yes, collect status. If no, analyze variance, is variance significant? If no, collect status. If yes, take corrective action, assign work to person or team. "/>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01704" y="2471177"/>
            <a:ext cx="8140592" cy="210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61DEB0EC-30CF-43BE-83B1-E81C16CCAF72}" type="slidenum">
              <a:rPr lang="en-US" smtClean="0"/>
              <a:pPr/>
              <a:t>51</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381000" y="230188"/>
            <a:ext cx="8382000" cy="1107996"/>
          </a:xfrm>
        </p:spPr>
        <p:txBody>
          <a:bodyPr/>
          <a:lstStyle/>
          <a:p>
            <a:r>
              <a:rPr lang="en-US" altLang="en-US" sz="4000" spc="0" dirty="0">
                <a:solidFill>
                  <a:schemeClr val="tx1"/>
                </a:solidFill>
                <a:effectLst/>
              </a:rPr>
              <a:t>Monitor Project Progress and Make Corrections </a:t>
            </a:r>
            <a:r>
              <a:rPr lang="en-US" altLang="en-US" sz="2000" spc="0" dirty="0" smtClean="0">
                <a:solidFill>
                  <a:schemeClr val="tx1"/>
                </a:solidFill>
                <a:effectLst/>
              </a:rPr>
              <a:t>(2 </a:t>
            </a:r>
            <a:r>
              <a:rPr lang="en-US" altLang="en-US" sz="2000" spc="0" dirty="0">
                <a:solidFill>
                  <a:schemeClr val="tx1"/>
                </a:solidFill>
                <a:effectLst/>
              </a:rPr>
              <a:t>of 2)</a:t>
            </a:r>
            <a:endParaRPr lang="en-US" altLang="en-US" sz="4000" spc="0" dirty="0">
              <a:solidFill>
                <a:schemeClr val="tx1"/>
              </a:solidFill>
              <a:effectLst/>
            </a:endParaRPr>
          </a:p>
        </p:txBody>
      </p:sp>
      <p:sp>
        <p:nvSpPr>
          <p:cNvPr id="452611" name="Rectangle 3"/>
          <p:cNvSpPr>
            <a:spLocks noGrp="1" noChangeArrowheads="1"/>
          </p:cNvSpPr>
          <p:nvPr>
            <p:ph idx="1"/>
          </p:nvPr>
        </p:nvSpPr>
        <p:spPr>
          <a:xfrm>
            <a:off x="381000" y="1524000"/>
            <a:ext cx="8382000" cy="387798"/>
          </a:xfrm>
        </p:spPr>
        <p:txBody>
          <a:bodyPr/>
          <a:lstStyle/>
          <a:p>
            <a:pPr marL="352800" indent="-352800">
              <a:lnSpc>
                <a:spcPct val="90000"/>
              </a:lnSpc>
              <a:spcBef>
                <a:spcPts val="1000"/>
              </a:spcBef>
            </a:pPr>
            <a:r>
              <a:rPr lang="en-GB" altLang="en-US" sz="2800" dirty="0"/>
              <a:t>Sample Issues-Tracking Log</a:t>
            </a:r>
          </a:p>
        </p:txBody>
      </p:sp>
      <p:pic>
        <p:nvPicPr>
          <p:cNvPr id="10" name="Content Placeholder 9" descr="The image shows a sample issues tracking log to monitor project progress and make corrections. The columns are titled issue, date posted, short description of the issue, priority, impact, reported by, assigned tom target date, sesolution description status and fix date."/>
          <p:cNvPicPr>
            <a:picLocks noGrp="1" noChangeAspect="1"/>
          </p:cNvPicPr>
          <p:nvPr>
            <p:ph sz="quarter" idx="10"/>
          </p:nvPr>
        </p:nvPicPr>
        <p:blipFill>
          <a:blip r:embed="rId2"/>
          <a:stretch>
            <a:fillRect/>
          </a:stretch>
        </p:blipFill>
        <p:spPr>
          <a:xfrm>
            <a:off x="230433" y="2485715"/>
            <a:ext cx="8827984" cy="1449239"/>
          </a:xfrm>
          <a:prstGeom prst="rect">
            <a:avLst/>
          </a:prstGeom>
        </p:spPr>
      </p:pic>
      <p:sp>
        <p:nvSpPr>
          <p:cNvPr id="3" name="Slide Number Placeholder 2"/>
          <p:cNvSpPr>
            <a:spLocks noGrp="1"/>
          </p:cNvSpPr>
          <p:nvPr>
            <p:ph type="sldNum" sz="quarter" idx="4"/>
          </p:nvPr>
        </p:nvSpPr>
        <p:spPr/>
        <p:txBody>
          <a:bodyPr/>
          <a:lstStyle/>
          <a:p>
            <a:fld id="{61DEB0EC-30CF-43BE-83B1-E81C16CCAF72}" type="slidenum">
              <a:rPr lang="en-US" smtClean="0"/>
              <a:pPr/>
              <a:t>52</a:t>
            </a:fld>
            <a:endParaRPr 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ltLang="en-US" spc="0" dirty="0" smtClean="0">
                <a:solidFill>
                  <a:schemeClr val="tx1"/>
                </a:solidFill>
                <a:effectLst/>
              </a:rPr>
              <a:t>Summary </a:t>
            </a:r>
            <a:r>
              <a:rPr lang="en-US" altLang="en-US" sz="2000" spc="0" dirty="0" smtClean="0">
                <a:solidFill>
                  <a:schemeClr val="tx1"/>
                </a:solidFill>
                <a:effectLst/>
              </a:rPr>
              <a:t>(1 of 3)</a:t>
            </a:r>
            <a:endParaRPr lang="en-US" altLang="en-US" sz="2000" spc="0" dirty="0">
              <a:solidFill>
                <a:schemeClr val="tx1"/>
              </a:solidFill>
              <a:effectLst/>
            </a:endParaRPr>
          </a:p>
        </p:txBody>
      </p:sp>
      <p:sp>
        <p:nvSpPr>
          <p:cNvPr id="413699" name="Rectangle 3"/>
          <p:cNvSpPr>
            <a:spLocks noGrp="1" noChangeArrowheads="1"/>
          </p:cNvSpPr>
          <p:nvPr>
            <p:ph type="body" sz="quarter" idx="10"/>
          </p:nvPr>
        </p:nvSpPr>
        <p:spPr>
          <a:xfrm>
            <a:off x="357909" y="979969"/>
            <a:ext cx="8382000" cy="4875181"/>
          </a:xfrm>
        </p:spPr>
        <p:txBody>
          <a:bodyPr/>
          <a:lstStyle/>
          <a:p>
            <a:r>
              <a:rPr lang="en-US" altLang="en-US" sz="2400" dirty="0"/>
              <a:t>Project management is an important and challenging career role. Information systems projects do not have a great success rate, and project management knowledge and skills are valued and needed to improve this record</a:t>
            </a:r>
            <a:r>
              <a:rPr lang="en-US" altLang="en-US" sz="2400" dirty="0" smtClean="0"/>
              <a:t>.</a:t>
            </a:r>
            <a:endParaRPr lang="en-US" altLang="en-US" sz="2400" dirty="0"/>
          </a:p>
          <a:p>
            <a:r>
              <a:rPr lang="en-US" altLang="en-US" sz="2400" dirty="0"/>
              <a:t>Project management is directing other people to achieve a planned result on schedule and on budget. Project managers have internal and external responsibilities</a:t>
            </a:r>
            <a:r>
              <a:rPr lang="en-US" altLang="en-US" sz="2400" dirty="0" smtClean="0"/>
              <a:t>.</a:t>
            </a:r>
            <a:endParaRPr lang="en-US" altLang="en-US" sz="2400" dirty="0"/>
          </a:p>
          <a:p>
            <a:r>
              <a:rPr lang="en-US" altLang="en-US" sz="2400" dirty="0"/>
              <a:t>Project managers work with clients, who fund the project, an oversight committee which approves and reviews progress, and users who will directly interact with the system</a:t>
            </a:r>
            <a:r>
              <a:rPr lang="en-US" altLang="en-US" sz="2400" dirty="0" smtClean="0"/>
              <a:t>.</a:t>
            </a:r>
            <a:endParaRPr lang="en-US" altLang="en-US" sz="2400" dirty="0"/>
          </a:p>
          <a:p>
            <a:r>
              <a:rPr lang="en-US" altLang="en-US" sz="2400" dirty="0"/>
              <a:t>The discipline of project management is organized into the Project Management Body of Knowledge (</a:t>
            </a:r>
            <a:r>
              <a:rPr lang="en-US" altLang="en-US" sz="2400" dirty="0" smtClean="0"/>
              <a:t>P</a:t>
            </a:r>
            <a:r>
              <a:rPr lang="en-US" altLang="en-US" sz="100" dirty="0" smtClean="0"/>
              <a:t> </a:t>
            </a:r>
            <a:r>
              <a:rPr lang="en-US" altLang="en-US" sz="2400" dirty="0" smtClean="0"/>
              <a:t>M</a:t>
            </a:r>
            <a:r>
              <a:rPr lang="en-US" altLang="en-US" sz="100" dirty="0" smtClean="0"/>
              <a:t> </a:t>
            </a:r>
            <a:r>
              <a:rPr lang="en-US" altLang="en-US" sz="2400" dirty="0" smtClean="0"/>
              <a:t>B</a:t>
            </a:r>
            <a:r>
              <a:rPr lang="en-US" altLang="en-US" sz="100" dirty="0" smtClean="0"/>
              <a:t> </a:t>
            </a:r>
            <a:r>
              <a:rPr lang="en-US" altLang="en-US" sz="2400" dirty="0" smtClean="0"/>
              <a:t>O</a:t>
            </a:r>
            <a:r>
              <a:rPr lang="en-US" altLang="en-US" sz="100" dirty="0" smtClean="0"/>
              <a:t> </a:t>
            </a:r>
            <a:r>
              <a:rPr lang="en-US" altLang="en-US" sz="2400" dirty="0" smtClean="0"/>
              <a:t>K</a:t>
            </a:r>
            <a:r>
              <a:rPr lang="en-US" altLang="en-US" sz="2400" dirty="0"/>
              <a:t>) that includes nine knowledge areas. Project managers should study and digest this body of knowledge</a:t>
            </a:r>
            <a:r>
              <a:rPr lang="en-US" altLang="en-US" sz="2400" dirty="0" smtClean="0"/>
              <a:t>.</a:t>
            </a:r>
            <a:endParaRPr lang="en-GB" altLang="en-US" sz="24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53</a:t>
            </a:fld>
            <a:endParaRPr lang="en-US"/>
          </a:p>
        </p:txBody>
      </p:sp>
      <p:sp>
        <p:nvSpPr>
          <p:cNvPr id="8" name="Footer Placeholder 4"/>
          <p:cNvSpPr>
            <a:spLocks noGrp="1"/>
          </p:cNvSpPr>
          <p:nvPr>
            <p:ph type="ftr" sz="quarter" idx="3"/>
          </p:nvPr>
        </p:nvSpPr>
        <p:spPr>
          <a:xfrm>
            <a:off x="-54318" y="6356350"/>
            <a:ext cx="7696200" cy="365125"/>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ltLang="en-US" spc="0" dirty="0">
                <a:solidFill>
                  <a:schemeClr val="tx1"/>
                </a:solidFill>
                <a:effectLst/>
              </a:rPr>
              <a:t>Summary </a:t>
            </a:r>
            <a:r>
              <a:rPr lang="en-US" altLang="en-US" sz="2000" spc="0" dirty="0" smtClean="0">
                <a:solidFill>
                  <a:schemeClr val="tx1"/>
                </a:solidFill>
                <a:effectLst/>
              </a:rPr>
              <a:t>(2 </a:t>
            </a:r>
            <a:r>
              <a:rPr lang="en-US" altLang="en-US" sz="2000" spc="0" dirty="0">
                <a:solidFill>
                  <a:schemeClr val="tx1"/>
                </a:solidFill>
                <a:effectLst/>
              </a:rPr>
              <a:t>of 3)</a:t>
            </a:r>
            <a:endParaRPr lang="en-US" altLang="en-US" sz="2800" dirty="0"/>
          </a:p>
        </p:txBody>
      </p:sp>
      <p:sp>
        <p:nvSpPr>
          <p:cNvPr id="342019" name="Rectangle 3"/>
          <p:cNvSpPr>
            <a:spLocks noGrp="1" noChangeArrowheads="1"/>
          </p:cNvSpPr>
          <p:nvPr>
            <p:ph type="body" sz="quarter" idx="10"/>
          </p:nvPr>
        </p:nvSpPr>
        <p:spPr>
          <a:xfrm>
            <a:off x="362894" y="990600"/>
            <a:ext cx="8382000" cy="4136517"/>
          </a:xfrm>
        </p:spPr>
        <p:txBody>
          <a:bodyPr/>
          <a:lstStyle/>
          <a:p>
            <a:r>
              <a:rPr lang="en-US" altLang="en-US" sz="2400" dirty="0"/>
              <a:t>Managing a project can be at a high or low level of ceremony, meaning the degree that the project management processes are formal and documented. Agile project management is usually used with adaptive life cycles and low ceremony</a:t>
            </a:r>
            <a:r>
              <a:rPr lang="en-US" altLang="en-US" sz="2400" dirty="0" smtClean="0"/>
              <a:t>.</a:t>
            </a:r>
            <a:endParaRPr lang="en-US" altLang="en-US" sz="2400" dirty="0"/>
          </a:p>
          <a:p>
            <a:r>
              <a:rPr lang="en-US" altLang="en-US" sz="2400" dirty="0"/>
              <a:t>The </a:t>
            </a:r>
            <a:r>
              <a:rPr lang="en-US" altLang="en-US" sz="2400" dirty="0" smtClean="0"/>
              <a:t>S</a:t>
            </a:r>
            <a:r>
              <a:rPr lang="en-US" altLang="en-US" sz="100" dirty="0" smtClean="0"/>
              <a:t> </a:t>
            </a:r>
            <a:r>
              <a:rPr lang="en-US" altLang="en-US" sz="2400" dirty="0" smtClean="0"/>
              <a:t>D</a:t>
            </a:r>
            <a:r>
              <a:rPr lang="en-US" altLang="en-US" sz="100" dirty="0" smtClean="0"/>
              <a:t> </a:t>
            </a:r>
            <a:r>
              <a:rPr lang="en-US" altLang="en-US" sz="2400" dirty="0" smtClean="0"/>
              <a:t>L</a:t>
            </a:r>
            <a:r>
              <a:rPr lang="en-US" altLang="en-US" sz="100" dirty="0" smtClean="0"/>
              <a:t> </a:t>
            </a:r>
            <a:r>
              <a:rPr lang="en-US" altLang="en-US" sz="2400" dirty="0" smtClean="0"/>
              <a:t>C </a:t>
            </a:r>
            <a:r>
              <a:rPr lang="en-US" altLang="en-US" sz="2400" dirty="0"/>
              <a:t>in this text includes two Core Processes that involve the project manager: 1) Identify the problem and obtain approval and 2) Plan and monitor the project. This chapter discusses the activities or both Core Process</a:t>
            </a:r>
            <a:r>
              <a:rPr lang="en-US" altLang="en-US" sz="2400" dirty="0" smtClean="0"/>
              <a:t>.</a:t>
            </a:r>
            <a:endParaRPr lang="en-US" altLang="en-US" sz="2400" dirty="0"/>
          </a:p>
          <a:p>
            <a:r>
              <a:rPr lang="en-US" altLang="en-US" sz="2400" dirty="0"/>
              <a:t>The core process </a:t>
            </a:r>
            <a:r>
              <a:rPr lang="en-US" altLang="en-US" sz="2400" i="1" dirty="0"/>
              <a:t>Identify the problem and obtain approval</a:t>
            </a:r>
            <a:r>
              <a:rPr lang="en-US" altLang="en-US" sz="2400" dirty="0"/>
              <a:t> includes the following activities: 1) identify the problem, 2) quantify project approval factors, 3) perform risk and feasibility analysis, and 4) review with client and obtain approval</a:t>
            </a:r>
            <a:r>
              <a:rPr lang="en-US" altLang="en-US" sz="2400" dirty="0" smtClean="0"/>
              <a:t>.</a:t>
            </a:r>
            <a:endParaRPr lang="en-GB" altLang="en-US" sz="24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54</a:t>
            </a:fld>
            <a:endParaRPr lang="en-US"/>
          </a:p>
        </p:txBody>
      </p:sp>
      <p:sp>
        <p:nvSpPr>
          <p:cNvPr id="7" name="Footer Placeholder 4"/>
          <p:cNvSpPr>
            <a:spLocks noGrp="1"/>
          </p:cNvSpPr>
          <p:nvPr>
            <p:ph type="ftr" sz="quarter" idx="3"/>
          </p:nvPr>
        </p:nvSpPr>
        <p:spPr>
          <a:xfrm>
            <a:off x="-54318" y="6356350"/>
            <a:ext cx="7696200" cy="365125"/>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ltLang="en-US" spc="0" dirty="0">
                <a:solidFill>
                  <a:schemeClr val="tx1"/>
                </a:solidFill>
                <a:effectLst/>
              </a:rPr>
              <a:t>Summary </a:t>
            </a:r>
            <a:r>
              <a:rPr lang="en-US" altLang="en-US" sz="2000" spc="0" dirty="0" smtClean="0">
                <a:solidFill>
                  <a:schemeClr val="tx1"/>
                </a:solidFill>
                <a:effectLst/>
              </a:rPr>
              <a:t>(3 </a:t>
            </a:r>
            <a:r>
              <a:rPr lang="en-US" altLang="en-US" sz="2000" spc="0" dirty="0">
                <a:solidFill>
                  <a:schemeClr val="tx1"/>
                </a:solidFill>
                <a:effectLst/>
              </a:rPr>
              <a:t>of 3)</a:t>
            </a:r>
            <a:endParaRPr lang="en-US" altLang="en-US" sz="2800" dirty="0"/>
          </a:p>
        </p:txBody>
      </p:sp>
      <p:sp>
        <p:nvSpPr>
          <p:cNvPr id="453635" name="Rectangle 3"/>
          <p:cNvSpPr>
            <a:spLocks noGrp="1" noChangeArrowheads="1"/>
          </p:cNvSpPr>
          <p:nvPr>
            <p:ph type="body" sz="quarter" idx="10"/>
          </p:nvPr>
        </p:nvSpPr>
        <p:spPr>
          <a:xfrm>
            <a:off x="362894" y="992585"/>
            <a:ext cx="8382000" cy="4801314"/>
          </a:xfrm>
        </p:spPr>
        <p:txBody>
          <a:bodyPr/>
          <a:lstStyle/>
          <a:p>
            <a:r>
              <a:rPr lang="en-US" altLang="zh-CN" sz="2400" dirty="0"/>
              <a:t>A key deliverable is the System Vision Document, which includes a problem description, an overview of system capabilities, and a list of business benefits. Key project approval factors include time estimate, cost estimate, and cost/benefit analysis. Additionally, risk and feasibility factors are organizational, technological, resource, and schedule.</a:t>
            </a:r>
          </a:p>
          <a:p>
            <a:r>
              <a:rPr lang="en-US" altLang="en-US" sz="2400" dirty="0"/>
              <a:t>The core process </a:t>
            </a:r>
            <a:r>
              <a:rPr lang="en-US" altLang="en-US" sz="2400" i="1" dirty="0"/>
              <a:t>Plan and monitor the project</a:t>
            </a:r>
            <a:r>
              <a:rPr lang="en-US" altLang="en-US" sz="2400" dirty="0"/>
              <a:t> includes the following activities: 1) establish the project environment, 2) schedule the work, 3) staff and allocate resources, 4) evaluate work processes, and 5) monitor progress and make corrections. </a:t>
            </a:r>
            <a:endParaRPr lang="en-US" altLang="zh-CN" sz="2400" dirty="0"/>
          </a:p>
          <a:p>
            <a:r>
              <a:rPr lang="en-US" altLang="zh-CN" sz="2400" dirty="0"/>
              <a:t>Scheduling the work includes a project iteration schedule and detailed work schedules. A work breakdown structure (</a:t>
            </a:r>
            <a:r>
              <a:rPr lang="en-US" altLang="zh-CN" sz="2400" dirty="0" smtClean="0"/>
              <a:t>W</a:t>
            </a:r>
            <a:r>
              <a:rPr lang="en-US" altLang="zh-CN" sz="100" dirty="0" smtClean="0"/>
              <a:t> </a:t>
            </a:r>
            <a:r>
              <a:rPr lang="en-US" altLang="zh-CN" sz="2400" dirty="0" smtClean="0"/>
              <a:t>B</a:t>
            </a:r>
            <a:r>
              <a:rPr lang="en-US" altLang="zh-CN" sz="100" dirty="0" smtClean="0"/>
              <a:t> </a:t>
            </a:r>
            <a:r>
              <a:rPr lang="en-US" altLang="zh-CN" sz="2400" dirty="0" smtClean="0"/>
              <a:t>S</a:t>
            </a:r>
            <a:r>
              <a:rPr lang="en-US" altLang="zh-CN" sz="2400" dirty="0"/>
              <a:t>) lists tasks to be completed. Dependencies and time estimates are also considered and shown in a Gantt chart</a:t>
            </a:r>
            <a:r>
              <a:rPr lang="en-US" altLang="zh-CN" sz="2400" dirty="0" smtClean="0"/>
              <a:t>.</a:t>
            </a:r>
            <a:endParaRPr lang="en-GB" altLang="en-US" sz="24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55</a:t>
            </a:fld>
            <a:endParaRPr lang="en-US"/>
          </a:p>
        </p:txBody>
      </p:sp>
      <p:sp>
        <p:nvSpPr>
          <p:cNvPr id="7" name="Footer Placeholder 4"/>
          <p:cNvSpPr>
            <a:spLocks noGrp="1"/>
          </p:cNvSpPr>
          <p:nvPr>
            <p:ph type="ftr" sz="quarter" idx="3"/>
          </p:nvPr>
        </p:nvSpPr>
        <p:spPr>
          <a:xfrm>
            <a:off x="-49041" y="6365403"/>
            <a:ext cx="7696200" cy="365125"/>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81000" y="230188"/>
            <a:ext cx="8382000" cy="989012"/>
          </a:xfrm>
        </p:spPr>
        <p:txBody>
          <a:bodyPr/>
          <a:lstStyle/>
          <a:p>
            <a:r>
              <a:rPr lang="en-US" altLang="en-US" sz="4000" spc="0" dirty="0">
                <a:solidFill>
                  <a:schemeClr val="tx1"/>
                </a:solidFill>
                <a:effectLst/>
              </a:rPr>
              <a:t>Principles of Project </a:t>
            </a:r>
            <a:r>
              <a:rPr lang="en-US" altLang="en-US" sz="4000" spc="0" dirty="0" smtClean="0">
                <a:solidFill>
                  <a:schemeClr val="tx1"/>
                </a:solidFill>
                <a:effectLst/>
              </a:rPr>
              <a:t>Management: </a:t>
            </a:r>
            <a:r>
              <a:rPr lang="en-US" altLang="en-US" sz="3200" spc="0" dirty="0" smtClean="0">
                <a:solidFill>
                  <a:schemeClr val="tx1"/>
                </a:solidFill>
                <a:effectLst/>
              </a:rPr>
              <a:t>The </a:t>
            </a:r>
            <a:r>
              <a:rPr lang="en-US" altLang="en-US" sz="3200" spc="0" dirty="0">
                <a:solidFill>
                  <a:schemeClr val="tx1"/>
                </a:solidFill>
                <a:effectLst/>
              </a:rPr>
              <a:t>Need for Project Management</a:t>
            </a:r>
          </a:p>
        </p:txBody>
      </p:sp>
      <p:sp>
        <p:nvSpPr>
          <p:cNvPr id="343043" name="Rectangle 3"/>
          <p:cNvSpPr>
            <a:spLocks noGrp="1" noChangeArrowheads="1"/>
          </p:cNvSpPr>
          <p:nvPr>
            <p:ph idx="1"/>
          </p:nvPr>
        </p:nvSpPr>
        <p:spPr>
          <a:xfrm>
            <a:off x="381000" y="1412874"/>
            <a:ext cx="8382000" cy="2473326"/>
          </a:xfrm>
        </p:spPr>
        <p:txBody>
          <a:bodyPr/>
          <a:lstStyle/>
          <a:p>
            <a:r>
              <a:rPr lang="en-GB" altLang="en-US" sz="2800" dirty="0" smtClean="0"/>
              <a:t>Categories of project success</a:t>
            </a:r>
          </a:p>
          <a:p>
            <a:pPr lvl="1"/>
            <a:r>
              <a:rPr lang="en-GB" altLang="en-US" sz="2400" dirty="0" smtClean="0"/>
              <a:t>Successful projects – on time, within budget, on scope</a:t>
            </a:r>
          </a:p>
          <a:p>
            <a:pPr lvl="1"/>
            <a:r>
              <a:rPr lang="en-GB" altLang="en-US" sz="2400" dirty="0" smtClean="0"/>
              <a:t>Challenged projects – failure in one area</a:t>
            </a:r>
          </a:p>
          <a:p>
            <a:pPr lvl="1"/>
            <a:r>
              <a:rPr lang="en-GB" altLang="en-US" sz="2400" dirty="0" smtClean="0"/>
              <a:t>Failed projects – cancelled or not used</a:t>
            </a:r>
            <a:endParaRPr lang="en-GB" altLang="en-US" dirty="0" smtClean="0"/>
          </a:p>
          <a:p>
            <a:r>
              <a:rPr lang="en-GB" altLang="en-US" sz="2800" dirty="0" smtClean="0"/>
              <a:t>Recent years have seen some improvement, but still 1/3 to 1/2  of projects are challenged or fail</a:t>
            </a:r>
            <a:endParaRPr lang="en-GB" altLang="en-US" sz="2800" dirty="0"/>
          </a:p>
        </p:txBody>
      </p:sp>
      <p:graphicFrame>
        <p:nvGraphicFramePr>
          <p:cNvPr id="5" name="Content Placeholder 4" descr="Table is accessible to screenreaders"/>
          <p:cNvGraphicFramePr>
            <a:graphicFrameLocks noGrp="1"/>
          </p:cNvGraphicFramePr>
          <p:nvPr>
            <p:ph sz="quarter" idx="10"/>
            <p:extLst>
              <p:ext uri="{D42A27DB-BD31-4B8C-83A1-F6EECF244321}">
                <p14:modId xmlns:p14="http://schemas.microsoft.com/office/powerpoint/2010/main" val="1615226552"/>
              </p:ext>
            </p:extLst>
          </p:nvPr>
        </p:nvGraphicFramePr>
        <p:xfrm>
          <a:off x="762000" y="3988552"/>
          <a:ext cx="7543800" cy="1977678"/>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438945013"/>
                    </a:ext>
                  </a:extLst>
                </a:gridCol>
                <a:gridCol w="1447800">
                  <a:extLst>
                    <a:ext uri="{9D8B030D-6E8A-4147-A177-3AD203B41FA5}">
                      <a16:colId xmlns:a16="http://schemas.microsoft.com/office/drawing/2014/main" val="4258891304"/>
                    </a:ext>
                  </a:extLst>
                </a:gridCol>
                <a:gridCol w="2095500">
                  <a:extLst>
                    <a:ext uri="{9D8B030D-6E8A-4147-A177-3AD203B41FA5}">
                      <a16:colId xmlns:a16="http://schemas.microsoft.com/office/drawing/2014/main" val="206662831"/>
                    </a:ext>
                  </a:extLst>
                </a:gridCol>
                <a:gridCol w="1638300">
                  <a:extLst>
                    <a:ext uri="{9D8B030D-6E8A-4147-A177-3AD203B41FA5}">
                      <a16:colId xmlns:a16="http://schemas.microsoft.com/office/drawing/2014/main" val="998747487"/>
                    </a:ext>
                  </a:extLst>
                </a:gridCol>
              </a:tblGrid>
              <a:tr h="329613">
                <a:tc>
                  <a:txBody>
                    <a:bodyPr/>
                    <a:lstStyle/>
                    <a:p>
                      <a:r>
                        <a:rPr lang="en-IN" sz="1500" dirty="0" smtClean="0">
                          <a:solidFill>
                            <a:schemeClr val="tx1"/>
                          </a:solidFill>
                        </a:rPr>
                        <a:t>Development</a:t>
                      </a:r>
                      <a:r>
                        <a:rPr lang="en-IN" sz="1500" baseline="0" dirty="0" smtClean="0">
                          <a:solidFill>
                            <a:schemeClr val="tx1"/>
                          </a:solidFill>
                        </a:rPr>
                        <a:t> paradigm</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Successful</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Challenged</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Failed</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65001"/>
                  </a:ext>
                </a:extLst>
              </a:tr>
              <a:tr h="329613">
                <a:tc>
                  <a:txBody>
                    <a:bodyPr/>
                    <a:lstStyle/>
                    <a:p>
                      <a:r>
                        <a:rPr lang="en-IN" sz="1500" dirty="0" smtClean="0">
                          <a:solidFill>
                            <a:schemeClr val="tx1"/>
                          </a:solidFill>
                        </a:rPr>
                        <a:t>Ad hoc</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50%</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35%</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15%</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146719"/>
                  </a:ext>
                </a:extLst>
              </a:tr>
              <a:tr h="329613">
                <a:tc>
                  <a:txBody>
                    <a:bodyPr/>
                    <a:lstStyle/>
                    <a:p>
                      <a:r>
                        <a:rPr lang="en-IN" sz="1500" dirty="0" smtClean="0">
                          <a:solidFill>
                            <a:schemeClr val="tx1"/>
                          </a:solidFill>
                        </a:rPr>
                        <a:t>Traditional</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49%</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32%</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18%</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4173177"/>
                  </a:ext>
                </a:extLst>
              </a:tr>
              <a:tr h="329613">
                <a:tc>
                  <a:txBody>
                    <a:bodyPr/>
                    <a:lstStyle/>
                    <a:p>
                      <a:r>
                        <a:rPr lang="en-IN" sz="1500" dirty="0" smtClean="0">
                          <a:solidFill>
                            <a:schemeClr val="tx1"/>
                          </a:solidFill>
                        </a:rPr>
                        <a:t>Lean</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72%</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21%</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7%</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398564"/>
                  </a:ext>
                </a:extLst>
              </a:tr>
              <a:tr h="329613">
                <a:tc>
                  <a:txBody>
                    <a:bodyPr/>
                    <a:lstStyle/>
                    <a:p>
                      <a:r>
                        <a:rPr lang="en-IN" sz="1500" dirty="0" smtClean="0">
                          <a:solidFill>
                            <a:schemeClr val="tx1"/>
                          </a:solidFill>
                        </a:rPr>
                        <a:t>Agile</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64%</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30%</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6%</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893657"/>
                  </a:ext>
                </a:extLst>
              </a:tr>
              <a:tr h="329613">
                <a:tc>
                  <a:txBody>
                    <a:bodyPr/>
                    <a:lstStyle/>
                    <a:p>
                      <a:r>
                        <a:rPr lang="en-IN" sz="1500" dirty="0" smtClean="0">
                          <a:solidFill>
                            <a:schemeClr val="tx1"/>
                          </a:solidFill>
                        </a:rPr>
                        <a:t>Iterative</a:t>
                      </a:r>
                      <a:endParaRPr lang="en-IN"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65%</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28%</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smtClean="0">
                          <a:solidFill>
                            <a:schemeClr val="tx1"/>
                          </a:solidFill>
                        </a:rPr>
                        <a:t>7%</a:t>
                      </a:r>
                      <a:endParaRPr lang="en-IN"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631674"/>
                  </a:ext>
                </a:extLst>
              </a:tr>
            </a:tbl>
          </a:graphicData>
        </a:graphic>
      </p:graphicFrame>
      <p:sp>
        <p:nvSpPr>
          <p:cNvPr id="6" name="Slide Number Placeholder 5"/>
          <p:cNvSpPr>
            <a:spLocks noGrp="1"/>
          </p:cNvSpPr>
          <p:nvPr>
            <p:ph type="sldNum" sz="quarter" idx="4"/>
          </p:nvPr>
        </p:nvSpPr>
        <p:spPr/>
        <p:txBody>
          <a:bodyPr/>
          <a:lstStyle/>
          <a:p>
            <a:fld id="{61DEB0EC-30CF-43BE-83B1-E81C16CCAF72}" type="slidenum">
              <a:rPr lang="en-US" smtClean="0"/>
              <a:pPr/>
              <a:t>6</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altLang="en-US" sz="4400" spc="0" dirty="0">
                <a:solidFill>
                  <a:schemeClr val="tx1"/>
                </a:solidFill>
                <a:effectLst/>
              </a:rPr>
              <a:t>The Need for Project Management</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084906"/>
            <a:ext cx="8382000" cy="3231654"/>
          </a:xfrm>
        </p:spPr>
        <p:txBody>
          <a:bodyPr/>
          <a:lstStyle/>
          <a:p>
            <a:r>
              <a:rPr lang="en-GB" altLang="en-US" sz="2800" dirty="0"/>
              <a:t>Reasons for failure</a:t>
            </a:r>
          </a:p>
          <a:p>
            <a:pPr lvl="1"/>
            <a:r>
              <a:rPr lang="en-US" altLang="en-US" dirty="0"/>
              <a:t>Undefined project management practices</a:t>
            </a:r>
          </a:p>
          <a:p>
            <a:pPr lvl="1"/>
            <a:r>
              <a:rPr lang="en-US" altLang="en-US" dirty="0"/>
              <a:t>Poor </a:t>
            </a:r>
            <a:r>
              <a:rPr lang="en-US" altLang="en-US" dirty="0" smtClean="0"/>
              <a:t>I</a:t>
            </a:r>
            <a:r>
              <a:rPr lang="en-US" altLang="en-US" sz="100" dirty="0" smtClean="0"/>
              <a:t> </a:t>
            </a:r>
            <a:r>
              <a:rPr lang="en-US" altLang="en-US" dirty="0" smtClean="0"/>
              <a:t>T </a:t>
            </a:r>
            <a:r>
              <a:rPr lang="en-US" altLang="en-US" dirty="0"/>
              <a:t>management and poor </a:t>
            </a:r>
            <a:r>
              <a:rPr lang="en-US" altLang="en-US" dirty="0" smtClean="0"/>
              <a:t>I</a:t>
            </a:r>
            <a:r>
              <a:rPr lang="en-US" altLang="en-US" sz="100" dirty="0" smtClean="0"/>
              <a:t> </a:t>
            </a:r>
            <a:r>
              <a:rPr lang="en-US" altLang="en-US" dirty="0" smtClean="0"/>
              <a:t>T </a:t>
            </a:r>
            <a:r>
              <a:rPr lang="en-US" altLang="en-US" dirty="0"/>
              <a:t>procedures</a:t>
            </a:r>
          </a:p>
          <a:p>
            <a:pPr lvl="1"/>
            <a:r>
              <a:rPr lang="en-US" altLang="en-US" dirty="0"/>
              <a:t>Inadequate executive support for the project</a:t>
            </a:r>
          </a:p>
          <a:p>
            <a:pPr lvl="1"/>
            <a:r>
              <a:rPr lang="en-US" altLang="en-US" dirty="0"/>
              <a:t>Inexperienced project managers</a:t>
            </a:r>
          </a:p>
          <a:p>
            <a:pPr lvl="1"/>
            <a:r>
              <a:rPr lang="en-US" altLang="en-US" dirty="0"/>
              <a:t>Unclear business needs and project objectives</a:t>
            </a:r>
          </a:p>
          <a:p>
            <a:pPr lvl="1"/>
            <a:r>
              <a:rPr lang="en-US" altLang="en-US" dirty="0"/>
              <a:t>Inadequate user </a:t>
            </a:r>
            <a:r>
              <a:rPr lang="en-US" altLang="en-US" dirty="0" smtClean="0"/>
              <a:t>involvement</a:t>
            </a:r>
            <a:endParaRPr lang="en-GB" altLang="en-US" dirty="0"/>
          </a:p>
        </p:txBody>
      </p:sp>
      <p:sp>
        <p:nvSpPr>
          <p:cNvPr id="5" name="Slide Number Placeholder 4"/>
          <p:cNvSpPr>
            <a:spLocks noGrp="1"/>
          </p:cNvSpPr>
          <p:nvPr>
            <p:ph type="sldNum" sz="quarter" idx="4"/>
          </p:nvPr>
        </p:nvSpPr>
        <p:spPr/>
        <p:txBody>
          <a:bodyPr/>
          <a:lstStyle/>
          <a:p>
            <a:fld id="{61DEB0EC-30CF-43BE-83B1-E81C16CCAF72}" type="slidenum">
              <a:rPr lang="en-US" smtClean="0"/>
              <a:pPr/>
              <a:t>7</a:t>
            </a:fld>
            <a:endParaRPr lang="en-US"/>
          </a:p>
        </p:txBody>
      </p:sp>
      <p:sp>
        <p:nvSpPr>
          <p:cNvPr id="4" name="Footer Placeholder 3"/>
          <p:cNvSpPr>
            <a:spLocks noGrp="1"/>
          </p:cNvSpPr>
          <p:nvPr>
            <p:ph type="ftr" sz="quarter" idx="3"/>
          </p:nvPr>
        </p:nvSpPr>
        <p:spPr/>
        <p:txBody>
          <a:bodyPr/>
          <a:lstStyle/>
          <a:p>
            <a:pPr algn="l"/>
            <a:r>
              <a:rPr lang="en-US" dirty="0" smtClean="0"/>
              <a:t>Systems Analysis and Design in a Changing World, 7th Edition - Chapter 11 ©2016. Cengage Learning. All rights reserved.</a:t>
            </a:r>
            <a:endParaRPr lang="en-US" dirty="0"/>
          </a:p>
        </p:txBody>
      </p:sp>
    </p:spTree>
    <p:extLst>
      <p:ext uri="{BB962C8B-B14F-4D97-AF65-F5344CB8AC3E}">
        <p14:creationId xmlns:p14="http://schemas.microsoft.com/office/powerpoint/2010/main" val="847532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The Role of the Project Manager</a:t>
            </a:r>
          </a:p>
        </p:txBody>
      </p:sp>
      <p:sp>
        <p:nvSpPr>
          <p:cNvPr id="414723" name="Rectangle 3"/>
          <p:cNvSpPr>
            <a:spLocks noGrp="1" noChangeArrowheads="1"/>
          </p:cNvSpPr>
          <p:nvPr>
            <p:ph idx="1"/>
          </p:nvPr>
        </p:nvSpPr>
        <p:spPr>
          <a:xfrm>
            <a:off x="362894" y="1075853"/>
            <a:ext cx="8229600" cy="4456605"/>
          </a:xfrm>
        </p:spPr>
        <p:txBody>
          <a:bodyPr/>
          <a:lstStyle/>
          <a:p>
            <a:r>
              <a:rPr lang="en-GB" altLang="en-US" dirty="0"/>
              <a:t>Project Management</a:t>
            </a:r>
          </a:p>
          <a:p>
            <a:pPr lvl="1"/>
            <a:r>
              <a:rPr lang="en-GB" altLang="en-US" dirty="0"/>
              <a:t>Organizing and directing other people to achieve a planned result within a predetermined schedule and budget</a:t>
            </a:r>
          </a:p>
          <a:p>
            <a:pPr lvl="1"/>
            <a:r>
              <a:rPr lang="en-GB" altLang="en-US" dirty="0"/>
              <a:t>The processes used to plan the project and then to monitor and control it.</a:t>
            </a:r>
          </a:p>
          <a:p>
            <a:r>
              <a:rPr lang="en-GB" altLang="en-US" dirty="0"/>
              <a:t>Project Manager</a:t>
            </a:r>
          </a:p>
          <a:p>
            <a:pPr lvl="1"/>
            <a:r>
              <a:rPr lang="en-GB" altLang="en-US" dirty="0"/>
              <a:t>Great need for effective project managers</a:t>
            </a:r>
          </a:p>
          <a:p>
            <a:pPr lvl="1"/>
            <a:r>
              <a:rPr lang="en-GB" altLang="en-US" dirty="0"/>
              <a:t>Internally managing people and resources</a:t>
            </a:r>
          </a:p>
          <a:p>
            <a:pPr lvl="1"/>
            <a:r>
              <a:rPr lang="en-GB" altLang="en-US" dirty="0"/>
              <a:t>Externally conducting public </a:t>
            </a:r>
            <a:r>
              <a:rPr lang="en-GB" altLang="en-US" dirty="0" smtClean="0"/>
              <a:t>relations</a:t>
            </a:r>
            <a:endParaRPr lang="en-GB" altLang="en-US"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8</a:t>
            </a:fld>
            <a:endParaRPr lang="en-US"/>
          </a:p>
        </p:txBody>
      </p:sp>
      <p:sp>
        <p:nvSpPr>
          <p:cNvPr id="4" name="Footer Placeholder 4"/>
          <p:cNvSpPr>
            <a:spLocks noGrp="1"/>
          </p:cNvSpPr>
          <p:nvPr>
            <p:ph type="ftr" sz="quarter" idx="3"/>
          </p:nvPr>
        </p:nvSpPr>
        <p:spPr>
          <a:xfrm>
            <a:off x="0" y="6302718"/>
            <a:ext cx="78486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304800" y="122238"/>
            <a:ext cx="7696200" cy="609398"/>
          </a:xfrm>
        </p:spPr>
        <p:txBody>
          <a:bodyPr/>
          <a:lstStyle/>
          <a:p>
            <a:r>
              <a:rPr lang="en-US" altLang="en-US" spc="0" dirty="0">
                <a:solidFill>
                  <a:schemeClr val="tx1"/>
                </a:solidFill>
                <a:effectLst/>
              </a:rPr>
              <a:t>Project Manager Responsibilities</a:t>
            </a:r>
          </a:p>
        </p:txBody>
      </p:sp>
      <p:sp>
        <p:nvSpPr>
          <p:cNvPr id="415747" name="Rectangle 3"/>
          <p:cNvSpPr>
            <a:spLocks noGrp="1" noChangeArrowheads="1"/>
          </p:cNvSpPr>
          <p:nvPr>
            <p:ph idx="1"/>
          </p:nvPr>
        </p:nvSpPr>
        <p:spPr>
          <a:xfrm>
            <a:off x="362894" y="1079299"/>
            <a:ext cx="8229600" cy="4084195"/>
          </a:xfrm>
        </p:spPr>
        <p:txBody>
          <a:bodyPr/>
          <a:lstStyle/>
          <a:p>
            <a:r>
              <a:rPr lang="en-GB" altLang="en-US" sz="2600" dirty="0"/>
              <a:t>Internal </a:t>
            </a:r>
            <a:r>
              <a:rPr lang="en-GB" altLang="en-US" sz="2600" dirty="0" smtClean="0"/>
              <a:t>Responsibilities</a:t>
            </a:r>
            <a:endParaRPr lang="en-GB" altLang="en-US" sz="2600" dirty="0"/>
          </a:p>
          <a:p>
            <a:pPr lvl="1"/>
            <a:r>
              <a:rPr lang="en-US" altLang="en-US" sz="2200" dirty="0"/>
              <a:t>Developing the project schedule</a:t>
            </a:r>
          </a:p>
          <a:p>
            <a:pPr lvl="1"/>
            <a:r>
              <a:rPr lang="en-US" altLang="en-US" sz="2200" dirty="0"/>
              <a:t>Recruiting and training team members</a:t>
            </a:r>
          </a:p>
          <a:p>
            <a:pPr lvl="1"/>
            <a:r>
              <a:rPr lang="en-US" altLang="en-US" sz="2200" dirty="0"/>
              <a:t>Assigning work to teams and team members</a:t>
            </a:r>
          </a:p>
          <a:p>
            <a:pPr lvl="1"/>
            <a:r>
              <a:rPr lang="en-US" altLang="en-US" sz="2200" dirty="0"/>
              <a:t>Assessing project risks</a:t>
            </a:r>
          </a:p>
          <a:p>
            <a:pPr lvl="1"/>
            <a:r>
              <a:rPr lang="en-US" altLang="en-US" sz="2200" dirty="0"/>
              <a:t>Monitoring and controlling project deliverables and milestones</a:t>
            </a:r>
          </a:p>
          <a:p>
            <a:r>
              <a:rPr lang="en-GB" altLang="en-US" sz="2600" dirty="0"/>
              <a:t>External Responsibilities</a:t>
            </a:r>
          </a:p>
          <a:p>
            <a:pPr lvl="1"/>
            <a:r>
              <a:rPr lang="en-US" altLang="en-US" sz="2200" dirty="0"/>
              <a:t>Reporting the project’s status and progress</a:t>
            </a:r>
          </a:p>
          <a:p>
            <a:pPr lvl="1"/>
            <a:r>
              <a:rPr lang="en-US" altLang="en-US" sz="2200" dirty="0"/>
              <a:t>Working directly with the client (the project’s sponsor) and other stakeholders</a:t>
            </a:r>
            <a:endParaRPr lang="en-US" altLang="zh-CN" sz="2200" dirty="0">
              <a:ea typeface="宋体" panose="02010600030101010101" pitchFamily="2" charset="-122"/>
            </a:endParaRPr>
          </a:p>
          <a:p>
            <a:pPr lvl="1"/>
            <a:r>
              <a:rPr lang="en-US" altLang="zh-CN" sz="2200" dirty="0">
                <a:ea typeface="宋体" panose="02010600030101010101" pitchFamily="2" charset="-122"/>
              </a:rPr>
              <a:t>Identifying resource needs and obtaining </a:t>
            </a:r>
            <a:r>
              <a:rPr lang="en-US" altLang="zh-CN" sz="2200" dirty="0" smtClean="0">
                <a:ea typeface="宋体" panose="02010600030101010101" pitchFamily="2" charset="-122"/>
              </a:rPr>
              <a:t>resources</a:t>
            </a:r>
            <a:endParaRPr lang="en-GB" altLang="en-US" sz="2200" dirty="0"/>
          </a:p>
        </p:txBody>
      </p:sp>
      <p:sp>
        <p:nvSpPr>
          <p:cNvPr id="2" name="Slide Number Placeholder 1"/>
          <p:cNvSpPr>
            <a:spLocks noGrp="1"/>
          </p:cNvSpPr>
          <p:nvPr>
            <p:ph type="sldNum" sz="quarter" idx="4"/>
          </p:nvPr>
        </p:nvSpPr>
        <p:spPr/>
        <p:txBody>
          <a:bodyPr/>
          <a:lstStyle/>
          <a:p>
            <a:fld id="{61DEB0EC-30CF-43BE-83B1-E81C16CCAF72}" type="slidenum">
              <a:rPr lang="en-US" smtClean="0"/>
              <a:pPr/>
              <a:t>9</a:t>
            </a:fld>
            <a:endParaRPr lang="en-US"/>
          </a:p>
        </p:txBody>
      </p:sp>
      <p:sp>
        <p:nvSpPr>
          <p:cNvPr id="4" name="Footer Placeholder 4"/>
          <p:cNvSpPr>
            <a:spLocks noGrp="1"/>
          </p:cNvSpPr>
          <p:nvPr>
            <p:ph type="ftr" sz="quarter" idx="3"/>
          </p:nvPr>
        </p:nvSpPr>
        <p:spPr>
          <a:xfrm>
            <a:off x="0" y="6297441"/>
            <a:ext cx="7620000" cy="457200"/>
          </a:xfrm>
          <a:prstGeom prst="rect">
            <a:avLst/>
          </a:prstGeom>
        </p:spPr>
        <p:txBody>
          <a:bodyPr/>
          <a:lstStyle/>
          <a:p>
            <a:r>
              <a:rPr lang="en-US" altLang="en-US" dirty="0" smtClean="0"/>
              <a:t>Systems Analysis and Design in a Changing World, 7th Edition - Chapter 11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9468</TotalTime>
  <Words>5067</Words>
  <Application>Microsoft Office PowerPoint</Application>
  <PresentationFormat>On-screen Show (4:3)</PresentationFormat>
  <Paragraphs>602</Paragraphs>
  <Slides>55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宋体</vt:lpstr>
      <vt:lpstr>Arial</vt:lpstr>
      <vt:lpstr>Calibri</vt:lpstr>
      <vt:lpstr>Courier New</vt:lpstr>
      <vt:lpstr>Wingdings</vt:lpstr>
      <vt:lpstr>BlueShadeWithBar</vt:lpstr>
      <vt:lpstr>White with Courier font for code slides</vt:lpstr>
      <vt:lpstr>Chapter 11</vt:lpstr>
      <vt:lpstr>Project Planning and Project Management</vt:lpstr>
      <vt:lpstr>Chapter 11: Outline</vt:lpstr>
      <vt:lpstr>Learning Objectives</vt:lpstr>
      <vt:lpstr>Overview</vt:lpstr>
      <vt:lpstr>Principles of Project Management: The Need for Project Management</vt:lpstr>
      <vt:lpstr>The Need for Project Management</vt:lpstr>
      <vt:lpstr>The Role of the Project Manager</vt:lpstr>
      <vt:lpstr>Project Manager Responsibilities</vt:lpstr>
      <vt:lpstr>Additional Project Stakeholders</vt:lpstr>
      <vt:lpstr>Project Manager &amp; Project Stakeholders</vt:lpstr>
      <vt:lpstr>Project Management and Ceremony</vt:lpstr>
      <vt:lpstr>Project Management Body of Knowledge (P M B O K) (1 of 2)</vt:lpstr>
      <vt:lpstr>Project Management Body of Knowledge (P M B O K) (2 of 2)</vt:lpstr>
      <vt:lpstr>P M B O K</vt:lpstr>
      <vt:lpstr>“Agile” Project Management</vt:lpstr>
      <vt:lpstr>Agile Scope Management</vt:lpstr>
      <vt:lpstr>Activities of Core Process 1:</vt:lpstr>
      <vt:lpstr>Identify the Problem (1 of 2)</vt:lpstr>
      <vt:lpstr>Identify the Problem (2 of 2)</vt:lpstr>
      <vt:lpstr>System Vision Document R M O C S M S</vt:lpstr>
      <vt:lpstr>R M O C S M S Vision Document (1)</vt:lpstr>
      <vt:lpstr>R M O C S M S Vision Document (2)</vt:lpstr>
      <vt:lpstr>R M O C S M S Vision Document (3)</vt:lpstr>
      <vt:lpstr>Quantify Project Approval Factors (1 of 5)</vt:lpstr>
      <vt:lpstr>Quantify Project Approval Factors (2 of 5)</vt:lpstr>
      <vt:lpstr>Quantify Project Approval Factors (3 of 5)</vt:lpstr>
      <vt:lpstr>Quantify Project Approval Factors (4 of 5)</vt:lpstr>
      <vt:lpstr>Quantify Project Approval Factors (5 of 5)</vt:lpstr>
      <vt:lpstr>Cost/Benefit Analysis (1 of 3)</vt:lpstr>
      <vt:lpstr>Cost/Benefit Analysis (2 of 3)</vt:lpstr>
      <vt:lpstr>Cost/Benefit Analysis (3 of 3)</vt:lpstr>
      <vt:lpstr>Examples of Intangible Benefits</vt:lpstr>
      <vt:lpstr>Determine Project Risk and Feasibility </vt:lpstr>
      <vt:lpstr>Review with Client and Obtain Approval</vt:lpstr>
      <vt:lpstr>Activities of Core Process 2: Plan and Monitor the Project</vt:lpstr>
      <vt:lpstr>Establish the Project Environment (1 of 6)</vt:lpstr>
      <vt:lpstr>Establish the Project Environment (2 of 6)</vt:lpstr>
      <vt:lpstr>Establish the Project Environment (3 of 6)</vt:lpstr>
      <vt:lpstr>Establish the Project Environment (4 of 6)</vt:lpstr>
      <vt:lpstr>Establish the Project Environment (5 of 6)</vt:lpstr>
      <vt:lpstr>Establish the Project Environment (6 of 6)</vt:lpstr>
      <vt:lpstr>Schedule the Work (1 of 5)</vt:lpstr>
      <vt:lpstr>Schedule the Work (2 of 5)</vt:lpstr>
      <vt:lpstr>Schedule the Work (3 of 5)</vt:lpstr>
      <vt:lpstr>Schedule the Work (4 of 5)</vt:lpstr>
      <vt:lpstr>Schedule the Work: Work Breakdown Structure (W B S) with Time Estimates and Notes</vt:lpstr>
      <vt:lpstr>Schedule the Work (5 of 5)</vt:lpstr>
      <vt:lpstr>Staff and Allocate Resources</vt:lpstr>
      <vt:lpstr>Evaluate Work Processes: Retrospective</vt:lpstr>
      <vt:lpstr>Monitor Project Progress and Make Corrections (1 of 2)</vt:lpstr>
      <vt:lpstr>Monitor Project Progress and Make Corrections (2 of 2)</vt:lpstr>
      <vt:lpstr>Summary (1 of 3)</vt:lpstr>
      <vt:lpstr>Summary (2 of 3)</vt:lpstr>
      <vt:lpstr>Summary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238</cp:revision>
  <cp:lastPrinted>1601-01-01T00:00:00Z</cp:lastPrinted>
  <dcterms:created xsi:type="dcterms:W3CDTF">2011-10-31T16:54:53Z</dcterms:created>
  <dcterms:modified xsi:type="dcterms:W3CDTF">2018-11-13T06:06:30Z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