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23" r:id="rId2"/>
    <p:sldMasterId id="2147483735" r:id="rId3"/>
  </p:sldMasterIdLst>
  <p:notesMasterIdLst>
    <p:notesMasterId r:id="rId55"/>
  </p:notesMasterIdLst>
  <p:handoutMasterIdLst>
    <p:handoutMasterId r:id="rId56"/>
  </p:handoutMasterIdLst>
  <p:sldIdLst>
    <p:sldId id="354" r:id="rId4"/>
    <p:sldId id="333" r:id="rId5"/>
    <p:sldId id="288" r:id="rId6"/>
    <p:sldId id="292" r:id="rId7"/>
    <p:sldId id="293" r:id="rId8"/>
    <p:sldId id="258" r:id="rId9"/>
    <p:sldId id="282" r:id="rId10"/>
    <p:sldId id="259" r:id="rId11"/>
    <p:sldId id="260" r:id="rId12"/>
    <p:sldId id="334" r:id="rId13"/>
    <p:sldId id="335" r:id="rId14"/>
    <p:sldId id="313" r:id="rId15"/>
    <p:sldId id="314" r:id="rId16"/>
    <p:sldId id="262" r:id="rId17"/>
    <p:sldId id="315" r:id="rId18"/>
    <p:sldId id="265" r:id="rId19"/>
    <p:sldId id="266" r:id="rId20"/>
    <p:sldId id="267" r:id="rId21"/>
    <p:sldId id="268" r:id="rId22"/>
    <p:sldId id="336" r:id="rId23"/>
    <p:sldId id="312" r:id="rId24"/>
    <p:sldId id="338" r:id="rId25"/>
    <p:sldId id="318" r:id="rId26"/>
    <p:sldId id="350" r:id="rId27"/>
    <p:sldId id="302" r:id="rId28"/>
    <p:sldId id="319" r:id="rId29"/>
    <p:sldId id="339" r:id="rId30"/>
    <p:sldId id="340" r:id="rId31"/>
    <p:sldId id="341" r:id="rId32"/>
    <p:sldId id="342" r:id="rId33"/>
    <p:sldId id="343" r:id="rId34"/>
    <p:sldId id="344" r:id="rId35"/>
    <p:sldId id="322" r:id="rId36"/>
    <p:sldId id="324" r:id="rId37"/>
    <p:sldId id="345" r:id="rId38"/>
    <p:sldId id="325" r:id="rId39"/>
    <p:sldId id="346" r:id="rId40"/>
    <p:sldId id="347" r:id="rId41"/>
    <p:sldId id="349" r:id="rId42"/>
    <p:sldId id="295" r:id="rId43"/>
    <p:sldId id="270" r:id="rId44"/>
    <p:sldId id="348" r:id="rId45"/>
    <p:sldId id="351" r:id="rId46"/>
    <p:sldId id="352" r:id="rId47"/>
    <p:sldId id="353" r:id="rId48"/>
    <p:sldId id="277" r:id="rId49"/>
    <p:sldId id="278" r:id="rId50"/>
    <p:sldId id="279" r:id="rId51"/>
    <p:sldId id="298" r:id="rId52"/>
    <p:sldId id="281" r:id="rId53"/>
    <p:sldId id="332" r:id="rId5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4FE"/>
    <a:srgbClr val="A8E1FE"/>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7" autoAdjust="0"/>
    <p:restoredTop sz="86421" autoAdjust="0"/>
  </p:normalViewPr>
  <p:slideViewPr>
    <p:cSldViewPr>
      <p:cViewPr varScale="1">
        <p:scale>
          <a:sx n="96" d="100"/>
          <a:sy n="96" d="100"/>
        </p:scale>
        <p:origin x="9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dirty="0"/>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4C7AC561-FEF4-4564-B1BB-B4891A40ACD7}" type="slidenum">
              <a:rPr lang="en-US"/>
              <a:pPr>
                <a:defRPr/>
              </a:pPr>
              <a:t>‹#›</a:t>
            </a:fld>
            <a:endParaRPr lang="en-US" dirty="0"/>
          </a:p>
        </p:txBody>
      </p:sp>
    </p:spTree>
    <p:extLst>
      <p:ext uri="{BB962C8B-B14F-4D97-AF65-F5344CB8AC3E}">
        <p14:creationId xmlns:p14="http://schemas.microsoft.com/office/powerpoint/2010/main" val="256297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dirty="0"/>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dirty="0"/>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D4FD6BFF-8DB4-463C-8B03-99A14BC43E25}" type="slidenum">
              <a:rPr lang="en-US"/>
              <a:pPr>
                <a:defRPr/>
              </a:pPr>
              <a:t>‹#›</a:t>
            </a:fld>
            <a:endParaRPr lang="en-US" dirty="0"/>
          </a:p>
        </p:txBody>
      </p:sp>
    </p:spTree>
    <p:extLst>
      <p:ext uri="{BB962C8B-B14F-4D97-AF65-F5344CB8AC3E}">
        <p14:creationId xmlns:p14="http://schemas.microsoft.com/office/powerpoint/2010/main" val="1374656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solidFill>
                  <a:srgbClr val="000000"/>
                </a:solidFill>
              </a:rPr>
              <a:pPr/>
              <a:t>1</a:t>
            </a:fld>
            <a:endParaRPr lang="en-US" dirty="0" smtClean="0">
              <a:solidFill>
                <a:srgbClr val="000000"/>
              </a:solidFill>
            </a:endParaRPr>
          </a:p>
        </p:txBody>
      </p:sp>
    </p:spTree>
    <p:extLst>
      <p:ext uri="{BB962C8B-B14F-4D97-AF65-F5344CB8AC3E}">
        <p14:creationId xmlns:p14="http://schemas.microsoft.com/office/powerpoint/2010/main" val="204844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3</a:t>
            </a:fld>
            <a:endParaRPr lang="en-US" dirty="0"/>
          </a:p>
        </p:txBody>
      </p:sp>
    </p:spTree>
    <p:extLst>
      <p:ext uri="{BB962C8B-B14F-4D97-AF65-F5344CB8AC3E}">
        <p14:creationId xmlns:p14="http://schemas.microsoft.com/office/powerpoint/2010/main" val="249522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0968EA-9007-4822-BA5B-1633A4F228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718841-D471-438C-AFD5-3B29A9E32C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F7040E-CCEE-43E4-9215-66886D5467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07F9D3B-BD25-4DCF-AF32-D3854EEF4F1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1F8276A5-8D43-491D-83BE-00FCABAA151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p>
            <a:pPr>
              <a:defRPr/>
            </a:pPr>
            <a:fld id="{2F11DC2A-2F4E-4F79-A3F5-88DB509F96F8}" type="slidenum">
              <a:rPr lang="en-US" smtClean="0"/>
              <a:pPr>
                <a:defRPr/>
              </a:pPr>
              <a:t>‹#›</a:t>
            </a:fld>
            <a:endParaRPr lang="en-US" dirty="0"/>
          </a:p>
        </p:txBody>
      </p:sp>
      <p:sp>
        <p:nvSpPr>
          <p:cNvPr id="7" name="Content Placeholder 6"/>
          <p:cNvSpPr>
            <a:spLocks noGrp="1"/>
          </p:cNvSpPr>
          <p:nvPr>
            <p:ph sz="quarter" idx="13"/>
          </p:nvPr>
        </p:nvSpPr>
        <p:spPr>
          <a:xfrm>
            <a:off x="457200" y="1600200"/>
            <a:ext cx="82296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4038600" y="5181600"/>
            <a:ext cx="4608513"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393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3CDB78CB-3422-490B-B33A-0EFCD59A8AA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AD20D06-D837-4474-A924-C0EEF7F63047}"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A8C7087B-5585-4BF4-877F-DCE878DD0A5A}"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74627A9B-B1EF-4088-9195-D95AFC8BA39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92A033E-8EDD-4339-B466-9532F96458E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B78917-4704-4D78-826B-10DBFDA442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749969FD-CB8E-48F9-A41B-0AACA2151B8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1540E53-27DF-44E5-9BF4-BA90E52A7533}"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9133165-E992-4DBA-A9ED-59178CD6CF3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32F0DD1-7F29-40C4-B5F0-16CFC2F162E3}"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solidFill>
                  <a:srgbClr val="2DA2BF">
                    <a:tint val="20000"/>
                  </a:srgbClr>
                </a:solidFill>
              </a:rPr>
              <a:t>Information Technology Project Management, Eighth Edition</a:t>
            </a: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9C9FF7E-57B2-43A2-BA09-B73DB1F96FF2}" type="slidenum">
              <a:rPr lang="en-US" smtClean="0"/>
              <a:pPr>
                <a:defRPr/>
              </a:pPr>
              <a:t>‹#›</a:t>
            </a:fld>
            <a:endParaRPr lang="en-US" dirty="0"/>
          </a:p>
        </p:txBody>
      </p:sp>
    </p:spTree>
    <p:extLst>
      <p:ext uri="{BB962C8B-B14F-4D97-AF65-F5344CB8AC3E}">
        <p14:creationId xmlns:p14="http://schemas.microsoft.com/office/powerpoint/2010/main" val="2773947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solidFill>
                  <a:prstClr val="black"/>
                </a:solidFill>
                <a:latin typeface="Arial"/>
              </a:rPr>
              <a:t>Copyright 2016</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4FD9659-824B-46C0-8A9A-C90F38C1F825}"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62748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2799675F-4A93-44A1-8896-452D54AE32F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4055589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45A903A5-3145-4C33-861E-F726013C416E}"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9442885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79F8D2C1-FDC8-4049-A2F1-36C9287BEF68}"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082592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0BD84499-56DB-4FF3-8D99-174F9EB97545}"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0467666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5D66CA-A197-4899-8BDB-4E4DE830BA3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88BFF443-6094-4853-B8BA-F1264293BEA5}"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5160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521D880-5042-48D3-9E9D-9C6275C0D5B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21734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latin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solidFill>
                  <a:prstClr val="white"/>
                </a:solidFill>
              </a:rPr>
              <a:t>Information Technology Project Management, Eighth Edition</a:t>
            </a: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A9D95BA-DBCE-4585-9D62-69E5B33609E2}"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62152807"/>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79C7716B-8CDB-4114-B58A-CD791D03641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3361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solidFill>
              </a:rPr>
              <a:t>Information Technology Project Management, Eighth Edition</a:t>
            </a: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5896A34-DE02-4C2F-B86D-63B07783C00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435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B1D0A2D-0EE2-44ED-A76D-692680691BF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B157F59-2531-410C-9090-B03A8E324D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92F903F-C465-4A59-A758-30804C0EFD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4762DBC-F8F3-4C6E-BA80-15F26F72A8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C593FD-BDCF-404E-85EA-10F2C4C408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269D97-7780-4E3E-B88D-70050D68E3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lnSpc>
                <a:spcPct val="90000"/>
              </a:lnSpc>
              <a:spcBef>
                <a:spcPct val="20000"/>
              </a:spcBef>
              <a:buFontTx/>
              <a:buChar char="•"/>
              <a:defRPr sz="1200" dirty="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lnSpc>
                <a:spcPct val="90000"/>
              </a:lnSpc>
              <a:spcBef>
                <a:spcPct val="20000"/>
              </a:spcBef>
              <a:buFontTx/>
              <a:buChar char="•"/>
              <a:defRPr sz="1200" dirty="0" smtClean="0">
                <a:solidFill>
                  <a:schemeClr val="tx1">
                    <a:tint val="75000"/>
                  </a:schemeClr>
                </a:solidFill>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smtClean="0">
                <a:solidFill>
                  <a:schemeClr val="tx1">
                    <a:tint val="75000"/>
                  </a:schemeClr>
                </a:solidFill>
              </a:defRPr>
            </a:lvl1pPr>
          </a:lstStyle>
          <a:p>
            <a:pPr>
              <a:defRPr/>
            </a:pPr>
            <a:fld id="{2F11DC2A-2F4E-4F79-A3F5-88DB509F96F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F11DC2A-2F4E-4F79-A3F5-88DB509F96F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47"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latin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solidFill>
                <a:prstClr val="black"/>
              </a:solidFill>
              <a:latin typeface="Arial"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solidFill>
                  <a:prstClr val="black"/>
                </a:solidFill>
                <a:latin typeface="Arial" charset="0"/>
              </a:rPr>
              <a:t>Information Technology Project Management, Eighth Edition</a:t>
            </a:r>
            <a:endParaRPr lang="en-US" dirty="0">
              <a:solidFill>
                <a:prstClr val="black"/>
              </a:solidFill>
              <a:latin typeface="Arial"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F0DB9A2-6BF9-4BB6-B94C-EBCA49169742}" type="slidenum">
              <a:rPr lang="en-US" smtClean="0">
                <a:solidFill>
                  <a:prstClr val="black"/>
                </a:solidFill>
                <a:latin typeface="Arial" charset="0"/>
              </a:rPr>
              <a:pPr>
                <a:defRPr/>
              </a:pPr>
              <a:t>‹#›</a:t>
            </a:fld>
            <a:endParaRPr lang="en-US" dirty="0">
              <a:solidFill>
                <a:prstClr val="black"/>
              </a:solidFill>
              <a:latin typeface="Arial" charset="0"/>
            </a:endParaRPr>
          </a:p>
        </p:txBody>
      </p:sp>
    </p:spTree>
    <p:extLst>
      <p:ext uri="{BB962C8B-B14F-4D97-AF65-F5344CB8AC3E}">
        <p14:creationId xmlns:p14="http://schemas.microsoft.com/office/powerpoint/2010/main" val="72266134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00891"/>
            <a:ext cx="9144000" cy="2166109"/>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dirty="0">
                <a:effectLst>
                  <a:outerShdw blurRad="38100" dist="38100" dir="2700000" algn="tl">
                    <a:srgbClr val="FFFFFF"/>
                  </a:outerShdw>
                </a:effectLst>
                <a:latin typeface="Arial Rounded MT Bold" pitchFamily="34" charset="0"/>
              </a:rPr>
              <a:t>1</a:t>
            </a:r>
            <a:r>
              <a:rPr dirty="0" smtClean="0">
                <a:effectLst>
                  <a:outerShdw blurRad="38100" dist="38100" dir="2700000" algn="tl">
                    <a:srgbClr val="FFFFFF"/>
                  </a:outerShdw>
                </a:effectLst>
                <a:latin typeface="Arial Rounded MT Bold" pitchFamily="34" charset="0"/>
              </a:rPr>
              <a:t>:</a:t>
            </a:r>
            <a:r>
              <a:rPr lang="en-US" dirty="0" smtClean="0">
                <a:effectLst>
                  <a:outerShdw blurRad="38100" dist="38100" dir="2700000" algn="tl">
                    <a:srgbClr val="FFFFFF"/>
                  </a:outerShdw>
                </a:effectLst>
                <a:latin typeface="Arial Rounded MT Bold" pitchFamily="34" charset="0"/>
              </a:rPr>
              <a:t/>
            </a:r>
            <a:br>
              <a:rPr lang="en-US" dirty="0" smtClean="0">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Introduction </a:t>
            </a:r>
            <a:r>
              <a:rPr lang="en-US" sz="4400" dirty="0">
                <a:effectLst>
                  <a:outerShdw blurRad="38100" dist="38100" dir="2700000" algn="tl">
                    <a:srgbClr val="FFFFFF"/>
                  </a:outerShdw>
                </a:effectLst>
                <a:latin typeface="Arial Rounded MT Bold" pitchFamily="34" charset="0"/>
              </a:rPr>
              <a:t>to Project 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lvl="0" algn="l">
              <a:spcBef>
                <a:spcPct val="0"/>
              </a:spcBef>
              <a:defRPr/>
            </a:pPr>
            <a:r>
              <a:rPr lang="en-US" sz="2800" b="1" dirty="0">
                <a:effectLst>
                  <a:outerShdw blurRad="38100" dist="38100" dir="2700000" algn="tl">
                    <a:srgbClr val="FFFFFF"/>
                  </a:outerShdw>
                </a:effectLst>
                <a:latin typeface="Arial Rounded MT Bold" pitchFamily="34" charset="0"/>
                <a:ea typeface="+mj-ea"/>
                <a:cs typeface="+mj-cs"/>
              </a:rPr>
              <a:t>Information Technology Project Management, Eighth Edition</a:t>
            </a:r>
          </a:p>
        </p:txBody>
      </p:sp>
      <p:sp>
        <p:nvSpPr>
          <p:cNvPr id="6" name="TextBox 5"/>
          <p:cNvSpPr txBox="1"/>
          <p:nvPr/>
        </p:nvSpPr>
        <p:spPr>
          <a:xfrm>
            <a:off x="304800" y="5791200"/>
            <a:ext cx="5389600" cy="430887"/>
          </a:xfrm>
          <a:prstGeom prst="rect">
            <a:avLst/>
          </a:prstGeom>
          <a:noFill/>
        </p:spPr>
        <p:txBody>
          <a:bodyPr wrap="square" rtlCol="0">
            <a:spAutoFit/>
          </a:bodyPr>
          <a:lstStyle/>
          <a:p>
            <a:r>
              <a:rPr lang="en-US" dirty="0" smtClean="0">
                <a:solidFill>
                  <a:prstClr val="black"/>
                </a:solidFill>
                <a:latin typeface="Arial" charset="0"/>
              </a:rPr>
              <a:t>Note: See the text itself for full citations.</a:t>
            </a:r>
            <a:endParaRPr lang="en-US" dirty="0">
              <a:solidFill>
                <a:prstClr val="black"/>
              </a:solidFill>
              <a:latin typeface="Arial" charset="0"/>
            </a:endParaRP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248275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6362"/>
            <a:ext cx="8229600" cy="1417638"/>
          </a:xfrm>
        </p:spPr>
        <p:txBody>
          <a:bodyPr>
            <a:normAutofit/>
          </a:bodyPr>
          <a:lstStyle/>
          <a:p>
            <a:r>
              <a:rPr lang="en-US" dirty="0" smtClean="0"/>
              <a:t>Top Strategic Technologies for 2012 (Gartner)</a:t>
            </a:r>
          </a:p>
        </p:txBody>
      </p:sp>
      <p:sp>
        <p:nvSpPr>
          <p:cNvPr id="3" name="Content Placeholder 2"/>
          <p:cNvSpPr>
            <a:spLocks noGrp="1"/>
          </p:cNvSpPr>
          <p:nvPr>
            <p:ph idx="1"/>
          </p:nvPr>
        </p:nvSpPr>
        <p:spPr>
          <a:xfrm>
            <a:off x="457200" y="1798638"/>
            <a:ext cx="8229600" cy="3382962"/>
          </a:xfrm>
        </p:spPr>
        <p:txBody>
          <a:bodyPr/>
          <a:lstStyle/>
          <a:p>
            <a:r>
              <a:rPr lang="en-US" dirty="0" smtClean="0"/>
              <a:t>Computing everywhere</a:t>
            </a:r>
          </a:p>
          <a:p>
            <a:r>
              <a:rPr lang="en-US" dirty="0" smtClean="0"/>
              <a:t>The Internet of things</a:t>
            </a:r>
          </a:p>
          <a:p>
            <a:r>
              <a:rPr lang="en-US" dirty="0" smtClean="0"/>
              <a:t>3D printing</a:t>
            </a:r>
          </a:p>
          <a:p>
            <a:r>
              <a:rPr lang="en-US" dirty="0" smtClean="0"/>
              <a:t>Advanced, pervasive, and invisible analytics</a:t>
            </a:r>
            <a:endParaRPr lang="en-US" dirty="0"/>
          </a:p>
        </p:txBody>
      </p:sp>
      <p:sp>
        <p:nvSpPr>
          <p:cNvPr id="17413"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99BB9191-42E7-4DDE-810E-D4DADC70A20A}" type="slidenum">
              <a:rPr lang="en-US"/>
              <a:pPr>
                <a:buFontTx/>
                <a:buNone/>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a:xfrm>
            <a:off x="457200" y="274638"/>
            <a:ext cx="8458200" cy="1143000"/>
          </a:xfrm>
        </p:spPr>
        <p:txBody>
          <a:bodyPr>
            <a:normAutofit fontScale="90000"/>
          </a:bodyPr>
          <a:lstStyle/>
          <a:p>
            <a:r>
              <a:rPr lang="en-US" dirty="0" smtClean="0"/>
              <a:t>Media Snapshot: Unproductive Apps</a:t>
            </a:r>
          </a:p>
        </p:txBody>
      </p:sp>
      <p:sp>
        <p:nvSpPr>
          <p:cNvPr id="18436" name="Content Placeholder 8"/>
          <p:cNvSpPr>
            <a:spLocks noGrp="1"/>
          </p:cNvSpPr>
          <p:nvPr>
            <p:ph idx="1"/>
          </p:nvPr>
        </p:nvSpPr>
        <p:spPr>
          <a:xfrm>
            <a:off x="228600" y="1481138"/>
            <a:ext cx="8686800" cy="4525962"/>
          </a:xfrm>
        </p:spPr>
        <p:txBody>
          <a:bodyPr/>
          <a:lstStyle/>
          <a:p>
            <a:r>
              <a:rPr lang="en-US" dirty="0" smtClean="0"/>
              <a:t>Gartner predicted </a:t>
            </a:r>
            <a:r>
              <a:rPr lang="en-US" dirty="0"/>
              <a:t>that by 2014, there </a:t>
            </a:r>
            <a:r>
              <a:rPr lang="en-US" dirty="0" smtClean="0"/>
              <a:t>would be more </a:t>
            </a:r>
            <a:r>
              <a:rPr lang="en-US" dirty="0"/>
              <a:t>than 70 billion mobile application downloads every </a:t>
            </a:r>
            <a:r>
              <a:rPr lang="en-US" dirty="0" smtClean="0"/>
              <a:t>year, but it was almost double</a:t>
            </a:r>
          </a:p>
          <a:p>
            <a:r>
              <a:rPr lang="en-US" dirty="0" smtClean="0"/>
              <a:t>Facebook is by far the most downloaded app, and the most popular category of all apps continues to be games</a:t>
            </a:r>
            <a:endParaRPr lang="en-US" dirty="0"/>
          </a:p>
          <a:p>
            <a:r>
              <a:rPr lang="en-US" dirty="0" smtClean="0"/>
              <a:t>The challenge is to develop useful apps and get workers to focus on them instead of the many distracting options available</a:t>
            </a:r>
          </a:p>
        </p:txBody>
      </p:sp>
      <p:sp>
        <p:nvSpPr>
          <p:cNvPr id="18435"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D2F71BA8-638A-4DA9-8CAE-34B98126A4DF}" type="slidenum">
              <a:rPr lang="en-US"/>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Project Attributes</a:t>
            </a:r>
          </a:p>
        </p:txBody>
      </p:sp>
      <p:sp>
        <p:nvSpPr>
          <p:cNvPr id="19459" name="Rectangle 3"/>
          <p:cNvSpPr>
            <a:spLocks noGrp="1" noChangeArrowheads="1"/>
          </p:cNvSpPr>
          <p:nvPr>
            <p:ph idx="1"/>
          </p:nvPr>
        </p:nvSpPr>
        <p:spPr>
          <a:xfrm>
            <a:off x="457200" y="1570038"/>
            <a:ext cx="8229600" cy="4525962"/>
          </a:xfrm>
        </p:spPr>
        <p:txBody>
          <a:bodyPr/>
          <a:lstStyle/>
          <a:p>
            <a:r>
              <a:rPr lang="en-US" dirty="0" smtClean="0"/>
              <a:t>A project </a:t>
            </a:r>
          </a:p>
          <a:p>
            <a:pPr lvl="1"/>
            <a:r>
              <a:rPr lang="en-US" dirty="0" smtClean="0"/>
              <a:t>has a unique purpose</a:t>
            </a:r>
          </a:p>
          <a:p>
            <a:pPr lvl="1"/>
            <a:r>
              <a:rPr lang="en-US" dirty="0" smtClean="0"/>
              <a:t>is temporary</a:t>
            </a:r>
          </a:p>
          <a:p>
            <a:pPr lvl="1"/>
            <a:r>
              <a:rPr lang="en-US" dirty="0" smtClean="0"/>
              <a:t>is developed using progressive elaboration</a:t>
            </a:r>
          </a:p>
          <a:p>
            <a:pPr lvl="1"/>
            <a:r>
              <a:rPr lang="en-US" dirty="0" smtClean="0"/>
              <a:t>requires resources, often from various areas</a:t>
            </a:r>
          </a:p>
          <a:p>
            <a:pPr lvl="1"/>
            <a:r>
              <a:rPr lang="en-US" dirty="0" smtClean="0"/>
              <a:t>should have a primary customer or sponsor</a:t>
            </a:r>
          </a:p>
          <a:p>
            <a:pPr lvl="2"/>
            <a:r>
              <a:rPr lang="en-US" dirty="0" smtClean="0"/>
              <a:t>The </a:t>
            </a:r>
            <a:r>
              <a:rPr lang="en-US" b="1" dirty="0" smtClean="0"/>
              <a:t>project sponsor</a:t>
            </a:r>
            <a:r>
              <a:rPr lang="en-US" dirty="0" smtClean="0"/>
              <a:t> usually provides the direction and funding for the project</a:t>
            </a:r>
          </a:p>
          <a:p>
            <a:pPr lvl="1"/>
            <a:r>
              <a:rPr lang="en-US" dirty="0" smtClean="0"/>
              <a:t>involves uncertainty</a:t>
            </a:r>
          </a:p>
        </p:txBody>
      </p:sp>
      <p:sp>
        <p:nvSpPr>
          <p:cNvPr id="1946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CF5A6F9-FCCE-4D35-A21E-7ABDD06CAFE1}" type="slidenum">
              <a:rPr lang="en-US"/>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Project and Program Managers</a:t>
            </a:r>
          </a:p>
        </p:txBody>
      </p:sp>
      <p:sp>
        <p:nvSpPr>
          <p:cNvPr id="20483" name="Rectangle 3"/>
          <p:cNvSpPr>
            <a:spLocks noGrp="1" noChangeArrowheads="1"/>
          </p:cNvSpPr>
          <p:nvPr>
            <p:ph idx="1"/>
          </p:nvPr>
        </p:nvSpPr>
        <p:spPr/>
        <p:txBody>
          <a:bodyPr/>
          <a:lstStyle/>
          <a:p>
            <a:pPr>
              <a:spcBef>
                <a:spcPct val="50000"/>
              </a:spcBef>
            </a:pPr>
            <a:r>
              <a:rPr lang="en-US" b="1" dirty="0" smtClean="0"/>
              <a:t>Project managers </a:t>
            </a:r>
            <a:r>
              <a:rPr lang="en-US" dirty="0" smtClean="0"/>
              <a:t>work with project sponsors, project team, and other people involved in a project to meet project goals</a:t>
            </a:r>
          </a:p>
          <a:p>
            <a:pPr>
              <a:spcBef>
                <a:spcPct val="50000"/>
              </a:spcBef>
            </a:pPr>
            <a:r>
              <a:rPr lang="en-US" b="1" dirty="0" smtClean="0"/>
              <a:t>Program</a:t>
            </a:r>
            <a:r>
              <a:rPr lang="en-US" dirty="0" smtClean="0"/>
              <a:t>: group of related projects managed in a coordinated way to obtain benefits and control not available from managing them individually (PMBOK</a:t>
            </a:r>
            <a:r>
              <a:rPr lang="en-US" baseline="30000" dirty="0" smtClean="0">
                <a:cs typeface="Times New Roman" pitchFamily="18" charset="0"/>
              </a:rPr>
              <a:t>®</a:t>
            </a:r>
            <a:r>
              <a:rPr lang="en-US" dirty="0" smtClean="0"/>
              <a:t> Guide, Fifth Edition, 2013)</a:t>
            </a:r>
          </a:p>
          <a:p>
            <a:pPr>
              <a:spcBef>
                <a:spcPct val="50000"/>
              </a:spcBef>
            </a:pPr>
            <a:r>
              <a:rPr lang="en-US" dirty="0" smtClean="0"/>
              <a:t>Program managers oversee programs; often act as bosses for project managers</a:t>
            </a:r>
          </a:p>
        </p:txBody>
      </p:sp>
      <p:sp>
        <p:nvSpPr>
          <p:cNvPr id="2048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6A49262D-F38F-4840-A525-07F75A4F3F0D}" type="slidenum">
              <a:rPr lang="en-US"/>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06362"/>
            <a:ext cx="8229600" cy="1417638"/>
          </a:xfrm>
        </p:spPr>
        <p:txBody>
          <a:bodyPr>
            <a:normAutofit/>
          </a:bodyPr>
          <a:lstStyle/>
          <a:p>
            <a:r>
              <a:rPr lang="en-US" dirty="0" smtClean="0"/>
              <a:t>Figure 1-1 The Triple Constraint of Project Management</a:t>
            </a:r>
          </a:p>
        </p:txBody>
      </p:sp>
      <p:pic>
        <p:nvPicPr>
          <p:cNvPr id="4" name="Picture 3" descr="A three dimensional graph. The x axis is time goal and the y axis is cost goal. The z axis is scope goal. The max point for all of these go to the target. There is a caption as follows. Successful project management means meeting all three goals (scope, time, and cost) – and satisfying the project’s spons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1" y="1595437"/>
            <a:ext cx="3848099" cy="4753935"/>
          </a:xfrm>
          <a:prstGeom prst="rect">
            <a:avLst/>
          </a:prstGeom>
        </p:spPr>
      </p:pic>
      <p:sp>
        <p:nvSpPr>
          <p:cNvPr id="21510"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buFontTx/>
              <a:buNone/>
              <a:defRPr/>
            </a:pPr>
            <a:fld id="{E73CE052-F1B7-490B-A5C4-C391F856A612}" type="slidenum">
              <a:rPr lang="en-US"/>
              <a:pPr>
                <a:buFontTx/>
                <a:buNone/>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What is Project Management?</a:t>
            </a:r>
          </a:p>
        </p:txBody>
      </p:sp>
      <p:sp>
        <p:nvSpPr>
          <p:cNvPr id="22531" name="Rectangle 3"/>
          <p:cNvSpPr>
            <a:spLocks noGrp="1" noChangeArrowheads="1"/>
          </p:cNvSpPr>
          <p:nvPr>
            <p:ph idx="1"/>
          </p:nvPr>
        </p:nvSpPr>
        <p:spPr>
          <a:xfrm>
            <a:off x="381000" y="1524000"/>
            <a:ext cx="8077200" cy="3733800"/>
          </a:xfrm>
        </p:spPr>
        <p:txBody>
          <a:bodyPr/>
          <a:lstStyle/>
          <a:p>
            <a:pPr>
              <a:spcBef>
                <a:spcPct val="100000"/>
              </a:spcBef>
            </a:pPr>
            <a:r>
              <a:rPr lang="en-US" b="1" dirty="0" smtClean="0"/>
              <a:t>Project management </a:t>
            </a:r>
            <a:r>
              <a:rPr lang="en-US" dirty="0" smtClean="0"/>
              <a:t>is</a:t>
            </a:r>
            <a:r>
              <a:rPr lang="en-US" b="1" dirty="0" smtClean="0"/>
              <a:t> </a:t>
            </a:r>
            <a:r>
              <a:rPr lang="en-US" dirty="0" smtClean="0"/>
              <a:t>“the application of knowledge, skills, tools and techniques to project activities to meet project requirements” (PMBOK</a:t>
            </a:r>
            <a:r>
              <a:rPr lang="en-US" baseline="30000" dirty="0" smtClean="0">
                <a:cs typeface="Times New Roman" pitchFamily="18" charset="0"/>
              </a:rPr>
              <a:t>®</a:t>
            </a:r>
            <a:r>
              <a:rPr lang="en-US" dirty="0" smtClean="0"/>
              <a:t> Guide, Fourth Edition, 2013)</a:t>
            </a:r>
          </a:p>
          <a:p>
            <a:r>
              <a:rPr lang="en-US" dirty="0" smtClean="0"/>
              <a:t>Project managers strive to meet the </a:t>
            </a:r>
            <a:r>
              <a:rPr lang="en-US" b="1" dirty="0" smtClean="0"/>
              <a:t>triple constraint </a:t>
            </a:r>
            <a:r>
              <a:rPr lang="en-US" dirty="0" smtClean="0"/>
              <a:t>(project scope, time, and cost goals) and also facilitate the </a:t>
            </a:r>
            <a:r>
              <a:rPr lang="en-US" dirty="0"/>
              <a:t>entire process to meet the needs and expectations of </a:t>
            </a:r>
            <a:r>
              <a:rPr lang="en-US" dirty="0" smtClean="0"/>
              <a:t>project stakeholders</a:t>
            </a:r>
          </a:p>
        </p:txBody>
      </p:sp>
      <p:sp>
        <p:nvSpPr>
          <p:cNvPr id="22532"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BD10AEE-A1C4-442C-A1CB-1C513439EF3C}" type="slidenum">
              <a:rPr lang="en-US"/>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06362"/>
            <a:ext cx="8229600" cy="1417638"/>
          </a:xfrm>
        </p:spPr>
        <p:txBody>
          <a:bodyPr>
            <a:normAutofit/>
          </a:bodyPr>
          <a:lstStyle/>
          <a:p>
            <a:r>
              <a:rPr lang="en-US" dirty="0" smtClean="0"/>
              <a:t>Figure 1-2 Project Management Framework</a:t>
            </a:r>
          </a:p>
        </p:txBody>
      </p:sp>
      <p:pic>
        <p:nvPicPr>
          <p:cNvPr id="2" name="Picture 1" descr="A diagram of project integration management. There is an arrow called project integration management that starts at stakeholders’ needs and expectations. Most of the arrow is in a section called 10 knowledge areas. There are nine boxes that go to the arrow. The nine boxes are scope management, time management, cost management, quality management, human resource management, communications management, risk management, procurement management, and stakeholder management. The arrow is also in a box called tools and techniques and there is an image of a computer screen, a clock and a list with checkmarks. The arrow ends at project success. This goes to project portfolio which is a briefcase with project 1, project 2, project 3 and project 4. This goes to enterprise succes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5" y="1600200"/>
            <a:ext cx="8840274" cy="4493982"/>
          </a:xfrm>
          <a:prstGeom prst="rect">
            <a:avLst/>
          </a:prstGeom>
        </p:spPr>
      </p:pic>
      <p:sp>
        <p:nvSpPr>
          <p:cNvPr id="23555"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7D655A70-A149-4DA4-995F-382037F2D2FB}" type="slidenum">
              <a:rPr lang="en-US"/>
              <a:pPr>
                <a:buFontTx/>
                <a:buNone/>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Project Stakeholders</a:t>
            </a:r>
          </a:p>
        </p:txBody>
      </p:sp>
      <p:sp>
        <p:nvSpPr>
          <p:cNvPr id="24579" name="Rectangle 3"/>
          <p:cNvSpPr>
            <a:spLocks noGrp="1" noChangeArrowheads="1"/>
          </p:cNvSpPr>
          <p:nvPr>
            <p:ph idx="1"/>
          </p:nvPr>
        </p:nvSpPr>
        <p:spPr>
          <a:xfrm>
            <a:off x="609600" y="1524000"/>
            <a:ext cx="8186738" cy="4791075"/>
          </a:xfrm>
        </p:spPr>
        <p:txBody>
          <a:bodyPr/>
          <a:lstStyle/>
          <a:p>
            <a:pPr>
              <a:lnSpc>
                <a:spcPct val="90000"/>
              </a:lnSpc>
            </a:pPr>
            <a:r>
              <a:rPr lang="en-US" b="1" dirty="0" smtClean="0"/>
              <a:t>Stakeholders </a:t>
            </a:r>
            <a:r>
              <a:rPr lang="en-US" dirty="0" smtClean="0"/>
              <a:t>are the people involved in or affected by project activities</a:t>
            </a:r>
          </a:p>
          <a:p>
            <a:pPr>
              <a:lnSpc>
                <a:spcPct val="90000"/>
              </a:lnSpc>
            </a:pPr>
            <a:r>
              <a:rPr lang="en-US" dirty="0" smtClean="0"/>
              <a:t>Stakeholders include</a:t>
            </a:r>
          </a:p>
          <a:p>
            <a:pPr lvl="1">
              <a:lnSpc>
                <a:spcPct val="90000"/>
              </a:lnSpc>
            </a:pPr>
            <a:r>
              <a:rPr lang="en-US" dirty="0" smtClean="0"/>
              <a:t>the project sponsor</a:t>
            </a:r>
          </a:p>
          <a:p>
            <a:pPr lvl="1">
              <a:lnSpc>
                <a:spcPct val="90000"/>
              </a:lnSpc>
            </a:pPr>
            <a:r>
              <a:rPr lang="en-US" dirty="0" smtClean="0"/>
              <a:t>the project manager</a:t>
            </a:r>
          </a:p>
          <a:p>
            <a:pPr lvl="1">
              <a:lnSpc>
                <a:spcPct val="90000"/>
              </a:lnSpc>
            </a:pPr>
            <a:r>
              <a:rPr lang="en-US" dirty="0" smtClean="0"/>
              <a:t>the project team</a:t>
            </a:r>
          </a:p>
          <a:p>
            <a:pPr lvl="1">
              <a:lnSpc>
                <a:spcPct val="90000"/>
              </a:lnSpc>
            </a:pPr>
            <a:r>
              <a:rPr lang="en-US" dirty="0" smtClean="0"/>
              <a:t>support staff</a:t>
            </a:r>
          </a:p>
          <a:p>
            <a:pPr lvl="1">
              <a:lnSpc>
                <a:spcPct val="90000"/>
              </a:lnSpc>
            </a:pPr>
            <a:r>
              <a:rPr lang="en-US" dirty="0" smtClean="0"/>
              <a:t>customers</a:t>
            </a:r>
          </a:p>
          <a:p>
            <a:pPr lvl="1">
              <a:lnSpc>
                <a:spcPct val="90000"/>
              </a:lnSpc>
            </a:pPr>
            <a:r>
              <a:rPr lang="en-US" dirty="0" smtClean="0"/>
              <a:t>users</a:t>
            </a:r>
          </a:p>
          <a:p>
            <a:pPr lvl="1">
              <a:lnSpc>
                <a:spcPct val="90000"/>
              </a:lnSpc>
            </a:pPr>
            <a:r>
              <a:rPr lang="en-US" dirty="0" smtClean="0"/>
              <a:t>suppliers</a:t>
            </a:r>
          </a:p>
          <a:p>
            <a:pPr lvl="1">
              <a:lnSpc>
                <a:spcPct val="90000"/>
              </a:lnSpc>
            </a:pPr>
            <a:r>
              <a:rPr lang="en-US" dirty="0" smtClean="0"/>
              <a:t>opponents to the project</a:t>
            </a:r>
          </a:p>
        </p:txBody>
      </p:sp>
      <p:sp>
        <p:nvSpPr>
          <p:cNvPr id="2458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32BD8DC-3670-4F66-BAF1-AB767FF85EC4}"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52400"/>
            <a:ext cx="8534400" cy="1371600"/>
          </a:xfrm>
        </p:spPr>
        <p:txBody>
          <a:bodyPr>
            <a:normAutofit/>
          </a:bodyPr>
          <a:lstStyle/>
          <a:p>
            <a:r>
              <a:rPr lang="en-US" dirty="0" smtClean="0"/>
              <a:t>10 Project Management Knowledge Areas</a:t>
            </a:r>
          </a:p>
        </p:txBody>
      </p:sp>
      <p:sp>
        <p:nvSpPr>
          <p:cNvPr id="25603" name="Rectangle 3"/>
          <p:cNvSpPr>
            <a:spLocks noGrp="1" noChangeArrowheads="1"/>
          </p:cNvSpPr>
          <p:nvPr>
            <p:ph idx="1"/>
          </p:nvPr>
        </p:nvSpPr>
        <p:spPr>
          <a:xfrm>
            <a:off x="381000" y="1752600"/>
            <a:ext cx="8458200" cy="3962400"/>
          </a:xfrm>
        </p:spPr>
        <p:txBody>
          <a:bodyPr/>
          <a:lstStyle/>
          <a:p>
            <a:pPr>
              <a:lnSpc>
                <a:spcPct val="90000"/>
              </a:lnSpc>
            </a:pPr>
            <a:r>
              <a:rPr lang="en-US" b="1" dirty="0" smtClean="0"/>
              <a:t>Knowledge areas </a:t>
            </a:r>
            <a:r>
              <a:rPr lang="en-US" dirty="0" smtClean="0"/>
              <a:t>describe the key competencies that project managers must develop</a:t>
            </a:r>
          </a:p>
          <a:p>
            <a:r>
              <a:rPr lang="en-US" dirty="0"/>
              <a:t>Project managers must have knowledge and skills in all 10 </a:t>
            </a:r>
            <a:r>
              <a:rPr lang="en-US" dirty="0" smtClean="0"/>
              <a:t>knowledge areas (project integration, scope, time, cost, quality, human resource, communications, risk, procurement, and stakeholder management)</a:t>
            </a:r>
          </a:p>
          <a:p>
            <a:r>
              <a:rPr lang="en-US" dirty="0" smtClean="0"/>
              <a:t>This text includes </a:t>
            </a:r>
            <a:r>
              <a:rPr lang="en-US" dirty="0"/>
              <a:t>an entire chapter on each </a:t>
            </a:r>
            <a:r>
              <a:rPr lang="en-US" dirty="0" smtClean="0"/>
              <a:t>knowledge area</a:t>
            </a:r>
          </a:p>
        </p:txBody>
      </p:sp>
      <p:sp>
        <p:nvSpPr>
          <p:cNvPr id="2560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C68EB7DF-90B0-4429-8A5B-58BA5697E9F8}"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6362"/>
            <a:ext cx="8229600" cy="1417638"/>
          </a:xfrm>
        </p:spPr>
        <p:txBody>
          <a:bodyPr>
            <a:normAutofit/>
          </a:bodyPr>
          <a:lstStyle/>
          <a:p>
            <a:r>
              <a:rPr lang="en-US" dirty="0" smtClean="0"/>
              <a:t>Project Management Tools and Techniques</a:t>
            </a:r>
          </a:p>
        </p:txBody>
      </p:sp>
      <p:sp>
        <p:nvSpPr>
          <p:cNvPr id="26627" name="Rectangle 3"/>
          <p:cNvSpPr>
            <a:spLocks noGrp="1" noChangeArrowheads="1"/>
          </p:cNvSpPr>
          <p:nvPr>
            <p:ph idx="1"/>
          </p:nvPr>
        </p:nvSpPr>
        <p:spPr>
          <a:xfrm>
            <a:off x="381000" y="1612900"/>
            <a:ext cx="8458200" cy="4330700"/>
          </a:xfrm>
        </p:spPr>
        <p:txBody>
          <a:bodyPr/>
          <a:lstStyle/>
          <a:p>
            <a:r>
              <a:rPr lang="en-US" b="1" dirty="0" smtClean="0"/>
              <a:t>Project management tools and techniques </a:t>
            </a:r>
            <a:r>
              <a:rPr lang="en-US" dirty="0" smtClean="0"/>
              <a:t>assist project managers and their teams in various aspects of project management</a:t>
            </a:r>
          </a:p>
          <a:p>
            <a:r>
              <a:rPr lang="en-US" dirty="0" smtClean="0"/>
              <a:t>Some specific ones include</a:t>
            </a:r>
          </a:p>
          <a:p>
            <a:pPr lvl="1"/>
            <a:r>
              <a:rPr lang="en-US" dirty="0" smtClean="0"/>
              <a:t>Project charter, scope statement, and WBS (scope)</a:t>
            </a:r>
          </a:p>
          <a:p>
            <a:pPr lvl="1"/>
            <a:r>
              <a:rPr lang="en-US" dirty="0" smtClean="0"/>
              <a:t>Gantt charts, network diagrams, critical path analysis, critical chain scheduling (time)</a:t>
            </a:r>
          </a:p>
          <a:p>
            <a:pPr lvl="1"/>
            <a:r>
              <a:rPr lang="en-US" dirty="0" smtClean="0"/>
              <a:t>Cost estimates and earned value management (cost)</a:t>
            </a:r>
          </a:p>
          <a:p>
            <a:pPr lvl="1"/>
            <a:r>
              <a:rPr lang="en-US" dirty="0" smtClean="0"/>
              <a:t>See Table 1-1 for many more</a:t>
            </a:r>
          </a:p>
        </p:txBody>
      </p:sp>
      <p:sp>
        <p:nvSpPr>
          <p:cNvPr id="2662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91DE2A35-A3A0-48F2-BAA4-D5904553118B}" type="slidenum">
              <a:rPr lang="en-US"/>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p:txBody>
          <a:bodyPr/>
          <a:lstStyle/>
          <a:p>
            <a:r>
              <a:rPr lang="en-US" dirty="0" smtClean="0"/>
              <a:t>Learning Objectives, Part</a:t>
            </a:r>
            <a:r>
              <a:rPr lang="en-US" baseline="0" dirty="0" smtClean="0"/>
              <a:t> 1</a:t>
            </a:r>
            <a:endParaRPr lang="en-US" dirty="0" smtClean="0"/>
          </a:p>
        </p:txBody>
      </p:sp>
      <p:sp>
        <p:nvSpPr>
          <p:cNvPr id="9219" name="Content Placeholder 6"/>
          <p:cNvSpPr>
            <a:spLocks noGrp="1"/>
          </p:cNvSpPr>
          <p:nvPr>
            <p:ph idx="1"/>
          </p:nvPr>
        </p:nvSpPr>
        <p:spPr>
          <a:xfrm>
            <a:off x="381000" y="1524000"/>
            <a:ext cx="8540750" cy="4191000"/>
          </a:xfrm>
        </p:spPr>
        <p:txBody>
          <a:bodyPr/>
          <a:lstStyle/>
          <a:p>
            <a:r>
              <a:rPr lang="en-US" sz="2400" dirty="0"/>
              <a:t>Understand the growing need for better project management, </a:t>
            </a:r>
            <a:r>
              <a:rPr lang="en-US" sz="2400" dirty="0" smtClean="0"/>
              <a:t>especially for </a:t>
            </a:r>
            <a:r>
              <a:rPr lang="en-US" sz="2400" dirty="0"/>
              <a:t>information technology (IT) projects</a:t>
            </a:r>
          </a:p>
          <a:p>
            <a:r>
              <a:rPr lang="en-US" sz="2400" dirty="0" smtClean="0"/>
              <a:t>Explain </a:t>
            </a:r>
            <a:r>
              <a:rPr lang="en-US" sz="2400" dirty="0"/>
              <a:t>what a project is, provide examples of IT projects, list </a:t>
            </a:r>
            <a:r>
              <a:rPr lang="en-US" sz="2400" dirty="0" smtClean="0"/>
              <a:t>various attributes </a:t>
            </a:r>
            <a:r>
              <a:rPr lang="en-US" sz="2400" dirty="0"/>
              <a:t>of projects, and describe the triple constraint of </a:t>
            </a:r>
            <a:r>
              <a:rPr lang="en-US" sz="2400" dirty="0" smtClean="0"/>
              <a:t>project management</a:t>
            </a:r>
            <a:endParaRPr lang="en-US" sz="2400" dirty="0"/>
          </a:p>
          <a:p>
            <a:r>
              <a:rPr lang="en-US" sz="2400" dirty="0" smtClean="0"/>
              <a:t>Describe </a:t>
            </a:r>
            <a:r>
              <a:rPr lang="en-US" sz="2400" dirty="0"/>
              <a:t>project management and discuss key elements of the </a:t>
            </a:r>
            <a:r>
              <a:rPr lang="en-US" sz="2400" dirty="0" smtClean="0"/>
              <a:t>project management </a:t>
            </a:r>
            <a:r>
              <a:rPr lang="en-US" sz="2400" dirty="0"/>
              <a:t>framework, including project stakeholders, the project </a:t>
            </a:r>
            <a:r>
              <a:rPr lang="en-US" sz="2400" dirty="0" smtClean="0"/>
              <a:t>management knowledge </a:t>
            </a:r>
            <a:r>
              <a:rPr lang="en-US" sz="2400" dirty="0"/>
              <a:t>areas, common tools and techniques, and </a:t>
            </a:r>
            <a:r>
              <a:rPr lang="en-US" sz="2400" dirty="0" smtClean="0"/>
              <a:t>project success</a:t>
            </a:r>
            <a:endParaRPr lang="en-US" sz="2600" dirty="0" smtClean="0"/>
          </a:p>
        </p:txBody>
      </p:sp>
      <p:sp>
        <p:nvSpPr>
          <p:cNvPr id="9220" name="Footer Placeholder 7"/>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3BD7578B-FDA5-49A9-927E-B5F79B796B65}"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dirty="0" smtClean="0"/>
              <a:t>Super Tools</a:t>
            </a:r>
          </a:p>
        </p:txBody>
      </p:sp>
      <p:sp>
        <p:nvSpPr>
          <p:cNvPr id="4" name="Content Placeholder 3"/>
          <p:cNvSpPr>
            <a:spLocks noGrp="1"/>
          </p:cNvSpPr>
          <p:nvPr>
            <p:ph idx="1"/>
          </p:nvPr>
        </p:nvSpPr>
        <p:spPr>
          <a:xfrm>
            <a:off x="381000" y="1295400"/>
            <a:ext cx="8305800" cy="5029200"/>
          </a:xfrm>
        </p:spPr>
        <p:txBody>
          <a:bodyPr>
            <a:noAutofit/>
          </a:bodyPr>
          <a:lstStyle/>
          <a:p>
            <a:pPr>
              <a:defRPr/>
            </a:pPr>
            <a:r>
              <a:rPr lang="en-US" sz="2400" dirty="0" smtClean="0"/>
              <a:t>“</a:t>
            </a:r>
            <a:r>
              <a:rPr lang="en-US" sz="2400" b="1" dirty="0" smtClean="0"/>
              <a:t>Super tools</a:t>
            </a:r>
            <a:r>
              <a:rPr lang="en-US" sz="2400" dirty="0" smtClean="0"/>
              <a:t>” are those tools that have high use and high potential for improving project success, such as:</a:t>
            </a:r>
          </a:p>
          <a:p>
            <a:pPr lvl="1">
              <a:defRPr/>
            </a:pPr>
            <a:r>
              <a:rPr lang="en-US" sz="2000" dirty="0" smtClean="0"/>
              <a:t>Software for task scheduling (such as project management software)</a:t>
            </a:r>
          </a:p>
          <a:p>
            <a:pPr lvl="1">
              <a:defRPr/>
            </a:pPr>
            <a:r>
              <a:rPr lang="en-US" sz="2000" dirty="0" smtClean="0"/>
              <a:t>Scope statements</a:t>
            </a:r>
          </a:p>
          <a:p>
            <a:pPr lvl="1">
              <a:defRPr/>
            </a:pPr>
            <a:r>
              <a:rPr lang="en-US" sz="2000" dirty="0" smtClean="0"/>
              <a:t>Requirements analyses</a:t>
            </a:r>
          </a:p>
          <a:p>
            <a:pPr lvl="1">
              <a:defRPr/>
            </a:pPr>
            <a:r>
              <a:rPr lang="en-US" sz="2000" dirty="0" smtClean="0"/>
              <a:t>Lessons-learned reports</a:t>
            </a:r>
          </a:p>
          <a:p>
            <a:pPr marL="274320" indent="-274320" fontAlgn="auto">
              <a:spcBef>
                <a:spcPts val="580"/>
              </a:spcBef>
              <a:spcAft>
                <a:spcPts val="0"/>
              </a:spcAft>
              <a:defRPr/>
            </a:pPr>
            <a:r>
              <a:rPr lang="en-US" sz="2000" dirty="0" smtClean="0"/>
              <a:t>Tools already extensively used that have been found to improve project importance include:</a:t>
            </a:r>
          </a:p>
          <a:p>
            <a:pPr lvl="1">
              <a:defRPr/>
            </a:pPr>
            <a:r>
              <a:rPr lang="en-US" sz="2000" dirty="0" smtClean="0"/>
              <a:t>Progress reports</a:t>
            </a:r>
          </a:p>
          <a:p>
            <a:pPr lvl="1">
              <a:defRPr/>
            </a:pPr>
            <a:r>
              <a:rPr lang="en-US" sz="2000" dirty="0" smtClean="0"/>
              <a:t>Kick-off meetings</a:t>
            </a:r>
          </a:p>
          <a:p>
            <a:pPr lvl="1">
              <a:defRPr/>
            </a:pPr>
            <a:r>
              <a:rPr lang="en-US" sz="2000" dirty="0" smtClean="0"/>
              <a:t>Gantt charts</a:t>
            </a:r>
          </a:p>
          <a:p>
            <a:pPr lvl="1">
              <a:defRPr/>
            </a:pPr>
            <a:r>
              <a:rPr lang="en-US" sz="2000" dirty="0" smtClean="0"/>
              <a:t>Change requests</a:t>
            </a:r>
          </a:p>
        </p:txBody>
      </p:sp>
      <p:sp>
        <p:nvSpPr>
          <p:cNvPr id="2765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132B57E-CCBF-4C8F-88E1-28CBB211023F}"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pPr lvl="0"/>
            <a:r>
              <a:rPr lang="en-US" dirty="0">
                <a:solidFill>
                  <a:srgbClr val="464646"/>
                </a:solidFill>
                <a:ea typeface="+mn-ea"/>
                <a:cs typeface="+mn-cs"/>
              </a:rPr>
              <a:t>What Went Right? Improved Project </a:t>
            </a:r>
            <a:r>
              <a:rPr lang="en-US" dirty="0" smtClean="0">
                <a:solidFill>
                  <a:srgbClr val="464646"/>
                </a:solidFill>
                <a:ea typeface="+mn-ea"/>
                <a:cs typeface="+mn-cs"/>
              </a:rPr>
              <a:t>Performance</a:t>
            </a:r>
            <a:endParaRPr lang="en-US" dirty="0"/>
          </a:p>
        </p:txBody>
      </p:sp>
      <p:sp>
        <p:nvSpPr>
          <p:cNvPr id="3" name="Content Placeholder 2"/>
          <p:cNvSpPr>
            <a:spLocks noGrp="1"/>
          </p:cNvSpPr>
          <p:nvPr>
            <p:ph idx="1"/>
          </p:nvPr>
        </p:nvSpPr>
        <p:spPr>
          <a:xfrm>
            <a:off x="533400" y="1917700"/>
            <a:ext cx="8229600" cy="3032125"/>
          </a:xfrm>
        </p:spPr>
        <p:txBody>
          <a:bodyPr/>
          <a:lstStyle/>
          <a:p>
            <a:pPr marL="342900" lvl="0" indent="-342900">
              <a:spcBef>
                <a:spcPct val="20000"/>
              </a:spcBef>
              <a:buClrTx/>
              <a:buSzTx/>
              <a:buNone/>
            </a:pPr>
            <a:r>
              <a:rPr lang="en-US" sz="2800" dirty="0">
                <a:solidFill>
                  <a:prstClr val="black"/>
                </a:solidFill>
                <a:latin typeface="Times New Roman" pitchFamily="18" charset="0"/>
              </a:rPr>
              <a:t> </a:t>
            </a:r>
            <a:r>
              <a:rPr lang="en-US" dirty="0">
                <a:solidFill>
                  <a:prstClr val="black"/>
                </a:solidFill>
              </a:rPr>
              <a:t>The Standish Group’s CHAOS studies show improvements in IT projects in the past decade:</a:t>
            </a:r>
          </a:p>
          <a:p>
            <a:pPr marL="274320" lvl="1" indent="-274320" fontAlgn="auto">
              <a:lnSpc>
                <a:spcPct val="80000"/>
              </a:lnSpc>
              <a:spcBef>
                <a:spcPts val="580"/>
              </a:spcBef>
              <a:spcAft>
                <a:spcPts val="0"/>
              </a:spcAft>
              <a:buClr>
                <a:srgbClr val="2DA2BF"/>
              </a:buClr>
              <a:buSzPct val="68000"/>
              <a:buFont typeface="Wingdings 3" pitchFamily="18" charset="2"/>
              <a:buChar char=""/>
              <a:defRPr/>
            </a:pPr>
            <a:r>
              <a:rPr lang="en-US" sz="2500" dirty="0">
                <a:solidFill>
                  <a:prstClr val="black"/>
                </a:solidFill>
              </a:rPr>
              <a:t>The number of successful IT projects has more than doubled, from 16 percent in 1994 to 39 percent in 2012</a:t>
            </a:r>
          </a:p>
          <a:p>
            <a:pPr marL="274320" lvl="1" indent="-274320" fontAlgn="auto">
              <a:lnSpc>
                <a:spcPct val="80000"/>
              </a:lnSpc>
              <a:spcBef>
                <a:spcPts val="580"/>
              </a:spcBef>
              <a:spcAft>
                <a:spcPts val="0"/>
              </a:spcAft>
              <a:buClr>
                <a:srgbClr val="2DA2BF"/>
              </a:buClr>
              <a:buSzPct val="68000"/>
              <a:buFont typeface="Wingdings 3" pitchFamily="18" charset="2"/>
              <a:buChar char=""/>
              <a:defRPr/>
            </a:pPr>
            <a:r>
              <a:rPr lang="en-US" sz="2500" dirty="0">
                <a:solidFill>
                  <a:prstClr val="black"/>
                </a:solidFill>
              </a:rPr>
              <a:t>The number of failed projects decreased from 31 percent in 1994 to 18 percent in 2012</a:t>
            </a:r>
          </a:p>
          <a:p>
            <a:pPr marL="274320" lvl="1" indent="-274320" fontAlgn="auto">
              <a:lnSpc>
                <a:spcPct val="80000"/>
              </a:lnSpc>
              <a:spcBef>
                <a:spcPts val="580"/>
              </a:spcBef>
              <a:spcAft>
                <a:spcPts val="0"/>
              </a:spcAft>
              <a:buClr>
                <a:srgbClr val="2DA2BF"/>
              </a:buClr>
              <a:buSzPct val="68000"/>
              <a:buFont typeface="Wingdings 3" pitchFamily="18" charset="2"/>
              <a:buChar char=""/>
              <a:defRPr/>
            </a:pPr>
            <a:r>
              <a:rPr lang="en-US" sz="2500" dirty="0">
                <a:solidFill>
                  <a:prstClr val="black"/>
                </a:solidFill>
              </a:rPr>
              <a:t>Success rates were much higher for small projects than large ones – 76 percent versus 10 </a:t>
            </a:r>
            <a:r>
              <a:rPr lang="en-US" sz="2500" dirty="0" smtClean="0">
                <a:solidFill>
                  <a:prstClr val="black"/>
                </a:solidFill>
              </a:rPr>
              <a:t>percent</a:t>
            </a:r>
            <a:endParaRPr lang="en-US" sz="2500" dirty="0">
              <a:solidFill>
                <a:prstClr val="black"/>
              </a:solidFill>
            </a:endParaRPr>
          </a:p>
        </p:txBody>
      </p:sp>
      <p:sp>
        <p:nvSpPr>
          <p:cNvPr id="28677"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24C648EA-8287-42F4-9255-DEF3B2333BDF}"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Project Success</a:t>
            </a:r>
          </a:p>
        </p:txBody>
      </p:sp>
      <p:sp>
        <p:nvSpPr>
          <p:cNvPr id="30724" name="Content Placeholder 3"/>
          <p:cNvSpPr>
            <a:spLocks noGrp="1"/>
          </p:cNvSpPr>
          <p:nvPr>
            <p:ph idx="1"/>
          </p:nvPr>
        </p:nvSpPr>
        <p:spPr>
          <a:xfrm>
            <a:off x="457200" y="1481138"/>
            <a:ext cx="8229600" cy="2862262"/>
          </a:xfrm>
        </p:spPr>
        <p:txBody>
          <a:bodyPr/>
          <a:lstStyle/>
          <a:p>
            <a:r>
              <a:rPr lang="en-US" dirty="0" smtClean="0"/>
              <a:t>There are several ways to define project success:</a:t>
            </a:r>
          </a:p>
          <a:p>
            <a:pPr lvl="1"/>
            <a:r>
              <a:rPr lang="en-US" dirty="0" smtClean="0"/>
              <a:t>The project met scope, time, and cost goals</a:t>
            </a:r>
          </a:p>
          <a:p>
            <a:pPr lvl="1"/>
            <a:r>
              <a:rPr lang="en-US" dirty="0" smtClean="0"/>
              <a:t>The project satisfied the customer/sponsor</a:t>
            </a:r>
          </a:p>
          <a:p>
            <a:pPr lvl="1"/>
            <a:r>
              <a:rPr lang="en-US" dirty="0" smtClean="0"/>
              <a:t>The results of the project met its main objective, such as making or saving a certain amount of money, providing a good return on investment, or simply making the sponsors happy</a:t>
            </a:r>
          </a:p>
        </p:txBody>
      </p:sp>
      <p:sp>
        <p:nvSpPr>
          <p:cNvPr id="3072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96FF679-B247-40A7-B574-6049B4430BD8}"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0" y="38100"/>
            <a:ext cx="8686800" cy="736867"/>
          </a:xfrm>
        </p:spPr>
        <p:txBody>
          <a:bodyPr>
            <a:noAutofit/>
          </a:bodyPr>
          <a:lstStyle/>
          <a:p>
            <a:pPr fontAlgn="auto">
              <a:spcAft>
                <a:spcPts val="0"/>
              </a:spcAft>
              <a:defRPr/>
            </a:pPr>
            <a:r>
              <a:rPr lang="en-US" sz="3200" dirty="0" smtClean="0"/>
              <a:t>Table 1-2: What Helps Projects Succeed?*</a:t>
            </a:r>
            <a:endParaRPr lang="en-US" sz="3200" dirty="0"/>
          </a:p>
        </p:txBody>
      </p:sp>
      <p:sp>
        <p:nvSpPr>
          <p:cNvPr id="31747" name="Rectangle 5"/>
          <p:cNvSpPr>
            <a:spLocks noGrp="1" noChangeArrowheads="1"/>
          </p:cNvSpPr>
          <p:nvPr>
            <p:ph sz="quarter" idx="13"/>
          </p:nvPr>
        </p:nvSpPr>
        <p:spPr>
          <a:xfrm>
            <a:off x="228600" y="838200"/>
            <a:ext cx="8229600" cy="4876800"/>
          </a:xfrm>
        </p:spPr>
        <p:txBody>
          <a:bodyPr/>
          <a:lstStyle/>
          <a:p>
            <a:pPr marL="623887" indent="-514350">
              <a:buClr>
                <a:schemeClr val="tx1"/>
              </a:buClr>
              <a:buSzPct val="100000"/>
              <a:buFont typeface="+mj-lt"/>
              <a:buAutoNum type="arabicPeriod"/>
            </a:pPr>
            <a:r>
              <a:rPr lang="en-US" dirty="0" smtClean="0"/>
              <a:t>Executive </a:t>
            </a:r>
            <a:r>
              <a:rPr lang="en-US" dirty="0"/>
              <a:t>support</a:t>
            </a:r>
          </a:p>
          <a:p>
            <a:pPr marL="623887" indent="-514350">
              <a:buClr>
                <a:schemeClr val="tx1"/>
              </a:buClr>
              <a:buSzPct val="100000"/>
              <a:buFont typeface="+mj-lt"/>
              <a:buAutoNum type="arabicPeriod"/>
            </a:pPr>
            <a:r>
              <a:rPr lang="en-US" dirty="0" smtClean="0"/>
              <a:t>User </a:t>
            </a:r>
            <a:r>
              <a:rPr lang="en-US" dirty="0"/>
              <a:t>involvement</a:t>
            </a:r>
          </a:p>
          <a:p>
            <a:pPr marL="623887" indent="-514350">
              <a:buClr>
                <a:schemeClr val="tx1"/>
              </a:buClr>
              <a:buSzPct val="100000"/>
              <a:buFont typeface="+mj-lt"/>
              <a:buAutoNum type="arabicPeriod"/>
            </a:pPr>
            <a:r>
              <a:rPr lang="en-US" dirty="0" smtClean="0"/>
              <a:t>Clear </a:t>
            </a:r>
            <a:r>
              <a:rPr lang="en-US" dirty="0"/>
              <a:t>business objectives</a:t>
            </a:r>
          </a:p>
          <a:p>
            <a:pPr marL="623887" indent="-514350">
              <a:buClr>
                <a:schemeClr val="tx1"/>
              </a:buClr>
              <a:buSzPct val="100000"/>
              <a:buFont typeface="+mj-lt"/>
              <a:buAutoNum type="arabicPeriod"/>
            </a:pPr>
            <a:r>
              <a:rPr lang="en-US" dirty="0" smtClean="0"/>
              <a:t>Emotional </a:t>
            </a:r>
            <a:r>
              <a:rPr lang="en-US" dirty="0"/>
              <a:t>maturity</a:t>
            </a:r>
          </a:p>
          <a:p>
            <a:pPr marL="623887" indent="-514350">
              <a:buClr>
                <a:schemeClr val="tx1"/>
              </a:buClr>
              <a:buSzPct val="100000"/>
              <a:buFont typeface="+mj-lt"/>
              <a:buAutoNum type="arabicPeriod"/>
            </a:pPr>
            <a:r>
              <a:rPr lang="en-US" dirty="0" smtClean="0"/>
              <a:t>Optimizing </a:t>
            </a:r>
            <a:r>
              <a:rPr lang="en-US" dirty="0" smtClean="0"/>
              <a:t>scope</a:t>
            </a:r>
          </a:p>
          <a:p>
            <a:pPr marL="623887" indent="-514350">
              <a:buClr>
                <a:schemeClr val="tx1"/>
              </a:buClr>
              <a:buSzPct val="100000"/>
              <a:buFont typeface="+mj-lt"/>
              <a:buAutoNum type="arabicPeriod"/>
            </a:pPr>
            <a:r>
              <a:rPr lang="en-US" dirty="0" smtClean="0"/>
              <a:t>Agile </a:t>
            </a:r>
            <a:r>
              <a:rPr lang="en-US" dirty="0"/>
              <a:t>process</a:t>
            </a:r>
          </a:p>
          <a:p>
            <a:pPr marL="623887" indent="-514350">
              <a:buClr>
                <a:schemeClr val="tx1"/>
              </a:buClr>
              <a:buSzPct val="100000"/>
              <a:buFont typeface="+mj-lt"/>
              <a:buAutoNum type="arabicPeriod"/>
            </a:pPr>
            <a:r>
              <a:rPr lang="en-US" dirty="0" smtClean="0"/>
              <a:t>Project </a:t>
            </a:r>
            <a:r>
              <a:rPr lang="en-US" dirty="0"/>
              <a:t>management expertise</a:t>
            </a:r>
          </a:p>
          <a:p>
            <a:pPr marL="623887" indent="-514350">
              <a:buClr>
                <a:schemeClr val="tx1"/>
              </a:buClr>
              <a:buSzPct val="100000"/>
              <a:buFont typeface="+mj-lt"/>
              <a:buAutoNum type="arabicPeriod"/>
            </a:pPr>
            <a:r>
              <a:rPr lang="en-US" dirty="0" smtClean="0"/>
              <a:t>Skilled </a:t>
            </a:r>
            <a:r>
              <a:rPr lang="en-US" dirty="0"/>
              <a:t>resources</a:t>
            </a:r>
          </a:p>
          <a:p>
            <a:pPr marL="623887" indent="-514350">
              <a:buClr>
                <a:schemeClr val="tx1"/>
              </a:buClr>
              <a:buSzPct val="100000"/>
              <a:buFont typeface="+mj-lt"/>
              <a:buAutoNum type="arabicPeriod"/>
            </a:pPr>
            <a:r>
              <a:rPr lang="en-US" dirty="0" smtClean="0"/>
              <a:t>Execution</a:t>
            </a:r>
            <a:endParaRPr lang="en-US" dirty="0"/>
          </a:p>
          <a:p>
            <a:pPr marL="623887" indent="-514350">
              <a:buClr>
                <a:schemeClr val="tx1"/>
              </a:buClr>
              <a:buSzPct val="100000"/>
              <a:buFont typeface="+mj-lt"/>
              <a:buAutoNum type="arabicPeriod"/>
            </a:pPr>
            <a:r>
              <a:rPr lang="en-US" dirty="0" smtClean="0"/>
              <a:t>Tools </a:t>
            </a:r>
            <a:r>
              <a:rPr lang="en-US" dirty="0"/>
              <a:t>and </a:t>
            </a:r>
            <a:r>
              <a:rPr lang="en-US" dirty="0" smtClean="0"/>
              <a:t>infrastructure</a:t>
            </a:r>
            <a:endParaRPr lang="en-US" dirty="0"/>
          </a:p>
        </p:txBody>
      </p:sp>
      <p:sp>
        <p:nvSpPr>
          <p:cNvPr id="2" name="Content Placeholder 1"/>
          <p:cNvSpPr>
            <a:spLocks noGrp="1"/>
          </p:cNvSpPr>
          <p:nvPr>
            <p:ph sz="quarter" idx="14"/>
          </p:nvPr>
        </p:nvSpPr>
        <p:spPr>
          <a:xfrm>
            <a:off x="3234531" y="6003926"/>
            <a:ext cx="5249069" cy="769937"/>
          </a:xfrm>
        </p:spPr>
        <p:txBody>
          <a:bodyPr/>
          <a:lstStyle/>
          <a:p>
            <a:pPr marL="0" lvl="0" indent="0">
              <a:lnSpc>
                <a:spcPct val="90000"/>
              </a:lnSpc>
              <a:spcBef>
                <a:spcPct val="20000"/>
              </a:spcBef>
              <a:buClrTx/>
              <a:buSzTx/>
              <a:buNone/>
            </a:pPr>
            <a:r>
              <a:rPr lang="en-US" sz="2200" dirty="0">
                <a:solidFill>
                  <a:prstClr val="black"/>
                </a:solidFill>
                <a:latin typeface="Times New Roman" pitchFamily="18" charset="0"/>
              </a:rPr>
              <a:t>*The Standish Group, “CHAOS Manifesto 2013: Think Big, </a:t>
            </a:r>
            <a:r>
              <a:rPr lang="en-US" sz="2200" dirty="0" smtClean="0">
                <a:solidFill>
                  <a:prstClr val="black"/>
                </a:solidFill>
                <a:latin typeface="Times New Roman" pitchFamily="18" charset="0"/>
              </a:rPr>
              <a:t>Act </a:t>
            </a:r>
            <a:r>
              <a:rPr lang="en-US" sz="2200" dirty="0">
                <a:solidFill>
                  <a:prstClr val="black"/>
                </a:solidFill>
                <a:latin typeface="Times New Roman" pitchFamily="18" charset="0"/>
              </a:rPr>
              <a:t>Small” (2013</a:t>
            </a:r>
            <a:r>
              <a:rPr lang="en-US" sz="2200" dirty="0" smtClean="0">
                <a:solidFill>
                  <a:prstClr val="black"/>
                </a:solidFill>
                <a:latin typeface="Times New Roman" pitchFamily="18" charset="0"/>
              </a:rPr>
              <a:t>).</a:t>
            </a:r>
            <a:endParaRPr lang="en-US" sz="2200" dirty="0">
              <a:solidFill>
                <a:prstClr val="black"/>
              </a:solidFill>
              <a:latin typeface="Times New Roman" pitchFamily="18" charset="0"/>
            </a:endParaRPr>
          </a:p>
        </p:txBody>
      </p:sp>
      <p:sp>
        <p:nvSpPr>
          <p:cNvPr id="31749" name="Footer Placeholder 2"/>
          <p:cNvSpPr>
            <a:spLocks noGrp="1"/>
          </p:cNvSpPr>
          <p:nvPr>
            <p:ph type="ftr" sz="quarter" idx="11"/>
          </p:nvPr>
        </p:nvSpPr>
        <p:spPr bwMode="auto">
          <a:xfrm>
            <a:off x="1" y="6492875"/>
            <a:ext cx="1828800" cy="365125"/>
          </a:xfrm>
          <a:noFill/>
          <a:ln>
            <a:miter lim="800000"/>
            <a:headEnd/>
            <a:tailEnd/>
          </a:ln>
        </p:spPr>
        <p:txBody>
          <a:bodyPr vert="horz" wrap="square" lIns="91440" tIns="45720" rIns="91440" bIns="45720" numCol="1" compatLnSpc="1">
            <a:prstTxWarp prst="textNoShape">
              <a:avLst/>
            </a:prstTxWarp>
          </a:bodyPr>
          <a:lstStyle/>
          <a:p>
            <a:pPr>
              <a:buFontTx/>
              <a:buNone/>
            </a:pPr>
            <a:r>
              <a:rPr lang="en-US" dirty="0" smtClean="0"/>
              <a:t>Information Technology Project Management, Eighth Edition</a:t>
            </a:r>
            <a:endParaRPr lang="en-US" dirty="0"/>
          </a:p>
        </p:txBody>
      </p:sp>
      <p:sp>
        <p:nvSpPr>
          <p:cNvPr id="7" name="Slide Number Placeholder 6"/>
          <p:cNvSpPr>
            <a:spLocks noGrp="1"/>
          </p:cNvSpPr>
          <p:nvPr>
            <p:ph type="sldNum" sz="quarter" idx="12"/>
          </p:nvPr>
        </p:nvSpPr>
        <p:spPr>
          <a:xfrm>
            <a:off x="8647113" y="6492875"/>
            <a:ext cx="366712" cy="280988"/>
          </a:xfrm>
        </p:spPr>
        <p:txBody>
          <a:bodyPr/>
          <a:lstStyle/>
          <a:p>
            <a:pPr>
              <a:buFontTx/>
              <a:buNone/>
              <a:defRPr/>
            </a:pPr>
            <a:fld id="{6C2C6F4C-C329-4CFA-975D-E75569AC7E83}" type="slidenum">
              <a:rPr lang="en-US"/>
              <a:pPr>
                <a:buFontTx/>
                <a:buNone/>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417638"/>
          </a:xfrm>
        </p:spPr>
        <p:txBody>
          <a:bodyPr>
            <a:normAutofit/>
          </a:bodyPr>
          <a:lstStyle/>
          <a:p>
            <a:r>
              <a:rPr lang="en-US" dirty="0" smtClean="0"/>
              <a:t>Top Three Reasons Why Federal Technology Project Succeed</a:t>
            </a:r>
            <a:endParaRPr lang="en-US" dirty="0"/>
          </a:p>
        </p:txBody>
      </p:sp>
      <p:sp>
        <p:nvSpPr>
          <p:cNvPr id="2" name="Content Placeholder 1"/>
          <p:cNvSpPr>
            <a:spLocks noGrp="1"/>
          </p:cNvSpPr>
          <p:nvPr>
            <p:ph idx="1"/>
          </p:nvPr>
        </p:nvSpPr>
        <p:spPr>
          <a:xfrm>
            <a:off x="457200" y="1722438"/>
            <a:ext cx="8229600" cy="2239962"/>
          </a:xfrm>
        </p:spPr>
        <p:txBody>
          <a:bodyPr/>
          <a:lstStyle/>
          <a:p>
            <a:r>
              <a:rPr lang="en-US" dirty="0" smtClean="0"/>
              <a:t>Adequate funding</a:t>
            </a:r>
          </a:p>
          <a:p>
            <a:r>
              <a:rPr lang="en-US" dirty="0" smtClean="0"/>
              <a:t>Staff expertise</a:t>
            </a:r>
          </a:p>
          <a:p>
            <a:r>
              <a:rPr lang="en-US" dirty="0" smtClean="0"/>
              <a:t>Engagement from all stakeholders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24</a:t>
            </a:fld>
            <a:endParaRPr lang="en-US" dirty="0"/>
          </a:p>
        </p:txBody>
      </p:sp>
    </p:spTree>
    <p:extLst>
      <p:ext uri="{BB962C8B-B14F-4D97-AF65-F5344CB8AC3E}">
        <p14:creationId xmlns:p14="http://schemas.microsoft.com/office/powerpoint/2010/main" val="2022364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1143000"/>
          </a:xfrm>
        </p:spPr>
        <p:txBody>
          <a:bodyPr/>
          <a:lstStyle/>
          <a:p>
            <a:r>
              <a:rPr lang="en-US" dirty="0" smtClean="0"/>
              <a:t>What the Winners Do…</a:t>
            </a:r>
          </a:p>
        </p:txBody>
      </p:sp>
      <p:sp>
        <p:nvSpPr>
          <p:cNvPr id="6" name="Content Placeholder 5"/>
          <p:cNvSpPr>
            <a:spLocks noGrp="1"/>
          </p:cNvSpPr>
          <p:nvPr>
            <p:ph idx="1"/>
          </p:nvPr>
        </p:nvSpPr>
        <p:spPr>
          <a:xfrm>
            <a:off x="457200" y="1371600"/>
            <a:ext cx="8229600" cy="4525962"/>
          </a:xfrm>
        </p:spPr>
        <p:txBody>
          <a:bodyPr/>
          <a:lstStyle/>
          <a:p>
            <a:pPr marL="342900" indent="-342900">
              <a:spcBef>
                <a:spcPct val="20000"/>
              </a:spcBef>
            </a:pPr>
            <a:r>
              <a:rPr lang="en-US" sz="2500" dirty="0" smtClean="0"/>
              <a:t>Recent research findings show that companies that excel in project delivery capability:</a:t>
            </a:r>
          </a:p>
          <a:p>
            <a:pPr marL="742950" lvl="1" indent="-285750">
              <a:spcBef>
                <a:spcPct val="20000"/>
              </a:spcBef>
            </a:pPr>
            <a:r>
              <a:rPr lang="en-US" sz="2500" dirty="0" smtClean="0"/>
              <a:t>Use an integrated project management toolbox (use standard/advanced PM tools, lots of templates)</a:t>
            </a:r>
          </a:p>
          <a:p>
            <a:pPr marL="742950" lvl="1" indent="-285750">
              <a:spcBef>
                <a:spcPct val="20000"/>
              </a:spcBef>
            </a:pPr>
            <a:r>
              <a:rPr lang="en-US" sz="2500" dirty="0" smtClean="0"/>
              <a:t>Grow project leaders, emphasizing business and soft skills</a:t>
            </a:r>
          </a:p>
          <a:p>
            <a:pPr marL="742950" lvl="1" indent="-285750">
              <a:spcBef>
                <a:spcPct val="20000"/>
              </a:spcBef>
            </a:pPr>
            <a:r>
              <a:rPr lang="en-US" sz="2500" dirty="0" smtClean="0"/>
              <a:t>Develop a streamlined project delivery process</a:t>
            </a:r>
          </a:p>
          <a:p>
            <a:pPr marL="742950" lvl="1" indent="-285750">
              <a:spcBef>
                <a:spcPct val="20000"/>
              </a:spcBef>
            </a:pPr>
            <a:r>
              <a:rPr lang="en-US" sz="2500" dirty="0" smtClean="0"/>
              <a:t>Measure project health using metrics, like customer satisfaction or  return on investment</a:t>
            </a:r>
          </a:p>
        </p:txBody>
      </p:sp>
      <p:sp>
        <p:nvSpPr>
          <p:cNvPr id="32772"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50437B1C-FDB9-4216-9201-B0964C81DC79}" type="slidenum">
              <a:rPr lang="en-US"/>
              <a:pPr>
                <a:buFontTx/>
                <a:buNone/>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4800" y="0"/>
            <a:ext cx="8382000" cy="1417638"/>
          </a:xfrm>
        </p:spPr>
        <p:txBody>
          <a:bodyPr>
            <a:normAutofit/>
          </a:bodyPr>
          <a:lstStyle/>
          <a:p>
            <a:pPr fontAlgn="auto">
              <a:spcAft>
                <a:spcPts val="0"/>
              </a:spcAft>
              <a:defRPr/>
            </a:pPr>
            <a:r>
              <a:rPr lang="en-US" dirty="0" smtClean="0"/>
              <a:t>Program and Project Portfolio Management</a:t>
            </a:r>
            <a:endParaRPr lang="en-US" dirty="0"/>
          </a:p>
        </p:txBody>
      </p:sp>
      <p:sp>
        <p:nvSpPr>
          <p:cNvPr id="89091" name="Rectangle 3"/>
          <p:cNvSpPr>
            <a:spLocks noGrp="1" noChangeArrowheads="1"/>
          </p:cNvSpPr>
          <p:nvPr>
            <p:ph idx="1"/>
          </p:nvPr>
        </p:nvSpPr>
        <p:spPr>
          <a:xfrm>
            <a:off x="762000" y="1527175"/>
            <a:ext cx="8229600" cy="4492625"/>
          </a:xfrm>
        </p:spPr>
        <p:txBody>
          <a:bodyPr>
            <a:noAutofit/>
          </a:bodyPr>
          <a:lstStyle/>
          <a:p>
            <a:pPr marL="274320" indent="-274320" fontAlgn="auto">
              <a:spcBef>
                <a:spcPct val="100000"/>
              </a:spcBef>
              <a:spcAft>
                <a:spcPts val="0"/>
              </a:spcAft>
              <a:defRPr/>
            </a:pPr>
            <a:r>
              <a:rPr lang="en-US" sz="2400" dirty="0" smtClean="0"/>
              <a:t>A </a:t>
            </a:r>
            <a:r>
              <a:rPr lang="en-US" sz="2400" b="1" dirty="0" smtClean="0"/>
              <a:t>program</a:t>
            </a:r>
            <a:r>
              <a:rPr lang="en-US" sz="2400" dirty="0" smtClean="0"/>
              <a:t> is “a group of related projects managed in a coordinated way to obtain benefits and control not available from managing them individually” (PMBOK</a:t>
            </a:r>
            <a:r>
              <a:rPr lang="en-US" sz="2400" baseline="30000" dirty="0" smtClean="0"/>
              <a:t>®</a:t>
            </a:r>
            <a:r>
              <a:rPr lang="en-US" sz="2400" dirty="0" smtClean="0"/>
              <a:t> Guide, Fifth Edition, 2013)</a:t>
            </a:r>
          </a:p>
          <a:p>
            <a:pPr marL="274320" indent="-274320" fontAlgn="auto">
              <a:spcBef>
                <a:spcPct val="100000"/>
              </a:spcBef>
              <a:spcAft>
                <a:spcPts val="0"/>
              </a:spcAft>
              <a:defRPr/>
            </a:pPr>
            <a:r>
              <a:rPr lang="en-US" sz="2400" dirty="0" smtClean="0"/>
              <a:t>A </a:t>
            </a:r>
            <a:r>
              <a:rPr lang="en-US" sz="2400" b="1" dirty="0" smtClean="0"/>
              <a:t>program manager </a:t>
            </a:r>
            <a:r>
              <a:rPr lang="en-US" sz="2400" dirty="0" smtClean="0"/>
              <a:t>provides leadership and direction for the project managers heading the projects within the program</a:t>
            </a:r>
          </a:p>
          <a:p>
            <a:pPr marL="274320" indent="-274320" fontAlgn="auto">
              <a:spcBef>
                <a:spcPct val="100000"/>
              </a:spcBef>
              <a:spcAft>
                <a:spcPts val="0"/>
              </a:spcAft>
              <a:defRPr/>
            </a:pPr>
            <a:r>
              <a:rPr lang="en-US" sz="2400" dirty="0" smtClean="0"/>
              <a:t>Examples of common programs in the IT field include infrastructure, applications development, and user support</a:t>
            </a:r>
          </a:p>
        </p:txBody>
      </p:sp>
      <p:sp>
        <p:nvSpPr>
          <p:cNvPr id="3379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16827AD-D54E-4A9A-98B6-75CDFBE63C20}"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Project Portfolio Management</a:t>
            </a:r>
          </a:p>
        </p:txBody>
      </p:sp>
      <p:sp>
        <p:nvSpPr>
          <p:cNvPr id="34820" name="Content Placeholder 3"/>
          <p:cNvSpPr>
            <a:spLocks noGrp="1"/>
          </p:cNvSpPr>
          <p:nvPr>
            <p:ph idx="1"/>
          </p:nvPr>
        </p:nvSpPr>
        <p:spPr>
          <a:xfrm>
            <a:off x="457200" y="1481138"/>
            <a:ext cx="8229600" cy="3471862"/>
          </a:xfrm>
        </p:spPr>
        <p:txBody>
          <a:bodyPr/>
          <a:lstStyle/>
          <a:p>
            <a:r>
              <a:rPr lang="en-US" dirty="0" smtClean="0"/>
              <a:t>As part of </a:t>
            </a:r>
            <a:r>
              <a:rPr lang="en-US" b="1" dirty="0" smtClean="0"/>
              <a:t>project portfolio management</a:t>
            </a:r>
            <a:r>
              <a:rPr lang="en-US" dirty="0" smtClean="0"/>
              <a:t>, organizations group and manage projects and programs as a portfolio of investments that contribute to the entire enterprise’s success</a:t>
            </a:r>
          </a:p>
          <a:p>
            <a:r>
              <a:rPr lang="en-US" dirty="0" smtClean="0"/>
              <a:t>Portfolio managers help their organizations make wise investment decisions by helping to select and analyze projects from a strategic perspective</a:t>
            </a:r>
          </a:p>
        </p:txBody>
      </p:sp>
      <p:sp>
        <p:nvSpPr>
          <p:cNvPr id="34819"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FBC5DE6-0D10-491C-9D95-CD65B3FEB7F0}"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8686800" cy="1219200"/>
          </a:xfrm>
        </p:spPr>
        <p:txBody>
          <a:bodyPr>
            <a:noAutofit/>
          </a:bodyPr>
          <a:lstStyle/>
          <a:p>
            <a:r>
              <a:rPr lang="en-US" sz="3200" dirty="0" smtClean="0"/>
              <a:t>Figure 1-3. </a:t>
            </a:r>
            <a:r>
              <a:rPr lang="en-US" sz="3200" i="1" dirty="0" smtClean="0"/>
              <a:t>Project Management Compared to Project Portfolio Management</a:t>
            </a:r>
          </a:p>
        </p:txBody>
      </p:sp>
      <p:pic>
        <p:nvPicPr>
          <p:cNvPr id="2" name="Picture 1" descr="An arrow pointing up. The bottom of the arrow is tactical goals and the top of the arrow is strategic goals. Project portfolio management is next to strategic goals and is described as follows: are we working on the right projects? Are we investing in the right areas? Do we have the right resources to be competitive? Project management is next to tactical goals and is described as follows: are we carrying out projects well? Are projects on time and on budget? Do project stakeholders know should be do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6477000" cy="5027909"/>
          </a:xfrm>
          <a:prstGeom prst="rect">
            <a:avLst/>
          </a:prstGeom>
        </p:spPr>
      </p:pic>
      <p:sp>
        <p:nvSpPr>
          <p:cNvPr id="3584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A6DAE91-3CCC-4475-8BBE-416A848BB383}" type="slidenum">
              <a:rPr lang="en-US"/>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82600" y="38100"/>
            <a:ext cx="8229600" cy="1143000"/>
          </a:xfrm>
        </p:spPr>
        <p:txBody>
          <a:bodyPr/>
          <a:lstStyle/>
          <a:p>
            <a:r>
              <a:rPr lang="en-US" dirty="0" smtClean="0"/>
              <a:t>Best Practice</a:t>
            </a:r>
          </a:p>
        </p:txBody>
      </p:sp>
      <p:sp>
        <p:nvSpPr>
          <p:cNvPr id="4" name="Content Placeholder 3"/>
          <p:cNvSpPr>
            <a:spLocks noGrp="1"/>
          </p:cNvSpPr>
          <p:nvPr>
            <p:ph sz="quarter" idx="13"/>
          </p:nvPr>
        </p:nvSpPr>
        <p:spPr>
          <a:xfrm>
            <a:off x="457200" y="1301750"/>
            <a:ext cx="8229600" cy="4127500"/>
          </a:xfrm>
        </p:spPr>
        <p:txBody>
          <a:bodyPr>
            <a:noAutofit/>
          </a:bodyPr>
          <a:lstStyle/>
          <a:p>
            <a:pPr marL="274320" indent="-274320" fontAlgn="auto">
              <a:spcBef>
                <a:spcPts val="580"/>
              </a:spcBef>
              <a:spcAft>
                <a:spcPts val="0"/>
              </a:spcAft>
              <a:defRPr/>
            </a:pPr>
            <a:r>
              <a:rPr lang="en-US" sz="2400" dirty="0" smtClean="0"/>
              <a:t>A </a:t>
            </a:r>
            <a:r>
              <a:rPr lang="en-US" sz="2400" b="1" dirty="0" smtClean="0"/>
              <a:t>best practice </a:t>
            </a:r>
            <a:r>
              <a:rPr lang="en-US" sz="2400" dirty="0" smtClean="0"/>
              <a:t>is “an optimal way recognized by industry to achieve a stated goal or objective”*</a:t>
            </a:r>
          </a:p>
          <a:p>
            <a:pPr marL="274320" indent="-274320" fontAlgn="auto">
              <a:spcBef>
                <a:spcPts val="580"/>
              </a:spcBef>
              <a:spcAft>
                <a:spcPts val="0"/>
              </a:spcAft>
              <a:defRPr/>
            </a:pPr>
            <a:r>
              <a:rPr lang="en-US" sz="2400" dirty="0" smtClean="0"/>
              <a:t>Robert Butrick </a:t>
            </a:r>
            <a:r>
              <a:rPr lang="en-US" sz="2400" i="1" dirty="0" smtClean="0"/>
              <a:t>suggests that organizations </a:t>
            </a:r>
            <a:r>
              <a:rPr lang="en-US" sz="2400" dirty="0" smtClean="0"/>
              <a:t>need to follow basic principles of project management, including these two mentioned earlier in this chapter:</a:t>
            </a:r>
          </a:p>
          <a:p>
            <a:pPr marL="548640" lvl="1" fontAlgn="auto">
              <a:spcBef>
                <a:spcPts val="370"/>
              </a:spcBef>
              <a:spcAft>
                <a:spcPts val="0"/>
              </a:spcAft>
              <a:defRPr/>
            </a:pPr>
            <a:r>
              <a:rPr lang="en-US" sz="2000" dirty="0" smtClean="0"/>
              <a:t>Make sure your projects are driven by your strategy. Be able to demonstrate how each project you undertake fits your business strategy, and screen out unwanted projects as soon as possible</a:t>
            </a:r>
          </a:p>
          <a:p>
            <a:pPr marL="548640" lvl="1" fontAlgn="auto">
              <a:spcBef>
                <a:spcPts val="370"/>
              </a:spcBef>
              <a:spcAft>
                <a:spcPts val="0"/>
              </a:spcAft>
              <a:defRPr/>
            </a:pPr>
            <a:r>
              <a:rPr lang="en-US" sz="2000" dirty="0" smtClean="0"/>
              <a:t>Engage your stakeholders. Ignoring stakeholders often leads to project failure. Be sure to engage stakeholders at all stages of a project, and encourage teamwork and commitment at all times</a:t>
            </a:r>
          </a:p>
        </p:txBody>
      </p:sp>
      <p:sp>
        <p:nvSpPr>
          <p:cNvPr id="2" name="Content Placeholder 1"/>
          <p:cNvSpPr>
            <a:spLocks noGrp="1"/>
          </p:cNvSpPr>
          <p:nvPr>
            <p:ph sz="quarter" idx="14"/>
          </p:nvPr>
        </p:nvSpPr>
        <p:spPr>
          <a:xfrm>
            <a:off x="3429000" y="5676900"/>
            <a:ext cx="5065713" cy="914400"/>
          </a:xfrm>
        </p:spPr>
        <p:txBody>
          <a:bodyPr/>
          <a:lstStyle/>
          <a:p>
            <a:pPr marL="0" lvl="0" indent="0">
              <a:lnSpc>
                <a:spcPct val="90000"/>
              </a:lnSpc>
              <a:spcBef>
                <a:spcPct val="20000"/>
              </a:spcBef>
              <a:buClrTx/>
              <a:buSzTx/>
              <a:buNone/>
            </a:pPr>
            <a:r>
              <a:rPr lang="en-US" sz="1800" dirty="0">
                <a:solidFill>
                  <a:prstClr val="black"/>
                </a:solidFill>
                <a:latin typeface="Times New Roman" pitchFamily="18" charset="0"/>
              </a:rPr>
              <a:t>*Project Management Institute, </a:t>
            </a:r>
            <a:r>
              <a:rPr lang="en-US" sz="1800" i="1" dirty="0">
                <a:solidFill>
                  <a:prstClr val="black"/>
                </a:solidFill>
                <a:latin typeface="Times New Roman" pitchFamily="18" charset="0"/>
              </a:rPr>
              <a:t>Organizational Project Management Maturity Model (OPM3) Knowledge Foundation (2003), p. 13</a:t>
            </a:r>
            <a:r>
              <a:rPr lang="en-US" sz="1800" i="1" dirty="0" smtClean="0">
                <a:solidFill>
                  <a:prstClr val="black"/>
                </a:solidFill>
                <a:latin typeface="Times New Roman" pitchFamily="18" charset="0"/>
              </a:rPr>
              <a:t>.</a:t>
            </a:r>
            <a:endParaRPr lang="en-US" sz="1800" i="1" dirty="0">
              <a:solidFill>
                <a:prstClr val="black"/>
              </a:solidFill>
              <a:latin typeface="Times New Roman" pitchFamily="18" charset="0"/>
            </a:endParaRPr>
          </a:p>
        </p:txBody>
      </p:sp>
      <p:sp>
        <p:nvSpPr>
          <p:cNvPr id="36867" name="Footer Placeholder 2"/>
          <p:cNvSpPr>
            <a:spLocks noGrp="1"/>
          </p:cNvSpPr>
          <p:nvPr>
            <p:ph type="ftr" sz="quarter" idx="11"/>
          </p:nvPr>
        </p:nvSpPr>
        <p:spPr bwMode="auto">
          <a:xfrm>
            <a:off x="1" y="6492875"/>
            <a:ext cx="1828800" cy="365125"/>
          </a:xfrm>
          <a:noFill/>
          <a:ln>
            <a:miter lim="800000"/>
            <a:headEnd/>
            <a:tailEnd/>
          </a:ln>
        </p:spPr>
        <p:txBody>
          <a:bodyPr vert="horz" wrap="square" lIns="91440" tIns="45720" rIns="91440" bIns="45720" numCol="1" compatLnSpc="1">
            <a:prstTxWarp prst="textNoShape">
              <a:avLst/>
            </a:prstTxWarp>
          </a:bodyPr>
          <a:lstStyle/>
          <a:p>
            <a:r>
              <a:rPr lang="en-US" dirty="0"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p>
            <a:pPr>
              <a:defRPr/>
            </a:pPr>
            <a:fld id="{B84338D5-45C4-4F94-A8A6-8C14709D1110}" type="slidenum">
              <a:rPr lang="en-US"/>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Learning Objectives, Part 2</a:t>
            </a:r>
          </a:p>
        </p:txBody>
      </p:sp>
      <p:sp>
        <p:nvSpPr>
          <p:cNvPr id="38915" name="Rectangle 3"/>
          <p:cNvSpPr>
            <a:spLocks noGrp="1" noChangeArrowheads="1"/>
          </p:cNvSpPr>
          <p:nvPr>
            <p:ph idx="1"/>
          </p:nvPr>
        </p:nvSpPr>
        <p:spPr>
          <a:xfrm>
            <a:off x="381000" y="1524000"/>
            <a:ext cx="8382000" cy="4724400"/>
          </a:xfrm>
        </p:spPr>
        <p:txBody>
          <a:bodyPr>
            <a:noAutofit/>
          </a:bodyPr>
          <a:lstStyle/>
          <a:p>
            <a:r>
              <a:rPr lang="en-US" sz="2400" dirty="0"/>
              <a:t>Discuss the relationship between project, program, and portfolio </a:t>
            </a:r>
            <a:r>
              <a:rPr lang="en-US" sz="2400" dirty="0" smtClean="0"/>
              <a:t>management and </a:t>
            </a:r>
            <a:r>
              <a:rPr lang="en-US" sz="2400" dirty="0"/>
              <a:t>the contributions each makes to enterprise </a:t>
            </a:r>
            <a:r>
              <a:rPr lang="en-US" sz="2400" dirty="0" smtClean="0"/>
              <a:t>success </a:t>
            </a:r>
          </a:p>
          <a:p>
            <a:r>
              <a:rPr lang="en-US" sz="2400" dirty="0" smtClean="0"/>
              <a:t>Understand </a:t>
            </a:r>
            <a:r>
              <a:rPr lang="en-US" sz="2400" dirty="0"/>
              <a:t>the role of project managers by describing what they </a:t>
            </a:r>
            <a:r>
              <a:rPr lang="en-US" sz="2400" dirty="0" smtClean="0"/>
              <a:t>do, what </a:t>
            </a:r>
            <a:r>
              <a:rPr lang="en-US" sz="2400" dirty="0"/>
              <a:t>skills they need, and career opportunities for IT project managers</a:t>
            </a:r>
          </a:p>
          <a:p>
            <a:r>
              <a:rPr lang="en-US" sz="2400" dirty="0" smtClean="0"/>
              <a:t>Describe </a:t>
            </a:r>
            <a:r>
              <a:rPr lang="en-US" sz="2400" dirty="0"/>
              <a:t>the project management profession, including its history, </a:t>
            </a:r>
            <a:r>
              <a:rPr lang="en-US" sz="2400" dirty="0" smtClean="0"/>
              <a:t>the role </a:t>
            </a:r>
            <a:r>
              <a:rPr lang="en-US" sz="2400" dirty="0"/>
              <a:t>of professional organizations like the Project Management </a:t>
            </a:r>
            <a:r>
              <a:rPr lang="en-US" sz="2400" dirty="0" smtClean="0"/>
              <a:t>Institute (PMI</a:t>
            </a:r>
            <a:r>
              <a:rPr lang="en-US" sz="2400" dirty="0"/>
              <a:t>), the importance of certification and ethics, and the advancement </a:t>
            </a:r>
            <a:r>
              <a:rPr lang="en-US" sz="2400" dirty="0" smtClean="0"/>
              <a:t>of project </a:t>
            </a:r>
            <a:r>
              <a:rPr lang="en-US" sz="2400" dirty="0"/>
              <a:t>management software</a:t>
            </a:r>
          </a:p>
        </p:txBody>
      </p:sp>
      <p:sp>
        <p:nvSpPr>
          <p:cNvPr id="1024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CA3F5D3-66F0-4F6A-8CB0-21FC3EDB1CCA}" type="slidenum">
              <a:rPr lang="en-US"/>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pPr fontAlgn="auto">
              <a:spcAft>
                <a:spcPts val="0"/>
              </a:spcAft>
              <a:defRPr/>
            </a:pPr>
            <a:r>
              <a:rPr lang="en-US" dirty="0" smtClean="0"/>
              <a:t>Figure 1-4. Sample Project Portfolio Approach</a:t>
            </a:r>
            <a:endParaRPr lang="en-US" dirty="0"/>
          </a:p>
        </p:txBody>
      </p:sp>
      <p:pic>
        <p:nvPicPr>
          <p:cNvPr id="3" name="Picture 2" descr="A pie chart showing the overall project portfolio categories and a diagram of the IT project portfolio categories. The largest part of the pie chart is HR, then IT, then marketing and the smallest part is materials. There is an arrow from the IT pie wedge to the IT project portfolio categories. There is a column with three rows. There is an arrow called increasing risk and value timing going up the column. The bottom of the column is core: run the business which is nondiscretionary costs. The middle row is growth: grow the business and the top row is venture: transform the business. The top two rows are discretionary cos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04331"/>
            <a:ext cx="8839200" cy="4598842"/>
          </a:xfrm>
          <a:prstGeom prst="rect">
            <a:avLst/>
          </a:prstGeom>
        </p:spPr>
      </p:pic>
      <p:sp>
        <p:nvSpPr>
          <p:cNvPr id="3789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DEE5709-E4C6-4E16-A3F2-ED34C0BD84D8}"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067800" cy="1265238"/>
          </a:xfrm>
        </p:spPr>
        <p:txBody>
          <a:bodyPr>
            <a:normAutofit/>
          </a:bodyPr>
          <a:lstStyle/>
          <a:p>
            <a:r>
              <a:rPr lang="en-US" sz="3200" dirty="0" smtClean="0"/>
              <a:t>Figure 1-5. </a:t>
            </a:r>
            <a:r>
              <a:rPr lang="en-US" sz="3200" i="1" dirty="0" smtClean="0"/>
              <a:t>Microsoft project portfolio management capabilities</a:t>
            </a:r>
            <a:endParaRPr lang="en-US" sz="3200" dirty="0" smtClean="0"/>
          </a:p>
        </p:txBody>
      </p:sp>
      <p:pic>
        <p:nvPicPr>
          <p:cNvPr id="3" name="Picture 2" descr="An image of project portfolio management capabilities. There are twenty-one squares with descriptions of PPM solutions. There is a large image of two people looking at a tablet called PPM solutions. The rest of the squares are called Getting Started, Anywhere access, Work Management, Demand Management, Portfolio Analytics and Selection, Resource Management, Schedule Management, Financial Management, Time and Task Management, Collaboration, Issue and Risk Management, Reporting and Business Intelligence, Program Management, Governance, Extensibility, Active Directory Integration, Administration, Support, Project and Portfolio Management Partner Ecosystem. "/>
          <p:cNvPicPr>
            <a:picLocks noChangeAspect="1"/>
          </p:cNvPicPr>
          <p:nvPr/>
        </p:nvPicPr>
        <p:blipFill rotWithShape="1">
          <a:blip r:embed="rId2">
            <a:extLst>
              <a:ext uri="{28A0092B-C50C-407E-A947-70E740481C1C}">
                <a14:useLocalDpi xmlns:a14="http://schemas.microsoft.com/office/drawing/2010/main" val="0"/>
              </a:ext>
            </a:extLst>
          </a:blip>
          <a:srcRect b="6351"/>
          <a:stretch/>
        </p:blipFill>
        <p:spPr>
          <a:xfrm>
            <a:off x="1116013" y="1408615"/>
            <a:ext cx="6911975" cy="4915985"/>
          </a:xfrm>
          <a:prstGeom prst="rect">
            <a:avLst/>
          </a:prstGeom>
        </p:spPr>
      </p:pic>
      <p:sp>
        <p:nvSpPr>
          <p:cNvPr id="38915"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49DAB97-A394-4D45-A410-399330BA7720}"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The Role of the Project Manager</a:t>
            </a:r>
          </a:p>
        </p:txBody>
      </p:sp>
      <p:sp>
        <p:nvSpPr>
          <p:cNvPr id="40964" name="Content Placeholder 3"/>
          <p:cNvSpPr>
            <a:spLocks noGrp="1"/>
          </p:cNvSpPr>
          <p:nvPr>
            <p:ph idx="1"/>
          </p:nvPr>
        </p:nvSpPr>
        <p:spPr/>
        <p:txBody>
          <a:bodyPr/>
          <a:lstStyle/>
          <a:p>
            <a:pPr>
              <a:spcBef>
                <a:spcPct val="100000"/>
              </a:spcBef>
            </a:pPr>
            <a:r>
              <a:rPr lang="en-US" dirty="0" smtClean="0"/>
              <a:t>Job descriptions vary, but most include responsibilities like planning, scheduling, coordinating, and working with people to achieve project goals</a:t>
            </a:r>
          </a:p>
          <a:p>
            <a:pPr>
              <a:spcBef>
                <a:spcPct val="100000"/>
              </a:spcBef>
            </a:pPr>
            <a:r>
              <a:rPr lang="en-US" dirty="0" smtClean="0"/>
              <a:t>Remember that 97% of successful projects were led by experienced project managers, who can often help influence success factors</a:t>
            </a:r>
          </a:p>
        </p:txBody>
      </p:sp>
      <p:sp>
        <p:nvSpPr>
          <p:cNvPr id="4096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BB5399D-7FF4-4603-99A0-4BD1F7EE85E4}" type="slidenum">
              <a:rPr lang="en-US"/>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8000" y="114305"/>
            <a:ext cx="8305800" cy="1527173"/>
          </a:xfrm>
        </p:spPr>
        <p:txBody>
          <a:bodyPr>
            <a:normAutofit/>
          </a:bodyPr>
          <a:lstStyle/>
          <a:p>
            <a:r>
              <a:rPr lang="en-US" dirty="0" smtClean="0"/>
              <a:t>Suggested Skills for Project Managers</a:t>
            </a:r>
          </a:p>
        </p:txBody>
      </p:sp>
      <p:sp>
        <p:nvSpPr>
          <p:cNvPr id="41987" name="Rectangle 3"/>
          <p:cNvSpPr>
            <a:spLocks noGrp="1" noChangeArrowheads="1"/>
          </p:cNvSpPr>
          <p:nvPr>
            <p:ph idx="1"/>
          </p:nvPr>
        </p:nvSpPr>
        <p:spPr>
          <a:xfrm>
            <a:off x="533400" y="1765301"/>
            <a:ext cx="8229600" cy="2882900"/>
          </a:xfrm>
        </p:spPr>
        <p:txBody>
          <a:bodyPr/>
          <a:lstStyle/>
          <a:p>
            <a:r>
              <a:rPr lang="en-US" dirty="0" smtClean="0"/>
              <a:t>The Project Management Body of Knowledge</a:t>
            </a:r>
          </a:p>
          <a:p>
            <a:r>
              <a:rPr lang="en-US" dirty="0" smtClean="0"/>
              <a:t>Application area knowledge, standards, and regulations</a:t>
            </a:r>
          </a:p>
          <a:p>
            <a:r>
              <a:rPr lang="en-US" dirty="0" smtClean="0"/>
              <a:t>Project environment knowledge</a:t>
            </a:r>
          </a:p>
          <a:p>
            <a:r>
              <a:rPr lang="en-US" dirty="0" smtClean="0"/>
              <a:t>General management knowledge and skills</a:t>
            </a:r>
          </a:p>
          <a:p>
            <a:r>
              <a:rPr lang="en-US" dirty="0" smtClean="0"/>
              <a:t>Soft skills or human relations skills</a:t>
            </a:r>
          </a:p>
        </p:txBody>
      </p:sp>
      <p:sp>
        <p:nvSpPr>
          <p:cNvPr id="4198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D36ECF7-8567-4808-B33A-1102952D5552}" type="slidenum">
              <a:rPr lang="en-US"/>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534400" cy="1370013"/>
          </a:xfrm>
        </p:spPr>
        <p:txBody>
          <a:bodyPr>
            <a:noAutofit/>
          </a:bodyPr>
          <a:lstStyle/>
          <a:p>
            <a:r>
              <a:rPr lang="en-US" sz="3500" dirty="0" smtClean="0"/>
              <a:t>Table 1-3 Ten Most Important Skills and Competencies for Project Managers</a:t>
            </a:r>
          </a:p>
        </p:txBody>
      </p:sp>
      <p:sp>
        <p:nvSpPr>
          <p:cNvPr id="43012" name="Rectangle 7"/>
          <p:cNvSpPr>
            <a:spLocks noChangeArrowheads="1"/>
          </p:cNvSpPr>
          <p:nvPr/>
        </p:nvSpPr>
        <p:spPr bwMode="auto">
          <a:xfrm>
            <a:off x="762000" y="1752600"/>
            <a:ext cx="6705600" cy="3748088"/>
          </a:xfrm>
          <a:prstGeom prst="rect">
            <a:avLst/>
          </a:prstGeom>
          <a:noFill/>
          <a:ln w="9525">
            <a:noFill/>
            <a:miter lim="800000"/>
            <a:headEnd/>
            <a:tailEnd/>
          </a:ln>
        </p:spPr>
        <p:txBody>
          <a:bodyPr>
            <a:spAutoFit/>
          </a:bodyPr>
          <a:lstStyle/>
          <a:p>
            <a:pPr marL="457200" indent="-457200">
              <a:lnSpc>
                <a:spcPct val="90000"/>
              </a:lnSpc>
              <a:spcBef>
                <a:spcPct val="20000"/>
              </a:spcBef>
              <a:buFont typeface="+mj-lt"/>
              <a:buAutoNum type="arabicPeriod"/>
            </a:pPr>
            <a:r>
              <a:rPr lang="en-US" dirty="0" smtClean="0"/>
              <a:t>People </a:t>
            </a:r>
            <a:r>
              <a:rPr lang="en-US" dirty="0"/>
              <a:t>skills</a:t>
            </a:r>
          </a:p>
          <a:p>
            <a:pPr marL="457200" indent="-457200">
              <a:lnSpc>
                <a:spcPct val="90000"/>
              </a:lnSpc>
              <a:spcBef>
                <a:spcPct val="20000"/>
              </a:spcBef>
              <a:buFont typeface="+mj-lt"/>
              <a:buAutoNum type="arabicPeriod"/>
            </a:pPr>
            <a:r>
              <a:rPr lang="en-US" dirty="0" smtClean="0"/>
              <a:t>Leadership</a:t>
            </a:r>
            <a:endParaRPr lang="en-US" dirty="0"/>
          </a:p>
          <a:p>
            <a:pPr marL="457200" indent="-457200">
              <a:lnSpc>
                <a:spcPct val="90000"/>
              </a:lnSpc>
              <a:spcBef>
                <a:spcPct val="20000"/>
              </a:spcBef>
              <a:buFont typeface="+mj-lt"/>
              <a:buAutoNum type="arabicPeriod"/>
            </a:pPr>
            <a:r>
              <a:rPr lang="en-US" dirty="0" smtClean="0"/>
              <a:t>Listening</a:t>
            </a:r>
            <a:endParaRPr lang="en-US" dirty="0"/>
          </a:p>
          <a:p>
            <a:pPr marL="457200" indent="-457200">
              <a:lnSpc>
                <a:spcPct val="90000"/>
              </a:lnSpc>
              <a:spcBef>
                <a:spcPct val="20000"/>
              </a:spcBef>
              <a:buFont typeface="+mj-lt"/>
              <a:buAutoNum type="arabicPeriod"/>
            </a:pPr>
            <a:r>
              <a:rPr lang="en-US" dirty="0" smtClean="0"/>
              <a:t>Integrity</a:t>
            </a:r>
            <a:r>
              <a:rPr lang="en-US" dirty="0"/>
              <a:t>, ethical behavior, consistent</a:t>
            </a:r>
          </a:p>
          <a:p>
            <a:pPr marL="457200" indent="-457200">
              <a:lnSpc>
                <a:spcPct val="90000"/>
              </a:lnSpc>
              <a:spcBef>
                <a:spcPct val="20000"/>
              </a:spcBef>
              <a:buFont typeface="+mj-lt"/>
              <a:buAutoNum type="arabicPeriod"/>
            </a:pPr>
            <a:r>
              <a:rPr lang="en-US" dirty="0" smtClean="0"/>
              <a:t>Strong </a:t>
            </a:r>
            <a:r>
              <a:rPr lang="en-US" dirty="0"/>
              <a:t>at building trust</a:t>
            </a:r>
          </a:p>
          <a:p>
            <a:pPr marL="457200" indent="-457200">
              <a:lnSpc>
                <a:spcPct val="90000"/>
              </a:lnSpc>
              <a:spcBef>
                <a:spcPct val="20000"/>
              </a:spcBef>
              <a:buFont typeface="+mj-lt"/>
              <a:buAutoNum type="arabicPeriod"/>
            </a:pPr>
            <a:r>
              <a:rPr lang="en-US" dirty="0" smtClean="0"/>
              <a:t>Verbal </a:t>
            </a:r>
            <a:r>
              <a:rPr lang="en-US" dirty="0"/>
              <a:t>communication</a:t>
            </a:r>
          </a:p>
          <a:p>
            <a:pPr marL="457200" indent="-457200">
              <a:lnSpc>
                <a:spcPct val="90000"/>
              </a:lnSpc>
              <a:spcBef>
                <a:spcPct val="20000"/>
              </a:spcBef>
              <a:buFont typeface="+mj-lt"/>
              <a:buAutoNum type="arabicPeriod"/>
            </a:pPr>
            <a:r>
              <a:rPr lang="en-US" dirty="0" smtClean="0"/>
              <a:t>Strong </a:t>
            </a:r>
            <a:r>
              <a:rPr lang="en-US" dirty="0"/>
              <a:t>at building teams</a:t>
            </a:r>
          </a:p>
          <a:p>
            <a:pPr marL="457200" indent="-457200">
              <a:lnSpc>
                <a:spcPct val="90000"/>
              </a:lnSpc>
              <a:spcBef>
                <a:spcPct val="20000"/>
              </a:spcBef>
              <a:buFont typeface="+mj-lt"/>
              <a:buAutoNum type="arabicPeriod"/>
            </a:pPr>
            <a:r>
              <a:rPr lang="en-US" dirty="0" smtClean="0"/>
              <a:t>Conflict </a:t>
            </a:r>
            <a:r>
              <a:rPr lang="en-US" dirty="0"/>
              <a:t>resolution, conflict management</a:t>
            </a:r>
          </a:p>
          <a:p>
            <a:pPr marL="457200" indent="-457200">
              <a:lnSpc>
                <a:spcPct val="90000"/>
              </a:lnSpc>
              <a:spcBef>
                <a:spcPct val="20000"/>
              </a:spcBef>
              <a:buFont typeface="+mj-lt"/>
              <a:buAutoNum type="arabicPeriod"/>
            </a:pPr>
            <a:r>
              <a:rPr lang="en-US" dirty="0" smtClean="0"/>
              <a:t>Critical </a:t>
            </a:r>
            <a:r>
              <a:rPr lang="en-US" dirty="0"/>
              <a:t>thinking, problem solving</a:t>
            </a:r>
          </a:p>
          <a:p>
            <a:pPr marL="457200" indent="-457200">
              <a:lnSpc>
                <a:spcPct val="90000"/>
              </a:lnSpc>
              <a:spcBef>
                <a:spcPct val="20000"/>
              </a:spcBef>
              <a:buFont typeface="+mj-lt"/>
              <a:buAutoNum type="arabicPeriod"/>
            </a:pPr>
            <a:r>
              <a:rPr lang="en-US" dirty="0" smtClean="0"/>
              <a:t>Understands</a:t>
            </a:r>
            <a:r>
              <a:rPr lang="en-US" dirty="0"/>
              <a:t>, balances priorities</a:t>
            </a:r>
          </a:p>
        </p:txBody>
      </p:sp>
      <p:sp>
        <p:nvSpPr>
          <p:cNvPr id="43011"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1F201878-C638-47B4-9B50-A9EAB8702767}" type="slidenum">
              <a:rPr lang="en-US"/>
              <a:pPr>
                <a:buFontTx/>
                <a:buNone/>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417638"/>
          </a:xfrm>
        </p:spPr>
        <p:txBody>
          <a:bodyPr>
            <a:normAutofit/>
          </a:bodyPr>
          <a:lstStyle/>
          <a:p>
            <a:pPr fontAlgn="auto">
              <a:spcAft>
                <a:spcPts val="0"/>
              </a:spcAft>
              <a:defRPr/>
            </a:pPr>
            <a:r>
              <a:rPr lang="en-US" dirty="0" smtClean="0"/>
              <a:t>Different Skills Needed in Different Situations</a:t>
            </a:r>
            <a:endParaRPr lang="en-US" dirty="0"/>
          </a:p>
        </p:txBody>
      </p:sp>
      <p:sp>
        <p:nvSpPr>
          <p:cNvPr id="44036" name="Content Placeholder 6"/>
          <p:cNvSpPr>
            <a:spLocks noGrp="1"/>
          </p:cNvSpPr>
          <p:nvPr>
            <p:ph idx="1"/>
          </p:nvPr>
        </p:nvSpPr>
        <p:spPr>
          <a:xfrm>
            <a:off x="457200" y="1752600"/>
            <a:ext cx="8229600" cy="3624262"/>
          </a:xfrm>
        </p:spPr>
        <p:txBody>
          <a:bodyPr/>
          <a:lstStyle/>
          <a:p>
            <a:r>
              <a:rPr lang="en-US" sz="2400" dirty="0" smtClean="0"/>
              <a:t>Large projects: Leadership, relevant prior experience, planning, people skills, verbal communication, and team-building skills were most important</a:t>
            </a:r>
          </a:p>
          <a:p>
            <a:r>
              <a:rPr lang="en-US" sz="2400" dirty="0" smtClean="0"/>
              <a:t>High uncertainty projects: Risk management, expectation management, leadership, people skills, and planning skills were most important</a:t>
            </a:r>
          </a:p>
          <a:p>
            <a:r>
              <a:rPr lang="en-US" sz="2400" dirty="0" smtClean="0"/>
              <a:t>Very novel projects: Leadership, people skills, having vision and goals, self confidence, expectations management, and listening skills were most important</a:t>
            </a:r>
          </a:p>
        </p:txBody>
      </p:sp>
      <p:sp>
        <p:nvSpPr>
          <p:cNvPr id="44035"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34ED926-9658-4D81-B566-B142CB5DB71E}" type="slidenum">
              <a:rPr lang="en-US"/>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1143000"/>
          </a:xfrm>
        </p:spPr>
        <p:txBody>
          <a:bodyPr/>
          <a:lstStyle/>
          <a:p>
            <a:r>
              <a:rPr lang="en-US" dirty="0" smtClean="0"/>
              <a:t>Importance of Leadership Skills</a:t>
            </a:r>
          </a:p>
        </p:txBody>
      </p:sp>
      <p:sp>
        <p:nvSpPr>
          <p:cNvPr id="45059" name="Rectangle 3"/>
          <p:cNvSpPr>
            <a:spLocks noGrp="1" noChangeArrowheads="1"/>
          </p:cNvSpPr>
          <p:nvPr>
            <p:ph idx="1"/>
          </p:nvPr>
        </p:nvSpPr>
        <p:spPr/>
        <p:txBody>
          <a:bodyPr/>
          <a:lstStyle/>
          <a:p>
            <a:pPr>
              <a:spcBef>
                <a:spcPct val="55000"/>
              </a:spcBef>
            </a:pPr>
            <a:r>
              <a:rPr lang="en-US" dirty="0" smtClean="0"/>
              <a:t>Effective project managers provide leadership by example</a:t>
            </a:r>
          </a:p>
          <a:p>
            <a:pPr>
              <a:spcBef>
                <a:spcPct val="55000"/>
              </a:spcBef>
            </a:pPr>
            <a:r>
              <a:rPr lang="en-US" dirty="0" smtClean="0"/>
              <a:t>A </a:t>
            </a:r>
            <a:r>
              <a:rPr lang="en-US" b="1" dirty="0" smtClean="0"/>
              <a:t>leader</a:t>
            </a:r>
            <a:r>
              <a:rPr lang="en-US" dirty="0" smtClean="0"/>
              <a:t> focuses on long-term goals and big-picture objectives while inspiring people to reach those goals</a:t>
            </a:r>
          </a:p>
          <a:p>
            <a:pPr>
              <a:spcBef>
                <a:spcPct val="55000"/>
              </a:spcBef>
            </a:pPr>
            <a:r>
              <a:rPr lang="en-US" dirty="0" smtClean="0"/>
              <a:t>A </a:t>
            </a:r>
            <a:r>
              <a:rPr lang="en-US" b="1" dirty="0" smtClean="0"/>
              <a:t>manager</a:t>
            </a:r>
            <a:r>
              <a:rPr lang="en-US" dirty="0" smtClean="0"/>
              <a:t> deals with the day-to-day details of meeting specific goals</a:t>
            </a:r>
          </a:p>
          <a:p>
            <a:pPr>
              <a:spcBef>
                <a:spcPct val="55000"/>
              </a:spcBef>
            </a:pPr>
            <a:r>
              <a:rPr lang="en-US" dirty="0" smtClean="0"/>
              <a:t>Project managers often take on the role of both leader and manager</a:t>
            </a:r>
          </a:p>
        </p:txBody>
      </p:sp>
      <p:sp>
        <p:nvSpPr>
          <p:cNvPr id="4506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EC959A6-48E5-415C-84F8-E933F11A099D}" type="slidenum">
              <a:rPr lang="en-US"/>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Careers for IT Project Managers</a:t>
            </a:r>
          </a:p>
        </p:txBody>
      </p:sp>
      <p:sp>
        <p:nvSpPr>
          <p:cNvPr id="46084" name="Content Placeholder 3"/>
          <p:cNvSpPr>
            <a:spLocks noGrp="1"/>
          </p:cNvSpPr>
          <p:nvPr>
            <p:ph idx="1"/>
          </p:nvPr>
        </p:nvSpPr>
        <p:spPr>
          <a:xfrm>
            <a:off x="457200" y="1481138"/>
            <a:ext cx="8229600" cy="3395662"/>
          </a:xfrm>
        </p:spPr>
        <p:txBody>
          <a:bodyPr/>
          <a:lstStyle/>
          <a:p>
            <a:r>
              <a:rPr lang="en-US" dirty="0" smtClean="0"/>
              <a:t>In a 2014 survey, IT executives listed the “ten hottest skills” they planned to hire for in 2015</a:t>
            </a:r>
          </a:p>
          <a:p>
            <a:r>
              <a:rPr lang="en-US" dirty="0" smtClean="0"/>
              <a:t>Project</a:t>
            </a:r>
            <a:r>
              <a:rPr lang="en-US" dirty="0"/>
              <a:t> </a:t>
            </a:r>
            <a:r>
              <a:rPr lang="en-US" dirty="0" smtClean="0"/>
              <a:t>management was second only to programming and application development</a:t>
            </a:r>
          </a:p>
          <a:p>
            <a:r>
              <a:rPr lang="en-US" dirty="0" smtClean="0"/>
              <a:t>Even </a:t>
            </a:r>
            <a:r>
              <a:rPr lang="en-US" dirty="0"/>
              <a:t>if you choose to stay in a technical role, you still need project management knowledge and skills to help your team and </a:t>
            </a:r>
            <a:r>
              <a:rPr lang="en-US" dirty="0" smtClean="0"/>
              <a:t>organization</a:t>
            </a:r>
            <a:endParaRPr lang="en-US" dirty="0"/>
          </a:p>
        </p:txBody>
      </p:sp>
      <p:sp>
        <p:nvSpPr>
          <p:cNvPr id="46083"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DFA8B34-76AB-4EE8-919F-3AC6DDD25898}" type="slidenum">
              <a:rPr lang="en-US"/>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r>
              <a:rPr lang="en-US" dirty="0" smtClean="0"/>
              <a:t>Table 1-4. Ten Hottest IT Skills</a:t>
            </a:r>
          </a:p>
        </p:txBody>
      </p:sp>
      <p:graphicFrame>
        <p:nvGraphicFramePr>
          <p:cNvPr id="6" name="Table 5" descr="Table with two columns and eleven rows. The column headers are skill and percentage of respondents. "/>
          <p:cNvGraphicFramePr>
            <a:graphicFrameLocks noGrp="1"/>
          </p:cNvGraphicFramePr>
          <p:nvPr>
            <p:extLst>
              <p:ext uri="{D42A27DB-BD31-4B8C-83A1-F6EECF244321}">
                <p14:modId xmlns:p14="http://schemas.microsoft.com/office/powerpoint/2010/main" val="2395512082"/>
              </p:ext>
            </p:extLst>
          </p:nvPr>
        </p:nvGraphicFramePr>
        <p:xfrm>
          <a:off x="444500" y="1676400"/>
          <a:ext cx="8319622" cy="3604260"/>
        </p:xfrm>
        <a:graphic>
          <a:graphicData uri="http://schemas.openxmlformats.org/drawingml/2006/table">
            <a:tbl>
              <a:tblPr firstRow="1" bandRow="1">
                <a:tableStyleId>{5C22544A-7EE6-4342-B048-85BDC9FD1C3A}</a:tableStyleId>
              </a:tblPr>
              <a:tblGrid>
                <a:gridCol w="4159811"/>
                <a:gridCol w="4159811"/>
              </a:tblGrid>
              <a:tr h="327660">
                <a:tc>
                  <a:txBody>
                    <a:bodyPr/>
                    <a:lstStyle/>
                    <a:p>
                      <a:r>
                        <a:rPr lang="en-US" sz="1200" dirty="0" smtClean="0"/>
                        <a:t>Skill</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c>
                  <a:txBody>
                    <a:bodyPr/>
                    <a:lstStyle/>
                    <a:p>
                      <a:r>
                        <a:rPr lang="en-US" sz="1200" dirty="0" smtClean="0"/>
                        <a:t>Percentage of Respondents </a:t>
                      </a: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r>
              <a:tr h="327660">
                <a:tc>
                  <a:txBody>
                    <a:bodyPr/>
                    <a:lstStyle/>
                    <a:p>
                      <a:r>
                        <a:rPr lang="en-US" sz="1200" dirty="0" smtClean="0"/>
                        <a:t>Programming and application development</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E1FE"/>
                    </a:solidFill>
                  </a:tcPr>
                </a:tc>
                <a:tc>
                  <a:txBody>
                    <a:bodyPr/>
                    <a:lstStyle/>
                    <a:p>
                      <a:r>
                        <a:rPr lang="en-US" sz="1200" dirty="0" smtClean="0"/>
                        <a:t>48</a:t>
                      </a: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8E1FE"/>
                    </a:solidFill>
                  </a:tcPr>
                </a:tc>
              </a:tr>
              <a:tr h="327660">
                <a:tc>
                  <a:txBody>
                    <a:bodyPr/>
                    <a:lstStyle/>
                    <a:p>
                      <a:r>
                        <a:rPr lang="en-US" sz="1200" dirty="0" smtClean="0"/>
                        <a:t>Project management</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r>
                        <a:rPr lang="en-US" sz="1200" dirty="0" smtClean="0"/>
                        <a:t>35</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r>
              <a:tr h="327660">
                <a:tc>
                  <a:txBody>
                    <a:bodyPr/>
                    <a:lstStyle/>
                    <a:p>
                      <a:r>
                        <a:rPr lang="en-US" sz="1200" dirty="0" smtClean="0"/>
                        <a:t>Help desk/technical</a:t>
                      </a:r>
                      <a:r>
                        <a:rPr lang="en-US" sz="1200" baseline="0" dirty="0" smtClean="0"/>
                        <a:t> support</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c>
                  <a:txBody>
                    <a:bodyPr/>
                    <a:lstStyle/>
                    <a:p>
                      <a:r>
                        <a:rPr lang="en-US" sz="1200" dirty="0" smtClean="0"/>
                        <a:t>30</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r>
              <a:tr h="327660">
                <a:tc>
                  <a:txBody>
                    <a:bodyPr/>
                    <a:lstStyle/>
                    <a:p>
                      <a:r>
                        <a:rPr lang="en-US" sz="1200" dirty="0" smtClean="0"/>
                        <a:t>Security/compliance governance</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r>
                        <a:rPr lang="en-US" sz="1200" dirty="0" smtClean="0"/>
                        <a:t>28</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r>
              <a:tr h="327660">
                <a:tc>
                  <a:txBody>
                    <a:bodyPr/>
                    <a:lstStyle/>
                    <a:p>
                      <a:r>
                        <a:rPr lang="en-US" sz="1200" dirty="0" smtClean="0"/>
                        <a:t>Web development</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c>
                  <a:txBody>
                    <a:bodyPr/>
                    <a:lstStyle/>
                    <a:p>
                      <a:r>
                        <a:rPr lang="en-US" sz="1200" dirty="0" smtClean="0"/>
                        <a:t>28</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r>
              <a:tr h="327660">
                <a:tc>
                  <a:txBody>
                    <a:bodyPr/>
                    <a:lstStyle/>
                    <a:p>
                      <a:r>
                        <a:rPr lang="en-US" sz="1200" dirty="0" smtClean="0"/>
                        <a:t>Database administration</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r>
                        <a:rPr lang="en-US" sz="1200" dirty="0" smtClean="0"/>
                        <a:t>26</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r>
              <a:tr h="327660">
                <a:tc>
                  <a:txBody>
                    <a:bodyPr/>
                    <a:lstStyle/>
                    <a:p>
                      <a:r>
                        <a:rPr lang="en-US" sz="1200" dirty="0" smtClean="0"/>
                        <a:t>Business intelligence/analytics</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c>
                  <a:txBody>
                    <a:bodyPr/>
                    <a:lstStyle/>
                    <a:p>
                      <a:r>
                        <a:rPr lang="en-US" sz="1200" dirty="0" smtClean="0"/>
                        <a:t>24</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r>
              <a:tr h="327660">
                <a:tc>
                  <a:txBody>
                    <a:bodyPr/>
                    <a:lstStyle/>
                    <a:p>
                      <a:r>
                        <a:rPr lang="en-US" sz="1200" dirty="0" smtClean="0"/>
                        <a:t>Mobile application and device management</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r>
                        <a:rPr lang="en-US" sz="1200" dirty="0" smtClean="0"/>
                        <a:t>24</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r>
              <a:tr h="327660">
                <a:tc>
                  <a:txBody>
                    <a:bodyPr/>
                    <a:lstStyle/>
                    <a:p>
                      <a:r>
                        <a:rPr lang="en-US" sz="1200" dirty="0" smtClean="0"/>
                        <a:t>Networking</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c>
                  <a:txBody>
                    <a:bodyPr/>
                    <a:lstStyle/>
                    <a:p>
                      <a:r>
                        <a:rPr lang="en-US" sz="1200" dirty="0" smtClean="0"/>
                        <a:t>22</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E1FE"/>
                    </a:solidFill>
                  </a:tcPr>
                </a:tc>
              </a:tr>
              <a:tr h="327660">
                <a:tc>
                  <a:txBody>
                    <a:bodyPr/>
                    <a:lstStyle/>
                    <a:p>
                      <a:r>
                        <a:rPr lang="en-US" sz="1200" dirty="0" smtClean="0"/>
                        <a:t>Big</a:t>
                      </a:r>
                      <a:r>
                        <a:rPr lang="en-US" sz="1200" baseline="0" dirty="0" smtClean="0"/>
                        <a:t> data</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c>
                  <a:txBody>
                    <a:bodyPr/>
                    <a:lstStyle/>
                    <a:p>
                      <a:r>
                        <a:rPr lang="en-US" sz="1200" dirty="0" smtClean="0"/>
                        <a:t>20</a:t>
                      </a: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2F4FE"/>
                    </a:solidFill>
                  </a:tcPr>
                </a:tc>
              </a:tr>
            </a:tbl>
          </a:graphicData>
        </a:graphic>
      </p:graphicFrame>
      <p:sp>
        <p:nvSpPr>
          <p:cNvPr id="3" name="Content Placeholder 2"/>
          <p:cNvSpPr>
            <a:spLocks noGrp="1"/>
          </p:cNvSpPr>
          <p:nvPr>
            <p:ph idx="1"/>
          </p:nvPr>
        </p:nvSpPr>
        <p:spPr>
          <a:xfrm>
            <a:off x="228600" y="5411905"/>
            <a:ext cx="7404100" cy="255034"/>
          </a:xfrm>
        </p:spPr>
        <p:txBody>
          <a:bodyPr/>
          <a:lstStyle/>
          <a:p>
            <a:pPr marL="109537" indent="0">
              <a:buNone/>
            </a:pPr>
            <a:r>
              <a:rPr lang="en-US" sz="1400" dirty="0" smtClean="0">
                <a:latin typeface="Arial" panose="020B0604020202020204" pitchFamily="34" charset="0"/>
                <a:cs typeface="Arial" panose="020B0604020202020204" pitchFamily="34" charset="0"/>
              </a:rPr>
              <a:t>Source: Mary K. Pratt, “10 Hottest IT Skills for 2015,” Computerworld, November 18, 2014.</a:t>
            </a:r>
            <a:endParaRPr lang="en-US" sz="1400" dirty="0">
              <a:latin typeface="Arial" panose="020B0604020202020204" pitchFamily="34" charset="0"/>
              <a:cs typeface="Arial" panose="020B0604020202020204" pitchFamily="34" charset="0"/>
            </a:endParaRPr>
          </a:p>
        </p:txBody>
      </p:sp>
      <p:sp>
        <p:nvSpPr>
          <p:cNvPr id="47107"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B84603B-DDE4-4FBD-A7B8-BEDE3E1684B7}" type="slidenum">
              <a:rPr lang="en-US"/>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229600" cy="1417638"/>
          </a:xfrm>
        </p:spPr>
        <p:txBody>
          <a:bodyPr>
            <a:normAutofit/>
          </a:bodyPr>
          <a:lstStyle/>
          <a:p>
            <a:r>
              <a:rPr lang="en-US" dirty="0" smtClean="0"/>
              <a:t>The Project Management Profession</a:t>
            </a:r>
          </a:p>
        </p:txBody>
      </p:sp>
      <p:sp>
        <p:nvSpPr>
          <p:cNvPr id="48132" name="Content Placeholder 3"/>
          <p:cNvSpPr>
            <a:spLocks noGrp="1"/>
          </p:cNvSpPr>
          <p:nvPr>
            <p:ph idx="1"/>
          </p:nvPr>
        </p:nvSpPr>
        <p:spPr>
          <a:xfrm>
            <a:off x="457200" y="1646238"/>
            <a:ext cx="8229600" cy="3306762"/>
          </a:xfrm>
        </p:spPr>
        <p:txBody>
          <a:bodyPr/>
          <a:lstStyle/>
          <a:p>
            <a:r>
              <a:rPr lang="en-US" dirty="0" smtClean="0"/>
              <a:t>The profession of project management is growing at a very rapid pace</a:t>
            </a:r>
          </a:p>
          <a:p>
            <a:r>
              <a:rPr lang="en-US" dirty="0" smtClean="0"/>
              <a:t>It is helpful to understand the history of the field,  the role of professional societies like the Project Management Institute, and the growth in project management software</a:t>
            </a:r>
          </a:p>
        </p:txBody>
      </p:sp>
      <p:sp>
        <p:nvSpPr>
          <p:cNvPr id="48131" name="Footer Placeholder 2"/>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DE510E2-3781-4D46-AF2A-406AF0091381}" type="slidenum">
              <a:rPr lang="en-US"/>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143000"/>
          </a:xfrm>
        </p:spPr>
        <p:txBody>
          <a:bodyPr/>
          <a:lstStyle/>
          <a:p>
            <a:r>
              <a:rPr lang="en-US" dirty="0" smtClean="0"/>
              <a:t>Introduction</a:t>
            </a:r>
          </a:p>
        </p:txBody>
      </p:sp>
      <p:sp>
        <p:nvSpPr>
          <p:cNvPr id="11267" name="Rectangle 3"/>
          <p:cNvSpPr>
            <a:spLocks noGrp="1" noChangeArrowheads="1"/>
          </p:cNvSpPr>
          <p:nvPr>
            <p:ph idx="1"/>
          </p:nvPr>
        </p:nvSpPr>
        <p:spPr>
          <a:xfrm>
            <a:off x="381000" y="1524000"/>
            <a:ext cx="8458200" cy="4648200"/>
          </a:xfrm>
        </p:spPr>
        <p:txBody>
          <a:bodyPr/>
          <a:lstStyle/>
          <a:p>
            <a:pPr>
              <a:spcBef>
                <a:spcPct val="50000"/>
              </a:spcBef>
            </a:pPr>
            <a:r>
              <a:rPr lang="en-US" dirty="0" smtClean="0"/>
              <a:t>Many organizations today have a new or renewed interest in project management</a:t>
            </a:r>
          </a:p>
          <a:p>
            <a:pPr>
              <a:spcBef>
                <a:spcPct val="50000"/>
              </a:spcBef>
            </a:pPr>
            <a:r>
              <a:rPr lang="en-US" dirty="0"/>
              <a:t>Worldwide IT spending was $3.8 trillion in 2014, a 3.2 percent increase from 2013 </a:t>
            </a:r>
            <a:r>
              <a:rPr lang="en-US" dirty="0" smtClean="0"/>
              <a:t>spending</a:t>
            </a:r>
          </a:p>
          <a:p>
            <a:pPr>
              <a:spcBef>
                <a:spcPct val="50000"/>
              </a:spcBef>
            </a:pPr>
            <a:r>
              <a:rPr lang="en-US" dirty="0"/>
              <a:t>The Project Management Institute estimates demand for 15.7 million project management jobs from 2010 to 2020, with 6.2 million of those jobs in the United States</a:t>
            </a:r>
            <a:endParaRPr lang="en-US" dirty="0" smtClean="0"/>
          </a:p>
        </p:txBody>
      </p:sp>
      <p:sp>
        <p:nvSpPr>
          <p:cNvPr id="11268"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147008FD-2DFA-4FF3-9130-EF876863D94D}" type="slidenum">
              <a:rPr lang="en-US"/>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229600" cy="1143000"/>
          </a:xfrm>
        </p:spPr>
        <p:txBody>
          <a:bodyPr/>
          <a:lstStyle/>
          <a:p>
            <a:r>
              <a:rPr lang="en-US" dirty="0" smtClean="0"/>
              <a:t>History of Project Management</a:t>
            </a:r>
          </a:p>
        </p:txBody>
      </p:sp>
      <p:sp>
        <p:nvSpPr>
          <p:cNvPr id="49155" name="Rectangle 3"/>
          <p:cNvSpPr>
            <a:spLocks noGrp="1" noChangeArrowheads="1"/>
          </p:cNvSpPr>
          <p:nvPr>
            <p:ph idx="1"/>
          </p:nvPr>
        </p:nvSpPr>
        <p:spPr>
          <a:xfrm>
            <a:off x="533400" y="1371600"/>
            <a:ext cx="8153400" cy="4800600"/>
          </a:xfrm>
        </p:spPr>
        <p:txBody>
          <a:bodyPr/>
          <a:lstStyle/>
          <a:p>
            <a:pPr>
              <a:spcBef>
                <a:spcPct val="100000"/>
              </a:spcBef>
            </a:pPr>
            <a:r>
              <a:rPr lang="en-US" dirty="0" smtClean="0"/>
              <a:t>Some people argue that building the Egyptian pyramids was a project, as was building the Great Wall of China</a:t>
            </a:r>
          </a:p>
          <a:p>
            <a:pPr>
              <a:spcBef>
                <a:spcPct val="100000"/>
              </a:spcBef>
            </a:pPr>
            <a:r>
              <a:rPr lang="en-US" dirty="0" smtClean="0"/>
              <a:t>Most people consider the </a:t>
            </a:r>
            <a:r>
              <a:rPr lang="en-US" b="1" i="1" dirty="0" smtClean="0"/>
              <a:t>Manhattan Project</a:t>
            </a:r>
            <a:r>
              <a:rPr lang="en-US" i="1" dirty="0" smtClean="0"/>
              <a:t> </a:t>
            </a:r>
            <a:r>
              <a:rPr lang="en-US" dirty="0" smtClean="0"/>
              <a:t>to be the first project to use “modern” project management</a:t>
            </a:r>
          </a:p>
          <a:p>
            <a:pPr>
              <a:spcBef>
                <a:spcPct val="100000"/>
              </a:spcBef>
            </a:pPr>
            <a:r>
              <a:rPr lang="en-US" dirty="0" smtClean="0"/>
              <a:t>This three-year, $2 billion (in 1946 dollars) project had a separate project manager and a technical manager</a:t>
            </a:r>
          </a:p>
        </p:txBody>
      </p:sp>
      <p:sp>
        <p:nvSpPr>
          <p:cNvPr id="4915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A57D201-D338-4962-996F-577BB3EA9FD5}" type="slidenum">
              <a:rPr lang="en-US"/>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417638"/>
          </a:xfrm>
        </p:spPr>
        <p:txBody>
          <a:bodyPr>
            <a:noAutofit/>
          </a:bodyPr>
          <a:lstStyle/>
          <a:p>
            <a:r>
              <a:rPr lang="en-US" sz="3700" dirty="0"/>
              <a:t>Figure 1-6. Sample Gantt Chart Created with Project </a:t>
            </a:r>
            <a:r>
              <a:rPr lang="en-US" sz="3700" dirty="0" smtClean="0"/>
              <a:t>2013</a:t>
            </a:r>
            <a:endParaRPr lang="en-US" sz="3700" dirty="0"/>
          </a:p>
        </p:txBody>
      </p:sp>
      <p:pic>
        <p:nvPicPr>
          <p:cNvPr id="2" name="Picture 1" descr="A screenshot of Microsoft Project called finance. There are two screens. The first screen has a list called finance and it has the following entries new finance and accounting system chosen, implementation requirements, package architecture validation, package architecture validation complete, package and requirement review, package and requirement review complete, implementation options, implementation options complete, package business increment design, business implementation design complete, requirements process complete, package integration design, package integration design complete, package integration, package implementation complete and package deployment, package deployment complete and project complete. The next screen is a timeline that shows December 2006 to May 2007. There are bars for each of the entries on the first screen. For finance there is a bar from January 2007 to April 8, 2007.  New finance and accounting system was chosen on January 1. Implementation requirements go from January 1 to January 21. Package architecture validation goes from January 1 to January 6. Package architecture validation is complete on January 6. Package and requirement review is from January 2 to January 5. Package and requirement review is complete on January 5. Implementation options is from January 5 to January 12. Implementation options is compete on January 12. Package business increment design is from January 12 to January 19. Package business increment design is complete on January 19. Requirement integration design complete is complete January 25. Package integration design is from January 25 to February 13. Package integration design is complete on February 13. Package Integration is from February 13 to March 13. Package integration design is complete on March 13. Package implementation is complete on March 13. Package deployment is from March 13 to April 11. Package deployment and project are complete on April 11. On the far left side are buttons for calendar, Gantt chart, network diagram, task usage, trading Gantt, and resource char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8305800" cy="4491489"/>
          </a:xfrm>
          <a:prstGeom prst="rect">
            <a:avLst/>
          </a:prstGeom>
        </p:spPr>
      </p:pic>
      <p:sp>
        <p:nvSpPr>
          <p:cNvPr id="50179"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buFontTx/>
              <a:buNone/>
              <a:defRPr/>
            </a:pPr>
            <a:fld id="{447630D5-4F8B-4AA1-9A4D-ADEFD1F7D765}" type="slidenum">
              <a:rPr lang="en-US"/>
              <a:pPr>
                <a:buFontTx/>
                <a:buNone/>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295400"/>
          </a:xfrm>
        </p:spPr>
        <p:txBody>
          <a:bodyPr>
            <a:normAutofit fontScale="90000"/>
          </a:bodyPr>
          <a:lstStyle/>
          <a:p>
            <a:pPr fontAlgn="auto">
              <a:spcAft>
                <a:spcPts val="0"/>
              </a:spcAft>
              <a:defRPr/>
            </a:pPr>
            <a:r>
              <a:rPr lang="en-US" dirty="0" smtClean="0"/>
              <a:t>Figure 1-7. Sample Network Diagram Created with Project 2013</a:t>
            </a:r>
            <a:endParaRPr lang="en-US" dirty="0"/>
          </a:p>
        </p:txBody>
      </p:sp>
      <p:pic>
        <p:nvPicPr>
          <p:cNvPr id="3" name="Picture 2" descr="A screenshot of Microsoft Project called time. There is a large screen called initiating that is split into four. There are a series of squares and diamonds with descriptions that are connected by arrows. On the far left side are button for calendar, Gantt chart, network diagram, task usage, tracking Gantt, resource graph, resource graph, resource sheet, and resource usag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553200" cy="4728775"/>
          </a:xfrm>
          <a:prstGeom prst="rect">
            <a:avLst/>
          </a:prstGeom>
        </p:spPr>
      </p:pic>
      <p:sp>
        <p:nvSpPr>
          <p:cNvPr id="51203"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9DAA97DD-96C0-4ED0-9FA6-40E38A3506E0}" type="slidenum">
              <a:rPr lang="en-US"/>
              <a:pPr>
                <a:buFontTx/>
                <a:buNone/>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Project Management Offices</a:t>
            </a:r>
            <a:endParaRPr lang="en-US" dirty="0"/>
          </a:p>
        </p:txBody>
      </p:sp>
      <p:sp>
        <p:nvSpPr>
          <p:cNvPr id="2" name="Content Placeholder 1"/>
          <p:cNvSpPr>
            <a:spLocks noGrp="1"/>
          </p:cNvSpPr>
          <p:nvPr>
            <p:ph idx="1"/>
          </p:nvPr>
        </p:nvSpPr>
        <p:spPr/>
        <p:txBody>
          <a:bodyPr/>
          <a:lstStyle/>
          <a:p>
            <a:r>
              <a:rPr lang="en-US" dirty="0" smtClean="0"/>
              <a:t>In the 100s, many companies began creating PMOs to help them handle the increasing number and complexity of projects</a:t>
            </a:r>
          </a:p>
          <a:p>
            <a:r>
              <a:rPr lang="en-US" dirty="0"/>
              <a:t>A </a:t>
            </a:r>
            <a:r>
              <a:rPr lang="en-US" b="1" dirty="0"/>
              <a:t>Project </a:t>
            </a:r>
            <a:r>
              <a:rPr lang="en-US" b="1" dirty="0" smtClean="0"/>
              <a:t>Management Office </a:t>
            </a:r>
            <a:r>
              <a:rPr lang="en-US" b="1" dirty="0"/>
              <a:t>(PMO) </a:t>
            </a:r>
            <a:r>
              <a:rPr lang="en-US" dirty="0"/>
              <a:t>is an organizational group responsible for coordinating the </a:t>
            </a:r>
            <a:r>
              <a:rPr lang="en-US" dirty="0" smtClean="0"/>
              <a:t>project management </a:t>
            </a:r>
            <a:r>
              <a:rPr lang="en-US" dirty="0"/>
              <a:t>function throughout an </a:t>
            </a:r>
            <a:r>
              <a:rPr lang="en-US" dirty="0" smtClean="0"/>
              <a:t>organization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43</a:t>
            </a:fld>
            <a:endParaRPr lang="en-US" dirty="0"/>
          </a:p>
        </p:txBody>
      </p:sp>
    </p:spTree>
    <p:extLst>
      <p:ext uri="{BB962C8B-B14F-4D97-AF65-F5344CB8AC3E}">
        <p14:creationId xmlns:p14="http://schemas.microsoft.com/office/powerpoint/2010/main" val="195711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normAutofit fontScale="90000"/>
          </a:bodyPr>
          <a:lstStyle/>
          <a:p>
            <a:r>
              <a:rPr lang="en-US" dirty="0" smtClean="0"/>
              <a:t>Figure 1-8. Growth in the Number of Project Management Offices</a:t>
            </a:r>
            <a:endParaRPr lang="en-US" dirty="0"/>
          </a:p>
        </p:txBody>
      </p:sp>
      <p:pic>
        <p:nvPicPr>
          <p:cNvPr id="2" name="Picture 1" descr="A bar chart called Percentage of Companies with PMOs. The x axis is year including 2000, 2006, 2010 and 2014.The y axis is percentage from 0 to 100. 2000 is at 47 percent. 2006 is at 77 percent. 2010 is at 84 percent. 2014 is at 80 percent. Source: PM Solutions, “The state of the PMO 2010” (2010). "/>
          <p:cNvPicPr>
            <a:picLocks noChangeAspect="1"/>
          </p:cNvPicPr>
          <p:nvPr/>
        </p:nvPicPr>
        <p:blipFill rotWithShape="1">
          <a:blip r:embed="rId2">
            <a:extLst>
              <a:ext uri="{28A0092B-C50C-407E-A947-70E740481C1C}">
                <a14:useLocalDpi xmlns:a14="http://schemas.microsoft.com/office/drawing/2010/main" val="0"/>
              </a:ext>
            </a:extLst>
          </a:blip>
          <a:srcRect b="5999"/>
          <a:stretch/>
        </p:blipFill>
        <p:spPr>
          <a:xfrm>
            <a:off x="1943100" y="1519118"/>
            <a:ext cx="5257800" cy="4824329"/>
          </a:xfrm>
          <a:prstGeom prst="rect">
            <a:avLst/>
          </a:prstGeom>
        </p:spPr>
      </p:pic>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44</a:t>
            </a:fld>
            <a:endParaRPr lang="en-US" dirty="0"/>
          </a:p>
        </p:txBody>
      </p:sp>
    </p:spTree>
    <p:extLst>
      <p:ext uri="{BB962C8B-B14F-4D97-AF65-F5344CB8AC3E}">
        <p14:creationId xmlns:p14="http://schemas.microsoft.com/office/powerpoint/2010/main" val="130337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Global Issues</a:t>
            </a:r>
            <a:endParaRPr lang="en-US" dirty="0"/>
          </a:p>
        </p:txBody>
      </p:sp>
      <p:sp>
        <p:nvSpPr>
          <p:cNvPr id="2" name="Content Placeholder 1"/>
          <p:cNvSpPr>
            <a:spLocks noGrp="1"/>
          </p:cNvSpPr>
          <p:nvPr>
            <p:ph idx="1"/>
          </p:nvPr>
        </p:nvSpPr>
        <p:spPr>
          <a:xfrm>
            <a:off x="304800" y="1219200"/>
            <a:ext cx="8534400" cy="4343400"/>
          </a:xfrm>
        </p:spPr>
        <p:txBody>
          <a:bodyPr/>
          <a:lstStyle/>
          <a:p>
            <a:r>
              <a:rPr lang="en-US" dirty="0" smtClean="0"/>
              <a:t>Several </a:t>
            </a:r>
            <a:r>
              <a:rPr lang="en-US" dirty="0"/>
              <a:t>global dynamics are forcing organizations </a:t>
            </a:r>
            <a:r>
              <a:rPr lang="en-US" dirty="0" smtClean="0"/>
              <a:t>to rethink </a:t>
            </a:r>
            <a:r>
              <a:rPr lang="en-US" dirty="0"/>
              <a:t>their practices:</a:t>
            </a:r>
          </a:p>
          <a:p>
            <a:pPr lvl="1"/>
            <a:r>
              <a:rPr lang="en-US" dirty="0" smtClean="0"/>
              <a:t>Talent </a:t>
            </a:r>
            <a:r>
              <a:rPr lang="en-US" dirty="0"/>
              <a:t>development for project and program managers is a top </a:t>
            </a:r>
            <a:r>
              <a:rPr lang="en-US" dirty="0" smtClean="0"/>
              <a:t>concern</a:t>
            </a:r>
          </a:p>
          <a:p>
            <a:pPr lvl="1"/>
            <a:r>
              <a:rPr lang="en-US" dirty="0" smtClean="0"/>
              <a:t>Good </a:t>
            </a:r>
            <a:r>
              <a:rPr lang="en-US" dirty="0"/>
              <a:t>project portfolio management is crucial in tight </a:t>
            </a:r>
            <a:r>
              <a:rPr lang="en-US" dirty="0" smtClean="0"/>
              <a:t>economic conditions</a:t>
            </a:r>
          </a:p>
          <a:p>
            <a:pPr lvl="1"/>
            <a:r>
              <a:rPr lang="en-US" dirty="0" smtClean="0"/>
              <a:t> </a:t>
            </a:r>
            <a:r>
              <a:rPr lang="en-US" dirty="0"/>
              <a:t>Basic project management techniques are core </a:t>
            </a:r>
            <a:r>
              <a:rPr lang="en-US" dirty="0" smtClean="0"/>
              <a:t>competencies</a:t>
            </a:r>
          </a:p>
          <a:p>
            <a:pPr lvl="1"/>
            <a:r>
              <a:rPr lang="en-US" dirty="0" smtClean="0"/>
              <a:t>Organizations </a:t>
            </a:r>
            <a:r>
              <a:rPr lang="en-US" dirty="0"/>
              <a:t>want to use more agile approaches to project </a:t>
            </a:r>
            <a:r>
              <a:rPr lang="en-US" dirty="0" smtClean="0"/>
              <a:t>management</a:t>
            </a:r>
          </a:p>
          <a:p>
            <a:pPr lvl="1"/>
            <a:r>
              <a:rPr lang="en-US" dirty="0" smtClean="0"/>
              <a:t>Benefits </a:t>
            </a:r>
            <a:r>
              <a:rPr lang="en-US" dirty="0"/>
              <a:t>realization of projects is a key </a:t>
            </a:r>
            <a:r>
              <a:rPr lang="en-US" dirty="0" smtClean="0"/>
              <a:t>metric</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F8276A5-8D43-491D-83BE-00FCABAA1517}" type="slidenum">
              <a:rPr lang="en-US" smtClean="0"/>
              <a:pPr>
                <a:defRPr/>
              </a:pPr>
              <a:t>45</a:t>
            </a:fld>
            <a:endParaRPr lang="en-US" dirty="0"/>
          </a:p>
        </p:txBody>
      </p:sp>
    </p:spTree>
    <p:extLst>
      <p:ext uri="{BB962C8B-B14F-4D97-AF65-F5344CB8AC3E}">
        <p14:creationId xmlns:p14="http://schemas.microsoft.com/office/powerpoint/2010/main" val="3859166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239712" y="152400"/>
            <a:ext cx="8535987" cy="914400"/>
          </a:xfrm>
        </p:spPr>
        <p:txBody>
          <a:bodyPr lIns="90488" tIns="44450" rIns="90488" bIns="44450">
            <a:noAutofit/>
          </a:bodyPr>
          <a:lstStyle/>
          <a:p>
            <a:r>
              <a:rPr lang="en-US" dirty="0" smtClean="0"/>
              <a:t>The Project Management Institute</a:t>
            </a:r>
          </a:p>
        </p:txBody>
      </p:sp>
      <p:sp>
        <p:nvSpPr>
          <p:cNvPr id="23558" name="Rectangle 6"/>
          <p:cNvSpPr>
            <a:spLocks noGrp="1" noChangeArrowheads="1"/>
          </p:cNvSpPr>
          <p:nvPr>
            <p:ph idx="1"/>
          </p:nvPr>
        </p:nvSpPr>
        <p:spPr>
          <a:xfrm>
            <a:off x="252413" y="1311275"/>
            <a:ext cx="8510587" cy="4937125"/>
          </a:xfrm>
        </p:spPr>
        <p:txBody>
          <a:bodyPr lIns="90488" tIns="44450" rIns="90488" bIns="44450">
            <a:noAutofit/>
          </a:bodyPr>
          <a:lstStyle/>
          <a:p>
            <a:pPr marL="274320" indent="-274320" fontAlgn="auto">
              <a:spcBef>
                <a:spcPts val="580"/>
              </a:spcBef>
              <a:spcAft>
                <a:spcPts val="0"/>
              </a:spcAft>
              <a:defRPr/>
            </a:pPr>
            <a:r>
              <a:rPr lang="en-US" sz="2400" dirty="0" smtClean="0"/>
              <a:t>The Project </a:t>
            </a:r>
            <a:r>
              <a:rPr lang="en-US" sz="2400" dirty="0"/>
              <a:t>Management Institute (</a:t>
            </a:r>
            <a:r>
              <a:rPr lang="en-US" sz="2400" dirty="0" smtClean="0"/>
              <a:t>PMI) is an international professional society for project managers founded in 1969</a:t>
            </a:r>
          </a:p>
          <a:p>
            <a:pPr marL="274320" indent="-274320" fontAlgn="auto">
              <a:spcBef>
                <a:spcPts val="580"/>
              </a:spcBef>
              <a:spcAft>
                <a:spcPts val="0"/>
              </a:spcAft>
              <a:defRPr/>
            </a:pPr>
            <a:r>
              <a:rPr lang="en-US" sz="2400" dirty="0" smtClean="0"/>
              <a:t>PMI has continued to attract and retain members, reporting more than 449,000 members worldwide by late 2014</a:t>
            </a:r>
          </a:p>
          <a:p>
            <a:pPr marL="274320" indent="-274320" fontAlgn="auto">
              <a:spcBef>
                <a:spcPts val="580"/>
              </a:spcBef>
              <a:spcAft>
                <a:spcPts val="0"/>
              </a:spcAft>
              <a:defRPr/>
            </a:pPr>
            <a:r>
              <a:rPr lang="en-US" sz="2400" dirty="0" smtClean="0"/>
              <a:t>There </a:t>
            </a:r>
            <a:r>
              <a:rPr lang="en-US" sz="2400" dirty="0"/>
              <a:t>are </a:t>
            </a:r>
            <a:r>
              <a:rPr lang="en-US" sz="2400" dirty="0" smtClean="0"/>
              <a:t>communities of practices in </a:t>
            </a:r>
            <a:r>
              <a:rPr lang="en-US" sz="2400" dirty="0"/>
              <a:t>many areas, like </a:t>
            </a:r>
            <a:r>
              <a:rPr lang="en-US" sz="2400" dirty="0" smtClean="0"/>
              <a:t>information systems, financial </a:t>
            </a:r>
            <a:r>
              <a:rPr lang="en-US" sz="2400" dirty="0"/>
              <a:t>services, </a:t>
            </a:r>
            <a:r>
              <a:rPr lang="en-US" sz="2400" dirty="0" smtClean="0"/>
              <a:t>and health care</a:t>
            </a:r>
          </a:p>
          <a:p>
            <a:pPr marL="274320" indent="-274320" fontAlgn="auto">
              <a:spcBef>
                <a:spcPts val="580"/>
              </a:spcBef>
              <a:spcAft>
                <a:spcPts val="0"/>
              </a:spcAft>
              <a:defRPr/>
            </a:pPr>
            <a:r>
              <a:rPr lang="en-US" sz="2400" dirty="0" smtClean="0"/>
              <a:t>Project </a:t>
            </a:r>
            <a:r>
              <a:rPr lang="en-US" sz="2400" dirty="0"/>
              <a:t>management research and certification programs continue to </a:t>
            </a:r>
            <a:r>
              <a:rPr lang="en-US" sz="2400" dirty="0" smtClean="0"/>
              <a:t>grow</a:t>
            </a:r>
          </a:p>
          <a:p>
            <a:pPr marL="274320" indent="-274320" fontAlgn="auto">
              <a:spcBef>
                <a:spcPts val="580"/>
              </a:spcBef>
              <a:spcAft>
                <a:spcPts val="0"/>
              </a:spcAft>
              <a:defRPr/>
            </a:pPr>
            <a:r>
              <a:rPr lang="en-US" sz="2400" dirty="0" smtClean="0"/>
              <a:t>Students can join PMI at a reduced fee and earn the Certified Associate in Project Management (CAPM) certification(see www.pmi.org for details)</a:t>
            </a:r>
            <a:endParaRPr lang="en-US" sz="2400" dirty="0"/>
          </a:p>
        </p:txBody>
      </p:sp>
      <p:sp>
        <p:nvSpPr>
          <p:cNvPr id="52231" name="Footer Placeholder 8"/>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8" name="Slide Number Placeholder 7"/>
          <p:cNvSpPr>
            <a:spLocks noGrp="1"/>
          </p:cNvSpPr>
          <p:nvPr>
            <p:ph type="sldNum" sz="quarter" idx="11"/>
          </p:nvPr>
        </p:nvSpPr>
        <p:spPr/>
        <p:txBody>
          <a:bodyPr/>
          <a:lstStyle/>
          <a:p>
            <a:pPr>
              <a:defRPr/>
            </a:pPr>
            <a:fld id="{CBCD01B3-F06C-4208-B1A9-3C01528555EF}" type="slidenum">
              <a:rPr lang="en-US"/>
              <a:pPr>
                <a:defRPr/>
              </a:pPr>
              <a:t>46</a:t>
            </a:fld>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66700" y="0"/>
            <a:ext cx="8610600" cy="1143000"/>
          </a:xfrm>
        </p:spPr>
        <p:txBody>
          <a:bodyPr>
            <a:noAutofit/>
          </a:bodyPr>
          <a:lstStyle/>
          <a:p>
            <a:r>
              <a:rPr lang="en-US" dirty="0" smtClean="0"/>
              <a:t>Project Management Certification</a:t>
            </a:r>
            <a:endParaRPr lang="en-US" sz="4800" dirty="0" smtClean="0"/>
          </a:p>
        </p:txBody>
      </p:sp>
      <p:sp>
        <p:nvSpPr>
          <p:cNvPr id="53251" name="Rectangle 3"/>
          <p:cNvSpPr>
            <a:spLocks noGrp="1" noChangeArrowheads="1"/>
          </p:cNvSpPr>
          <p:nvPr>
            <p:ph idx="1"/>
          </p:nvPr>
        </p:nvSpPr>
        <p:spPr/>
        <p:txBody>
          <a:bodyPr/>
          <a:lstStyle/>
          <a:p>
            <a:r>
              <a:rPr lang="en-US" dirty="0" smtClean="0"/>
              <a:t>PMI provides certification as a </a:t>
            </a:r>
            <a:r>
              <a:rPr lang="en-US" b="1" dirty="0" smtClean="0"/>
              <a:t>Project Management Professional</a:t>
            </a:r>
            <a:r>
              <a:rPr lang="en-US" dirty="0" smtClean="0"/>
              <a:t> (</a:t>
            </a:r>
            <a:r>
              <a:rPr lang="en-US" b="1" dirty="0" smtClean="0"/>
              <a:t>PMP</a:t>
            </a:r>
            <a:r>
              <a:rPr lang="en-US" dirty="0" smtClean="0"/>
              <a:t>)</a:t>
            </a:r>
          </a:p>
          <a:p>
            <a:r>
              <a:rPr lang="en-US" dirty="0" smtClean="0"/>
              <a:t>A PMP has documented sufficient project experience, agreed to follow a code of ethics, and passed the PMP exam</a:t>
            </a:r>
          </a:p>
          <a:p>
            <a:r>
              <a:rPr lang="en-US" dirty="0" smtClean="0"/>
              <a:t>The number of people earning PMP certification is increasing quickly</a:t>
            </a:r>
          </a:p>
        </p:txBody>
      </p:sp>
      <p:sp>
        <p:nvSpPr>
          <p:cNvPr id="53252"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EA2818A-E5D0-46E1-BC85-9BA773441C31}" type="slidenum">
              <a:rPr lang="en-US"/>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534400" cy="1503266"/>
          </a:xfrm>
        </p:spPr>
        <p:txBody>
          <a:bodyPr>
            <a:noAutofit/>
          </a:bodyPr>
          <a:lstStyle/>
          <a:p>
            <a:pPr fontAlgn="auto">
              <a:spcAft>
                <a:spcPts val="0"/>
              </a:spcAft>
              <a:defRPr/>
            </a:pPr>
            <a:r>
              <a:rPr lang="en-US" dirty="0"/>
              <a:t>Figure </a:t>
            </a:r>
            <a:r>
              <a:rPr lang="en-US" dirty="0" smtClean="0"/>
              <a:t>1-9 </a:t>
            </a:r>
            <a:r>
              <a:rPr lang="en-US" dirty="0"/>
              <a:t>Growth in PMP Certification, </a:t>
            </a:r>
            <a:r>
              <a:rPr lang="en-US" dirty="0" smtClean="0"/>
              <a:t>1993-2014</a:t>
            </a:r>
            <a:endParaRPr lang="en-US" dirty="0"/>
          </a:p>
        </p:txBody>
      </p:sp>
      <p:pic>
        <p:nvPicPr>
          <p:cNvPr id="3" name="Picture 2" descr="A bar chart with years on the x axis from 1993 to 2015.  The y axis has number of PMPs from 0 to 700,000. 1993 is 1,000. 1994 is 1,900. 1995 is 2,800. 1996 is 4,400. 1997 is 6,415. 1998 is 10,086. 1999 is 18,184. 2000 is 27,052. 2001 is 40,343. 2002 is 42,433. 2003 is 76,550. 2004 is 102,047. 2005 is 175,194. 2006 is 221,144. 2007 is 267,367. 2008 is 381,289. 2009 is 361,238. 2010 is 412,503. 2011 is 467,390. 2012 is 510,434. 2013 is 594,603. 2014 is 626,205. 2015 is 658,523. "/>
          <p:cNvPicPr>
            <a:picLocks noChangeAspect="1"/>
          </p:cNvPicPr>
          <p:nvPr/>
        </p:nvPicPr>
        <p:blipFill rotWithShape="1">
          <a:blip r:embed="rId2">
            <a:extLst>
              <a:ext uri="{28A0092B-C50C-407E-A947-70E740481C1C}">
                <a14:useLocalDpi xmlns:a14="http://schemas.microsoft.com/office/drawing/2010/main" val="0"/>
              </a:ext>
            </a:extLst>
          </a:blip>
          <a:srcRect b="4659"/>
          <a:stretch/>
        </p:blipFill>
        <p:spPr>
          <a:xfrm>
            <a:off x="1364500" y="1579466"/>
            <a:ext cx="6415001" cy="4745134"/>
          </a:xfrm>
          <a:prstGeom prst="rect">
            <a:avLst/>
          </a:prstGeom>
        </p:spPr>
      </p:pic>
      <p:sp>
        <p:nvSpPr>
          <p:cNvPr id="54275"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pPr>
              <a:buFontTx/>
              <a:buNone/>
            </a:pPr>
            <a:r>
              <a:rPr lang="en-US" dirty="0"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69AE74A6-F124-40D4-98A6-74087BBAA6A0}" type="slidenum">
              <a:rPr lang="en-US"/>
              <a:pPr>
                <a:buFontTx/>
                <a:buNone/>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71475" y="0"/>
            <a:ext cx="8229600" cy="990600"/>
          </a:xfrm>
        </p:spPr>
        <p:txBody>
          <a:bodyPr/>
          <a:lstStyle/>
          <a:p>
            <a:r>
              <a:rPr lang="en-US" dirty="0" smtClean="0"/>
              <a:t>Ethics in Project Management</a:t>
            </a:r>
          </a:p>
        </p:txBody>
      </p:sp>
      <p:sp>
        <p:nvSpPr>
          <p:cNvPr id="49155" name="Rectangle 3"/>
          <p:cNvSpPr>
            <a:spLocks noGrp="1" noChangeArrowheads="1"/>
          </p:cNvSpPr>
          <p:nvPr>
            <p:ph idx="1"/>
          </p:nvPr>
        </p:nvSpPr>
        <p:spPr>
          <a:xfrm>
            <a:off x="533400" y="1066800"/>
            <a:ext cx="8305800" cy="5121275"/>
          </a:xfrm>
        </p:spPr>
        <p:txBody>
          <a:bodyPr>
            <a:noAutofit/>
          </a:bodyPr>
          <a:lstStyle/>
          <a:p>
            <a:pPr marL="274320" indent="-274320" fontAlgn="auto">
              <a:spcBef>
                <a:spcPct val="100000"/>
              </a:spcBef>
              <a:spcAft>
                <a:spcPts val="0"/>
              </a:spcAft>
              <a:defRPr/>
            </a:pPr>
            <a:r>
              <a:rPr lang="en-US" b="1" dirty="0" smtClean="0"/>
              <a:t>Ethics</a:t>
            </a:r>
            <a:r>
              <a:rPr lang="en-US" dirty="0" smtClean="0"/>
              <a:t>, loosely defined, is a set of principles that guide our decision making based on personal values of what is “right” and “wrong”</a:t>
            </a:r>
          </a:p>
          <a:p>
            <a:pPr marL="274320" indent="-274320" fontAlgn="auto">
              <a:spcBef>
                <a:spcPct val="100000"/>
              </a:spcBef>
              <a:spcAft>
                <a:spcPts val="0"/>
              </a:spcAft>
              <a:defRPr/>
            </a:pPr>
            <a:r>
              <a:rPr lang="en-US" dirty="0" smtClean="0"/>
              <a:t>Project </a:t>
            </a:r>
            <a:r>
              <a:rPr lang="en-US" dirty="0"/>
              <a:t>managers often face ethical dilemmas</a:t>
            </a:r>
          </a:p>
          <a:p>
            <a:pPr marL="274320" indent="-274320" fontAlgn="auto">
              <a:spcBef>
                <a:spcPct val="100000"/>
              </a:spcBef>
              <a:spcAft>
                <a:spcPts val="0"/>
              </a:spcAft>
              <a:defRPr/>
            </a:pPr>
            <a:r>
              <a:rPr lang="en-US" dirty="0"/>
              <a:t>In order to earn PMP certification, applicants must agree to </a:t>
            </a:r>
            <a:r>
              <a:rPr lang="en-US" dirty="0" smtClean="0"/>
              <a:t>PMI’s Code of Ethics and Professional Conduct</a:t>
            </a:r>
            <a:endParaRPr lang="en-US" dirty="0"/>
          </a:p>
          <a:p>
            <a:pPr marL="274320" indent="-274320" fontAlgn="auto">
              <a:spcBef>
                <a:spcPct val="100000"/>
              </a:spcBef>
              <a:spcAft>
                <a:spcPts val="0"/>
              </a:spcAft>
              <a:defRPr/>
            </a:pPr>
            <a:r>
              <a:rPr lang="en-US" dirty="0"/>
              <a:t>Several questions on the PMP exam are related to professional responsibility, including </a:t>
            </a:r>
            <a:r>
              <a:rPr lang="en-US" dirty="0" smtClean="0"/>
              <a:t>ethics</a:t>
            </a:r>
            <a:endParaRPr lang="en-US" dirty="0"/>
          </a:p>
        </p:txBody>
      </p:sp>
      <p:sp>
        <p:nvSpPr>
          <p:cNvPr id="5530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C4046A5-BB2F-4E24-9CAE-1E52D13FE9F0}"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143000"/>
          </a:xfrm>
        </p:spPr>
        <p:txBody>
          <a:bodyPr/>
          <a:lstStyle/>
          <a:p>
            <a:r>
              <a:rPr lang="en-US" dirty="0" smtClean="0"/>
              <a:t>Project Management Statistics</a:t>
            </a:r>
          </a:p>
        </p:txBody>
      </p:sp>
      <p:sp>
        <p:nvSpPr>
          <p:cNvPr id="44035" name="Rectangle 3"/>
          <p:cNvSpPr>
            <a:spLocks noGrp="1" noChangeArrowheads="1"/>
          </p:cNvSpPr>
          <p:nvPr>
            <p:ph idx="1"/>
          </p:nvPr>
        </p:nvSpPr>
        <p:spPr>
          <a:xfrm>
            <a:off x="381000" y="1447800"/>
            <a:ext cx="8458200" cy="4648200"/>
          </a:xfrm>
        </p:spPr>
        <p:txBody>
          <a:bodyPr>
            <a:noAutofit/>
          </a:bodyPr>
          <a:lstStyle/>
          <a:p>
            <a:r>
              <a:rPr lang="en-US" sz="2400" dirty="0" smtClean="0"/>
              <a:t>In </a:t>
            </a:r>
            <a:r>
              <a:rPr lang="en-US" sz="2400" dirty="0"/>
              <a:t>2013 (the most recent year of PMI’s salary survey), the average salary in U.S. dollars for someone in the project management profession was $108,000 per year in the United States; $134,658 in Australia, (the highest-paid country); and $24,201 in Egypt (the lowest-paid country</a:t>
            </a:r>
            <a:r>
              <a:rPr lang="en-US" sz="2400" dirty="0" smtClean="0"/>
              <a:t>)</a:t>
            </a:r>
          </a:p>
          <a:p>
            <a:r>
              <a:rPr lang="en-US" sz="2400" dirty="0" smtClean="0"/>
              <a:t>The </a:t>
            </a:r>
            <a:r>
              <a:rPr lang="en-US" sz="2400" dirty="0"/>
              <a:t>top skills employers look for in new college graduates are all related to project management: team-work, decision-making, problem-solving, and verbal </a:t>
            </a:r>
            <a:r>
              <a:rPr lang="en-US" sz="2400" dirty="0" smtClean="0"/>
              <a:t>communications</a:t>
            </a:r>
          </a:p>
          <a:p>
            <a:r>
              <a:rPr lang="en-US" sz="2400" dirty="0" smtClean="0"/>
              <a:t>Organizations </a:t>
            </a:r>
            <a:r>
              <a:rPr lang="en-US" sz="2400" dirty="0"/>
              <a:t>waste $109 million for every $1 billion spent on projects, according to PMI’s Pulse of the Profession® report</a:t>
            </a:r>
          </a:p>
        </p:txBody>
      </p:sp>
      <p:sp>
        <p:nvSpPr>
          <p:cNvPr id="12292" name="Footer Placeholder 4"/>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3D41CD7A-A2F6-4058-84D6-58EE60EAB9B9}"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52400"/>
            <a:ext cx="8229600" cy="1143000"/>
          </a:xfrm>
        </p:spPr>
        <p:txBody>
          <a:bodyPr/>
          <a:lstStyle/>
          <a:p>
            <a:r>
              <a:rPr lang="en-US" dirty="0" smtClean="0"/>
              <a:t>Project Management Software</a:t>
            </a:r>
          </a:p>
        </p:txBody>
      </p:sp>
      <p:sp>
        <p:nvSpPr>
          <p:cNvPr id="27651" name="Rectangle 3"/>
          <p:cNvSpPr>
            <a:spLocks noGrp="1" noChangeArrowheads="1"/>
          </p:cNvSpPr>
          <p:nvPr>
            <p:ph idx="1"/>
          </p:nvPr>
        </p:nvSpPr>
        <p:spPr>
          <a:xfrm>
            <a:off x="304800" y="1447800"/>
            <a:ext cx="8534400" cy="4114800"/>
          </a:xfrm>
        </p:spPr>
        <p:txBody>
          <a:bodyPr>
            <a:normAutofit/>
          </a:bodyPr>
          <a:lstStyle/>
          <a:p>
            <a:pPr marL="274320" indent="-274320" algn="just" fontAlgn="auto">
              <a:lnSpc>
                <a:spcPct val="90000"/>
              </a:lnSpc>
              <a:spcBef>
                <a:spcPts val="580"/>
              </a:spcBef>
              <a:spcAft>
                <a:spcPts val="0"/>
              </a:spcAft>
              <a:defRPr/>
            </a:pPr>
            <a:r>
              <a:rPr lang="en-US" dirty="0" smtClean="0"/>
              <a:t>There are hundreds </a:t>
            </a:r>
            <a:r>
              <a:rPr lang="en-US" dirty="0"/>
              <a:t>of different products to assist in performing project management</a:t>
            </a:r>
          </a:p>
          <a:p>
            <a:pPr marL="274320" indent="-274320" fontAlgn="auto">
              <a:lnSpc>
                <a:spcPct val="90000"/>
              </a:lnSpc>
              <a:spcBef>
                <a:spcPts val="580"/>
              </a:spcBef>
              <a:spcAft>
                <a:spcPts val="0"/>
              </a:spcAft>
              <a:defRPr/>
            </a:pPr>
            <a:r>
              <a:rPr lang="en-US" dirty="0"/>
              <a:t>Three main categories of tools:</a:t>
            </a:r>
          </a:p>
          <a:p>
            <a:pPr marL="548640" lvl="1" fontAlgn="auto">
              <a:lnSpc>
                <a:spcPct val="90000"/>
              </a:lnSpc>
              <a:spcBef>
                <a:spcPts val="370"/>
              </a:spcBef>
              <a:spcAft>
                <a:spcPts val="0"/>
              </a:spcAft>
              <a:defRPr/>
            </a:pPr>
            <a:r>
              <a:rPr lang="en-US" dirty="0"/>
              <a:t>Low-end tools: Handle single or smaller projects well, cost under $200 per user</a:t>
            </a:r>
          </a:p>
          <a:p>
            <a:pPr marL="548640" lvl="1" fontAlgn="auto">
              <a:lnSpc>
                <a:spcPct val="90000"/>
              </a:lnSpc>
              <a:spcBef>
                <a:spcPts val="370"/>
              </a:spcBef>
              <a:spcAft>
                <a:spcPts val="0"/>
              </a:spcAft>
              <a:defRPr/>
            </a:pPr>
            <a:r>
              <a:rPr lang="en-US" dirty="0"/>
              <a:t>Midrange tools:  Handle multiple projects and users, cost $</a:t>
            </a:r>
            <a:r>
              <a:rPr lang="en-US" dirty="0" smtClean="0"/>
              <a:t>200-$1,000 </a:t>
            </a:r>
            <a:r>
              <a:rPr lang="en-US" dirty="0"/>
              <a:t>per user, Project </a:t>
            </a:r>
            <a:r>
              <a:rPr lang="en-US" dirty="0" smtClean="0"/>
              <a:t>2013 </a:t>
            </a:r>
            <a:r>
              <a:rPr lang="en-US" dirty="0"/>
              <a:t>most popular</a:t>
            </a:r>
          </a:p>
          <a:p>
            <a:pPr marL="548640" lvl="1" fontAlgn="auto">
              <a:lnSpc>
                <a:spcPct val="90000"/>
              </a:lnSpc>
              <a:spcBef>
                <a:spcPts val="370"/>
              </a:spcBef>
              <a:spcAft>
                <a:spcPts val="0"/>
              </a:spcAft>
              <a:defRPr/>
            </a:pPr>
            <a:r>
              <a:rPr lang="en-US" dirty="0"/>
              <a:t>High-end tools:  Also called enterprise project management software, often licensed on a per-user </a:t>
            </a:r>
            <a:r>
              <a:rPr lang="en-US" dirty="0" smtClean="0"/>
              <a:t>basis</a:t>
            </a:r>
          </a:p>
          <a:p>
            <a:pPr marL="293052" fontAlgn="auto">
              <a:lnSpc>
                <a:spcPct val="90000"/>
              </a:lnSpc>
              <a:spcBef>
                <a:spcPts val="370"/>
              </a:spcBef>
              <a:spcAft>
                <a:spcPts val="0"/>
              </a:spcAft>
              <a:defRPr/>
            </a:pPr>
            <a:r>
              <a:rPr lang="en-US" dirty="0" smtClean="0"/>
              <a:t>Several free or open-source tools are also available</a:t>
            </a:r>
            <a:endParaRPr lang="en-US" dirty="0"/>
          </a:p>
        </p:txBody>
      </p:sp>
      <p:sp>
        <p:nvSpPr>
          <p:cNvPr id="5632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9CAFCC4D-26DF-4CAA-AF9B-7B639F4E8463}" type="slidenum">
              <a:rPr lang="en-US"/>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305800" cy="1066800"/>
          </a:xfrm>
        </p:spPr>
        <p:txBody>
          <a:bodyPr/>
          <a:lstStyle/>
          <a:p>
            <a:r>
              <a:rPr lang="en-US" dirty="0" smtClean="0"/>
              <a:t>Chapter Summary</a:t>
            </a:r>
          </a:p>
        </p:txBody>
      </p:sp>
      <p:sp>
        <p:nvSpPr>
          <p:cNvPr id="110595" name="Rectangle 3"/>
          <p:cNvSpPr>
            <a:spLocks noGrp="1" noChangeArrowheads="1"/>
          </p:cNvSpPr>
          <p:nvPr>
            <p:ph idx="1"/>
          </p:nvPr>
        </p:nvSpPr>
        <p:spPr>
          <a:xfrm>
            <a:off x="152400" y="1143000"/>
            <a:ext cx="8610600" cy="4876800"/>
          </a:xfrm>
        </p:spPr>
        <p:txBody>
          <a:bodyPr>
            <a:noAutofit/>
          </a:bodyPr>
          <a:lstStyle/>
          <a:p>
            <a:pPr marL="274320" indent="-274320" fontAlgn="auto">
              <a:spcBef>
                <a:spcPts val="580"/>
              </a:spcBef>
              <a:spcAft>
                <a:spcPts val="0"/>
              </a:spcAft>
              <a:defRPr/>
            </a:pPr>
            <a:r>
              <a:rPr lang="en-US" sz="2200" dirty="0"/>
              <a:t>A project is a temporary endeavor undertaken to create a unique product, service, or result</a:t>
            </a:r>
          </a:p>
          <a:p>
            <a:pPr marL="274320" indent="-274320" fontAlgn="auto">
              <a:spcBef>
                <a:spcPts val="580"/>
              </a:spcBef>
              <a:spcAft>
                <a:spcPts val="0"/>
              </a:spcAft>
              <a:defRPr/>
            </a:pPr>
            <a:r>
              <a:rPr lang="en-US" sz="2200" dirty="0"/>
              <a:t>Project management is the application of knowledge, skills, tools, and techniques to project </a:t>
            </a:r>
            <a:r>
              <a:rPr lang="en-US" sz="2200" dirty="0" smtClean="0"/>
              <a:t>activities </a:t>
            </a:r>
            <a:r>
              <a:rPr lang="en-US" sz="2200" dirty="0"/>
              <a:t>to meet project requirements</a:t>
            </a:r>
          </a:p>
          <a:p>
            <a:pPr marL="274320" indent="-274320" fontAlgn="auto">
              <a:spcBef>
                <a:spcPts val="580"/>
              </a:spcBef>
              <a:spcAft>
                <a:spcPts val="0"/>
              </a:spcAft>
              <a:defRPr/>
            </a:pPr>
            <a:r>
              <a:rPr lang="en-US" sz="2200" dirty="0" smtClean="0"/>
              <a:t>A program is a group of related projects managed in a coordinated way</a:t>
            </a:r>
          </a:p>
          <a:p>
            <a:pPr marL="274320" indent="-274320" fontAlgn="auto">
              <a:spcBef>
                <a:spcPts val="580"/>
              </a:spcBef>
              <a:spcAft>
                <a:spcPts val="0"/>
              </a:spcAft>
              <a:defRPr/>
            </a:pPr>
            <a:r>
              <a:rPr lang="en-US" sz="2200" dirty="0" smtClean="0"/>
              <a:t>Project portfolio management involves organizing and managing projects and programs as a portfolio of investments</a:t>
            </a:r>
          </a:p>
          <a:p>
            <a:pPr marL="274320" indent="-274320" fontAlgn="auto">
              <a:spcBef>
                <a:spcPts val="580"/>
              </a:spcBef>
              <a:spcAft>
                <a:spcPts val="0"/>
              </a:spcAft>
              <a:defRPr/>
            </a:pPr>
            <a:r>
              <a:rPr lang="en-US" sz="2200" dirty="0" smtClean="0"/>
              <a:t>Project </a:t>
            </a:r>
            <a:r>
              <a:rPr lang="en-US" sz="2200" dirty="0"/>
              <a:t>managers play a key role in helping projects and organizations succeed</a:t>
            </a:r>
          </a:p>
          <a:p>
            <a:pPr marL="274320" indent="-274320" fontAlgn="auto">
              <a:spcBef>
                <a:spcPts val="580"/>
              </a:spcBef>
              <a:spcAft>
                <a:spcPts val="0"/>
              </a:spcAft>
              <a:defRPr/>
            </a:pPr>
            <a:r>
              <a:rPr lang="en-US" sz="2200" dirty="0"/>
              <a:t>The project management profession continues to grow and mature</a:t>
            </a:r>
          </a:p>
        </p:txBody>
      </p:sp>
      <p:sp>
        <p:nvSpPr>
          <p:cNvPr id="5734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89D34CBA-0644-43DF-B9FE-3A54148FDEBE}" type="slidenum">
              <a:rPr lang="en-US"/>
              <a:pPr>
                <a:defRPr/>
              </a:pPr>
              <a:t>51</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647700" y="1"/>
            <a:ext cx="8191500" cy="1905000"/>
          </a:xfrm>
        </p:spPr>
        <p:txBody>
          <a:bodyPr lIns="92075" tIns="46038" rIns="92075" bIns="46038">
            <a:noAutofit/>
          </a:bodyPr>
          <a:lstStyle/>
          <a:p>
            <a:r>
              <a:rPr lang="en-US" sz="4000" dirty="0" smtClean="0"/>
              <a:t>Motivation for Studying Information Technology (IT) Project Management</a:t>
            </a:r>
          </a:p>
        </p:txBody>
      </p:sp>
      <p:sp>
        <p:nvSpPr>
          <p:cNvPr id="13315" name="Rectangle 2"/>
          <p:cNvSpPr>
            <a:spLocks noGrp="1" noChangeArrowheads="1"/>
          </p:cNvSpPr>
          <p:nvPr>
            <p:ph idx="1"/>
          </p:nvPr>
        </p:nvSpPr>
        <p:spPr>
          <a:xfrm>
            <a:off x="457200" y="1990725"/>
            <a:ext cx="8534400" cy="4257675"/>
          </a:xfrm>
        </p:spPr>
        <p:txBody>
          <a:bodyPr/>
          <a:lstStyle/>
          <a:p>
            <a:pPr>
              <a:spcBef>
                <a:spcPct val="100000"/>
              </a:spcBef>
            </a:pPr>
            <a:r>
              <a:rPr lang="en-US" sz="2400" dirty="0" smtClean="0"/>
              <a:t>IT Projects have a terrible track record, as described in the What Went Wrong?</a:t>
            </a:r>
          </a:p>
          <a:p>
            <a:pPr>
              <a:spcBef>
                <a:spcPct val="100000"/>
              </a:spcBef>
            </a:pPr>
            <a:r>
              <a:rPr lang="en-US" sz="2400" dirty="0" smtClean="0"/>
              <a:t>A 1995 Standish Group study (CHAOS) found that only 16.2% of IT projects were successful in meeting scope, time, and cost goals; over 31% of IT projects were canceled before completion</a:t>
            </a:r>
          </a:p>
          <a:p>
            <a:r>
              <a:rPr lang="en-US" sz="2400" dirty="0" smtClean="0"/>
              <a:t>A PricewaterhouseCoopers study found that overall half of all projects fail and only 2.5% of corporations consistently meet their targets for scope, time, and cost goals for all types of project</a:t>
            </a:r>
            <a:r>
              <a:rPr lang="en-US" sz="2400" dirty="0"/>
              <a:t>.</a:t>
            </a:r>
            <a:endParaRPr lang="en-US" sz="2400" dirty="0" smtClean="0"/>
          </a:p>
        </p:txBody>
      </p:sp>
      <p:sp>
        <p:nvSpPr>
          <p:cNvPr id="13316"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43C0BEFF-1FDE-409A-9666-3DA8F0E73CEA}"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417638"/>
          </a:xfrm>
        </p:spPr>
        <p:txBody>
          <a:bodyPr>
            <a:normAutofit/>
          </a:bodyPr>
          <a:lstStyle/>
          <a:p>
            <a:r>
              <a:rPr lang="en-US" dirty="0" smtClean="0"/>
              <a:t>Advantages of Using </a:t>
            </a:r>
            <a:r>
              <a:rPr lang="en-US" smtClean="0"/>
              <a:t>Formal </a:t>
            </a:r>
            <a:br>
              <a:rPr lang="en-US" smtClean="0"/>
            </a:br>
            <a:r>
              <a:rPr lang="en-US" smtClean="0"/>
              <a:t>Project </a:t>
            </a:r>
            <a:r>
              <a:rPr lang="en-US" dirty="0" smtClean="0"/>
              <a:t>Management</a:t>
            </a:r>
          </a:p>
        </p:txBody>
      </p:sp>
      <p:sp>
        <p:nvSpPr>
          <p:cNvPr id="14339" name="Rectangle 3"/>
          <p:cNvSpPr>
            <a:spLocks noGrp="1" noChangeArrowheads="1"/>
          </p:cNvSpPr>
          <p:nvPr>
            <p:ph idx="1"/>
          </p:nvPr>
        </p:nvSpPr>
        <p:spPr>
          <a:xfrm>
            <a:off x="533400" y="1681162"/>
            <a:ext cx="8229600" cy="4491038"/>
          </a:xfrm>
        </p:spPr>
        <p:txBody>
          <a:bodyPr/>
          <a:lstStyle/>
          <a:p>
            <a:pPr>
              <a:lnSpc>
                <a:spcPct val="90000"/>
              </a:lnSpc>
            </a:pPr>
            <a:r>
              <a:rPr lang="en-US" dirty="0" smtClean="0"/>
              <a:t>Better control of financial, physical, and human resources</a:t>
            </a:r>
          </a:p>
          <a:p>
            <a:pPr>
              <a:lnSpc>
                <a:spcPct val="90000"/>
              </a:lnSpc>
            </a:pPr>
            <a:r>
              <a:rPr lang="en-US" dirty="0" smtClean="0"/>
              <a:t>Improved customer relations</a:t>
            </a:r>
          </a:p>
          <a:p>
            <a:pPr>
              <a:lnSpc>
                <a:spcPct val="90000"/>
              </a:lnSpc>
            </a:pPr>
            <a:r>
              <a:rPr lang="en-US" dirty="0" smtClean="0"/>
              <a:t>Shorter development times</a:t>
            </a:r>
          </a:p>
          <a:p>
            <a:pPr>
              <a:lnSpc>
                <a:spcPct val="90000"/>
              </a:lnSpc>
            </a:pPr>
            <a:r>
              <a:rPr lang="en-US" dirty="0" smtClean="0"/>
              <a:t>Lower costs</a:t>
            </a:r>
          </a:p>
          <a:p>
            <a:pPr>
              <a:lnSpc>
                <a:spcPct val="90000"/>
              </a:lnSpc>
            </a:pPr>
            <a:r>
              <a:rPr lang="en-US" dirty="0" smtClean="0"/>
              <a:t>Higher quality and increased reliability</a:t>
            </a:r>
          </a:p>
          <a:p>
            <a:pPr>
              <a:lnSpc>
                <a:spcPct val="90000"/>
              </a:lnSpc>
            </a:pPr>
            <a:r>
              <a:rPr lang="en-US" dirty="0" smtClean="0"/>
              <a:t>Higher profit margins</a:t>
            </a:r>
          </a:p>
          <a:p>
            <a:pPr>
              <a:lnSpc>
                <a:spcPct val="90000"/>
              </a:lnSpc>
            </a:pPr>
            <a:r>
              <a:rPr lang="en-US" dirty="0" smtClean="0"/>
              <a:t>Improved productivity</a:t>
            </a:r>
          </a:p>
          <a:p>
            <a:pPr>
              <a:lnSpc>
                <a:spcPct val="90000"/>
              </a:lnSpc>
            </a:pPr>
            <a:r>
              <a:rPr lang="en-US" dirty="0" smtClean="0"/>
              <a:t>Better internal coordination</a:t>
            </a:r>
          </a:p>
          <a:p>
            <a:pPr>
              <a:lnSpc>
                <a:spcPct val="90000"/>
              </a:lnSpc>
            </a:pPr>
            <a:r>
              <a:rPr lang="en-US" dirty="0" smtClean="0"/>
              <a:t>Higher worker morale</a:t>
            </a:r>
          </a:p>
        </p:txBody>
      </p:sp>
      <p:sp>
        <p:nvSpPr>
          <p:cNvPr id="14340"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B0AEDFFD-3775-45BD-99D6-93EB591C4326}"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What Is a Project?</a:t>
            </a:r>
          </a:p>
        </p:txBody>
      </p:sp>
      <p:sp>
        <p:nvSpPr>
          <p:cNvPr id="15363" name="Rectangle 3"/>
          <p:cNvSpPr>
            <a:spLocks noGrp="1" noChangeArrowheads="1"/>
          </p:cNvSpPr>
          <p:nvPr>
            <p:ph idx="1"/>
          </p:nvPr>
        </p:nvSpPr>
        <p:spPr>
          <a:xfrm>
            <a:off x="533400" y="1676400"/>
            <a:ext cx="8001000" cy="4495800"/>
          </a:xfrm>
        </p:spPr>
        <p:txBody>
          <a:bodyPr/>
          <a:lstStyle/>
          <a:p>
            <a:pPr>
              <a:spcBef>
                <a:spcPct val="70000"/>
              </a:spcBef>
            </a:pPr>
            <a:r>
              <a:rPr lang="en-US" dirty="0" smtClean="0"/>
              <a:t>A </a:t>
            </a:r>
            <a:r>
              <a:rPr lang="en-US" b="1" dirty="0" smtClean="0"/>
              <a:t>project</a:t>
            </a:r>
            <a:r>
              <a:rPr lang="en-US" dirty="0" smtClean="0"/>
              <a:t> is “a temporary endeavor undertaken to create a unique product, service, or result” (PMBOK</a:t>
            </a:r>
            <a:r>
              <a:rPr lang="en-US" baseline="30000" dirty="0" smtClean="0">
                <a:cs typeface="Times New Roman" pitchFamily="18" charset="0"/>
              </a:rPr>
              <a:t>®</a:t>
            </a:r>
            <a:r>
              <a:rPr lang="en-US" dirty="0" smtClean="0">
                <a:cs typeface="Times New Roman" pitchFamily="18" charset="0"/>
              </a:rPr>
              <a:t> Guide, Fifth Edition, 2013)</a:t>
            </a:r>
          </a:p>
          <a:p>
            <a:pPr>
              <a:spcBef>
                <a:spcPct val="70000"/>
              </a:spcBef>
            </a:pPr>
            <a:r>
              <a:rPr lang="en-US" dirty="0" smtClean="0"/>
              <a:t>Operations is work done to sustain the business</a:t>
            </a:r>
          </a:p>
          <a:p>
            <a:pPr>
              <a:spcBef>
                <a:spcPct val="70000"/>
              </a:spcBef>
            </a:pPr>
            <a:r>
              <a:rPr lang="en-US" dirty="0" smtClean="0"/>
              <a:t>Projects end when their objectives have been reached or the project has been terminated</a:t>
            </a:r>
          </a:p>
          <a:p>
            <a:pPr>
              <a:spcBef>
                <a:spcPct val="70000"/>
              </a:spcBef>
            </a:pPr>
            <a:r>
              <a:rPr lang="en-US" dirty="0" smtClean="0"/>
              <a:t>Projects can be large or small and take a short or long time to complete</a:t>
            </a:r>
          </a:p>
        </p:txBody>
      </p:sp>
      <p:sp>
        <p:nvSpPr>
          <p:cNvPr id="15364"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14B9082-BFFD-400A-AEF4-D17F273F5D00}" type="slidenum">
              <a:rPr lang="en-US"/>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Examples of IT Projects</a:t>
            </a:r>
          </a:p>
        </p:txBody>
      </p:sp>
      <p:sp>
        <p:nvSpPr>
          <p:cNvPr id="16387" name="Rectangle 3"/>
          <p:cNvSpPr>
            <a:spLocks noGrp="1" noChangeArrowheads="1"/>
          </p:cNvSpPr>
          <p:nvPr>
            <p:ph idx="1"/>
          </p:nvPr>
        </p:nvSpPr>
        <p:spPr>
          <a:xfrm>
            <a:off x="304800" y="1600200"/>
            <a:ext cx="8305800" cy="4648200"/>
          </a:xfrm>
        </p:spPr>
        <p:txBody>
          <a:bodyPr/>
          <a:lstStyle/>
          <a:p>
            <a:r>
              <a:rPr lang="en-US" dirty="0"/>
              <a:t>A team of students creates a smartphone application and sells it </a:t>
            </a:r>
            <a:r>
              <a:rPr lang="en-US" dirty="0" smtClean="0"/>
              <a:t>online</a:t>
            </a:r>
            <a:endParaRPr lang="en-US" dirty="0"/>
          </a:p>
          <a:p>
            <a:r>
              <a:rPr lang="en-US" dirty="0" smtClean="0"/>
              <a:t>A </a:t>
            </a:r>
            <a:r>
              <a:rPr lang="en-US" dirty="0"/>
              <a:t>company develops a driverless </a:t>
            </a:r>
            <a:r>
              <a:rPr lang="en-US" dirty="0" smtClean="0"/>
              <a:t>car</a:t>
            </a:r>
            <a:endParaRPr lang="en-US" dirty="0"/>
          </a:p>
          <a:p>
            <a:r>
              <a:rPr lang="en-US" dirty="0" smtClean="0"/>
              <a:t>A government group develops a system to track child immunizations</a:t>
            </a:r>
          </a:p>
          <a:p>
            <a:r>
              <a:rPr lang="en-US" dirty="0" smtClean="0"/>
              <a:t>A global bank acquires other financial institutions and needs to consolidate systems and procedures</a:t>
            </a:r>
          </a:p>
        </p:txBody>
      </p:sp>
      <p:sp>
        <p:nvSpPr>
          <p:cNvPr id="16388" name="Footer Placeholder 5"/>
          <p:cNvSpPr>
            <a:spLocks noGrp="1"/>
          </p:cNvSpPr>
          <p:nvPr>
            <p:ph type="ftr" sz="quarter" idx="10"/>
          </p:nvPr>
        </p:nvSpPr>
        <p:spPr bwMode="auto">
          <a:noFill/>
          <a:ln>
            <a:miter lim="800000"/>
            <a:headEnd/>
            <a:tailEnd/>
          </a:ln>
        </p:spPr>
        <p:txBody>
          <a:bodyPr vert="horz" wrap="square" lIns="91440" tIns="45720" rIns="91440" bIns="45720" numCol="1" compatLnSpc="1">
            <a:prstTxWarp prst="textNoShape">
              <a:avLst/>
            </a:prstTxWarp>
          </a:bodyPr>
          <a:lstStyle/>
          <a:p>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A1E6D314-27DA-4178-AE9D-F9C537C64F56}" type="slidenum">
              <a:rPr lang="en-US"/>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2508</TotalTime>
  <Words>3078</Words>
  <Application>Microsoft Office PowerPoint</Application>
  <PresentationFormat>On-screen Show (4:3)</PresentationFormat>
  <Paragraphs>360</Paragraphs>
  <Slides>51</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51</vt:i4>
      </vt:variant>
    </vt:vector>
  </HeadingPairs>
  <TitlesOfParts>
    <vt:vector size="62"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1_Theme1</vt:lpstr>
      <vt:lpstr>Chapter 1: Introduction to Project Management</vt:lpstr>
      <vt:lpstr>Learning Objectives, Part 1</vt:lpstr>
      <vt:lpstr>Learning Objectives, Part 2</vt:lpstr>
      <vt:lpstr>Introduction</vt:lpstr>
      <vt:lpstr>Project Management Statistics</vt:lpstr>
      <vt:lpstr>Motivation for Studying Information Technology (IT) Project Management</vt:lpstr>
      <vt:lpstr>Advantages of Using Formal  Project Management</vt:lpstr>
      <vt:lpstr>What Is a Project?</vt:lpstr>
      <vt:lpstr>Examples of IT Projects</vt:lpstr>
      <vt:lpstr>Top Strategic Technologies for 2012 (Gartner)</vt:lpstr>
      <vt:lpstr>Media Snapshot: Unproductive Apps</vt:lpstr>
      <vt:lpstr>Project Attributes</vt:lpstr>
      <vt:lpstr>Project and Program Managers</vt:lpstr>
      <vt:lpstr>Figure 1-1 The Triple Constraint of Project Management</vt:lpstr>
      <vt:lpstr>What is Project Management?</vt:lpstr>
      <vt:lpstr>Figure 1-2 Project Management Framework</vt:lpstr>
      <vt:lpstr>Project Stakeholders</vt:lpstr>
      <vt:lpstr>10 Project Management Knowledge Areas</vt:lpstr>
      <vt:lpstr>Project Management Tools and Techniques</vt:lpstr>
      <vt:lpstr>Super Tools</vt:lpstr>
      <vt:lpstr>What Went Right? Improved Project Performance</vt:lpstr>
      <vt:lpstr>Project Success</vt:lpstr>
      <vt:lpstr>Table 1-2: What Helps Projects Succeed?*</vt:lpstr>
      <vt:lpstr>Top Three Reasons Why Federal Technology Project Succeed</vt:lpstr>
      <vt:lpstr>What the Winners Do…</vt:lpstr>
      <vt:lpstr>Program and Project Portfolio Management</vt:lpstr>
      <vt:lpstr>Project Portfolio Management</vt:lpstr>
      <vt:lpstr>Figure 1-3. Project Management Compared to Project Portfolio Management</vt:lpstr>
      <vt:lpstr>Best Practice</vt:lpstr>
      <vt:lpstr>Figure 1-4. Sample Project Portfolio Approach</vt:lpstr>
      <vt:lpstr>Figure 1-5. Microsoft project portfolio management capabilities</vt:lpstr>
      <vt:lpstr>The Role of the Project Manager</vt:lpstr>
      <vt:lpstr>Suggested Skills for Project Managers</vt:lpstr>
      <vt:lpstr>Table 1-3 Ten Most Important Skills and Competencies for Project Managers</vt:lpstr>
      <vt:lpstr>Different Skills Needed in Different Situations</vt:lpstr>
      <vt:lpstr>Importance of Leadership Skills</vt:lpstr>
      <vt:lpstr>Careers for IT Project Managers</vt:lpstr>
      <vt:lpstr>Table 1-4. Ten Hottest IT Skills</vt:lpstr>
      <vt:lpstr>The Project Management Profession</vt:lpstr>
      <vt:lpstr>History of Project Management</vt:lpstr>
      <vt:lpstr>Figure 1-6. Sample Gantt Chart Created with Project 2013</vt:lpstr>
      <vt:lpstr>Figure 1-7. Sample Network Diagram Created with Project 2013</vt:lpstr>
      <vt:lpstr>Project Management Offices</vt:lpstr>
      <vt:lpstr>Figure 1-8. Growth in the Number of Project Management Offices</vt:lpstr>
      <vt:lpstr>Global Issues</vt:lpstr>
      <vt:lpstr>The Project Management Institute</vt:lpstr>
      <vt:lpstr>Project Management Certification</vt:lpstr>
      <vt:lpstr>Figure 1-9 Growth in PMP Certification, 1993-2014</vt:lpstr>
      <vt:lpstr>Ethics in Project Management</vt:lpstr>
      <vt:lpstr>Project Management Software</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215</cp:revision>
  <dcterms:created xsi:type="dcterms:W3CDTF">2001-07-05T23:10:12Z</dcterms:created>
  <dcterms:modified xsi:type="dcterms:W3CDTF">2018-08-07T15:07:11Z</dcterms:modified>
</cp:coreProperties>
</file>