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85" r:id="rId2"/>
  </p:sldMasterIdLst>
  <p:notesMasterIdLst>
    <p:notesMasterId r:id="rId47"/>
  </p:notesMasterIdLst>
  <p:handoutMasterIdLst>
    <p:handoutMasterId r:id="rId48"/>
  </p:handoutMasterIdLst>
  <p:sldIdLst>
    <p:sldId id="398" r:id="rId3"/>
    <p:sldId id="351" r:id="rId4"/>
    <p:sldId id="352" r:id="rId5"/>
    <p:sldId id="353" r:id="rId6"/>
    <p:sldId id="354" r:id="rId7"/>
    <p:sldId id="356" r:id="rId8"/>
    <p:sldId id="357" r:id="rId9"/>
    <p:sldId id="358" r:id="rId10"/>
    <p:sldId id="359" r:id="rId11"/>
    <p:sldId id="360" r:id="rId12"/>
    <p:sldId id="361" r:id="rId13"/>
    <p:sldId id="362" r:id="rId14"/>
    <p:sldId id="363" r:id="rId15"/>
    <p:sldId id="364" r:id="rId16"/>
    <p:sldId id="380" r:id="rId17"/>
    <p:sldId id="381" r:id="rId18"/>
    <p:sldId id="382" r:id="rId19"/>
    <p:sldId id="378" r:id="rId20"/>
    <p:sldId id="366" r:id="rId21"/>
    <p:sldId id="367" r:id="rId22"/>
    <p:sldId id="368" r:id="rId23"/>
    <p:sldId id="369" r:id="rId24"/>
    <p:sldId id="370" r:id="rId25"/>
    <p:sldId id="371" r:id="rId26"/>
    <p:sldId id="372" r:id="rId27"/>
    <p:sldId id="389" r:id="rId28"/>
    <p:sldId id="383" r:id="rId29"/>
    <p:sldId id="374" r:id="rId30"/>
    <p:sldId id="375" r:id="rId31"/>
    <p:sldId id="376" r:id="rId32"/>
    <p:sldId id="384" r:id="rId33"/>
    <p:sldId id="385" r:id="rId34"/>
    <p:sldId id="386" r:id="rId35"/>
    <p:sldId id="390" r:id="rId36"/>
    <p:sldId id="387" r:id="rId37"/>
    <p:sldId id="388" r:id="rId38"/>
    <p:sldId id="391" r:id="rId39"/>
    <p:sldId id="392" r:id="rId40"/>
    <p:sldId id="393" r:id="rId41"/>
    <p:sldId id="394" r:id="rId42"/>
    <p:sldId id="395" r:id="rId43"/>
    <p:sldId id="397" r:id="rId44"/>
    <p:sldId id="396" r:id="rId45"/>
    <p:sldId id="377" r:id="rId46"/>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walbe"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E0FA"/>
    <a:srgbClr val="C6E9FC"/>
    <a:srgbClr val="00B6EF"/>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37" autoAdjust="0"/>
    <p:restoredTop sz="86455" autoAdjust="0"/>
  </p:normalViewPr>
  <p:slideViewPr>
    <p:cSldViewPr>
      <p:cViewPr varScale="1">
        <p:scale>
          <a:sx n="114" d="100"/>
          <a:sy n="114" d="100"/>
        </p:scale>
        <p:origin x="39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79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A471A8CE-0E72-460B-898D-9FCAF66DD7DD}" type="slidenum">
              <a:rPr lang="en-US"/>
              <a:pPr>
                <a:defRPr/>
              </a:pPr>
              <a:t>‹#›</a:t>
            </a:fld>
            <a:endParaRPr lang="en-US" dirty="0"/>
          </a:p>
        </p:txBody>
      </p:sp>
    </p:spTree>
    <p:extLst>
      <p:ext uri="{BB962C8B-B14F-4D97-AF65-F5344CB8AC3E}">
        <p14:creationId xmlns:p14="http://schemas.microsoft.com/office/powerpoint/2010/main" val="817777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E39DB59F-DBFB-47E5-BFE8-743E11972470}" type="slidenum">
              <a:rPr lang="en-US"/>
              <a:pPr>
                <a:defRPr/>
              </a:pPr>
              <a:t>‹#›</a:t>
            </a:fld>
            <a:endParaRPr lang="en-US" dirty="0"/>
          </a:p>
        </p:txBody>
      </p:sp>
    </p:spTree>
    <p:extLst>
      <p:ext uri="{BB962C8B-B14F-4D97-AF65-F5344CB8AC3E}">
        <p14:creationId xmlns:p14="http://schemas.microsoft.com/office/powerpoint/2010/main" val="15497895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kern="1200" dirty="0" smtClean="0">
              <a:solidFill>
                <a:schemeClr val="tx2"/>
              </a:solidFill>
              <a:effectLst>
                <a:outerShdw blurRad="38100" dist="38100" dir="2700000" algn="tl">
                  <a:srgbClr val="FFFFFF"/>
                </a:outerShdw>
              </a:effectLst>
              <a:latin typeface="Arial Rounded MT Bold" pitchFamily="34" charset="0"/>
              <a:ea typeface="+mn-ea"/>
              <a:cs typeface="+mn-cs"/>
            </a:endParaRPr>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solidFill>
                  <a:srgbClr val="000000"/>
                </a:solidFill>
              </a:rPr>
              <a:pPr/>
              <a:t>1</a:t>
            </a:fld>
            <a:endParaRPr lang="en-US" dirty="0" smtClean="0">
              <a:solidFill>
                <a:srgbClr val="000000"/>
              </a:solidFill>
            </a:endParaRPr>
          </a:p>
        </p:txBody>
      </p:sp>
    </p:spTree>
    <p:extLst>
      <p:ext uri="{BB962C8B-B14F-4D97-AF65-F5344CB8AC3E}">
        <p14:creationId xmlns:p14="http://schemas.microsoft.com/office/powerpoint/2010/main" val="3125620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39DB59F-DBFB-47E5-BFE8-743E11972470}" type="slidenum">
              <a:rPr lang="en-US" smtClean="0"/>
              <a:pPr>
                <a:defRPr/>
              </a:pPr>
              <a:t>2</a:t>
            </a:fld>
            <a:endParaRPr lang="en-US" dirty="0"/>
          </a:p>
        </p:txBody>
      </p:sp>
    </p:spTree>
    <p:extLst>
      <p:ext uri="{BB962C8B-B14F-4D97-AF65-F5344CB8AC3E}">
        <p14:creationId xmlns:p14="http://schemas.microsoft.com/office/powerpoint/2010/main" val="3733751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39DB59F-DBFB-47E5-BFE8-743E11972470}" type="slidenum">
              <a:rPr lang="en-US" smtClean="0"/>
              <a:pPr>
                <a:defRPr/>
              </a:pPr>
              <a:t>10</a:t>
            </a:fld>
            <a:endParaRPr lang="en-US" dirty="0"/>
          </a:p>
        </p:txBody>
      </p:sp>
    </p:spTree>
    <p:extLst>
      <p:ext uri="{BB962C8B-B14F-4D97-AF65-F5344CB8AC3E}">
        <p14:creationId xmlns:p14="http://schemas.microsoft.com/office/powerpoint/2010/main" val="3443701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BEDAA1-AB8B-4818-B524-3A50969A2F0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D4141E6-86B5-4F33-80CE-1E6AB03295B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FDBA7C-0D50-4EB9-909A-D860461C6E1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Eighth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99C9FF7E-57B2-43A2-BA09-B73DB1F96FF2}"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2016</a:t>
            </a:r>
            <a:endParaRPr lang="en-US" sz="1200" dirty="0">
              <a:latin typeface="+mn-lt"/>
            </a:endParaRPr>
          </a:p>
        </p:txBody>
      </p:sp>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extLst/>
          </a:lstStyle>
          <a:p>
            <a:r>
              <a:rPr lang="en-US" smtClean="0"/>
              <a:t>Click to edit Master title style</a:t>
            </a:r>
            <a:endParaRPr lang="en-US" dirty="0"/>
          </a:p>
        </p:txBody>
      </p:sp>
      <p:sp>
        <p:nvSpPr>
          <p:cNvPr id="5" name="Footer Placeholder 21"/>
          <p:cNvSpPr>
            <a:spLocks noGrp="1"/>
          </p:cNvSpPr>
          <p:nvPr>
            <p:ph type="ftr" sz="quarter" idx="10"/>
          </p:nvPr>
        </p:nvSpPr>
        <p:spPr>
          <a:xfrm>
            <a:off x="0" y="6492875"/>
            <a:ext cx="2590800" cy="365125"/>
          </a:xfrm>
        </p:spPr>
        <p:txBody>
          <a:bodyPr/>
          <a:lstStyle>
            <a:lvl1pPr algn="l">
              <a:buFontTx/>
              <a:buNone/>
              <a:defRPr sz="1200">
                <a:latin typeface="+mn-lt"/>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D4FD9659-824B-46C0-8A9A-C90F38C1F825}"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p>
            <a:pPr>
              <a:defRPr/>
            </a:pPr>
            <a:fld id="{1F0DB9A2-6BF9-4BB6-B94C-EBCA49169742}" type="slidenum">
              <a:rPr lang="en-US" smtClean="0"/>
              <a:pPr>
                <a:defRPr/>
              </a:pPr>
              <a:t>‹#›</a:t>
            </a:fld>
            <a:endParaRPr lang="en-US" dirty="0"/>
          </a:p>
        </p:txBody>
      </p:sp>
      <p:sp>
        <p:nvSpPr>
          <p:cNvPr id="7" name="Content Placeholder 6"/>
          <p:cNvSpPr>
            <a:spLocks noGrp="1"/>
          </p:cNvSpPr>
          <p:nvPr>
            <p:ph sz="quarter" idx="13"/>
          </p:nvPr>
        </p:nvSpPr>
        <p:spPr>
          <a:xfrm>
            <a:off x="457200" y="1600200"/>
            <a:ext cx="82296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 Placeholder 8"/>
          <p:cNvSpPr>
            <a:spLocks noGrp="1"/>
          </p:cNvSpPr>
          <p:nvPr>
            <p:ph sz="quarter" idx="14"/>
          </p:nvPr>
        </p:nvSpPr>
        <p:spPr>
          <a:xfrm>
            <a:off x="457200" y="5257800"/>
            <a:ext cx="8229600" cy="83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3320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p>
            <a:pPr>
              <a:defRPr/>
            </a:pPr>
            <a:fld id="{1F0DB9A2-6BF9-4BB6-B94C-EBCA49169742}" type="slidenum">
              <a:rPr lang="en-US" smtClean="0"/>
              <a:pPr>
                <a:defRPr/>
              </a:pPr>
              <a:t>‹#›</a:t>
            </a:fld>
            <a:endParaRPr lang="en-US" dirty="0"/>
          </a:p>
        </p:txBody>
      </p:sp>
      <p:sp>
        <p:nvSpPr>
          <p:cNvPr id="7" name="Content Placeholder 6"/>
          <p:cNvSpPr>
            <a:spLocks noGrp="1"/>
          </p:cNvSpPr>
          <p:nvPr>
            <p:ph sz="quarter" idx="13"/>
          </p:nvPr>
        </p:nvSpPr>
        <p:spPr>
          <a:xfrm>
            <a:off x="304800" y="1600200"/>
            <a:ext cx="2438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 Placeholder 8"/>
          <p:cNvSpPr>
            <a:spLocks noGrp="1"/>
          </p:cNvSpPr>
          <p:nvPr>
            <p:ph sz="quarter" idx="14"/>
          </p:nvPr>
        </p:nvSpPr>
        <p:spPr>
          <a:xfrm>
            <a:off x="4876800" y="1752600"/>
            <a:ext cx="2895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5"/>
          </p:nvPr>
        </p:nvSpPr>
        <p:spPr>
          <a:xfrm>
            <a:off x="685800" y="5334000"/>
            <a:ext cx="7696200" cy="83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3532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2799675F-4A93-44A1-8896-452D54AE32F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5A903A5-3145-4C33-861E-F726013C416E}"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79F8D2C1-FDC8-4049-A2F1-36C9287BEF6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0BD84499-56DB-4FF3-8D99-174F9EB97545}"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F7053E-F83E-4271-AA08-D5C8F0521D5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88BFF443-6094-4853-B8BA-F1264293BEA5}" type="slidenum">
              <a:rPr lang="en-US" smtClean="0"/>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A521D880-5042-48D3-9E9D-9C6275C0D5B4}"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Eighth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A9D95BA-DBCE-4585-9D62-69E5B33609E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9C7716B-8CDB-4114-B58A-CD791D036412}" type="slidenum">
              <a:rPr lang="en-US" smtClean="0"/>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5896A34-DE02-4C2F-B86D-63B07783C002}"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7F9E4DD-5D64-4A63-89E9-4C623F7791F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FD5B2B2-4C46-45EE-BEF1-8C3D9FBA399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8E8515F-EAA7-497F-A8F6-4CE386C3FAC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33A7672-6F35-4B80-8974-351A77EC4C8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C99E3D6-3C62-42FF-A07A-362FC34BCCC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319A391-6174-4976-A8AD-AEA04E68797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FFDDE7D-2F39-4F2E-B126-93BFCEB7FB4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1F0DB9A2-6BF9-4BB6-B94C-EBCA4916974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Eighth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1F0DB9A2-6BF9-4BB6-B94C-EBCA49169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98" r:id="rId3"/>
    <p:sldLayoutId id="214748389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500891"/>
            <a:ext cx="9144000" cy="2166109"/>
          </a:xfrm>
        </p:spPr>
        <p:txBody>
          <a:bodyPr>
            <a:noAutofit/>
          </a:bodyPr>
          <a:lstStyle/>
          <a:p>
            <a:pPr fontAlgn="auto">
              <a:spcAft>
                <a:spcPts val="0"/>
              </a:spcAft>
              <a:defRPr/>
            </a:pPr>
            <a:r>
              <a:rPr dirty="0">
                <a:effectLst>
                  <a:outerShdw blurRad="38100" dist="38100" dir="2700000" algn="tl">
                    <a:srgbClr val="FFFFFF"/>
                  </a:outerShdw>
                </a:effectLst>
                <a:latin typeface="Arial Rounded MT Bold" pitchFamily="34" charset="0"/>
              </a:rPr>
              <a:t>Chapter </a:t>
            </a:r>
            <a:r>
              <a:rPr lang="en-US" dirty="0">
                <a:effectLst>
                  <a:outerShdw blurRad="38100" dist="38100" dir="2700000" algn="tl">
                    <a:srgbClr val="FFFFFF"/>
                  </a:outerShdw>
                </a:effectLst>
                <a:latin typeface="Arial Rounded MT Bold" pitchFamily="34" charset="0"/>
              </a:rPr>
              <a:t>2</a:t>
            </a:r>
            <a:r>
              <a:rPr dirty="0" smtClean="0">
                <a:effectLst>
                  <a:outerShdw blurRad="38100" dist="38100" dir="2700000" algn="tl">
                    <a:srgbClr val="FFFFFF"/>
                  </a:outerShdw>
                </a:effectLst>
                <a:latin typeface="Arial Rounded MT Bold" pitchFamily="34" charset="0"/>
              </a:rPr>
              <a:t>:</a:t>
            </a:r>
            <a:r>
              <a:rPr lang="en-US" dirty="0" smtClean="0">
                <a:effectLst>
                  <a:outerShdw blurRad="38100" dist="38100" dir="2700000" algn="tl">
                    <a:srgbClr val="FFFFFF"/>
                  </a:outerShdw>
                </a:effectLst>
                <a:latin typeface="Arial Rounded MT Bold" pitchFamily="34" charset="0"/>
              </a:rPr>
              <a:t/>
            </a:r>
            <a:br>
              <a:rPr lang="en-US" dirty="0" smtClean="0">
                <a:effectLst>
                  <a:outerShdw blurRad="38100" dist="38100" dir="2700000" algn="tl">
                    <a:srgbClr val="FFFFFF"/>
                  </a:outerShdw>
                </a:effectLst>
                <a:latin typeface="Arial Rounded MT Bold" pitchFamily="34" charset="0"/>
              </a:rPr>
            </a:br>
            <a:r>
              <a:rPr lang="en-US" sz="4400" dirty="0" smtClean="0">
                <a:effectLst>
                  <a:outerShdw blurRad="38100" dist="38100" dir="2700000" algn="tl">
                    <a:srgbClr val="FFFFFF"/>
                  </a:outerShdw>
                </a:effectLst>
                <a:latin typeface="Arial Rounded MT Bold" pitchFamily="34" charset="0"/>
              </a:rPr>
              <a:t>The </a:t>
            </a:r>
            <a:r>
              <a:rPr lang="en-US" sz="4400" dirty="0">
                <a:effectLst>
                  <a:outerShdw blurRad="38100" dist="38100" dir="2700000" algn="tl">
                    <a:srgbClr val="FFFFFF"/>
                  </a:outerShdw>
                </a:effectLst>
                <a:latin typeface="Arial Rounded MT Bold" pitchFamily="34" charset="0"/>
              </a:rPr>
              <a:t>Project Management and Information Technology Context</a:t>
            </a:r>
            <a:endParaRPr dirty="0">
              <a:effectLst>
                <a:outerShdw blurRad="38100" dist="38100" dir="2700000" algn="tl">
                  <a:srgbClr val="FFFFFF"/>
                </a:outerShdw>
              </a:effectLst>
              <a:latin typeface="Arial Rounded MT Bold" pitchFamily="34" charset="0"/>
            </a:endParaRPr>
          </a:p>
        </p:txBody>
      </p:sp>
      <p:sp>
        <p:nvSpPr>
          <p:cNvPr id="2" name="Subtitle 1"/>
          <p:cNvSpPr>
            <a:spLocks noGrp="1"/>
          </p:cNvSpPr>
          <p:nvPr>
            <p:ph type="subTitle" idx="1"/>
          </p:nvPr>
        </p:nvSpPr>
        <p:spPr>
          <a:xfrm>
            <a:off x="208000" y="3657600"/>
            <a:ext cx="5659400" cy="1199704"/>
          </a:xfrm>
        </p:spPr>
        <p:txBody>
          <a:bodyPr/>
          <a:lstStyle/>
          <a:p>
            <a:pPr lvl="0" algn="l">
              <a:spcBef>
                <a:spcPct val="0"/>
              </a:spcBef>
              <a:defRPr/>
            </a:pPr>
            <a:r>
              <a:rPr lang="en-US" sz="2800" b="1" dirty="0">
                <a:effectLst>
                  <a:outerShdw blurRad="38100" dist="38100" dir="2700000" algn="tl">
                    <a:srgbClr val="FFFFFF"/>
                  </a:outerShdw>
                </a:effectLst>
                <a:latin typeface="Arial Rounded MT Bold" pitchFamily="34" charset="0"/>
                <a:ea typeface="+mj-ea"/>
                <a:cs typeface="+mj-cs"/>
              </a:rPr>
              <a:t>Information Technology Project Management, Eighth Edition</a:t>
            </a:r>
          </a:p>
        </p:txBody>
      </p:sp>
      <p:sp>
        <p:nvSpPr>
          <p:cNvPr id="6" name="TextBox 5"/>
          <p:cNvSpPr txBox="1"/>
          <p:nvPr/>
        </p:nvSpPr>
        <p:spPr>
          <a:xfrm>
            <a:off x="304800" y="5791200"/>
            <a:ext cx="5389600" cy="430887"/>
          </a:xfrm>
          <a:prstGeom prst="rect">
            <a:avLst/>
          </a:prstGeom>
          <a:noFill/>
        </p:spPr>
        <p:txBody>
          <a:bodyPr wrap="square" rtlCol="0">
            <a:spAutoFit/>
          </a:bodyPr>
          <a:lstStyle/>
          <a:p>
            <a:r>
              <a:rPr lang="en-US" dirty="0" smtClean="0">
                <a:solidFill>
                  <a:prstClr val="black"/>
                </a:solidFill>
              </a:rPr>
              <a:t>Note: See the text itself for full citations.</a:t>
            </a:r>
            <a:endParaRPr lang="en-US" dirty="0">
              <a:solidFill>
                <a:prstClr val="black"/>
              </a:solidFill>
            </a:endParaRPr>
          </a:p>
        </p:txBody>
      </p:sp>
      <p:pic>
        <p:nvPicPr>
          <p:cNvPr id="8" name="Picture 7" descr="The cover of Information Technology Project Management, Eighth Edition by Kathy Schwalbe. The cover features four individuals looking away from the camera and onto a complex map."/>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2928109"/>
            <a:ext cx="2646400" cy="3277621"/>
          </a:xfrm>
          <a:prstGeom prst="rect">
            <a:avLst/>
          </a:prstGeom>
        </p:spPr>
      </p:pic>
    </p:spTree>
    <p:extLst>
      <p:ext uri="{BB962C8B-B14F-4D97-AF65-F5344CB8AC3E}">
        <p14:creationId xmlns:p14="http://schemas.microsoft.com/office/powerpoint/2010/main" val="1657790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199" y="0"/>
            <a:ext cx="8229600" cy="1288330"/>
          </a:xfrm>
        </p:spPr>
        <p:txBody>
          <a:bodyPr>
            <a:normAutofit/>
          </a:bodyPr>
          <a:lstStyle/>
          <a:p>
            <a:r>
              <a:rPr lang="en-US" sz="3600" dirty="0" smtClean="0"/>
              <a:t>Figure 2-3. Functional, Project, and Matrix Organizational Structures</a:t>
            </a:r>
          </a:p>
        </p:txBody>
      </p:sp>
      <p:pic>
        <p:nvPicPr>
          <p:cNvPr id="2" name="Picture 1" descr="Three organizational structures. The top structure is functional. At the top is the C E O which goes to Vice President Engineering, Vice President manufacturing, Vice President of I T, and Vice President of H R. Each of these goes to staff. The center structure is project. At the top is the C E O which goes to program manager A, program manager B, and program manager C. Each of these goes to staff. The bottom structure is called Matrix. At the top is C E O which goes to program managers, V P engineering, Vice President manufacturing, Vice President of I T, Vice President of H R. Each of these goes staff. Each staff goes to three boxes which are connected in rows starting with the project managers. Program managers staff goes to project manager A, project manager B and project manager C. Project manager A is connected to 2 engineering, 1 manufacturing, and 3 and half I T and 1 half H R. Project manager B is connected to 5 engineering, 3 manufacturing, 10 I T, and 1 H R. Project C is connected to 1 engineering, 0 manufacturing, 4 I T and 1 tenth H R.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1442" y="1371600"/>
            <a:ext cx="4881117" cy="4977178"/>
          </a:xfrm>
          <a:prstGeom prst="rect">
            <a:avLst/>
          </a:prstGeom>
        </p:spPr>
      </p:pic>
      <p:sp>
        <p:nvSpPr>
          <p:cNvPr id="19460" name="Footer Placeholder 3"/>
          <p:cNvSpPr>
            <a:spLocks noGrp="1"/>
          </p:cNvSpPr>
          <p:nvPr>
            <p:ph type="ftr" sz="quarter" idx="10"/>
          </p:nvPr>
        </p:nvSpPr>
        <p:spPr bwMode="auto">
          <a:xfrm>
            <a:off x="-432942" y="6492875"/>
            <a:ext cx="2590800" cy="365125"/>
          </a:xfrm>
          <a:noFill/>
          <a:ln>
            <a:miter lim="800000"/>
            <a:headEnd/>
            <a:tailEnd/>
          </a:ln>
        </p:spPr>
        <p:txBody>
          <a:bodyPr/>
          <a:lstStyle/>
          <a:p>
            <a:pPr algn="r">
              <a:buFontTx/>
              <a:buNone/>
            </a:pPr>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0BD84499-56DB-4FF3-8D99-174F9EB97545}"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381000" y="152400"/>
            <a:ext cx="8305800" cy="1295400"/>
          </a:xfrm>
        </p:spPr>
        <p:txBody>
          <a:bodyPr>
            <a:normAutofit/>
          </a:bodyPr>
          <a:lstStyle/>
          <a:p>
            <a:r>
              <a:rPr lang="en-US" sz="3600" dirty="0" smtClean="0"/>
              <a:t>Table 2-1.  Organizational Structure Influences on Projects</a:t>
            </a:r>
            <a:endParaRPr lang="en-US" sz="4400" dirty="0" smtClean="0"/>
          </a:p>
        </p:txBody>
      </p:sp>
      <p:graphicFrame>
        <p:nvGraphicFramePr>
          <p:cNvPr id="2" name="Table 1" descr="A table with six columns and seven rows. The column headers are: project characteristics; organizational structure type: functional; organizational structure type: weak matrix; organizational structure type: balanced matrix; organizational structure type: strong matrix; and organizational structure type: project. "/>
          <p:cNvGraphicFramePr>
            <a:graphicFrameLocks noGrp="1"/>
          </p:cNvGraphicFramePr>
          <p:nvPr>
            <p:extLst>
              <p:ext uri="{D42A27DB-BD31-4B8C-83A1-F6EECF244321}">
                <p14:modId xmlns:p14="http://schemas.microsoft.com/office/powerpoint/2010/main" val="1408598021"/>
              </p:ext>
            </p:extLst>
          </p:nvPr>
        </p:nvGraphicFramePr>
        <p:xfrm>
          <a:off x="902970" y="1615440"/>
          <a:ext cx="7338060" cy="4480560"/>
        </p:xfrm>
        <a:graphic>
          <a:graphicData uri="http://schemas.openxmlformats.org/drawingml/2006/table">
            <a:tbl>
              <a:tblPr firstRow="1" bandRow="1">
                <a:tableStyleId>{5C22544A-7EE6-4342-B048-85BDC9FD1C3A}</a:tableStyleId>
              </a:tblPr>
              <a:tblGrid>
                <a:gridCol w="1223010"/>
                <a:gridCol w="1223010"/>
                <a:gridCol w="1223010"/>
                <a:gridCol w="1223010"/>
                <a:gridCol w="1223010"/>
                <a:gridCol w="1223010"/>
              </a:tblGrid>
              <a:tr h="304800">
                <a:tc>
                  <a:txBody>
                    <a:bodyPr/>
                    <a:lstStyle/>
                    <a:p>
                      <a:r>
                        <a:rPr lang="en-US" sz="1050" dirty="0" smtClean="0"/>
                        <a:t>Project Characteristics</a:t>
                      </a:r>
                      <a:endParaRPr lang="en-US" sz="1050" dirty="0"/>
                    </a:p>
                  </a:txBody>
                  <a:tcPr>
                    <a:solidFill>
                      <a:srgbClr val="00B6EF"/>
                    </a:solidFill>
                  </a:tcPr>
                </a:tc>
                <a:tc>
                  <a:txBody>
                    <a:bodyPr/>
                    <a:lstStyle/>
                    <a:p>
                      <a:r>
                        <a:rPr lang="en-US" sz="1050" dirty="0" smtClean="0"/>
                        <a:t>Organizational Structure Type: Functional </a:t>
                      </a:r>
                      <a:endParaRPr lang="en-US" sz="1050" dirty="0"/>
                    </a:p>
                  </a:txBody>
                  <a:tcPr>
                    <a:solidFill>
                      <a:srgbClr val="00B6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Organizational Structure Type: Weak</a:t>
                      </a:r>
                      <a:r>
                        <a:rPr lang="en-US" sz="1050" baseline="0" dirty="0" smtClean="0"/>
                        <a:t> </a:t>
                      </a:r>
                      <a:r>
                        <a:rPr lang="en-US" sz="1050" dirty="0" smtClean="0"/>
                        <a:t>Matrix</a:t>
                      </a:r>
                    </a:p>
                  </a:txBody>
                  <a:tcPr>
                    <a:solidFill>
                      <a:srgbClr val="00B6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Organizational Structure Type: Balanced Matrix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p>
                  </a:txBody>
                  <a:tcPr>
                    <a:solidFill>
                      <a:srgbClr val="00B6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Organizational Structure Type: Strong Matrix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p>
                  </a:txBody>
                  <a:tcPr>
                    <a:solidFill>
                      <a:srgbClr val="00B6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Organizational Structure Type: Project</a:t>
                      </a:r>
                    </a:p>
                  </a:txBody>
                  <a:tcPr>
                    <a:solidFill>
                      <a:srgbClr val="00B6EF"/>
                    </a:solidFill>
                  </a:tcPr>
                </a:tc>
              </a:tr>
              <a:tr h="370840">
                <a:tc>
                  <a:txBody>
                    <a:bodyPr/>
                    <a:lstStyle/>
                    <a:p>
                      <a:r>
                        <a:rPr lang="en-US" sz="1050" dirty="0" smtClean="0"/>
                        <a:t>Project manager’s authority</a:t>
                      </a:r>
                      <a:endParaRPr lang="en-US" sz="1050" dirty="0"/>
                    </a:p>
                  </a:txBody>
                  <a:tcPr>
                    <a:solidFill>
                      <a:srgbClr val="AAE0FA"/>
                    </a:solidFill>
                  </a:tcPr>
                </a:tc>
                <a:tc>
                  <a:txBody>
                    <a:bodyPr/>
                    <a:lstStyle/>
                    <a:p>
                      <a:r>
                        <a:rPr lang="en-US" sz="1050" dirty="0" smtClean="0"/>
                        <a:t>Little or non</a:t>
                      </a:r>
                      <a:endParaRPr lang="en-US" sz="1050" dirty="0"/>
                    </a:p>
                  </a:txBody>
                  <a:tcPr>
                    <a:solidFill>
                      <a:srgbClr val="AAE0FA"/>
                    </a:solidFill>
                  </a:tcPr>
                </a:tc>
                <a:tc>
                  <a:txBody>
                    <a:bodyPr/>
                    <a:lstStyle/>
                    <a:p>
                      <a:r>
                        <a:rPr lang="en-US" sz="1050" dirty="0" smtClean="0"/>
                        <a:t>Limited </a:t>
                      </a:r>
                      <a:endParaRPr lang="en-US" sz="1050" dirty="0"/>
                    </a:p>
                  </a:txBody>
                  <a:tcPr>
                    <a:solidFill>
                      <a:srgbClr val="AAE0FA"/>
                    </a:solidFill>
                  </a:tcPr>
                </a:tc>
                <a:tc>
                  <a:txBody>
                    <a:bodyPr/>
                    <a:lstStyle/>
                    <a:p>
                      <a:r>
                        <a:rPr lang="en-US" sz="1050" dirty="0" smtClean="0"/>
                        <a:t>Low</a:t>
                      </a:r>
                      <a:r>
                        <a:rPr lang="en-US" sz="1050" baseline="0" dirty="0" smtClean="0"/>
                        <a:t> to moderate</a:t>
                      </a:r>
                      <a:endParaRPr lang="en-US" sz="1050" dirty="0"/>
                    </a:p>
                  </a:txBody>
                  <a:tcPr>
                    <a:solidFill>
                      <a:srgbClr val="AAE0FA"/>
                    </a:solidFill>
                  </a:tcPr>
                </a:tc>
                <a:tc>
                  <a:txBody>
                    <a:bodyPr/>
                    <a:lstStyle/>
                    <a:p>
                      <a:r>
                        <a:rPr lang="en-US" sz="1050" dirty="0" smtClean="0"/>
                        <a:t>Moderate to high</a:t>
                      </a:r>
                      <a:endParaRPr lang="en-US" sz="1050" dirty="0"/>
                    </a:p>
                  </a:txBody>
                  <a:tcPr>
                    <a:solidFill>
                      <a:srgbClr val="AAE0FA"/>
                    </a:solidFill>
                  </a:tcPr>
                </a:tc>
                <a:tc>
                  <a:txBody>
                    <a:bodyPr/>
                    <a:lstStyle/>
                    <a:p>
                      <a:r>
                        <a:rPr lang="en-US" sz="1050" dirty="0" smtClean="0"/>
                        <a:t>High to almost total</a:t>
                      </a:r>
                      <a:endParaRPr lang="en-US" sz="1050" dirty="0"/>
                    </a:p>
                  </a:txBody>
                  <a:tcPr>
                    <a:solidFill>
                      <a:srgbClr val="AAE0FA"/>
                    </a:solidFill>
                  </a:tcPr>
                </a:tc>
              </a:tr>
              <a:tr h="370840">
                <a:tc>
                  <a:txBody>
                    <a:bodyPr/>
                    <a:lstStyle/>
                    <a:p>
                      <a:r>
                        <a:rPr lang="en-US" sz="1050" dirty="0" smtClean="0"/>
                        <a:t>Percent</a:t>
                      </a:r>
                      <a:r>
                        <a:rPr lang="en-US" sz="1050" baseline="0" dirty="0" smtClean="0"/>
                        <a:t> of organization’s personnel assigned full-time to project work</a:t>
                      </a:r>
                      <a:endParaRPr lang="en-US" sz="1050" dirty="0"/>
                    </a:p>
                  </a:txBody>
                  <a:tcPr>
                    <a:solidFill>
                      <a:srgbClr val="C6E9FC"/>
                    </a:solidFill>
                  </a:tcPr>
                </a:tc>
                <a:tc>
                  <a:txBody>
                    <a:bodyPr/>
                    <a:lstStyle/>
                    <a:p>
                      <a:r>
                        <a:rPr lang="en-US" sz="1050" dirty="0" smtClean="0"/>
                        <a:t>Virtually non</a:t>
                      </a:r>
                      <a:endParaRPr lang="en-US" sz="1050" dirty="0"/>
                    </a:p>
                  </a:txBody>
                  <a:tcPr>
                    <a:solidFill>
                      <a:srgbClr val="C6E9FC"/>
                    </a:solidFill>
                  </a:tcPr>
                </a:tc>
                <a:tc>
                  <a:txBody>
                    <a:bodyPr/>
                    <a:lstStyle/>
                    <a:p>
                      <a:r>
                        <a:rPr lang="en-US" sz="1050" dirty="0" smtClean="0"/>
                        <a:t>0 to 25 percent</a:t>
                      </a:r>
                      <a:endParaRPr lang="en-US" sz="1050" dirty="0"/>
                    </a:p>
                  </a:txBody>
                  <a:tcPr>
                    <a:solidFill>
                      <a:srgbClr val="C6E9FC"/>
                    </a:solidFill>
                  </a:tcPr>
                </a:tc>
                <a:tc>
                  <a:txBody>
                    <a:bodyPr/>
                    <a:lstStyle/>
                    <a:p>
                      <a:r>
                        <a:rPr lang="en-US" sz="1050" dirty="0" smtClean="0"/>
                        <a:t>15 to 16 percent</a:t>
                      </a:r>
                      <a:endParaRPr lang="en-US" sz="1050" dirty="0"/>
                    </a:p>
                  </a:txBody>
                  <a:tcPr>
                    <a:solidFill>
                      <a:srgbClr val="C6E9FC"/>
                    </a:solidFill>
                  </a:tcPr>
                </a:tc>
                <a:tc>
                  <a:txBody>
                    <a:bodyPr/>
                    <a:lstStyle/>
                    <a:p>
                      <a:r>
                        <a:rPr lang="en-US" sz="1050" dirty="0" smtClean="0"/>
                        <a:t>50 to 95 percent </a:t>
                      </a:r>
                      <a:endParaRPr lang="en-US" sz="1050" dirty="0"/>
                    </a:p>
                  </a:txBody>
                  <a:tcPr>
                    <a:solidFill>
                      <a:srgbClr val="C6E9FC"/>
                    </a:solidFill>
                  </a:tcPr>
                </a:tc>
                <a:tc>
                  <a:txBody>
                    <a:bodyPr/>
                    <a:lstStyle/>
                    <a:p>
                      <a:r>
                        <a:rPr lang="en-US" sz="1050" dirty="0" smtClean="0"/>
                        <a:t>85</a:t>
                      </a:r>
                      <a:r>
                        <a:rPr lang="en-US" sz="1050" baseline="0" dirty="0" smtClean="0"/>
                        <a:t> to 100 percent</a:t>
                      </a:r>
                      <a:endParaRPr lang="en-US" sz="1050" dirty="0"/>
                    </a:p>
                  </a:txBody>
                  <a:tcPr>
                    <a:solidFill>
                      <a:srgbClr val="C6E9FC"/>
                    </a:solidFill>
                  </a:tcPr>
                </a:tc>
              </a:tr>
              <a:tr h="370840">
                <a:tc>
                  <a:txBody>
                    <a:bodyPr/>
                    <a:lstStyle/>
                    <a:p>
                      <a:r>
                        <a:rPr lang="en-US" sz="1050" dirty="0" smtClean="0"/>
                        <a:t>Who controls the project</a:t>
                      </a:r>
                      <a:r>
                        <a:rPr lang="en-US" sz="1050" baseline="0" dirty="0" smtClean="0"/>
                        <a:t> budget</a:t>
                      </a:r>
                      <a:endParaRPr lang="en-US" sz="1050" dirty="0"/>
                    </a:p>
                  </a:txBody>
                  <a:tcPr>
                    <a:solidFill>
                      <a:srgbClr val="AAE0FA"/>
                    </a:solidFill>
                  </a:tcPr>
                </a:tc>
                <a:tc>
                  <a:txBody>
                    <a:bodyPr/>
                    <a:lstStyle/>
                    <a:p>
                      <a:r>
                        <a:rPr lang="en-US" sz="1050" dirty="0" smtClean="0"/>
                        <a:t>Functional</a:t>
                      </a:r>
                      <a:r>
                        <a:rPr lang="en-US" sz="1050" baseline="0" dirty="0" smtClean="0"/>
                        <a:t> manager</a:t>
                      </a:r>
                      <a:endParaRPr lang="en-US" sz="1050" dirty="0"/>
                    </a:p>
                  </a:txBody>
                  <a:tcPr>
                    <a:solidFill>
                      <a:srgbClr val="AAE0FA"/>
                    </a:solidFill>
                  </a:tcPr>
                </a:tc>
                <a:tc>
                  <a:txBody>
                    <a:bodyPr/>
                    <a:lstStyle/>
                    <a:p>
                      <a:r>
                        <a:rPr lang="en-US" sz="1050" dirty="0" smtClean="0"/>
                        <a:t>Functional manager</a:t>
                      </a:r>
                      <a:endParaRPr lang="en-US" sz="1050" dirty="0"/>
                    </a:p>
                  </a:txBody>
                  <a:tcPr>
                    <a:solidFill>
                      <a:srgbClr val="AAE0FA"/>
                    </a:solidFill>
                  </a:tcPr>
                </a:tc>
                <a:tc>
                  <a:txBody>
                    <a:bodyPr/>
                    <a:lstStyle/>
                    <a:p>
                      <a:r>
                        <a:rPr lang="en-US" sz="1050" dirty="0" smtClean="0"/>
                        <a:t>Mixed</a:t>
                      </a:r>
                      <a:endParaRPr lang="en-US" sz="1050" dirty="0"/>
                    </a:p>
                  </a:txBody>
                  <a:tcPr>
                    <a:solidFill>
                      <a:srgbClr val="AAE0FA"/>
                    </a:solidFill>
                  </a:tcPr>
                </a:tc>
                <a:tc>
                  <a:txBody>
                    <a:bodyPr/>
                    <a:lstStyle/>
                    <a:p>
                      <a:r>
                        <a:rPr lang="en-US" sz="1050" dirty="0" smtClean="0"/>
                        <a:t>Project manager</a:t>
                      </a:r>
                      <a:endParaRPr lang="en-US" sz="1050" dirty="0"/>
                    </a:p>
                  </a:txBody>
                  <a:tcPr>
                    <a:solidFill>
                      <a:srgbClr val="AAE0FA"/>
                    </a:solidFill>
                  </a:tcPr>
                </a:tc>
                <a:tc>
                  <a:txBody>
                    <a:bodyPr/>
                    <a:lstStyle/>
                    <a:p>
                      <a:r>
                        <a:rPr lang="en-US" sz="1050" dirty="0" smtClean="0"/>
                        <a:t>Project manager</a:t>
                      </a:r>
                      <a:endParaRPr lang="en-US" sz="1050" dirty="0"/>
                    </a:p>
                  </a:txBody>
                  <a:tcPr>
                    <a:solidFill>
                      <a:srgbClr val="AAE0FA"/>
                    </a:solidFill>
                  </a:tcPr>
                </a:tc>
              </a:tr>
              <a:tr h="370840">
                <a:tc>
                  <a:txBody>
                    <a:bodyPr/>
                    <a:lstStyle/>
                    <a:p>
                      <a:r>
                        <a:rPr lang="en-US" sz="1050" dirty="0" smtClean="0"/>
                        <a:t>Project</a:t>
                      </a:r>
                      <a:r>
                        <a:rPr lang="en-US" sz="1050" baseline="0" dirty="0" smtClean="0"/>
                        <a:t> manager’s role</a:t>
                      </a:r>
                      <a:endParaRPr lang="en-US" sz="1050" dirty="0"/>
                    </a:p>
                  </a:txBody>
                  <a:tcPr>
                    <a:solidFill>
                      <a:srgbClr val="C6E9FC"/>
                    </a:solidFill>
                  </a:tcPr>
                </a:tc>
                <a:tc>
                  <a:txBody>
                    <a:bodyPr/>
                    <a:lstStyle/>
                    <a:p>
                      <a:r>
                        <a:rPr lang="en-US" sz="1050" dirty="0" smtClean="0"/>
                        <a:t>Part-time</a:t>
                      </a:r>
                      <a:endParaRPr lang="en-US" sz="1050" dirty="0"/>
                    </a:p>
                  </a:txBody>
                  <a:tcPr>
                    <a:solidFill>
                      <a:srgbClr val="C6E9FC"/>
                    </a:solidFill>
                  </a:tcPr>
                </a:tc>
                <a:tc>
                  <a:txBody>
                    <a:bodyPr/>
                    <a:lstStyle/>
                    <a:p>
                      <a:r>
                        <a:rPr lang="en-US" sz="1050" dirty="0" smtClean="0"/>
                        <a:t>Part-time</a:t>
                      </a:r>
                      <a:endParaRPr lang="en-US" sz="1050" dirty="0"/>
                    </a:p>
                  </a:txBody>
                  <a:tcPr>
                    <a:solidFill>
                      <a:srgbClr val="C6E9FC"/>
                    </a:solidFill>
                  </a:tcPr>
                </a:tc>
                <a:tc>
                  <a:txBody>
                    <a:bodyPr/>
                    <a:lstStyle/>
                    <a:p>
                      <a:r>
                        <a:rPr lang="en-US" sz="1050" dirty="0" smtClean="0"/>
                        <a:t>Full-time</a:t>
                      </a:r>
                      <a:endParaRPr lang="en-US" sz="1050" dirty="0"/>
                    </a:p>
                  </a:txBody>
                  <a:tcPr>
                    <a:solidFill>
                      <a:srgbClr val="C6E9FC"/>
                    </a:solidFill>
                  </a:tcPr>
                </a:tc>
                <a:tc>
                  <a:txBody>
                    <a:bodyPr/>
                    <a:lstStyle/>
                    <a:p>
                      <a:r>
                        <a:rPr lang="en-US" sz="1050" dirty="0" smtClean="0"/>
                        <a:t>Full-time</a:t>
                      </a:r>
                      <a:endParaRPr lang="en-US" sz="1050" dirty="0"/>
                    </a:p>
                  </a:txBody>
                  <a:tcPr>
                    <a:solidFill>
                      <a:srgbClr val="C6E9FC"/>
                    </a:solidFill>
                  </a:tcPr>
                </a:tc>
                <a:tc>
                  <a:txBody>
                    <a:bodyPr/>
                    <a:lstStyle/>
                    <a:p>
                      <a:r>
                        <a:rPr lang="en-US" sz="1050" dirty="0" smtClean="0"/>
                        <a:t>Full-time</a:t>
                      </a:r>
                      <a:endParaRPr lang="en-US" sz="1050" dirty="0"/>
                    </a:p>
                  </a:txBody>
                  <a:tcPr>
                    <a:solidFill>
                      <a:srgbClr val="C6E9FC"/>
                    </a:solidFill>
                  </a:tcPr>
                </a:tc>
              </a:tr>
              <a:tr h="370840">
                <a:tc>
                  <a:txBody>
                    <a:bodyPr/>
                    <a:lstStyle/>
                    <a:p>
                      <a:r>
                        <a:rPr lang="en-US" sz="1050" dirty="0" smtClean="0"/>
                        <a:t>Common</a:t>
                      </a:r>
                      <a:r>
                        <a:rPr lang="en-US" sz="1050" baseline="0" dirty="0" smtClean="0"/>
                        <a:t> title for project manager’s role</a:t>
                      </a:r>
                      <a:endParaRPr lang="en-US" sz="1050" dirty="0"/>
                    </a:p>
                  </a:txBody>
                  <a:tcPr>
                    <a:solidFill>
                      <a:srgbClr val="AAE0FA"/>
                    </a:solidFill>
                  </a:tcPr>
                </a:tc>
                <a:tc>
                  <a:txBody>
                    <a:bodyPr/>
                    <a:lstStyle/>
                    <a:p>
                      <a:r>
                        <a:rPr lang="en-US" sz="1050" dirty="0" smtClean="0"/>
                        <a:t>Project coordinator/</a:t>
                      </a:r>
                      <a:r>
                        <a:rPr lang="en-US" sz="1050" baseline="0" dirty="0" smtClean="0"/>
                        <a:t> project leader</a:t>
                      </a:r>
                      <a:endParaRPr lang="en-US" sz="1050" dirty="0"/>
                    </a:p>
                  </a:txBody>
                  <a:tcPr>
                    <a:solidFill>
                      <a:srgbClr val="AAE0FA"/>
                    </a:solidFill>
                  </a:tcPr>
                </a:tc>
                <a:tc>
                  <a:txBody>
                    <a:bodyPr/>
                    <a:lstStyle/>
                    <a:p>
                      <a:r>
                        <a:rPr lang="en-US" sz="1050" dirty="0" smtClean="0"/>
                        <a:t>Project</a:t>
                      </a:r>
                      <a:r>
                        <a:rPr lang="en-US" sz="1050" baseline="0" dirty="0" smtClean="0"/>
                        <a:t> coordinator/ project leader </a:t>
                      </a:r>
                      <a:endParaRPr lang="en-US" sz="1050" dirty="0"/>
                    </a:p>
                  </a:txBody>
                  <a:tcPr>
                    <a:solidFill>
                      <a:srgbClr val="AAE0FA"/>
                    </a:solidFill>
                  </a:tcPr>
                </a:tc>
                <a:tc>
                  <a:txBody>
                    <a:bodyPr/>
                    <a:lstStyle/>
                    <a:p>
                      <a:r>
                        <a:rPr lang="en-US" sz="1050" dirty="0" smtClean="0"/>
                        <a:t>Project</a:t>
                      </a:r>
                      <a:r>
                        <a:rPr lang="en-US" sz="1050" baseline="0" dirty="0" smtClean="0"/>
                        <a:t> manager/ project officer</a:t>
                      </a:r>
                      <a:endParaRPr lang="en-US" sz="1050" dirty="0"/>
                    </a:p>
                  </a:txBody>
                  <a:tcPr>
                    <a:solidFill>
                      <a:srgbClr val="AAE0FA"/>
                    </a:solidFill>
                  </a:tcPr>
                </a:tc>
                <a:tc>
                  <a:txBody>
                    <a:bodyPr/>
                    <a:lstStyle/>
                    <a:p>
                      <a:r>
                        <a:rPr lang="en-US" sz="1050" dirty="0" smtClean="0"/>
                        <a:t>Project manager/ program manager </a:t>
                      </a:r>
                      <a:endParaRPr lang="en-US" sz="1050" dirty="0"/>
                    </a:p>
                  </a:txBody>
                  <a:tcPr>
                    <a:solidFill>
                      <a:srgbClr val="AAE0F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Project manager/ program manager </a:t>
                      </a:r>
                    </a:p>
                  </a:txBody>
                  <a:tcPr>
                    <a:solidFill>
                      <a:srgbClr val="AAE0FA"/>
                    </a:solidFill>
                  </a:tcPr>
                </a:tc>
              </a:tr>
              <a:tr h="370840">
                <a:tc>
                  <a:txBody>
                    <a:bodyPr/>
                    <a:lstStyle/>
                    <a:p>
                      <a:r>
                        <a:rPr lang="en-US" sz="1050" dirty="0" smtClean="0"/>
                        <a:t>Project management administrative staff</a:t>
                      </a:r>
                      <a:endParaRPr lang="en-US" sz="1050" dirty="0"/>
                    </a:p>
                  </a:txBody>
                  <a:tcPr>
                    <a:solidFill>
                      <a:srgbClr val="C6E9FC"/>
                    </a:solidFill>
                  </a:tcPr>
                </a:tc>
                <a:tc>
                  <a:txBody>
                    <a:bodyPr/>
                    <a:lstStyle/>
                    <a:p>
                      <a:r>
                        <a:rPr lang="en-US" sz="1050" dirty="0" smtClean="0"/>
                        <a:t>Part-time</a:t>
                      </a:r>
                      <a:endParaRPr lang="en-US" sz="1050" dirty="0"/>
                    </a:p>
                  </a:txBody>
                  <a:tcPr>
                    <a:solidFill>
                      <a:srgbClr val="C6E9FC"/>
                    </a:solidFill>
                  </a:tcPr>
                </a:tc>
                <a:tc>
                  <a:txBody>
                    <a:bodyPr/>
                    <a:lstStyle/>
                    <a:p>
                      <a:r>
                        <a:rPr lang="en-US" sz="1050" dirty="0" smtClean="0"/>
                        <a:t>Part-time</a:t>
                      </a:r>
                      <a:endParaRPr lang="en-US" sz="1050" dirty="0"/>
                    </a:p>
                  </a:txBody>
                  <a:tcPr>
                    <a:solidFill>
                      <a:srgbClr val="C6E9FC"/>
                    </a:solidFill>
                  </a:tcPr>
                </a:tc>
                <a:tc>
                  <a:txBody>
                    <a:bodyPr/>
                    <a:lstStyle/>
                    <a:p>
                      <a:r>
                        <a:rPr lang="en-US" sz="1050" dirty="0" smtClean="0"/>
                        <a:t>Part-time</a:t>
                      </a:r>
                      <a:endParaRPr lang="en-US" sz="1050" dirty="0"/>
                    </a:p>
                  </a:txBody>
                  <a:tcPr>
                    <a:solidFill>
                      <a:srgbClr val="C6E9FC"/>
                    </a:solidFill>
                  </a:tcPr>
                </a:tc>
                <a:tc>
                  <a:txBody>
                    <a:bodyPr/>
                    <a:lstStyle/>
                    <a:p>
                      <a:r>
                        <a:rPr lang="en-US" sz="1050" dirty="0" smtClean="0"/>
                        <a:t>Full</a:t>
                      </a:r>
                      <a:r>
                        <a:rPr lang="en-US" sz="1050" baseline="0" dirty="0" smtClean="0"/>
                        <a:t> time</a:t>
                      </a:r>
                      <a:endParaRPr lang="en-US" sz="1050" dirty="0"/>
                    </a:p>
                  </a:txBody>
                  <a:tcPr>
                    <a:solidFill>
                      <a:srgbClr val="C6E9F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t>Full-time</a:t>
                      </a:r>
                    </a:p>
                  </a:txBody>
                  <a:tcPr>
                    <a:solidFill>
                      <a:srgbClr val="C6E9FC"/>
                    </a:solidFill>
                  </a:tcPr>
                </a:tc>
              </a:tr>
            </a:tbl>
          </a:graphicData>
        </a:graphic>
      </p:graphicFrame>
      <p:sp>
        <p:nvSpPr>
          <p:cNvPr id="1027" name="Footer Placeholder 3"/>
          <p:cNvSpPr>
            <a:spLocks noGrp="1"/>
          </p:cNvSpPr>
          <p:nvPr>
            <p:ph type="ftr" sz="quarter" idx="10"/>
          </p:nvPr>
        </p:nvSpPr>
        <p:spPr bwMode="auto">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en-US" dirty="0" smtClean="0"/>
              <a:t>Organizational Culture</a:t>
            </a:r>
          </a:p>
        </p:txBody>
      </p:sp>
      <p:sp>
        <p:nvSpPr>
          <p:cNvPr id="20485" name="Rectangle 3"/>
          <p:cNvSpPr>
            <a:spLocks noGrp="1" noChangeArrowheads="1"/>
          </p:cNvSpPr>
          <p:nvPr>
            <p:ph idx="1"/>
          </p:nvPr>
        </p:nvSpPr>
        <p:spPr>
          <a:xfrm>
            <a:off x="457200" y="1481138"/>
            <a:ext cx="8229600" cy="2938462"/>
          </a:xfrm>
        </p:spPr>
        <p:txBody>
          <a:bodyPr/>
          <a:lstStyle/>
          <a:p>
            <a:r>
              <a:rPr lang="en-US" b="1" dirty="0" smtClean="0"/>
              <a:t>Organizational culture</a:t>
            </a:r>
            <a:r>
              <a:rPr lang="en-US" dirty="0" smtClean="0"/>
              <a:t> is a set of shared assumptions, values, and behaviors that characterize the functioning of an organization</a:t>
            </a:r>
          </a:p>
          <a:p>
            <a:r>
              <a:rPr lang="en-US" dirty="0" smtClean="0"/>
              <a:t>Many experts believe the underlying causes of many companies’ problems are not the structure or staff, but the culture</a:t>
            </a:r>
          </a:p>
        </p:txBody>
      </p:sp>
      <p:sp>
        <p:nvSpPr>
          <p:cNvPr id="2048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6C8CAC95-EB76-4381-B468-1459D202A00B}" type="slidenum">
              <a:rPr lang="en-US"/>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61636"/>
            <a:ext cx="8686800" cy="1479274"/>
          </a:xfrm>
        </p:spPr>
        <p:txBody>
          <a:bodyPr>
            <a:normAutofit/>
          </a:bodyPr>
          <a:lstStyle/>
          <a:p>
            <a:r>
              <a:rPr lang="en-US" dirty="0" smtClean="0"/>
              <a:t>Ten Characteristics of Organizational Culture</a:t>
            </a:r>
          </a:p>
        </p:txBody>
      </p:sp>
      <p:sp>
        <p:nvSpPr>
          <p:cNvPr id="21507" name="Rectangle 5"/>
          <p:cNvSpPr>
            <a:spLocks noGrp="1" noChangeArrowheads="1"/>
          </p:cNvSpPr>
          <p:nvPr>
            <p:ph sz="quarter" idx="13"/>
          </p:nvPr>
        </p:nvSpPr>
        <p:spPr>
          <a:xfrm>
            <a:off x="304800" y="1480931"/>
            <a:ext cx="4075113" cy="2862470"/>
          </a:xfrm>
        </p:spPr>
        <p:txBody>
          <a:bodyPr/>
          <a:lstStyle/>
          <a:p>
            <a:r>
              <a:rPr lang="en-US" dirty="0" smtClean="0"/>
              <a:t>Member identity*</a:t>
            </a:r>
          </a:p>
          <a:p>
            <a:r>
              <a:rPr lang="en-US" dirty="0" smtClean="0"/>
              <a:t>Group emphasis*</a:t>
            </a:r>
          </a:p>
          <a:p>
            <a:r>
              <a:rPr lang="en-US" dirty="0" smtClean="0"/>
              <a:t>People focus</a:t>
            </a:r>
          </a:p>
          <a:p>
            <a:r>
              <a:rPr lang="en-US" dirty="0" smtClean="0"/>
              <a:t>Unit integration*</a:t>
            </a:r>
          </a:p>
          <a:p>
            <a:r>
              <a:rPr lang="en-US" dirty="0" smtClean="0"/>
              <a:t>Control</a:t>
            </a:r>
          </a:p>
        </p:txBody>
      </p:sp>
      <p:sp>
        <p:nvSpPr>
          <p:cNvPr id="21508" name="Rectangle 6"/>
          <p:cNvSpPr>
            <a:spLocks noGrp="1" noChangeArrowheads="1"/>
          </p:cNvSpPr>
          <p:nvPr>
            <p:ph sz="quarter" idx="14"/>
          </p:nvPr>
        </p:nvSpPr>
        <p:spPr>
          <a:xfrm>
            <a:off x="4724400" y="1473338"/>
            <a:ext cx="3942557" cy="2869815"/>
          </a:xfrm>
        </p:spPr>
        <p:txBody>
          <a:bodyPr/>
          <a:lstStyle/>
          <a:p>
            <a:r>
              <a:rPr lang="en-US" dirty="0" smtClean="0"/>
              <a:t>Risk tolerance*</a:t>
            </a:r>
          </a:p>
          <a:p>
            <a:r>
              <a:rPr lang="en-US" dirty="0" smtClean="0"/>
              <a:t>Reward criteria*</a:t>
            </a:r>
          </a:p>
          <a:p>
            <a:r>
              <a:rPr lang="en-US" dirty="0" smtClean="0"/>
              <a:t>Conflict tolerance*</a:t>
            </a:r>
          </a:p>
          <a:p>
            <a:r>
              <a:rPr lang="en-US" dirty="0" smtClean="0"/>
              <a:t>Means-ends orientation</a:t>
            </a:r>
          </a:p>
          <a:p>
            <a:r>
              <a:rPr lang="en-US" dirty="0" smtClean="0"/>
              <a:t>Open-systems focus*</a:t>
            </a:r>
          </a:p>
        </p:txBody>
      </p:sp>
      <p:sp>
        <p:nvSpPr>
          <p:cNvPr id="2" name="Content Placeholder 1"/>
          <p:cNvSpPr>
            <a:spLocks noGrp="1"/>
          </p:cNvSpPr>
          <p:nvPr>
            <p:ph sz="quarter" idx="15"/>
          </p:nvPr>
        </p:nvSpPr>
        <p:spPr>
          <a:xfrm>
            <a:off x="301171" y="4622099"/>
            <a:ext cx="9013825" cy="1491819"/>
          </a:xfrm>
        </p:spPr>
        <p:txBody>
          <a:bodyPr/>
          <a:lstStyle/>
          <a:p>
            <a:pPr marL="109537" indent="0">
              <a:buNone/>
            </a:pPr>
            <a:r>
              <a:rPr lang="en-US" dirty="0"/>
              <a:t>*Project work is most successful in an organizational culture where these items are strong/high and other items are balanced. </a:t>
            </a:r>
          </a:p>
        </p:txBody>
      </p:sp>
      <p:sp>
        <p:nvSpPr>
          <p:cNvPr id="21512" name="Footer Placeholder 8"/>
          <p:cNvSpPr>
            <a:spLocks noGrp="1"/>
          </p:cNvSpPr>
          <p:nvPr>
            <p:ph type="ftr" sz="quarter" idx="11"/>
          </p:nvPr>
        </p:nvSpPr>
        <p:spPr bwMode="auto">
          <a:xfrm>
            <a:off x="0" y="6477001"/>
            <a:ext cx="1970087" cy="380999"/>
          </a:xfrm>
          <a:noFill/>
          <a:ln>
            <a:miter lim="800000"/>
            <a:headEnd/>
            <a:tailEnd/>
          </a:ln>
        </p:spPr>
        <p:txBody>
          <a:bodyPr/>
          <a:lstStyle/>
          <a:p>
            <a:pPr>
              <a:buFontTx/>
              <a:buNone/>
            </a:pPr>
            <a:r>
              <a:rPr lang="en-US" dirty="0" smtClean="0"/>
              <a:t>Information Technology Project Management, Eighth Edition</a:t>
            </a:r>
          </a:p>
        </p:txBody>
      </p:sp>
      <p:sp>
        <p:nvSpPr>
          <p:cNvPr id="8" name="Slide Number Placeholder 7"/>
          <p:cNvSpPr>
            <a:spLocks noGrp="1"/>
          </p:cNvSpPr>
          <p:nvPr>
            <p:ph type="sldNum" sz="quarter" idx="12"/>
          </p:nvPr>
        </p:nvSpPr>
        <p:spPr>
          <a:xfrm>
            <a:off x="8647113" y="6392864"/>
            <a:ext cx="366712" cy="381000"/>
          </a:xfrm>
        </p:spPr>
        <p:txBody>
          <a:bodyPr/>
          <a:lstStyle/>
          <a:p>
            <a:pPr>
              <a:buFontTx/>
              <a:buNone/>
              <a:defRPr/>
            </a:pPr>
            <a:fld id="{23679D00-0FE1-4DFA-BD83-BBDAA061D085}" type="slidenum">
              <a:rPr lang="en-US" smtClean="0"/>
              <a:pPr>
                <a:buFontTx/>
                <a:buNone/>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381000" y="274638"/>
            <a:ext cx="8305800" cy="868362"/>
          </a:xfrm>
        </p:spPr>
        <p:txBody>
          <a:bodyPr/>
          <a:lstStyle/>
          <a:p>
            <a:r>
              <a:rPr lang="en-US" dirty="0" smtClean="0"/>
              <a:t>Stakeholder Management</a:t>
            </a:r>
          </a:p>
        </p:txBody>
      </p:sp>
      <p:sp>
        <p:nvSpPr>
          <p:cNvPr id="22533" name="Rectangle 3"/>
          <p:cNvSpPr>
            <a:spLocks noGrp="1" noChangeArrowheads="1"/>
          </p:cNvSpPr>
          <p:nvPr>
            <p:ph idx="1"/>
          </p:nvPr>
        </p:nvSpPr>
        <p:spPr>
          <a:xfrm>
            <a:off x="609600" y="1295401"/>
            <a:ext cx="8186738" cy="4038600"/>
          </a:xfrm>
        </p:spPr>
        <p:txBody>
          <a:bodyPr/>
          <a:lstStyle/>
          <a:p>
            <a:r>
              <a:rPr lang="en-US" dirty="0" smtClean="0"/>
              <a:t>Project managers must take time to identify, understand, and manage relationships with all project stakeholders</a:t>
            </a:r>
          </a:p>
          <a:p>
            <a:r>
              <a:rPr lang="en-US" dirty="0" smtClean="0"/>
              <a:t>Using the four frames of organizations can help meet stakeholder needs and expectations</a:t>
            </a:r>
          </a:p>
          <a:p>
            <a:r>
              <a:rPr lang="en-US" dirty="0" smtClean="0"/>
              <a:t>Senior executives/top management are very important stakeholders</a:t>
            </a:r>
          </a:p>
          <a:p>
            <a:r>
              <a:rPr lang="en-US" dirty="0" smtClean="0"/>
              <a:t>See Chapter 13, Project Stakeholder Management, for more information</a:t>
            </a:r>
          </a:p>
        </p:txBody>
      </p:sp>
      <p:sp>
        <p:nvSpPr>
          <p:cNvPr id="2253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BE03C56F-5C73-4B50-B727-45D4BBD1A5BA}" type="slidenum">
              <a:rPr lang="en-US"/>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lstStyle/>
          <a:p>
            <a:r>
              <a:rPr lang="en-US" dirty="0" smtClean="0"/>
              <a:t>Media Snapshot</a:t>
            </a:r>
            <a:endParaRPr lang="en-US" dirty="0"/>
          </a:p>
        </p:txBody>
      </p:sp>
      <p:sp>
        <p:nvSpPr>
          <p:cNvPr id="2" name="Content Placeholder 1"/>
          <p:cNvSpPr>
            <a:spLocks noGrp="1"/>
          </p:cNvSpPr>
          <p:nvPr>
            <p:ph idx="1"/>
          </p:nvPr>
        </p:nvSpPr>
        <p:spPr>
          <a:xfrm>
            <a:off x="457200" y="1143000"/>
            <a:ext cx="8229600" cy="4191000"/>
          </a:xfrm>
        </p:spPr>
        <p:txBody>
          <a:bodyPr/>
          <a:lstStyle/>
          <a:p>
            <a:r>
              <a:rPr lang="en-US" dirty="0"/>
              <a:t>The media have often reported on mismanaged IT </a:t>
            </a:r>
            <a:r>
              <a:rPr lang="en-US" dirty="0" smtClean="0"/>
              <a:t>projects, including the disastrous launch of the website healthcare.gov in October 2013</a:t>
            </a:r>
          </a:p>
          <a:p>
            <a:r>
              <a:rPr lang="en-US" dirty="0" smtClean="0"/>
              <a:t>Forbes ran an article on called “Healthcare.gov: Diagnosis: The Government Broke Every Rule of Project Management” </a:t>
            </a:r>
          </a:p>
          <a:p>
            <a:r>
              <a:rPr lang="en-US" dirty="0" smtClean="0"/>
              <a:t>President Obama formed the “Obama Trauma Team” of star performers from several organizations to help fix the site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131175" cy="1371600"/>
          </a:xfrm>
        </p:spPr>
        <p:txBody>
          <a:bodyPr>
            <a:normAutofit/>
          </a:bodyPr>
          <a:lstStyle/>
          <a:p>
            <a:r>
              <a:rPr lang="en-US" dirty="0" smtClean="0"/>
              <a:t>The Importance of Top Management Commitment</a:t>
            </a:r>
            <a:endParaRPr lang="en-US" dirty="0"/>
          </a:p>
        </p:txBody>
      </p:sp>
      <p:sp>
        <p:nvSpPr>
          <p:cNvPr id="2" name="Content Placeholder 1"/>
          <p:cNvSpPr>
            <a:spLocks noGrp="1"/>
          </p:cNvSpPr>
          <p:nvPr>
            <p:ph idx="1"/>
          </p:nvPr>
        </p:nvSpPr>
        <p:spPr>
          <a:xfrm>
            <a:off x="228600" y="1447800"/>
            <a:ext cx="8686800" cy="4038600"/>
          </a:xfrm>
        </p:spPr>
        <p:txBody>
          <a:bodyPr/>
          <a:lstStyle/>
          <a:p>
            <a:r>
              <a:rPr lang="en-US" dirty="0" smtClean="0"/>
              <a:t>People in top management positions are key stakeholders in projects</a:t>
            </a:r>
          </a:p>
          <a:p>
            <a:r>
              <a:rPr lang="en-US" dirty="0" smtClean="0"/>
              <a:t> A very important factor in helping project managers successfully lead projects is the level of commitment and support they receive from top management</a:t>
            </a:r>
          </a:p>
          <a:p>
            <a:r>
              <a:rPr lang="en-US" dirty="0" smtClean="0"/>
              <a:t>Without top management commitment, many projects will fail.</a:t>
            </a:r>
          </a:p>
          <a:p>
            <a:r>
              <a:rPr lang="en-US" dirty="0" smtClean="0"/>
              <a:t>Some projects have a senior manager called a </a:t>
            </a:r>
            <a:r>
              <a:rPr lang="en-US" b="1" dirty="0" smtClean="0"/>
              <a:t>champion</a:t>
            </a:r>
            <a:r>
              <a:rPr lang="en-US" dirty="0" smtClean="0"/>
              <a:t> who acts as a key proponent for a project.</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normAutofit/>
          </a:bodyPr>
          <a:lstStyle/>
          <a:p>
            <a:r>
              <a:rPr lang="en-US" dirty="0" smtClean="0"/>
              <a:t>How Top Management Can Help Project Managers</a:t>
            </a:r>
            <a:endParaRPr lang="en-US" dirty="0"/>
          </a:p>
        </p:txBody>
      </p:sp>
      <p:sp>
        <p:nvSpPr>
          <p:cNvPr id="2" name="Content Placeholder 1"/>
          <p:cNvSpPr>
            <a:spLocks noGrp="1"/>
          </p:cNvSpPr>
          <p:nvPr>
            <p:ph idx="1"/>
          </p:nvPr>
        </p:nvSpPr>
        <p:spPr>
          <a:xfrm>
            <a:off x="457200" y="1633538"/>
            <a:ext cx="8229600" cy="2862262"/>
          </a:xfrm>
        </p:spPr>
        <p:txBody>
          <a:bodyPr/>
          <a:lstStyle/>
          <a:p>
            <a:r>
              <a:rPr lang="en-US" dirty="0" smtClean="0"/>
              <a:t>Providing adequate resources</a:t>
            </a:r>
          </a:p>
          <a:p>
            <a:r>
              <a:rPr lang="en-US" dirty="0" smtClean="0"/>
              <a:t>Approving unique project needs in a timely manner</a:t>
            </a:r>
          </a:p>
          <a:p>
            <a:r>
              <a:rPr lang="en-US" dirty="0" smtClean="0"/>
              <a:t>Getting cooperation from other parts of the organization</a:t>
            </a:r>
          </a:p>
          <a:p>
            <a:r>
              <a:rPr lang="en-US" dirty="0" smtClean="0"/>
              <a:t>Mentoring and coaching on leadership issues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95251"/>
            <a:ext cx="8229600" cy="758824"/>
          </a:xfrm>
        </p:spPr>
        <p:txBody>
          <a:bodyPr/>
          <a:lstStyle/>
          <a:p>
            <a:r>
              <a:rPr lang="en-US" dirty="0" smtClean="0"/>
              <a:t>Best Practice</a:t>
            </a:r>
          </a:p>
        </p:txBody>
      </p:sp>
      <p:sp>
        <p:nvSpPr>
          <p:cNvPr id="23555" name="Content Placeholder 2"/>
          <p:cNvSpPr>
            <a:spLocks noGrp="1"/>
          </p:cNvSpPr>
          <p:nvPr>
            <p:ph idx="1"/>
          </p:nvPr>
        </p:nvSpPr>
        <p:spPr>
          <a:xfrm>
            <a:off x="469900" y="1143000"/>
            <a:ext cx="8229600" cy="4692650"/>
          </a:xfrm>
        </p:spPr>
        <p:txBody>
          <a:bodyPr/>
          <a:lstStyle/>
          <a:p>
            <a:r>
              <a:rPr lang="en-US" b="1" dirty="0" smtClean="0"/>
              <a:t>IT governance </a:t>
            </a:r>
            <a:r>
              <a:rPr lang="en-US" dirty="0" smtClean="0"/>
              <a:t>addresses the authority and control for key IT activities in organizations,  including IT infrastructure, IT use, and project management</a:t>
            </a:r>
          </a:p>
          <a:p>
            <a:r>
              <a:rPr lang="en-US" dirty="0" smtClean="0"/>
              <a:t>A lack of IT governance can be dangerous, as evidenced by three well-publicized IT project failures in Australia (Sydney Water’s customer relationship management system, the Royal Melbourne Institute of Technology’s academic management system, and One.Tel’s billing system)</a:t>
            </a:r>
          </a:p>
        </p:txBody>
      </p:sp>
      <p:sp>
        <p:nvSpPr>
          <p:cNvPr id="2355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2A2EF594-0173-4A44-8AC4-5B30AA86934E}"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685800" y="0"/>
            <a:ext cx="8382000" cy="2133600"/>
          </a:xfrm>
        </p:spPr>
        <p:txBody>
          <a:bodyPr>
            <a:noAutofit/>
          </a:bodyPr>
          <a:lstStyle/>
          <a:p>
            <a:r>
              <a:rPr lang="en-US" dirty="0" smtClean="0"/>
              <a:t>Need for Organizational Commitment to Information Technology (IT)</a:t>
            </a:r>
          </a:p>
        </p:txBody>
      </p:sp>
      <p:sp>
        <p:nvSpPr>
          <p:cNvPr id="24581" name="Rectangle 3"/>
          <p:cNvSpPr>
            <a:spLocks noGrp="1" noChangeArrowheads="1"/>
          </p:cNvSpPr>
          <p:nvPr>
            <p:ph idx="1"/>
          </p:nvPr>
        </p:nvSpPr>
        <p:spPr>
          <a:xfrm>
            <a:off x="457200" y="2332038"/>
            <a:ext cx="8229600" cy="3078162"/>
          </a:xfrm>
        </p:spPr>
        <p:txBody>
          <a:bodyPr/>
          <a:lstStyle/>
          <a:p>
            <a:r>
              <a:rPr lang="en-US" dirty="0" smtClean="0"/>
              <a:t>If the organization has a negative attitude toward IT, it will be difficult for an IT project to succeed</a:t>
            </a:r>
          </a:p>
          <a:p>
            <a:r>
              <a:rPr lang="en-US" dirty="0" smtClean="0"/>
              <a:t>Having a Chief Information Officer (CIO) at a high level in the organization helps IT projects</a:t>
            </a:r>
          </a:p>
          <a:p>
            <a:r>
              <a:rPr lang="en-US" dirty="0" smtClean="0"/>
              <a:t>Assigning non-IT people to IT projects also encourage more commitment</a:t>
            </a:r>
          </a:p>
        </p:txBody>
      </p:sp>
      <p:sp>
        <p:nvSpPr>
          <p:cNvPr id="2457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BF3C14C8-748D-45F4-A615-C9B861DBA90E}" type="slidenum">
              <a:rPr lang="en-US"/>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457200" y="274638"/>
            <a:ext cx="8229600" cy="1004887"/>
          </a:xfrm>
        </p:spPr>
        <p:txBody>
          <a:bodyPr/>
          <a:lstStyle/>
          <a:p>
            <a:r>
              <a:rPr lang="en-US" dirty="0" smtClean="0"/>
              <a:t>Learning Objectives, Part 1</a:t>
            </a:r>
          </a:p>
        </p:txBody>
      </p:sp>
      <p:sp>
        <p:nvSpPr>
          <p:cNvPr id="10245" name="Rectangle 3"/>
          <p:cNvSpPr>
            <a:spLocks noGrp="1" noChangeArrowheads="1"/>
          </p:cNvSpPr>
          <p:nvPr>
            <p:ph idx="1"/>
          </p:nvPr>
        </p:nvSpPr>
        <p:spPr>
          <a:xfrm>
            <a:off x="228600" y="1447800"/>
            <a:ext cx="8534400" cy="3733800"/>
          </a:xfrm>
        </p:spPr>
        <p:txBody>
          <a:bodyPr/>
          <a:lstStyle/>
          <a:p>
            <a:r>
              <a:rPr lang="en-US" dirty="0"/>
              <a:t>Describe the systems view of project management and how it applies </a:t>
            </a:r>
            <a:r>
              <a:rPr lang="en-US" dirty="0" smtClean="0"/>
              <a:t>to information </a:t>
            </a:r>
            <a:r>
              <a:rPr lang="en-US" dirty="0"/>
              <a:t>technology (IT) projects</a:t>
            </a:r>
          </a:p>
          <a:p>
            <a:r>
              <a:rPr lang="en-US" dirty="0" smtClean="0"/>
              <a:t>Understand </a:t>
            </a:r>
            <a:r>
              <a:rPr lang="en-US" dirty="0"/>
              <a:t>organizations, including the four frames, organizational </a:t>
            </a:r>
            <a:r>
              <a:rPr lang="en-US" dirty="0" smtClean="0"/>
              <a:t>structures, and </a:t>
            </a:r>
            <a:r>
              <a:rPr lang="en-US" dirty="0"/>
              <a:t>organizational culture</a:t>
            </a:r>
          </a:p>
          <a:p>
            <a:r>
              <a:rPr lang="en-US" dirty="0" smtClean="0"/>
              <a:t>Explain </a:t>
            </a:r>
            <a:r>
              <a:rPr lang="en-US" dirty="0"/>
              <a:t>why stakeholder management and top management </a:t>
            </a:r>
            <a:r>
              <a:rPr lang="en-US" dirty="0" smtClean="0"/>
              <a:t>commitment are </a:t>
            </a:r>
            <a:r>
              <a:rPr lang="en-US" dirty="0"/>
              <a:t>critical for a project’s </a:t>
            </a:r>
            <a:r>
              <a:rPr lang="en-US" dirty="0" smtClean="0"/>
              <a:t>success</a:t>
            </a:r>
            <a:endParaRPr lang="en-US" dirty="0"/>
          </a:p>
        </p:txBody>
      </p:sp>
      <p:sp>
        <p:nvSpPr>
          <p:cNvPr id="6" name="Footer Placeholder 5"/>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426FA929-6FB7-45E1-AD52-83E4868EF495}" type="slidenum">
              <a:rPr lang="en-US"/>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685800" y="0"/>
            <a:ext cx="8229600" cy="1295400"/>
          </a:xfrm>
        </p:spPr>
        <p:txBody>
          <a:bodyPr>
            <a:noAutofit/>
          </a:bodyPr>
          <a:lstStyle/>
          <a:p>
            <a:r>
              <a:rPr lang="en-US" dirty="0" smtClean="0"/>
              <a:t>Need for Organizational Standards</a:t>
            </a:r>
          </a:p>
        </p:txBody>
      </p:sp>
      <p:sp>
        <p:nvSpPr>
          <p:cNvPr id="25605" name="Rectangle 3"/>
          <p:cNvSpPr>
            <a:spLocks noGrp="1" noChangeArrowheads="1"/>
          </p:cNvSpPr>
          <p:nvPr>
            <p:ph idx="1"/>
          </p:nvPr>
        </p:nvSpPr>
        <p:spPr>
          <a:xfrm>
            <a:off x="457200" y="1600200"/>
            <a:ext cx="8229600" cy="3733800"/>
          </a:xfrm>
        </p:spPr>
        <p:txBody>
          <a:bodyPr/>
          <a:lstStyle/>
          <a:p>
            <a:r>
              <a:rPr lang="en-US" dirty="0" smtClean="0"/>
              <a:t>Standards and guidelines help project managers be more effective</a:t>
            </a:r>
          </a:p>
          <a:p>
            <a:r>
              <a:rPr lang="en-US" dirty="0" smtClean="0"/>
              <a:t>Senior management can encourage</a:t>
            </a:r>
          </a:p>
          <a:p>
            <a:pPr lvl="1"/>
            <a:r>
              <a:rPr lang="en-US" dirty="0" smtClean="0"/>
              <a:t>the use of standard forms and software for project management</a:t>
            </a:r>
          </a:p>
          <a:p>
            <a:pPr lvl="1"/>
            <a:r>
              <a:rPr lang="en-US" dirty="0" smtClean="0"/>
              <a:t>the development and use of guidelines for writing project plans or providing status information</a:t>
            </a:r>
          </a:p>
          <a:p>
            <a:pPr lvl="1"/>
            <a:r>
              <a:rPr lang="en-US" dirty="0" smtClean="0"/>
              <a:t>the creation of a project management office or center of excellence</a:t>
            </a:r>
          </a:p>
        </p:txBody>
      </p:sp>
      <p:sp>
        <p:nvSpPr>
          <p:cNvPr id="2560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D4AA61F3-A6F2-4BD3-9C5A-7F6087438926}" type="slidenum">
              <a:rPr lang="en-US"/>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457200" y="106362"/>
            <a:ext cx="8229600" cy="1417638"/>
          </a:xfrm>
        </p:spPr>
        <p:txBody>
          <a:bodyPr>
            <a:normAutofit/>
          </a:bodyPr>
          <a:lstStyle/>
          <a:p>
            <a:r>
              <a:rPr lang="en-US" dirty="0" smtClean="0"/>
              <a:t>Project Phases and the Project Life Cycle</a:t>
            </a:r>
          </a:p>
        </p:txBody>
      </p:sp>
      <p:sp>
        <p:nvSpPr>
          <p:cNvPr id="26629" name="Rectangle 3"/>
          <p:cNvSpPr>
            <a:spLocks noGrp="1" noChangeArrowheads="1"/>
          </p:cNvSpPr>
          <p:nvPr>
            <p:ph idx="1"/>
          </p:nvPr>
        </p:nvSpPr>
        <p:spPr>
          <a:xfrm>
            <a:off x="457200" y="1722438"/>
            <a:ext cx="8229600" cy="3459162"/>
          </a:xfrm>
        </p:spPr>
        <p:txBody>
          <a:bodyPr/>
          <a:lstStyle/>
          <a:p>
            <a:pPr>
              <a:lnSpc>
                <a:spcPct val="90000"/>
              </a:lnSpc>
            </a:pPr>
            <a:r>
              <a:rPr lang="en-US" dirty="0" smtClean="0"/>
              <a:t>A </a:t>
            </a:r>
            <a:r>
              <a:rPr lang="en-US" b="1" dirty="0" smtClean="0"/>
              <a:t>project life cycle</a:t>
            </a:r>
            <a:r>
              <a:rPr lang="en-US" dirty="0" smtClean="0"/>
              <a:t> is a collection of project phases that defines</a:t>
            </a:r>
          </a:p>
          <a:p>
            <a:pPr lvl="1">
              <a:lnSpc>
                <a:spcPct val="90000"/>
              </a:lnSpc>
            </a:pPr>
            <a:r>
              <a:rPr lang="en-US" dirty="0" smtClean="0"/>
              <a:t>what work will be performed in each phase</a:t>
            </a:r>
          </a:p>
          <a:p>
            <a:pPr lvl="1">
              <a:lnSpc>
                <a:spcPct val="90000"/>
              </a:lnSpc>
            </a:pPr>
            <a:r>
              <a:rPr lang="en-US" dirty="0" smtClean="0"/>
              <a:t>what deliverables will be produced and when</a:t>
            </a:r>
          </a:p>
          <a:p>
            <a:pPr lvl="1">
              <a:lnSpc>
                <a:spcPct val="90000"/>
              </a:lnSpc>
            </a:pPr>
            <a:r>
              <a:rPr lang="en-US" dirty="0" smtClean="0"/>
              <a:t>who is involved in each phase, and </a:t>
            </a:r>
          </a:p>
          <a:p>
            <a:pPr lvl="1">
              <a:lnSpc>
                <a:spcPct val="90000"/>
              </a:lnSpc>
            </a:pPr>
            <a:r>
              <a:rPr lang="en-US" dirty="0" smtClean="0"/>
              <a:t>how management will control and approve work produced in each phase</a:t>
            </a:r>
          </a:p>
          <a:p>
            <a:pPr>
              <a:lnSpc>
                <a:spcPct val="90000"/>
              </a:lnSpc>
            </a:pPr>
            <a:r>
              <a:rPr lang="en-US" dirty="0" smtClean="0"/>
              <a:t>A </a:t>
            </a:r>
            <a:r>
              <a:rPr lang="en-US" b="1" dirty="0" smtClean="0"/>
              <a:t>deliverable</a:t>
            </a:r>
            <a:r>
              <a:rPr lang="en-US" dirty="0" smtClean="0"/>
              <a:t> is a product or service produced or provided as part of a project</a:t>
            </a:r>
          </a:p>
        </p:txBody>
      </p:sp>
      <p:sp>
        <p:nvSpPr>
          <p:cNvPr id="2662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D96721C-6BC0-4C07-9A39-4E0D16EE6CE8}" type="slidenum">
              <a:rPr lang="en-US"/>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457200" y="76200"/>
            <a:ext cx="8229600" cy="914400"/>
          </a:xfrm>
        </p:spPr>
        <p:txBody>
          <a:bodyPr/>
          <a:lstStyle/>
          <a:p>
            <a:r>
              <a:rPr lang="en-US" dirty="0" smtClean="0"/>
              <a:t>More on Project Phases</a:t>
            </a:r>
          </a:p>
        </p:txBody>
      </p:sp>
      <p:sp>
        <p:nvSpPr>
          <p:cNvPr id="27653" name="Rectangle 3"/>
          <p:cNvSpPr>
            <a:spLocks noGrp="1" noChangeArrowheads="1"/>
          </p:cNvSpPr>
          <p:nvPr>
            <p:ph idx="1"/>
          </p:nvPr>
        </p:nvSpPr>
        <p:spPr>
          <a:xfrm>
            <a:off x="457200" y="1263651"/>
            <a:ext cx="8229600" cy="4525962"/>
          </a:xfrm>
        </p:spPr>
        <p:txBody>
          <a:bodyPr/>
          <a:lstStyle/>
          <a:p>
            <a:pPr>
              <a:lnSpc>
                <a:spcPct val="90000"/>
              </a:lnSpc>
            </a:pPr>
            <a:r>
              <a:rPr lang="en-US" dirty="0" smtClean="0"/>
              <a:t>In early phases of a project life cycle</a:t>
            </a:r>
          </a:p>
          <a:p>
            <a:pPr lvl="1">
              <a:lnSpc>
                <a:spcPct val="90000"/>
              </a:lnSpc>
            </a:pPr>
            <a:r>
              <a:rPr lang="en-US" dirty="0" smtClean="0"/>
              <a:t>resource needs are usually lowest</a:t>
            </a:r>
          </a:p>
          <a:p>
            <a:pPr lvl="1">
              <a:lnSpc>
                <a:spcPct val="90000"/>
              </a:lnSpc>
            </a:pPr>
            <a:r>
              <a:rPr lang="en-US" dirty="0" smtClean="0"/>
              <a:t>the level of uncertainty (risk) is highest</a:t>
            </a:r>
          </a:p>
          <a:p>
            <a:pPr lvl="1">
              <a:lnSpc>
                <a:spcPct val="90000"/>
              </a:lnSpc>
            </a:pPr>
            <a:r>
              <a:rPr lang="en-US" dirty="0" smtClean="0"/>
              <a:t>project stakeholders have the greatest opportunity to influence the project</a:t>
            </a:r>
          </a:p>
          <a:p>
            <a:pPr>
              <a:lnSpc>
                <a:spcPct val="90000"/>
              </a:lnSpc>
            </a:pPr>
            <a:r>
              <a:rPr lang="en-US" dirty="0" smtClean="0"/>
              <a:t>In middle phases of a project life cycle</a:t>
            </a:r>
          </a:p>
          <a:p>
            <a:pPr lvl="1">
              <a:lnSpc>
                <a:spcPct val="90000"/>
              </a:lnSpc>
            </a:pPr>
            <a:r>
              <a:rPr lang="en-US" dirty="0" smtClean="0"/>
              <a:t>the certainty of completing a project improves</a:t>
            </a:r>
          </a:p>
          <a:p>
            <a:pPr lvl="1">
              <a:lnSpc>
                <a:spcPct val="90000"/>
              </a:lnSpc>
            </a:pPr>
            <a:r>
              <a:rPr lang="en-US" dirty="0" smtClean="0"/>
              <a:t>more resources are needed</a:t>
            </a:r>
          </a:p>
          <a:p>
            <a:pPr>
              <a:lnSpc>
                <a:spcPct val="90000"/>
              </a:lnSpc>
            </a:pPr>
            <a:r>
              <a:rPr lang="en-US" dirty="0" smtClean="0"/>
              <a:t>The final phase of a project life cycle focuses on</a:t>
            </a:r>
          </a:p>
          <a:p>
            <a:pPr lvl="1">
              <a:lnSpc>
                <a:spcPct val="90000"/>
              </a:lnSpc>
            </a:pPr>
            <a:r>
              <a:rPr lang="en-US" dirty="0" smtClean="0"/>
              <a:t>ensuring that project requirements were met</a:t>
            </a:r>
          </a:p>
          <a:p>
            <a:pPr lvl="1">
              <a:lnSpc>
                <a:spcPct val="90000"/>
              </a:lnSpc>
            </a:pPr>
            <a:r>
              <a:rPr lang="en-US" dirty="0" smtClean="0"/>
              <a:t>the sponsor approves completion of the project</a:t>
            </a:r>
          </a:p>
        </p:txBody>
      </p:sp>
      <p:sp>
        <p:nvSpPr>
          <p:cNvPr id="2765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6E850ECD-DC50-44BE-9E96-61A1A4867365}" type="slidenum">
              <a:rPr lang="en-US"/>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0"/>
            <a:ext cx="8229600" cy="1417638"/>
          </a:xfrm>
        </p:spPr>
        <p:txBody>
          <a:bodyPr>
            <a:normAutofit/>
          </a:bodyPr>
          <a:lstStyle/>
          <a:p>
            <a:r>
              <a:rPr lang="en-US" dirty="0" smtClean="0"/>
              <a:t>Figure 2-4. Phases of the Traditional Project Life Cycle</a:t>
            </a:r>
          </a:p>
        </p:txBody>
      </p:sp>
      <p:pic>
        <p:nvPicPr>
          <p:cNvPr id="2" name="Picture 1" descr="A four steps. The first two steps are project feasibility and the last two steps are project acquisition. Each step has sample deliverables for each. The first step is concept and the samples are business case, preliminary cost estimate, and 2 level work breakdown structure. The second step is development and the samples are project management plan, budgetary cost estimate, and 3+- level work breakdown structure. The third step is implementation and the samples are execution of work packages, definitive cost estimate, and performance reports. The fourth step is close-out and the samples are completed work, lessons learned, and customer acceptanc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079" y="1600200"/>
            <a:ext cx="8719843" cy="4743098"/>
          </a:xfrm>
          <a:prstGeom prst="rect">
            <a:avLst/>
          </a:prstGeom>
        </p:spPr>
      </p:pic>
      <p:sp>
        <p:nvSpPr>
          <p:cNvPr id="28678"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DC9D79A6-F114-4CB1-8985-7DBC117EBAC0}" type="slidenum">
              <a:rPr lang="en-US" smtClean="0"/>
              <a:pPr>
                <a:buFontTx/>
                <a:buNone/>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28600"/>
            <a:ext cx="8305800" cy="762000"/>
          </a:xfrm>
        </p:spPr>
        <p:txBody>
          <a:bodyPr>
            <a:normAutofit/>
          </a:bodyPr>
          <a:lstStyle/>
          <a:p>
            <a:r>
              <a:rPr lang="en-US" dirty="0" smtClean="0"/>
              <a:t>Product Life Cycles</a:t>
            </a:r>
          </a:p>
        </p:txBody>
      </p:sp>
      <p:sp>
        <p:nvSpPr>
          <p:cNvPr id="29701" name="Rectangle 3"/>
          <p:cNvSpPr>
            <a:spLocks noGrp="1" noChangeArrowheads="1"/>
          </p:cNvSpPr>
          <p:nvPr>
            <p:ph idx="1"/>
          </p:nvPr>
        </p:nvSpPr>
        <p:spPr>
          <a:xfrm>
            <a:off x="304800" y="1143000"/>
            <a:ext cx="8305800" cy="4953000"/>
          </a:xfrm>
        </p:spPr>
        <p:txBody>
          <a:bodyPr/>
          <a:lstStyle/>
          <a:p>
            <a:r>
              <a:rPr lang="en-US" dirty="0" smtClean="0"/>
              <a:t>Products also have life cycles</a:t>
            </a:r>
          </a:p>
          <a:p>
            <a:r>
              <a:rPr lang="en-US" dirty="0" smtClean="0"/>
              <a:t>The </a:t>
            </a:r>
            <a:r>
              <a:rPr lang="en-US" b="1" dirty="0" smtClean="0"/>
              <a:t>Systems Development Life Cycle (SDLC)</a:t>
            </a:r>
            <a:r>
              <a:rPr lang="en-US" dirty="0" smtClean="0"/>
              <a:t> is a framework for describing the phases involved in developing and maintaining information systems</a:t>
            </a:r>
          </a:p>
          <a:p>
            <a:r>
              <a:rPr lang="en-US" dirty="0" smtClean="0"/>
              <a:t>Systems development projects can follow </a:t>
            </a:r>
          </a:p>
          <a:p>
            <a:pPr lvl="1"/>
            <a:r>
              <a:rPr lang="en-US" b="1" dirty="0" smtClean="0"/>
              <a:t>Predictive life cycle</a:t>
            </a:r>
            <a:r>
              <a:rPr lang="en-US" dirty="0" smtClean="0"/>
              <a:t>: the scope of the project can be clearly articulated and the schedule and cost can be predicted</a:t>
            </a:r>
          </a:p>
          <a:p>
            <a:pPr lvl="1"/>
            <a:r>
              <a:rPr lang="en-US" b="1" dirty="0" smtClean="0"/>
              <a:t>Adaptive Software Development (ASD)</a:t>
            </a:r>
            <a:r>
              <a:rPr lang="en-US" dirty="0" smtClean="0"/>
              <a:t> </a:t>
            </a:r>
            <a:r>
              <a:rPr lang="en-US" b="1" dirty="0" smtClean="0"/>
              <a:t>life cycle</a:t>
            </a:r>
            <a:r>
              <a:rPr lang="en-US" dirty="0" smtClean="0"/>
              <a:t>: requirements cannot be clearly expressed, projects are mission driven and component based, using time-based cycles to meet target dates</a:t>
            </a:r>
          </a:p>
        </p:txBody>
      </p:sp>
      <p:sp>
        <p:nvSpPr>
          <p:cNvPr id="2969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E2965920-7E31-46B5-8B7E-9CD60737DC3C}" type="slidenum">
              <a:rPr lang="en-US"/>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608234" y="0"/>
            <a:ext cx="8229600" cy="1143000"/>
          </a:xfrm>
        </p:spPr>
        <p:txBody>
          <a:bodyPr/>
          <a:lstStyle/>
          <a:p>
            <a:r>
              <a:rPr lang="en-US" dirty="0" smtClean="0"/>
              <a:t>Predictive Life Cycle Models</a:t>
            </a:r>
          </a:p>
        </p:txBody>
      </p:sp>
      <p:sp>
        <p:nvSpPr>
          <p:cNvPr id="30725" name="Rectangle 3"/>
          <p:cNvSpPr>
            <a:spLocks noGrp="1" noChangeArrowheads="1"/>
          </p:cNvSpPr>
          <p:nvPr>
            <p:ph idx="1"/>
          </p:nvPr>
        </p:nvSpPr>
        <p:spPr>
          <a:xfrm>
            <a:off x="457200" y="1219200"/>
            <a:ext cx="8229600" cy="4800600"/>
          </a:xfrm>
        </p:spPr>
        <p:txBody>
          <a:bodyPr/>
          <a:lstStyle/>
          <a:p>
            <a:pPr>
              <a:lnSpc>
                <a:spcPct val="90000"/>
              </a:lnSpc>
            </a:pPr>
            <a:r>
              <a:rPr lang="en-US" dirty="0" smtClean="0"/>
              <a:t>Waterfall model: has well-defined, linear stages of systems development and support</a:t>
            </a:r>
          </a:p>
          <a:p>
            <a:pPr>
              <a:lnSpc>
                <a:spcPct val="90000"/>
              </a:lnSpc>
            </a:pPr>
            <a:r>
              <a:rPr lang="en-US" dirty="0" smtClean="0"/>
              <a:t>Spiral model: shows that software is developed using an iterative or spiral approach rather than a linear approach</a:t>
            </a:r>
          </a:p>
          <a:p>
            <a:pPr>
              <a:lnSpc>
                <a:spcPct val="90000"/>
              </a:lnSpc>
            </a:pPr>
            <a:r>
              <a:rPr lang="en-US" dirty="0" smtClean="0"/>
              <a:t>Incremental build model: provides for progressive development of operational software</a:t>
            </a:r>
          </a:p>
          <a:p>
            <a:pPr>
              <a:lnSpc>
                <a:spcPct val="90000"/>
              </a:lnSpc>
            </a:pPr>
            <a:r>
              <a:rPr lang="en-US" dirty="0" smtClean="0"/>
              <a:t>Prototyping model: used for developing prototypes to clarify user requirements</a:t>
            </a:r>
          </a:p>
          <a:p>
            <a:pPr>
              <a:lnSpc>
                <a:spcPct val="90000"/>
              </a:lnSpc>
            </a:pPr>
            <a:r>
              <a:rPr lang="en-US" dirty="0" smtClean="0"/>
              <a:t>Rapid Application Development (RAD) model:  used to produce systems quickly without sacrificing quality</a:t>
            </a:r>
          </a:p>
        </p:txBody>
      </p:sp>
      <p:sp>
        <p:nvSpPr>
          <p:cNvPr id="3072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F5B79B3-05A3-4B8C-B607-F4486E5A67C2}" type="slidenum">
              <a:rPr lang="en-US"/>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270644"/>
          </a:xfrm>
        </p:spPr>
        <p:txBody>
          <a:bodyPr>
            <a:noAutofit/>
          </a:bodyPr>
          <a:lstStyle/>
          <a:p>
            <a:r>
              <a:rPr lang="en-US" dirty="0" smtClean="0"/>
              <a:t>Figure 2-5. Waterfall and Spiral Life Cycle Models</a:t>
            </a:r>
            <a:endParaRPr lang="en-US" dirty="0"/>
          </a:p>
        </p:txBody>
      </p:sp>
      <p:pic>
        <p:nvPicPr>
          <p:cNvPr id="6" name="Picture 5" descr="A waterfall model and spiral model. The waterfall model has five steps that starts at the top and falls down to the bottom. The steps are analysis, design, conduction, testing and support. The spiral model is made up of a square with four sections. The top left is implementation. The top right is design. The bottom left is testing. The bottom right is analysis. There is spiral that starts in analysis and then goes to design, implantation, testing, analysis, design, and implementation. The spiral ends in an arrow.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1458276"/>
            <a:ext cx="7696200" cy="4846967"/>
          </a:xfrm>
          <a:prstGeom prst="rect">
            <a:avLst/>
          </a:prstGeom>
        </p:spPr>
      </p:pic>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26</a:t>
            </a:fld>
            <a:endParaRPr lang="en-US" dirty="0"/>
          </a:p>
        </p:txBody>
      </p:sp>
    </p:spTree>
    <p:extLst>
      <p:ext uri="{BB962C8B-B14F-4D97-AF65-F5344CB8AC3E}">
        <p14:creationId xmlns:p14="http://schemas.microsoft.com/office/powerpoint/2010/main" val="3305187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r>
              <a:rPr lang="en-US" dirty="0" smtClean="0"/>
              <a:t>Agile Software Development</a:t>
            </a:r>
            <a:endParaRPr lang="en-US" dirty="0"/>
          </a:p>
        </p:txBody>
      </p:sp>
      <p:sp>
        <p:nvSpPr>
          <p:cNvPr id="2" name="Content Placeholder 1"/>
          <p:cNvSpPr>
            <a:spLocks noGrp="1"/>
          </p:cNvSpPr>
          <p:nvPr>
            <p:ph idx="1"/>
          </p:nvPr>
        </p:nvSpPr>
        <p:spPr>
          <a:xfrm>
            <a:off x="457200" y="1481138"/>
            <a:ext cx="8229600" cy="2938462"/>
          </a:xfrm>
        </p:spPr>
        <p:txBody>
          <a:bodyPr/>
          <a:lstStyle/>
          <a:p>
            <a:r>
              <a:rPr lang="en-US" dirty="0" smtClean="0"/>
              <a:t>Agile software development has become popular to describe new approaches that focus on close collaboration between programming teams and business experts</a:t>
            </a:r>
          </a:p>
          <a:p>
            <a:r>
              <a:rPr lang="en-US" dirty="0" smtClean="0"/>
              <a:t>See the last section of this chapter and Chapter 3 for more information on agile</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190500" y="0"/>
            <a:ext cx="8763000" cy="1417638"/>
          </a:xfrm>
        </p:spPr>
        <p:txBody>
          <a:bodyPr>
            <a:noAutofit/>
          </a:bodyPr>
          <a:lstStyle/>
          <a:p>
            <a:r>
              <a:rPr lang="en-US" dirty="0" smtClean="0"/>
              <a:t>The Importance of Project Phases and Management Reviews</a:t>
            </a:r>
          </a:p>
        </p:txBody>
      </p:sp>
      <p:sp>
        <p:nvSpPr>
          <p:cNvPr id="31749" name="Rectangle 3"/>
          <p:cNvSpPr>
            <a:spLocks noGrp="1" noChangeArrowheads="1"/>
          </p:cNvSpPr>
          <p:nvPr>
            <p:ph idx="1"/>
          </p:nvPr>
        </p:nvSpPr>
        <p:spPr>
          <a:xfrm>
            <a:off x="457200" y="1557338"/>
            <a:ext cx="8229600" cy="3624262"/>
          </a:xfrm>
        </p:spPr>
        <p:txBody>
          <a:bodyPr/>
          <a:lstStyle/>
          <a:p>
            <a:r>
              <a:rPr lang="en-US" dirty="0" smtClean="0"/>
              <a:t>A project should successfully pass through each of the project phases in order to continue on to the next</a:t>
            </a:r>
          </a:p>
          <a:p>
            <a:r>
              <a:rPr lang="en-US" dirty="0" smtClean="0"/>
              <a:t>Management reviews, also called </a:t>
            </a:r>
            <a:r>
              <a:rPr lang="en-US" b="1" dirty="0" smtClean="0"/>
              <a:t>phase exits</a:t>
            </a:r>
            <a:r>
              <a:rPr lang="en-US" dirty="0" smtClean="0"/>
              <a:t> or </a:t>
            </a:r>
            <a:r>
              <a:rPr lang="en-US" b="1" dirty="0" smtClean="0"/>
              <a:t>kill points</a:t>
            </a:r>
            <a:r>
              <a:rPr lang="en-US" dirty="0" smtClean="0"/>
              <a:t>, should occur after each phase to evaluate the project’s progress, likely success, and continued compatibility with organizational goals</a:t>
            </a:r>
          </a:p>
        </p:txBody>
      </p:sp>
      <p:sp>
        <p:nvSpPr>
          <p:cNvPr id="3174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3283665F-2A2C-41B7-B054-D29178245054}" type="slidenum">
              <a:rPr lang="en-US"/>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0"/>
            <a:ext cx="8229600" cy="838200"/>
          </a:xfrm>
        </p:spPr>
        <p:txBody>
          <a:bodyPr>
            <a:noAutofit/>
          </a:bodyPr>
          <a:lstStyle/>
          <a:p>
            <a:r>
              <a:rPr lang="en-US" sz="4000" dirty="0" smtClean="0"/>
              <a:t>What Went Right?</a:t>
            </a:r>
          </a:p>
        </p:txBody>
      </p:sp>
      <p:sp>
        <p:nvSpPr>
          <p:cNvPr id="32771" name="Rectangle 3"/>
          <p:cNvSpPr>
            <a:spLocks noChangeArrowheads="1"/>
          </p:cNvSpPr>
          <p:nvPr/>
        </p:nvSpPr>
        <p:spPr bwMode="auto">
          <a:xfrm>
            <a:off x="76200" y="988397"/>
            <a:ext cx="8915400" cy="4955203"/>
          </a:xfrm>
          <a:prstGeom prst="rect">
            <a:avLst/>
          </a:prstGeom>
          <a:noFill/>
          <a:ln w="12700" cap="sq">
            <a:noFill/>
            <a:miter lim="800000"/>
            <a:headEnd type="none" w="sm" len="sm"/>
            <a:tailEnd type="none" w="sm" len="sm"/>
          </a:ln>
        </p:spPr>
        <p:txBody>
          <a:bodyPr wrap="square">
            <a:spAutoFit/>
          </a:bodyPr>
          <a:lstStyle/>
          <a:p>
            <a:pPr eaLnBrk="0" hangingPunct="0"/>
            <a:r>
              <a:rPr lang="en-US" sz="2000" dirty="0"/>
              <a:t>"The real improvement that I saw was in our ability to</a:t>
            </a:r>
            <a:r>
              <a:rPr lang="en-US" sz="2000" dirty="0">
                <a:sym typeface="Symbol" pitchFamily="18" charset="2"/>
              </a:rPr>
              <a:t></a:t>
            </a:r>
            <a:r>
              <a:rPr lang="en-US" sz="2000" dirty="0"/>
              <a:t>in the words of Thomas Edison</a:t>
            </a:r>
            <a:r>
              <a:rPr lang="en-US" sz="2000" dirty="0">
                <a:sym typeface="Symbol" pitchFamily="18" charset="2"/>
              </a:rPr>
              <a:t></a:t>
            </a:r>
            <a:r>
              <a:rPr lang="en-US" sz="2000" dirty="0"/>
              <a:t>know when to stop beating a dead horse.…Edison's key to success was that he failed fairly often; but as he said, he could recognize a dead horse before it started to smell...In information technology we ride dead horses</a:t>
            </a:r>
            <a:r>
              <a:rPr lang="en-US" sz="2000" dirty="0">
                <a:sym typeface="Symbol" pitchFamily="18" charset="2"/>
              </a:rPr>
              <a:t></a:t>
            </a:r>
            <a:r>
              <a:rPr lang="en-US" sz="2000" dirty="0"/>
              <a:t>failing projects</a:t>
            </a:r>
            <a:r>
              <a:rPr lang="en-US" sz="2000" dirty="0">
                <a:sym typeface="Symbol" pitchFamily="18" charset="2"/>
              </a:rPr>
              <a:t></a:t>
            </a:r>
            <a:r>
              <a:rPr lang="en-US" sz="2000" dirty="0"/>
              <a:t>a long time before we give up.  But what we are seeing now is that we are able to get off them; able to reduce cost overrun and time overrun.  That's where the major impact came on the success rate.”*</a:t>
            </a:r>
          </a:p>
          <a:p>
            <a:pPr eaLnBrk="0" hangingPunct="0">
              <a:spcBef>
                <a:spcPts val="2400"/>
              </a:spcBef>
            </a:pPr>
            <a:r>
              <a:rPr lang="en-US" sz="2000" dirty="0" smtClean="0"/>
              <a:t>Many </a:t>
            </a:r>
            <a:r>
              <a:rPr lang="en-US" sz="2000" dirty="0"/>
              <a:t>organizations, like Huntington Bancshares, Inc., use an </a:t>
            </a:r>
            <a:r>
              <a:rPr lang="en-US" sz="2000" b="1" dirty="0"/>
              <a:t>executive steering committee</a:t>
            </a:r>
            <a:r>
              <a:rPr lang="en-US" sz="2000" dirty="0"/>
              <a:t> to help keep projects on track</a:t>
            </a:r>
            <a:r>
              <a:rPr lang="en-US" sz="2000" dirty="0" smtClean="0"/>
              <a:t>.</a:t>
            </a:r>
          </a:p>
          <a:p>
            <a:pPr eaLnBrk="0" hangingPunct="0">
              <a:spcBef>
                <a:spcPts val="2400"/>
              </a:spcBef>
            </a:pPr>
            <a:r>
              <a:rPr lang="en-US" sz="2000" dirty="0" smtClean="0"/>
              <a:t>Some projects still go on a long time before being killed, like Blizzard’s Titan game project.</a:t>
            </a:r>
          </a:p>
          <a:p>
            <a:pPr eaLnBrk="0" hangingPunct="0">
              <a:spcBef>
                <a:spcPts val="2400"/>
              </a:spcBef>
            </a:pPr>
            <a:r>
              <a:rPr lang="en-US" sz="1800" dirty="0" smtClean="0"/>
              <a:t>*</a:t>
            </a:r>
            <a:r>
              <a:rPr lang="en-US" sz="1800" dirty="0"/>
              <a:t>Cabanis, Jeannette, "'A Major Impact': The Standish Group's Jim Johnson On Project Management and IT Project Success," PM Network, PMI, Sep.1998, p. 7</a:t>
            </a:r>
            <a:endParaRPr lang="en-US" sz="4000" dirty="0"/>
          </a:p>
        </p:txBody>
      </p:sp>
      <p:sp>
        <p:nvSpPr>
          <p:cNvPr id="32774"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1AF0F430-F011-4912-B9D3-C4249B695EFA}" type="slidenum">
              <a:rPr lang="en-US" smtClean="0"/>
              <a:pPr>
                <a:buFontTx/>
                <a:buNone/>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r>
              <a:rPr lang="en-US" dirty="0" smtClean="0"/>
              <a:t>Learning Objectives, Part 2</a:t>
            </a:r>
          </a:p>
        </p:txBody>
      </p:sp>
      <p:sp>
        <p:nvSpPr>
          <p:cNvPr id="11269" name="Rectangle 3"/>
          <p:cNvSpPr>
            <a:spLocks noGrp="1" noChangeArrowheads="1"/>
          </p:cNvSpPr>
          <p:nvPr>
            <p:ph idx="1"/>
          </p:nvPr>
        </p:nvSpPr>
        <p:spPr>
          <a:xfrm>
            <a:off x="457200" y="1481138"/>
            <a:ext cx="8229600" cy="3776662"/>
          </a:xfrm>
        </p:spPr>
        <p:txBody>
          <a:bodyPr/>
          <a:lstStyle/>
          <a:p>
            <a:r>
              <a:rPr lang="en-US" dirty="0" smtClean="0"/>
              <a:t>Understand </a:t>
            </a:r>
            <a:r>
              <a:rPr lang="en-US" dirty="0"/>
              <a:t>the concept of a project phase and the project life cycle, </a:t>
            </a:r>
            <a:r>
              <a:rPr lang="en-US" dirty="0" smtClean="0"/>
              <a:t>and distinguish </a:t>
            </a:r>
            <a:r>
              <a:rPr lang="en-US" dirty="0"/>
              <a:t>between project development and product development</a:t>
            </a:r>
          </a:p>
          <a:p>
            <a:r>
              <a:rPr lang="en-US" dirty="0" smtClean="0"/>
              <a:t>Discuss </a:t>
            </a:r>
            <a:r>
              <a:rPr lang="en-US" dirty="0"/>
              <a:t>the unique attributes and diverse nature of IT projects</a:t>
            </a:r>
          </a:p>
          <a:p>
            <a:r>
              <a:rPr lang="en-US" dirty="0" smtClean="0"/>
              <a:t>Describe </a:t>
            </a:r>
            <a:r>
              <a:rPr lang="en-US" dirty="0"/>
              <a:t>recent trends affecting IT project management, including </a:t>
            </a:r>
            <a:r>
              <a:rPr lang="en-US" dirty="0" smtClean="0"/>
              <a:t>globalization, outsourcing</a:t>
            </a:r>
            <a:r>
              <a:rPr lang="en-US" dirty="0"/>
              <a:t>, virtual teams, and agile project </a:t>
            </a:r>
            <a:r>
              <a:rPr lang="en-US" dirty="0" smtClean="0"/>
              <a:t>management</a:t>
            </a:r>
          </a:p>
        </p:txBody>
      </p:sp>
      <p:sp>
        <p:nvSpPr>
          <p:cNvPr id="1126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C9F6AAD2-4971-4595-8E55-186EFA782765}" type="slidenum">
              <a:rPr lang="en-US"/>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xfrm>
            <a:off x="457200" y="274638"/>
            <a:ext cx="8229600" cy="868362"/>
          </a:xfrm>
        </p:spPr>
        <p:txBody>
          <a:bodyPr/>
          <a:lstStyle/>
          <a:p>
            <a:r>
              <a:rPr lang="en-US" dirty="0" smtClean="0"/>
              <a:t>The Context of IT Projects</a:t>
            </a:r>
          </a:p>
        </p:txBody>
      </p:sp>
      <p:sp>
        <p:nvSpPr>
          <p:cNvPr id="33797" name="Rectangle 3"/>
          <p:cNvSpPr>
            <a:spLocks noGrp="1" noChangeArrowheads="1"/>
          </p:cNvSpPr>
          <p:nvPr>
            <p:ph idx="1"/>
          </p:nvPr>
        </p:nvSpPr>
        <p:spPr>
          <a:xfrm>
            <a:off x="457200" y="1481138"/>
            <a:ext cx="8229600" cy="3776662"/>
          </a:xfrm>
        </p:spPr>
        <p:txBody>
          <a:bodyPr/>
          <a:lstStyle/>
          <a:p>
            <a:r>
              <a:rPr lang="en-US" dirty="0" smtClean="0"/>
              <a:t>IT projects can be very diverse in terms of size,  complexity, products produced, application area, and resource requirements</a:t>
            </a:r>
          </a:p>
          <a:p>
            <a:r>
              <a:rPr lang="en-US" dirty="0" smtClean="0"/>
              <a:t>IT project team members often have diverse backgrounds and skill sets</a:t>
            </a:r>
          </a:p>
          <a:p>
            <a:r>
              <a:rPr lang="en-US" dirty="0" smtClean="0"/>
              <a:t>IT projects use diverse technologies that change rapidly.  Even within one technology area, people must be highly specialized</a:t>
            </a:r>
          </a:p>
        </p:txBody>
      </p:sp>
      <p:sp>
        <p:nvSpPr>
          <p:cNvPr id="3379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5A7AAFB9-DD0E-414F-9474-EA0B471D20ED}" type="slidenum">
              <a:rPr lang="en-US"/>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normAutofit/>
          </a:bodyPr>
          <a:lstStyle/>
          <a:p>
            <a:r>
              <a:rPr lang="en-US" dirty="0" smtClean="0"/>
              <a:t>Recent Trends Affecting IT Project Management</a:t>
            </a:r>
            <a:endParaRPr lang="en-US" dirty="0"/>
          </a:p>
        </p:txBody>
      </p:sp>
      <p:sp>
        <p:nvSpPr>
          <p:cNvPr id="2" name="Content Placeholder 1"/>
          <p:cNvSpPr>
            <a:spLocks noGrp="1"/>
          </p:cNvSpPr>
          <p:nvPr>
            <p:ph idx="1"/>
          </p:nvPr>
        </p:nvSpPr>
        <p:spPr>
          <a:xfrm>
            <a:off x="381000" y="1481138"/>
            <a:ext cx="8382000" cy="4525962"/>
          </a:xfrm>
        </p:spPr>
        <p:txBody>
          <a:bodyPr/>
          <a:lstStyle/>
          <a:p>
            <a:r>
              <a:rPr lang="en-US" sz="2800" dirty="0" smtClean="0"/>
              <a:t>Globalization</a:t>
            </a:r>
          </a:p>
          <a:p>
            <a:r>
              <a:rPr lang="en-US" sz="2800" dirty="0" smtClean="0"/>
              <a:t>Outsourcing: </a:t>
            </a:r>
            <a:r>
              <a:rPr lang="en-US" sz="2800" b="1" dirty="0" smtClean="0"/>
              <a:t>Outsourcing</a:t>
            </a:r>
            <a:r>
              <a:rPr lang="en-US" sz="2800" dirty="0" smtClean="0"/>
              <a:t> is when an organization acquires goods and/or sources from an outside source. </a:t>
            </a:r>
            <a:r>
              <a:rPr lang="en-US" sz="2800" b="1" dirty="0" smtClean="0"/>
              <a:t>Offshoring</a:t>
            </a:r>
            <a:r>
              <a:rPr lang="en-US" sz="2800" dirty="0" smtClean="0"/>
              <a:t> is sometimes used to describe outsourcing from another country</a:t>
            </a:r>
          </a:p>
          <a:p>
            <a:r>
              <a:rPr lang="en-US" sz="2800" dirty="0" smtClean="0"/>
              <a:t>Virtual teams: A </a:t>
            </a:r>
            <a:r>
              <a:rPr lang="en-US" sz="2800" b="1" dirty="0" smtClean="0"/>
              <a:t>virtual te</a:t>
            </a:r>
            <a:r>
              <a:rPr lang="en-US" sz="2800" dirty="0" smtClean="0"/>
              <a:t>am is a group of individuals who work across time and space using communication technologies</a:t>
            </a:r>
          </a:p>
          <a:p>
            <a:r>
              <a:rPr lang="en-US" sz="2800" dirty="0" smtClean="0"/>
              <a:t>Agile project management</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0500" y="76200"/>
            <a:ext cx="8801100" cy="1295400"/>
          </a:xfrm>
        </p:spPr>
        <p:txBody>
          <a:bodyPr>
            <a:noAutofit/>
          </a:bodyPr>
          <a:lstStyle/>
          <a:p>
            <a:r>
              <a:rPr lang="en-US" dirty="0" smtClean="0"/>
              <a:t>Important Issues and Suggestions Related to Globalization</a:t>
            </a:r>
            <a:endParaRPr lang="en-US" dirty="0"/>
          </a:p>
        </p:txBody>
      </p:sp>
      <p:sp>
        <p:nvSpPr>
          <p:cNvPr id="2" name="Content Placeholder 1"/>
          <p:cNvSpPr>
            <a:spLocks noGrp="1"/>
          </p:cNvSpPr>
          <p:nvPr>
            <p:ph idx="1"/>
          </p:nvPr>
        </p:nvSpPr>
        <p:spPr>
          <a:xfrm>
            <a:off x="457200" y="1676400"/>
            <a:ext cx="8229600" cy="4144962"/>
          </a:xfrm>
        </p:spPr>
        <p:txBody>
          <a:bodyPr/>
          <a:lstStyle/>
          <a:p>
            <a:r>
              <a:rPr lang="en-US" dirty="0" smtClean="0"/>
              <a:t>Issues</a:t>
            </a:r>
          </a:p>
          <a:p>
            <a:pPr lvl="1"/>
            <a:r>
              <a:rPr lang="en-US" dirty="0" smtClean="0"/>
              <a:t>Communications</a:t>
            </a:r>
          </a:p>
          <a:p>
            <a:pPr lvl="1"/>
            <a:r>
              <a:rPr lang="en-US" dirty="0" smtClean="0"/>
              <a:t>Trust</a:t>
            </a:r>
          </a:p>
          <a:p>
            <a:pPr lvl="1"/>
            <a:r>
              <a:rPr lang="en-US" dirty="0" smtClean="0"/>
              <a:t>Common work practices</a:t>
            </a:r>
          </a:p>
          <a:p>
            <a:pPr lvl="1"/>
            <a:r>
              <a:rPr lang="en-US" dirty="0" smtClean="0"/>
              <a:t>Tools</a:t>
            </a:r>
          </a:p>
          <a:p>
            <a:r>
              <a:rPr lang="en-US" dirty="0" smtClean="0"/>
              <a:t>Suggestions</a:t>
            </a:r>
          </a:p>
          <a:p>
            <a:pPr lvl="1"/>
            <a:r>
              <a:rPr lang="en-US" dirty="0" smtClean="0"/>
              <a:t>Employ greater project discipline</a:t>
            </a:r>
          </a:p>
          <a:p>
            <a:pPr lvl="1"/>
            <a:r>
              <a:rPr lang="en-US" dirty="0" smtClean="0"/>
              <a:t>Think global but act local</a:t>
            </a:r>
          </a:p>
          <a:p>
            <a:pPr lvl="1"/>
            <a:r>
              <a:rPr lang="en-US" dirty="0" smtClean="0"/>
              <a:t>Keep project momentum going</a:t>
            </a:r>
          </a:p>
          <a:p>
            <a:pPr lvl="1"/>
            <a:r>
              <a:rPr lang="en-US" dirty="0" smtClean="0"/>
              <a:t>Use newer tools and technology</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lstStyle/>
          <a:p>
            <a:r>
              <a:rPr lang="en-US" dirty="0" smtClean="0"/>
              <a:t>Outsourcing</a:t>
            </a:r>
            <a:endParaRPr lang="en-US" dirty="0"/>
          </a:p>
        </p:txBody>
      </p:sp>
      <p:sp>
        <p:nvSpPr>
          <p:cNvPr id="2" name="Content Placeholder 1"/>
          <p:cNvSpPr>
            <a:spLocks noGrp="1"/>
          </p:cNvSpPr>
          <p:nvPr>
            <p:ph idx="1"/>
          </p:nvPr>
        </p:nvSpPr>
        <p:spPr>
          <a:xfrm>
            <a:off x="381000" y="1295400"/>
            <a:ext cx="8458200" cy="4800600"/>
          </a:xfrm>
        </p:spPr>
        <p:txBody>
          <a:bodyPr/>
          <a:lstStyle/>
          <a:p>
            <a:r>
              <a:rPr lang="en-US" dirty="0" smtClean="0"/>
              <a:t>Organizations remain competitive by using outsourcing to their advantage, such as finding ways to reduce costs</a:t>
            </a:r>
          </a:p>
          <a:p>
            <a:r>
              <a:rPr lang="en-US" dirty="0" smtClean="0"/>
              <a:t>Their next challenge is to make strategic IT investments with outsourcing by improving their enterprise architecture to ensure that IT infrastructure and business processes are integrated and standardized (See Suggested Readings)</a:t>
            </a:r>
          </a:p>
          <a:p>
            <a:r>
              <a:rPr lang="en-US" dirty="0" smtClean="0"/>
              <a:t>Project managers should become more familiar with negotiating contracts and other outsourcing issues</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914400"/>
          </a:xfrm>
        </p:spPr>
        <p:txBody>
          <a:bodyPr/>
          <a:lstStyle/>
          <a:p>
            <a:r>
              <a:rPr lang="en-US" dirty="0" smtClean="0"/>
              <a:t>Global Issues</a:t>
            </a:r>
            <a:endParaRPr lang="en-US" dirty="0"/>
          </a:p>
        </p:txBody>
      </p:sp>
      <p:sp>
        <p:nvSpPr>
          <p:cNvPr id="2" name="Content Placeholder 1"/>
          <p:cNvSpPr>
            <a:spLocks noGrp="1"/>
          </p:cNvSpPr>
          <p:nvPr>
            <p:ph idx="1"/>
          </p:nvPr>
        </p:nvSpPr>
        <p:spPr>
          <a:xfrm>
            <a:off x="457200" y="1282700"/>
            <a:ext cx="8229600" cy="4525962"/>
          </a:xfrm>
        </p:spPr>
        <p:txBody>
          <a:bodyPr/>
          <a:lstStyle/>
          <a:p>
            <a:r>
              <a:rPr lang="en-US" sz="2400" dirty="0"/>
              <a:t>Outsourcing also has disadvantages. For example, Apple benefits from </a:t>
            </a:r>
            <a:r>
              <a:rPr lang="en-US" sz="2400" dirty="0" smtClean="0"/>
              <a:t>manufacturing products </a:t>
            </a:r>
            <a:r>
              <a:rPr lang="en-US" sz="2400" dirty="0"/>
              <a:t>in China, but it had big problems there after its iPhone 4S launch in January </a:t>
            </a:r>
            <a:r>
              <a:rPr lang="en-US" sz="2400" dirty="0" smtClean="0"/>
              <a:t>2012 caused </a:t>
            </a:r>
            <a:r>
              <a:rPr lang="en-US" sz="2400" dirty="0"/>
              <a:t>fighting between migrant workers who were hired by scalpers to stand in line to </a:t>
            </a:r>
            <a:r>
              <a:rPr lang="en-US" sz="2400" dirty="0" smtClean="0"/>
              <a:t>buy the </a:t>
            </a:r>
            <a:r>
              <a:rPr lang="en-US" sz="2400" dirty="0"/>
              <a:t>phones. </a:t>
            </a:r>
            <a:endParaRPr lang="en-US" sz="2400" dirty="0" smtClean="0"/>
          </a:p>
          <a:p>
            <a:r>
              <a:rPr lang="en-US" sz="2400" dirty="0" smtClean="0"/>
              <a:t>When </a:t>
            </a:r>
            <a:r>
              <a:rPr lang="en-US" sz="2400" dirty="0"/>
              <a:t>Apple said it would not open its store in Beijing, riots resulted and </a:t>
            </a:r>
            <a:r>
              <a:rPr lang="en-US" sz="2400" dirty="0" smtClean="0"/>
              <a:t>people attacked </a:t>
            </a:r>
            <a:r>
              <a:rPr lang="en-US" sz="2400" dirty="0"/>
              <a:t>security guards. The Beijing Apple Store has had problems before. In May </a:t>
            </a:r>
            <a:r>
              <a:rPr lang="en-US" sz="2400" dirty="0" smtClean="0"/>
              <a:t>2011, four </a:t>
            </a:r>
            <a:r>
              <a:rPr lang="en-US" sz="2400" dirty="0"/>
              <a:t>people were injured when a crowd waiting to buy the </a:t>
            </a:r>
            <a:r>
              <a:rPr lang="en-US" sz="2400" dirty="0" err="1"/>
              <a:t>iPad</a:t>
            </a:r>
            <a:r>
              <a:rPr lang="en-US" sz="2400" dirty="0"/>
              <a:t> 2 turned ugly. </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34</a:t>
            </a:fld>
            <a:endParaRPr lang="en-US" dirty="0"/>
          </a:p>
        </p:txBody>
      </p:sp>
    </p:spTree>
    <p:extLst>
      <p:ext uri="{BB962C8B-B14F-4D97-AF65-F5344CB8AC3E}">
        <p14:creationId xmlns:p14="http://schemas.microsoft.com/office/powerpoint/2010/main" val="15990260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76201"/>
            <a:ext cx="8229600" cy="914400"/>
          </a:xfrm>
        </p:spPr>
        <p:txBody>
          <a:bodyPr/>
          <a:lstStyle/>
          <a:p>
            <a:r>
              <a:rPr lang="en-US" dirty="0" smtClean="0"/>
              <a:t>Virtual Teams Advantages</a:t>
            </a:r>
            <a:endParaRPr lang="en-US" dirty="0"/>
          </a:p>
        </p:txBody>
      </p:sp>
      <p:sp>
        <p:nvSpPr>
          <p:cNvPr id="2" name="Content Placeholder 1"/>
          <p:cNvSpPr>
            <a:spLocks noGrp="1"/>
          </p:cNvSpPr>
          <p:nvPr>
            <p:ph idx="1"/>
          </p:nvPr>
        </p:nvSpPr>
        <p:spPr>
          <a:xfrm>
            <a:off x="457200" y="1219200"/>
            <a:ext cx="8229600" cy="4953000"/>
          </a:xfrm>
        </p:spPr>
        <p:txBody>
          <a:bodyPr/>
          <a:lstStyle/>
          <a:p>
            <a:r>
              <a:rPr lang="en-US" sz="2800" dirty="0" smtClean="0"/>
              <a:t>Increasing competiveness and responsiveness by having a team of workers available 24/7</a:t>
            </a:r>
          </a:p>
          <a:p>
            <a:r>
              <a:rPr lang="en-US" sz="2800" dirty="0" smtClean="0"/>
              <a:t>Lowering costs because many virtual workers do not require office space or support beyond their home offices.</a:t>
            </a:r>
          </a:p>
          <a:p>
            <a:r>
              <a:rPr lang="en-US" sz="2800" dirty="0" smtClean="0"/>
              <a:t>Providing more expertise and flexibility by having team members from across the globe working any time of day or night</a:t>
            </a:r>
          </a:p>
          <a:p>
            <a:r>
              <a:rPr lang="en-US" sz="2800" dirty="0" smtClean="0"/>
              <a:t>Increasing the work/life balance for team members by eliminating fixed office hours and the need to travel to work.</a:t>
            </a:r>
            <a:endParaRPr lang="en-US" sz="3200" dirty="0" smtClean="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76200"/>
            <a:ext cx="8229600" cy="1143000"/>
          </a:xfrm>
        </p:spPr>
        <p:txBody>
          <a:bodyPr/>
          <a:lstStyle/>
          <a:p>
            <a:r>
              <a:rPr lang="en-US" dirty="0" smtClean="0"/>
              <a:t>Virtual Team Disadvantages</a:t>
            </a:r>
            <a:endParaRPr lang="en-US" dirty="0"/>
          </a:p>
        </p:txBody>
      </p:sp>
      <p:sp>
        <p:nvSpPr>
          <p:cNvPr id="2" name="Content Placeholder 1"/>
          <p:cNvSpPr>
            <a:spLocks noGrp="1"/>
          </p:cNvSpPr>
          <p:nvPr>
            <p:ph idx="1"/>
          </p:nvPr>
        </p:nvSpPr>
        <p:spPr>
          <a:xfrm>
            <a:off x="484187" y="1219200"/>
            <a:ext cx="8382000" cy="4953000"/>
          </a:xfrm>
        </p:spPr>
        <p:txBody>
          <a:bodyPr/>
          <a:lstStyle/>
          <a:p>
            <a:r>
              <a:rPr lang="en-US" dirty="0" smtClean="0"/>
              <a:t>Isolating team members</a:t>
            </a:r>
          </a:p>
          <a:p>
            <a:r>
              <a:rPr lang="en-US" dirty="0" smtClean="0"/>
              <a:t>Increasing the potential for communications problems</a:t>
            </a:r>
          </a:p>
          <a:p>
            <a:r>
              <a:rPr lang="en-US" dirty="0" smtClean="0"/>
              <a:t>Reducing the ability for team members to network and transfer information informally</a:t>
            </a:r>
          </a:p>
          <a:p>
            <a:r>
              <a:rPr lang="en-US" dirty="0" smtClean="0"/>
              <a:t>Increasing the dependence on technology to accomplish work</a:t>
            </a:r>
          </a:p>
          <a:p>
            <a:r>
              <a:rPr lang="en-US" dirty="0" smtClean="0"/>
              <a:t>See text for a list of factors that help virtual teams succeed, including team processes, trust/relationships, leadership style, and team member selection</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6850"/>
            <a:ext cx="8229600" cy="854075"/>
          </a:xfrm>
        </p:spPr>
        <p:txBody>
          <a:bodyPr/>
          <a:lstStyle/>
          <a:p>
            <a:r>
              <a:rPr lang="en-US" dirty="0" smtClean="0"/>
              <a:t>Agile Project Management</a:t>
            </a:r>
            <a:endParaRPr lang="en-US" dirty="0"/>
          </a:p>
        </p:txBody>
      </p:sp>
      <p:sp>
        <p:nvSpPr>
          <p:cNvPr id="2" name="Content Placeholder 1"/>
          <p:cNvSpPr>
            <a:spLocks noGrp="1"/>
          </p:cNvSpPr>
          <p:nvPr>
            <p:ph idx="1"/>
          </p:nvPr>
        </p:nvSpPr>
        <p:spPr>
          <a:xfrm>
            <a:off x="152400" y="1295400"/>
            <a:ext cx="8763000" cy="4953000"/>
          </a:xfrm>
        </p:spPr>
        <p:txBody>
          <a:bodyPr/>
          <a:lstStyle/>
          <a:p>
            <a:r>
              <a:rPr lang="en-US" sz="2400" dirty="0"/>
              <a:t>Agile means being able to </a:t>
            </a:r>
            <a:r>
              <a:rPr lang="en-US" sz="2400" dirty="0" smtClean="0"/>
              <a:t>move quickly </a:t>
            </a:r>
            <a:r>
              <a:rPr lang="en-US" sz="2400" dirty="0"/>
              <a:t>and easily, but some people feel that project management, as they have seen </a:t>
            </a:r>
            <a:r>
              <a:rPr lang="en-US" sz="2400" dirty="0" smtClean="0"/>
              <a:t>it used</a:t>
            </a:r>
            <a:r>
              <a:rPr lang="en-US" sz="2400" dirty="0"/>
              <a:t>, does not allow people to work quickly or easily</a:t>
            </a:r>
            <a:r>
              <a:rPr lang="en-US" sz="2400" dirty="0" smtClean="0"/>
              <a:t>.</a:t>
            </a:r>
          </a:p>
          <a:p>
            <a:r>
              <a:rPr lang="en-US" sz="2400" dirty="0" smtClean="0"/>
              <a:t>Early </a:t>
            </a:r>
            <a:r>
              <a:rPr lang="en-US" sz="2400" dirty="0"/>
              <a:t>software </a:t>
            </a:r>
            <a:r>
              <a:rPr lang="en-US" sz="2400" dirty="0" smtClean="0"/>
              <a:t>development projects </a:t>
            </a:r>
            <a:r>
              <a:rPr lang="en-US" sz="2400" dirty="0"/>
              <a:t>often used a waterfall approach, as defined earlier in this chapter. As </a:t>
            </a:r>
            <a:r>
              <a:rPr lang="en-US" sz="2400" dirty="0" smtClean="0"/>
              <a:t>technology and </a:t>
            </a:r>
            <a:r>
              <a:rPr lang="en-US" sz="2400" dirty="0"/>
              <a:t>businesses became more complex, the approach was often difficult to </a:t>
            </a:r>
            <a:r>
              <a:rPr lang="en-US" sz="2400" dirty="0" smtClean="0"/>
              <a:t>use because </a:t>
            </a:r>
            <a:r>
              <a:rPr lang="en-US" sz="2400" dirty="0"/>
              <a:t>requirements were unknown or continuously changing. </a:t>
            </a:r>
            <a:endParaRPr lang="en-US" sz="2400" dirty="0" smtClean="0"/>
          </a:p>
          <a:p>
            <a:r>
              <a:rPr lang="en-US" sz="2400" dirty="0" smtClean="0"/>
              <a:t>Agile </a:t>
            </a:r>
            <a:r>
              <a:rPr lang="en-US" sz="2400" dirty="0"/>
              <a:t>today means </a:t>
            </a:r>
            <a:r>
              <a:rPr lang="en-US" sz="2400" dirty="0" smtClean="0"/>
              <a:t>using a </a:t>
            </a:r>
            <a:r>
              <a:rPr lang="en-US" sz="2400" dirty="0"/>
              <a:t>method based on iterative and incremental development, in which requirements </a:t>
            </a:r>
            <a:r>
              <a:rPr lang="en-US" sz="2400" dirty="0" smtClean="0"/>
              <a:t>and solutions </a:t>
            </a:r>
            <a:r>
              <a:rPr lang="en-US" sz="2400" dirty="0"/>
              <a:t>evolve through collaboration</a:t>
            </a:r>
            <a:r>
              <a:rPr lang="en-US" sz="2400" dirty="0" smtClean="0"/>
              <a:t>.</a:t>
            </a:r>
          </a:p>
          <a:p>
            <a:r>
              <a:rPr lang="en-US" sz="2400" dirty="0" smtClean="0"/>
              <a:t>See the Resources tab from www.pmtexts.com for more info</a:t>
            </a:r>
            <a:endParaRPr lang="en-US" sz="2400"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37</a:t>
            </a:fld>
            <a:endParaRPr lang="en-US" dirty="0"/>
          </a:p>
        </p:txBody>
      </p:sp>
    </p:spTree>
    <p:extLst>
      <p:ext uri="{BB962C8B-B14F-4D97-AF65-F5344CB8AC3E}">
        <p14:creationId xmlns:p14="http://schemas.microsoft.com/office/powerpoint/2010/main" val="3369684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normAutofit/>
          </a:bodyPr>
          <a:lstStyle/>
          <a:p>
            <a:r>
              <a:rPr lang="en-US" dirty="0" smtClean="0"/>
              <a:t>Agile Makes Sense for Some Projects, But Not All</a:t>
            </a:r>
            <a:endParaRPr lang="en-US" dirty="0"/>
          </a:p>
        </p:txBody>
      </p:sp>
      <p:sp>
        <p:nvSpPr>
          <p:cNvPr id="2" name="Content Placeholder 1"/>
          <p:cNvSpPr>
            <a:spLocks noGrp="1"/>
          </p:cNvSpPr>
          <p:nvPr>
            <p:ph sz="quarter" idx="13"/>
          </p:nvPr>
        </p:nvSpPr>
        <p:spPr>
          <a:xfrm>
            <a:off x="0" y="1488168"/>
            <a:ext cx="9013825" cy="3886200"/>
          </a:xfrm>
        </p:spPr>
        <p:txBody>
          <a:bodyPr/>
          <a:lstStyle/>
          <a:p>
            <a:r>
              <a:rPr lang="en-US" dirty="0"/>
              <a:t>Many seasoned experts in project management warn people not to fall for the </a:t>
            </a:r>
            <a:r>
              <a:rPr lang="en-US" dirty="0" smtClean="0"/>
              <a:t>hype associated </a:t>
            </a:r>
            <a:r>
              <a:rPr lang="en-US" dirty="0"/>
              <a:t>with Agile. </a:t>
            </a:r>
            <a:endParaRPr lang="en-US" dirty="0" smtClean="0"/>
          </a:p>
          <a:p>
            <a:r>
              <a:rPr lang="en-US" dirty="0" smtClean="0"/>
              <a:t>For </a:t>
            </a:r>
            <a:r>
              <a:rPr lang="en-US" dirty="0"/>
              <a:t>example, J. Leroy Ward, Executive Vice President at </a:t>
            </a:r>
            <a:r>
              <a:rPr lang="en-US" dirty="0" smtClean="0"/>
              <a:t>ESI International</a:t>
            </a:r>
            <a:r>
              <a:rPr lang="en-US" dirty="0"/>
              <a:t>, said that “Agile will be seen for what it is … and </a:t>
            </a:r>
            <a:r>
              <a:rPr lang="en-US" dirty="0" smtClean="0"/>
              <a:t>isn’t….Project </a:t>
            </a:r>
            <a:r>
              <a:rPr lang="en-US" dirty="0"/>
              <a:t>management organizations embracing Agile software and product </a:t>
            </a:r>
            <a:r>
              <a:rPr lang="en-US" dirty="0" smtClean="0"/>
              <a:t>development approaches </a:t>
            </a:r>
            <a:r>
              <a:rPr lang="en-US" dirty="0"/>
              <a:t>will continue to grow while being faced with the challenge of </a:t>
            </a:r>
            <a:r>
              <a:rPr lang="en-US" dirty="0" smtClean="0"/>
              <a:t>demonstrating ROI </a:t>
            </a:r>
            <a:r>
              <a:rPr lang="en-US" dirty="0"/>
              <a:t>through Agile adoption</a:t>
            </a:r>
            <a:r>
              <a:rPr lang="en-US" dirty="0" smtClean="0"/>
              <a:t>.”*</a:t>
            </a:r>
            <a:endParaRPr lang="en-US" dirty="0"/>
          </a:p>
        </p:txBody>
      </p:sp>
      <p:sp>
        <p:nvSpPr>
          <p:cNvPr id="10" name="Content Placeholder 9"/>
          <p:cNvSpPr>
            <a:spLocks noGrp="1"/>
          </p:cNvSpPr>
          <p:nvPr>
            <p:ph sz="quarter" idx="14"/>
          </p:nvPr>
        </p:nvSpPr>
        <p:spPr>
          <a:xfrm>
            <a:off x="1143000" y="5527449"/>
            <a:ext cx="8001000" cy="644751"/>
          </a:xfrm>
        </p:spPr>
        <p:txBody>
          <a:bodyPr/>
          <a:lstStyle/>
          <a:p>
            <a:pPr marL="0" lvl="0" indent="0">
              <a:spcBef>
                <a:spcPct val="0"/>
              </a:spcBef>
              <a:buClrTx/>
              <a:buSzTx/>
              <a:buNone/>
            </a:pPr>
            <a:r>
              <a:rPr lang="en-US" sz="1600" dirty="0">
                <a:solidFill>
                  <a:prstClr val="black"/>
                </a:solidFill>
                <a:latin typeface="Arial" charset="0"/>
              </a:rPr>
              <a:t>*J. Leroy Ward, “The Top Ten Project Management Trends for 2011</a:t>
            </a:r>
            <a:r>
              <a:rPr lang="en-US" sz="1600" dirty="0" smtClean="0">
                <a:solidFill>
                  <a:prstClr val="black"/>
                </a:solidFill>
                <a:latin typeface="Arial" charset="0"/>
              </a:rPr>
              <a:t>,” projecttimes.com</a:t>
            </a:r>
            <a:endParaRPr lang="en-US" sz="1600" dirty="0">
              <a:solidFill>
                <a:prstClr val="black"/>
              </a:solidFill>
              <a:latin typeface="Arial" charset="0"/>
            </a:endParaRPr>
          </a:p>
          <a:p>
            <a:pPr marL="0" lvl="0" indent="0">
              <a:spcBef>
                <a:spcPct val="0"/>
              </a:spcBef>
              <a:buClrTx/>
              <a:buSzTx/>
              <a:buNone/>
            </a:pPr>
            <a:r>
              <a:rPr lang="en-US" sz="1600" dirty="0">
                <a:solidFill>
                  <a:prstClr val="black"/>
                </a:solidFill>
                <a:latin typeface="Arial" charset="0"/>
              </a:rPr>
              <a:t>(January 24, 2011</a:t>
            </a:r>
            <a:r>
              <a:rPr lang="en-US" sz="1600" dirty="0" smtClean="0">
                <a:solidFill>
                  <a:prstClr val="black"/>
                </a:solidFill>
                <a:latin typeface="Arial" charset="0"/>
              </a:rPr>
              <a:t>).</a:t>
            </a:r>
            <a:endParaRPr lang="en-US" sz="1600" dirty="0">
              <a:solidFill>
                <a:prstClr val="black"/>
              </a:solidFill>
              <a:latin typeface="Arial" charset="0"/>
            </a:endParaRPr>
          </a:p>
        </p:txBody>
      </p:sp>
      <p:sp>
        <p:nvSpPr>
          <p:cNvPr id="4" name="Footer Placeholder 3"/>
          <p:cNvSpPr>
            <a:spLocks noGrp="1"/>
          </p:cNvSpPr>
          <p:nvPr>
            <p:ph type="ftr" sz="quarter" idx="11"/>
          </p:nvPr>
        </p:nvSpPr>
        <p:spPr>
          <a:xfrm>
            <a:off x="0" y="6477001"/>
            <a:ext cx="1981200" cy="380999"/>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38</a:t>
            </a:fld>
            <a:endParaRPr lang="en-US" dirty="0"/>
          </a:p>
        </p:txBody>
      </p:sp>
    </p:spTree>
    <p:extLst>
      <p:ext uri="{BB962C8B-B14F-4D97-AF65-F5344CB8AC3E}">
        <p14:creationId xmlns:p14="http://schemas.microsoft.com/office/powerpoint/2010/main" val="13250667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normAutofit/>
          </a:bodyPr>
          <a:lstStyle/>
          <a:p>
            <a:r>
              <a:rPr lang="en-US" dirty="0" smtClean="0"/>
              <a:t>Manifesto for Agile Software Development</a:t>
            </a:r>
            <a:endParaRPr lang="en-US" dirty="0"/>
          </a:p>
        </p:txBody>
      </p:sp>
      <p:sp>
        <p:nvSpPr>
          <p:cNvPr id="2" name="Content Placeholder 1"/>
          <p:cNvSpPr>
            <a:spLocks noGrp="1"/>
          </p:cNvSpPr>
          <p:nvPr>
            <p:ph sz="quarter" idx="13"/>
          </p:nvPr>
        </p:nvSpPr>
        <p:spPr>
          <a:xfrm>
            <a:off x="0" y="1504951"/>
            <a:ext cx="9144000" cy="4743450"/>
          </a:xfrm>
        </p:spPr>
        <p:txBody>
          <a:bodyPr/>
          <a:lstStyle/>
          <a:p>
            <a:r>
              <a:rPr lang="en-US" sz="2400" dirty="0" smtClean="0"/>
              <a:t>In February </a:t>
            </a:r>
            <a:r>
              <a:rPr lang="en-US" sz="2400" dirty="0"/>
              <a:t>2001, a group of 17 people that called itself the Agile Alliance developed </a:t>
            </a:r>
            <a:r>
              <a:rPr lang="en-US" sz="2400" dirty="0" smtClean="0"/>
              <a:t>and agreed </a:t>
            </a:r>
            <a:r>
              <a:rPr lang="en-US" sz="2400" dirty="0"/>
              <a:t>on the Manifesto for Agile Software Development, as follows:</a:t>
            </a:r>
          </a:p>
          <a:p>
            <a:r>
              <a:rPr lang="en-US" sz="2400" dirty="0" smtClean="0"/>
              <a:t>“We </a:t>
            </a:r>
            <a:r>
              <a:rPr lang="en-US" sz="2400" dirty="0"/>
              <a:t>are uncovering better ways of developing software by doing it and helping </a:t>
            </a:r>
            <a:r>
              <a:rPr lang="en-US" sz="2400" dirty="0" smtClean="0"/>
              <a:t>others do </a:t>
            </a:r>
            <a:r>
              <a:rPr lang="en-US" sz="2400" dirty="0"/>
              <a:t>it. Through this work we have come to value:</a:t>
            </a:r>
          </a:p>
          <a:p>
            <a:r>
              <a:rPr lang="en-US" sz="2400" dirty="0" smtClean="0"/>
              <a:t>Individuals </a:t>
            </a:r>
            <a:r>
              <a:rPr lang="en-US" sz="2400" dirty="0"/>
              <a:t>and interactions over processes and tools</a:t>
            </a:r>
          </a:p>
          <a:p>
            <a:r>
              <a:rPr lang="en-US" sz="2400" dirty="0" smtClean="0"/>
              <a:t>Working </a:t>
            </a:r>
            <a:r>
              <a:rPr lang="en-US" sz="2400" dirty="0"/>
              <a:t>software over comprehensive documentation</a:t>
            </a:r>
          </a:p>
          <a:p>
            <a:r>
              <a:rPr lang="en-US" sz="2400" dirty="0" smtClean="0"/>
              <a:t>Customer </a:t>
            </a:r>
            <a:r>
              <a:rPr lang="en-US" sz="2400" dirty="0"/>
              <a:t>collaboration over contract negotiation</a:t>
            </a:r>
          </a:p>
          <a:p>
            <a:r>
              <a:rPr lang="en-US" sz="2400" dirty="0" smtClean="0"/>
              <a:t>Responding </a:t>
            </a:r>
            <a:r>
              <a:rPr lang="en-US" sz="2400" dirty="0"/>
              <a:t>to change over following a </a:t>
            </a:r>
            <a:r>
              <a:rPr lang="en-US" sz="2400" dirty="0" smtClean="0"/>
              <a:t>plan”*</a:t>
            </a:r>
          </a:p>
          <a:p>
            <a:pPr marL="0" lvl="0" indent="0" algn="r">
              <a:spcBef>
                <a:spcPts val="2640"/>
              </a:spcBef>
              <a:buClrTx/>
              <a:buSzTx/>
              <a:buNone/>
            </a:pPr>
            <a:r>
              <a:rPr lang="en-US" sz="2200" dirty="0" smtClean="0">
                <a:solidFill>
                  <a:prstClr val="black"/>
                </a:solidFill>
                <a:latin typeface="Arial" charset="0"/>
              </a:rPr>
              <a:t>*</a:t>
            </a:r>
            <a:r>
              <a:rPr lang="en-US" sz="2200" dirty="0">
                <a:solidFill>
                  <a:prstClr val="black"/>
                </a:solidFill>
                <a:latin typeface="Arial" charset="0"/>
              </a:rPr>
              <a:t>Agile Manifesto, www.agilemanifesto.org</a:t>
            </a:r>
            <a:r>
              <a:rPr lang="en-US" sz="2200" dirty="0" smtClean="0">
                <a:solidFill>
                  <a:prstClr val="black"/>
                </a:solidFill>
                <a:latin typeface="Arial" charset="0"/>
              </a:rPr>
              <a:t>.</a:t>
            </a:r>
            <a:endParaRPr lang="en-US" dirty="0"/>
          </a:p>
        </p:txBody>
      </p:sp>
      <p:sp>
        <p:nvSpPr>
          <p:cNvPr id="4" name="Footer Placeholder 3"/>
          <p:cNvSpPr>
            <a:spLocks noGrp="1"/>
          </p:cNvSpPr>
          <p:nvPr>
            <p:ph type="ftr" sz="quarter" idx="11"/>
          </p:nvPr>
        </p:nvSpPr>
        <p:spPr>
          <a:xfrm>
            <a:off x="0" y="6477001"/>
            <a:ext cx="2057400" cy="380999"/>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p>
            <a:pPr>
              <a:defRPr/>
            </a:pPr>
            <a:fld id="{D4FD9659-824B-46C0-8A9A-C90F38C1F825}" type="slidenum">
              <a:rPr lang="en-US" smtClean="0"/>
              <a:pPr>
                <a:defRPr/>
              </a:pPr>
              <a:t>39</a:t>
            </a:fld>
            <a:endParaRPr lang="en-US" dirty="0"/>
          </a:p>
        </p:txBody>
      </p:sp>
    </p:spTree>
    <p:extLst>
      <p:ext uri="{BB962C8B-B14F-4D97-AF65-F5344CB8AC3E}">
        <p14:creationId xmlns:p14="http://schemas.microsoft.com/office/powerpoint/2010/main" val="19416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76200"/>
            <a:ext cx="8839200" cy="1371600"/>
          </a:xfrm>
        </p:spPr>
        <p:txBody>
          <a:bodyPr>
            <a:noAutofit/>
          </a:bodyPr>
          <a:lstStyle/>
          <a:p>
            <a:r>
              <a:rPr lang="en-US" dirty="0" smtClean="0"/>
              <a:t>Projects Cannot Be Run</a:t>
            </a:r>
            <a:r>
              <a:rPr lang="en-US" baseline="0" dirty="0" smtClean="0"/>
              <a:t> </a:t>
            </a:r>
            <a:r>
              <a:rPr lang="en-US" dirty="0" smtClean="0"/>
              <a:t>In Isolation</a:t>
            </a:r>
          </a:p>
        </p:txBody>
      </p:sp>
      <p:sp>
        <p:nvSpPr>
          <p:cNvPr id="12293" name="Rectangle 3"/>
          <p:cNvSpPr>
            <a:spLocks noGrp="1" noChangeArrowheads="1"/>
          </p:cNvSpPr>
          <p:nvPr>
            <p:ph idx="1"/>
          </p:nvPr>
        </p:nvSpPr>
        <p:spPr>
          <a:xfrm>
            <a:off x="457200" y="1646238"/>
            <a:ext cx="8229600" cy="3382962"/>
          </a:xfrm>
        </p:spPr>
        <p:txBody>
          <a:bodyPr/>
          <a:lstStyle/>
          <a:p>
            <a:r>
              <a:rPr lang="en-US" dirty="0" smtClean="0"/>
              <a:t>Projects must operate in a broad organizational environment</a:t>
            </a:r>
          </a:p>
          <a:p>
            <a:r>
              <a:rPr lang="en-US" dirty="0" smtClean="0"/>
              <a:t>Project managers need to use </a:t>
            </a:r>
            <a:r>
              <a:rPr lang="en-US" b="1" dirty="0" smtClean="0"/>
              <a:t>systems thinking:</a:t>
            </a:r>
          </a:p>
          <a:p>
            <a:pPr lvl="1"/>
            <a:r>
              <a:rPr lang="en-US" dirty="0" smtClean="0"/>
              <a:t>taking a holistic view of carrying out projects within the context of the organization</a:t>
            </a:r>
          </a:p>
          <a:p>
            <a:r>
              <a:rPr lang="en-US" dirty="0" smtClean="0"/>
              <a:t>Senior managers must make sure projects continue to support current business needs</a:t>
            </a:r>
          </a:p>
        </p:txBody>
      </p:sp>
      <p:sp>
        <p:nvSpPr>
          <p:cNvPr id="1229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EB3A963B-2A76-42DC-B4A5-25130FB0888A}" type="slidenum">
              <a:rPr lang="en-US"/>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Scrum</a:t>
            </a:r>
            <a:endParaRPr lang="en-US" dirty="0"/>
          </a:p>
        </p:txBody>
      </p:sp>
      <p:sp>
        <p:nvSpPr>
          <p:cNvPr id="2" name="Content Placeholder 1"/>
          <p:cNvSpPr>
            <a:spLocks noGrp="1"/>
          </p:cNvSpPr>
          <p:nvPr>
            <p:ph idx="1"/>
          </p:nvPr>
        </p:nvSpPr>
        <p:spPr>
          <a:xfrm>
            <a:off x="457200" y="1557338"/>
            <a:ext cx="8229600" cy="3395662"/>
          </a:xfrm>
        </p:spPr>
        <p:txBody>
          <a:bodyPr/>
          <a:lstStyle/>
          <a:p>
            <a:r>
              <a:rPr lang="en-US" dirty="0"/>
              <a:t>According to the Scrum Alliance, Scrum is the leading agile development method for </a:t>
            </a:r>
            <a:r>
              <a:rPr lang="en-US" dirty="0" smtClean="0"/>
              <a:t>completing projects </a:t>
            </a:r>
            <a:r>
              <a:rPr lang="en-US" dirty="0"/>
              <a:t>with a complex, innovative scope of work</a:t>
            </a:r>
            <a:r>
              <a:rPr lang="en-US" dirty="0" smtClean="0"/>
              <a:t>.</a:t>
            </a:r>
          </a:p>
          <a:p>
            <a:r>
              <a:rPr lang="en-US" dirty="0" smtClean="0"/>
              <a:t>The </a:t>
            </a:r>
            <a:r>
              <a:rPr lang="en-US" dirty="0"/>
              <a:t>term was coined in 1986 </a:t>
            </a:r>
            <a:r>
              <a:rPr lang="en-US" dirty="0" smtClean="0"/>
              <a:t>in a </a:t>
            </a:r>
            <a:r>
              <a:rPr lang="en-US" dirty="0"/>
              <a:t>Harvard Business Review study that compared high-performing, cross-functional </a:t>
            </a:r>
            <a:r>
              <a:rPr lang="en-US" dirty="0" smtClean="0"/>
              <a:t>teams to </a:t>
            </a:r>
            <a:r>
              <a:rPr lang="en-US" dirty="0"/>
              <a:t>the scrum formation used by rugby teams.</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40</a:t>
            </a:fld>
            <a:endParaRPr lang="en-US" dirty="0"/>
          </a:p>
        </p:txBody>
      </p:sp>
    </p:spTree>
    <p:extLst>
      <p:ext uri="{BB962C8B-B14F-4D97-AF65-F5344CB8AC3E}">
        <p14:creationId xmlns:p14="http://schemas.microsoft.com/office/powerpoint/2010/main" val="3991057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143000"/>
          </a:xfrm>
        </p:spPr>
        <p:txBody>
          <a:bodyPr/>
          <a:lstStyle/>
          <a:p>
            <a:r>
              <a:rPr lang="en-US" dirty="0" smtClean="0"/>
              <a:t>Figure 2-6. Scrum Framework</a:t>
            </a:r>
            <a:endParaRPr lang="en-US" dirty="0"/>
          </a:p>
        </p:txBody>
      </p:sp>
      <p:pic>
        <p:nvPicPr>
          <p:cNvPr id="6" name="Picture 5" descr="Four steps in a cycle. The first step is product owner creates prioritized wish list or backlog. There is a bar called product backlog and there is a six point list. The second step is project team creates sprint backlog. There is a bar called sprint backlog and there is a two point list. The third step is teams have daily Scrum meeting during each 2 to 4 week sprint. There is a circle called daily scrum 24 hours that is connected to larger circle called sprint 2 to 4 weeks. The fourth step is sprint results in a useful product. There is a square called potentially shippable product increment. There is a sprint review and repeat steps 1 to 4 until complete. Step 4 goes back to step 1.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619" y="1371600"/>
            <a:ext cx="8609303" cy="4799967"/>
          </a:xfrm>
          <a:prstGeom prst="rect">
            <a:avLst/>
          </a:prstGeom>
        </p:spPr>
      </p:pic>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41</a:t>
            </a:fld>
            <a:endParaRPr lang="en-US" dirty="0"/>
          </a:p>
        </p:txBody>
      </p:sp>
    </p:spTree>
    <p:extLst>
      <p:ext uri="{BB962C8B-B14F-4D97-AF65-F5344CB8AC3E}">
        <p14:creationId xmlns:p14="http://schemas.microsoft.com/office/powerpoint/2010/main" val="9268791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Kanban</a:t>
            </a:r>
            <a:endParaRPr lang="en-US" dirty="0"/>
          </a:p>
        </p:txBody>
      </p:sp>
      <p:sp>
        <p:nvSpPr>
          <p:cNvPr id="2" name="Content Placeholder 1"/>
          <p:cNvSpPr>
            <a:spLocks noGrp="1"/>
          </p:cNvSpPr>
          <p:nvPr>
            <p:ph idx="1"/>
          </p:nvPr>
        </p:nvSpPr>
        <p:spPr>
          <a:xfrm>
            <a:off x="457200" y="1481138"/>
            <a:ext cx="8229600" cy="3243262"/>
          </a:xfrm>
        </p:spPr>
        <p:txBody>
          <a:bodyPr/>
          <a:lstStyle/>
          <a:p>
            <a:r>
              <a:rPr lang="en-US" dirty="0" smtClean="0"/>
              <a:t>Technique that can be used in conjunction with scrum</a:t>
            </a:r>
          </a:p>
          <a:p>
            <a:r>
              <a:rPr lang="en-US" dirty="0" smtClean="0"/>
              <a:t>Developed in Japan by Toyota Motor Corporation</a:t>
            </a:r>
          </a:p>
          <a:p>
            <a:r>
              <a:rPr lang="en-US" dirty="0" smtClean="0"/>
              <a:t>Uses visual cues to guide workflow</a:t>
            </a:r>
          </a:p>
          <a:p>
            <a:r>
              <a:rPr lang="en-US" dirty="0" smtClean="0"/>
              <a:t>Kanban cards show new work, work in progress, and work completed</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42</a:t>
            </a:fld>
            <a:endParaRPr lang="en-US" dirty="0"/>
          </a:p>
        </p:txBody>
      </p:sp>
    </p:spTree>
    <p:extLst>
      <p:ext uri="{BB962C8B-B14F-4D97-AF65-F5344CB8AC3E}">
        <p14:creationId xmlns:p14="http://schemas.microsoft.com/office/powerpoint/2010/main" val="32411730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normAutofit/>
          </a:bodyPr>
          <a:lstStyle/>
          <a:p>
            <a:r>
              <a:rPr lang="en-US" b="0" dirty="0"/>
              <a:t>Agile, the PMBOK® Guide, and a New Certification</a:t>
            </a:r>
            <a:endParaRPr lang="en-US" dirty="0"/>
          </a:p>
        </p:txBody>
      </p:sp>
      <p:sp>
        <p:nvSpPr>
          <p:cNvPr id="2" name="Content Placeholder 1"/>
          <p:cNvSpPr>
            <a:spLocks noGrp="1"/>
          </p:cNvSpPr>
          <p:nvPr>
            <p:ph idx="1"/>
          </p:nvPr>
        </p:nvSpPr>
        <p:spPr>
          <a:xfrm>
            <a:off x="457200" y="1557338"/>
            <a:ext cx="8229600" cy="4691062"/>
          </a:xfrm>
        </p:spPr>
        <p:txBody>
          <a:bodyPr/>
          <a:lstStyle/>
          <a:p>
            <a:r>
              <a:rPr lang="en-US" sz="2400" dirty="0"/>
              <a:t>The PMBOK® Guide describes best practices for </a:t>
            </a:r>
            <a:r>
              <a:rPr lang="en-US" sz="2400" i="1" dirty="0"/>
              <a:t>what</a:t>
            </a:r>
            <a:r>
              <a:rPr lang="en-US" sz="2400" dirty="0"/>
              <a:t> should be done to manage projects.</a:t>
            </a:r>
          </a:p>
          <a:p>
            <a:r>
              <a:rPr lang="en-US" sz="2400" dirty="0"/>
              <a:t>Agile is a methodology that describes </a:t>
            </a:r>
            <a:r>
              <a:rPr lang="en-US" sz="2400" i="1" dirty="0"/>
              <a:t>how</a:t>
            </a:r>
            <a:r>
              <a:rPr lang="en-US" sz="2400" dirty="0"/>
              <a:t> to manage projects</a:t>
            </a:r>
            <a:r>
              <a:rPr lang="en-US" sz="2400" dirty="0" smtClean="0"/>
              <a:t>.</a:t>
            </a:r>
          </a:p>
          <a:p>
            <a:r>
              <a:rPr lang="en-US" sz="2400" dirty="0"/>
              <a:t>The Project Management Institute (PMI) recognized the increased interest in </a:t>
            </a:r>
            <a:r>
              <a:rPr lang="en-US" sz="2400" dirty="0" smtClean="0"/>
              <a:t>Agile, and </a:t>
            </a:r>
            <a:r>
              <a:rPr lang="en-US" sz="2400" dirty="0"/>
              <a:t>introduced a new certification in 2011 called Agile Certified Practitioner (ACP</a:t>
            </a:r>
            <a:r>
              <a:rPr lang="en-US" sz="2400" dirty="0" smtClean="0"/>
              <a:t>).</a:t>
            </a:r>
          </a:p>
          <a:p>
            <a:r>
              <a:rPr lang="en-US" sz="2400" dirty="0" smtClean="0"/>
              <a:t>Seasoned </a:t>
            </a:r>
            <a:r>
              <a:rPr lang="en-US" sz="2400" dirty="0"/>
              <a:t>project managers understand that they have always had </a:t>
            </a:r>
            <a:r>
              <a:rPr lang="en-US" sz="2400" dirty="0" smtClean="0"/>
              <a:t>the option </a:t>
            </a:r>
            <a:r>
              <a:rPr lang="en-US" sz="2400" dirty="0"/>
              <a:t>of customizing how they run projects, but that project management is not easy</a:t>
            </a:r>
            <a:r>
              <a:rPr lang="en-US" sz="2400" dirty="0" smtClean="0"/>
              <a:t>, even when using Agile.</a:t>
            </a:r>
            <a:endParaRPr lang="en-US" sz="2400"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43</a:t>
            </a:fld>
            <a:endParaRPr lang="en-US" dirty="0"/>
          </a:p>
        </p:txBody>
      </p:sp>
    </p:spTree>
    <p:extLst>
      <p:ext uri="{BB962C8B-B14F-4D97-AF65-F5344CB8AC3E}">
        <p14:creationId xmlns:p14="http://schemas.microsoft.com/office/powerpoint/2010/main" val="39997097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a:xfrm>
            <a:off x="381000" y="37514"/>
            <a:ext cx="8305800" cy="876886"/>
          </a:xfrm>
        </p:spPr>
        <p:txBody>
          <a:bodyPr>
            <a:noAutofit/>
          </a:bodyPr>
          <a:lstStyle/>
          <a:p>
            <a:r>
              <a:rPr lang="en-US" dirty="0" smtClean="0"/>
              <a:t>Chapter Summary</a:t>
            </a:r>
          </a:p>
        </p:txBody>
      </p:sp>
      <p:sp>
        <p:nvSpPr>
          <p:cNvPr id="34821" name="Rectangle 3"/>
          <p:cNvSpPr>
            <a:spLocks noGrp="1" noChangeArrowheads="1"/>
          </p:cNvSpPr>
          <p:nvPr>
            <p:ph idx="1"/>
          </p:nvPr>
        </p:nvSpPr>
        <p:spPr>
          <a:xfrm>
            <a:off x="0" y="1143000"/>
            <a:ext cx="9144000" cy="4876800"/>
          </a:xfrm>
        </p:spPr>
        <p:txBody>
          <a:bodyPr/>
          <a:lstStyle/>
          <a:p>
            <a:pPr>
              <a:lnSpc>
                <a:spcPct val="90000"/>
              </a:lnSpc>
            </a:pPr>
            <a:r>
              <a:rPr lang="en-US" dirty="0" smtClean="0"/>
              <a:t>Project managers need to take a systems approach when working on projects</a:t>
            </a:r>
          </a:p>
          <a:p>
            <a:pPr>
              <a:lnSpc>
                <a:spcPct val="90000"/>
              </a:lnSpc>
            </a:pPr>
            <a:r>
              <a:rPr lang="en-US" dirty="0" smtClean="0"/>
              <a:t>Organizations have four different frames: structural, human resources, political, and symbolic</a:t>
            </a:r>
          </a:p>
          <a:p>
            <a:pPr>
              <a:lnSpc>
                <a:spcPct val="90000"/>
              </a:lnSpc>
            </a:pPr>
            <a:r>
              <a:rPr lang="en-US" dirty="0" smtClean="0"/>
              <a:t>The structure and culture of an organization have strong implications for project managers</a:t>
            </a:r>
          </a:p>
          <a:p>
            <a:pPr>
              <a:lnSpc>
                <a:spcPct val="90000"/>
              </a:lnSpc>
            </a:pPr>
            <a:r>
              <a:rPr lang="en-US" dirty="0" smtClean="0"/>
              <a:t>Projects should successfully pass through each phase of the project life cycle</a:t>
            </a:r>
          </a:p>
          <a:p>
            <a:pPr>
              <a:lnSpc>
                <a:spcPct val="90000"/>
              </a:lnSpc>
            </a:pPr>
            <a:r>
              <a:rPr lang="en-US" dirty="0" smtClean="0"/>
              <a:t>Project managers need to consider several factors due to the unique context of information technology projects</a:t>
            </a:r>
          </a:p>
          <a:p>
            <a:pPr>
              <a:lnSpc>
                <a:spcPct val="90000"/>
              </a:lnSpc>
            </a:pPr>
            <a:r>
              <a:rPr lang="en-US" dirty="0" smtClean="0"/>
              <a:t>Recent trends affecting IT project management include globalization, outsourcing, virtual teams, and Agile</a:t>
            </a:r>
          </a:p>
        </p:txBody>
      </p:sp>
      <p:sp>
        <p:nvSpPr>
          <p:cNvPr id="3481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26E4E808-D5A2-4270-948F-25CED7EF1363}" type="slidenum">
              <a:rPr lang="en-US"/>
              <a:pPr>
                <a:defRPr/>
              </a:pPr>
              <a:t>44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304800" y="0"/>
            <a:ext cx="8839200" cy="1447800"/>
          </a:xfrm>
        </p:spPr>
        <p:txBody>
          <a:bodyPr>
            <a:normAutofit/>
          </a:bodyPr>
          <a:lstStyle/>
          <a:p>
            <a:r>
              <a:rPr lang="en-US" dirty="0" smtClean="0"/>
              <a:t>A Systems View of Project Management</a:t>
            </a:r>
          </a:p>
        </p:txBody>
      </p:sp>
      <p:sp>
        <p:nvSpPr>
          <p:cNvPr id="13317" name="Rectangle 3"/>
          <p:cNvSpPr>
            <a:spLocks noGrp="1" noChangeArrowheads="1"/>
          </p:cNvSpPr>
          <p:nvPr>
            <p:ph idx="1"/>
          </p:nvPr>
        </p:nvSpPr>
        <p:spPr>
          <a:xfrm>
            <a:off x="381000" y="1600200"/>
            <a:ext cx="8458200" cy="3886200"/>
          </a:xfrm>
        </p:spPr>
        <p:txBody>
          <a:bodyPr/>
          <a:lstStyle/>
          <a:p>
            <a:pPr>
              <a:lnSpc>
                <a:spcPct val="90000"/>
              </a:lnSpc>
            </a:pPr>
            <a:r>
              <a:rPr lang="en-US" dirty="0" smtClean="0"/>
              <a:t>A </a:t>
            </a:r>
            <a:r>
              <a:rPr lang="en-US" b="1" dirty="0" smtClean="0"/>
              <a:t>systems approach </a:t>
            </a:r>
            <a:r>
              <a:rPr lang="en-US" dirty="0" smtClean="0"/>
              <a:t>emerged in the 1950s to describe a more analytical approach to management and problem solving</a:t>
            </a:r>
          </a:p>
          <a:p>
            <a:pPr>
              <a:lnSpc>
                <a:spcPct val="90000"/>
              </a:lnSpc>
            </a:pPr>
            <a:r>
              <a:rPr lang="en-US" dirty="0" smtClean="0"/>
              <a:t>Three parts include:</a:t>
            </a:r>
          </a:p>
          <a:p>
            <a:pPr lvl="1">
              <a:lnSpc>
                <a:spcPct val="90000"/>
              </a:lnSpc>
            </a:pPr>
            <a:r>
              <a:rPr lang="en-US" b="1" dirty="0" smtClean="0"/>
              <a:t>Systems philosophy</a:t>
            </a:r>
            <a:r>
              <a:rPr lang="en-US" dirty="0" smtClean="0"/>
              <a:t>: an overall model for thinking about things as systems</a:t>
            </a:r>
          </a:p>
          <a:p>
            <a:pPr lvl="1">
              <a:lnSpc>
                <a:spcPct val="90000"/>
              </a:lnSpc>
            </a:pPr>
            <a:r>
              <a:rPr lang="en-US" b="1" dirty="0" smtClean="0"/>
              <a:t>Systems analysis</a:t>
            </a:r>
            <a:r>
              <a:rPr lang="en-US" dirty="0" smtClean="0"/>
              <a:t>: problem-solving approach</a:t>
            </a:r>
          </a:p>
          <a:p>
            <a:pPr lvl="1">
              <a:lnSpc>
                <a:spcPct val="90000"/>
              </a:lnSpc>
            </a:pPr>
            <a:r>
              <a:rPr lang="en-US" b="1" dirty="0" smtClean="0"/>
              <a:t>Systems management</a:t>
            </a:r>
            <a:r>
              <a:rPr lang="en-US" dirty="0" smtClean="0"/>
              <a:t>: address business, technological, and organizational issues before making changes to systems</a:t>
            </a:r>
          </a:p>
        </p:txBody>
      </p:sp>
      <p:sp>
        <p:nvSpPr>
          <p:cNvPr id="1331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51C533D4-6C77-4C28-9310-1A48D750367A}" type="slidenum">
              <a:rPr lang="en-US"/>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0"/>
            <a:ext cx="8229600" cy="1417638"/>
          </a:xfrm>
        </p:spPr>
        <p:txBody>
          <a:bodyPr>
            <a:normAutofit/>
          </a:bodyPr>
          <a:lstStyle/>
          <a:p>
            <a:r>
              <a:rPr lang="en-US" dirty="0" smtClean="0"/>
              <a:t>Figure 2-1. Three Sphere Model for Systems Management</a:t>
            </a:r>
          </a:p>
        </p:txBody>
      </p:sp>
      <p:pic>
        <p:nvPicPr>
          <p:cNvPr id="2" name="Picture 1" descr="Three overlapping circles titled organization, technology, and business. There are arrows pointing to descriptions for each circle. Business has the following descriptions: What will the tablet project cast the college? What will it cost students? What will support costs be? What will the impact be on enrollments? Technology has the following descriptions: Should the tablet be based on Apple, Microsoft, Android, or another system? What applications will be required? What will the hardware specifications be? How will the tablets affect various networks and speed? Will more power cords be required in the classroom? Organization has the following descriptions: Will the tablet project affect all students, just traditional students, or only certain majors? How will the project affect students who already have tablets or laptops? Who will develop special applications or books for the tablets? Who will train students, faculty, and staff?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1100" y="1539928"/>
            <a:ext cx="6781800" cy="4830656"/>
          </a:xfrm>
          <a:prstGeom prst="rect">
            <a:avLst/>
          </a:prstGeom>
        </p:spPr>
      </p:pic>
      <p:sp>
        <p:nvSpPr>
          <p:cNvPr id="7" name="Footer Placeholder 6"/>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0BD84499-56DB-4FF3-8D99-174F9EB97545}"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381000" y="0"/>
            <a:ext cx="8077200" cy="1447799"/>
          </a:xfrm>
        </p:spPr>
        <p:txBody>
          <a:bodyPr>
            <a:normAutofit/>
          </a:bodyPr>
          <a:lstStyle/>
          <a:p>
            <a:r>
              <a:rPr lang="en-US" dirty="0" smtClean="0"/>
              <a:t>Figure 2-2. Perspectives on Organizations</a:t>
            </a:r>
          </a:p>
        </p:txBody>
      </p:sp>
      <p:pic>
        <p:nvPicPr>
          <p:cNvPr id="2" name="Picture 1" descr="A square with four sections. The top left section is the structural frame: roles and responsibilities, coordination, and control. Organizational charts help describe this frame. The top right section is the human resource frame: providing harmony between needs of the organization and needs of people. The bottom left section is the political frame: coalitions composed of varied individuals and interest groups. Conflict and power are key issues. The bottom right section is the symbolic frame: symbols and meanings related to events. Culture, language, traditions, and image are all parts of this fram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820" y="1567685"/>
            <a:ext cx="8068360" cy="4756915"/>
          </a:xfrm>
          <a:prstGeom prst="rect">
            <a:avLst/>
          </a:prstGeom>
        </p:spPr>
      </p:pic>
      <p:sp>
        <p:nvSpPr>
          <p:cNvPr id="1638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12" name="Slide Number Placeholder 4"/>
          <p:cNvSpPr>
            <a:spLocks noGrp="1"/>
          </p:cNvSpPr>
          <p:nvPr>
            <p:ph type="sldNum" sz="quarter" idx="11"/>
          </p:nvPr>
        </p:nvSpPr>
        <p:spPr/>
        <p:txBody>
          <a:bodyPr/>
          <a:lstStyle/>
          <a:p>
            <a:pPr>
              <a:defRPr/>
            </a:pPr>
            <a:fld id="{54D9EE01-122A-4F6B-878B-46264A60159F}" type="slidenum">
              <a:rPr lang="en-US"/>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92162"/>
          </a:xfrm>
        </p:spPr>
        <p:txBody>
          <a:bodyPr>
            <a:normAutofit/>
          </a:bodyPr>
          <a:lstStyle/>
          <a:p>
            <a:r>
              <a:rPr lang="en-US" dirty="0" smtClean="0"/>
              <a:t>What Went Wrong?</a:t>
            </a:r>
          </a:p>
        </p:txBody>
      </p:sp>
      <p:sp>
        <p:nvSpPr>
          <p:cNvPr id="17411" name="Rectangle 3"/>
          <p:cNvSpPr>
            <a:spLocks noChangeArrowheads="1"/>
          </p:cNvSpPr>
          <p:nvPr/>
        </p:nvSpPr>
        <p:spPr bwMode="auto">
          <a:xfrm>
            <a:off x="381000" y="1295400"/>
            <a:ext cx="8534400" cy="4154984"/>
          </a:xfrm>
          <a:prstGeom prst="rect">
            <a:avLst/>
          </a:prstGeom>
          <a:noFill/>
          <a:ln w="9525">
            <a:noFill/>
            <a:miter lim="800000"/>
            <a:headEnd/>
            <a:tailEnd/>
          </a:ln>
        </p:spPr>
        <p:txBody>
          <a:bodyPr>
            <a:spAutoFit/>
          </a:bodyPr>
          <a:lstStyle/>
          <a:p>
            <a:pPr marL="342900" indent="-342900">
              <a:buFont typeface="Arial" pitchFamily="34" charset="0"/>
              <a:buChar char="•"/>
            </a:pPr>
            <a:r>
              <a:rPr lang="en-US" sz="2400" dirty="0"/>
              <a:t>In a paper titled “A Study in Project Failure,” two researchers examined the success </a:t>
            </a:r>
            <a:r>
              <a:rPr lang="en-US" sz="2400" dirty="0" smtClean="0"/>
              <a:t>and failure </a:t>
            </a:r>
            <a:r>
              <a:rPr lang="en-US" sz="2400" dirty="0"/>
              <a:t>of 214 IT projects over an eight-year period in several European countries. </a:t>
            </a:r>
            <a:endParaRPr lang="en-US" sz="2400" dirty="0" smtClean="0"/>
          </a:p>
          <a:p>
            <a:pPr marL="342900" indent="-342900">
              <a:buFont typeface="Arial" pitchFamily="34" charset="0"/>
              <a:buChar char="•"/>
            </a:pPr>
            <a:r>
              <a:rPr lang="en-US" sz="2400" dirty="0" smtClean="0"/>
              <a:t>The researchers </a:t>
            </a:r>
            <a:r>
              <a:rPr lang="en-US" sz="2400" dirty="0"/>
              <a:t>found that only one in eight (12.5 percent) were considered successful </a:t>
            </a:r>
            <a:r>
              <a:rPr lang="en-US" sz="2400" dirty="0" smtClean="0"/>
              <a:t>in terms </a:t>
            </a:r>
            <a:r>
              <a:rPr lang="en-US" sz="2400" dirty="0"/>
              <a:t>of meeting scope, time, and cost goals. </a:t>
            </a:r>
            <a:endParaRPr lang="en-US" sz="2400" dirty="0" smtClean="0"/>
          </a:p>
          <a:p>
            <a:pPr marL="342900" indent="-342900">
              <a:buFont typeface="Arial" pitchFamily="34" charset="0"/>
              <a:buChar char="•"/>
            </a:pPr>
            <a:r>
              <a:rPr lang="en-US" sz="2400" dirty="0" smtClean="0"/>
              <a:t>The </a:t>
            </a:r>
            <a:r>
              <a:rPr lang="en-US" sz="2400" dirty="0"/>
              <a:t>authors </a:t>
            </a:r>
            <a:r>
              <a:rPr lang="en-US" sz="2400" dirty="0" smtClean="0"/>
              <a:t>said that the </a:t>
            </a:r>
            <a:r>
              <a:rPr lang="en-US" sz="2400" dirty="0"/>
              <a:t>culture within many </a:t>
            </a:r>
            <a:r>
              <a:rPr lang="en-US" sz="2400" dirty="0" smtClean="0"/>
              <a:t>organizations </a:t>
            </a:r>
            <a:r>
              <a:rPr lang="en-US" sz="2400" dirty="0"/>
              <a:t>is often </a:t>
            </a:r>
            <a:r>
              <a:rPr lang="en-US" sz="2400" dirty="0" smtClean="0"/>
              <a:t>to blame</a:t>
            </a:r>
          </a:p>
          <a:p>
            <a:pPr marL="342900" indent="-342900">
              <a:buFont typeface="Arial" pitchFamily="34" charset="0"/>
              <a:buChar char="•"/>
            </a:pPr>
            <a:r>
              <a:rPr lang="en-US" sz="2400" dirty="0" smtClean="0">
                <a:cs typeface="Times New Roman" pitchFamily="18" charset="0"/>
              </a:rPr>
              <a:t>Among other things, people often do not discuss important leadership, stakeholder, and risk management issues</a:t>
            </a:r>
            <a:endParaRPr lang="en-US" sz="2400" dirty="0">
              <a:cs typeface="Times New Roman" pitchFamily="18" charset="0"/>
            </a:endParaRPr>
          </a:p>
        </p:txBody>
      </p:sp>
      <p:sp>
        <p:nvSpPr>
          <p:cNvPr id="8" name="Footer Placeholder 7"/>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1"/>
          </p:nvPr>
        </p:nvSpPr>
        <p:spPr/>
        <p:txBody>
          <a:bodyPr/>
          <a:lstStyle/>
          <a:p>
            <a:pPr>
              <a:defRPr/>
            </a:pPr>
            <a:fld id="{0BD84499-56DB-4FF3-8D99-174F9EB97545}"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r>
              <a:rPr lang="en-US" dirty="0" smtClean="0"/>
              <a:t>Organizational Structures</a:t>
            </a:r>
          </a:p>
        </p:txBody>
      </p:sp>
      <p:sp>
        <p:nvSpPr>
          <p:cNvPr id="18437" name="Rectangle 3"/>
          <p:cNvSpPr>
            <a:spLocks noGrp="1" noChangeArrowheads="1"/>
          </p:cNvSpPr>
          <p:nvPr>
            <p:ph idx="1"/>
          </p:nvPr>
        </p:nvSpPr>
        <p:spPr/>
        <p:txBody>
          <a:bodyPr/>
          <a:lstStyle/>
          <a:p>
            <a:r>
              <a:rPr lang="en-US" dirty="0" smtClean="0"/>
              <a:t>3 basic organization structures</a:t>
            </a:r>
          </a:p>
          <a:p>
            <a:pPr lvl="1"/>
            <a:r>
              <a:rPr lang="en-US" sz="2800" b="1" dirty="0" smtClean="0"/>
              <a:t>Functional:</a:t>
            </a:r>
            <a:r>
              <a:rPr lang="en-US" sz="2800" dirty="0" smtClean="0"/>
              <a:t> functional managers report to the CEO</a:t>
            </a:r>
          </a:p>
          <a:p>
            <a:pPr lvl="1"/>
            <a:r>
              <a:rPr lang="en-US" sz="2800" b="1" dirty="0" smtClean="0"/>
              <a:t>Project:</a:t>
            </a:r>
            <a:r>
              <a:rPr lang="en-US" sz="2800" dirty="0" smtClean="0"/>
              <a:t> program managers report to the CEO</a:t>
            </a:r>
          </a:p>
          <a:p>
            <a:pPr lvl="1"/>
            <a:r>
              <a:rPr lang="en-US" sz="2800" b="1" dirty="0" smtClean="0"/>
              <a:t>Matrix:</a:t>
            </a:r>
            <a:r>
              <a:rPr lang="en-US" sz="2800" dirty="0" smtClean="0"/>
              <a:t> middle ground between functional and project structures; personnel often report to two or more bosses; structure can be weak, balanced, or strong matrix</a:t>
            </a:r>
          </a:p>
        </p:txBody>
      </p:sp>
      <p:sp>
        <p:nvSpPr>
          <p:cNvPr id="1843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C4723D0A-DC20-4FDC-880A-596289672AA3}" type="slidenum">
              <a:rPr lang="en-US"/>
              <a:pPr>
                <a:defRPr/>
              </a:pPr>
              <a:t>9</a:t>
            </a:fld>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3134</TotalTime>
  <Words>3023</Words>
  <Application>Microsoft Office PowerPoint</Application>
  <PresentationFormat>On-screen Show (4:3)</PresentationFormat>
  <Paragraphs>334</Paragraphs>
  <Slides>44</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44</vt:i4>
      </vt:variant>
    </vt:vector>
  </HeadingPairs>
  <TitlesOfParts>
    <vt:vector size="55" baseType="lpstr">
      <vt:lpstr>Arial</vt:lpstr>
      <vt:lpstr>Arial Rounded MT Bold</vt:lpstr>
      <vt:lpstr>Calibri</vt:lpstr>
      <vt:lpstr>Lucida Sans Unicode</vt:lpstr>
      <vt:lpstr>Symbol</vt:lpstr>
      <vt:lpstr>Times New Roman</vt:lpstr>
      <vt:lpstr>Verdana</vt:lpstr>
      <vt:lpstr>Wingdings 2</vt:lpstr>
      <vt:lpstr>Wingdings 3</vt:lpstr>
      <vt:lpstr>Custom Design</vt:lpstr>
      <vt:lpstr>Theme1</vt:lpstr>
      <vt:lpstr>Chapter 2: The Project Management and Information Technology Context</vt:lpstr>
      <vt:lpstr>Learning Objectives, Part 1</vt:lpstr>
      <vt:lpstr>Learning Objectives, Part 2</vt:lpstr>
      <vt:lpstr>Projects Cannot Be Run In Isolation</vt:lpstr>
      <vt:lpstr>A Systems View of Project Management</vt:lpstr>
      <vt:lpstr>Figure 2-1. Three Sphere Model for Systems Management</vt:lpstr>
      <vt:lpstr>Figure 2-2. Perspectives on Organizations</vt:lpstr>
      <vt:lpstr>What Went Wrong?</vt:lpstr>
      <vt:lpstr>Organizational Structures</vt:lpstr>
      <vt:lpstr>Figure 2-3. Functional, Project, and Matrix Organizational Structures</vt:lpstr>
      <vt:lpstr>Table 2-1.  Organizational Structure Influences on Projects</vt:lpstr>
      <vt:lpstr>Organizational Culture</vt:lpstr>
      <vt:lpstr>Ten Characteristics of Organizational Culture</vt:lpstr>
      <vt:lpstr>Stakeholder Management</vt:lpstr>
      <vt:lpstr>Media Snapshot</vt:lpstr>
      <vt:lpstr>The Importance of Top Management Commitment</vt:lpstr>
      <vt:lpstr>How Top Management Can Help Project Managers</vt:lpstr>
      <vt:lpstr>Best Practice</vt:lpstr>
      <vt:lpstr>Need for Organizational Commitment to Information Technology (IT)</vt:lpstr>
      <vt:lpstr>Need for Organizational Standards</vt:lpstr>
      <vt:lpstr>Project Phases and the Project Life Cycle</vt:lpstr>
      <vt:lpstr>More on Project Phases</vt:lpstr>
      <vt:lpstr>Figure 2-4. Phases of the Traditional Project Life Cycle</vt:lpstr>
      <vt:lpstr>Product Life Cycles</vt:lpstr>
      <vt:lpstr>Predictive Life Cycle Models</vt:lpstr>
      <vt:lpstr>Figure 2-5. Waterfall and Spiral Life Cycle Models</vt:lpstr>
      <vt:lpstr>Agile Software Development</vt:lpstr>
      <vt:lpstr>The Importance of Project Phases and Management Reviews</vt:lpstr>
      <vt:lpstr>What Went Right?</vt:lpstr>
      <vt:lpstr>The Context of IT Projects</vt:lpstr>
      <vt:lpstr>Recent Trends Affecting IT Project Management</vt:lpstr>
      <vt:lpstr>Important Issues and Suggestions Related to Globalization</vt:lpstr>
      <vt:lpstr>Outsourcing</vt:lpstr>
      <vt:lpstr>Global Issues</vt:lpstr>
      <vt:lpstr>Virtual Teams Advantages</vt:lpstr>
      <vt:lpstr>Virtual Team Disadvantages</vt:lpstr>
      <vt:lpstr>Agile Project Management</vt:lpstr>
      <vt:lpstr>Agile Makes Sense for Some Projects, But Not All</vt:lpstr>
      <vt:lpstr>Manifesto for Agile Software Development</vt:lpstr>
      <vt:lpstr>Scrum</vt:lpstr>
      <vt:lpstr>Figure 2-6. Scrum Framework</vt:lpstr>
      <vt:lpstr>Kanban</vt:lpstr>
      <vt:lpstr>Agile, the PMBOK® Guide, and a New Certification</vt:lpstr>
      <vt:lpstr>Chapter Summary</vt:lpstr>
    </vt:vector>
  </TitlesOfParts>
  <Company>Augsburg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Georges, Tim</cp:lastModifiedBy>
  <cp:revision>184</cp:revision>
  <dcterms:created xsi:type="dcterms:W3CDTF">2001-07-05T23:10:12Z</dcterms:created>
  <dcterms:modified xsi:type="dcterms:W3CDTF">2018-08-07T15:49:15Z</dcterms:modified>
</cp:coreProperties>
</file>