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 id="2147483885" r:id="rId2"/>
  </p:sldMasterIdLst>
  <p:notesMasterIdLst>
    <p:notesMasterId r:id="rId47"/>
  </p:notesMasterIdLst>
  <p:handoutMasterIdLst>
    <p:handoutMasterId r:id="rId48"/>
  </p:handoutMasterIdLst>
  <p:sldIdLst>
    <p:sldId id="399" r:id="rId3"/>
    <p:sldId id="353" r:id="rId4"/>
    <p:sldId id="354" r:id="rId5"/>
    <p:sldId id="355" r:id="rId6"/>
    <p:sldId id="377" r:id="rId7"/>
    <p:sldId id="357" r:id="rId8"/>
    <p:sldId id="358" r:id="rId9"/>
    <p:sldId id="359" r:id="rId10"/>
    <p:sldId id="360" r:id="rId11"/>
    <p:sldId id="378" r:id="rId12"/>
    <p:sldId id="362" r:id="rId13"/>
    <p:sldId id="384" r:id="rId14"/>
    <p:sldId id="363" r:id="rId15"/>
    <p:sldId id="364" r:id="rId16"/>
    <p:sldId id="380" r:id="rId17"/>
    <p:sldId id="365" r:id="rId18"/>
    <p:sldId id="366" r:id="rId19"/>
    <p:sldId id="381" r:id="rId20"/>
    <p:sldId id="382" r:id="rId21"/>
    <p:sldId id="383" r:id="rId22"/>
    <p:sldId id="367" r:id="rId23"/>
    <p:sldId id="368" r:id="rId24"/>
    <p:sldId id="369" r:id="rId25"/>
    <p:sldId id="370" r:id="rId26"/>
    <p:sldId id="371" r:id="rId27"/>
    <p:sldId id="375" r:id="rId28"/>
    <p:sldId id="372" r:id="rId29"/>
    <p:sldId id="373" r:id="rId30"/>
    <p:sldId id="385" r:id="rId31"/>
    <p:sldId id="386" r:id="rId32"/>
    <p:sldId id="387" r:id="rId33"/>
    <p:sldId id="388" r:id="rId34"/>
    <p:sldId id="389" r:id="rId35"/>
    <p:sldId id="390" r:id="rId36"/>
    <p:sldId id="391" r:id="rId37"/>
    <p:sldId id="392" r:id="rId38"/>
    <p:sldId id="394" r:id="rId39"/>
    <p:sldId id="398" r:id="rId40"/>
    <p:sldId id="393" r:id="rId41"/>
    <p:sldId id="395" r:id="rId42"/>
    <p:sldId id="396" r:id="rId43"/>
    <p:sldId id="397" r:id="rId44"/>
    <p:sldId id="376" r:id="rId45"/>
    <p:sldId id="374" r:id="rId46"/>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D6EA"/>
    <a:srgbClr val="C1E3F2"/>
    <a:srgbClr val="0093C3"/>
    <a:srgbClr val="C6E9FC"/>
    <a:srgbClr val="666699"/>
    <a:srgbClr val="5B5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837" autoAdjust="0"/>
    <p:restoredTop sz="94540" autoAdjust="0"/>
  </p:normalViewPr>
  <p:slideViewPr>
    <p:cSldViewPr>
      <p:cViewPr varScale="1">
        <p:scale>
          <a:sx n="96" d="100"/>
          <a:sy n="96" d="100"/>
        </p:scale>
        <p:origin x="96" y="7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542"/>
    </p:cViewPr>
  </p:sorterViewPr>
  <p:notesViewPr>
    <p:cSldViewPr>
      <p:cViewPr varScale="1">
        <p:scale>
          <a:sx n="63" d="100"/>
          <a:sy n="63" d="100"/>
        </p:scale>
        <p:origin x="-600" y="-67"/>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handoutMaster" Target="handoutMasters/handoutMaster1.xml"/><Relationship Id="rId8" Type="http://schemas.openxmlformats.org/officeDocument/2006/relationships/slide" Target="slides/slide6.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5"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59396"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59397"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2F6D35DD-CB0D-4F94-8381-AA6C7D808E36}" type="slidenum">
              <a:rPr lang="en-US"/>
              <a:pPr>
                <a:defRPr/>
              </a:pPr>
              <a:t>‹#›</a:t>
            </a:fld>
            <a:endParaRPr lang="en-US" dirty="0"/>
          </a:p>
        </p:txBody>
      </p:sp>
    </p:spTree>
    <p:extLst>
      <p:ext uri="{BB962C8B-B14F-4D97-AF65-F5344CB8AC3E}">
        <p14:creationId xmlns:p14="http://schemas.microsoft.com/office/powerpoint/2010/main" val="2580430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6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endParaRPr lang="en-US" dirty="0"/>
          </a:p>
        </p:txBody>
      </p:sp>
      <p:sp>
        <p:nvSpPr>
          <p:cNvPr id="3379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686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87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FontTx/>
              <a:buNone/>
              <a:defRPr sz="1200">
                <a:latin typeface="Times New Roman" pitchFamily="18" charset="0"/>
              </a:defRPr>
            </a:lvl1pPr>
          </a:lstStyle>
          <a:p>
            <a:pPr>
              <a:defRPr/>
            </a:pPr>
            <a:endParaRPr lang="en-US" dirty="0"/>
          </a:p>
        </p:txBody>
      </p:sp>
      <p:sp>
        <p:nvSpPr>
          <p:cNvPr id="3687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FontTx/>
              <a:buNone/>
              <a:defRPr sz="1200">
                <a:latin typeface="Times New Roman" pitchFamily="18" charset="0"/>
              </a:defRPr>
            </a:lvl1pPr>
          </a:lstStyle>
          <a:p>
            <a:pPr>
              <a:defRPr/>
            </a:pPr>
            <a:fld id="{98AB6CC8-3AA5-49ED-9890-54F60A81E2ED}" type="slidenum">
              <a:rPr lang="en-US"/>
              <a:pPr>
                <a:defRPr/>
              </a:pPr>
              <a:t>‹#›</a:t>
            </a:fld>
            <a:endParaRPr lang="en-US" dirty="0"/>
          </a:p>
        </p:txBody>
      </p:sp>
    </p:spTree>
    <p:extLst>
      <p:ext uri="{BB962C8B-B14F-4D97-AF65-F5344CB8AC3E}">
        <p14:creationId xmlns:p14="http://schemas.microsoft.com/office/powerpoint/2010/main" val="2943609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b="1" kern="1200" dirty="0" smtClean="0">
              <a:solidFill>
                <a:schemeClr val="tx2"/>
              </a:solidFill>
              <a:effectLst>
                <a:outerShdw blurRad="38100" dist="38100" dir="2700000" algn="tl">
                  <a:srgbClr val="FFFFFF"/>
                </a:outerShdw>
              </a:effectLst>
              <a:latin typeface="Arial Rounded MT Bold" pitchFamily="34" charset="0"/>
              <a:ea typeface="+mn-ea"/>
              <a:cs typeface="+mn-cs"/>
            </a:endParaRPr>
          </a:p>
        </p:txBody>
      </p:sp>
      <p:sp>
        <p:nvSpPr>
          <p:cNvPr id="59396" name="Slide Number Placeholder 3"/>
          <p:cNvSpPr>
            <a:spLocks noGrp="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6EC327F-7E80-4D08-B8B0-0F574A3B94BC}"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dirty="0" smtClean="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10250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8AB6CC8-3AA5-49ED-9890-54F60A81E2ED}" type="slidenum">
              <a:rPr lang="en-US" smtClean="0"/>
              <a:pPr>
                <a:defRPr/>
              </a:pPr>
              <a:t>2</a:t>
            </a:fld>
            <a:endParaRPr lang="en-US" dirty="0"/>
          </a:p>
        </p:txBody>
      </p:sp>
    </p:spTree>
    <p:extLst>
      <p:ext uri="{BB962C8B-B14F-4D97-AF65-F5344CB8AC3E}">
        <p14:creationId xmlns:p14="http://schemas.microsoft.com/office/powerpoint/2010/main" val="36340429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1858776-FFC7-4B73-A0BE-0A2425E7705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04189FF-18B1-4344-85A1-B95F04828F4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6626836F-6D21-40AC-B6D5-970BA9FEF6C6}"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grpSp>
        <p:nvGrpSpPr>
          <p:cNvPr id="2"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Information Technology Project Management, Eighth Edition</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C6993DF6-04DE-49F5-85F2-C7A451E1D89C}" type="slidenum">
              <a:rPr lang="en-US" smtClean="0"/>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ooter Placeholder 21"/>
          <p:cNvSpPr txBox="1">
            <a:spLocks/>
          </p:cNvSpPr>
          <p:nvPr/>
        </p:nvSpPr>
        <p:spPr>
          <a:xfrm>
            <a:off x="5486400" y="6492875"/>
            <a:ext cx="1600200" cy="365125"/>
          </a:xfrm>
          <a:prstGeom prst="rect">
            <a:avLst/>
          </a:prstGeom>
        </p:spPr>
        <p:txBody>
          <a:bodyPr anchor="b"/>
          <a:lstStyle>
            <a:lvl1pPr algn="l">
              <a:buFontTx/>
              <a:buNone/>
              <a:defRPr smtClean="0"/>
            </a:lvl1pPr>
          </a:lstStyle>
          <a:p>
            <a:pPr>
              <a:defRPr/>
            </a:pPr>
            <a:r>
              <a:rPr lang="en-US" sz="1200" dirty="0">
                <a:latin typeface="+mn-lt"/>
              </a:rPr>
              <a:t>Copyright </a:t>
            </a:r>
            <a:r>
              <a:rPr lang="en-US" sz="1200" dirty="0" smtClean="0">
                <a:latin typeface="+mn-lt"/>
              </a:rPr>
              <a:t>2016</a:t>
            </a:r>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rtlCol="0"/>
          <a:lstStyle/>
          <a:p>
            <a:r>
              <a:rPr lang="en-US" dirty="0" smtClean="0"/>
              <a:t>Click to edit Master title style</a:t>
            </a:r>
            <a:endParaRPr lang="en-US" dirty="0"/>
          </a:p>
        </p:txBody>
      </p:sp>
      <p:sp>
        <p:nvSpPr>
          <p:cNvPr id="6" name="Slide Number Placeholder 17"/>
          <p:cNvSpPr>
            <a:spLocks noGrp="1"/>
          </p:cNvSpPr>
          <p:nvPr>
            <p:ph type="sldNum" sz="quarter" idx="11"/>
          </p:nvPr>
        </p:nvSpPr>
        <p:spPr>
          <a:xfrm>
            <a:off x="8588375" y="6492875"/>
            <a:ext cx="555625" cy="365125"/>
          </a:xfrm>
        </p:spPr>
        <p:txBody>
          <a:bodyPr/>
          <a:lstStyle>
            <a:lvl1pPr>
              <a:buFontTx/>
              <a:buNone/>
              <a:defRPr sz="1200">
                <a:latin typeface="+mn-lt"/>
              </a:defRPr>
            </a:lvl1pPr>
          </a:lstStyle>
          <a:p>
            <a:pPr>
              <a:defRPr/>
            </a:pPr>
            <a:fld id="{AEAD0689-3C8F-4F33-9924-B2EDADDE0827}" type="slidenum">
              <a:rPr lang="en-US" smtClean="0"/>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dirty="0"/>
          </a:p>
        </p:txBody>
      </p:sp>
      <p:sp>
        <p:nvSpPr>
          <p:cNvPr id="7" name="Footer Placeholder 4"/>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02B16E2C-66FB-4563-938E-00D3D3F5AFA2}"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2A8D7843-9969-4F8E-A88A-8AA20738ECBE}"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dirty="0"/>
          </a:p>
        </p:txBody>
      </p:sp>
      <p:sp>
        <p:nvSpPr>
          <p:cNvPr id="8" name="Footer Placeholder 7"/>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894D1F16-3164-48C9-BE93-46E6222A9458}"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dirty="0"/>
          </a:p>
        </p:txBody>
      </p:sp>
      <p:sp>
        <p:nvSpPr>
          <p:cNvPr id="4" name="Footer Placeholder 3"/>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C796DE11-80E7-4489-BDD7-4B19D01BE34D}"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dirty="0"/>
          </a:p>
        </p:txBody>
      </p:sp>
      <p:sp>
        <p:nvSpPr>
          <p:cNvPr id="3"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A9D3FB81-A197-44BB-AB72-5222D2F2842D}" type="slidenum">
              <a:rPr lang="en-US" smtClean="0"/>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dirty="0"/>
          </a:p>
        </p:txBody>
      </p:sp>
      <p:sp>
        <p:nvSpPr>
          <p:cNvPr id="6" name="Footer Placeholder 5"/>
          <p:cNvSpPr>
            <a:spLocks noGrp="1"/>
          </p:cNvSpPr>
          <p:nvPr>
            <p:ph type="ftr" sz="quarter" idx="11"/>
          </p:nvPr>
        </p:nvSpPr>
        <p:spPr/>
        <p:txBody>
          <a:bodyPr/>
          <a:lstStyle>
            <a:lvl1pPr>
              <a:defRPr/>
            </a:lvl1pPr>
            <a:extLst/>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1480CF74-8279-4576-ACBA-9BB46C039DCF}"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7DE74-A85F-476A-9325-D1A08EC24556}"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smtClean="0"/>
              <a:t>Information Technology Project Management, Eighth Edition</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F549ACF2-A699-4C96-8233-0925DEF2DF3D}"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E76C7DDF-5D95-44A0-B986-76DC6EDE5C1D}" type="slidenum">
              <a:rPr lang="en-US" smtClean="0"/>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dirty="0"/>
          </a:p>
        </p:txBody>
      </p:sp>
      <p:sp>
        <p:nvSpPr>
          <p:cNvPr id="5" name="Footer Placeholder 21"/>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206CE3A3-F11B-49E3-BEE8-4D3225E99C0E}"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AC146C4-09F4-4063-8F93-37415FBBF07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3CAB32D2-24F7-472F-8177-F524451F4F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08CF9F0A-339C-44DA-9176-9317E5A118A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C11DDD4A-15D1-4B69-A417-FFE46350475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dirty="0"/>
          </a:p>
        </p:txBody>
      </p:sp>
      <p:sp>
        <p:nvSpPr>
          <p:cNvPr id="3"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13F3BDB-9CC5-4FB3-99A2-C336C99C471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A669F0F-D523-45AB-8D66-DBDD8D3D261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dirty="0"/>
          </a:p>
        </p:txBody>
      </p:sp>
      <p:sp>
        <p:nvSpPr>
          <p:cNvPr id="6" name="Footer Placeholder 4"/>
          <p:cNvSpPr>
            <a:spLocks noGrp="1"/>
          </p:cNvSpPr>
          <p:nvPr>
            <p:ph type="ftr" sz="quarter" idx="11"/>
          </p:nvPr>
        </p:nvSpPr>
        <p:spPr/>
        <p:txBody>
          <a:bodyPr/>
          <a:lstStyle>
            <a:lvl1pPr>
              <a:defRPr/>
            </a:lvl1pPr>
          </a:lstStyle>
          <a:p>
            <a:pPr>
              <a:defRPr/>
            </a:pPr>
            <a:r>
              <a:rPr lang="en-US" smtClean="0"/>
              <a:t>Information Technology Project Management, Eighth Edition</a:t>
            </a: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88335ED-9CF9-4241-8DCB-BE22B81DAF6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nSpc>
                <a:spcPct val="90000"/>
              </a:lnSpc>
              <a:spcBef>
                <a:spcPct val="20000"/>
              </a:spcBef>
              <a:buFontTx/>
              <a:buChar char="•"/>
              <a:defRPr sz="1200">
                <a:solidFill>
                  <a:srgbClr val="898989"/>
                </a:solidFill>
                <a:latin typeface="Times New Roman" pitchFamily="18" charset="0"/>
              </a:defRPr>
            </a:lvl1pPr>
          </a:lstStyle>
          <a:p>
            <a:pPr>
              <a:defRPr/>
            </a:pP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lnSpc>
                <a:spcPct val="90000"/>
              </a:lnSpc>
              <a:spcBef>
                <a:spcPct val="20000"/>
              </a:spcBef>
              <a:buFontTx/>
              <a:buChar char="•"/>
              <a:defRPr sz="1200">
                <a:solidFill>
                  <a:srgbClr val="898989"/>
                </a:solidFill>
                <a:latin typeface="Times New Roman" pitchFamily="18" charset="0"/>
              </a:defRPr>
            </a:lvl1p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lnSpc>
                <a:spcPct val="90000"/>
              </a:lnSpc>
              <a:spcBef>
                <a:spcPct val="20000"/>
              </a:spcBef>
              <a:buFontTx/>
              <a:buChar char="•"/>
              <a:defRPr sz="1200">
                <a:solidFill>
                  <a:schemeClr val="tx1">
                    <a:tint val="75000"/>
                  </a:schemeClr>
                </a:solidFill>
                <a:latin typeface="Times New Roman" pitchFamily="18" charset="0"/>
              </a:defRPr>
            </a:lvl1pPr>
          </a:lstStyle>
          <a:p>
            <a:pPr>
              <a:defRPr/>
            </a:pPr>
            <a:fld id="{ECCCE6BE-E0BD-4CB7-8472-8F9AEAEF8CA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a:defRPr/>
            </a:pPr>
            <a:endParaRPr lang="en-US" dirty="0"/>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a:defRPr/>
            </a:pPr>
            <a:endParaRPr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smtClean="0"/>
              <a:t>Information Technology Project Management, Eighth Edition</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ECCCE6BE-E0BD-4CB7-8472-8F9AEAEF8CA6}"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6"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96" r:id="rId11"/>
  </p:sldLayoutIdLst>
  <p:hf hd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Arial" charset="0"/>
        </a:defRPr>
      </a:lvl2pPr>
      <a:lvl3pPr algn="l" rtl="0" eaLnBrk="1" fontAlgn="base" hangingPunct="1">
        <a:spcBef>
          <a:spcPct val="0"/>
        </a:spcBef>
        <a:spcAft>
          <a:spcPct val="0"/>
        </a:spcAft>
        <a:defRPr sz="4100" b="1">
          <a:solidFill>
            <a:schemeClr val="tx2"/>
          </a:solidFill>
          <a:latin typeface="Arial" charset="0"/>
        </a:defRPr>
      </a:lvl3pPr>
      <a:lvl4pPr algn="l" rtl="0" eaLnBrk="1" fontAlgn="base" hangingPunct="1">
        <a:spcBef>
          <a:spcPct val="0"/>
        </a:spcBef>
        <a:spcAft>
          <a:spcPct val="0"/>
        </a:spcAft>
        <a:defRPr sz="4100" b="1">
          <a:solidFill>
            <a:schemeClr val="tx2"/>
          </a:solidFill>
          <a:latin typeface="Arial" charset="0"/>
        </a:defRPr>
      </a:lvl4pPr>
      <a:lvl5pPr algn="l" rtl="0" eaLnBrk="1" fontAlgn="base" hangingPunct="1">
        <a:spcBef>
          <a:spcPct val="0"/>
        </a:spcBef>
        <a:spcAft>
          <a:spcPct val="0"/>
        </a:spcAft>
        <a:defRPr sz="4100" b="1">
          <a:solidFill>
            <a:schemeClr val="tx2"/>
          </a:solidFill>
          <a:latin typeface="Arial"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3" Type="http://schemas.openxmlformats.org/officeDocument/2006/relationships/hyperlink" Target="http://www.kathyschwalbe.com/" TargetMode="External"/><Relationship Id="rId2" Type="http://schemas.openxmlformats.org/officeDocument/2006/relationships/hyperlink" Target="http://www.pmtexts.com/" TargetMode="External"/><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0" y="762000"/>
            <a:ext cx="9144000" cy="2166109"/>
          </a:xfrm>
        </p:spPr>
        <p:txBody>
          <a:bodyPr>
            <a:noAutofit/>
          </a:bodyPr>
          <a:lstStyle/>
          <a:p>
            <a:pPr fontAlgn="auto">
              <a:spcAft>
                <a:spcPts val="0"/>
              </a:spcAft>
              <a:defRPr/>
            </a:pPr>
            <a:r>
              <a:rPr dirty="0">
                <a:effectLst>
                  <a:outerShdw blurRad="38100" dist="38100" dir="2700000" algn="tl">
                    <a:srgbClr val="FFFFFF"/>
                  </a:outerShdw>
                </a:effectLst>
                <a:latin typeface="Arial Rounded MT Bold" pitchFamily="34" charset="0"/>
              </a:rPr>
              <a:t>Chapter </a:t>
            </a:r>
            <a:r>
              <a:rPr lang="en-US" smtClean="0">
                <a:effectLst>
                  <a:outerShdw blurRad="38100" dist="38100" dir="2700000" algn="tl">
                    <a:srgbClr val="FFFFFF"/>
                  </a:outerShdw>
                </a:effectLst>
                <a:latin typeface="Arial Rounded MT Bold" pitchFamily="34" charset="0"/>
              </a:rPr>
              <a:t>3</a:t>
            </a:r>
            <a:r>
              <a:rPr smtClean="0">
                <a:effectLst>
                  <a:outerShdw blurRad="38100" dist="38100" dir="2700000" algn="tl">
                    <a:srgbClr val="FFFFFF"/>
                  </a:outerShdw>
                </a:effectLst>
                <a:latin typeface="Arial Rounded MT Bold" pitchFamily="34" charset="0"/>
              </a:rPr>
              <a:t>:</a:t>
            </a:r>
            <a:r>
              <a:rPr lang="en-US" smtClean="0">
                <a:effectLst>
                  <a:outerShdw blurRad="38100" dist="38100" dir="2700000" algn="tl">
                    <a:srgbClr val="FFFFFF"/>
                  </a:outerShdw>
                </a:effectLst>
                <a:latin typeface="Arial Rounded MT Bold" pitchFamily="34" charset="0"/>
              </a:rPr>
              <a:t/>
            </a:r>
            <a:br>
              <a:rPr lang="en-US" smtClean="0">
                <a:effectLst>
                  <a:outerShdw blurRad="38100" dist="38100" dir="2700000" algn="tl">
                    <a:srgbClr val="FFFFFF"/>
                  </a:outerShdw>
                </a:effectLst>
                <a:latin typeface="Arial Rounded MT Bold" pitchFamily="34" charset="0"/>
              </a:rPr>
            </a:br>
            <a:r>
              <a:rPr lang="en-US" sz="4400" smtClean="0">
                <a:effectLst>
                  <a:outerShdw blurRad="38100" dist="38100" dir="2700000" algn="tl">
                    <a:srgbClr val="FFFFFF"/>
                  </a:outerShdw>
                </a:effectLst>
                <a:latin typeface="Arial Rounded MT Bold" pitchFamily="34" charset="0"/>
              </a:rPr>
              <a:t>The </a:t>
            </a:r>
            <a:r>
              <a:rPr lang="en-US" sz="4400" dirty="0" smtClean="0">
                <a:effectLst>
                  <a:outerShdw blurRad="38100" dist="38100" dir="2700000" algn="tl">
                    <a:srgbClr val="FFFFFF"/>
                  </a:outerShdw>
                </a:effectLst>
                <a:latin typeface="Arial Rounded MT Bold" pitchFamily="34" charset="0"/>
              </a:rPr>
              <a:t>Project Management Process</a:t>
            </a:r>
            <a:r>
              <a:rPr lang="en-US" sz="4400" baseline="0" dirty="0" smtClean="0">
                <a:effectLst>
                  <a:outerShdw blurRad="38100" dist="38100" dir="2700000" algn="tl">
                    <a:srgbClr val="FFFFFF"/>
                  </a:outerShdw>
                </a:effectLst>
                <a:latin typeface="Arial Rounded MT Bold" pitchFamily="34" charset="0"/>
              </a:rPr>
              <a:t> Groups: A Case Study</a:t>
            </a:r>
            <a:endParaRPr dirty="0">
              <a:effectLst>
                <a:outerShdw blurRad="38100" dist="38100" dir="2700000" algn="tl">
                  <a:srgbClr val="FFFFFF"/>
                </a:outerShdw>
              </a:effectLst>
              <a:latin typeface="Arial Rounded MT Bold" pitchFamily="34" charset="0"/>
            </a:endParaRPr>
          </a:p>
        </p:txBody>
      </p:sp>
      <p:sp>
        <p:nvSpPr>
          <p:cNvPr id="2" name="Subtitle 1"/>
          <p:cNvSpPr>
            <a:spLocks noGrp="1"/>
          </p:cNvSpPr>
          <p:nvPr>
            <p:ph type="subTitle" idx="1"/>
          </p:nvPr>
        </p:nvSpPr>
        <p:spPr>
          <a:xfrm>
            <a:off x="208000" y="3657600"/>
            <a:ext cx="5659400" cy="1199704"/>
          </a:xfrm>
        </p:spPr>
        <p:txBody>
          <a:bodyPr/>
          <a:lstStyle/>
          <a:p>
            <a:pPr>
              <a:defRPr/>
            </a:pPr>
            <a:r>
              <a:rPr lang="en-US" sz="2800" b="1" dirty="0">
                <a:effectLst>
                  <a:outerShdw blurRad="38100" dist="38100" dir="2700000" algn="tl">
                    <a:srgbClr val="FFFFFF"/>
                  </a:outerShdw>
                </a:effectLst>
                <a:latin typeface="Arial Rounded MT Bold" pitchFamily="34" charset="0"/>
              </a:rPr>
              <a:t>Information Technology Project Management, Eighth Edition</a:t>
            </a:r>
          </a:p>
        </p:txBody>
      </p:sp>
      <p:sp>
        <p:nvSpPr>
          <p:cNvPr id="6" name="TextBox 5"/>
          <p:cNvSpPr txBox="1"/>
          <p:nvPr/>
        </p:nvSpPr>
        <p:spPr>
          <a:xfrm>
            <a:off x="304800" y="5791200"/>
            <a:ext cx="5389600" cy="43088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200" b="0" i="0" u="none" strike="noStrike" kern="1200" cap="none" spc="0" normalizeH="0" baseline="0" noProof="0" dirty="0" smtClean="0">
                <a:ln>
                  <a:noFill/>
                </a:ln>
                <a:solidFill>
                  <a:prstClr val="black"/>
                </a:solidFill>
                <a:effectLst/>
                <a:uLnTx/>
                <a:uFillTx/>
                <a:latin typeface="Arial" charset="0"/>
                <a:ea typeface="+mn-ea"/>
                <a:cs typeface="+mn-cs"/>
              </a:rPr>
              <a:t>Note: See the text itself for full citations.</a:t>
            </a:r>
            <a:endParaRPr kumimoji="0" lang="en-US" sz="2200" b="0" i="0" u="none" strike="noStrike" kern="1200" cap="none" spc="0" normalizeH="0" baseline="0" noProof="0" dirty="0">
              <a:ln>
                <a:noFill/>
              </a:ln>
              <a:solidFill>
                <a:prstClr val="black"/>
              </a:solidFill>
              <a:effectLst/>
              <a:uLnTx/>
              <a:uFillTx/>
              <a:latin typeface="Arial" charset="0"/>
              <a:ea typeface="+mn-ea"/>
              <a:cs typeface="+mn-cs"/>
            </a:endParaRPr>
          </a:p>
        </p:txBody>
      </p:sp>
      <p:pic>
        <p:nvPicPr>
          <p:cNvPr id="8" name="Picture 7" descr="The cover of Information Technology Project Management, Eighth Edition by Kathy Schwalbe. The cover features four individuals looking away from the camera and onto a complex map."/>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2928109"/>
            <a:ext cx="2646400" cy="3277621"/>
          </a:xfrm>
          <a:prstGeom prst="rect">
            <a:avLst/>
          </a:prstGeom>
        </p:spPr>
      </p:pic>
    </p:spTree>
    <p:extLst>
      <p:ext uri="{BB962C8B-B14F-4D97-AF65-F5344CB8AC3E}">
        <p14:creationId xmlns:p14="http://schemas.microsoft.com/office/powerpoint/2010/main" val="3771680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563562"/>
          </a:xfrm>
        </p:spPr>
        <p:txBody>
          <a:bodyPr>
            <a:noAutofit/>
          </a:bodyPr>
          <a:lstStyle/>
          <a:p>
            <a:r>
              <a:rPr lang="en-US" sz="4000" dirty="0" smtClean="0"/>
              <a:t>Table 3-1. continued</a:t>
            </a:r>
            <a:endParaRPr lang="en-US" sz="4000" dirty="0"/>
          </a:p>
        </p:txBody>
      </p:sp>
      <p:graphicFrame>
        <p:nvGraphicFramePr>
          <p:cNvPr id="6" name="Table 5" descr="A table with 6 columns and 8 rows. Column headers are Knowledge Area, Project Management Process Groups: Initiating, Project Management Process Groups: Planning, Project Management Process Groups: Executing, Project Management Process Groups: Monitoring and Controlling, and Project Management Process Groups: Closing."/>
          <p:cNvGraphicFramePr>
            <a:graphicFrameLocks noGrp="1"/>
          </p:cNvGraphicFramePr>
          <p:nvPr>
            <p:extLst>
              <p:ext uri="{D42A27DB-BD31-4B8C-83A1-F6EECF244321}">
                <p14:modId xmlns:p14="http://schemas.microsoft.com/office/powerpoint/2010/main" val="588580316"/>
              </p:ext>
            </p:extLst>
          </p:nvPr>
        </p:nvGraphicFramePr>
        <p:xfrm>
          <a:off x="2286000" y="696751"/>
          <a:ext cx="5105402" cy="5475448"/>
        </p:xfrm>
        <a:graphic>
          <a:graphicData uri="http://schemas.openxmlformats.org/drawingml/2006/table">
            <a:tbl>
              <a:tblPr firstRow="1">
                <a:tableStyleId>{5C22544A-7EE6-4342-B048-85BDC9FD1C3A}</a:tableStyleId>
              </a:tblPr>
              <a:tblGrid>
                <a:gridCol w="850718">
                  <a:extLst>
                    <a:ext uri="{9D8B030D-6E8A-4147-A177-3AD203B41FA5}">
                      <a16:colId xmlns:a16="http://schemas.microsoft.com/office/drawing/2014/main" xmlns="" val="1146001079"/>
                    </a:ext>
                  </a:extLst>
                </a:gridCol>
                <a:gridCol w="850718">
                  <a:extLst>
                    <a:ext uri="{9D8B030D-6E8A-4147-A177-3AD203B41FA5}">
                      <a16:colId xmlns:a16="http://schemas.microsoft.com/office/drawing/2014/main" xmlns="" val="859873969"/>
                    </a:ext>
                  </a:extLst>
                </a:gridCol>
                <a:gridCol w="850718">
                  <a:extLst>
                    <a:ext uri="{9D8B030D-6E8A-4147-A177-3AD203B41FA5}">
                      <a16:colId xmlns:a16="http://schemas.microsoft.com/office/drawing/2014/main" xmlns="" val="3518574414"/>
                    </a:ext>
                  </a:extLst>
                </a:gridCol>
                <a:gridCol w="850718">
                  <a:extLst>
                    <a:ext uri="{9D8B030D-6E8A-4147-A177-3AD203B41FA5}">
                      <a16:colId xmlns:a16="http://schemas.microsoft.com/office/drawing/2014/main" xmlns="" val="3072579859"/>
                    </a:ext>
                  </a:extLst>
                </a:gridCol>
                <a:gridCol w="851265">
                  <a:extLst>
                    <a:ext uri="{9D8B030D-6E8A-4147-A177-3AD203B41FA5}">
                      <a16:colId xmlns:a16="http://schemas.microsoft.com/office/drawing/2014/main" xmlns="" val="76625475"/>
                    </a:ext>
                  </a:extLst>
                </a:gridCol>
                <a:gridCol w="851265">
                  <a:extLst>
                    <a:ext uri="{9D8B030D-6E8A-4147-A177-3AD203B41FA5}">
                      <a16:colId xmlns:a16="http://schemas.microsoft.com/office/drawing/2014/main" xmlns="" val="1776256167"/>
                    </a:ext>
                  </a:extLst>
                </a:gridCol>
              </a:tblGrid>
              <a:tr h="904883">
                <a:tc>
                  <a:txBody>
                    <a:bodyPr/>
                    <a:lstStyle/>
                    <a:p>
                      <a:pPr marL="0" marR="0">
                        <a:lnSpc>
                          <a:spcPct val="107000"/>
                        </a:lnSpc>
                        <a:spcBef>
                          <a:spcPts val="0"/>
                        </a:spcBef>
                        <a:spcAft>
                          <a:spcPts val="0"/>
                        </a:spcAft>
                      </a:pPr>
                      <a:r>
                        <a:rPr lang="en-US" sz="700" dirty="0">
                          <a:effectLst/>
                        </a:rPr>
                        <a:t>Knowledge Area</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Project Management Process Groups: Initiating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Project Management Process Groups: Planning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Project Management Process Groups: Executing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Project Management Process Groups: Monitoring and Controlling</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dirty="0">
                          <a:effectLst/>
                        </a:rPr>
                        <a:t>Project Management Process Groups: Closing</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1900595039"/>
                  </a:ext>
                </a:extLst>
              </a:tr>
              <a:tr h="646345">
                <a:tc>
                  <a:txBody>
                    <a:bodyPr/>
                    <a:lstStyle/>
                    <a:p>
                      <a:pPr marL="0" marR="0">
                        <a:lnSpc>
                          <a:spcPct val="107000"/>
                        </a:lnSpc>
                        <a:spcBef>
                          <a:spcPts val="0"/>
                        </a:spcBef>
                        <a:spcAft>
                          <a:spcPts val="0"/>
                        </a:spcAft>
                      </a:pPr>
                      <a:r>
                        <a:rPr lang="en-US" sz="700" dirty="0">
                          <a:effectLst/>
                        </a:rPr>
                        <a:t>Project Cost Management</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Plan cost management, Estimate costs, Determine budget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Control costs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dirty="0">
                          <a:effectLst/>
                        </a:rPr>
                        <a:t>Empty cell</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1020216506"/>
                  </a:ext>
                </a:extLst>
              </a:tr>
              <a:tr h="387807">
                <a:tc>
                  <a:txBody>
                    <a:bodyPr/>
                    <a:lstStyle/>
                    <a:p>
                      <a:pPr marL="0" marR="0">
                        <a:lnSpc>
                          <a:spcPct val="107000"/>
                        </a:lnSpc>
                        <a:spcBef>
                          <a:spcPts val="0"/>
                        </a:spcBef>
                        <a:spcAft>
                          <a:spcPts val="0"/>
                        </a:spcAft>
                      </a:pPr>
                      <a:r>
                        <a:rPr lang="en-US" sz="700">
                          <a:effectLst/>
                        </a:rPr>
                        <a:t>Project Quality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Plan quality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Perform quality assurance</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Control quality</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3369646197"/>
                  </a:ext>
                </a:extLst>
              </a:tr>
              <a:tr h="775614">
                <a:tc>
                  <a:txBody>
                    <a:bodyPr/>
                    <a:lstStyle/>
                    <a:p>
                      <a:pPr marL="0" marR="0">
                        <a:lnSpc>
                          <a:spcPct val="107000"/>
                        </a:lnSpc>
                        <a:spcBef>
                          <a:spcPts val="0"/>
                        </a:spcBef>
                        <a:spcAft>
                          <a:spcPts val="0"/>
                        </a:spcAft>
                      </a:pPr>
                      <a:r>
                        <a:rPr lang="en-US" sz="700">
                          <a:effectLst/>
                        </a:rPr>
                        <a:t>Project Human Resource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Plan human resource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Acquire project team, Develop project team, Manage project team</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4148216021"/>
                  </a:ext>
                </a:extLst>
              </a:tr>
              <a:tr h="517076">
                <a:tc>
                  <a:txBody>
                    <a:bodyPr/>
                    <a:lstStyle/>
                    <a:p>
                      <a:pPr marL="0" marR="0">
                        <a:lnSpc>
                          <a:spcPct val="107000"/>
                        </a:lnSpc>
                        <a:spcBef>
                          <a:spcPts val="0"/>
                        </a:spcBef>
                        <a:spcAft>
                          <a:spcPts val="0"/>
                        </a:spcAft>
                      </a:pPr>
                      <a:r>
                        <a:rPr lang="en-US" sz="700">
                          <a:effectLst/>
                        </a:rPr>
                        <a:t>Project Communications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Plan communications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Manage communication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Control communication</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316899381"/>
                  </a:ext>
                </a:extLst>
              </a:tr>
              <a:tr h="1421959">
                <a:tc>
                  <a:txBody>
                    <a:bodyPr/>
                    <a:lstStyle/>
                    <a:p>
                      <a:pPr marL="0" marR="0">
                        <a:lnSpc>
                          <a:spcPct val="107000"/>
                        </a:lnSpc>
                        <a:spcBef>
                          <a:spcPts val="0"/>
                        </a:spcBef>
                        <a:spcAft>
                          <a:spcPts val="0"/>
                        </a:spcAft>
                      </a:pPr>
                      <a:r>
                        <a:rPr lang="en-US" sz="700">
                          <a:effectLst/>
                        </a:rPr>
                        <a:t>Project Risk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Plan risk management, Identify risks, Perform qualitative risk analysis, Perform quantitative risk analysis, Plan risk responses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Control risks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2260937177"/>
                  </a:ext>
                </a:extLst>
              </a:tr>
              <a:tr h="410882">
                <a:tc>
                  <a:txBody>
                    <a:bodyPr/>
                    <a:lstStyle/>
                    <a:p>
                      <a:pPr marL="0" marR="0">
                        <a:lnSpc>
                          <a:spcPct val="107000"/>
                        </a:lnSpc>
                        <a:spcBef>
                          <a:spcPts val="0"/>
                        </a:spcBef>
                        <a:spcAft>
                          <a:spcPts val="0"/>
                        </a:spcAft>
                      </a:pPr>
                      <a:r>
                        <a:rPr lang="en-US" sz="700">
                          <a:effectLst/>
                        </a:rPr>
                        <a:t>Project Procurement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Empty cell</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Plan procurement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Conduct Procurements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Control procurements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Close procurement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1447933272"/>
                  </a:ext>
                </a:extLst>
              </a:tr>
              <a:tr h="410882">
                <a:tc>
                  <a:txBody>
                    <a:bodyPr/>
                    <a:lstStyle/>
                    <a:p>
                      <a:pPr marL="0" marR="0">
                        <a:lnSpc>
                          <a:spcPct val="107000"/>
                        </a:lnSpc>
                        <a:spcBef>
                          <a:spcPts val="0"/>
                        </a:spcBef>
                        <a:spcAft>
                          <a:spcPts val="0"/>
                        </a:spcAft>
                      </a:pPr>
                      <a:r>
                        <a:rPr lang="en-US" sz="700">
                          <a:effectLst/>
                        </a:rPr>
                        <a:t>Project Stakeholder</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Identify stakeholders</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Plan stakeholder management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Manage stakeholder engagement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a:effectLst/>
                        </a:rPr>
                        <a:t>Control stakeholder engagement</a:t>
                      </a:r>
                      <a:endParaRPr lang="en-US" sz="70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tc>
                  <a:txBody>
                    <a:bodyPr/>
                    <a:lstStyle/>
                    <a:p>
                      <a:pPr marL="0" marR="0">
                        <a:lnSpc>
                          <a:spcPct val="107000"/>
                        </a:lnSpc>
                        <a:spcBef>
                          <a:spcPts val="0"/>
                        </a:spcBef>
                        <a:spcAft>
                          <a:spcPts val="0"/>
                        </a:spcAft>
                      </a:pPr>
                      <a:r>
                        <a:rPr lang="en-US" sz="700" dirty="0">
                          <a:effectLst/>
                        </a:rPr>
                        <a:t>Empty cell</a:t>
                      </a:r>
                      <a:endParaRPr lang="en-US" sz="700" dirty="0">
                        <a:effectLst/>
                        <a:latin typeface="Calibri" panose="020F0502020204030204" pitchFamily="34" charset="0"/>
                        <a:ea typeface="Calibri" panose="020F0502020204030204" pitchFamily="34" charset="0"/>
                        <a:cs typeface="Times New Roman" panose="02020603050405020304" pitchFamily="18" charset="0"/>
                      </a:endParaRPr>
                    </a:p>
                  </a:txBody>
                  <a:tcPr marL="41197" marR="41197" marT="0" marB="0"/>
                </a:tc>
                <a:extLst>
                  <a:ext uri="{0D108BD9-81ED-4DB2-BD59-A6C34878D82A}">
                    <a16:rowId xmlns:a16="http://schemas.microsoft.com/office/drawing/2014/main" xmlns="" val="1560751820"/>
                  </a:ext>
                </a:extLst>
              </a:tr>
            </a:tbl>
          </a:graphicData>
        </a:graphic>
      </p:graphicFrame>
      <p:pic>
        <p:nvPicPr>
          <p:cNvPr id="2" name="Picture 1" descr="A screenshot of the tabl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1200" y="657241"/>
            <a:ext cx="5562600" cy="5898274"/>
          </a:xfrm>
          <a:prstGeom prst="rect">
            <a:avLst/>
          </a:prstGeom>
        </p:spPr>
      </p:pic>
      <p:sp>
        <p:nvSpPr>
          <p:cNvPr id="5" name="Footer Placeholder 4"/>
          <p:cNvSpPr>
            <a:spLocks noGrp="1"/>
          </p:cNvSpPr>
          <p:nvPr>
            <p:ph type="ftr" sz="quarter" idx="4294967295"/>
          </p:nvPr>
        </p:nvSpPr>
        <p:spPr>
          <a:xfrm>
            <a:off x="0" y="6492875"/>
            <a:ext cx="1981200" cy="365125"/>
          </a:xfrm>
        </p:spPr>
        <p:txBody>
          <a:bodyPr/>
          <a:lstStyle/>
          <a:p>
            <a:r>
              <a:rPr lang="en-US" dirty="0"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a:xfrm>
            <a:off x="457200" y="228600"/>
            <a:ext cx="8229600" cy="1143000"/>
          </a:xfrm>
        </p:spPr>
        <p:txBody>
          <a:bodyPr>
            <a:normAutofit fontScale="90000"/>
          </a:bodyPr>
          <a:lstStyle/>
          <a:p>
            <a:r>
              <a:rPr lang="en-US" dirty="0" smtClean="0"/>
              <a:t>Developing an IT Project Management Methodology</a:t>
            </a:r>
          </a:p>
        </p:txBody>
      </p:sp>
      <p:sp>
        <p:nvSpPr>
          <p:cNvPr id="18437" name="Rectangle 3"/>
          <p:cNvSpPr>
            <a:spLocks noGrp="1" noChangeArrowheads="1"/>
          </p:cNvSpPr>
          <p:nvPr>
            <p:ph idx="1"/>
          </p:nvPr>
        </p:nvSpPr>
        <p:spPr>
          <a:xfrm>
            <a:off x="457200" y="1481138"/>
            <a:ext cx="8229600" cy="3700462"/>
          </a:xfrm>
        </p:spPr>
        <p:txBody>
          <a:bodyPr/>
          <a:lstStyle/>
          <a:p>
            <a:pPr>
              <a:lnSpc>
                <a:spcPct val="90000"/>
              </a:lnSpc>
            </a:pPr>
            <a:r>
              <a:rPr lang="en-US" dirty="0" smtClean="0"/>
              <a:t>Just as projects are unique, so are approaches to project management</a:t>
            </a:r>
          </a:p>
          <a:p>
            <a:pPr>
              <a:lnSpc>
                <a:spcPct val="90000"/>
              </a:lnSpc>
            </a:pPr>
            <a:r>
              <a:rPr lang="en-US" dirty="0" smtClean="0"/>
              <a:t>Many organizations develop their own project management methodologies, especially for IT projects</a:t>
            </a:r>
          </a:p>
          <a:p>
            <a:pPr>
              <a:lnSpc>
                <a:spcPct val="90000"/>
              </a:lnSpc>
            </a:pPr>
            <a:r>
              <a:rPr lang="en-US" dirty="0" smtClean="0"/>
              <a:t>A </a:t>
            </a:r>
            <a:r>
              <a:rPr lang="en-US" b="1" dirty="0" smtClean="0"/>
              <a:t>methodology</a:t>
            </a:r>
            <a:r>
              <a:rPr lang="en-US" dirty="0" smtClean="0"/>
              <a:t> describes </a:t>
            </a:r>
            <a:r>
              <a:rPr lang="en-US" i="1" dirty="0" smtClean="0"/>
              <a:t>how</a:t>
            </a:r>
            <a:r>
              <a:rPr lang="en-US" dirty="0" smtClean="0"/>
              <a:t> things should be done; a </a:t>
            </a:r>
            <a:r>
              <a:rPr lang="en-US" b="1" dirty="0" smtClean="0"/>
              <a:t>standard</a:t>
            </a:r>
            <a:r>
              <a:rPr lang="en-US" dirty="0" smtClean="0"/>
              <a:t> describes </a:t>
            </a:r>
            <a:r>
              <a:rPr lang="en-US" i="1" dirty="0" smtClean="0"/>
              <a:t>what</a:t>
            </a:r>
            <a:r>
              <a:rPr lang="en-US" dirty="0" smtClean="0"/>
              <a:t> should be done</a:t>
            </a:r>
          </a:p>
          <a:p>
            <a:pPr>
              <a:lnSpc>
                <a:spcPct val="90000"/>
              </a:lnSpc>
            </a:pPr>
            <a:r>
              <a:rPr lang="en-US" dirty="0" smtClean="0"/>
              <a:t>PRINCE2, Agile, RUP, and Six Sigma provide different project management methodologies</a:t>
            </a:r>
          </a:p>
        </p:txBody>
      </p:sp>
      <p:sp>
        <p:nvSpPr>
          <p:cNvPr id="18434"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54BA1540-2B10-4CE1-8F3A-B02A9467FB53}" type="slidenum">
              <a:rPr lang="en-US"/>
              <a:pPr>
                <a:defRPr/>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020762"/>
          </a:xfrm>
        </p:spPr>
        <p:txBody>
          <a:bodyPr/>
          <a:lstStyle/>
          <a:p>
            <a:r>
              <a:rPr lang="en-US" dirty="0" smtClean="0"/>
              <a:t>Global Issues</a:t>
            </a:r>
            <a:endParaRPr lang="en-US" dirty="0"/>
          </a:p>
        </p:txBody>
      </p:sp>
      <p:sp>
        <p:nvSpPr>
          <p:cNvPr id="2" name="Content Placeholder 1"/>
          <p:cNvSpPr>
            <a:spLocks noGrp="1"/>
          </p:cNvSpPr>
          <p:nvPr>
            <p:ph idx="1"/>
          </p:nvPr>
        </p:nvSpPr>
        <p:spPr/>
        <p:txBody>
          <a:bodyPr/>
          <a:lstStyle/>
          <a:p>
            <a:r>
              <a:rPr lang="en-US" dirty="0" smtClean="0"/>
              <a:t>A 2011 study of organizations across India included the following findings:</a:t>
            </a:r>
          </a:p>
          <a:p>
            <a:pPr lvl="1"/>
            <a:r>
              <a:rPr lang="en-US" sz="2000" dirty="0" smtClean="0"/>
              <a:t>Two-thirds </a:t>
            </a:r>
            <a:r>
              <a:rPr lang="en-US" sz="2000" dirty="0"/>
              <a:t>of organizations in some stage of Agile adoption are realizing </a:t>
            </a:r>
            <a:r>
              <a:rPr lang="en-US" sz="2000" dirty="0" smtClean="0"/>
              <a:t>key software </a:t>
            </a:r>
            <a:r>
              <a:rPr lang="en-US" sz="2000" dirty="0"/>
              <a:t>and business benefits in terms of faster delivery of products to </a:t>
            </a:r>
            <a:r>
              <a:rPr lang="en-US" sz="2000" dirty="0" smtClean="0"/>
              <a:t>the customer</a:t>
            </a:r>
            <a:r>
              <a:rPr lang="en-US" sz="2000" dirty="0"/>
              <a:t>, an improved ability to manage changing requirements, and </a:t>
            </a:r>
            <a:r>
              <a:rPr lang="en-US" sz="2000" dirty="0" smtClean="0"/>
              <a:t>higher quality </a:t>
            </a:r>
            <a:r>
              <a:rPr lang="en-US" sz="2000" dirty="0"/>
              <a:t>and productivity in IT.</a:t>
            </a:r>
          </a:p>
          <a:p>
            <a:pPr lvl="1"/>
            <a:r>
              <a:rPr lang="en-US" sz="2000" dirty="0" smtClean="0"/>
              <a:t>Organizations </a:t>
            </a:r>
            <a:r>
              <a:rPr lang="en-US" sz="2000" dirty="0"/>
              <a:t>struggle with the magnitude of the cultural shift required </a:t>
            </a:r>
            <a:r>
              <a:rPr lang="en-US" sz="2000" dirty="0" smtClean="0"/>
              <a:t>for Agile</a:t>
            </a:r>
            <a:r>
              <a:rPr lang="en-US" sz="2000" dirty="0"/>
              <a:t>, opposition to change, a lack of coaching and help in the Agile </a:t>
            </a:r>
            <a:r>
              <a:rPr lang="en-US" sz="2000" dirty="0" smtClean="0"/>
              <a:t>adoption process</a:t>
            </a:r>
            <a:r>
              <a:rPr lang="en-US" sz="2000" dirty="0"/>
              <a:t>, and a lack of qualified people.</a:t>
            </a:r>
          </a:p>
          <a:p>
            <a:pPr lvl="1"/>
            <a:r>
              <a:rPr lang="en-US" sz="2000" dirty="0" smtClean="0"/>
              <a:t>The </a:t>
            </a:r>
            <a:r>
              <a:rPr lang="en-US" sz="2000" dirty="0"/>
              <a:t>daily stand-up, iteration planning, and release planning are the most </a:t>
            </a:r>
            <a:r>
              <a:rPr lang="en-US" sz="2000" dirty="0" smtClean="0"/>
              <a:t>commonly used </a:t>
            </a:r>
            <a:r>
              <a:rPr lang="en-US" sz="2000" dirty="0"/>
              <a:t>practices, while paired programming and open workspaces are </a:t>
            </a:r>
            <a:r>
              <a:rPr lang="en-US" sz="2000" dirty="0" smtClean="0"/>
              <a:t>not popular</a:t>
            </a:r>
            <a:endParaRPr lang="en-US" sz="2000"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12</a:t>
            </a:fld>
            <a:endParaRPr lang="en-US" dirty="0"/>
          </a:p>
        </p:txBody>
      </p:sp>
    </p:spTree>
    <p:extLst>
      <p:ext uri="{BB962C8B-B14F-4D97-AF65-F5344CB8AC3E}">
        <p14:creationId xmlns:p14="http://schemas.microsoft.com/office/powerpoint/2010/main" val="3050422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a:xfrm>
            <a:off x="457200" y="152400"/>
            <a:ext cx="8229600" cy="1143000"/>
          </a:xfrm>
        </p:spPr>
        <p:txBody>
          <a:bodyPr/>
          <a:lstStyle/>
          <a:p>
            <a:r>
              <a:rPr lang="en-US" dirty="0" smtClean="0"/>
              <a:t>What Went Right?</a:t>
            </a:r>
          </a:p>
        </p:txBody>
      </p:sp>
      <p:sp>
        <p:nvSpPr>
          <p:cNvPr id="19459" name="Rectangle 5"/>
          <p:cNvSpPr>
            <a:spLocks noChangeArrowheads="1"/>
          </p:cNvSpPr>
          <p:nvPr/>
        </p:nvSpPr>
        <p:spPr bwMode="auto">
          <a:xfrm>
            <a:off x="381000" y="1524000"/>
            <a:ext cx="8077200" cy="2470420"/>
          </a:xfrm>
          <a:prstGeom prst="rect">
            <a:avLst/>
          </a:prstGeom>
          <a:noFill/>
          <a:ln w="9525">
            <a:noFill/>
            <a:miter lim="800000"/>
            <a:headEnd/>
            <a:tailEnd/>
          </a:ln>
        </p:spPr>
        <p:txBody>
          <a:bodyPr>
            <a:spAutoFit/>
          </a:bodyPr>
          <a:lstStyle/>
          <a:p>
            <a:pPr marL="365125" indent="-255588">
              <a:lnSpc>
                <a:spcPct val="90000"/>
              </a:lnSpc>
              <a:spcBef>
                <a:spcPts val="400"/>
              </a:spcBef>
              <a:buClr>
                <a:schemeClr val="accent1"/>
              </a:buClr>
              <a:buSzPct val="68000"/>
              <a:buFont typeface="Wingdings 3" pitchFamily="18" charset="2"/>
              <a:buChar char=""/>
            </a:pPr>
            <a:r>
              <a:rPr lang="en-US" sz="2400" dirty="0" smtClean="0">
                <a:latin typeface="+mn-lt"/>
              </a:rPr>
              <a:t>Organizations that excel in project management complete 89 percent of their projects successfully compared to only 36 percent of organizations that do not have good project management processes</a:t>
            </a:r>
          </a:p>
          <a:p>
            <a:pPr marL="365125" indent="-255588">
              <a:lnSpc>
                <a:spcPct val="90000"/>
              </a:lnSpc>
              <a:spcBef>
                <a:spcPts val="400"/>
              </a:spcBef>
              <a:buClr>
                <a:schemeClr val="accent1"/>
              </a:buClr>
              <a:buSzPct val="68000"/>
              <a:buFont typeface="Wingdings 3" pitchFamily="18" charset="2"/>
              <a:buChar char=""/>
            </a:pPr>
            <a:r>
              <a:rPr lang="en-US" sz="2400" dirty="0" smtClean="0">
                <a:latin typeface="+mn-lt"/>
              </a:rPr>
              <a:t>PMI estimates that poor project performance costs over $109 million for every $1 billion invested in projects and programs</a:t>
            </a:r>
            <a:endParaRPr lang="en-US" sz="2800" dirty="0"/>
          </a:p>
        </p:txBody>
      </p:sp>
      <p:sp>
        <p:nvSpPr>
          <p:cNvPr id="8" name="Footer Placeholder 7"/>
          <p:cNvSpPr>
            <a:spLocks noGrp="1"/>
          </p:cNvSpPr>
          <p:nvPr>
            <p:ph type="ftr" sz="quarter" idx="4294967295"/>
          </p:nvPr>
        </p:nvSpPr>
        <p:spPr>
          <a:xfrm>
            <a:off x="0" y="6492875"/>
            <a:ext cx="2362200" cy="365125"/>
          </a:xfrm>
        </p:spPr>
        <p:txBody>
          <a:bodyPr/>
          <a:lstStyle/>
          <a:p>
            <a:pPr>
              <a:defRPr/>
            </a:pPr>
            <a:r>
              <a:rPr lang="en-US" smtClean="0"/>
              <a:t>Information Technology Project Management, Eighth Edition</a:t>
            </a:r>
            <a:endParaRPr lang="en-US" dirty="0"/>
          </a:p>
        </p:txBody>
      </p:sp>
      <p:sp>
        <p:nvSpPr>
          <p:cNvPr id="7" name="Slide Number Placeholder 6"/>
          <p:cNvSpPr>
            <a:spLocks noGrp="1"/>
          </p:cNvSpPr>
          <p:nvPr>
            <p:ph type="sldNum" sz="quarter" idx="11"/>
          </p:nvPr>
        </p:nvSpPr>
        <p:spPr/>
        <p:txBody>
          <a:bodyPr/>
          <a:lstStyle/>
          <a:p>
            <a:pPr>
              <a:defRPr/>
            </a:pPr>
            <a:fld id="{C796DE11-80E7-4489-BDD7-4B19D01BE34D}"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a:xfrm>
            <a:off x="457200" y="152400"/>
            <a:ext cx="8229600" cy="1736725"/>
          </a:xfrm>
        </p:spPr>
        <p:txBody>
          <a:bodyPr>
            <a:normAutofit fontScale="90000"/>
          </a:bodyPr>
          <a:lstStyle/>
          <a:p>
            <a:r>
              <a:rPr lang="en-US" dirty="0" smtClean="0"/>
              <a:t>Case Study:  JWD Consulting’s Project Management Intranet Site (Predictive Approach)</a:t>
            </a:r>
          </a:p>
        </p:txBody>
      </p:sp>
      <p:sp>
        <p:nvSpPr>
          <p:cNvPr id="20485" name="Rectangle 3"/>
          <p:cNvSpPr>
            <a:spLocks noGrp="1" noChangeArrowheads="1"/>
          </p:cNvSpPr>
          <p:nvPr>
            <p:ph idx="1"/>
          </p:nvPr>
        </p:nvSpPr>
        <p:spPr>
          <a:xfrm>
            <a:off x="304800" y="2286000"/>
            <a:ext cx="8458200" cy="3810000"/>
          </a:xfrm>
        </p:spPr>
        <p:txBody>
          <a:bodyPr/>
          <a:lstStyle/>
          <a:p>
            <a:pPr>
              <a:lnSpc>
                <a:spcPct val="90000"/>
              </a:lnSpc>
            </a:pPr>
            <a:r>
              <a:rPr lang="en-US" dirty="0" smtClean="0"/>
              <a:t>This case study provides an example of what’s involved in initiating, planning, executing, controlling, and closing an IT project</a:t>
            </a:r>
          </a:p>
          <a:p>
            <a:pPr>
              <a:lnSpc>
                <a:spcPct val="90000"/>
              </a:lnSpc>
            </a:pPr>
            <a:r>
              <a:rPr lang="en-US" dirty="0" smtClean="0"/>
              <a:t>You can download templates for creating your own project management documents from the companion Web site for this text or the author’s site</a:t>
            </a:r>
          </a:p>
          <a:p>
            <a:pPr>
              <a:lnSpc>
                <a:spcPct val="90000"/>
              </a:lnSpc>
            </a:pPr>
            <a:r>
              <a:rPr lang="en-US" dirty="0" smtClean="0"/>
              <a:t>Note:  This case study provides a big picture view of managing a project.  Later chapters provide detailed information on each knowledge area</a:t>
            </a:r>
          </a:p>
        </p:txBody>
      </p:sp>
      <p:sp>
        <p:nvSpPr>
          <p:cNvPr id="20482"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D8B0014B-2FB3-4791-89BF-1F17097F3597}" type="slidenum">
              <a:rPr lang="en-US"/>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020762"/>
          </a:xfrm>
        </p:spPr>
        <p:txBody>
          <a:bodyPr/>
          <a:lstStyle/>
          <a:p>
            <a:r>
              <a:rPr lang="en-US" dirty="0" smtClean="0"/>
              <a:t>Project Pre-initiation</a:t>
            </a:r>
            <a:endParaRPr lang="en-US" dirty="0"/>
          </a:p>
        </p:txBody>
      </p:sp>
      <p:sp>
        <p:nvSpPr>
          <p:cNvPr id="2" name="Content Placeholder 1"/>
          <p:cNvSpPr>
            <a:spLocks noGrp="1"/>
          </p:cNvSpPr>
          <p:nvPr>
            <p:ph idx="1"/>
          </p:nvPr>
        </p:nvSpPr>
        <p:spPr>
          <a:xfrm>
            <a:off x="228600" y="1481138"/>
            <a:ext cx="8915400" cy="4525962"/>
          </a:xfrm>
        </p:spPr>
        <p:txBody>
          <a:bodyPr/>
          <a:lstStyle/>
          <a:p>
            <a:r>
              <a:rPr lang="en-US" dirty="0" smtClean="0"/>
              <a:t>It is good practice to lay the groundwork for a project before it officially starts</a:t>
            </a:r>
          </a:p>
          <a:p>
            <a:r>
              <a:rPr lang="en-US" dirty="0" smtClean="0"/>
              <a:t>Senior managers often perform several pre-initiation tasks, including the following:</a:t>
            </a:r>
          </a:p>
          <a:p>
            <a:pPr lvl="1"/>
            <a:r>
              <a:rPr lang="en-US" sz="2000" dirty="0" smtClean="0"/>
              <a:t>Determine the scope, time, and cost constraints for the project</a:t>
            </a:r>
          </a:p>
          <a:p>
            <a:pPr lvl="1"/>
            <a:r>
              <a:rPr lang="en-US" sz="2000" dirty="0" smtClean="0"/>
              <a:t>Identify the project sponsor</a:t>
            </a:r>
          </a:p>
          <a:p>
            <a:pPr lvl="1"/>
            <a:r>
              <a:rPr lang="en-US" sz="2000" dirty="0" smtClean="0"/>
              <a:t>Select the project manager</a:t>
            </a:r>
          </a:p>
          <a:p>
            <a:pPr lvl="1"/>
            <a:r>
              <a:rPr lang="en-US" sz="2000" dirty="0" smtClean="0"/>
              <a:t>Develop a business case for a project (see Table 3-2 for an example)</a:t>
            </a:r>
          </a:p>
          <a:p>
            <a:pPr lvl="1"/>
            <a:r>
              <a:rPr lang="en-US" sz="2000" dirty="0" smtClean="0"/>
              <a:t>Meet with the project manager to review the process and expectations for managing the project</a:t>
            </a:r>
          </a:p>
          <a:p>
            <a:pPr lvl="1"/>
            <a:r>
              <a:rPr lang="en-US" sz="2000" dirty="0" smtClean="0"/>
              <a:t>Determine if the project should be divided into two or more smaller projects</a:t>
            </a:r>
            <a:endParaRPr lang="en-US"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381000" y="46038"/>
            <a:ext cx="8305800" cy="944562"/>
          </a:xfrm>
        </p:spPr>
        <p:txBody>
          <a:bodyPr/>
          <a:lstStyle/>
          <a:p>
            <a:r>
              <a:rPr lang="en-US" dirty="0" smtClean="0"/>
              <a:t>Project Initiation</a:t>
            </a:r>
          </a:p>
        </p:txBody>
      </p:sp>
      <p:sp>
        <p:nvSpPr>
          <p:cNvPr id="21509" name="Rectangle 3"/>
          <p:cNvSpPr>
            <a:spLocks noGrp="1" noChangeArrowheads="1"/>
          </p:cNvSpPr>
          <p:nvPr>
            <p:ph idx="1"/>
          </p:nvPr>
        </p:nvSpPr>
        <p:spPr>
          <a:xfrm>
            <a:off x="381000" y="1038533"/>
            <a:ext cx="8458200" cy="2514600"/>
          </a:xfrm>
        </p:spPr>
        <p:txBody>
          <a:bodyPr/>
          <a:lstStyle/>
          <a:p>
            <a:pPr>
              <a:lnSpc>
                <a:spcPct val="90000"/>
              </a:lnSpc>
            </a:pPr>
            <a:r>
              <a:rPr lang="en-US" dirty="0" smtClean="0"/>
              <a:t>Initiating a project includes recognizing and starting a new project or project phase</a:t>
            </a:r>
          </a:p>
          <a:p>
            <a:pPr>
              <a:lnSpc>
                <a:spcPct val="90000"/>
              </a:lnSpc>
            </a:pPr>
            <a:r>
              <a:rPr lang="en-US" dirty="0" smtClean="0"/>
              <a:t>The main goal is to formally select and start off projects</a:t>
            </a:r>
          </a:p>
          <a:p>
            <a:pPr>
              <a:lnSpc>
                <a:spcPct val="90000"/>
              </a:lnSpc>
            </a:pPr>
            <a:r>
              <a:rPr lang="en-US" dirty="0" smtClean="0"/>
              <a:t>Table 3-3 shows the project initiation knowledge areas, processes, and outputs</a:t>
            </a:r>
          </a:p>
        </p:txBody>
      </p:sp>
      <p:graphicFrame>
        <p:nvGraphicFramePr>
          <p:cNvPr id="3" name="Table 2" descr="Table with 3 columns and 3 rows. Column headers are Knowledge Area, Initiating Process, and Outputs."/>
          <p:cNvGraphicFramePr>
            <a:graphicFrameLocks noGrp="1"/>
          </p:cNvGraphicFramePr>
          <p:nvPr>
            <p:extLst>
              <p:ext uri="{D42A27DB-BD31-4B8C-83A1-F6EECF244321}">
                <p14:modId xmlns:p14="http://schemas.microsoft.com/office/powerpoint/2010/main" val="1841853602"/>
              </p:ext>
            </p:extLst>
          </p:nvPr>
        </p:nvGraphicFramePr>
        <p:xfrm>
          <a:off x="304800" y="3875273"/>
          <a:ext cx="8382000" cy="1001527"/>
        </p:xfrm>
        <a:graphic>
          <a:graphicData uri="http://schemas.openxmlformats.org/drawingml/2006/table">
            <a:tbl>
              <a:tblPr firstRow="1">
                <a:tableStyleId>{5C22544A-7EE6-4342-B048-85BDC9FD1C3A}</a:tableStyleId>
              </a:tblPr>
              <a:tblGrid>
                <a:gridCol w="2793402">
                  <a:extLst>
                    <a:ext uri="{9D8B030D-6E8A-4147-A177-3AD203B41FA5}">
                      <a16:colId xmlns:a16="http://schemas.microsoft.com/office/drawing/2014/main" xmlns="" val="2507659537"/>
                    </a:ext>
                  </a:extLst>
                </a:gridCol>
                <a:gridCol w="2794299">
                  <a:extLst>
                    <a:ext uri="{9D8B030D-6E8A-4147-A177-3AD203B41FA5}">
                      <a16:colId xmlns:a16="http://schemas.microsoft.com/office/drawing/2014/main" xmlns="" val="822723862"/>
                    </a:ext>
                  </a:extLst>
                </a:gridCol>
                <a:gridCol w="2794299">
                  <a:extLst>
                    <a:ext uri="{9D8B030D-6E8A-4147-A177-3AD203B41FA5}">
                      <a16:colId xmlns:a16="http://schemas.microsoft.com/office/drawing/2014/main" xmlns="" val="2035273761"/>
                    </a:ext>
                  </a:extLst>
                </a:gridCol>
              </a:tblGrid>
              <a:tr h="196153">
                <a:tc>
                  <a:txBody>
                    <a:bodyPr/>
                    <a:lstStyle/>
                    <a:p>
                      <a:pPr marL="0" marR="0">
                        <a:lnSpc>
                          <a:spcPct val="107000"/>
                        </a:lnSpc>
                        <a:spcBef>
                          <a:spcPts val="0"/>
                        </a:spcBef>
                        <a:spcAft>
                          <a:spcPts val="0"/>
                        </a:spcAft>
                      </a:pPr>
                      <a:r>
                        <a:rPr lang="en-US" sz="1100" dirty="0">
                          <a:effectLst/>
                        </a:rPr>
                        <a:t>Knowledge Area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Initiating Process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Outputs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19014009"/>
                  </a:ext>
                </a:extLst>
              </a:tr>
              <a:tr h="402687">
                <a:tc>
                  <a:txBody>
                    <a:bodyPr/>
                    <a:lstStyle/>
                    <a:p>
                      <a:pPr marL="0" marR="0">
                        <a:lnSpc>
                          <a:spcPct val="107000"/>
                        </a:lnSpc>
                        <a:spcBef>
                          <a:spcPts val="0"/>
                        </a:spcBef>
                        <a:spcAft>
                          <a:spcPts val="0"/>
                        </a:spcAft>
                      </a:pPr>
                      <a:r>
                        <a:rPr lang="en-US" sz="1100">
                          <a:effectLst/>
                        </a:rPr>
                        <a:t>Project Integration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a:effectLst/>
                        </a:rPr>
                        <a:t>Develop project charter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Project charter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788242397"/>
                  </a:ext>
                </a:extLst>
              </a:tr>
              <a:tr h="402687">
                <a:tc>
                  <a:txBody>
                    <a:bodyPr/>
                    <a:lstStyle/>
                    <a:p>
                      <a:pPr marL="0" marR="0">
                        <a:lnSpc>
                          <a:spcPct val="107000"/>
                        </a:lnSpc>
                        <a:spcBef>
                          <a:spcPts val="0"/>
                        </a:spcBef>
                        <a:spcAft>
                          <a:spcPts val="0"/>
                        </a:spcAft>
                      </a:pPr>
                      <a:r>
                        <a:rPr lang="en-US" sz="1100">
                          <a:effectLst/>
                        </a:rPr>
                        <a:t>Project Stakeholder Management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Identify stakeholders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100" dirty="0">
                          <a:effectLst/>
                        </a:rPr>
                        <a:t>Stakeholder register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839460039"/>
                  </a:ext>
                </a:extLst>
              </a:tr>
            </a:tbl>
          </a:graphicData>
        </a:graphic>
      </p:graphicFrame>
      <p:pic>
        <p:nvPicPr>
          <p:cNvPr id="2" name="Picture 1" descr="Screenshot of the tabl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3810000"/>
            <a:ext cx="8839200" cy="1168708"/>
          </a:xfrm>
          <a:prstGeom prst="rect">
            <a:avLst/>
          </a:prstGeom>
        </p:spPr>
      </p:pic>
      <p:sp>
        <p:nvSpPr>
          <p:cNvPr id="21506"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5B892CF4-7F67-4153-9355-FA3ADC22F959}" type="slidenum">
              <a:rPr lang="en-US"/>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dirty="0" smtClean="0"/>
              <a:t>Table 3-4. Stakeholder Register</a:t>
            </a:r>
          </a:p>
        </p:txBody>
      </p:sp>
      <p:graphicFrame>
        <p:nvGraphicFramePr>
          <p:cNvPr id="2" name="Table 1" descr="Table with 5 columns and 6 rows. Column headers are Name, Position, Internal/External, Project Role, and Contact Information."/>
          <p:cNvGraphicFramePr>
            <a:graphicFrameLocks noGrp="1"/>
          </p:cNvGraphicFramePr>
          <p:nvPr>
            <p:extLst>
              <p:ext uri="{D42A27DB-BD31-4B8C-83A1-F6EECF244321}">
                <p14:modId xmlns:p14="http://schemas.microsoft.com/office/powerpoint/2010/main" val="2538761220"/>
              </p:ext>
            </p:extLst>
          </p:nvPr>
        </p:nvGraphicFramePr>
        <p:xfrm>
          <a:off x="407987" y="1676400"/>
          <a:ext cx="8328026" cy="3640562"/>
        </p:xfrm>
        <a:graphic>
          <a:graphicData uri="http://schemas.openxmlformats.org/drawingml/2006/table">
            <a:tbl>
              <a:tblPr firstRow="1">
                <a:tableStyleId>{5C22544A-7EE6-4342-B048-85BDC9FD1C3A}</a:tableStyleId>
              </a:tblPr>
              <a:tblGrid>
                <a:gridCol w="1665605">
                  <a:extLst>
                    <a:ext uri="{9D8B030D-6E8A-4147-A177-3AD203B41FA5}">
                      <a16:colId xmlns:a16="http://schemas.microsoft.com/office/drawing/2014/main" xmlns="" val="847664054"/>
                    </a:ext>
                  </a:extLst>
                </a:gridCol>
                <a:gridCol w="1262612">
                  <a:extLst>
                    <a:ext uri="{9D8B030D-6E8A-4147-A177-3AD203B41FA5}">
                      <a16:colId xmlns:a16="http://schemas.microsoft.com/office/drawing/2014/main" xmlns="" val="625861165"/>
                    </a:ext>
                  </a:extLst>
                </a:gridCol>
                <a:gridCol w="1020786">
                  <a:extLst>
                    <a:ext uri="{9D8B030D-6E8A-4147-A177-3AD203B41FA5}">
                      <a16:colId xmlns:a16="http://schemas.microsoft.com/office/drawing/2014/main" xmlns="" val="3704314755"/>
                    </a:ext>
                  </a:extLst>
                </a:gridCol>
                <a:gridCol w="1491918">
                  <a:extLst>
                    <a:ext uri="{9D8B030D-6E8A-4147-A177-3AD203B41FA5}">
                      <a16:colId xmlns:a16="http://schemas.microsoft.com/office/drawing/2014/main" xmlns="" val="2273164890"/>
                    </a:ext>
                  </a:extLst>
                </a:gridCol>
                <a:gridCol w="2887105">
                  <a:extLst>
                    <a:ext uri="{9D8B030D-6E8A-4147-A177-3AD203B41FA5}">
                      <a16:colId xmlns:a16="http://schemas.microsoft.com/office/drawing/2014/main" xmlns="" val="1779388689"/>
                    </a:ext>
                  </a:extLst>
                </a:gridCol>
              </a:tblGrid>
              <a:tr h="601081">
                <a:tc>
                  <a:txBody>
                    <a:bodyPr/>
                    <a:lstStyle/>
                    <a:p>
                      <a:pPr marL="0" marR="0">
                        <a:lnSpc>
                          <a:spcPct val="107000"/>
                        </a:lnSpc>
                        <a:spcBef>
                          <a:spcPts val="0"/>
                        </a:spcBef>
                        <a:spcAft>
                          <a:spcPts val="0"/>
                        </a:spcAft>
                      </a:pPr>
                      <a:r>
                        <a:rPr lang="en-US" sz="1600" dirty="0">
                          <a:solidFill>
                            <a:schemeClr val="bg1"/>
                          </a:solidFill>
                          <a:effectLst/>
                        </a:rPr>
                        <a:t>Name</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600" dirty="0">
                          <a:solidFill>
                            <a:schemeClr val="bg1"/>
                          </a:solidFill>
                          <a:effectLst/>
                        </a:rPr>
                        <a:t>Position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600" dirty="0">
                          <a:solidFill>
                            <a:schemeClr val="bg1"/>
                          </a:solidFill>
                          <a:effectLst/>
                        </a:rPr>
                        <a:t>Internal/External</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600" dirty="0">
                          <a:solidFill>
                            <a:schemeClr val="bg1"/>
                          </a:solidFill>
                          <a:effectLst/>
                        </a:rPr>
                        <a:t>Project Role</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600" dirty="0">
                          <a:solidFill>
                            <a:schemeClr val="bg1"/>
                          </a:solidFill>
                          <a:effectLst/>
                        </a:rPr>
                        <a:t>Contact Information</a:t>
                      </a:r>
                      <a:endParaRPr lang="en-US"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extLst>
                  <a:ext uri="{0D108BD9-81ED-4DB2-BD59-A6C34878D82A}">
                    <a16:rowId xmlns:a16="http://schemas.microsoft.com/office/drawing/2014/main" xmlns="" val="3122457483"/>
                  </a:ext>
                </a:extLst>
              </a:tr>
              <a:tr h="601081">
                <a:tc>
                  <a:txBody>
                    <a:bodyPr/>
                    <a:lstStyle/>
                    <a:p>
                      <a:pPr marL="0" marR="0">
                        <a:lnSpc>
                          <a:spcPct val="107000"/>
                        </a:lnSpc>
                        <a:spcBef>
                          <a:spcPts val="0"/>
                        </a:spcBef>
                        <a:spcAft>
                          <a:spcPts val="0"/>
                        </a:spcAft>
                      </a:pPr>
                      <a:r>
                        <a:rPr lang="en-US" sz="1400" dirty="0">
                          <a:effectLst/>
                        </a:rPr>
                        <a:t>Joe Fleming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CEO</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Internal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Sponsor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Joe_fleming@jwdconsulting.com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2054189254"/>
                  </a:ext>
                </a:extLst>
              </a:tr>
              <a:tr h="601081">
                <a:tc>
                  <a:txBody>
                    <a:bodyPr/>
                    <a:lstStyle/>
                    <a:p>
                      <a:pPr marL="0" marR="0">
                        <a:lnSpc>
                          <a:spcPct val="107000"/>
                        </a:lnSpc>
                        <a:spcBef>
                          <a:spcPts val="0"/>
                        </a:spcBef>
                        <a:spcAft>
                          <a:spcPts val="0"/>
                        </a:spcAft>
                      </a:pPr>
                      <a:r>
                        <a:rPr lang="en-US" sz="1400" dirty="0">
                          <a:effectLst/>
                        </a:rPr>
                        <a:t>Erica Bell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PMO Director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Internal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Project manager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Erica_bell@jwdconsulting.com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extLst>
                  <a:ext uri="{0D108BD9-81ED-4DB2-BD59-A6C34878D82A}">
                    <a16:rowId xmlns:a16="http://schemas.microsoft.com/office/drawing/2014/main" xmlns="" val="3797358180"/>
                  </a:ext>
                </a:extLst>
              </a:tr>
              <a:tr h="635157">
                <a:tc>
                  <a:txBody>
                    <a:bodyPr/>
                    <a:lstStyle/>
                    <a:p>
                      <a:pPr marL="0" marR="0">
                        <a:lnSpc>
                          <a:spcPct val="107000"/>
                        </a:lnSpc>
                        <a:spcBef>
                          <a:spcPts val="0"/>
                        </a:spcBef>
                        <a:spcAft>
                          <a:spcPts val="0"/>
                        </a:spcAft>
                      </a:pPr>
                      <a:r>
                        <a:rPr lang="en-US" sz="1400" dirty="0">
                          <a:effectLst/>
                        </a:rPr>
                        <a:t>Michael Chen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Team member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Internal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Team member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Michael_chen@jwdconsulting.com</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2807905434"/>
                  </a:ext>
                </a:extLst>
              </a:tr>
              <a:tr h="601081">
                <a:tc>
                  <a:txBody>
                    <a:bodyPr/>
                    <a:lstStyle/>
                    <a:p>
                      <a:pPr marL="0" marR="0">
                        <a:lnSpc>
                          <a:spcPct val="107000"/>
                        </a:lnSpc>
                        <a:spcBef>
                          <a:spcPts val="0"/>
                        </a:spcBef>
                        <a:spcAft>
                          <a:spcPts val="0"/>
                        </a:spcAft>
                      </a:pPr>
                      <a:r>
                        <a:rPr lang="en-US" sz="1400" dirty="0">
                          <a:effectLst/>
                        </a:rPr>
                        <a:t>Kim Phuong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Business analyst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External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Advisor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Kim_phuong@client1.com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extLst>
                  <a:ext uri="{0D108BD9-81ED-4DB2-BD59-A6C34878D82A}">
                    <a16:rowId xmlns:a16="http://schemas.microsoft.com/office/drawing/2014/main" xmlns="" val="3785256190"/>
                  </a:ext>
                </a:extLst>
              </a:tr>
              <a:tr h="601081">
                <a:tc>
                  <a:txBody>
                    <a:bodyPr/>
                    <a:lstStyle/>
                    <a:p>
                      <a:pPr marL="0" marR="0">
                        <a:lnSpc>
                          <a:spcPct val="107000"/>
                        </a:lnSpc>
                        <a:spcBef>
                          <a:spcPts val="0"/>
                        </a:spcBef>
                        <a:spcAft>
                          <a:spcPts val="0"/>
                        </a:spcAft>
                      </a:pPr>
                      <a:r>
                        <a:rPr lang="en-US" sz="1400" dirty="0">
                          <a:effectLst/>
                        </a:rPr>
                        <a:t>Louise Mills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PR Director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Internal</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Advisor</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Louise_mills@jwdconsulting.com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1894115335"/>
                  </a:ext>
                </a:extLst>
              </a:tr>
            </a:tbl>
          </a:graphicData>
        </a:graphic>
      </p:graphicFrame>
      <p:sp>
        <p:nvSpPr>
          <p:cNvPr id="22530"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AD017572-B563-452C-B50E-B941CEE2234C}" type="slidenum">
              <a:rPr lang="en-US"/>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Table 3-4. Stakeholder Management Strategy</a:t>
            </a:r>
            <a:endParaRPr lang="en-US" dirty="0"/>
          </a:p>
        </p:txBody>
      </p:sp>
      <p:graphicFrame>
        <p:nvGraphicFramePr>
          <p:cNvPr id="2" name="Table 1" descr="Table with 4 columns and 3 rows. Column headers are Name, Level of Interest, Level of Influence, and Potential Management Strategies."/>
          <p:cNvGraphicFramePr>
            <a:graphicFrameLocks noGrp="1"/>
          </p:cNvGraphicFramePr>
          <p:nvPr>
            <p:extLst>
              <p:ext uri="{D42A27DB-BD31-4B8C-83A1-F6EECF244321}">
                <p14:modId xmlns:p14="http://schemas.microsoft.com/office/powerpoint/2010/main" val="1806129987"/>
              </p:ext>
            </p:extLst>
          </p:nvPr>
        </p:nvGraphicFramePr>
        <p:xfrm>
          <a:off x="609600" y="1628884"/>
          <a:ext cx="7924800" cy="3417669"/>
        </p:xfrm>
        <a:graphic>
          <a:graphicData uri="http://schemas.openxmlformats.org/drawingml/2006/table">
            <a:tbl>
              <a:tblPr firstRow="1">
                <a:tableStyleId>{5C22544A-7EE6-4342-B048-85BDC9FD1C3A}</a:tableStyleId>
              </a:tblPr>
              <a:tblGrid>
                <a:gridCol w="1143001">
                  <a:extLst>
                    <a:ext uri="{9D8B030D-6E8A-4147-A177-3AD203B41FA5}">
                      <a16:colId xmlns:a16="http://schemas.microsoft.com/office/drawing/2014/main" xmlns="" val="984157974"/>
                    </a:ext>
                  </a:extLst>
                </a:gridCol>
                <a:gridCol w="1600200">
                  <a:extLst>
                    <a:ext uri="{9D8B030D-6E8A-4147-A177-3AD203B41FA5}">
                      <a16:colId xmlns:a16="http://schemas.microsoft.com/office/drawing/2014/main" xmlns="" val="2484725512"/>
                    </a:ext>
                  </a:extLst>
                </a:gridCol>
                <a:gridCol w="1600200">
                  <a:extLst>
                    <a:ext uri="{9D8B030D-6E8A-4147-A177-3AD203B41FA5}">
                      <a16:colId xmlns:a16="http://schemas.microsoft.com/office/drawing/2014/main" xmlns="" val="2498699118"/>
                    </a:ext>
                  </a:extLst>
                </a:gridCol>
                <a:gridCol w="3581399">
                  <a:extLst>
                    <a:ext uri="{9D8B030D-6E8A-4147-A177-3AD203B41FA5}">
                      <a16:colId xmlns:a16="http://schemas.microsoft.com/office/drawing/2014/main" xmlns="" val="1216185384"/>
                    </a:ext>
                  </a:extLst>
                </a:gridCol>
              </a:tblGrid>
              <a:tr h="685799">
                <a:tc>
                  <a:txBody>
                    <a:bodyPr/>
                    <a:lstStyle/>
                    <a:p>
                      <a:pPr marL="0" marR="0">
                        <a:lnSpc>
                          <a:spcPct val="107000"/>
                        </a:lnSpc>
                        <a:spcBef>
                          <a:spcPts val="0"/>
                        </a:spcBef>
                        <a:spcAft>
                          <a:spcPts val="0"/>
                        </a:spcAft>
                      </a:pPr>
                      <a:r>
                        <a:rPr lang="en-US" sz="1400" dirty="0">
                          <a:effectLst/>
                        </a:rPr>
                        <a:t>Name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400" dirty="0">
                          <a:effectLst/>
                        </a:rPr>
                        <a:t>Level of Interest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400" dirty="0">
                          <a:effectLst/>
                        </a:rPr>
                        <a:t>Level of Influence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400" dirty="0">
                          <a:effectLst/>
                        </a:rPr>
                        <a:t>Potential Management Strategies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extLst>
                  <a:ext uri="{0D108BD9-81ED-4DB2-BD59-A6C34878D82A}">
                    <a16:rowId xmlns:a16="http://schemas.microsoft.com/office/drawing/2014/main" xmlns="" val="2540500005"/>
                  </a:ext>
                </a:extLst>
              </a:tr>
              <a:tr h="1274256">
                <a:tc>
                  <a:txBody>
                    <a:bodyPr/>
                    <a:lstStyle/>
                    <a:p>
                      <a:pPr marL="0" marR="0">
                        <a:lnSpc>
                          <a:spcPct val="107000"/>
                        </a:lnSpc>
                        <a:spcBef>
                          <a:spcPts val="0"/>
                        </a:spcBef>
                        <a:spcAft>
                          <a:spcPts val="0"/>
                        </a:spcAft>
                      </a:pPr>
                      <a:r>
                        <a:rPr lang="en-US" sz="1400" dirty="0">
                          <a:effectLst/>
                        </a:rPr>
                        <a:t>Joe Fleming</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High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High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400" dirty="0">
                          <a:effectLst/>
                        </a:rPr>
                        <a:t>Joe likes to stay on top of key projects and make money. Have a lot of short, face-to-face meetings and focus on achieving the financial benefits of the project.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618989257"/>
                  </a:ext>
                </a:extLst>
              </a:tr>
              <a:tr h="1457614">
                <a:tc>
                  <a:txBody>
                    <a:bodyPr/>
                    <a:lstStyle/>
                    <a:p>
                      <a:pPr marL="0" marR="0">
                        <a:lnSpc>
                          <a:spcPct val="107000"/>
                        </a:lnSpc>
                        <a:spcBef>
                          <a:spcPts val="0"/>
                        </a:spcBef>
                        <a:spcAft>
                          <a:spcPts val="0"/>
                        </a:spcAft>
                      </a:pPr>
                      <a:r>
                        <a:rPr lang="en-US" sz="1400" dirty="0">
                          <a:effectLst/>
                        </a:rPr>
                        <a:t>Louise Mills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Low</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High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400" dirty="0">
                          <a:effectLst/>
                        </a:rPr>
                        <a:t>Louise has a lot of things on her plate, and she does not seem excited about this project. She may be looking at other job opportunities. Show her how this project will help the company and her resume.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extLst>
                  <a:ext uri="{0D108BD9-81ED-4DB2-BD59-A6C34878D82A}">
                    <a16:rowId xmlns:a16="http://schemas.microsoft.com/office/drawing/2014/main" xmlns="" val="212167435"/>
                  </a:ext>
                </a:extLst>
              </a:tr>
            </a:tbl>
          </a:graphicData>
        </a:graphic>
      </p:graphicFrame>
      <p:sp>
        <p:nvSpPr>
          <p:cNvPr id="6" name="Content Placeholder 5"/>
          <p:cNvSpPr>
            <a:spLocks noGrp="1"/>
          </p:cNvSpPr>
          <p:nvPr>
            <p:ph idx="1"/>
          </p:nvPr>
        </p:nvSpPr>
        <p:spPr>
          <a:xfrm>
            <a:off x="609600" y="5181600"/>
            <a:ext cx="7924800" cy="457200"/>
          </a:xfrm>
        </p:spPr>
        <p:txBody>
          <a:bodyPr/>
          <a:lstStyle/>
          <a:p>
            <a:pPr marL="109537" indent="0">
              <a:buNone/>
            </a:pPr>
            <a:r>
              <a:rPr lang="en-US" sz="2100" dirty="0"/>
              <a:t>Contents are often sensitive, so do not publish this document</a:t>
            </a:r>
            <a:r>
              <a:rPr lang="en-US" sz="2100" dirty="0" smtClean="0"/>
              <a:t>.</a:t>
            </a:r>
            <a:endParaRPr lang="en-US" sz="2100"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36621"/>
            <a:ext cx="8229600" cy="1265238"/>
          </a:xfrm>
        </p:spPr>
        <p:txBody>
          <a:bodyPr>
            <a:noAutofit/>
          </a:bodyPr>
          <a:lstStyle/>
          <a:p>
            <a:r>
              <a:rPr lang="en-US" sz="4000" dirty="0" smtClean="0"/>
              <a:t>Project Charters and Kick-off Meetings</a:t>
            </a:r>
            <a:endParaRPr lang="en-US" sz="4000" dirty="0"/>
          </a:p>
        </p:txBody>
      </p:sp>
      <p:sp>
        <p:nvSpPr>
          <p:cNvPr id="2" name="Content Placeholder 1"/>
          <p:cNvSpPr>
            <a:spLocks noGrp="1"/>
          </p:cNvSpPr>
          <p:nvPr>
            <p:ph idx="1"/>
          </p:nvPr>
        </p:nvSpPr>
        <p:spPr>
          <a:xfrm>
            <a:off x="457200" y="1709738"/>
            <a:ext cx="8229600" cy="3319462"/>
          </a:xfrm>
        </p:spPr>
        <p:txBody>
          <a:bodyPr/>
          <a:lstStyle/>
          <a:p>
            <a:r>
              <a:rPr lang="en-US" dirty="0" smtClean="0"/>
              <a:t>See Table 3-6 for an example of a charter</a:t>
            </a:r>
          </a:p>
          <a:p>
            <a:r>
              <a:rPr lang="en-US" dirty="0" smtClean="0"/>
              <a:t>Charters are normally short and include key project information and stakeholder signatures</a:t>
            </a:r>
          </a:p>
          <a:p>
            <a:r>
              <a:rPr lang="en-US" dirty="0" smtClean="0"/>
              <a:t>It’s good practice to hold a </a:t>
            </a:r>
            <a:r>
              <a:rPr lang="en-US" b="1" dirty="0" smtClean="0"/>
              <a:t>kick-off meeting </a:t>
            </a:r>
            <a:r>
              <a:rPr lang="en-US" dirty="0" smtClean="0"/>
              <a:t>at the beginning of a project so that stakeholders can meet each other, review the goals of the project, and discuss future plans</a:t>
            </a:r>
            <a:endParaRPr lang="en-US"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p:txBody>
          <a:bodyPr/>
          <a:lstStyle/>
          <a:p>
            <a:r>
              <a:rPr lang="en-US" dirty="0" smtClean="0"/>
              <a:t>Learning Objectives, Part 1</a:t>
            </a:r>
          </a:p>
        </p:txBody>
      </p:sp>
      <p:sp>
        <p:nvSpPr>
          <p:cNvPr id="9221" name="Rectangle 3"/>
          <p:cNvSpPr>
            <a:spLocks noGrp="1" noChangeArrowheads="1"/>
          </p:cNvSpPr>
          <p:nvPr>
            <p:ph idx="1"/>
          </p:nvPr>
        </p:nvSpPr>
        <p:spPr>
          <a:xfrm>
            <a:off x="457200" y="1481138"/>
            <a:ext cx="8229600" cy="4005262"/>
          </a:xfrm>
        </p:spPr>
        <p:txBody>
          <a:bodyPr/>
          <a:lstStyle/>
          <a:p>
            <a:r>
              <a:rPr lang="en-US" dirty="0"/>
              <a:t>Describe the five project management process groups, the typical level </a:t>
            </a:r>
            <a:r>
              <a:rPr lang="en-US" dirty="0" smtClean="0"/>
              <a:t>of activity </a:t>
            </a:r>
            <a:r>
              <a:rPr lang="en-US" dirty="0"/>
              <a:t>for each, and the interactions among them</a:t>
            </a:r>
          </a:p>
          <a:p>
            <a:r>
              <a:rPr lang="en-US" dirty="0" smtClean="0"/>
              <a:t>Understand </a:t>
            </a:r>
            <a:r>
              <a:rPr lang="en-US" dirty="0"/>
              <a:t>how the project management process groups relate to </a:t>
            </a:r>
            <a:r>
              <a:rPr lang="en-US" dirty="0" smtClean="0"/>
              <a:t>the project </a:t>
            </a:r>
            <a:r>
              <a:rPr lang="en-US" dirty="0"/>
              <a:t>management knowledge areas</a:t>
            </a:r>
          </a:p>
          <a:p>
            <a:r>
              <a:rPr lang="en-US" dirty="0" smtClean="0"/>
              <a:t>Discuss </a:t>
            </a:r>
            <a:r>
              <a:rPr lang="en-US" dirty="0"/>
              <a:t>how organizations develop information technology (IT) </a:t>
            </a:r>
            <a:r>
              <a:rPr lang="en-US" dirty="0" smtClean="0"/>
              <a:t>project management </a:t>
            </a:r>
            <a:r>
              <a:rPr lang="en-US" dirty="0"/>
              <a:t>methodologies to meet their needs</a:t>
            </a:r>
            <a:endParaRPr lang="en-US" dirty="0" smtClean="0"/>
          </a:p>
        </p:txBody>
      </p:sp>
      <p:sp>
        <p:nvSpPr>
          <p:cNvPr id="2" name="Footer Placeholder 1"/>
          <p:cNvSpPr>
            <a:spLocks noGrp="1"/>
          </p:cNvSpPr>
          <p:nvPr>
            <p:ph type="ftr" sz="quarter" idx="4294967295"/>
          </p:nvPr>
        </p:nvSpPr>
        <p:spPr>
          <a:xfrm>
            <a:off x="0" y="6492875"/>
            <a:ext cx="2362200" cy="365125"/>
          </a:xfrm>
        </p:spPr>
        <p:txBody>
          <a:bodyPr/>
          <a:lstStyle/>
          <a:p>
            <a:r>
              <a:rPr lang="en-US" dirty="0"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A1CB9F3C-4C76-46FA-AA52-CDC355C9ADCF}" type="slidenum">
              <a:rPr lang="en-US"/>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715962"/>
          </a:xfrm>
        </p:spPr>
        <p:txBody>
          <a:bodyPr>
            <a:normAutofit fontScale="90000"/>
          </a:bodyPr>
          <a:lstStyle/>
          <a:p>
            <a:r>
              <a:rPr lang="en-US" dirty="0" smtClean="0"/>
              <a:t>Figure 3-2. Kick-off Meeting Agenda</a:t>
            </a:r>
            <a:endParaRPr lang="en-US" dirty="0"/>
          </a:p>
        </p:txBody>
      </p:sp>
      <p:pic>
        <p:nvPicPr>
          <p:cNvPr id="2" name="Picture 1" descr="A Kick-Off Meeting Agenda. The Date of Meeting is not announced. Project Name: Project Management Intranet Site Project. Meeting Objective: Get the project off to an effective start by introducing key stakeholders, reviewing project goals, and discussing future plans. Agenda is as follows: Introductions of attendees. Review of the project background. Review of project-related documents (i.e., business care, project charter). Discussion of project scope, time, and cost goals. Discussion of other important topics. List of action items from meeting. Below the agenda is a blank table with 3 columns and 4 rows. Column headers are Action Item, Assigned To, and Due Date. At the bottom is a line of the Date and time of next meet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9200" y="771680"/>
            <a:ext cx="6477000" cy="5509078"/>
          </a:xfrm>
          <a:prstGeom prst="rect">
            <a:avLst/>
          </a:prstGeom>
        </p:spPr>
      </p:pic>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304800" y="228600"/>
            <a:ext cx="8534400" cy="914400"/>
          </a:xfrm>
        </p:spPr>
        <p:txBody>
          <a:bodyPr/>
          <a:lstStyle/>
          <a:p>
            <a:r>
              <a:rPr lang="en-US" dirty="0" smtClean="0"/>
              <a:t>Project Planning</a:t>
            </a:r>
          </a:p>
        </p:txBody>
      </p:sp>
      <p:sp>
        <p:nvSpPr>
          <p:cNvPr id="23557" name="Rectangle 3"/>
          <p:cNvSpPr>
            <a:spLocks noGrp="1" noChangeArrowheads="1"/>
          </p:cNvSpPr>
          <p:nvPr>
            <p:ph idx="1"/>
          </p:nvPr>
        </p:nvSpPr>
        <p:spPr>
          <a:xfrm>
            <a:off x="381000" y="1295400"/>
            <a:ext cx="8458200" cy="4572000"/>
          </a:xfrm>
        </p:spPr>
        <p:txBody>
          <a:bodyPr/>
          <a:lstStyle/>
          <a:p>
            <a:pPr>
              <a:lnSpc>
                <a:spcPct val="90000"/>
              </a:lnSpc>
            </a:pPr>
            <a:r>
              <a:rPr lang="en-US" dirty="0" smtClean="0"/>
              <a:t>The main purpose of project planning is to </a:t>
            </a:r>
            <a:r>
              <a:rPr lang="en-US" i="1" dirty="0" smtClean="0"/>
              <a:t>guide execution</a:t>
            </a:r>
          </a:p>
          <a:p>
            <a:pPr>
              <a:lnSpc>
                <a:spcPct val="90000"/>
              </a:lnSpc>
            </a:pPr>
            <a:r>
              <a:rPr lang="en-US" dirty="0" smtClean="0"/>
              <a:t>Every knowledge area includes planning information (see Table 3-7 on pages 98-99)</a:t>
            </a:r>
          </a:p>
          <a:p>
            <a:pPr>
              <a:lnSpc>
                <a:spcPct val="90000"/>
              </a:lnSpc>
            </a:pPr>
            <a:r>
              <a:rPr lang="en-US" dirty="0" smtClean="0"/>
              <a:t>Key outputs included in the JWD project include:</a:t>
            </a:r>
          </a:p>
          <a:p>
            <a:pPr lvl="1">
              <a:lnSpc>
                <a:spcPct val="90000"/>
              </a:lnSpc>
            </a:pPr>
            <a:r>
              <a:rPr lang="en-US" dirty="0" smtClean="0"/>
              <a:t>A team contract</a:t>
            </a:r>
          </a:p>
          <a:p>
            <a:pPr lvl="1">
              <a:lnSpc>
                <a:spcPct val="90000"/>
              </a:lnSpc>
            </a:pPr>
            <a:r>
              <a:rPr lang="en-US" dirty="0" smtClean="0"/>
              <a:t>A project scope statement</a:t>
            </a:r>
          </a:p>
          <a:p>
            <a:pPr lvl="1">
              <a:lnSpc>
                <a:spcPct val="90000"/>
              </a:lnSpc>
            </a:pPr>
            <a:r>
              <a:rPr lang="en-US" dirty="0" smtClean="0"/>
              <a:t>A work breakdown structure (WBS)</a:t>
            </a:r>
          </a:p>
          <a:p>
            <a:pPr lvl="1">
              <a:lnSpc>
                <a:spcPct val="90000"/>
              </a:lnSpc>
            </a:pPr>
            <a:r>
              <a:rPr lang="en-US" dirty="0" smtClean="0"/>
              <a:t>A project schedule, in the form of a Gantt chart with all dependencies and resources entered</a:t>
            </a:r>
          </a:p>
          <a:p>
            <a:pPr lvl="1">
              <a:lnSpc>
                <a:spcPct val="90000"/>
              </a:lnSpc>
            </a:pPr>
            <a:r>
              <a:rPr lang="en-US" dirty="0" smtClean="0"/>
              <a:t>A list of prioritized risks (part of a risk register)</a:t>
            </a:r>
          </a:p>
          <a:p>
            <a:pPr>
              <a:lnSpc>
                <a:spcPct val="90000"/>
              </a:lnSpc>
            </a:pPr>
            <a:r>
              <a:rPr lang="en-US" dirty="0" smtClean="0"/>
              <a:t>See sample documents starting on p. 101</a:t>
            </a:r>
          </a:p>
        </p:txBody>
      </p:sp>
      <p:sp>
        <p:nvSpPr>
          <p:cNvPr id="23554"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476446FF-E348-496B-AE9F-4CFBB14A8659}" type="slidenum">
              <a:rPr lang="en-US"/>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95299" y="16042"/>
            <a:ext cx="8229600" cy="1143000"/>
          </a:xfrm>
        </p:spPr>
        <p:txBody>
          <a:bodyPr>
            <a:normAutofit fontScale="90000"/>
          </a:bodyPr>
          <a:lstStyle/>
          <a:p>
            <a:r>
              <a:rPr lang="en-US" sz="3600" dirty="0" smtClean="0"/>
              <a:t>Figure 3-4. JWD Consulting Intranet Site Project Baseline Gantt Chart</a:t>
            </a:r>
          </a:p>
        </p:txBody>
      </p:sp>
      <p:pic>
        <p:nvPicPr>
          <p:cNvPr id="3" name="Picture 2" descr="A screenshot of a Gantt chart. On the left side is a window pane listing task names. Task names include: Initiating, Planning, Executing, Monitoring and Controlling, and Closing. Executing includes surveys, user inputs, intranet site content, intranet site design, intranet site construction, intranet site resting, intranet site promotion, intranet site roll-out, software product delivered, and project benefits measurement. Intranet site content includes templates and tools, articles, links, ask the expert, and user requests feature. On the right side is a larger pane that has a timeline on it that ranges from April 15 to October 28.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448841"/>
            <a:ext cx="8915399" cy="4064536"/>
          </a:xfrm>
          <a:prstGeom prst="rect">
            <a:avLst/>
          </a:prstGeom>
        </p:spPr>
      </p:pic>
      <p:sp>
        <p:nvSpPr>
          <p:cNvPr id="7" name="Footer Placeholder 6"/>
          <p:cNvSpPr>
            <a:spLocks noGrp="1"/>
          </p:cNvSpPr>
          <p:nvPr>
            <p:ph type="ftr" sz="quarter" idx="4294967295"/>
          </p:nvPr>
        </p:nvSpPr>
        <p:spPr>
          <a:xfrm>
            <a:off x="0" y="6492875"/>
            <a:ext cx="2362200" cy="365125"/>
          </a:xfrm>
        </p:spPr>
        <p:txBody>
          <a:bodyPr/>
          <a:lstStyle/>
          <a:p>
            <a:pPr>
              <a:defRPr/>
            </a:pPr>
            <a:r>
              <a:rPr lang="en-US" smtClean="0"/>
              <a:t>Information Technology Project Management, Eighth Edition</a:t>
            </a:r>
            <a:endParaRPr lang="en-US" dirty="0"/>
          </a:p>
        </p:txBody>
      </p:sp>
      <p:sp>
        <p:nvSpPr>
          <p:cNvPr id="6" name="Slide Number Placeholder 5"/>
          <p:cNvSpPr>
            <a:spLocks noGrp="1"/>
          </p:cNvSpPr>
          <p:nvPr>
            <p:ph type="sldNum" sz="quarter" idx="11"/>
          </p:nvPr>
        </p:nvSpPr>
        <p:spPr/>
        <p:txBody>
          <a:bodyPr/>
          <a:lstStyle/>
          <a:p>
            <a:pPr>
              <a:defRPr/>
            </a:pPr>
            <a:fld id="{C796DE11-80E7-4489-BDD7-4B19D01BE34D}" type="slidenum">
              <a:rPr lang="en-US" smtClean="0"/>
              <a:pPr>
                <a:defRPr/>
              </a:pPr>
              <a:t>22</a:t>
            </a:fld>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a:xfrm>
            <a:off x="419100" y="122238"/>
            <a:ext cx="8305800" cy="792162"/>
          </a:xfrm>
        </p:spPr>
        <p:txBody>
          <a:bodyPr>
            <a:normAutofit fontScale="90000"/>
          </a:bodyPr>
          <a:lstStyle/>
          <a:p>
            <a:r>
              <a:rPr lang="en-US" dirty="0" smtClean="0"/>
              <a:t>Table. 3-10. List of Prioritized Risks</a:t>
            </a:r>
          </a:p>
        </p:txBody>
      </p:sp>
      <p:graphicFrame>
        <p:nvGraphicFramePr>
          <p:cNvPr id="2" name="Table 1" descr="Table with 2 columns and 11 rows. Column headers are Ranking and Potential Risk."/>
          <p:cNvGraphicFramePr>
            <a:graphicFrameLocks noGrp="1"/>
          </p:cNvGraphicFramePr>
          <p:nvPr>
            <p:extLst>
              <p:ext uri="{D42A27DB-BD31-4B8C-83A1-F6EECF244321}">
                <p14:modId xmlns:p14="http://schemas.microsoft.com/office/powerpoint/2010/main" val="129279437"/>
              </p:ext>
            </p:extLst>
          </p:nvPr>
        </p:nvGraphicFramePr>
        <p:xfrm>
          <a:off x="180975" y="1066800"/>
          <a:ext cx="8782050" cy="4428599"/>
        </p:xfrm>
        <a:graphic>
          <a:graphicData uri="http://schemas.openxmlformats.org/drawingml/2006/table">
            <a:tbl>
              <a:tblPr firstRow="1">
                <a:tableStyleId>{5C22544A-7EE6-4342-B048-85BDC9FD1C3A}</a:tableStyleId>
              </a:tblPr>
              <a:tblGrid>
                <a:gridCol w="1085850">
                  <a:extLst>
                    <a:ext uri="{9D8B030D-6E8A-4147-A177-3AD203B41FA5}">
                      <a16:colId xmlns:a16="http://schemas.microsoft.com/office/drawing/2014/main" xmlns="" val="3834791470"/>
                    </a:ext>
                  </a:extLst>
                </a:gridCol>
                <a:gridCol w="7696200">
                  <a:extLst>
                    <a:ext uri="{9D8B030D-6E8A-4147-A177-3AD203B41FA5}">
                      <a16:colId xmlns:a16="http://schemas.microsoft.com/office/drawing/2014/main" xmlns="" val="1520941722"/>
                    </a:ext>
                  </a:extLst>
                </a:gridCol>
              </a:tblGrid>
              <a:tr h="250356">
                <a:tc>
                  <a:txBody>
                    <a:bodyPr/>
                    <a:lstStyle/>
                    <a:p>
                      <a:pPr marL="0" marR="0">
                        <a:lnSpc>
                          <a:spcPct val="107000"/>
                        </a:lnSpc>
                        <a:spcBef>
                          <a:spcPts val="0"/>
                        </a:spcBef>
                        <a:spcAft>
                          <a:spcPts val="0"/>
                        </a:spcAft>
                      </a:pPr>
                      <a:r>
                        <a:rPr lang="en-US" sz="1800" dirty="0">
                          <a:solidFill>
                            <a:sysClr val="windowText" lastClr="000000"/>
                          </a:solidFill>
                          <a:effectLst/>
                        </a:rPr>
                        <a:t>Ranking</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Potential Risk</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132322647"/>
                  </a:ext>
                </a:extLst>
              </a:tr>
              <a:tr h="250356">
                <a:tc>
                  <a:txBody>
                    <a:bodyPr/>
                    <a:lstStyle/>
                    <a:p>
                      <a:pPr marL="0" marR="0">
                        <a:lnSpc>
                          <a:spcPct val="107000"/>
                        </a:lnSpc>
                        <a:spcBef>
                          <a:spcPts val="0"/>
                        </a:spcBef>
                        <a:spcAft>
                          <a:spcPts val="0"/>
                        </a:spcAft>
                      </a:pPr>
                      <a:r>
                        <a:rPr lang="en-US" sz="1800" dirty="0">
                          <a:solidFill>
                            <a:sysClr val="windowText" lastClr="000000"/>
                          </a:solidFill>
                          <a:effectLst/>
                        </a:rPr>
                        <a:t>1</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Lack of inputs from internal consultants</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931481808"/>
                  </a:ext>
                </a:extLst>
              </a:tr>
              <a:tr h="250356">
                <a:tc>
                  <a:txBody>
                    <a:bodyPr/>
                    <a:lstStyle/>
                    <a:p>
                      <a:pPr marL="0" marR="0">
                        <a:lnSpc>
                          <a:spcPct val="107000"/>
                        </a:lnSpc>
                        <a:spcBef>
                          <a:spcPts val="0"/>
                        </a:spcBef>
                        <a:spcAft>
                          <a:spcPts val="0"/>
                        </a:spcAft>
                      </a:pPr>
                      <a:r>
                        <a:rPr lang="en-US" sz="1800" dirty="0">
                          <a:solidFill>
                            <a:sysClr val="windowText" lastClr="000000"/>
                          </a:solidFill>
                          <a:effectLst/>
                        </a:rPr>
                        <a:t>2</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Lack of inputs from client representatives</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311440942"/>
                  </a:ext>
                </a:extLst>
              </a:tr>
              <a:tr h="250356">
                <a:tc>
                  <a:txBody>
                    <a:bodyPr/>
                    <a:lstStyle/>
                    <a:p>
                      <a:pPr marL="0" marR="0">
                        <a:lnSpc>
                          <a:spcPct val="107000"/>
                        </a:lnSpc>
                        <a:spcBef>
                          <a:spcPts val="0"/>
                        </a:spcBef>
                        <a:spcAft>
                          <a:spcPts val="0"/>
                        </a:spcAft>
                      </a:pPr>
                      <a:r>
                        <a:rPr lang="en-US" sz="1800" dirty="0">
                          <a:solidFill>
                            <a:sysClr val="windowText" lastClr="000000"/>
                          </a:solidFill>
                          <a:effectLst/>
                        </a:rPr>
                        <a:t>3</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Security of new system</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674204304"/>
                  </a:ext>
                </a:extLst>
              </a:tr>
              <a:tr h="513961">
                <a:tc>
                  <a:txBody>
                    <a:bodyPr/>
                    <a:lstStyle/>
                    <a:p>
                      <a:pPr marL="0" marR="0">
                        <a:lnSpc>
                          <a:spcPct val="107000"/>
                        </a:lnSpc>
                        <a:spcBef>
                          <a:spcPts val="0"/>
                        </a:spcBef>
                        <a:spcAft>
                          <a:spcPts val="0"/>
                        </a:spcAft>
                      </a:pPr>
                      <a:r>
                        <a:rPr lang="en-US" sz="1800" dirty="0">
                          <a:solidFill>
                            <a:sysClr val="windowText" lastClr="000000"/>
                          </a:solidFill>
                          <a:effectLst/>
                        </a:rPr>
                        <a:t>4</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Outsourcing/purchasing for the article retrieval and “Ask the Expert” features</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135343017"/>
                  </a:ext>
                </a:extLst>
              </a:tr>
              <a:tr h="513961">
                <a:tc>
                  <a:txBody>
                    <a:bodyPr/>
                    <a:lstStyle/>
                    <a:p>
                      <a:pPr marL="0" marR="0">
                        <a:lnSpc>
                          <a:spcPct val="107000"/>
                        </a:lnSpc>
                        <a:spcBef>
                          <a:spcPts val="0"/>
                        </a:spcBef>
                        <a:spcAft>
                          <a:spcPts val="0"/>
                        </a:spcAft>
                      </a:pPr>
                      <a:r>
                        <a:rPr lang="en-US" sz="1800" dirty="0">
                          <a:solidFill>
                            <a:sysClr val="windowText" lastClr="000000"/>
                          </a:solidFill>
                          <a:effectLst/>
                        </a:rPr>
                        <a:t>5</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Outsourcing/purchasing for processing online payment transactions</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1821893947"/>
                  </a:ext>
                </a:extLst>
              </a:tr>
              <a:tr h="513961">
                <a:tc>
                  <a:txBody>
                    <a:bodyPr/>
                    <a:lstStyle/>
                    <a:p>
                      <a:pPr marL="0" marR="0">
                        <a:lnSpc>
                          <a:spcPct val="107000"/>
                        </a:lnSpc>
                        <a:spcBef>
                          <a:spcPts val="0"/>
                        </a:spcBef>
                        <a:spcAft>
                          <a:spcPts val="0"/>
                        </a:spcAft>
                      </a:pPr>
                      <a:r>
                        <a:rPr lang="en-US" sz="1800" dirty="0">
                          <a:solidFill>
                            <a:sysClr val="windowText" lastClr="000000"/>
                          </a:solidFill>
                          <a:effectLst/>
                        </a:rPr>
                        <a:t>6</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Organizing the templates and examples in a useful fashion</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3393205046"/>
                  </a:ext>
                </a:extLst>
              </a:tr>
              <a:tr h="318276">
                <a:tc>
                  <a:txBody>
                    <a:bodyPr/>
                    <a:lstStyle/>
                    <a:p>
                      <a:pPr marL="0" marR="0">
                        <a:lnSpc>
                          <a:spcPct val="107000"/>
                        </a:lnSpc>
                        <a:spcBef>
                          <a:spcPts val="0"/>
                        </a:spcBef>
                        <a:spcAft>
                          <a:spcPts val="0"/>
                        </a:spcAft>
                      </a:pPr>
                      <a:r>
                        <a:rPr lang="en-US" sz="1800" dirty="0">
                          <a:solidFill>
                            <a:sysClr val="windowText" lastClr="000000"/>
                          </a:solidFill>
                          <a:effectLst/>
                        </a:rPr>
                        <a:t>7</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Providing an efficient search feature</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475770001"/>
                  </a:ext>
                </a:extLst>
              </a:tr>
              <a:tr h="513961">
                <a:tc>
                  <a:txBody>
                    <a:bodyPr/>
                    <a:lstStyle/>
                    <a:p>
                      <a:pPr marL="0" marR="0">
                        <a:lnSpc>
                          <a:spcPct val="107000"/>
                        </a:lnSpc>
                        <a:spcBef>
                          <a:spcPts val="0"/>
                        </a:spcBef>
                        <a:spcAft>
                          <a:spcPts val="0"/>
                        </a:spcAft>
                      </a:pPr>
                      <a:r>
                        <a:rPr lang="en-US" sz="1800" dirty="0">
                          <a:solidFill>
                            <a:sysClr val="windowText" lastClr="000000"/>
                          </a:solidFill>
                          <a:effectLst/>
                        </a:rPr>
                        <a:t>8</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Getting good feedback from Michael Chen and other senior consultants</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4044158655"/>
                  </a:ext>
                </a:extLst>
              </a:tr>
              <a:tr h="250356">
                <a:tc>
                  <a:txBody>
                    <a:bodyPr/>
                    <a:lstStyle/>
                    <a:p>
                      <a:pPr marL="0" marR="0">
                        <a:lnSpc>
                          <a:spcPct val="107000"/>
                        </a:lnSpc>
                        <a:spcBef>
                          <a:spcPts val="0"/>
                        </a:spcBef>
                        <a:spcAft>
                          <a:spcPts val="0"/>
                        </a:spcAft>
                      </a:pPr>
                      <a:r>
                        <a:rPr lang="en-US" sz="1800" dirty="0">
                          <a:solidFill>
                            <a:sysClr val="windowText" lastClr="000000"/>
                          </a:solidFill>
                          <a:effectLst/>
                        </a:rPr>
                        <a:t>9</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Effectively promoting the new system</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307349938"/>
                  </a:ext>
                </a:extLst>
              </a:tr>
              <a:tr h="513961">
                <a:tc>
                  <a:txBody>
                    <a:bodyPr/>
                    <a:lstStyle/>
                    <a:p>
                      <a:pPr marL="0" marR="0">
                        <a:lnSpc>
                          <a:spcPct val="107000"/>
                        </a:lnSpc>
                        <a:spcBef>
                          <a:spcPts val="0"/>
                        </a:spcBef>
                        <a:spcAft>
                          <a:spcPts val="0"/>
                        </a:spcAft>
                      </a:pPr>
                      <a:r>
                        <a:rPr lang="en-US" sz="1800" dirty="0">
                          <a:solidFill>
                            <a:sysClr val="windowText" lastClr="000000"/>
                          </a:solidFill>
                          <a:effectLst/>
                        </a:rPr>
                        <a:t>10</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nSpc>
                          <a:spcPct val="107000"/>
                        </a:lnSpc>
                        <a:spcBef>
                          <a:spcPts val="0"/>
                        </a:spcBef>
                        <a:spcAft>
                          <a:spcPts val="0"/>
                        </a:spcAft>
                      </a:pPr>
                      <a:r>
                        <a:rPr lang="en-US" sz="1800" dirty="0">
                          <a:solidFill>
                            <a:sysClr val="windowText" lastClr="000000"/>
                          </a:solidFill>
                          <a:effectLst/>
                        </a:rPr>
                        <a:t>Realizing the benefits of the new system within one year</a:t>
                      </a:r>
                      <a:endParaRPr lang="en-US" sz="1800"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xmlns="" val="2085823808"/>
                  </a:ext>
                </a:extLst>
              </a:tr>
            </a:tbl>
          </a:graphicData>
        </a:graphic>
      </p:graphicFrame>
      <p:sp>
        <p:nvSpPr>
          <p:cNvPr id="25602"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dirty="0" smtClean="0"/>
              <a:t>Information Technology Project Management, Eighth Edition</a:t>
            </a:r>
          </a:p>
        </p:txBody>
      </p:sp>
      <p:sp>
        <p:nvSpPr>
          <p:cNvPr id="5" name="Slide Number Placeholder 4"/>
          <p:cNvSpPr>
            <a:spLocks noGrp="1"/>
          </p:cNvSpPr>
          <p:nvPr>
            <p:ph type="sldNum" sz="quarter" idx="11"/>
          </p:nvPr>
        </p:nvSpPr>
        <p:spPr/>
        <p:txBody>
          <a:bodyPr/>
          <a:lstStyle/>
          <a:p>
            <a:pPr>
              <a:defRPr/>
            </a:pPr>
            <a:fld id="{7A0A30AB-D70B-42B2-ADEA-06E774E5A2E9}" type="slidenum">
              <a:rPr lang="en-US"/>
              <a:pPr>
                <a:defRPr/>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a:xfrm>
            <a:off x="457200" y="304800"/>
            <a:ext cx="8229600" cy="838200"/>
          </a:xfrm>
        </p:spPr>
        <p:txBody>
          <a:bodyPr/>
          <a:lstStyle/>
          <a:p>
            <a:r>
              <a:rPr lang="en-US" dirty="0" smtClean="0"/>
              <a:t>Project Executing</a:t>
            </a:r>
          </a:p>
        </p:txBody>
      </p:sp>
      <p:sp>
        <p:nvSpPr>
          <p:cNvPr id="26629" name="Rectangle 3"/>
          <p:cNvSpPr>
            <a:spLocks noGrp="1" noChangeArrowheads="1"/>
          </p:cNvSpPr>
          <p:nvPr>
            <p:ph idx="1"/>
          </p:nvPr>
        </p:nvSpPr>
        <p:spPr>
          <a:xfrm>
            <a:off x="457200" y="1481138"/>
            <a:ext cx="8229600" cy="4233862"/>
          </a:xfrm>
        </p:spPr>
        <p:txBody>
          <a:bodyPr/>
          <a:lstStyle/>
          <a:p>
            <a:pPr>
              <a:lnSpc>
                <a:spcPct val="80000"/>
              </a:lnSpc>
            </a:pPr>
            <a:r>
              <a:rPr lang="en-US" dirty="0" smtClean="0"/>
              <a:t>Usually takes the most time and resources to perform project execution </a:t>
            </a:r>
          </a:p>
          <a:p>
            <a:pPr>
              <a:lnSpc>
                <a:spcPct val="80000"/>
              </a:lnSpc>
            </a:pPr>
            <a:r>
              <a:rPr lang="en-US" dirty="0" smtClean="0"/>
              <a:t>Project managers must use their leadership skills to handle the many challenges that occur during project execution</a:t>
            </a:r>
          </a:p>
          <a:p>
            <a:pPr>
              <a:lnSpc>
                <a:spcPct val="80000"/>
              </a:lnSpc>
            </a:pPr>
            <a:r>
              <a:rPr lang="en-US" dirty="0" smtClean="0"/>
              <a:t>Table 3-11 lists the executing processes and outputs. Many project sponsors and customers focus on deliverables related to providing the products, services, or results desired from the project</a:t>
            </a:r>
          </a:p>
          <a:p>
            <a:pPr>
              <a:lnSpc>
                <a:spcPct val="80000"/>
              </a:lnSpc>
            </a:pPr>
            <a:r>
              <a:rPr lang="en-US" dirty="0" smtClean="0"/>
              <a:t>A milestone report can help focus on completing major milestones</a:t>
            </a:r>
          </a:p>
        </p:txBody>
      </p:sp>
      <p:sp>
        <p:nvSpPr>
          <p:cNvPr id="26626"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E98E000D-C36D-44D8-9618-8D9141201FD0}" type="slidenum">
              <a:rPr lang="en-US"/>
              <a:pPr>
                <a:defRPr/>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228600" y="0"/>
            <a:ext cx="8686800" cy="639763"/>
          </a:xfrm>
        </p:spPr>
        <p:txBody>
          <a:bodyPr>
            <a:normAutofit fontScale="90000"/>
          </a:bodyPr>
          <a:lstStyle/>
          <a:p>
            <a:r>
              <a:rPr lang="en-US" sz="3600" dirty="0" smtClean="0"/>
              <a:t>Part of Milestone Report (Table 3-12, partial)</a:t>
            </a:r>
          </a:p>
        </p:txBody>
      </p:sp>
      <p:graphicFrame>
        <p:nvGraphicFramePr>
          <p:cNvPr id="2" name="Table 1" descr="Table with 5 columns and 10 rows. Column headers are Milestone, Date, Status, Responsible, and Issues/Comments."/>
          <p:cNvGraphicFramePr>
            <a:graphicFrameLocks noGrp="1"/>
          </p:cNvGraphicFramePr>
          <p:nvPr>
            <p:extLst>
              <p:ext uri="{D42A27DB-BD31-4B8C-83A1-F6EECF244321}">
                <p14:modId xmlns:p14="http://schemas.microsoft.com/office/powerpoint/2010/main" val="1742052920"/>
              </p:ext>
            </p:extLst>
          </p:nvPr>
        </p:nvGraphicFramePr>
        <p:xfrm>
          <a:off x="1143000" y="830065"/>
          <a:ext cx="6858000" cy="5453458"/>
        </p:xfrm>
        <a:graphic>
          <a:graphicData uri="http://schemas.openxmlformats.org/drawingml/2006/table">
            <a:tbl>
              <a:tblPr firstRow="1">
                <a:tableStyleId>{5C22544A-7EE6-4342-B048-85BDC9FD1C3A}</a:tableStyleId>
              </a:tblPr>
              <a:tblGrid>
                <a:gridCol w="1371600">
                  <a:extLst>
                    <a:ext uri="{9D8B030D-6E8A-4147-A177-3AD203B41FA5}">
                      <a16:colId xmlns:a16="http://schemas.microsoft.com/office/drawing/2014/main" xmlns="" val="693376790"/>
                    </a:ext>
                  </a:extLst>
                </a:gridCol>
                <a:gridCol w="1371600">
                  <a:extLst>
                    <a:ext uri="{9D8B030D-6E8A-4147-A177-3AD203B41FA5}">
                      <a16:colId xmlns:a16="http://schemas.microsoft.com/office/drawing/2014/main" xmlns="" val="4081936931"/>
                    </a:ext>
                  </a:extLst>
                </a:gridCol>
                <a:gridCol w="1371600">
                  <a:extLst>
                    <a:ext uri="{9D8B030D-6E8A-4147-A177-3AD203B41FA5}">
                      <a16:colId xmlns:a16="http://schemas.microsoft.com/office/drawing/2014/main" xmlns="" val="2087379532"/>
                    </a:ext>
                  </a:extLst>
                </a:gridCol>
                <a:gridCol w="1371600">
                  <a:extLst>
                    <a:ext uri="{9D8B030D-6E8A-4147-A177-3AD203B41FA5}">
                      <a16:colId xmlns:a16="http://schemas.microsoft.com/office/drawing/2014/main" xmlns="" val="1094192172"/>
                    </a:ext>
                  </a:extLst>
                </a:gridCol>
                <a:gridCol w="1371600">
                  <a:extLst>
                    <a:ext uri="{9D8B030D-6E8A-4147-A177-3AD203B41FA5}">
                      <a16:colId xmlns:a16="http://schemas.microsoft.com/office/drawing/2014/main" xmlns="" val="3246191840"/>
                    </a:ext>
                  </a:extLst>
                </a:gridCol>
              </a:tblGrid>
              <a:tr h="452510">
                <a:tc>
                  <a:txBody>
                    <a:bodyPr/>
                    <a:lstStyle/>
                    <a:p>
                      <a:pPr marL="0" marR="0">
                        <a:lnSpc>
                          <a:spcPct val="107000"/>
                        </a:lnSpc>
                        <a:spcBef>
                          <a:spcPts val="0"/>
                        </a:spcBef>
                        <a:spcAft>
                          <a:spcPts val="0"/>
                        </a:spcAft>
                      </a:pPr>
                      <a:r>
                        <a:rPr lang="en-US" sz="1100" dirty="0">
                          <a:effectLst/>
                        </a:rPr>
                        <a:t>Milestone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100" dirty="0">
                          <a:effectLst/>
                        </a:rPr>
                        <a:t>Date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100" dirty="0">
                          <a:effectLst/>
                        </a:rPr>
                        <a:t>Status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100" dirty="0">
                          <a:effectLst/>
                        </a:rPr>
                        <a:t>Responsible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tc>
                  <a:txBody>
                    <a:bodyPr/>
                    <a:lstStyle/>
                    <a:p>
                      <a:pPr marL="0" marR="0">
                        <a:lnSpc>
                          <a:spcPct val="107000"/>
                        </a:lnSpc>
                        <a:spcBef>
                          <a:spcPts val="0"/>
                        </a:spcBef>
                        <a:spcAft>
                          <a:spcPts val="0"/>
                        </a:spcAft>
                      </a:pPr>
                      <a:r>
                        <a:rPr lang="en-US" sz="1100" dirty="0">
                          <a:effectLst/>
                        </a:rPr>
                        <a:t>Issues/Comments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0093C3"/>
                    </a:solidFill>
                  </a:tcPr>
                </a:tc>
                <a:extLst>
                  <a:ext uri="{0D108BD9-81ED-4DB2-BD59-A6C34878D82A}">
                    <a16:rowId xmlns:a16="http://schemas.microsoft.com/office/drawing/2014/main" xmlns="" val="2274473713"/>
                  </a:ext>
                </a:extLst>
              </a:tr>
              <a:tr h="684599">
                <a:tc>
                  <a:txBody>
                    <a:bodyPr/>
                    <a:lstStyle/>
                    <a:p>
                      <a:pPr marL="0" marR="0">
                        <a:lnSpc>
                          <a:spcPct val="107000"/>
                        </a:lnSpc>
                        <a:spcBef>
                          <a:spcPts val="0"/>
                        </a:spcBef>
                        <a:spcAft>
                          <a:spcPts val="0"/>
                        </a:spcAft>
                      </a:pPr>
                      <a:r>
                        <a:rPr lang="en-US" sz="1100" b="1" i="1" dirty="0">
                          <a:effectLst/>
                        </a:rPr>
                        <a:t>Initiating </a:t>
                      </a:r>
                      <a:r>
                        <a:rPr lang="en-US" sz="1100" dirty="0">
                          <a:effectLst/>
                        </a:rPr>
                        <a:t>Stakeholders identified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May 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Erica and Joe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solidFill>
                            <a:srgbClr val="C1E3F2"/>
                          </a:solidFill>
                          <a:effectLst/>
                        </a:rPr>
                        <a:t>Empty cell</a:t>
                      </a:r>
                      <a:endParaRPr lang="en-US" sz="1100" dirty="0">
                        <a:solidFill>
                          <a:srgbClr val="C1E3F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1574467501"/>
                  </a:ext>
                </a:extLst>
              </a:tr>
              <a:tr h="452510">
                <a:tc>
                  <a:txBody>
                    <a:bodyPr/>
                    <a:lstStyle/>
                    <a:p>
                      <a:pPr marL="0" marR="0">
                        <a:lnSpc>
                          <a:spcPct val="107000"/>
                        </a:lnSpc>
                        <a:spcBef>
                          <a:spcPts val="0"/>
                        </a:spcBef>
                        <a:spcAft>
                          <a:spcPts val="0"/>
                        </a:spcAft>
                      </a:pPr>
                      <a:r>
                        <a:rPr lang="en-US" sz="1100" dirty="0">
                          <a:effectLst/>
                        </a:rPr>
                        <a:t>Project charter signed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May 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solidFill>
                            <a:srgbClr val="A4D6EA"/>
                          </a:solidFill>
                          <a:effectLst/>
                        </a:rPr>
                        <a:t>Empty cell</a:t>
                      </a:r>
                      <a:endParaRPr lang="en-US" sz="1100" dirty="0">
                        <a:solidFill>
                          <a:srgbClr val="A4D6E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extLst>
                  <a:ext uri="{0D108BD9-81ED-4DB2-BD59-A6C34878D82A}">
                    <a16:rowId xmlns:a16="http://schemas.microsoft.com/office/drawing/2014/main" xmlns="" val="2673764694"/>
                  </a:ext>
                </a:extLst>
              </a:tr>
              <a:tr h="452510">
                <a:tc>
                  <a:txBody>
                    <a:bodyPr/>
                    <a:lstStyle/>
                    <a:p>
                      <a:pPr marL="0" marR="0">
                        <a:lnSpc>
                          <a:spcPct val="107000"/>
                        </a:lnSpc>
                        <a:spcBef>
                          <a:spcPts val="0"/>
                        </a:spcBef>
                        <a:spcAft>
                          <a:spcPts val="0"/>
                        </a:spcAft>
                      </a:pPr>
                      <a:r>
                        <a:rPr lang="en-US" sz="1100" dirty="0">
                          <a:effectLst/>
                        </a:rPr>
                        <a:t>Project kick-off meeting held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May 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Went very well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1083507079"/>
                  </a:ext>
                </a:extLst>
              </a:tr>
              <a:tr h="684599">
                <a:tc>
                  <a:txBody>
                    <a:bodyPr/>
                    <a:lstStyle/>
                    <a:p>
                      <a:pPr marL="0" marR="0">
                        <a:lnSpc>
                          <a:spcPct val="107000"/>
                        </a:lnSpc>
                        <a:spcBef>
                          <a:spcPts val="0"/>
                        </a:spcBef>
                        <a:spcAft>
                          <a:spcPts val="0"/>
                        </a:spcAft>
                      </a:pPr>
                      <a:r>
                        <a:rPr lang="en-US" sz="1100" b="1" i="1" dirty="0">
                          <a:effectLst/>
                        </a:rPr>
                        <a:t>Planning</a:t>
                      </a:r>
                      <a:r>
                        <a:rPr lang="en-US" sz="1100" dirty="0">
                          <a:effectLst/>
                        </a:rPr>
                        <a:t/>
                      </a:r>
                      <a:br>
                        <a:rPr lang="en-US" sz="1100" dirty="0">
                          <a:effectLst/>
                        </a:rPr>
                      </a:br>
                      <a:r>
                        <a:rPr lang="en-US" sz="1100" dirty="0">
                          <a:effectLst/>
                        </a:rPr>
                        <a:t>Team contract signed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May 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solidFill>
                            <a:srgbClr val="A4D6EA"/>
                          </a:solidFill>
                          <a:effectLst/>
                        </a:rPr>
                        <a:t>Empty cell</a:t>
                      </a:r>
                      <a:endParaRPr lang="en-US" sz="1100" dirty="0">
                        <a:solidFill>
                          <a:srgbClr val="A4D6E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extLst>
                  <a:ext uri="{0D108BD9-81ED-4DB2-BD59-A6C34878D82A}">
                    <a16:rowId xmlns:a16="http://schemas.microsoft.com/office/drawing/2014/main" xmlns="" val="2943101496"/>
                  </a:ext>
                </a:extLst>
              </a:tr>
              <a:tr h="452510">
                <a:tc>
                  <a:txBody>
                    <a:bodyPr/>
                    <a:lstStyle/>
                    <a:p>
                      <a:pPr marL="0" marR="0">
                        <a:lnSpc>
                          <a:spcPct val="107000"/>
                        </a:lnSpc>
                        <a:spcBef>
                          <a:spcPts val="0"/>
                        </a:spcBef>
                        <a:spcAft>
                          <a:spcPts val="0"/>
                        </a:spcAft>
                      </a:pPr>
                      <a:r>
                        <a:rPr lang="en-US" sz="1100" dirty="0">
                          <a:effectLst/>
                        </a:rPr>
                        <a:t>Scope statement 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May 27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solidFill>
                            <a:srgbClr val="C1E3F2"/>
                          </a:solidFill>
                          <a:effectLst/>
                        </a:rPr>
                        <a:t>Empty cell</a:t>
                      </a:r>
                      <a:endParaRPr lang="en-US" sz="1100" dirty="0">
                        <a:solidFill>
                          <a:srgbClr val="C1E3F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2699635767"/>
                  </a:ext>
                </a:extLst>
              </a:tr>
              <a:tr h="220423">
                <a:tc>
                  <a:txBody>
                    <a:bodyPr/>
                    <a:lstStyle/>
                    <a:p>
                      <a:pPr marL="0" marR="0">
                        <a:lnSpc>
                          <a:spcPct val="107000"/>
                        </a:lnSpc>
                        <a:spcBef>
                          <a:spcPts val="0"/>
                        </a:spcBef>
                        <a:spcAft>
                          <a:spcPts val="0"/>
                        </a:spcAft>
                      </a:pPr>
                      <a:r>
                        <a:rPr lang="en-US" sz="1100" dirty="0">
                          <a:effectLst/>
                        </a:rPr>
                        <a:t>WBS 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May 31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solidFill>
                            <a:srgbClr val="A4D6EA"/>
                          </a:solidFill>
                          <a:effectLst/>
                        </a:rPr>
                        <a:t>Empty cell</a:t>
                      </a:r>
                      <a:endParaRPr lang="en-US" sz="1100" dirty="0">
                        <a:solidFill>
                          <a:srgbClr val="A4D6E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extLst>
                  <a:ext uri="{0D108BD9-81ED-4DB2-BD59-A6C34878D82A}">
                    <a16:rowId xmlns:a16="http://schemas.microsoft.com/office/drawing/2014/main" xmlns="" val="1964665253"/>
                  </a:ext>
                </a:extLst>
              </a:tr>
              <a:tr h="684599">
                <a:tc>
                  <a:txBody>
                    <a:bodyPr/>
                    <a:lstStyle/>
                    <a:p>
                      <a:pPr marL="0" marR="0">
                        <a:lnSpc>
                          <a:spcPct val="107000"/>
                        </a:lnSpc>
                        <a:spcBef>
                          <a:spcPts val="0"/>
                        </a:spcBef>
                        <a:spcAft>
                          <a:spcPts val="0"/>
                        </a:spcAft>
                      </a:pPr>
                      <a:r>
                        <a:rPr lang="en-US" sz="1100" dirty="0">
                          <a:effectLst/>
                        </a:rPr>
                        <a:t>List of prioritized risks 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June 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Reviewed with sponsor and team</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4043918866"/>
                  </a:ext>
                </a:extLst>
              </a:tr>
              <a:tr h="684599">
                <a:tc>
                  <a:txBody>
                    <a:bodyPr/>
                    <a:lstStyle/>
                    <a:p>
                      <a:pPr marL="0" marR="0">
                        <a:lnSpc>
                          <a:spcPct val="107000"/>
                        </a:lnSpc>
                        <a:spcBef>
                          <a:spcPts val="0"/>
                        </a:spcBef>
                        <a:spcAft>
                          <a:spcPts val="0"/>
                        </a:spcAft>
                      </a:pPr>
                      <a:r>
                        <a:rPr lang="en-US" sz="1100" dirty="0">
                          <a:effectLst/>
                        </a:rPr>
                        <a:t>Schedule and cost baseline 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June 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tc>
                  <a:txBody>
                    <a:bodyPr/>
                    <a:lstStyle/>
                    <a:p>
                      <a:pPr marL="0" marR="0">
                        <a:lnSpc>
                          <a:spcPct val="107000"/>
                        </a:lnSpc>
                        <a:spcBef>
                          <a:spcPts val="0"/>
                        </a:spcBef>
                        <a:spcAft>
                          <a:spcPts val="0"/>
                        </a:spcAft>
                      </a:pPr>
                      <a:r>
                        <a:rPr lang="en-US" sz="1100" dirty="0">
                          <a:solidFill>
                            <a:srgbClr val="A4D6EA"/>
                          </a:solidFill>
                          <a:effectLst/>
                        </a:rPr>
                        <a:t>Empty cell</a:t>
                      </a:r>
                      <a:endParaRPr lang="en-US" sz="1100" dirty="0">
                        <a:solidFill>
                          <a:srgbClr val="A4D6EA"/>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A4D6EA"/>
                    </a:solidFill>
                  </a:tcPr>
                </a:tc>
                <a:extLst>
                  <a:ext uri="{0D108BD9-81ED-4DB2-BD59-A6C34878D82A}">
                    <a16:rowId xmlns:a16="http://schemas.microsoft.com/office/drawing/2014/main" xmlns="" val="3049086474"/>
                  </a:ext>
                </a:extLst>
              </a:tr>
              <a:tr h="684599">
                <a:tc>
                  <a:txBody>
                    <a:bodyPr/>
                    <a:lstStyle/>
                    <a:p>
                      <a:pPr marL="0" marR="0">
                        <a:lnSpc>
                          <a:spcPct val="107000"/>
                        </a:lnSpc>
                        <a:spcBef>
                          <a:spcPts val="0"/>
                        </a:spcBef>
                        <a:spcAft>
                          <a:spcPts val="0"/>
                        </a:spcAft>
                      </a:pPr>
                      <a:r>
                        <a:rPr lang="en-US" sz="1100" b="1" i="1" dirty="0">
                          <a:effectLst/>
                        </a:rPr>
                        <a:t>Executing</a:t>
                      </a:r>
                      <a:r>
                        <a:rPr lang="en-US" sz="1100" dirty="0">
                          <a:effectLst/>
                        </a:rPr>
                        <a:t/>
                      </a:r>
                      <a:br>
                        <a:rPr lang="en-US" sz="1100" dirty="0">
                          <a:effectLst/>
                        </a:rPr>
                      </a:br>
                      <a:r>
                        <a:rPr lang="en-US" sz="1100" dirty="0">
                          <a:effectLst/>
                        </a:rPr>
                        <a:t>Survey completed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June 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solidFill>
                            <a:srgbClr val="C1E3F2"/>
                          </a:solidFill>
                          <a:effectLst/>
                        </a:rPr>
                        <a:t>Empty cell</a:t>
                      </a:r>
                      <a:endParaRPr lang="en-US" sz="1100" dirty="0">
                        <a:solidFill>
                          <a:srgbClr val="C1E3F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Erica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tc>
                  <a:txBody>
                    <a:bodyPr/>
                    <a:lstStyle/>
                    <a:p>
                      <a:pPr marL="0" marR="0">
                        <a:lnSpc>
                          <a:spcPct val="107000"/>
                        </a:lnSpc>
                        <a:spcBef>
                          <a:spcPts val="0"/>
                        </a:spcBef>
                        <a:spcAft>
                          <a:spcPts val="0"/>
                        </a:spcAft>
                      </a:pPr>
                      <a:r>
                        <a:rPr lang="en-US" sz="1100" dirty="0">
                          <a:effectLst/>
                        </a:rPr>
                        <a:t>Poor response so far!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C1E3F2"/>
                    </a:solidFill>
                  </a:tcPr>
                </a:tc>
                <a:extLst>
                  <a:ext uri="{0D108BD9-81ED-4DB2-BD59-A6C34878D82A}">
                    <a16:rowId xmlns:a16="http://schemas.microsoft.com/office/drawing/2014/main" xmlns="" val="461218456"/>
                  </a:ext>
                </a:extLst>
              </a:tr>
            </a:tbl>
          </a:graphicData>
        </a:graphic>
      </p:graphicFrame>
      <p:sp>
        <p:nvSpPr>
          <p:cNvPr id="27650"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EA4B2BE0-17FD-4B0D-B334-A8081BCC28FF}" type="slidenum">
              <a:rPr lang="en-US"/>
              <a:pPr>
                <a:defRPr/>
              </a:pPr>
              <a:t>25</a:t>
            </a:fld>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81000" y="274638"/>
            <a:ext cx="8305800" cy="639762"/>
          </a:xfrm>
        </p:spPr>
        <p:txBody>
          <a:bodyPr>
            <a:normAutofit fontScale="90000"/>
          </a:bodyPr>
          <a:lstStyle/>
          <a:p>
            <a:r>
              <a:rPr lang="en-US" dirty="0" smtClean="0"/>
              <a:t>Best Practice</a:t>
            </a:r>
          </a:p>
        </p:txBody>
      </p:sp>
      <p:sp>
        <p:nvSpPr>
          <p:cNvPr id="28675" name="Content Placeholder 2"/>
          <p:cNvSpPr>
            <a:spLocks noGrp="1"/>
          </p:cNvSpPr>
          <p:nvPr>
            <p:ph idx="1"/>
          </p:nvPr>
        </p:nvSpPr>
        <p:spPr>
          <a:xfrm>
            <a:off x="381000" y="1066800"/>
            <a:ext cx="8305800" cy="4953000"/>
          </a:xfrm>
        </p:spPr>
        <p:txBody>
          <a:bodyPr/>
          <a:lstStyle/>
          <a:p>
            <a:r>
              <a:rPr lang="en-US" dirty="0" smtClean="0"/>
              <a:t>One way to learn about best practices in project management is by studying recipients of PMI’s Project of the Year award</a:t>
            </a:r>
          </a:p>
          <a:p>
            <a:r>
              <a:rPr lang="en-US" dirty="0" smtClean="0"/>
              <a:t>The Quartier international de Montreal (QIM), Montreal’s international district, was a 66-acre urban revitalization project in the heart of downtown Montreal</a:t>
            </a:r>
          </a:p>
          <a:p>
            <a:r>
              <a:rPr lang="en-US" dirty="0" smtClean="0"/>
              <a:t>This $90 million, five-year project turned a once unpopular area into a thriving section of the city with a booming real estate market and has generated $770 million in related construction</a:t>
            </a:r>
          </a:p>
        </p:txBody>
      </p:sp>
      <p:sp>
        <p:nvSpPr>
          <p:cNvPr id="28676"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29172956-5799-47CF-8894-605903D236EB}" type="slidenum">
              <a:rPr lang="en-US" smtClean="0"/>
              <a:pPr>
                <a:defRPr/>
              </a:pPr>
              <a:t>26</a:t>
            </a:fld>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normAutofit fontScale="90000"/>
          </a:bodyPr>
          <a:lstStyle/>
          <a:p>
            <a:r>
              <a:rPr lang="en-US" dirty="0" smtClean="0"/>
              <a:t>Project Monitoring and Controlling</a:t>
            </a:r>
          </a:p>
        </p:txBody>
      </p:sp>
      <p:sp>
        <p:nvSpPr>
          <p:cNvPr id="29701" name="Rectangle 3"/>
          <p:cNvSpPr>
            <a:spLocks noGrp="1" noChangeArrowheads="1"/>
          </p:cNvSpPr>
          <p:nvPr>
            <p:ph idx="1"/>
          </p:nvPr>
        </p:nvSpPr>
        <p:spPr>
          <a:xfrm>
            <a:off x="381000" y="1524000"/>
            <a:ext cx="8458200" cy="3505200"/>
          </a:xfrm>
        </p:spPr>
        <p:txBody>
          <a:bodyPr/>
          <a:lstStyle/>
          <a:p>
            <a:r>
              <a:rPr lang="en-US" dirty="0" smtClean="0"/>
              <a:t>Involves measuring progress toward project objectives, monitoring deviation from the plan, and taking correction actions</a:t>
            </a:r>
          </a:p>
          <a:p>
            <a:r>
              <a:rPr lang="en-US" dirty="0" smtClean="0"/>
              <a:t>Affects all other process groups and occurs during all phases of the project life cycle</a:t>
            </a:r>
          </a:p>
          <a:p>
            <a:r>
              <a:rPr lang="en-US" dirty="0" smtClean="0"/>
              <a:t>Outputs include performance reports, change requests, and updates to various plans</a:t>
            </a:r>
          </a:p>
          <a:p>
            <a:r>
              <a:rPr lang="en-US" dirty="0" smtClean="0"/>
              <a:t>See Table 3-13</a:t>
            </a:r>
          </a:p>
        </p:txBody>
      </p:sp>
      <p:sp>
        <p:nvSpPr>
          <p:cNvPr id="29698"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C5C447AD-2CF7-4B9B-94B9-5E6680F2F27E}" type="slidenum">
              <a:rPr lang="en-US"/>
              <a:pPr>
                <a:defRPr/>
              </a:pPr>
              <a:t>27</a:t>
            </a:fld>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a:xfrm>
            <a:off x="419100" y="381000"/>
            <a:ext cx="8229600" cy="762000"/>
          </a:xfrm>
        </p:spPr>
        <p:txBody>
          <a:bodyPr/>
          <a:lstStyle/>
          <a:p>
            <a:r>
              <a:rPr lang="en-US" dirty="0" smtClean="0"/>
              <a:t>Project Closing</a:t>
            </a:r>
          </a:p>
        </p:txBody>
      </p:sp>
      <p:sp>
        <p:nvSpPr>
          <p:cNvPr id="30725" name="Rectangle 3"/>
          <p:cNvSpPr>
            <a:spLocks noGrp="1" noChangeArrowheads="1"/>
          </p:cNvSpPr>
          <p:nvPr>
            <p:ph idx="1"/>
          </p:nvPr>
        </p:nvSpPr>
        <p:spPr>
          <a:xfrm>
            <a:off x="304800" y="1371600"/>
            <a:ext cx="8458200" cy="3886200"/>
          </a:xfrm>
        </p:spPr>
        <p:txBody>
          <a:bodyPr/>
          <a:lstStyle/>
          <a:p>
            <a:r>
              <a:rPr lang="en-US" dirty="0" smtClean="0"/>
              <a:t>Involves gaining stakeholder and customer acceptance of the final products and services </a:t>
            </a:r>
          </a:p>
          <a:p>
            <a:r>
              <a:rPr lang="en-US" dirty="0" smtClean="0"/>
              <a:t>Even if projects are not completed, they should be closed out to learn from the past</a:t>
            </a:r>
          </a:p>
          <a:p>
            <a:r>
              <a:rPr lang="en-US" dirty="0" smtClean="0"/>
              <a:t>Outputs include project files and lessons-learned reports, part of organizational process assets</a:t>
            </a:r>
          </a:p>
          <a:p>
            <a:r>
              <a:rPr lang="en-US" dirty="0" smtClean="0"/>
              <a:t>Most projects also include a final report and presentation to the sponsor/senior management</a:t>
            </a:r>
          </a:p>
        </p:txBody>
      </p:sp>
      <p:sp>
        <p:nvSpPr>
          <p:cNvPr id="30722"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2FD83BAD-2D16-456B-A291-B3EF43DFB6A9}" type="slidenum">
              <a:rPr lang="en-US"/>
              <a:pPr>
                <a:defRPr/>
              </a:pPr>
              <a:t>28</a:t>
            </a:fld>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828800"/>
          </a:xfrm>
        </p:spPr>
        <p:txBody>
          <a:bodyPr>
            <a:normAutofit fontScale="90000"/>
          </a:bodyPr>
          <a:lstStyle/>
          <a:p>
            <a:r>
              <a:rPr lang="en-US" dirty="0" smtClean="0"/>
              <a:t>Case Study 2: JWD Consulting’s Project Management Intranet Site (Agile Approach)</a:t>
            </a:r>
            <a:endParaRPr lang="en-US" dirty="0"/>
          </a:p>
        </p:txBody>
      </p:sp>
      <p:sp>
        <p:nvSpPr>
          <p:cNvPr id="2" name="Content Placeholder 1"/>
          <p:cNvSpPr>
            <a:spLocks noGrp="1"/>
          </p:cNvSpPr>
          <p:nvPr>
            <p:ph idx="1"/>
          </p:nvPr>
        </p:nvSpPr>
        <p:spPr>
          <a:xfrm>
            <a:off x="358775" y="2057400"/>
            <a:ext cx="8229600" cy="3657600"/>
          </a:xfrm>
        </p:spPr>
        <p:txBody>
          <a:bodyPr/>
          <a:lstStyle/>
          <a:p>
            <a:r>
              <a:rPr lang="en-US" dirty="0" smtClean="0"/>
              <a:t>This section demonstrates a more agile approach to managing the same project</a:t>
            </a:r>
          </a:p>
          <a:p>
            <a:r>
              <a:rPr lang="en-US" dirty="0" smtClean="0"/>
              <a:t>Differences in using an agile approach are highlighted</a:t>
            </a:r>
          </a:p>
          <a:p>
            <a:r>
              <a:rPr lang="en-US" dirty="0"/>
              <a:t>An agile project team typically uses several iterations or deliveries of </a:t>
            </a:r>
            <a:r>
              <a:rPr lang="en-US" dirty="0" smtClean="0"/>
              <a:t>software instead </a:t>
            </a:r>
            <a:r>
              <a:rPr lang="en-US" dirty="0"/>
              <a:t>of waiting until the end of the project to provide one product.</a:t>
            </a:r>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29</a:t>
            </a:fld>
            <a:endParaRPr lang="en-US" dirty="0"/>
          </a:p>
        </p:txBody>
      </p:sp>
    </p:spTree>
    <p:extLst>
      <p:ext uri="{BB962C8B-B14F-4D97-AF65-F5344CB8AC3E}">
        <p14:creationId xmlns:p14="http://schemas.microsoft.com/office/powerpoint/2010/main" val="3074362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lstStyle/>
          <a:p>
            <a:r>
              <a:rPr lang="en-US" dirty="0" smtClean="0"/>
              <a:t>Learning Objectives, Part 2</a:t>
            </a:r>
          </a:p>
        </p:txBody>
      </p:sp>
      <p:sp>
        <p:nvSpPr>
          <p:cNvPr id="10245" name="Rectangle 3"/>
          <p:cNvSpPr>
            <a:spLocks noGrp="1" noChangeArrowheads="1"/>
          </p:cNvSpPr>
          <p:nvPr>
            <p:ph idx="1"/>
          </p:nvPr>
        </p:nvSpPr>
        <p:spPr>
          <a:xfrm>
            <a:off x="457200" y="1481138"/>
            <a:ext cx="8305800" cy="4525962"/>
          </a:xfrm>
        </p:spPr>
        <p:txBody>
          <a:bodyPr/>
          <a:lstStyle/>
          <a:p>
            <a:r>
              <a:rPr lang="en-US" sz="2400" dirty="0"/>
              <a:t>Review a case study of an organization applying the project </a:t>
            </a:r>
            <a:r>
              <a:rPr lang="en-US" sz="2400" dirty="0" smtClean="0"/>
              <a:t>management process </a:t>
            </a:r>
            <a:r>
              <a:rPr lang="en-US" sz="2400" dirty="0"/>
              <a:t>groups to manage an IT project, describe outputs of </a:t>
            </a:r>
            <a:r>
              <a:rPr lang="en-US" sz="2400" dirty="0" smtClean="0"/>
              <a:t>each process </a:t>
            </a:r>
            <a:r>
              <a:rPr lang="en-US" sz="2400" dirty="0"/>
              <a:t>group, and understand the contribution that effective </a:t>
            </a:r>
            <a:r>
              <a:rPr lang="en-US" sz="2400" dirty="0" smtClean="0"/>
              <a:t>initiating, planning</a:t>
            </a:r>
            <a:r>
              <a:rPr lang="en-US" sz="2400" dirty="0"/>
              <a:t>, executing, monitoring and controlling, and closing make </a:t>
            </a:r>
            <a:r>
              <a:rPr lang="en-US" sz="2400" dirty="0" smtClean="0"/>
              <a:t>to project </a:t>
            </a:r>
            <a:r>
              <a:rPr lang="en-US" sz="2400" dirty="0"/>
              <a:t>success</a:t>
            </a:r>
          </a:p>
          <a:p>
            <a:r>
              <a:rPr lang="en-US" sz="2400" dirty="0" smtClean="0"/>
              <a:t>Review </a:t>
            </a:r>
            <a:r>
              <a:rPr lang="en-US" sz="2400" dirty="0"/>
              <a:t>the same case study of a project managed with an agile focus </a:t>
            </a:r>
            <a:r>
              <a:rPr lang="en-US" sz="2400" dirty="0" smtClean="0"/>
              <a:t>to illustrate </a:t>
            </a:r>
            <a:r>
              <a:rPr lang="en-US" sz="2400" dirty="0"/>
              <a:t>the key differences in approaches</a:t>
            </a:r>
          </a:p>
          <a:p>
            <a:r>
              <a:rPr lang="en-US" sz="2400" dirty="0" smtClean="0"/>
              <a:t>Describe </a:t>
            </a:r>
            <a:r>
              <a:rPr lang="en-US" sz="2400" dirty="0"/>
              <a:t>several templates for creating documents for each process group</a:t>
            </a:r>
            <a:endParaRPr lang="en-US" sz="2400" dirty="0" smtClean="0"/>
          </a:p>
        </p:txBody>
      </p:sp>
      <p:sp>
        <p:nvSpPr>
          <p:cNvPr id="6" name="Footer Placeholder 4"/>
          <p:cNvSpPr>
            <a:spLocks noGrp="1"/>
          </p:cNvSpPr>
          <p:nvPr>
            <p:ph type="ftr" sz="quarter" idx="4294967295"/>
          </p:nvPr>
        </p:nvSpPr>
        <p:spPr bwMode="auto">
          <a:xfrm>
            <a:off x="0" y="6492875"/>
            <a:ext cx="2590800" cy="365125"/>
          </a:xfrm>
          <a:noFill/>
          <a:ln>
            <a:miter lim="800000"/>
            <a:headEnd/>
            <a:tailEnd/>
          </a:ln>
        </p:spPr>
        <p:txBody>
          <a:bodyPr vert="horz" wrap="square" lIns="91440" tIns="45720" rIns="91440" bIns="45720" numCol="1" compatLnSpc="1">
            <a:prstTxWarp prst="textNoShape">
              <a:avLst/>
            </a:prstTxWarp>
          </a:bodyPr>
          <a:lstStyle/>
          <a:p>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27E8D461-408F-473A-9A18-2FDB84ADBF56}" type="slidenum">
              <a:rPr lang="en-US"/>
              <a:pPr>
                <a:defRPr/>
              </a:pPr>
              <a:t>3</a:t>
            </a:fld>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020762"/>
          </a:xfrm>
        </p:spPr>
        <p:txBody>
          <a:bodyPr/>
          <a:lstStyle/>
          <a:p>
            <a:r>
              <a:rPr lang="en-US" dirty="0" smtClean="0"/>
              <a:t>An Informed Decision</a:t>
            </a:r>
            <a:endParaRPr lang="en-US" dirty="0"/>
          </a:p>
        </p:txBody>
      </p:sp>
      <p:sp>
        <p:nvSpPr>
          <p:cNvPr id="2" name="Content Placeholder 1"/>
          <p:cNvSpPr>
            <a:spLocks noGrp="1"/>
          </p:cNvSpPr>
          <p:nvPr>
            <p:ph idx="1"/>
          </p:nvPr>
        </p:nvSpPr>
        <p:spPr/>
        <p:txBody>
          <a:bodyPr/>
          <a:lstStyle/>
          <a:p>
            <a:r>
              <a:rPr lang="en-US" dirty="0" smtClean="0"/>
              <a:t>It is not a snap decision whether to use an agile approach or not, just like flying or driving somewhere on a trip</a:t>
            </a:r>
          </a:p>
          <a:p>
            <a:r>
              <a:rPr lang="en-US" dirty="0" smtClean="0"/>
              <a:t>Projects </a:t>
            </a:r>
            <a:r>
              <a:rPr lang="en-US" dirty="0"/>
              <a:t>with less rigid </a:t>
            </a:r>
            <a:r>
              <a:rPr lang="en-US" dirty="0" smtClean="0"/>
              <a:t>constraints, experienced </a:t>
            </a:r>
            <a:r>
              <a:rPr lang="en-US" dirty="0"/>
              <a:t>and preferably co-located teams, smaller risks, unclear requirements, </a:t>
            </a:r>
            <a:r>
              <a:rPr lang="en-US" dirty="0" smtClean="0"/>
              <a:t>and more </a:t>
            </a:r>
            <a:r>
              <a:rPr lang="en-US" dirty="0"/>
              <a:t>flexible scheduling would be more compatible with an agile </a:t>
            </a:r>
            <a:r>
              <a:rPr lang="en-US" dirty="0" smtClean="0"/>
              <a:t>approach</a:t>
            </a:r>
          </a:p>
          <a:p>
            <a:r>
              <a:rPr lang="en-US" dirty="0" smtClean="0"/>
              <a:t>The following example uses Scrum roles, artifacts, and ceremonies</a:t>
            </a:r>
            <a:endParaRPr lang="en-US"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30</a:t>
            </a:fld>
            <a:endParaRPr lang="en-US" dirty="0"/>
          </a:p>
        </p:txBody>
      </p:sp>
    </p:spTree>
    <p:extLst>
      <p:ext uri="{BB962C8B-B14F-4D97-AF65-F5344CB8AC3E}">
        <p14:creationId xmlns:p14="http://schemas.microsoft.com/office/powerpoint/2010/main" val="3006796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85749"/>
            <a:ext cx="8229600" cy="857251"/>
          </a:xfrm>
        </p:spPr>
        <p:txBody>
          <a:bodyPr>
            <a:normAutofit/>
          </a:bodyPr>
          <a:lstStyle/>
          <a:p>
            <a:r>
              <a:rPr lang="en-US" dirty="0" smtClean="0"/>
              <a:t>Scrum Roles</a:t>
            </a:r>
            <a:endParaRPr lang="en-US" dirty="0"/>
          </a:p>
        </p:txBody>
      </p:sp>
      <p:sp>
        <p:nvSpPr>
          <p:cNvPr id="2" name="Content Placeholder 1"/>
          <p:cNvSpPr>
            <a:spLocks noGrp="1"/>
          </p:cNvSpPr>
          <p:nvPr>
            <p:ph idx="1"/>
          </p:nvPr>
        </p:nvSpPr>
        <p:spPr>
          <a:xfrm>
            <a:off x="457200" y="1371600"/>
            <a:ext cx="8229600" cy="4767262"/>
          </a:xfrm>
        </p:spPr>
        <p:txBody>
          <a:bodyPr/>
          <a:lstStyle/>
          <a:p>
            <a:r>
              <a:rPr lang="en-US" sz="2400" b="1" dirty="0"/>
              <a:t>Product owner</a:t>
            </a:r>
            <a:r>
              <a:rPr lang="en-US" sz="2400" dirty="0"/>
              <a:t>: The person responsible for the business value of the </a:t>
            </a:r>
            <a:r>
              <a:rPr lang="en-US" sz="2400" dirty="0" smtClean="0"/>
              <a:t>project and </a:t>
            </a:r>
            <a:r>
              <a:rPr lang="en-US" sz="2400" dirty="0"/>
              <a:t>for deciding what work to do and in what order, as documented in </a:t>
            </a:r>
            <a:r>
              <a:rPr lang="en-US" sz="2400" dirty="0" smtClean="0"/>
              <a:t>the product backlog.</a:t>
            </a:r>
          </a:p>
          <a:p>
            <a:r>
              <a:rPr lang="en-US" sz="2400" b="1" dirty="0" err="1" smtClean="0"/>
              <a:t>ScrumMaste</a:t>
            </a:r>
            <a:r>
              <a:rPr lang="en-US" sz="2400" dirty="0" err="1" smtClean="0"/>
              <a:t>r</a:t>
            </a:r>
            <a:r>
              <a:rPr lang="en-US" sz="2400" dirty="0"/>
              <a:t>: The person who ensures that the team is productive, </a:t>
            </a:r>
            <a:r>
              <a:rPr lang="en-US" sz="2400" dirty="0" smtClean="0"/>
              <a:t>facilitates the </a:t>
            </a:r>
            <a:r>
              <a:rPr lang="en-US" sz="2400" dirty="0"/>
              <a:t>daily Scrum, enables close cooperation across all roles and functions, </a:t>
            </a:r>
            <a:r>
              <a:rPr lang="en-US" sz="2400" dirty="0" smtClean="0"/>
              <a:t>and removes </a:t>
            </a:r>
            <a:r>
              <a:rPr lang="en-US" sz="2400" dirty="0"/>
              <a:t>barriers that prevent the team from being effective</a:t>
            </a:r>
            <a:r>
              <a:rPr lang="en-US" sz="2400" dirty="0" smtClean="0"/>
              <a:t>. </a:t>
            </a:r>
          </a:p>
          <a:p>
            <a:r>
              <a:rPr lang="en-US" sz="2400" b="1" dirty="0" smtClean="0"/>
              <a:t>Scrum </a:t>
            </a:r>
            <a:r>
              <a:rPr lang="en-US" sz="2400" b="1" dirty="0"/>
              <a:t>team or development team</a:t>
            </a:r>
            <a:r>
              <a:rPr lang="en-US" sz="2400" dirty="0"/>
              <a:t>: A cross-functional team of five to </a:t>
            </a:r>
            <a:r>
              <a:rPr lang="en-US" sz="2400" dirty="0" smtClean="0"/>
              <a:t>nine people </a:t>
            </a:r>
            <a:r>
              <a:rPr lang="en-US" sz="2400" dirty="0"/>
              <a:t>who organize themselves and the work to produce the desired </a:t>
            </a:r>
            <a:r>
              <a:rPr lang="en-US" sz="2400" dirty="0" smtClean="0"/>
              <a:t>results for </a:t>
            </a:r>
            <a:r>
              <a:rPr lang="en-US" sz="2400" dirty="0"/>
              <a:t>each </a:t>
            </a:r>
            <a:r>
              <a:rPr lang="en-US" sz="2400" b="1" dirty="0" smtClean="0"/>
              <a:t>sprint</a:t>
            </a:r>
            <a:r>
              <a:rPr lang="en-US" sz="2400" dirty="0" smtClean="0"/>
              <a:t>, which normally lasts 2-4 weeks.</a:t>
            </a:r>
            <a:endParaRPr lang="en-US" sz="2400"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31</a:t>
            </a:fld>
            <a:endParaRPr lang="en-US" dirty="0"/>
          </a:p>
        </p:txBody>
      </p:sp>
    </p:spTree>
    <p:extLst>
      <p:ext uri="{BB962C8B-B14F-4D97-AF65-F5344CB8AC3E}">
        <p14:creationId xmlns:p14="http://schemas.microsoft.com/office/powerpoint/2010/main" val="38144882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Scrum Artifacts</a:t>
            </a:r>
            <a:endParaRPr lang="en-US" dirty="0"/>
          </a:p>
        </p:txBody>
      </p:sp>
      <p:sp>
        <p:nvSpPr>
          <p:cNvPr id="2" name="Content Placeholder 1"/>
          <p:cNvSpPr>
            <a:spLocks noGrp="1"/>
          </p:cNvSpPr>
          <p:nvPr>
            <p:ph idx="1"/>
          </p:nvPr>
        </p:nvSpPr>
        <p:spPr>
          <a:xfrm>
            <a:off x="469232" y="1524000"/>
            <a:ext cx="8229600" cy="4157662"/>
          </a:xfrm>
        </p:spPr>
        <p:txBody>
          <a:bodyPr/>
          <a:lstStyle/>
          <a:p>
            <a:r>
              <a:rPr lang="en-US" sz="2800" dirty="0" smtClean="0"/>
              <a:t>An artifact is a useful object created by people</a:t>
            </a:r>
          </a:p>
          <a:p>
            <a:r>
              <a:rPr lang="en-US" sz="2800" dirty="0" smtClean="0"/>
              <a:t>Scrum artifacts include:</a:t>
            </a:r>
          </a:p>
          <a:p>
            <a:pPr lvl="1"/>
            <a:r>
              <a:rPr lang="en-US" sz="2400" b="1" dirty="0" smtClean="0"/>
              <a:t>Product backlog</a:t>
            </a:r>
            <a:r>
              <a:rPr lang="en-US" sz="2400" dirty="0" smtClean="0"/>
              <a:t>: </a:t>
            </a:r>
            <a:r>
              <a:rPr lang="en-US" sz="2400" dirty="0"/>
              <a:t>A list of features prioritized by business </a:t>
            </a:r>
            <a:r>
              <a:rPr lang="en-US" sz="2400" dirty="0" smtClean="0"/>
              <a:t>value</a:t>
            </a:r>
          </a:p>
          <a:p>
            <a:pPr lvl="1"/>
            <a:r>
              <a:rPr lang="en-US" sz="2400" b="1" dirty="0"/>
              <a:t>Sprint backlog</a:t>
            </a:r>
            <a:r>
              <a:rPr lang="en-US" sz="2400" dirty="0"/>
              <a:t>: The highest-priority items from the product backlog to be completed within a sprint</a:t>
            </a:r>
          </a:p>
          <a:p>
            <a:pPr lvl="1"/>
            <a:r>
              <a:rPr lang="en-US" sz="2400" b="1" dirty="0" err="1"/>
              <a:t>Burndown</a:t>
            </a:r>
            <a:r>
              <a:rPr lang="en-US" sz="2400" b="1" dirty="0"/>
              <a:t> chart</a:t>
            </a:r>
            <a:r>
              <a:rPr lang="en-US" sz="2400" dirty="0"/>
              <a:t>: Shows the cumulative work remaining in a sprint on a </a:t>
            </a:r>
            <a:r>
              <a:rPr lang="en-US" sz="2400" dirty="0" smtClean="0"/>
              <a:t>day-by-day </a:t>
            </a:r>
            <a:r>
              <a:rPr lang="en-US" sz="2400" dirty="0"/>
              <a:t>basis</a:t>
            </a:r>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32</a:t>
            </a:fld>
            <a:endParaRPr lang="en-US" dirty="0"/>
          </a:p>
        </p:txBody>
      </p:sp>
    </p:spTree>
    <p:extLst>
      <p:ext uri="{BB962C8B-B14F-4D97-AF65-F5344CB8AC3E}">
        <p14:creationId xmlns:p14="http://schemas.microsoft.com/office/powerpoint/2010/main" val="2134687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228600"/>
            <a:ext cx="8229600" cy="762000"/>
          </a:xfrm>
        </p:spPr>
        <p:txBody>
          <a:bodyPr>
            <a:normAutofit/>
          </a:bodyPr>
          <a:lstStyle/>
          <a:p>
            <a:r>
              <a:rPr lang="en-US" dirty="0" smtClean="0"/>
              <a:t>Scrum Ceremonies</a:t>
            </a:r>
            <a:endParaRPr lang="en-US" dirty="0"/>
          </a:p>
        </p:txBody>
      </p:sp>
      <p:sp>
        <p:nvSpPr>
          <p:cNvPr id="2" name="Content Placeholder 1"/>
          <p:cNvSpPr>
            <a:spLocks noGrp="1"/>
          </p:cNvSpPr>
          <p:nvPr>
            <p:ph idx="1"/>
          </p:nvPr>
        </p:nvSpPr>
        <p:spPr>
          <a:xfrm>
            <a:off x="533400" y="1143000"/>
            <a:ext cx="8229600" cy="5105400"/>
          </a:xfrm>
        </p:spPr>
        <p:txBody>
          <a:bodyPr/>
          <a:lstStyle/>
          <a:p>
            <a:r>
              <a:rPr lang="en-US" sz="2400" dirty="0"/>
              <a:t>Sprint planning session: A meeting with the team to select a set of work </a:t>
            </a:r>
            <a:r>
              <a:rPr lang="en-US" sz="2400" dirty="0" smtClean="0"/>
              <a:t>from the </a:t>
            </a:r>
            <a:r>
              <a:rPr lang="en-US" sz="2400" dirty="0"/>
              <a:t>product backlog to deliver during a sprint. </a:t>
            </a:r>
            <a:endParaRPr lang="en-US" sz="2400" dirty="0" smtClean="0"/>
          </a:p>
          <a:p>
            <a:r>
              <a:rPr lang="en-US" sz="2400" b="1" dirty="0" smtClean="0"/>
              <a:t>Daily </a:t>
            </a:r>
            <a:r>
              <a:rPr lang="en-US" sz="2400" b="1" dirty="0"/>
              <a:t>Scrum</a:t>
            </a:r>
            <a:r>
              <a:rPr lang="en-US" sz="2400" dirty="0"/>
              <a:t>: A short meeting for the development team to share progress </a:t>
            </a:r>
            <a:r>
              <a:rPr lang="en-US" sz="2400" dirty="0" smtClean="0"/>
              <a:t>and challenges </a:t>
            </a:r>
            <a:r>
              <a:rPr lang="en-US" sz="2400" dirty="0"/>
              <a:t>and plan work for the day</a:t>
            </a:r>
            <a:r>
              <a:rPr lang="en-US" sz="2400" dirty="0" smtClean="0"/>
              <a:t>.</a:t>
            </a:r>
          </a:p>
          <a:p>
            <a:r>
              <a:rPr lang="en-US" sz="2400" dirty="0"/>
              <a:t>Sprint reviews: A meeting in which the team demonstrates to the </a:t>
            </a:r>
            <a:r>
              <a:rPr lang="en-US" sz="2400" dirty="0" smtClean="0"/>
              <a:t>product owner </a:t>
            </a:r>
            <a:r>
              <a:rPr lang="en-US" sz="2400" dirty="0"/>
              <a:t>what it has completed during the sprint.</a:t>
            </a:r>
          </a:p>
          <a:p>
            <a:r>
              <a:rPr lang="en-US" sz="2400" dirty="0" smtClean="0"/>
              <a:t> </a:t>
            </a:r>
            <a:r>
              <a:rPr lang="en-US" sz="2400" dirty="0"/>
              <a:t>Sprint retrospectives: A meeting in which the team looks for ways to </a:t>
            </a:r>
            <a:r>
              <a:rPr lang="en-US" sz="2400" dirty="0" smtClean="0"/>
              <a:t>improve the </a:t>
            </a:r>
            <a:r>
              <a:rPr lang="en-US" sz="2400" dirty="0"/>
              <a:t>product and the process based on a review of the actual </a:t>
            </a:r>
            <a:r>
              <a:rPr lang="en-US" sz="2400" dirty="0" smtClean="0"/>
              <a:t>performance of the </a:t>
            </a:r>
            <a:r>
              <a:rPr lang="en-US" sz="2400" dirty="0"/>
              <a:t>development team.</a:t>
            </a:r>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33</a:t>
            </a:fld>
            <a:endParaRPr lang="en-US" dirty="0"/>
          </a:p>
        </p:txBody>
      </p:sp>
    </p:spTree>
    <p:extLst>
      <p:ext uri="{BB962C8B-B14F-4D97-AF65-F5344CB8AC3E}">
        <p14:creationId xmlns:p14="http://schemas.microsoft.com/office/powerpoint/2010/main" val="8080870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Figure 3-5. Scrum Framework and the Process Groups</a:t>
            </a:r>
            <a:endParaRPr lang="en-US" dirty="0"/>
          </a:p>
        </p:txBody>
      </p:sp>
      <p:pic>
        <p:nvPicPr>
          <p:cNvPr id="6" name="Picture 5" descr="A flowchart of scrum framework and the process groups in 4 steps. Steps 1 and 2 are in the planning phase. Steps 3 and 4 are in the executing phase. The closing phase comes after the fourth step. Step 1 is product owner creates prioritized wish list of backlog. The product backlog has a list of 6 items. Step 2 is project team creates sprint backlog. The spring backlog has a list of 2 items. Step 3 is teams have daily Scrum meetings during each 2 to 4 week spring. Step 4 is sprint results in a useful product. Potentially shippable product increment. After step 4 is the closing phase, where monitoring and controlling flows to spring review and sprint retrospective, and also back to daily Scrum in the planning phase. Repeat steps 1 through 4 until completio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523999"/>
            <a:ext cx="8686800" cy="4868649"/>
          </a:xfrm>
          <a:prstGeom prst="rect">
            <a:avLst/>
          </a:prstGeom>
        </p:spPr>
      </p:pic>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34</a:t>
            </a:fld>
            <a:endParaRPr lang="en-US" dirty="0"/>
          </a:p>
        </p:txBody>
      </p:sp>
    </p:spTree>
    <p:extLst>
      <p:ext uri="{BB962C8B-B14F-4D97-AF65-F5344CB8AC3E}">
        <p14:creationId xmlns:p14="http://schemas.microsoft.com/office/powerpoint/2010/main" val="12517503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Table 3-18. unique Scrum Activities by Process Group</a:t>
            </a:r>
            <a:endParaRPr lang="en-US" dirty="0"/>
          </a:p>
        </p:txBody>
      </p:sp>
      <p:sp>
        <p:nvSpPr>
          <p:cNvPr id="3" name="Content Placeholder 2"/>
          <p:cNvSpPr>
            <a:spLocks noGrp="1"/>
          </p:cNvSpPr>
          <p:nvPr>
            <p:ph idx="1"/>
          </p:nvPr>
        </p:nvSpPr>
        <p:spPr>
          <a:xfrm>
            <a:off x="838200" y="1905000"/>
            <a:ext cx="6819900" cy="3200400"/>
          </a:xfrm>
        </p:spPr>
        <p:txBody>
          <a:bodyPr/>
          <a:lstStyle/>
          <a:p>
            <a:pPr>
              <a:buFont typeface="Arial" panose="020B0604020202020204" pitchFamily="34" charset="0"/>
              <a:buChar char="•"/>
            </a:pPr>
            <a:r>
              <a:rPr lang="en-US" sz="1100" dirty="0" smtClean="0"/>
              <a:t>Initiating:</a:t>
            </a:r>
          </a:p>
          <a:p>
            <a:pPr lvl="1">
              <a:buFont typeface="Arial" panose="020B0604020202020204" pitchFamily="34" charset="0"/>
              <a:buChar char="•"/>
            </a:pPr>
            <a:r>
              <a:rPr lang="en-US" sz="700" dirty="0" smtClean="0"/>
              <a:t>Determine roles</a:t>
            </a:r>
          </a:p>
          <a:p>
            <a:pPr lvl="1">
              <a:buFont typeface="Arial" panose="020B0604020202020204" pitchFamily="34" charset="0"/>
              <a:buChar char="•"/>
            </a:pPr>
            <a:r>
              <a:rPr lang="en-US" sz="700" dirty="0" smtClean="0"/>
              <a:t>Decide how many sprints will compose each release and the scope of software to deliver</a:t>
            </a:r>
          </a:p>
          <a:p>
            <a:pPr>
              <a:buFont typeface="Arial" panose="020B0604020202020204" pitchFamily="34" charset="0"/>
              <a:buChar char="•"/>
            </a:pPr>
            <a:r>
              <a:rPr lang="en-US" sz="1100" dirty="0" smtClean="0"/>
              <a:t>Planning:</a:t>
            </a:r>
          </a:p>
          <a:p>
            <a:pPr lvl="1">
              <a:buFont typeface="Arial" panose="020B0604020202020204" pitchFamily="34" charset="0"/>
              <a:buChar char="•"/>
            </a:pPr>
            <a:r>
              <a:rPr lang="en-US" sz="700" dirty="0" smtClean="0"/>
              <a:t>Create product backlog</a:t>
            </a:r>
          </a:p>
          <a:p>
            <a:pPr lvl="1">
              <a:buFont typeface="Arial" panose="020B0604020202020204" pitchFamily="34" charset="0"/>
              <a:buChar char="•"/>
            </a:pPr>
            <a:r>
              <a:rPr lang="en-US" sz="700" dirty="0" smtClean="0"/>
              <a:t>Create sprint backlog</a:t>
            </a:r>
          </a:p>
          <a:p>
            <a:pPr lvl="1">
              <a:buFont typeface="Arial" panose="020B0604020202020204" pitchFamily="34" charset="0"/>
              <a:buChar char="•"/>
            </a:pPr>
            <a:r>
              <a:rPr lang="en-US" sz="700" dirty="0" smtClean="0"/>
              <a:t>Plan work each day in the daily Scrum</a:t>
            </a:r>
          </a:p>
          <a:p>
            <a:pPr lvl="1">
              <a:buFont typeface="Arial" panose="020B0604020202020204" pitchFamily="34" charset="0"/>
              <a:buChar char="•"/>
            </a:pPr>
            <a:r>
              <a:rPr lang="en-US" sz="700" dirty="0" smtClean="0"/>
              <a:t>Document stumbling blocks in a list</a:t>
            </a:r>
          </a:p>
          <a:p>
            <a:pPr>
              <a:buFont typeface="Arial" panose="020B0604020202020204" pitchFamily="34" charset="0"/>
              <a:buChar char="•"/>
            </a:pPr>
            <a:r>
              <a:rPr lang="en-US" sz="1100" dirty="0" smtClean="0"/>
              <a:t>Executing:</a:t>
            </a:r>
          </a:p>
          <a:p>
            <a:pPr lvl="1">
              <a:buFont typeface="Arial" panose="020B0604020202020204" pitchFamily="34" charset="0"/>
              <a:buChar char="•"/>
            </a:pPr>
            <a:r>
              <a:rPr lang="en-US" sz="700" dirty="0" smtClean="0"/>
              <a:t>Complete tasks each day during sprints</a:t>
            </a:r>
          </a:p>
          <a:p>
            <a:pPr lvl="1">
              <a:buFont typeface="Arial" panose="020B0604020202020204" pitchFamily="34" charset="0"/>
              <a:buChar char="•"/>
            </a:pPr>
            <a:r>
              <a:rPr lang="en-US" sz="700" dirty="0" smtClean="0"/>
              <a:t>Produce a shippable product at the end of each sprint</a:t>
            </a:r>
          </a:p>
          <a:p>
            <a:pPr>
              <a:buFont typeface="Arial" panose="020B0604020202020204" pitchFamily="34" charset="0"/>
              <a:buChar char="•"/>
            </a:pPr>
            <a:r>
              <a:rPr lang="en-US" sz="1100" dirty="0" smtClean="0"/>
              <a:t>Monitoring and Controlling:</a:t>
            </a:r>
          </a:p>
          <a:p>
            <a:pPr lvl="1">
              <a:buFont typeface="Arial" panose="020B0604020202020204" pitchFamily="34" charset="0"/>
              <a:buChar char="•"/>
            </a:pPr>
            <a:r>
              <a:rPr lang="en-US" sz="700" dirty="0" smtClean="0"/>
              <a:t>Resolve issues and blockers</a:t>
            </a:r>
          </a:p>
          <a:p>
            <a:pPr lvl="1">
              <a:buFont typeface="Arial" panose="020B0604020202020204" pitchFamily="34" charset="0"/>
              <a:buChar char="•"/>
            </a:pPr>
            <a:r>
              <a:rPr lang="en-US" sz="700" dirty="0" smtClean="0"/>
              <a:t>Create and update </a:t>
            </a:r>
            <a:r>
              <a:rPr lang="en-US" sz="700" dirty="0" err="1" smtClean="0"/>
              <a:t>burndown</a:t>
            </a:r>
            <a:r>
              <a:rPr lang="en-US" sz="700" dirty="0" smtClean="0"/>
              <a:t> chart</a:t>
            </a:r>
          </a:p>
          <a:p>
            <a:pPr lvl="1">
              <a:buFont typeface="Arial" panose="020B0604020202020204" pitchFamily="34" charset="0"/>
              <a:buChar char="•"/>
            </a:pPr>
            <a:r>
              <a:rPr lang="en-US" sz="700" dirty="0" smtClean="0"/>
              <a:t>Demonstrate the completed product during the spring review meeting</a:t>
            </a:r>
          </a:p>
          <a:p>
            <a:pPr>
              <a:buFont typeface="Arial" panose="020B0604020202020204" pitchFamily="34" charset="0"/>
              <a:buChar char="•"/>
            </a:pPr>
            <a:r>
              <a:rPr lang="en-US" sz="1100" dirty="0" smtClean="0"/>
              <a:t>Closing:</a:t>
            </a:r>
          </a:p>
          <a:p>
            <a:pPr>
              <a:buFont typeface="Arial" panose="020B0604020202020204" pitchFamily="34" charset="0"/>
              <a:buChar char="•"/>
            </a:pPr>
            <a:r>
              <a:rPr lang="en-US" sz="1100" dirty="0" smtClean="0"/>
              <a:t>Reflect on how to improve the product and process during the sprint reflection meeting</a:t>
            </a:r>
            <a:endParaRPr lang="en-US" sz="1100" dirty="0"/>
          </a:p>
        </p:txBody>
      </p:sp>
      <p:pic>
        <p:nvPicPr>
          <p:cNvPr id="7" name="Picture 6" descr="Screenshot of the list."/>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1600200"/>
            <a:ext cx="7162800" cy="4469644"/>
          </a:xfrm>
          <a:prstGeom prst="rect">
            <a:avLst/>
          </a:prstGeom>
        </p:spPr>
      </p:pic>
      <p:sp>
        <p:nvSpPr>
          <p:cNvPr id="8" name="Footer Placeholder 7"/>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9" name="Slide Number Placeholder 8"/>
          <p:cNvSpPr>
            <a:spLocks noGrp="1"/>
          </p:cNvSpPr>
          <p:nvPr>
            <p:ph type="sldNum" sz="quarter" idx="11"/>
          </p:nvPr>
        </p:nvSpPr>
        <p:spPr/>
        <p:txBody>
          <a:bodyPr/>
          <a:lstStyle/>
          <a:p>
            <a:pPr>
              <a:defRPr/>
            </a:pPr>
            <a:fld id="{AEAD0689-3C8F-4F33-9924-B2EDADDE0827}" type="slidenum">
              <a:rPr lang="en-US" smtClean="0"/>
              <a:pPr>
                <a:defRPr/>
              </a:pPr>
              <a:t>35</a:t>
            </a:fld>
            <a:endParaRPr lang="en-US" dirty="0"/>
          </a:p>
        </p:txBody>
      </p:sp>
    </p:spTree>
    <p:extLst>
      <p:ext uri="{BB962C8B-B14F-4D97-AF65-F5344CB8AC3E}">
        <p14:creationId xmlns:p14="http://schemas.microsoft.com/office/powerpoint/2010/main" val="41642753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lstStyle/>
          <a:p>
            <a:r>
              <a:rPr lang="en-US" dirty="0" smtClean="0"/>
              <a:t>Planning</a:t>
            </a:r>
            <a:endParaRPr lang="en-US" dirty="0"/>
          </a:p>
        </p:txBody>
      </p:sp>
      <p:sp>
        <p:nvSpPr>
          <p:cNvPr id="3" name="Content Placeholder 2"/>
          <p:cNvSpPr>
            <a:spLocks noGrp="1"/>
          </p:cNvSpPr>
          <p:nvPr>
            <p:ph idx="1"/>
          </p:nvPr>
        </p:nvSpPr>
        <p:spPr>
          <a:xfrm>
            <a:off x="457200" y="1481138"/>
            <a:ext cx="8229600" cy="3852862"/>
          </a:xfrm>
        </p:spPr>
        <p:txBody>
          <a:bodyPr/>
          <a:lstStyle/>
          <a:p>
            <a:r>
              <a:rPr lang="en-US" dirty="0"/>
              <a:t>Not different from PMBOK</a:t>
            </a:r>
            <a:r>
              <a:rPr lang="en-US" baseline="30000" dirty="0"/>
              <a:t>®</a:t>
            </a:r>
            <a:r>
              <a:rPr lang="en-US" dirty="0"/>
              <a:t> Guide</a:t>
            </a:r>
          </a:p>
          <a:p>
            <a:pPr lvl="1"/>
            <a:r>
              <a:rPr lang="en-US" dirty="0" smtClean="0"/>
              <a:t>Still create a scope statement and can use a Gantt chart for the entire project schedule; other planning similar (risk, etc.)</a:t>
            </a:r>
          </a:p>
          <a:p>
            <a:r>
              <a:rPr lang="en-US" dirty="0" smtClean="0"/>
              <a:t>Different:</a:t>
            </a:r>
          </a:p>
          <a:p>
            <a:pPr lvl="1"/>
            <a:r>
              <a:rPr lang="en-US" dirty="0" smtClean="0"/>
              <a:t>Descriptions of work are identified in the product and sprint backlogs, more detailed work documented in technical stories, estimate a velocity or capacity for each sprint; release roadmap often used for schedule</a:t>
            </a:r>
            <a:endParaRPr lang="en-US"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6" name="Slide Number Placeholder 5"/>
          <p:cNvSpPr>
            <a:spLocks noGrp="1"/>
          </p:cNvSpPr>
          <p:nvPr>
            <p:ph type="sldNum" sz="quarter" idx="11"/>
          </p:nvPr>
        </p:nvSpPr>
        <p:spPr/>
        <p:txBody>
          <a:bodyPr/>
          <a:lstStyle/>
          <a:p>
            <a:pPr>
              <a:defRPr/>
            </a:pPr>
            <a:fld id="{AEAD0689-3C8F-4F33-9924-B2EDADDE0827}" type="slidenum">
              <a:rPr lang="en-US" smtClean="0"/>
              <a:pPr>
                <a:defRPr/>
              </a:pPr>
              <a:t>36</a:t>
            </a:fld>
            <a:endParaRPr lang="en-US" dirty="0"/>
          </a:p>
        </p:txBody>
      </p:sp>
    </p:spTree>
    <p:extLst>
      <p:ext uri="{BB962C8B-B14F-4D97-AF65-F5344CB8AC3E}">
        <p14:creationId xmlns:p14="http://schemas.microsoft.com/office/powerpoint/2010/main" val="11837229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066800"/>
          </a:xfrm>
        </p:spPr>
        <p:txBody>
          <a:bodyPr>
            <a:noAutofit/>
          </a:bodyPr>
          <a:lstStyle/>
          <a:p>
            <a:r>
              <a:rPr lang="en-US" sz="3200" dirty="0" smtClean="0"/>
              <a:t>Figure 3-6. Intranet Site Project Baseline Gantt Chart Using Scrum Approach</a:t>
            </a:r>
            <a:endParaRPr lang="en-US" sz="3200" dirty="0"/>
          </a:p>
        </p:txBody>
      </p:sp>
      <p:pic>
        <p:nvPicPr>
          <p:cNvPr id="4" name="Picture 3" descr="A screenshot of a Gantt chart using Scrum Approach. On the left side is a window pane listing task names. Task names include: Initiating, Planning, Executing, Sprint 1, Sprint 2, Sprint 3, Monitoring and Controlling, and Closing. Executing includes surveys, user inputs, and project benefits measurement. Sprint 1 includes planning, which entails creating product backlog, creating sprint backlog, planning work each day in daily Scrum, and document stumbling blocks in a block list, Executing, which entails completing tasks each day and producing a shippable product, monitoring and controlling, which entails resolving stumbling blocks, creating and updating burndown chart, and demonstrating completed product during sprint review meeting, and closing which entails holding sprint reflection meeting. Sprint 2 and 3 includes producing a shippable product. On the right side is a larger pane that has a timeline on it that ranges from May 1 to October 11. An annotation on the timeline reads 3 software releases versus 1."/>
          <p:cNvPicPr>
            <a:picLocks noChangeAspect="1"/>
          </p:cNvPicPr>
          <p:nvPr/>
        </p:nvPicPr>
        <p:blipFill>
          <a:blip r:embed="rId2"/>
          <a:stretch>
            <a:fillRect/>
          </a:stretch>
        </p:blipFill>
        <p:spPr>
          <a:xfrm>
            <a:off x="85725" y="1398588"/>
            <a:ext cx="8972550" cy="4410075"/>
          </a:xfrm>
          <a:prstGeom prst="rect">
            <a:avLst/>
          </a:prstGeom>
        </p:spPr>
      </p:pic>
      <p:sp>
        <p:nvSpPr>
          <p:cNvPr id="3" name="Footer Placeholder 2"/>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7" name="Slide Number Placeholder 6"/>
          <p:cNvSpPr>
            <a:spLocks noGrp="1"/>
          </p:cNvSpPr>
          <p:nvPr>
            <p:ph type="sldNum" sz="quarter" idx="11"/>
          </p:nvPr>
        </p:nvSpPr>
        <p:spPr/>
        <p:txBody>
          <a:bodyPr/>
          <a:lstStyle/>
          <a:p>
            <a:pPr>
              <a:defRPr/>
            </a:pPr>
            <a:fld id="{AEAD0689-3C8F-4F33-9924-B2EDADDE0827}" type="slidenum">
              <a:rPr lang="en-US" smtClean="0"/>
              <a:pPr>
                <a:defRPr/>
              </a:pPr>
              <a:t>37</a:t>
            </a:fld>
            <a:endParaRPr lang="en-US" dirty="0"/>
          </a:p>
        </p:txBody>
      </p:sp>
    </p:spTree>
    <p:extLst>
      <p:ext uri="{BB962C8B-B14F-4D97-AF65-F5344CB8AC3E}">
        <p14:creationId xmlns:p14="http://schemas.microsoft.com/office/powerpoint/2010/main" val="5690913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229600" cy="1143000"/>
          </a:xfrm>
        </p:spPr>
        <p:txBody>
          <a:bodyPr>
            <a:normAutofit fontScale="90000"/>
          </a:bodyPr>
          <a:lstStyle/>
          <a:p>
            <a:r>
              <a:rPr lang="en-US" dirty="0" smtClean="0"/>
              <a:t>Table 3-19. Product and Sprint Backlogs</a:t>
            </a:r>
            <a:endParaRPr lang="en-US" dirty="0"/>
          </a:p>
        </p:txBody>
      </p:sp>
      <p:sp>
        <p:nvSpPr>
          <p:cNvPr id="6" name="Content Placeholder 5"/>
          <p:cNvSpPr>
            <a:spLocks noGrp="1"/>
          </p:cNvSpPr>
          <p:nvPr>
            <p:ph idx="1"/>
          </p:nvPr>
        </p:nvSpPr>
        <p:spPr>
          <a:xfrm>
            <a:off x="457200" y="1295400"/>
            <a:ext cx="8229600" cy="4525962"/>
          </a:xfrm>
          <a:solidFill>
            <a:srgbClr val="C6E9FC"/>
          </a:solidFill>
        </p:spPr>
        <p:txBody>
          <a:bodyPr numCol="2"/>
          <a:lstStyle/>
          <a:p>
            <a:pPr marL="109537" indent="0">
              <a:buNone/>
            </a:pPr>
            <a:r>
              <a:rPr lang="en-US" sz="2400" dirty="0" smtClean="0"/>
              <a:t>Product Backlog</a:t>
            </a:r>
          </a:p>
          <a:p>
            <a:pPr lvl="1">
              <a:buClrTx/>
              <a:buFont typeface="+mj-lt"/>
              <a:buAutoNum type="arabicPeriod"/>
            </a:pPr>
            <a:r>
              <a:rPr lang="en-US" sz="1400" dirty="0" smtClean="0"/>
              <a:t>User story templates, samples, and point person</a:t>
            </a:r>
          </a:p>
          <a:p>
            <a:pPr lvl="1">
              <a:buClrTx/>
              <a:buFont typeface="+mj-lt"/>
              <a:buAutoNum type="arabicPeriod"/>
            </a:pPr>
            <a:r>
              <a:rPr lang="en-US" sz="1400" dirty="0" smtClean="0"/>
              <a:t>WBS templates, samples, and point person</a:t>
            </a:r>
          </a:p>
          <a:p>
            <a:pPr lvl="1">
              <a:buClrTx/>
              <a:buFont typeface="+mj-lt"/>
              <a:buAutoNum type="arabicPeriod"/>
            </a:pPr>
            <a:r>
              <a:rPr lang="en-US" sz="1400" dirty="0" smtClean="0"/>
              <a:t>Project schedule templates, samples, and point person</a:t>
            </a:r>
          </a:p>
          <a:p>
            <a:pPr lvl="1">
              <a:buClrTx/>
              <a:buFont typeface="+mj-lt"/>
              <a:buAutoNum type="arabicPeriod"/>
            </a:pPr>
            <a:r>
              <a:rPr lang="en-US" sz="1400" dirty="0" smtClean="0"/>
              <a:t>Ability to change customers for some intranet products and services</a:t>
            </a:r>
          </a:p>
          <a:p>
            <a:pPr lvl="1">
              <a:buClrTx/>
              <a:buFont typeface="+mj-lt"/>
              <a:buAutoNum type="arabicPeriod"/>
            </a:pPr>
            <a:r>
              <a:rPr lang="en-US" sz="1400" dirty="0" smtClean="0"/>
              <a:t>Ability to collect user suggestions</a:t>
            </a:r>
          </a:p>
          <a:p>
            <a:pPr lvl="1">
              <a:buClrTx/>
              <a:buFont typeface="+mj-lt"/>
              <a:buAutoNum type="arabicPeriod"/>
            </a:pPr>
            <a:r>
              <a:rPr lang="en-US" sz="1400" dirty="0" smtClean="0"/>
              <a:t>Business case templates, samples, and point person</a:t>
            </a:r>
          </a:p>
          <a:p>
            <a:pPr lvl="1">
              <a:buClrTx/>
              <a:buFont typeface="+mj-lt"/>
              <a:buAutoNum type="arabicPeriod"/>
            </a:pPr>
            <a:r>
              <a:rPr lang="en-US" sz="1400" dirty="0" smtClean="0"/>
              <a:t>Ask the Expert feature</a:t>
            </a:r>
          </a:p>
          <a:p>
            <a:pPr lvl="1">
              <a:buClrTx/>
              <a:buFont typeface="+mj-lt"/>
              <a:buAutoNum type="arabicPeriod"/>
            </a:pPr>
            <a:r>
              <a:rPr lang="en-US" sz="1400" dirty="0" smtClean="0"/>
              <a:t>Stakeholder management strategy templates, samples, and point person</a:t>
            </a:r>
          </a:p>
          <a:p>
            <a:pPr lvl="1">
              <a:buClrTx/>
              <a:buFont typeface="+mj-lt"/>
              <a:buAutoNum type="arabicPeriod"/>
            </a:pPr>
            <a:r>
              <a:rPr lang="en-US" sz="1400" dirty="0" smtClean="0"/>
              <a:t>Risk register templates, samples, and point person</a:t>
            </a:r>
          </a:p>
          <a:p>
            <a:pPr lvl="1">
              <a:buClrTx/>
              <a:buFont typeface="+mj-lt"/>
              <a:buAutoNum type="arabicPeriod"/>
            </a:pPr>
            <a:r>
              <a:rPr lang="en-US" sz="1400" dirty="0" smtClean="0"/>
              <a:t>Etc.</a:t>
            </a:r>
          </a:p>
          <a:p>
            <a:pPr marL="109537" indent="0">
              <a:buNone/>
            </a:pPr>
            <a:r>
              <a:rPr lang="en-US" sz="2400" dirty="0" smtClean="0"/>
              <a:t>Sprint Backlog</a:t>
            </a:r>
          </a:p>
          <a:p>
            <a:pPr lvl="1">
              <a:buClrTx/>
              <a:buFont typeface="+mj-lt"/>
              <a:buAutoNum type="arabicPeriod"/>
            </a:pPr>
            <a:r>
              <a:rPr lang="en-US" sz="1400" dirty="0" smtClean="0"/>
              <a:t>User story templates, samples, and point person</a:t>
            </a:r>
          </a:p>
          <a:p>
            <a:pPr lvl="1">
              <a:buClrTx/>
              <a:buFont typeface="+mj-lt"/>
              <a:buAutoNum type="arabicPeriod"/>
            </a:pPr>
            <a:r>
              <a:rPr lang="en-US" sz="1400" dirty="0" smtClean="0"/>
              <a:t>WBS templates, samples, and point person</a:t>
            </a:r>
          </a:p>
          <a:p>
            <a:pPr lvl="1">
              <a:buClrTx/>
              <a:buFont typeface="+mj-lt"/>
              <a:buAutoNum type="arabicPeriod"/>
            </a:pPr>
            <a:r>
              <a:rPr lang="en-US" sz="1400" dirty="0" smtClean="0"/>
              <a:t>Project schedule templates, samples, and point person</a:t>
            </a:r>
          </a:p>
          <a:p>
            <a:pPr lvl="1">
              <a:buClrTx/>
              <a:buFont typeface="+mj-lt"/>
              <a:buAutoNum type="arabicPeriod"/>
            </a:pPr>
            <a:r>
              <a:rPr lang="en-US" sz="1400" dirty="0" smtClean="0"/>
              <a:t>Ability to charge customers for some intranet products and services</a:t>
            </a:r>
          </a:p>
          <a:p>
            <a:pPr lvl="1">
              <a:buClrTx/>
              <a:buFont typeface="+mj-lt"/>
              <a:buAutoNum type="arabicPeriod"/>
            </a:pPr>
            <a:r>
              <a:rPr lang="en-US" sz="1400" dirty="0" smtClean="0"/>
              <a:t>Ability to collect user suggestions</a:t>
            </a:r>
            <a:endParaRPr lang="en-US" sz="1400"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38</a:t>
            </a:fld>
            <a:endParaRPr lang="en-US" dirty="0"/>
          </a:p>
        </p:txBody>
      </p:sp>
    </p:spTree>
    <p:extLst>
      <p:ext uri="{BB962C8B-B14F-4D97-AF65-F5344CB8AC3E}">
        <p14:creationId xmlns:p14="http://schemas.microsoft.com/office/powerpoint/2010/main" val="12659541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Executing</a:t>
            </a:r>
            <a:endParaRPr lang="en-US" dirty="0"/>
          </a:p>
        </p:txBody>
      </p:sp>
      <p:sp>
        <p:nvSpPr>
          <p:cNvPr id="3" name="Content Placeholder 2"/>
          <p:cNvSpPr>
            <a:spLocks noGrp="1"/>
          </p:cNvSpPr>
          <p:nvPr>
            <p:ph idx="1"/>
          </p:nvPr>
        </p:nvSpPr>
        <p:spPr>
          <a:xfrm>
            <a:off x="457200" y="1481138"/>
            <a:ext cx="8229600" cy="3471862"/>
          </a:xfrm>
        </p:spPr>
        <p:txBody>
          <a:bodyPr/>
          <a:lstStyle/>
          <a:p>
            <a:r>
              <a:rPr lang="en-US" dirty="0" smtClean="0"/>
              <a:t>Not different </a:t>
            </a:r>
            <a:r>
              <a:rPr lang="en-US" dirty="0"/>
              <a:t>from PMBOK</a:t>
            </a:r>
            <a:r>
              <a:rPr lang="en-US" baseline="30000" dirty="0"/>
              <a:t>®</a:t>
            </a:r>
            <a:r>
              <a:rPr lang="en-US" dirty="0"/>
              <a:t> Guide</a:t>
            </a:r>
          </a:p>
          <a:p>
            <a:pPr lvl="1"/>
            <a:r>
              <a:rPr lang="en-US" dirty="0" smtClean="0"/>
              <a:t>Still produce products, lead people, etc.</a:t>
            </a:r>
          </a:p>
          <a:p>
            <a:r>
              <a:rPr lang="en-US" dirty="0" smtClean="0"/>
              <a:t>Different:</a:t>
            </a:r>
          </a:p>
          <a:p>
            <a:pPr lvl="1"/>
            <a:r>
              <a:rPr lang="en-US" dirty="0" smtClean="0"/>
              <a:t>Produce several releases of software - </a:t>
            </a:r>
            <a:r>
              <a:rPr lang="en-US" dirty="0"/>
              <a:t>users of the new </a:t>
            </a:r>
            <a:r>
              <a:rPr lang="en-US" dirty="0" smtClean="0"/>
              <a:t>software might </a:t>
            </a:r>
            <a:r>
              <a:rPr lang="en-US" dirty="0"/>
              <a:t>be confused by getting </a:t>
            </a:r>
            <a:r>
              <a:rPr lang="en-US" dirty="0" smtClean="0"/>
              <a:t>several </a:t>
            </a:r>
            <a:r>
              <a:rPr lang="en-US" dirty="0"/>
              <a:t>iterations of the product instead of just </a:t>
            </a:r>
            <a:r>
              <a:rPr lang="en-US" dirty="0" smtClean="0"/>
              <a:t>one</a:t>
            </a:r>
          </a:p>
          <a:p>
            <a:pPr lvl="1"/>
            <a:r>
              <a:rPr lang="en-US" dirty="0" smtClean="0"/>
              <a:t>Communications different </a:t>
            </a:r>
            <a:r>
              <a:rPr lang="en-US" dirty="0"/>
              <a:t>because the project team meets every morning, physically or </a:t>
            </a:r>
            <a:r>
              <a:rPr lang="en-US" dirty="0" smtClean="0"/>
              <a:t>virtually</a:t>
            </a:r>
            <a:endParaRPr lang="en-US"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6" name="Slide Number Placeholder 5"/>
          <p:cNvSpPr>
            <a:spLocks noGrp="1"/>
          </p:cNvSpPr>
          <p:nvPr>
            <p:ph type="sldNum" sz="quarter" idx="11"/>
          </p:nvPr>
        </p:nvSpPr>
        <p:spPr/>
        <p:txBody>
          <a:bodyPr/>
          <a:lstStyle/>
          <a:p>
            <a:pPr>
              <a:defRPr/>
            </a:pPr>
            <a:fld id="{AEAD0689-3C8F-4F33-9924-B2EDADDE0827}" type="slidenum">
              <a:rPr lang="en-US" smtClean="0"/>
              <a:pPr>
                <a:defRPr/>
              </a:pPr>
              <a:t>39</a:t>
            </a:fld>
            <a:endParaRPr lang="en-US" dirty="0"/>
          </a:p>
        </p:txBody>
      </p:sp>
    </p:spTree>
    <p:extLst>
      <p:ext uri="{BB962C8B-B14F-4D97-AF65-F5344CB8AC3E}">
        <p14:creationId xmlns:p14="http://schemas.microsoft.com/office/powerpoint/2010/main" val="916762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normAutofit fontScale="90000"/>
          </a:bodyPr>
          <a:lstStyle/>
          <a:p>
            <a:r>
              <a:rPr lang="en-US" dirty="0" smtClean="0"/>
              <a:t>Project Management Process Groups</a:t>
            </a:r>
          </a:p>
        </p:txBody>
      </p:sp>
      <p:sp>
        <p:nvSpPr>
          <p:cNvPr id="11269" name="Rectangle 3"/>
          <p:cNvSpPr>
            <a:spLocks noGrp="1" noChangeArrowheads="1"/>
          </p:cNvSpPr>
          <p:nvPr>
            <p:ph idx="1"/>
          </p:nvPr>
        </p:nvSpPr>
        <p:spPr/>
        <p:txBody>
          <a:bodyPr/>
          <a:lstStyle/>
          <a:p>
            <a:pPr>
              <a:lnSpc>
                <a:spcPct val="90000"/>
              </a:lnSpc>
            </a:pPr>
            <a:r>
              <a:rPr lang="en-US" dirty="0" smtClean="0"/>
              <a:t>A </a:t>
            </a:r>
            <a:r>
              <a:rPr lang="en-US" b="1" dirty="0" smtClean="0"/>
              <a:t>process</a:t>
            </a:r>
            <a:r>
              <a:rPr lang="en-US" dirty="0" smtClean="0"/>
              <a:t> is a series of actions directed toward a particular result</a:t>
            </a:r>
          </a:p>
          <a:p>
            <a:pPr>
              <a:lnSpc>
                <a:spcPct val="90000"/>
              </a:lnSpc>
            </a:pPr>
            <a:r>
              <a:rPr lang="en-US" dirty="0" smtClean="0"/>
              <a:t>Project management can be viewed as a number of interlinked processes</a:t>
            </a:r>
          </a:p>
          <a:p>
            <a:pPr>
              <a:lnSpc>
                <a:spcPct val="90000"/>
              </a:lnSpc>
            </a:pPr>
            <a:r>
              <a:rPr lang="en-US" dirty="0" smtClean="0"/>
              <a:t>The project management process groups include</a:t>
            </a:r>
          </a:p>
          <a:p>
            <a:pPr lvl="1">
              <a:lnSpc>
                <a:spcPct val="90000"/>
              </a:lnSpc>
            </a:pPr>
            <a:r>
              <a:rPr lang="en-US" dirty="0" smtClean="0"/>
              <a:t>initiating processes</a:t>
            </a:r>
          </a:p>
          <a:p>
            <a:pPr lvl="1">
              <a:lnSpc>
                <a:spcPct val="90000"/>
              </a:lnSpc>
            </a:pPr>
            <a:r>
              <a:rPr lang="en-US" dirty="0" smtClean="0"/>
              <a:t>planning processes</a:t>
            </a:r>
          </a:p>
          <a:p>
            <a:pPr lvl="1">
              <a:lnSpc>
                <a:spcPct val="90000"/>
              </a:lnSpc>
            </a:pPr>
            <a:r>
              <a:rPr lang="en-US" dirty="0" smtClean="0"/>
              <a:t>executing processes</a:t>
            </a:r>
          </a:p>
          <a:p>
            <a:pPr lvl="1">
              <a:lnSpc>
                <a:spcPct val="90000"/>
              </a:lnSpc>
            </a:pPr>
            <a:r>
              <a:rPr lang="en-US" dirty="0" smtClean="0"/>
              <a:t>monitoring and controlling processes</a:t>
            </a:r>
          </a:p>
          <a:p>
            <a:pPr lvl="1">
              <a:lnSpc>
                <a:spcPct val="90000"/>
              </a:lnSpc>
            </a:pPr>
            <a:r>
              <a:rPr lang="en-US" dirty="0" smtClean="0"/>
              <a:t>closing processes</a:t>
            </a:r>
          </a:p>
        </p:txBody>
      </p:sp>
      <p:sp>
        <p:nvSpPr>
          <p:cNvPr id="6" name="Footer Placeholder 4"/>
          <p:cNvSpPr>
            <a:spLocks noGrp="1"/>
          </p:cNvSpPr>
          <p:nvPr>
            <p:ph type="ftr" sz="quarter" idx="4294967295"/>
          </p:nvPr>
        </p:nvSpPr>
        <p:spPr bwMode="auto">
          <a:xfrm>
            <a:off x="0" y="6492875"/>
            <a:ext cx="2590800" cy="365125"/>
          </a:xfrm>
          <a:noFill/>
          <a:ln>
            <a:miter lim="800000"/>
            <a:headEnd/>
            <a:tailEnd/>
          </a:ln>
        </p:spPr>
        <p:txBody>
          <a:bodyPr vert="horz" wrap="square" lIns="91440" tIns="45720" rIns="91440" bIns="45720" numCol="1" compatLnSpc="1">
            <a:prstTxWarp prst="textNoShape">
              <a:avLst/>
            </a:prstTxWarp>
          </a:bodyPr>
          <a:lstStyle/>
          <a:p>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F8AED908-43D9-4212-A793-D8372221D34A}" type="slidenum">
              <a:rPr lang="en-US"/>
              <a:pPr>
                <a:defRPr/>
              </a:pPr>
              <a:t>4</a:t>
            </a:fld>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Monitoring and Controlling</a:t>
            </a:r>
            <a:endParaRPr lang="en-US" dirty="0"/>
          </a:p>
        </p:txBody>
      </p:sp>
      <p:sp>
        <p:nvSpPr>
          <p:cNvPr id="3" name="Content Placeholder 2"/>
          <p:cNvSpPr>
            <a:spLocks noGrp="1"/>
          </p:cNvSpPr>
          <p:nvPr>
            <p:ph idx="1"/>
          </p:nvPr>
        </p:nvSpPr>
        <p:spPr>
          <a:xfrm>
            <a:off x="457200" y="1481138"/>
            <a:ext cx="8229600" cy="3471862"/>
          </a:xfrm>
        </p:spPr>
        <p:txBody>
          <a:bodyPr/>
          <a:lstStyle/>
          <a:p>
            <a:r>
              <a:rPr lang="en-US" dirty="0" smtClean="0"/>
              <a:t>Not </a:t>
            </a:r>
            <a:r>
              <a:rPr lang="en-US" dirty="0"/>
              <a:t>different from PMBOK</a:t>
            </a:r>
            <a:r>
              <a:rPr lang="en-US" baseline="30000" dirty="0"/>
              <a:t>®</a:t>
            </a:r>
            <a:r>
              <a:rPr lang="en-US" dirty="0"/>
              <a:t> Guide </a:t>
            </a:r>
            <a:endParaRPr lang="en-US" dirty="0" smtClean="0"/>
          </a:p>
          <a:p>
            <a:pPr lvl="1"/>
            <a:r>
              <a:rPr lang="en-US" dirty="0" smtClean="0"/>
              <a:t>Still check actual work vs. planned work</a:t>
            </a:r>
          </a:p>
          <a:p>
            <a:r>
              <a:rPr lang="en-US" dirty="0" smtClean="0"/>
              <a:t>Different</a:t>
            </a:r>
          </a:p>
          <a:p>
            <a:pPr lvl="1"/>
            <a:r>
              <a:rPr lang="en-US" dirty="0" smtClean="0"/>
              <a:t>Names of key reviews are the daily Scrum and the sprint review</a:t>
            </a:r>
          </a:p>
          <a:p>
            <a:pPr lvl="1"/>
            <a:r>
              <a:rPr lang="en-US" dirty="0" smtClean="0"/>
              <a:t>A sprint board is used instead of a tracking Gantt chart or other tools</a:t>
            </a:r>
          </a:p>
          <a:p>
            <a:pPr lvl="1"/>
            <a:r>
              <a:rPr lang="en-US" dirty="0" smtClean="0"/>
              <a:t>Use a burndown chart vs. earned value chart</a:t>
            </a:r>
            <a:endParaRPr lang="en-US"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6" name="Slide Number Placeholder 5"/>
          <p:cNvSpPr>
            <a:spLocks noGrp="1"/>
          </p:cNvSpPr>
          <p:nvPr>
            <p:ph type="sldNum" sz="quarter" idx="11"/>
          </p:nvPr>
        </p:nvSpPr>
        <p:spPr/>
        <p:txBody>
          <a:bodyPr/>
          <a:lstStyle/>
          <a:p>
            <a:pPr>
              <a:defRPr/>
            </a:pPr>
            <a:fld id="{AEAD0689-3C8F-4F33-9924-B2EDADDE0827}" type="slidenum">
              <a:rPr lang="en-US" smtClean="0"/>
              <a:pPr>
                <a:defRPr/>
              </a:pPr>
              <a:t>40</a:t>
            </a:fld>
            <a:endParaRPr lang="en-US" dirty="0"/>
          </a:p>
        </p:txBody>
      </p:sp>
    </p:spTree>
    <p:extLst>
      <p:ext uri="{BB962C8B-B14F-4D97-AF65-F5344CB8AC3E}">
        <p14:creationId xmlns:p14="http://schemas.microsoft.com/office/powerpoint/2010/main" val="37385311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6043"/>
            <a:ext cx="8229600" cy="1143000"/>
          </a:xfrm>
        </p:spPr>
        <p:txBody>
          <a:bodyPr/>
          <a:lstStyle/>
          <a:p>
            <a:r>
              <a:rPr lang="en-US" dirty="0" smtClean="0"/>
              <a:t>Figure 3-7. </a:t>
            </a:r>
            <a:r>
              <a:rPr lang="en-US" dirty="0" err="1" smtClean="0"/>
              <a:t>Burndown</a:t>
            </a:r>
            <a:r>
              <a:rPr lang="en-US" dirty="0" smtClean="0"/>
              <a:t> Chart</a:t>
            </a:r>
            <a:endParaRPr lang="en-US" dirty="0"/>
          </a:p>
        </p:txBody>
      </p:sp>
      <p:pic>
        <p:nvPicPr>
          <p:cNvPr id="5" name="Picture 4" descr="A line graph titled Sprint 1 Burndown Chart. The x axis is Time in days and the y axis is Work to Complete ranging from 0 to 200. A line with a negative slope is labeled Ideal Velocity, and decreases from 200 to 0 over time. A line with a negative slope has is labeled Remaining, and also decreases from 200 to 0 over time. The remaining line almost coincides with the ideal velocity."/>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900" y="1295400"/>
            <a:ext cx="7696200" cy="4845756"/>
          </a:xfrm>
          <a:prstGeom prst="rect">
            <a:avLst/>
          </a:prstGeom>
        </p:spPr>
      </p:pic>
      <p:sp>
        <p:nvSpPr>
          <p:cNvPr id="3" name="Footer Placeholder 2"/>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6" name="Slide Number Placeholder 5"/>
          <p:cNvSpPr>
            <a:spLocks noGrp="1"/>
          </p:cNvSpPr>
          <p:nvPr>
            <p:ph type="sldNum" sz="quarter" idx="11"/>
          </p:nvPr>
        </p:nvSpPr>
        <p:spPr/>
        <p:txBody>
          <a:bodyPr/>
          <a:lstStyle/>
          <a:p>
            <a:pPr>
              <a:defRPr/>
            </a:pPr>
            <a:fld id="{AEAD0689-3C8F-4F33-9924-B2EDADDE0827}" type="slidenum">
              <a:rPr lang="en-US" smtClean="0"/>
              <a:pPr>
                <a:defRPr/>
              </a:pPr>
              <a:t>41</a:t>
            </a:fld>
            <a:endParaRPr lang="en-US" dirty="0"/>
          </a:p>
        </p:txBody>
      </p:sp>
    </p:spTree>
    <p:extLst>
      <p:ext uri="{BB962C8B-B14F-4D97-AF65-F5344CB8AC3E}">
        <p14:creationId xmlns:p14="http://schemas.microsoft.com/office/powerpoint/2010/main" val="23509371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295" y="95251"/>
            <a:ext cx="8229600" cy="1143000"/>
          </a:xfrm>
        </p:spPr>
        <p:txBody>
          <a:bodyPr/>
          <a:lstStyle/>
          <a:p>
            <a:r>
              <a:rPr lang="en-US" dirty="0" smtClean="0"/>
              <a:t>Closing</a:t>
            </a:r>
            <a:endParaRPr lang="en-US" dirty="0"/>
          </a:p>
        </p:txBody>
      </p:sp>
      <p:sp>
        <p:nvSpPr>
          <p:cNvPr id="3" name="Content Placeholder 2"/>
          <p:cNvSpPr>
            <a:spLocks noGrp="1"/>
          </p:cNvSpPr>
          <p:nvPr>
            <p:ph idx="1"/>
          </p:nvPr>
        </p:nvSpPr>
        <p:spPr>
          <a:xfrm>
            <a:off x="457200" y="1481138"/>
            <a:ext cx="8229600" cy="3700462"/>
          </a:xfrm>
        </p:spPr>
        <p:txBody>
          <a:bodyPr/>
          <a:lstStyle/>
          <a:p>
            <a:r>
              <a:rPr lang="en-US" dirty="0"/>
              <a:t>Not different from PMBOK</a:t>
            </a:r>
            <a:r>
              <a:rPr lang="en-US" baseline="30000" dirty="0"/>
              <a:t>®</a:t>
            </a:r>
            <a:r>
              <a:rPr lang="en-US" dirty="0"/>
              <a:t> </a:t>
            </a:r>
            <a:r>
              <a:rPr lang="en-US" dirty="0" smtClean="0"/>
              <a:t>Guide</a:t>
            </a:r>
          </a:p>
          <a:p>
            <a:pPr lvl="1"/>
            <a:r>
              <a:rPr lang="en-US" dirty="0" smtClean="0"/>
              <a:t>Focus is still on acceptance of deliverables and reflection</a:t>
            </a:r>
            <a:endParaRPr lang="en-US" dirty="0"/>
          </a:p>
          <a:p>
            <a:r>
              <a:rPr lang="en-US" sz="2800" dirty="0" smtClean="0"/>
              <a:t>Different:</a:t>
            </a:r>
          </a:p>
          <a:p>
            <a:pPr lvl="1"/>
            <a:r>
              <a:rPr lang="en-US" sz="2400" dirty="0" smtClean="0"/>
              <a:t>The </a:t>
            </a:r>
            <a:r>
              <a:rPr lang="en-US" sz="2400" dirty="0"/>
              <a:t>retrospective is similar to a lessons-learned report, but it focuses on a shorter period of time. </a:t>
            </a:r>
            <a:r>
              <a:rPr lang="en-US" sz="2400" dirty="0" smtClean="0"/>
              <a:t>It is </a:t>
            </a:r>
            <a:r>
              <a:rPr lang="en-US" sz="2400" dirty="0"/>
              <a:t>intended to answer two fundamental questions: </a:t>
            </a:r>
          </a:p>
          <a:p>
            <a:pPr lvl="2"/>
            <a:r>
              <a:rPr lang="en-US" sz="2000" dirty="0"/>
              <a:t>What went well during the last sprint that we should continue doing?</a:t>
            </a:r>
          </a:p>
          <a:p>
            <a:pPr lvl="2"/>
            <a:r>
              <a:rPr lang="en-US" sz="2000" dirty="0"/>
              <a:t>What could we do differently to improve the product or process</a:t>
            </a:r>
            <a:r>
              <a:rPr lang="en-US" sz="2000" dirty="0" smtClean="0"/>
              <a:t>?</a:t>
            </a:r>
            <a:endParaRPr lang="en-US" dirty="0"/>
          </a:p>
        </p:txBody>
      </p:sp>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6" name="Slide Number Placeholder 5"/>
          <p:cNvSpPr>
            <a:spLocks noGrp="1"/>
          </p:cNvSpPr>
          <p:nvPr>
            <p:ph type="sldNum" sz="quarter" idx="11"/>
          </p:nvPr>
        </p:nvSpPr>
        <p:spPr/>
        <p:txBody>
          <a:bodyPr/>
          <a:lstStyle/>
          <a:p>
            <a:pPr>
              <a:defRPr/>
            </a:pPr>
            <a:fld id="{AEAD0689-3C8F-4F33-9924-B2EDADDE0827}" type="slidenum">
              <a:rPr lang="en-US" smtClean="0"/>
              <a:pPr>
                <a:defRPr/>
              </a:pPr>
              <a:t>42</a:t>
            </a:fld>
            <a:endParaRPr lang="en-US" dirty="0"/>
          </a:p>
        </p:txBody>
      </p:sp>
    </p:spTree>
    <p:extLst>
      <p:ext uri="{BB962C8B-B14F-4D97-AF65-F5344CB8AC3E}">
        <p14:creationId xmlns:p14="http://schemas.microsoft.com/office/powerpoint/2010/main" val="21743073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dirty="0" smtClean="0"/>
              <a:t>Templates</a:t>
            </a:r>
          </a:p>
        </p:txBody>
      </p:sp>
      <p:sp>
        <p:nvSpPr>
          <p:cNvPr id="31747" name="Content Placeholder 2"/>
          <p:cNvSpPr>
            <a:spLocks noGrp="1"/>
          </p:cNvSpPr>
          <p:nvPr>
            <p:ph idx="1"/>
          </p:nvPr>
        </p:nvSpPr>
        <p:spPr>
          <a:xfrm>
            <a:off x="457200" y="1481138"/>
            <a:ext cx="8229600" cy="1871662"/>
          </a:xfrm>
        </p:spPr>
        <p:txBody>
          <a:bodyPr/>
          <a:lstStyle/>
          <a:p>
            <a:r>
              <a:rPr lang="en-US" dirty="0" smtClean="0"/>
              <a:t>Table 3-20 lists the templates available on the companion website and the author’s site at </a:t>
            </a:r>
            <a:r>
              <a:rPr lang="en-US" dirty="0" smtClean="0">
                <a:hlinkClick r:id="rId2"/>
              </a:rPr>
              <a:t>www.pmtexts.com</a:t>
            </a:r>
            <a:r>
              <a:rPr lang="en-US" dirty="0" smtClean="0"/>
              <a:t> or </a:t>
            </a:r>
            <a:r>
              <a:rPr lang="en-US" dirty="0" smtClean="0">
                <a:hlinkClick r:id="rId3"/>
              </a:rPr>
              <a:t>www.kathyschwalbe.com</a:t>
            </a:r>
            <a:endParaRPr lang="en-US" dirty="0" smtClean="0"/>
          </a:p>
        </p:txBody>
      </p:sp>
      <p:sp>
        <p:nvSpPr>
          <p:cNvPr id="31748"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2B33C8F4-4D5A-4375-9A45-E37276847D25}" type="slidenum">
              <a:rPr lang="en-US" smtClean="0"/>
              <a:pPr>
                <a:defRPr/>
              </a:pPr>
              <a:t>43</a:t>
            </a:fld>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a:xfrm>
            <a:off x="495300" y="0"/>
            <a:ext cx="8229600" cy="1143000"/>
          </a:xfrm>
        </p:spPr>
        <p:txBody>
          <a:bodyPr/>
          <a:lstStyle/>
          <a:p>
            <a:r>
              <a:rPr lang="en-US" dirty="0" smtClean="0"/>
              <a:t>Chapter Summary</a:t>
            </a:r>
          </a:p>
        </p:txBody>
      </p:sp>
      <p:sp>
        <p:nvSpPr>
          <p:cNvPr id="32773" name="Rectangle 3"/>
          <p:cNvSpPr>
            <a:spLocks noGrp="1" noChangeArrowheads="1"/>
          </p:cNvSpPr>
          <p:nvPr>
            <p:ph idx="1"/>
          </p:nvPr>
        </p:nvSpPr>
        <p:spPr>
          <a:xfrm>
            <a:off x="228600" y="1295400"/>
            <a:ext cx="8763000" cy="4724400"/>
          </a:xfrm>
        </p:spPr>
        <p:txBody>
          <a:bodyPr/>
          <a:lstStyle/>
          <a:p>
            <a:r>
              <a:rPr lang="en-US" sz="2400" dirty="0" smtClean="0"/>
              <a:t>The five project management process groups are initiating, planning, executing, monitoring and controlling, and closing</a:t>
            </a:r>
          </a:p>
          <a:p>
            <a:r>
              <a:rPr lang="en-US" sz="2400" dirty="0" smtClean="0"/>
              <a:t>You can map the main activities of each process group to the nine knowledge areas</a:t>
            </a:r>
          </a:p>
          <a:p>
            <a:r>
              <a:rPr lang="en-US" sz="2400" dirty="0" smtClean="0"/>
              <a:t>Some organizations develop their own information technology project management methodologies</a:t>
            </a:r>
          </a:p>
          <a:p>
            <a:r>
              <a:rPr lang="en-US" sz="2400" dirty="0" smtClean="0"/>
              <a:t>The JWD Consulting case study provides an example of using the process groups and shows several important project documents</a:t>
            </a:r>
          </a:p>
          <a:p>
            <a:r>
              <a:rPr lang="en-US" sz="2400" dirty="0"/>
              <a:t>The second version of the same case study illustrates </a:t>
            </a:r>
            <a:r>
              <a:rPr lang="en-US" sz="2400" dirty="0" smtClean="0"/>
              <a:t>differences using agile (Scrum). The biggest difference is providing three releases of useable software versus just one</a:t>
            </a:r>
          </a:p>
        </p:txBody>
      </p:sp>
      <p:sp>
        <p:nvSpPr>
          <p:cNvPr id="32770" name="Footer Placeholder 3"/>
          <p:cNvSpPr>
            <a:spLocks noGrp="1"/>
          </p:cNvSpPr>
          <p:nvPr>
            <p:ph type="ftr" sz="quarter" idx="4294967295"/>
          </p:nvPr>
        </p:nvSpPr>
        <p:spPr bwMode="auto">
          <a:xfrm>
            <a:off x="0" y="6492875"/>
            <a:ext cx="2590800" cy="365125"/>
          </a:xfrm>
          <a:noFill/>
          <a:ln>
            <a:miter lim="800000"/>
            <a:headEnd/>
            <a:tailEnd/>
          </a:ln>
        </p:spPr>
        <p:txBody>
          <a:bodyPr/>
          <a:lstStyle/>
          <a:p>
            <a:r>
              <a:rPr lang="en-US" smtClean="0"/>
              <a:t>Information Technology Project Management, Eighth Edition</a:t>
            </a:r>
            <a:endParaRPr lang="en-US" dirty="0" smtClean="0"/>
          </a:p>
        </p:txBody>
      </p:sp>
      <p:sp>
        <p:nvSpPr>
          <p:cNvPr id="5" name="Slide Number Placeholder 4"/>
          <p:cNvSpPr>
            <a:spLocks noGrp="1"/>
          </p:cNvSpPr>
          <p:nvPr>
            <p:ph type="sldNum" sz="quarter" idx="11"/>
          </p:nvPr>
        </p:nvSpPr>
        <p:spPr/>
        <p:txBody>
          <a:bodyPr/>
          <a:lstStyle/>
          <a:p>
            <a:pPr>
              <a:defRPr/>
            </a:pPr>
            <a:fld id="{4B151D96-BD4B-49C9-8E2C-53D6B85F0E4F}" type="slidenum">
              <a:rPr lang="en-US"/>
              <a:pPr>
                <a:defRPr/>
              </a:pPr>
              <a:t>44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Figure 3-1. Percentage of Time Spent on Each Process Group</a:t>
            </a:r>
            <a:endParaRPr lang="en-US" dirty="0"/>
          </a:p>
        </p:txBody>
      </p:sp>
      <p:pic>
        <p:nvPicPr>
          <p:cNvPr id="6" name="Picture 5" descr="A horizontal bar chart that graphs other project managers and alpha project managers. Closing has 2 percent other project managers and 3 percent alpha project managers. Monitoring and Controlling has 4 percent other project managers and 5 percent alpha project managers. Executing has 82 percent other project managers and 69 percent alpha project managers. Planning has 11 percent other project managers and 21 percent alpha project managers. Initiating has 1 percent other project managers and 2 percent alpha project managers. An annotation points to the 69 percent in Executing and the 21 percent in Planning and reads: Spending more time on planning should pay off in execution. Source: Andy Crowe."/>
          <p:cNvPicPr>
            <a:picLocks noChangeAspect="1"/>
          </p:cNvPicPr>
          <p:nvPr/>
        </p:nvPicPr>
        <p:blipFill rotWithShape="1">
          <a:blip r:embed="rId2">
            <a:extLst>
              <a:ext uri="{28A0092B-C50C-407E-A947-70E740481C1C}">
                <a14:useLocalDpi xmlns:a14="http://schemas.microsoft.com/office/drawing/2010/main" val="0"/>
              </a:ext>
            </a:extLst>
          </a:blip>
          <a:srcRect b="6661"/>
          <a:stretch/>
        </p:blipFill>
        <p:spPr>
          <a:xfrm>
            <a:off x="838200" y="1600200"/>
            <a:ext cx="7467600" cy="4367619"/>
          </a:xfrm>
          <a:prstGeom prst="rect">
            <a:avLst/>
          </a:prstGeom>
        </p:spPr>
      </p:pic>
      <p:sp>
        <p:nvSpPr>
          <p:cNvPr id="5" name="Footer Placeholder 4"/>
          <p:cNvSpPr>
            <a:spLocks noGrp="1"/>
          </p:cNvSpPr>
          <p:nvPr>
            <p:ph type="ftr" sz="quarter" idx="4294967295"/>
          </p:nvPr>
        </p:nvSpPr>
        <p:spPr>
          <a:xfrm>
            <a:off x="0" y="6492875"/>
            <a:ext cx="2362200" cy="365125"/>
          </a:xfrm>
        </p:spPr>
        <p:txBody>
          <a:bodyPr/>
          <a:lstStyle/>
          <a:p>
            <a:r>
              <a:rPr lang="en-US" smtClean="0"/>
              <a:t>Information Technology Project Management, Eighth Edition</a:t>
            </a:r>
            <a:endParaRPr lang="en-US" dirty="0"/>
          </a:p>
        </p:txBody>
      </p:sp>
      <p:sp>
        <p:nvSpPr>
          <p:cNvPr id="4" name="Slide Number Placeholder 3"/>
          <p:cNvSpPr>
            <a:spLocks noGrp="1"/>
          </p:cNvSpPr>
          <p:nvPr>
            <p:ph type="sldNum" sz="quarter" idx="11"/>
          </p:nvPr>
        </p:nvSpPr>
        <p:spPr/>
        <p:txBody>
          <a:bodyPr/>
          <a:lstStyle/>
          <a:p>
            <a:pPr>
              <a:defRPr/>
            </a:pPr>
            <a:fld id="{AEAD0689-3C8F-4F33-9924-B2EDADDE0827}"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Grp="1" noChangeArrowheads="1"/>
          </p:cNvSpPr>
          <p:nvPr>
            <p:ph type="title"/>
          </p:nvPr>
        </p:nvSpPr>
        <p:spPr>
          <a:xfrm>
            <a:off x="381000" y="0"/>
            <a:ext cx="8229600" cy="1143000"/>
          </a:xfrm>
        </p:spPr>
        <p:txBody>
          <a:bodyPr/>
          <a:lstStyle/>
          <a:p>
            <a:r>
              <a:rPr lang="en-US" dirty="0" smtClean="0"/>
              <a:t>What Went Wrong?</a:t>
            </a:r>
          </a:p>
        </p:txBody>
      </p:sp>
      <p:sp>
        <p:nvSpPr>
          <p:cNvPr id="13315" name="Content Placeholder 15"/>
          <p:cNvSpPr>
            <a:spLocks noGrp="1"/>
          </p:cNvSpPr>
          <p:nvPr>
            <p:ph idx="1"/>
          </p:nvPr>
        </p:nvSpPr>
        <p:spPr>
          <a:xfrm>
            <a:off x="228600" y="1219200"/>
            <a:ext cx="8686800" cy="4953000"/>
          </a:xfrm>
        </p:spPr>
        <p:txBody>
          <a:bodyPr/>
          <a:lstStyle/>
          <a:p>
            <a:r>
              <a:rPr lang="en-US" sz="2400" dirty="0" smtClean="0"/>
              <a:t>Philip A. Pell, PMP, commented on how the U.S. IRS needed to improve its project management process. “Pure and simple, good, methodology-centric, predictable, and repeatable project management is the SINGLE greatest factor in the success (or in this case failure) of any project… The project manager is ultimately responsible for the success or failure of the project.”*</a:t>
            </a:r>
          </a:p>
          <a:p>
            <a:pPr>
              <a:spcAft>
                <a:spcPts val="2000"/>
              </a:spcAft>
            </a:pPr>
            <a:r>
              <a:rPr lang="en-US" sz="2400" dirty="0" smtClean="0"/>
              <a:t>A 2014 U.S. Government Accountability Office (GAO) report stated that IRS had significant cost and schedule variances in over 68 percent of its major IT projects</a:t>
            </a:r>
          </a:p>
          <a:p>
            <a:pPr marL="109537" indent="0">
              <a:buNone/>
            </a:pPr>
            <a:r>
              <a:rPr lang="en-US" sz="1800" dirty="0"/>
              <a:t>*Comments posted on CIO Magazine Web site on article “For the  IRS, There’s No EZ Fix,” (April 1, 2004</a:t>
            </a:r>
            <a:r>
              <a:rPr lang="en-US" sz="1800" dirty="0" smtClean="0"/>
              <a:t>).</a:t>
            </a:r>
            <a:endParaRPr lang="en-US" dirty="0" smtClean="0"/>
          </a:p>
        </p:txBody>
      </p:sp>
      <p:sp>
        <p:nvSpPr>
          <p:cNvPr id="8" name="Footer Placeholder 4"/>
          <p:cNvSpPr>
            <a:spLocks noGrp="1"/>
          </p:cNvSpPr>
          <p:nvPr>
            <p:ph type="ftr" sz="quarter" idx="4294967295"/>
          </p:nvPr>
        </p:nvSpPr>
        <p:spPr bwMode="auto">
          <a:xfrm>
            <a:off x="0" y="6492875"/>
            <a:ext cx="2590800" cy="365125"/>
          </a:xfrm>
          <a:noFill/>
          <a:ln>
            <a:miter lim="800000"/>
            <a:headEnd/>
            <a:tailEnd/>
          </a:ln>
        </p:spPr>
        <p:txBody>
          <a:bodyPr vert="horz" wrap="square" lIns="91440" tIns="45720" rIns="91440" bIns="45720" numCol="1" compatLnSpc="1">
            <a:prstTxWarp prst="textNoShape">
              <a:avLst/>
            </a:prstTxWarp>
          </a:bodyPr>
          <a:lstStyle/>
          <a:p>
            <a:r>
              <a:rPr lang="en-US" smtClean="0"/>
              <a:t>Information Technology Project Management, Eighth Edition</a:t>
            </a:r>
            <a:endParaRPr lang="en-US" dirty="0"/>
          </a:p>
        </p:txBody>
      </p:sp>
      <p:sp>
        <p:nvSpPr>
          <p:cNvPr id="13" name="Slide Number Placeholder 12"/>
          <p:cNvSpPr>
            <a:spLocks noGrp="1"/>
          </p:cNvSpPr>
          <p:nvPr>
            <p:ph type="sldNum" sz="quarter" idx="11"/>
          </p:nvPr>
        </p:nvSpPr>
        <p:spPr/>
        <p:txBody>
          <a:bodyPr/>
          <a:lstStyle/>
          <a:p>
            <a:pPr>
              <a:defRPr/>
            </a:pPr>
            <a:fld id="{4A766D53-CC03-419B-A0EC-05B67B781B3F}" type="slidenum">
              <a:rPr lang="en-US" smtClean="0"/>
              <a:pPr>
                <a:defRPr/>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a:xfrm>
            <a:off x="457200" y="0"/>
            <a:ext cx="8229600" cy="1143000"/>
          </a:xfrm>
        </p:spPr>
        <p:txBody>
          <a:bodyPr/>
          <a:lstStyle/>
          <a:p>
            <a:r>
              <a:rPr lang="en-US" dirty="0" smtClean="0"/>
              <a:t>Media Snapshot</a:t>
            </a:r>
          </a:p>
        </p:txBody>
      </p:sp>
      <p:sp>
        <p:nvSpPr>
          <p:cNvPr id="14341" name="Rectangle 3"/>
          <p:cNvSpPr>
            <a:spLocks noGrp="1" noChangeArrowheads="1"/>
          </p:cNvSpPr>
          <p:nvPr>
            <p:ph idx="1"/>
          </p:nvPr>
        </p:nvSpPr>
        <p:spPr>
          <a:xfrm>
            <a:off x="0" y="1295400"/>
            <a:ext cx="8839200" cy="4572000"/>
          </a:xfrm>
        </p:spPr>
        <p:txBody>
          <a:bodyPr/>
          <a:lstStyle/>
          <a:p>
            <a:pPr>
              <a:lnSpc>
                <a:spcPct val="80000"/>
              </a:lnSpc>
              <a:buFontTx/>
              <a:buNone/>
            </a:pPr>
            <a:r>
              <a:rPr lang="en-US" dirty="0" smtClean="0"/>
              <a:t>   </a:t>
            </a:r>
            <a:r>
              <a:rPr lang="en-US" sz="2400" dirty="0" smtClean="0"/>
              <a:t>Just as information technology projects need to follow the project management process groups, so do other projects, such as the production of a movie. Processes involved in making movies might include screenwriting (initiating), producing (planning), acting and directing (executing), editing (monitoring and controlling), and releasing the movie to theaters (closing). Many people enjoy watching the extra features on a DVD that describe how these processes lead to the creation of a movie… This acted “…not as promotional filler but as a serious and meticulously detailed examination of the entire filmmaking process.”*  Project managers in any field know how important it is to follow a good process. </a:t>
            </a:r>
          </a:p>
          <a:p>
            <a:pPr>
              <a:lnSpc>
                <a:spcPct val="80000"/>
              </a:lnSpc>
              <a:spcBef>
                <a:spcPts val="3104"/>
              </a:spcBef>
              <a:buFontTx/>
              <a:buNone/>
            </a:pPr>
            <a:r>
              <a:rPr lang="en-US" sz="1800" dirty="0" smtClean="0"/>
              <a:t>*Jacks, Brian, “Lord of the Rings: The Two Towers Extended Edition (New Line)”, Underground Online (accessed from </a:t>
            </a:r>
            <a:r>
              <a:rPr lang="en-US" sz="1800" i="1" dirty="0" smtClean="0"/>
              <a:t>www.ugo.com</a:t>
            </a:r>
            <a:r>
              <a:rPr lang="en-US" sz="1800" dirty="0" smtClean="0"/>
              <a:t> August 4, </a:t>
            </a:r>
            <a:r>
              <a:rPr lang="en-US" sz="2000" dirty="0" smtClean="0"/>
              <a:t>2004).</a:t>
            </a:r>
          </a:p>
        </p:txBody>
      </p:sp>
      <p:sp>
        <p:nvSpPr>
          <p:cNvPr id="6" name="Footer Placeholder 4"/>
          <p:cNvSpPr>
            <a:spLocks noGrp="1"/>
          </p:cNvSpPr>
          <p:nvPr>
            <p:ph type="ftr" sz="quarter" idx="4294967295"/>
          </p:nvPr>
        </p:nvSpPr>
        <p:spPr bwMode="auto">
          <a:xfrm>
            <a:off x="0" y="6492875"/>
            <a:ext cx="2590800" cy="365125"/>
          </a:xfrm>
          <a:noFill/>
          <a:ln>
            <a:miter lim="800000"/>
            <a:headEnd/>
            <a:tailEnd/>
          </a:ln>
        </p:spPr>
        <p:txBody>
          <a:bodyPr vert="horz" wrap="square" lIns="91440" tIns="45720" rIns="91440" bIns="45720" numCol="1" compatLnSpc="1">
            <a:prstTxWarp prst="textNoShape">
              <a:avLst/>
            </a:prstTxWarp>
          </a:bodyPr>
          <a:lstStyle/>
          <a:p>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2C5F0321-B54D-45FC-949C-582AFB56185A}" type="slidenum">
              <a:rPr lang="en-US"/>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normAutofit fontScale="90000"/>
          </a:bodyPr>
          <a:lstStyle/>
          <a:p>
            <a:r>
              <a:rPr lang="en-US" dirty="0" smtClean="0"/>
              <a:t>Mapping the Process Groups to the Knowledge Areas</a:t>
            </a:r>
          </a:p>
        </p:txBody>
      </p:sp>
      <p:sp>
        <p:nvSpPr>
          <p:cNvPr id="15365" name="Rectangle 3"/>
          <p:cNvSpPr>
            <a:spLocks noGrp="1" noChangeArrowheads="1"/>
          </p:cNvSpPr>
          <p:nvPr>
            <p:ph idx="1"/>
          </p:nvPr>
        </p:nvSpPr>
        <p:spPr>
          <a:xfrm>
            <a:off x="457200" y="1481138"/>
            <a:ext cx="8229600" cy="2557462"/>
          </a:xfrm>
        </p:spPr>
        <p:txBody>
          <a:bodyPr/>
          <a:lstStyle/>
          <a:p>
            <a:r>
              <a:rPr lang="en-US" dirty="0" smtClean="0"/>
              <a:t>You can map the main activities of each PM process group into the ten knowledge areas using the PMBOK</a:t>
            </a:r>
            <a:r>
              <a:rPr lang="en-US" baseline="30000" dirty="0" smtClean="0">
                <a:cs typeface="Times New Roman" pitchFamily="18" charset="0"/>
              </a:rPr>
              <a:t>®</a:t>
            </a:r>
            <a:r>
              <a:rPr lang="en-US" dirty="0" smtClean="0">
                <a:cs typeface="Times New Roman" pitchFamily="18" charset="0"/>
              </a:rPr>
              <a:t> Guide, Fifth Edition, 2013</a:t>
            </a:r>
          </a:p>
          <a:p>
            <a:r>
              <a:rPr lang="en-US" dirty="0" smtClean="0"/>
              <a:t>Note that there are activities from </a:t>
            </a:r>
            <a:r>
              <a:rPr lang="en-US" u="sng" dirty="0" smtClean="0"/>
              <a:t>each</a:t>
            </a:r>
            <a:r>
              <a:rPr lang="en-US" dirty="0" smtClean="0"/>
              <a:t> knowledge area under the planning process groups</a:t>
            </a:r>
          </a:p>
        </p:txBody>
      </p:sp>
      <p:sp>
        <p:nvSpPr>
          <p:cNvPr id="6" name="Footer Placeholder 4"/>
          <p:cNvSpPr>
            <a:spLocks noGrp="1"/>
          </p:cNvSpPr>
          <p:nvPr>
            <p:ph type="ftr" sz="quarter" idx="4294967295"/>
          </p:nvPr>
        </p:nvSpPr>
        <p:spPr bwMode="auto">
          <a:xfrm>
            <a:off x="0" y="6492875"/>
            <a:ext cx="2590800" cy="365125"/>
          </a:xfrm>
          <a:noFill/>
          <a:ln>
            <a:miter lim="800000"/>
            <a:headEnd/>
            <a:tailEnd/>
          </a:ln>
        </p:spPr>
        <p:txBody>
          <a:bodyPr vert="horz" wrap="square" lIns="91440" tIns="45720" rIns="91440" bIns="45720" numCol="1" compatLnSpc="1">
            <a:prstTxWarp prst="textNoShape">
              <a:avLst/>
            </a:prstTxWarp>
          </a:bodyPr>
          <a:lstStyle/>
          <a:p>
            <a:r>
              <a:rPr lang="en-US" smtClean="0"/>
              <a:t>Information Technology Project Management, Eighth Edition</a:t>
            </a:r>
            <a:endParaRPr lang="en-US" dirty="0"/>
          </a:p>
        </p:txBody>
      </p:sp>
      <p:sp>
        <p:nvSpPr>
          <p:cNvPr id="5" name="Slide Number Placeholder 4"/>
          <p:cNvSpPr>
            <a:spLocks noGrp="1"/>
          </p:cNvSpPr>
          <p:nvPr>
            <p:ph type="sldNum" sz="quarter" idx="11"/>
          </p:nvPr>
        </p:nvSpPr>
        <p:spPr/>
        <p:txBody>
          <a:bodyPr/>
          <a:lstStyle/>
          <a:p>
            <a:pPr>
              <a:defRPr/>
            </a:pPr>
            <a:fld id="{72CF1CC0-22B0-4822-B97E-4BD2FC87C9B0}" type="slidenum">
              <a:rPr lang="en-US"/>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510870" y="1828"/>
            <a:ext cx="8229600" cy="1009016"/>
          </a:xfrm>
        </p:spPr>
        <p:txBody>
          <a:bodyPr>
            <a:normAutofit fontScale="90000"/>
          </a:bodyPr>
          <a:lstStyle/>
          <a:p>
            <a:r>
              <a:rPr lang="en-US" sz="3200" dirty="0" smtClean="0"/>
              <a:t>Table 3-1. Mapping Project Management Process Groups to Knowledge Areas*</a:t>
            </a:r>
          </a:p>
        </p:txBody>
      </p:sp>
      <p:graphicFrame>
        <p:nvGraphicFramePr>
          <p:cNvPr id="3" name="Table 2" descr="A table with 6 columns and 4 rows. Column headers are Knowledge Area, Project Management Process Groups: Initiating, Project Management Process Groups: Planning, Project Management Process Groups: Executing, Project Management Process Groups: Monitoring and Controlling, and Project Management Process Groups: Closing."/>
          <p:cNvGraphicFramePr>
            <a:graphicFrameLocks noGrp="1"/>
          </p:cNvGraphicFramePr>
          <p:nvPr>
            <p:extLst>
              <p:ext uri="{D42A27DB-BD31-4B8C-83A1-F6EECF244321}">
                <p14:modId xmlns:p14="http://schemas.microsoft.com/office/powerpoint/2010/main" val="886162272"/>
              </p:ext>
            </p:extLst>
          </p:nvPr>
        </p:nvGraphicFramePr>
        <p:xfrm>
          <a:off x="1638299" y="1228953"/>
          <a:ext cx="5867402" cy="4300808"/>
        </p:xfrm>
        <a:graphic>
          <a:graphicData uri="http://schemas.openxmlformats.org/drawingml/2006/table">
            <a:tbl>
              <a:tblPr firstRow="1">
                <a:tableStyleId>{5C22544A-7EE6-4342-B048-85BDC9FD1C3A}</a:tableStyleId>
              </a:tblPr>
              <a:tblGrid>
                <a:gridCol w="977691">
                  <a:extLst>
                    <a:ext uri="{9D8B030D-6E8A-4147-A177-3AD203B41FA5}">
                      <a16:colId xmlns:a16="http://schemas.microsoft.com/office/drawing/2014/main" xmlns="" val="896958728"/>
                    </a:ext>
                  </a:extLst>
                </a:gridCol>
                <a:gridCol w="977691">
                  <a:extLst>
                    <a:ext uri="{9D8B030D-6E8A-4147-A177-3AD203B41FA5}">
                      <a16:colId xmlns:a16="http://schemas.microsoft.com/office/drawing/2014/main" xmlns="" val="646153100"/>
                    </a:ext>
                  </a:extLst>
                </a:gridCol>
                <a:gridCol w="977691">
                  <a:extLst>
                    <a:ext uri="{9D8B030D-6E8A-4147-A177-3AD203B41FA5}">
                      <a16:colId xmlns:a16="http://schemas.microsoft.com/office/drawing/2014/main" xmlns="" val="3809730055"/>
                    </a:ext>
                  </a:extLst>
                </a:gridCol>
                <a:gridCol w="977691">
                  <a:extLst>
                    <a:ext uri="{9D8B030D-6E8A-4147-A177-3AD203B41FA5}">
                      <a16:colId xmlns:a16="http://schemas.microsoft.com/office/drawing/2014/main" xmlns="" val="812957211"/>
                    </a:ext>
                  </a:extLst>
                </a:gridCol>
                <a:gridCol w="978319">
                  <a:extLst>
                    <a:ext uri="{9D8B030D-6E8A-4147-A177-3AD203B41FA5}">
                      <a16:colId xmlns:a16="http://schemas.microsoft.com/office/drawing/2014/main" xmlns="" val="2575779581"/>
                    </a:ext>
                  </a:extLst>
                </a:gridCol>
                <a:gridCol w="978319">
                  <a:extLst>
                    <a:ext uri="{9D8B030D-6E8A-4147-A177-3AD203B41FA5}">
                      <a16:colId xmlns:a16="http://schemas.microsoft.com/office/drawing/2014/main" xmlns="" val="504778196"/>
                    </a:ext>
                  </a:extLst>
                </a:gridCol>
              </a:tblGrid>
              <a:tr h="850189">
                <a:tc>
                  <a:txBody>
                    <a:bodyPr/>
                    <a:lstStyle/>
                    <a:p>
                      <a:pPr marL="0" marR="0">
                        <a:lnSpc>
                          <a:spcPct val="107000"/>
                        </a:lnSpc>
                        <a:spcBef>
                          <a:spcPts val="0"/>
                        </a:spcBef>
                        <a:spcAft>
                          <a:spcPts val="0"/>
                        </a:spcAft>
                      </a:pPr>
                      <a:r>
                        <a:rPr lang="en-US" sz="900" dirty="0">
                          <a:effectLst/>
                        </a:rPr>
                        <a:t>Knowledge Area</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Project Management Process Groups: Initiating</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dirty="0">
                          <a:effectLst/>
                        </a:rPr>
                        <a:t>Project Management Process Groups: Planning</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Project Management Process Groups: Executing</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Project Management Process Groups: Monitoring and Controlling</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Project Management Process Groups: Closing</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extLst>
                  <a:ext uri="{0D108BD9-81ED-4DB2-BD59-A6C34878D82A}">
                    <a16:rowId xmlns:a16="http://schemas.microsoft.com/office/drawing/2014/main" xmlns="" val="546451778"/>
                  </a:ext>
                </a:extLst>
              </a:tr>
              <a:tr h="778844">
                <a:tc>
                  <a:txBody>
                    <a:bodyPr/>
                    <a:lstStyle/>
                    <a:p>
                      <a:pPr marL="0" marR="0">
                        <a:lnSpc>
                          <a:spcPct val="107000"/>
                        </a:lnSpc>
                        <a:spcBef>
                          <a:spcPts val="0"/>
                        </a:spcBef>
                        <a:spcAft>
                          <a:spcPts val="0"/>
                        </a:spcAft>
                      </a:pPr>
                      <a:r>
                        <a:rPr lang="en-US" sz="900">
                          <a:effectLst/>
                        </a:rPr>
                        <a:t>Project Integration Management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Develop project charter</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Develop project management plan</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Direct and manage project work</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Monitor and control project work. Perform integrated change control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dirty="0">
                          <a:effectLst/>
                        </a:rPr>
                        <a:t>Close project or phase</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extLst>
                  <a:ext uri="{0D108BD9-81ED-4DB2-BD59-A6C34878D82A}">
                    <a16:rowId xmlns:a16="http://schemas.microsoft.com/office/drawing/2014/main" xmlns="" val="1945566446"/>
                  </a:ext>
                </a:extLst>
              </a:tr>
              <a:tr h="850189">
                <a:tc>
                  <a:txBody>
                    <a:bodyPr/>
                    <a:lstStyle/>
                    <a:p>
                      <a:pPr marL="0" marR="0">
                        <a:lnSpc>
                          <a:spcPct val="107000"/>
                        </a:lnSpc>
                        <a:spcBef>
                          <a:spcPts val="0"/>
                        </a:spcBef>
                        <a:spcAft>
                          <a:spcPts val="0"/>
                        </a:spcAft>
                      </a:pPr>
                      <a:r>
                        <a:rPr lang="en-US" sz="900">
                          <a:effectLst/>
                        </a:rPr>
                        <a:t>Project Scope Management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Empty cell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Plan scope management. Collect requirements. Define scope. Create WBS</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Empty cell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Validate scope. Control scope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Empty cell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extLst>
                  <a:ext uri="{0D108BD9-81ED-4DB2-BD59-A6C34878D82A}">
                    <a16:rowId xmlns:a16="http://schemas.microsoft.com/office/drawing/2014/main" xmlns="" val="1085206372"/>
                  </a:ext>
                </a:extLst>
              </a:tr>
              <a:tr h="1700378">
                <a:tc>
                  <a:txBody>
                    <a:bodyPr/>
                    <a:lstStyle/>
                    <a:p>
                      <a:pPr marL="0" marR="0">
                        <a:lnSpc>
                          <a:spcPct val="107000"/>
                        </a:lnSpc>
                        <a:spcBef>
                          <a:spcPts val="0"/>
                        </a:spcBef>
                        <a:spcAft>
                          <a:spcPts val="0"/>
                        </a:spcAft>
                      </a:pPr>
                      <a:r>
                        <a:rPr lang="en-US" sz="900">
                          <a:effectLst/>
                        </a:rPr>
                        <a:t>Project Time Management</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Empty cell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Plan schedule management. Define activities. Sequence activities. Estimate activities resources. Estimate activity durations. Develop schedule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Empty cell</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a:effectLst/>
                        </a:rPr>
                        <a:t>Control schedule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tc>
                  <a:txBody>
                    <a:bodyPr/>
                    <a:lstStyle/>
                    <a:p>
                      <a:pPr marL="0" marR="0">
                        <a:lnSpc>
                          <a:spcPct val="107000"/>
                        </a:lnSpc>
                        <a:spcBef>
                          <a:spcPts val="0"/>
                        </a:spcBef>
                        <a:spcAft>
                          <a:spcPts val="0"/>
                        </a:spcAft>
                      </a:pPr>
                      <a:r>
                        <a:rPr lang="en-US" sz="900" dirty="0">
                          <a:effectLst/>
                        </a:rPr>
                        <a:t>Empty cell</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071" marR="54071" marT="0" marB="0"/>
                </a:tc>
                <a:extLst>
                  <a:ext uri="{0D108BD9-81ED-4DB2-BD59-A6C34878D82A}">
                    <a16:rowId xmlns:a16="http://schemas.microsoft.com/office/drawing/2014/main" xmlns="" val="595953778"/>
                  </a:ext>
                </a:extLst>
              </a:tr>
            </a:tbl>
          </a:graphicData>
        </a:graphic>
      </p:graphicFrame>
      <p:pic>
        <p:nvPicPr>
          <p:cNvPr id="2" name="Picture 1" descr="A screenshot of the table."/>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0320" y="1179095"/>
            <a:ext cx="6223361" cy="4724401"/>
          </a:xfrm>
          <a:prstGeom prst="rect">
            <a:avLst/>
          </a:prstGeom>
        </p:spPr>
      </p:pic>
      <p:sp>
        <p:nvSpPr>
          <p:cNvPr id="4" name="Content Placeholder 3"/>
          <p:cNvSpPr>
            <a:spLocks noGrp="1"/>
          </p:cNvSpPr>
          <p:nvPr>
            <p:ph idx="1"/>
          </p:nvPr>
        </p:nvSpPr>
        <p:spPr>
          <a:xfrm>
            <a:off x="4559481" y="5963937"/>
            <a:ext cx="3124200" cy="252853"/>
          </a:xfrm>
        </p:spPr>
        <p:txBody>
          <a:bodyPr/>
          <a:lstStyle/>
          <a:p>
            <a:pPr marL="109537" indent="0">
              <a:buNone/>
            </a:pPr>
            <a:r>
              <a:rPr lang="en-US" sz="1100" dirty="0"/>
              <a:t>*Source: PMBOK</a:t>
            </a:r>
            <a:r>
              <a:rPr lang="en-US" sz="1100" baseline="30000" dirty="0"/>
              <a:t>®</a:t>
            </a:r>
            <a:r>
              <a:rPr lang="en-US" sz="1100" dirty="0"/>
              <a:t> Guide, Fifth Edition, 2013</a:t>
            </a:r>
            <a:r>
              <a:rPr lang="en-US" sz="1100" dirty="0" smtClean="0"/>
              <a:t>.</a:t>
            </a:r>
            <a:endParaRPr lang="en-US" sz="1100" dirty="0"/>
          </a:p>
        </p:txBody>
      </p:sp>
      <p:sp>
        <p:nvSpPr>
          <p:cNvPr id="9" name="Footer Placeholder 4"/>
          <p:cNvSpPr>
            <a:spLocks noGrp="1"/>
          </p:cNvSpPr>
          <p:nvPr>
            <p:ph type="ftr" sz="quarter" idx="4294967295"/>
          </p:nvPr>
        </p:nvSpPr>
        <p:spPr bwMode="auto">
          <a:xfrm>
            <a:off x="0" y="6492875"/>
            <a:ext cx="2362200" cy="365125"/>
          </a:xfrm>
          <a:noFill/>
          <a:ln>
            <a:miter lim="800000"/>
            <a:headEnd/>
            <a:tailEnd/>
          </a:ln>
        </p:spPr>
        <p:txBody>
          <a:bodyPr vert="horz" wrap="square" lIns="91440" tIns="45720" rIns="91440" bIns="45720" numCol="1" compatLnSpc="1">
            <a:prstTxWarp prst="textNoShape">
              <a:avLst/>
            </a:prstTxWarp>
          </a:bodyPr>
          <a:lstStyle/>
          <a:p>
            <a:r>
              <a:rPr lang="en-US" smtClean="0"/>
              <a:t>Information Technology Project Management, Eighth Edition</a:t>
            </a:r>
            <a:endParaRPr lang="en-US" dirty="0"/>
          </a:p>
        </p:txBody>
      </p:sp>
      <p:sp>
        <p:nvSpPr>
          <p:cNvPr id="7" name="Slide Number Placeholder 6"/>
          <p:cNvSpPr>
            <a:spLocks noGrp="1"/>
          </p:cNvSpPr>
          <p:nvPr>
            <p:ph type="sldNum" sz="quarter" idx="11"/>
          </p:nvPr>
        </p:nvSpPr>
        <p:spPr>
          <a:xfrm>
            <a:off x="8686800" y="6661126"/>
            <a:ext cx="457200" cy="196874"/>
          </a:xfrm>
        </p:spPr>
        <p:txBody>
          <a:bodyPr/>
          <a:lstStyle/>
          <a:p>
            <a:pPr>
              <a:defRPr/>
            </a:pPr>
            <a:fld id="{C796DE11-80E7-4489-BDD7-4B19D01BE34D}" type="slidenum">
              <a:rPr lang="en-US" smtClean="0"/>
              <a:pPr>
                <a:defRPr/>
              </a:pPr>
              <a:t>9</a:t>
            </a:fld>
            <a:endParaRPr lang="en-US" dirty="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eme1">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3292</TotalTime>
  <Words>3475</Words>
  <Application>Microsoft Office PowerPoint</Application>
  <PresentationFormat>On-screen Show (4:3)</PresentationFormat>
  <Paragraphs>482</Paragraphs>
  <Slides>44</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44</vt:i4>
      </vt:variant>
    </vt:vector>
  </HeadingPairs>
  <TitlesOfParts>
    <vt:vector size="54" baseType="lpstr">
      <vt:lpstr>Arial</vt:lpstr>
      <vt:lpstr>Arial Rounded MT Bold</vt:lpstr>
      <vt:lpstr>Calibri</vt:lpstr>
      <vt:lpstr>Lucida Sans Unicode</vt:lpstr>
      <vt:lpstr>Times New Roman</vt:lpstr>
      <vt:lpstr>Verdana</vt:lpstr>
      <vt:lpstr>Wingdings 2</vt:lpstr>
      <vt:lpstr>Wingdings 3</vt:lpstr>
      <vt:lpstr>Custom Design</vt:lpstr>
      <vt:lpstr>Theme1</vt:lpstr>
      <vt:lpstr>Chapter 3: The Project Management Process Groups: A Case Study</vt:lpstr>
      <vt:lpstr>Learning Objectives, Part 1</vt:lpstr>
      <vt:lpstr>Learning Objectives, Part 2</vt:lpstr>
      <vt:lpstr>Project Management Process Groups</vt:lpstr>
      <vt:lpstr>Figure 3-1. Percentage of Time Spent on Each Process Group</vt:lpstr>
      <vt:lpstr>What Went Wrong?</vt:lpstr>
      <vt:lpstr>Media Snapshot</vt:lpstr>
      <vt:lpstr>Mapping the Process Groups to the Knowledge Areas</vt:lpstr>
      <vt:lpstr>Table 3-1. Mapping Project Management Process Groups to Knowledge Areas*</vt:lpstr>
      <vt:lpstr>Table 3-1. continued</vt:lpstr>
      <vt:lpstr>Developing an IT Project Management Methodology</vt:lpstr>
      <vt:lpstr>Global Issues</vt:lpstr>
      <vt:lpstr>What Went Right?</vt:lpstr>
      <vt:lpstr>Case Study:  JWD Consulting’s Project Management Intranet Site (Predictive Approach)</vt:lpstr>
      <vt:lpstr>Project Pre-initiation</vt:lpstr>
      <vt:lpstr>Project Initiation</vt:lpstr>
      <vt:lpstr>Table 3-4. Stakeholder Register</vt:lpstr>
      <vt:lpstr>Table 3-4. Stakeholder Management Strategy</vt:lpstr>
      <vt:lpstr>Project Charters and Kick-off Meetings</vt:lpstr>
      <vt:lpstr>Figure 3-2. Kick-off Meeting Agenda</vt:lpstr>
      <vt:lpstr>Project Planning</vt:lpstr>
      <vt:lpstr>Figure 3-4. JWD Consulting Intranet Site Project Baseline Gantt Chart</vt:lpstr>
      <vt:lpstr>Table. 3-10. List of Prioritized Risks</vt:lpstr>
      <vt:lpstr>Project Executing</vt:lpstr>
      <vt:lpstr>Part of Milestone Report (Table 3-12, partial)</vt:lpstr>
      <vt:lpstr>Best Practice</vt:lpstr>
      <vt:lpstr>Project Monitoring and Controlling</vt:lpstr>
      <vt:lpstr>Project Closing</vt:lpstr>
      <vt:lpstr>Case Study 2: JWD Consulting’s Project Management Intranet Site (Agile Approach)</vt:lpstr>
      <vt:lpstr>An Informed Decision</vt:lpstr>
      <vt:lpstr>Scrum Roles</vt:lpstr>
      <vt:lpstr>Scrum Artifacts</vt:lpstr>
      <vt:lpstr>Scrum Ceremonies</vt:lpstr>
      <vt:lpstr>Figure 3-5. Scrum Framework and the Process Groups</vt:lpstr>
      <vt:lpstr>Table 3-18. unique Scrum Activities by Process Group</vt:lpstr>
      <vt:lpstr>Planning</vt:lpstr>
      <vt:lpstr>Figure 3-6. Intranet Site Project Baseline Gantt Chart Using Scrum Approach</vt:lpstr>
      <vt:lpstr>Table 3-19. Product and Sprint Backlogs</vt:lpstr>
      <vt:lpstr>Executing</vt:lpstr>
      <vt:lpstr>Monitoring and Controlling</vt:lpstr>
      <vt:lpstr>Figure 3-7. Burndown Chart</vt:lpstr>
      <vt:lpstr>Closing</vt:lpstr>
      <vt:lpstr>Templates</vt:lpstr>
      <vt:lpstr>Chapter Summary</vt:lpstr>
    </vt:vector>
  </TitlesOfParts>
  <Company>Augsburg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Georges, Tim</cp:lastModifiedBy>
  <cp:revision>256</cp:revision>
  <dcterms:created xsi:type="dcterms:W3CDTF">2001-07-05T23:10:12Z</dcterms:created>
  <dcterms:modified xsi:type="dcterms:W3CDTF">2018-08-08T13:32:52Z</dcterms:modified>
</cp:coreProperties>
</file>