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 id="2147483843" r:id="rId3"/>
  </p:sldMasterIdLst>
  <p:notesMasterIdLst>
    <p:notesMasterId r:id="rId58"/>
  </p:notesMasterIdLst>
  <p:handoutMasterIdLst>
    <p:handoutMasterId r:id="rId59"/>
  </p:handoutMasterIdLst>
  <p:sldIdLst>
    <p:sldId id="399" r:id="rId4"/>
    <p:sldId id="335" r:id="rId5"/>
    <p:sldId id="336" r:id="rId6"/>
    <p:sldId id="338" r:id="rId7"/>
    <p:sldId id="339" r:id="rId8"/>
    <p:sldId id="340" r:id="rId9"/>
    <p:sldId id="387" r:id="rId10"/>
    <p:sldId id="388" r:id="rId11"/>
    <p:sldId id="341" r:id="rId12"/>
    <p:sldId id="391" r:id="rId13"/>
    <p:sldId id="343" r:id="rId14"/>
    <p:sldId id="389"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94" r:id="rId31"/>
    <p:sldId id="392" r:id="rId32"/>
    <p:sldId id="393" r:id="rId33"/>
    <p:sldId id="362" r:id="rId34"/>
    <p:sldId id="364" r:id="rId35"/>
    <p:sldId id="365" r:id="rId36"/>
    <p:sldId id="366" r:id="rId37"/>
    <p:sldId id="369" r:id="rId38"/>
    <p:sldId id="370" r:id="rId39"/>
    <p:sldId id="371" r:id="rId40"/>
    <p:sldId id="398" r:id="rId41"/>
    <p:sldId id="395" r:id="rId42"/>
    <p:sldId id="374" r:id="rId43"/>
    <p:sldId id="375" r:id="rId44"/>
    <p:sldId id="400" r:id="rId45"/>
    <p:sldId id="377" r:id="rId46"/>
    <p:sldId id="378" r:id="rId47"/>
    <p:sldId id="379" r:id="rId48"/>
    <p:sldId id="380" r:id="rId49"/>
    <p:sldId id="381" r:id="rId50"/>
    <p:sldId id="396" r:id="rId51"/>
    <p:sldId id="382" r:id="rId52"/>
    <p:sldId id="383" r:id="rId53"/>
    <p:sldId id="384" r:id="rId54"/>
    <p:sldId id="385" r:id="rId55"/>
    <p:sldId id="397" r:id="rId56"/>
    <p:sldId id="386" r:id="rId57"/>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3F2"/>
    <a:srgbClr val="A4D6EA"/>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7" autoAdjust="0"/>
    <p:restoredTop sz="86421" autoAdjust="0"/>
  </p:normalViewPr>
  <p:slideViewPr>
    <p:cSldViewPr>
      <p:cViewPr varScale="1">
        <p:scale>
          <a:sx n="96" d="100"/>
          <a:sy n="96" d="100"/>
        </p:scale>
        <p:origin x="9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val="52154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84235F-ECE1-4BE8-8BAF-E29AC9805E20}" type="slidenum">
              <a:rPr lang="en-US" smtClean="0"/>
              <a:pPr>
                <a:defRPr/>
              </a:pPr>
              <a:t>2</a:t>
            </a:fld>
            <a:endParaRPr lang="en-US" dirty="0"/>
          </a:p>
        </p:txBody>
      </p:sp>
    </p:spTree>
    <p:extLst>
      <p:ext uri="{BB962C8B-B14F-4D97-AF65-F5344CB8AC3E}">
        <p14:creationId xmlns:p14="http://schemas.microsoft.com/office/powerpoint/2010/main" val="5457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400801"/>
            <a:ext cx="2350681" cy="457200"/>
          </a:xfrm>
        </p:spPr>
        <p:txBody>
          <a:bodyPr/>
          <a:lstStyle>
            <a:lvl1pPr algn="l">
              <a:defRPr sz="1200"/>
            </a:lvl1pPr>
            <a:extLst/>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2016</a:t>
            </a:r>
            <a:endParaRPr lang="en-US"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20238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324601"/>
            <a:ext cx="2350681" cy="533400"/>
          </a:xfrm>
        </p:spPr>
        <p:txBody>
          <a:bodyPr/>
          <a:lstStyle>
            <a:lvl1pPr algn="l">
              <a:defRPr sz="1200"/>
            </a:lvl1pPr>
            <a:extLst/>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2016</a:t>
            </a:r>
            <a:endParaRPr lang="en-US" sz="1200" dirty="0"/>
          </a:p>
        </p:txBody>
      </p:sp>
      <p:sp>
        <p:nvSpPr>
          <p:cNvPr id="9" name="Content Placeholder 2"/>
          <p:cNvSpPr>
            <a:spLocks noGrp="1"/>
          </p:cNvSpPr>
          <p:nvPr>
            <p:ph idx="13"/>
          </p:nvPr>
        </p:nvSpPr>
        <p:spPr>
          <a:xfrm>
            <a:off x="457200" y="3568892"/>
            <a:ext cx="8229600" cy="243839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681201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extLst/>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extLst/>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extLst/>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extLst/>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extLst/>
          </a:lstStyle>
          <a:p>
            <a:pPr>
              <a:defRPr/>
            </a:pPr>
            <a:fld id="{F6D544F7-41D2-4889-B2EC-B0B2B2B8DC5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extLst/>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extLst/>
          </a:lstStyle>
          <a:p>
            <a:pPr>
              <a:defRPr/>
            </a:pPr>
            <a:fld id="{13418779-1B42-43E3-AD0F-719051D42099}"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extLst/>
          </a:lstStyle>
          <a:p>
            <a:pPr>
              <a:defRPr/>
            </a:pPr>
            <a:fld id="{D078B0EE-74BD-464F-A113-BF9301018BF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Information Technology Project Management, Eighth Edition</a:t>
            </a: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9C9FF7E-57B2-43A2-BA09-B73DB1F96FF2}" type="slidenum">
              <a:rPr lang="en-US" smtClean="0"/>
              <a:pPr>
                <a:defRPr/>
              </a:pPr>
              <a:t>‹#›</a:t>
            </a:fld>
            <a:endParaRPr lang="en-US" dirty="0"/>
          </a:p>
        </p:txBody>
      </p:sp>
    </p:spTree>
    <p:extLst>
      <p:ext uri="{BB962C8B-B14F-4D97-AF65-F5344CB8AC3E}">
        <p14:creationId xmlns:p14="http://schemas.microsoft.com/office/powerpoint/2010/main" val="264155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solidFill>
                  <a:prstClr val="black"/>
                </a:solidFill>
                <a:latin typeface="Arial"/>
              </a:rPr>
              <a:t>Copyright 2016</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4FD9659-824B-46C0-8A9A-C90F38C1F825}"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27831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2799675F-4A93-44A1-8896-452D54AE32F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5681652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5A903A5-3145-4C33-861E-F726013C416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5463331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9F8D2C1-FDC8-4049-A2F1-36C9287BEF68}"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909740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BD84499-56DB-4FF3-8D99-174F9EB97545}"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4978913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88BFF443-6094-4853-B8BA-F1264293BEA5}"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4405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521D880-5042-48D3-9E9D-9C6275C0D5B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8529970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A9D95BA-DBCE-4585-9D62-69E5B33609E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3887520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9C7716B-8CDB-4114-B58A-CD791D03641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2328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5896A34-DE02-4C2F-B86D-63B07783C00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0869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55"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F0DB9A2-6BF9-4BB6-B94C-EBCA4916974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322965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76200"/>
            <a:ext cx="9144000" cy="2590800"/>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a:effectLst>
                  <a:outerShdw blurRad="38100" dist="38100" dir="2700000" algn="tl">
                    <a:srgbClr val="FFFFFF"/>
                  </a:outerShdw>
                </a:effectLst>
                <a:latin typeface="Arial Rounded MT Bold" pitchFamily="34" charset="0"/>
              </a:rPr>
              <a:t>4</a:t>
            </a:r>
            <a:r>
              <a:rPr dirty="0" smtClean="0">
                <a:effectLst>
                  <a:outerShdw blurRad="38100" dist="38100" dir="2700000" algn="tl">
                    <a:srgbClr val="FFFFFF"/>
                  </a:outerShdw>
                </a:effectLst>
                <a:latin typeface="Arial Rounded MT Bold" pitchFamily="34" charset="0"/>
              </a:rPr>
              <a:t>:</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Project Integration</a:t>
            </a:r>
            <a:br>
              <a:rPr lang="en-US" sz="4400" dirty="0" smtClean="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marL="0" marR="64008" lvl="0" indent="0" algn="l" defTabSz="914400" eaLnBrk="1" latinLnBrk="0" hangingPunct="1">
              <a:lnSpc>
                <a:spcPct val="100000"/>
              </a:lnSpc>
              <a:spcBef>
                <a:spcPct val="0"/>
              </a:spcBef>
              <a:buClr>
                <a:schemeClr val="accent1"/>
              </a:buClr>
              <a:buSzPct val="68000"/>
              <a:buFont typeface="Wingdings 3" pitchFamily="18" charset="2"/>
              <a:buNone/>
              <a:tabLst/>
              <a:defRPr/>
            </a:pPr>
            <a:r>
              <a:rPr lang="en-US" sz="2800" b="1" dirty="0" smtClean="0">
                <a:effectLst>
                  <a:outerShdw blurRad="38100" dist="38100" dir="2700000" algn="tl">
                    <a:srgbClr val="FFFFFF"/>
                  </a:outerShdw>
                </a:effectLst>
                <a:latin typeface="Arial Rounded MT Bold" pitchFamily="34" charset="0"/>
                <a:ea typeface="+mj-ea"/>
                <a:cs typeface="+mj-cs"/>
              </a:rPr>
              <a:t>Information Technology Project</a:t>
            </a:r>
          </a:p>
          <a:p>
            <a:pPr marL="0" marR="64008" lvl="0" indent="0" algn="l" defTabSz="914400" eaLnBrk="1" latinLnBrk="0" hangingPunct="1">
              <a:lnSpc>
                <a:spcPct val="100000"/>
              </a:lnSpc>
              <a:spcBef>
                <a:spcPct val="0"/>
              </a:spcBef>
              <a:buClr>
                <a:schemeClr val="accent1"/>
              </a:buClr>
              <a:buSzPct val="68000"/>
              <a:buFont typeface="Wingdings 3" pitchFamily="18" charset="2"/>
              <a:buNone/>
              <a:tabLst/>
              <a:defRPr/>
            </a:pPr>
            <a:r>
              <a:rPr lang="en-US" sz="2800" b="1" dirty="0" smtClean="0">
                <a:effectLst>
                  <a:outerShdw blurRad="38100" dist="38100" dir="2700000" algn="tl">
                    <a:srgbClr val="FFFFFF"/>
                  </a:outerShdw>
                </a:effectLst>
                <a:latin typeface="Arial Rounded MT Bold" pitchFamily="34" charset="0"/>
                <a:ea typeface="+mj-ea"/>
                <a:cs typeface="+mj-cs"/>
              </a:rPr>
              <a:t>Management, Eighth Edition</a:t>
            </a:r>
            <a:endParaRPr lang="en-US" sz="2800" b="1" dirty="0">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smtClean="0">
                <a:solidFill>
                  <a:prstClr val="black"/>
                </a:solidFill>
              </a:rPr>
              <a:t>Note: See the text itself for full citations.</a:t>
            </a:r>
            <a:endParaRPr lang="en-US" dirty="0">
              <a:solidFill>
                <a:prstClr val="black"/>
              </a:solidFill>
            </a:endParaRP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37580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8610600" cy="1143000"/>
          </a:xfrm>
        </p:spPr>
        <p:txBody>
          <a:bodyPr>
            <a:noAutofit/>
          </a:bodyPr>
          <a:lstStyle/>
          <a:p>
            <a:r>
              <a:rPr lang="en-US" sz="3200" dirty="0" smtClean="0"/>
              <a:t>Figure 4-2. Mind Map of a SWOT Analysis to Help Identify Potential Projects</a:t>
            </a:r>
            <a:endParaRPr lang="en-US" sz="3200" dirty="0"/>
          </a:p>
        </p:txBody>
      </p:sp>
      <p:pic>
        <p:nvPicPr>
          <p:cNvPr id="2" name="Picture 1" descr="A S W O T (strengths, weaknesses, opportunities, threats) analysis of a project with possible solutions. They are: Strengths- Numerous contacts, Strong sales and interpersonal skills, Strong technical/software skills, Good sample projects. Weaknesses: Accountant with no accounting or finance experience; marketing plan with no clear marketing strategy and little money; and no website. The threats are: lots of competition; several more established competitors; and high risk business. Opportunities: Current client wants us to bid on project; project proposal where the industry continues to grow; and conference promotions at two major conferen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09800"/>
            <a:ext cx="8919963" cy="2416519"/>
          </a:xfrm>
          <a:prstGeom prst="rect">
            <a:avLst/>
          </a:prstGeom>
        </p:spPr>
      </p:pic>
      <p:sp>
        <p:nvSpPr>
          <p:cNvPr id="3" name="Footer Placeholder 2"/>
          <p:cNvSpPr>
            <a:spLocks noGrp="1"/>
          </p:cNvSpPr>
          <p:nvPr>
            <p:ph type="ftr" sz="quarter" idx="11"/>
          </p:nvPr>
        </p:nvSpPr>
        <p:spPr>
          <a:xfrm>
            <a:off x="0" y="6400801"/>
            <a:ext cx="2350681" cy="457200"/>
          </a:xfrm>
        </p:spPr>
        <p:txBody>
          <a:bodyPr/>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Figure 4-3. Information Technology Planning Process</a:t>
            </a:r>
          </a:p>
        </p:txBody>
      </p:sp>
      <p:pic>
        <p:nvPicPr>
          <p:cNvPr id="3" name="Picture 2" descr="A pyramid with Information Technology Planning Stages alongside arrows pointing to results produced. Starting at the top they are: Information Technology Strategy Planning, results: Tie information technology strategy to mission and vision of organization. Identify key business areas. Business Area Analysis, results: Document key business processes that could benefit from information technology. Project Planning, results: Define potential projects. Define project scope, benefits, and constraints. Resource Allocation, results: Select information technology projects. Assign resources."/>
          <p:cNvPicPr>
            <a:picLocks noChangeAspect="1"/>
          </p:cNvPicPr>
          <p:nvPr/>
        </p:nvPicPr>
        <p:blipFill>
          <a:blip r:embed="rId2"/>
          <a:stretch>
            <a:fillRect/>
          </a:stretch>
        </p:blipFill>
        <p:spPr>
          <a:xfrm>
            <a:off x="1166308" y="1676400"/>
            <a:ext cx="6811385" cy="4274687"/>
          </a:xfrm>
          <a:prstGeom prst="rect">
            <a:avLst/>
          </a:prstGeom>
        </p:spPr>
      </p:pic>
      <p:sp>
        <p:nvSpPr>
          <p:cNvPr id="7" name="Footer Placeholder 6"/>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152400"/>
            <a:ext cx="8305800" cy="685800"/>
          </a:xfrm>
        </p:spPr>
        <p:txBody>
          <a:bodyPr>
            <a:normAutofit fontScale="90000"/>
          </a:bodyPr>
          <a:lstStyle/>
          <a:p>
            <a:r>
              <a:rPr lang="en-US" dirty="0" smtClean="0"/>
              <a:t>Best Practice</a:t>
            </a:r>
          </a:p>
        </p:txBody>
      </p:sp>
      <p:sp>
        <p:nvSpPr>
          <p:cNvPr id="19459" name="Content Placeholder 5"/>
          <p:cNvSpPr>
            <a:spLocks noGrp="1"/>
          </p:cNvSpPr>
          <p:nvPr>
            <p:ph idx="1"/>
          </p:nvPr>
        </p:nvSpPr>
        <p:spPr>
          <a:xfrm>
            <a:off x="304800" y="914400"/>
            <a:ext cx="8305800" cy="2819400"/>
          </a:xfrm>
        </p:spPr>
        <p:txBody>
          <a:bodyPr>
            <a:normAutofit/>
          </a:bodyPr>
          <a:lstStyle/>
          <a:p>
            <a:r>
              <a:rPr lang="en-US" sz="2400" dirty="0" smtClean="0"/>
              <a:t>A 2013 survey identified companies most admired for their ability to apply IT-related business capabilities for competitive advantage</a:t>
            </a:r>
          </a:p>
          <a:p>
            <a:r>
              <a:rPr lang="en-US" sz="2400" dirty="0" smtClean="0"/>
              <a:t>Best practices of these companies include:</a:t>
            </a:r>
          </a:p>
          <a:p>
            <a:pPr lvl="1"/>
            <a:r>
              <a:rPr lang="en-US" sz="1800" dirty="0" smtClean="0"/>
              <a:t>Customer-driven IT is essential</a:t>
            </a:r>
          </a:p>
          <a:p>
            <a:pPr lvl="1"/>
            <a:r>
              <a:rPr lang="en-US" sz="1800" dirty="0" smtClean="0"/>
              <a:t>IT can enable branding and customer recruitment</a:t>
            </a:r>
          </a:p>
          <a:p>
            <a:pPr lvl="1"/>
            <a:r>
              <a:rPr lang="en-US" sz="1800" dirty="0" smtClean="0"/>
              <a:t>Keep improving</a:t>
            </a:r>
            <a:endParaRPr lang="en-US" sz="1600" dirty="0" smtClean="0"/>
          </a:p>
        </p:txBody>
      </p:sp>
      <p:sp>
        <p:nvSpPr>
          <p:cNvPr id="19460" name="Footer Placeholder 2"/>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smtClean="0"/>
              <a:t>Methods for Selecting Projects</a:t>
            </a:r>
          </a:p>
        </p:txBody>
      </p:sp>
      <p:sp>
        <p:nvSpPr>
          <p:cNvPr id="20485" name="Rectangle 3"/>
          <p:cNvSpPr>
            <a:spLocks noGrp="1" noChangeArrowheads="1"/>
          </p:cNvSpPr>
          <p:nvPr>
            <p:ph idx="1"/>
          </p:nvPr>
        </p:nvSpPr>
        <p:spPr>
          <a:xfrm>
            <a:off x="457200" y="1481329"/>
            <a:ext cx="8229600" cy="3471672"/>
          </a:xfrm>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p:txBody>
      </p:sp>
      <p:sp>
        <p:nvSpPr>
          <p:cNvPr id="20482" name="Footer Placeholder 3"/>
          <p:cNvSpPr>
            <a:spLocks noGrp="1"/>
          </p:cNvSpPr>
          <p:nvPr>
            <p:ph type="ftr" sz="quarter" idx="11"/>
          </p:nvPr>
        </p:nvSpPr>
        <p:spPr bwMode="auto">
          <a:xfrm>
            <a:off x="0" y="6248401"/>
            <a:ext cx="2350681" cy="6096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0" y="381000"/>
            <a:ext cx="9144000" cy="715962"/>
          </a:xfrm>
        </p:spPr>
        <p:txBody>
          <a:bodyPr>
            <a:noAutofit/>
          </a:bodyPr>
          <a:lstStyle/>
          <a:p>
            <a:r>
              <a:rPr lang="en-US" sz="3500" dirty="0" smtClean="0"/>
              <a:t>Focusing on </a:t>
            </a:r>
            <a:r>
              <a:rPr lang="en-US" sz="3500" dirty="0" smtClean="0"/>
              <a:t>Broad Organizational </a:t>
            </a:r>
            <a:r>
              <a:rPr lang="en-US" sz="3500" dirty="0" smtClean="0"/>
              <a:t>Needs</a:t>
            </a:r>
          </a:p>
        </p:txBody>
      </p:sp>
      <p:sp>
        <p:nvSpPr>
          <p:cNvPr id="21509" name="Rectangle 3"/>
          <p:cNvSpPr>
            <a:spLocks noGrp="1" noChangeArrowheads="1"/>
          </p:cNvSpPr>
          <p:nvPr>
            <p:ph idx="1"/>
          </p:nvPr>
        </p:nvSpPr>
        <p:spPr>
          <a:xfrm>
            <a:off x="457200" y="1481329"/>
            <a:ext cx="8229600" cy="3700272"/>
          </a:xfrm>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21506"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304800" y="533400"/>
            <a:ext cx="8610600" cy="673100"/>
          </a:xfrm>
        </p:spPr>
        <p:txBody>
          <a:bodyPr>
            <a:normAutofit fontScale="90000"/>
          </a:bodyPr>
          <a:lstStyle/>
          <a:p>
            <a:r>
              <a:rPr lang="en-US" dirty="0" smtClean="0"/>
              <a:t>Categorizing IT Projects</a:t>
            </a:r>
          </a:p>
        </p:txBody>
      </p:sp>
      <p:sp>
        <p:nvSpPr>
          <p:cNvPr id="22533" name="Rectangle 3"/>
          <p:cNvSpPr>
            <a:spLocks noGrp="1" noChangeArrowheads="1"/>
          </p:cNvSpPr>
          <p:nvPr>
            <p:ph idx="1"/>
          </p:nvPr>
        </p:nvSpPr>
        <p:spPr>
          <a:xfrm>
            <a:off x="457200" y="1481329"/>
            <a:ext cx="8229600" cy="3547872"/>
          </a:xfrm>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p:txBody>
      </p:sp>
      <p:sp>
        <p:nvSpPr>
          <p:cNvPr id="22530"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365125"/>
            <a:ext cx="8686800" cy="615950"/>
          </a:xfrm>
        </p:spPr>
        <p:txBody>
          <a:bodyPr>
            <a:normAutofit fontScale="90000"/>
          </a:bodyPr>
          <a:lstStyle/>
          <a:p>
            <a:r>
              <a:rPr lang="en-US" dirty="0" smtClean="0"/>
              <a:t>Financial Analysis of Projects</a:t>
            </a:r>
          </a:p>
        </p:txBody>
      </p:sp>
      <p:sp>
        <p:nvSpPr>
          <p:cNvPr id="23557" name="Rectangle 3"/>
          <p:cNvSpPr>
            <a:spLocks noGrp="1" noChangeArrowheads="1"/>
          </p:cNvSpPr>
          <p:nvPr>
            <p:ph idx="1"/>
          </p:nvPr>
        </p:nvSpPr>
        <p:spPr>
          <a:xfrm>
            <a:off x="381000" y="1371601"/>
            <a:ext cx="8763000" cy="3200400"/>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p:txBody>
      </p:sp>
      <p:sp>
        <p:nvSpPr>
          <p:cNvPr id="23554"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365125"/>
            <a:ext cx="8686800" cy="615950"/>
          </a:xfrm>
        </p:spPr>
        <p:txBody>
          <a:bodyPr>
            <a:normAutofit fontScale="90000"/>
          </a:bodyPr>
          <a:lstStyle/>
          <a:p>
            <a:r>
              <a:rPr lang="en-US" dirty="0" smtClean="0"/>
              <a:t>Net Present Value Analysis</a:t>
            </a:r>
          </a:p>
        </p:txBody>
      </p:sp>
      <p:sp>
        <p:nvSpPr>
          <p:cNvPr id="24581" name="Rectangle 3"/>
          <p:cNvSpPr>
            <a:spLocks noGrp="1" noChangeArrowheads="1"/>
          </p:cNvSpPr>
          <p:nvPr>
            <p:ph idx="1"/>
          </p:nvPr>
        </p:nvSpPr>
        <p:spPr>
          <a:xfrm>
            <a:off x="228600" y="1143001"/>
            <a:ext cx="8567738" cy="3581400"/>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24578"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Figure 4-4. Net Present Value Example</a:t>
            </a:r>
            <a:endParaRPr lang="en-US" sz="6000" dirty="0" smtClean="0"/>
          </a:p>
        </p:txBody>
      </p:sp>
      <p:graphicFrame>
        <p:nvGraphicFramePr>
          <p:cNvPr id="3" name="Table 2" descr="A table with 8 columns and 18 rows has the headers: Empty cell, A, B, C, D, E, F, and G."/>
          <p:cNvGraphicFramePr>
            <a:graphicFrameLocks noGrp="1"/>
          </p:cNvGraphicFramePr>
          <p:nvPr>
            <p:extLst>
              <p:ext uri="{D42A27DB-BD31-4B8C-83A1-F6EECF244321}">
                <p14:modId xmlns:p14="http://schemas.microsoft.com/office/powerpoint/2010/main" val="1059621769"/>
              </p:ext>
            </p:extLst>
          </p:nvPr>
        </p:nvGraphicFramePr>
        <p:xfrm>
          <a:off x="228598" y="1295403"/>
          <a:ext cx="8686801" cy="4926255"/>
        </p:xfrm>
        <a:graphic>
          <a:graphicData uri="http://schemas.openxmlformats.org/drawingml/2006/table">
            <a:tbl>
              <a:tblPr firstRow="1" bandRow="1">
                <a:tableStyleId>{2D5ABB26-0587-4C30-8999-92F81FD0307C}</a:tableStyleId>
              </a:tblPr>
              <a:tblGrid>
                <a:gridCol w="860079"/>
                <a:gridCol w="860079"/>
                <a:gridCol w="860079"/>
                <a:gridCol w="860079"/>
                <a:gridCol w="860079"/>
                <a:gridCol w="860079"/>
                <a:gridCol w="860079"/>
                <a:gridCol w="2666248"/>
              </a:tblGrid>
              <a:tr h="194136">
                <a:tc>
                  <a:txBody>
                    <a:bodyPr/>
                    <a:lstStyle/>
                    <a:p>
                      <a:r>
                        <a:rPr lang="en-US" sz="800" dirty="0" smtClean="0"/>
                        <a:t>Empty</a:t>
                      </a:r>
                      <a:r>
                        <a:rPr lang="en-US" sz="800" baseline="0" dirty="0" smtClean="0"/>
                        <a:t>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A</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B</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D</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F</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G</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5985">
                <a:tc>
                  <a:txBody>
                    <a:bodyPr/>
                    <a:lstStyle/>
                    <a:p>
                      <a:r>
                        <a:rPr lang="en-US" sz="800" dirty="0" smtClean="0"/>
                        <a:t>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Discount rate</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Empty cell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Empty cell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Empty cell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2</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a:t>
                      </a:r>
                      <a:r>
                        <a:rPr lang="en-US" sz="800" baseline="0" dirty="0" smtClean="0"/>
                        <a:t>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3</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Project 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2</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3</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4</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5</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Total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4</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Benefits</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$3,000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$5,000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5</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Costs</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$5,000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$9,000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005">
                <a:tc>
                  <a:txBody>
                    <a:bodyPr/>
                    <a:lstStyle/>
                    <a:p>
                      <a:r>
                        <a:rPr lang="en-US" sz="800" dirty="0" smtClean="0"/>
                        <a:t>6</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Cash</a:t>
                      </a:r>
                      <a:r>
                        <a:rPr lang="en-US" sz="800" baseline="0" dirty="0" smtClean="0"/>
                        <a:t> flow</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($5,000)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$3,000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$5,000</a:t>
                      </a:r>
                      <a:r>
                        <a:rPr lang="en-US" sz="800" baseline="0" dirty="0" smtClean="0"/>
                        <a:t> (with arrow. Note that totals are equal, but Net Present Values are not because of the time value of money)</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4175">
                <a:tc>
                  <a:txBody>
                    <a:bodyPr/>
                    <a:lstStyle/>
                    <a:p>
                      <a:r>
                        <a:rPr lang="en-US" sz="800" dirty="0" smtClean="0"/>
                        <a:t>7</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Net Present Value (arrow)</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$2,316</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080">
                <a:tc>
                  <a:txBody>
                    <a:bodyPr/>
                    <a:lstStyle/>
                    <a:p>
                      <a:r>
                        <a:rPr lang="en-US" sz="800" dirty="0" smtClean="0"/>
                        <a:t>8</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Formula=</a:t>
                      </a:r>
                      <a:r>
                        <a:rPr lang="en-US" sz="800" dirty="0" err="1" smtClean="0"/>
                        <a:t>npv</a:t>
                      </a:r>
                      <a:r>
                        <a:rPr lang="en-US" sz="800" dirty="0" smtClean="0"/>
                        <a:t>(</a:t>
                      </a:r>
                      <a:r>
                        <a:rPr lang="en-US" sz="800" dirty="0" err="1" smtClean="0"/>
                        <a:t>b1,b6:f6</a:t>
                      </a:r>
                      <a:r>
                        <a:rPr lang="en-US" sz="800" dirty="0" smtClean="0"/>
                        <a:t>)</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9</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10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Project 2</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2</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3</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4</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Year 5</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Total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11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Benefits</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$4,000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$15,000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12</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Costs</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005">
                <a:tc>
                  <a:txBody>
                    <a:bodyPr/>
                    <a:lstStyle/>
                    <a:p>
                      <a:r>
                        <a:rPr lang="en-US" sz="800" dirty="0" smtClean="0"/>
                        <a:t>13</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Cash flow</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$2,000</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$5,000 </a:t>
                      </a:r>
                      <a:r>
                        <a:rPr lang="en-US" sz="800" baseline="0" dirty="0" smtClean="0"/>
                        <a:t>(with arrow. Note that totals are equal, but Net Present Values are not because of the time value of money)</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4175">
                <a:tc>
                  <a:txBody>
                    <a:bodyPr/>
                    <a:lstStyle/>
                    <a:p>
                      <a:r>
                        <a:rPr lang="en-US" sz="800" dirty="0" smtClean="0"/>
                        <a:t>14</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Net present value (arrow)</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$3,201</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080">
                <a:tc>
                  <a:txBody>
                    <a:bodyPr/>
                    <a:lstStyle/>
                    <a:p>
                      <a:r>
                        <a:rPr lang="en-US" sz="800" dirty="0" smtClean="0"/>
                        <a:t>15</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Formula=</a:t>
                      </a:r>
                      <a:r>
                        <a:rPr lang="en-US" sz="800" dirty="0" err="1" smtClean="0"/>
                        <a:t>npv</a:t>
                      </a:r>
                      <a:r>
                        <a:rPr lang="en-US" sz="800" dirty="0" smtClean="0"/>
                        <a:t>(</a:t>
                      </a:r>
                      <a:r>
                        <a:rPr lang="en-US" sz="800" dirty="0" err="1" smtClean="0"/>
                        <a:t>b1,b13:f13</a:t>
                      </a:r>
                      <a:r>
                        <a:rPr lang="en-US" sz="800" dirty="0" smtClean="0"/>
                        <a:t>)</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16</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4136">
                <a:tc>
                  <a:txBody>
                    <a:bodyPr/>
                    <a:lstStyle/>
                    <a:p>
                      <a:r>
                        <a:rPr lang="en-US" sz="800" dirty="0" smtClean="0"/>
                        <a:t>17</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Empty cell</a:t>
                      </a:r>
                      <a:endParaRPr lang="en-US" sz="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descr="A spreadsheet showing the net present value of 2 different projects over 5 ye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20367"/>
            <a:ext cx="8981154" cy="5104233"/>
          </a:xfrm>
          <a:prstGeom prst="rect">
            <a:avLst/>
          </a:prstGeom>
        </p:spPr>
      </p:pic>
      <p:sp>
        <p:nvSpPr>
          <p:cNvPr id="10" name="Footer Placeholder 9"/>
          <p:cNvSpPr>
            <a:spLocks noGrp="1"/>
          </p:cNvSpPr>
          <p:nvPr>
            <p:ph type="ftr" sz="quarter" idx="11"/>
          </p:nvPr>
        </p:nvSpPr>
        <p:spPr>
          <a:xfrm>
            <a:off x="0" y="6401967"/>
            <a:ext cx="2350681" cy="456033"/>
          </a:xfrm>
        </p:spPr>
        <p:txBody>
          <a:bodyPr/>
          <a:lstStyle/>
          <a:p>
            <a:pPr>
              <a:defRPr/>
            </a:pPr>
            <a:r>
              <a:rPr lang="en-US" dirty="0"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52450" y="225976"/>
            <a:ext cx="8229600" cy="579438"/>
          </a:xfrm>
        </p:spPr>
        <p:txBody>
          <a:bodyPr>
            <a:noAutofit/>
          </a:bodyPr>
          <a:lstStyle/>
          <a:p>
            <a:r>
              <a:rPr lang="en-US" sz="3200" dirty="0" smtClean="0"/>
              <a:t>Figure 4-5. JWD Consulting NPV Example</a:t>
            </a:r>
          </a:p>
        </p:txBody>
      </p:sp>
      <p:graphicFrame>
        <p:nvGraphicFramePr>
          <p:cNvPr id="4" name="Table 3" descr="A table with 7 columns and 9 rows. The column headers are discount rate, 8 percent, and five empty cells."/>
          <p:cNvGraphicFramePr>
            <a:graphicFrameLocks noGrp="1"/>
          </p:cNvGraphicFramePr>
          <p:nvPr>
            <p:extLst>
              <p:ext uri="{D42A27DB-BD31-4B8C-83A1-F6EECF244321}">
                <p14:modId xmlns:p14="http://schemas.microsoft.com/office/powerpoint/2010/main" val="1616797348"/>
              </p:ext>
            </p:extLst>
          </p:nvPr>
        </p:nvGraphicFramePr>
        <p:xfrm>
          <a:off x="1028701" y="1280102"/>
          <a:ext cx="7086599" cy="4286405"/>
        </p:xfrm>
        <a:graphic>
          <a:graphicData uri="http://schemas.openxmlformats.org/drawingml/2006/table">
            <a:tbl>
              <a:tblPr firstRow="1" bandRow="1">
                <a:tableStyleId>{2D5ABB26-0587-4C30-8999-92F81FD0307C}</a:tableStyleId>
              </a:tblPr>
              <a:tblGrid>
                <a:gridCol w="1114173"/>
                <a:gridCol w="1029337"/>
                <a:gridCol w="1356892"/>
                <a:gridCol w="549081"/>
                <a:gridCol w="1012372"/>
                <a:gridCol w="1012372"/>
                <a:gridCol w="1012372"/>
              </a:tblGrid>
              <a:tr h="338535">
                <a:tc>
                  <a:txBody>
                    <a:bodyPr/>
                    <a:lstStyle/>
                    <a:p>
                      <a:r>
                        <a:rPr lang="en-US" sz="900" dirty="0" smtClean="0"/>
                        <a:t>Discount Rate</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8 percent</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a:t>
                      </a:r>
                      <a:r>
                        <a:rPr lang="en-US" sz="900" baseline="0" dirty="0" smtClean="0"/>
                        <a:t>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09362">
                <a:tc>
                  <a:txBody>
                    <a:bodyPr/>
                    <a:lstStyle/>
                    <a:p>
                      <a:r>
                        <a:rPr lang="en-US" sz="900" dirty="0" smtClean="0"/>
                        <a:t>Assume the project is completed in Year 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a:t>
                      </a:r>
                      <a:r>
                        <a:rPr lang="en-US" sz="900" baseline="0" dirty="0" smtClean="0"/>
                        <a:t>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Year</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a:t>
                      </a:r>
                      <a:r>
                        <a:rPr lang="en-US" sz="900" baseline="0" dirty="0" smtClean="0"/>
                        <a:t>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5760">
                <a:tc>
                  <a:txBody>
                    <a:bodyPr/>
                    <a:lstStyle/>
                    <a:p>
                      <a:r>
                        <a:rPr lang="en-US" sz="900" dirty="0" smtClean="0"/>
                        <a:t>Empty</a:t>
                      </a:r>
                      <a:r>
                        <a:rPr lang="en-US" sz="900" baseline="0" dirty="0" smtClean="0"/>
                        <a:t>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2</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3</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Total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535">
                <a:tc>
                  <a:txBody>
                    <a:bodyPr/>
                    <a:lstStyle/>
                    <a:p>
                      <a:r>
                        <a:rPr lang="en-US" sz="900" dirty="0" smtClean="0"/>
                        <a:t>Costs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a:t>
                      </a:r>
                      <a:r>
                        <a:rPr lang="en-US" sz="900" baseline="0" dirty="0" smtClean="0"/>
                        <a:t>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535">
                <a:tc>
                  <a:txBody>
                    <a:bodyPr/>
                    <a:lstStyle/>
                    <a:p>
                      <a:r>
                        <a:rPr lang="en-US" sz="900" dirty="0" smtClean="0"/>
                        <a:t>Discount factor</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.93</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.86</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.79</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535">
                <a:tc>
                  <a:txBody>
                    <a:bodyPr/>
                    <a:lstStyle/>
                    <a:p>
                      <a:r>
                        <a:rPr lang="en-US" sz="900" dirty="0" smtClean="0"/>
                        <a:t>Discounted</a:t>
                      </a:r>
                      <a:r>
                        <a:rPr lang="en-US" sz="900" baseline="0" dirty="0" smtClean="0"/>
                        <a:t> benefits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186,000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172,000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158,000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516,000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4777">
                <a:tc>
                  <a:txBody>
                    <a:bodyPr/>
                    <a:lstStyle/>
                    <a:p>
                      <a:r>
                        <a:rPr lang="en-US" sz="900" dirty="0" smtClean="0"/>
                        <a:t>Discounted benefits - costs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148,800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137,600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126,400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(Net</a:t>
                      </a:r>
                      <a:r>
                        <a:rPr lang="en-US" sz="900" baseline="0" dirty="0" smtClean="0"/>
                        <a:t> present value</a:t>
                      </a:r>
                      <a:r>
                        <a:rPr lang="en-US" sz="900" dirty="0" smtClean="0"/>
                        <a:t>)</a:t>
                      </a:r>
                    </a:p>
                    <a:p>
                      <a:r>
                        <a:rPr lang="en-US" sz="900" dirty="0" smtClean="0"/>
                        <a:t>272,800</a:t>
                      </a:r>
                      <a:r>
                        <a:rPr lang="en-US" sz="900" baseline="0" dirty="0" smtClean="0"/>
                        <a:t> (arrow pointing)</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err="1" smtClean="0"/>
                        <a:t>NPV</a:t>
                      </a:r>
                      <a:r>
                        <a:rPr lang="en-US" sz="900" baseline="0" dirty="0" smtClean="0"/>
                        <a:t> (has arrow)</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3949">
                <a:tc>
                  <a:txBody>
                    <a:bodyPr/>
                    <a:lstStyle/>
                    <a:p>
                      <a:r>
                        <a:rPr lang="en-US" sz="900" dirty="0" smtClean="0"/>
                        <a:t>Cumulative benefits – costs</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(140,000)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8,800</a:t>
                      </a:r>
                      <a:r>
                        <a:rPr lang="en-US" sz="900" baseline="0" dirty="0" smtClean="0"/>
                        <a:t> (Payback In Year 1)</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146,400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272,800</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0721">
                <a:tc>
                  <a:txBody>
                    <a:bodyPr/>
                    <a:lstStyle/>
                    <a:p>
                      <a:r>
                        <a:rPr lang="en-US" sz="900" dirty="0" smtClean="0"/>
                        <a:t>ROI (with arrow)</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t>112% (return on investment)</a:t>
                      </a:r>
                    </a:p>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Payback in Year 1 (with arrow pointing up)</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dirty="0" smtClean="0"/>
                        <a:t>Empty cell</a:t>
                      </a:r>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 name="Picture 1" descr="A spreadsheet used for calculating Net Present Val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86" y="948379"/>
            <a:ext cx="7863628" cy="4795165"/>
          </a:xfrm>
          <a:prstGeom prst="rect">
            <a:avLst/>
          </a:prstGeom>
        </p:spPr>
      </p:pic>
      <p:sp>
        <p:nvSpPr>
          <p:cNvPr id="3" name="Content Placeholder 2"/>
          <p:cNvSpPr>
            <a:spLocks noGrp="1"/>
          </p:cNvSpPr>
          <p:nvPr>
            <p:ph idx="1"/>
          </p:nvPr>
        </p:nvSpPr>
        <p:spPr>
          <a:xfrm>
            <a:off x="800100" y="5844260"/>
            <a:ext cx="7734300" cy="480340"/>
          </a:xfrm>
        </p:spPr>
        <p:txBody>
          <a:bodyPr>
            <a:normAutofit/>
          </a:bodyPr>
          <a:lstStyle/>
          <a:p>
            <a:pPr marL="109728" indent="0">
              <a:buNone/>
            </a:pPr>
            <a:r>
              <a:rPr lang="en-US" sz="2200" dirty="0"/>
              <a:t>Note:  See the template called </a:t>
            </a:r>
            <a:r>
              <a:rPr lang="en-US" sz="2200" dirty="0" smtClean="0"/>
              <a:t>business_case_financials.xls</a:t>
            </a:r>
            <a:endParaRPr lang="en-US" sz="2200" dirty="0"/>
          </a:p>
        </p:txBody>
      </p:sp>
      <p:sp>
        <p:nvSpPr>
          <p:cNvPr id="12" name="Footer Placeholder 11"/>
          <p:cNvSpPr>
            <a:spLocks noGrp="1"/>
          </p:cNvSpPr>
          <p:nvPr>
            <p:ph type="ftr" sz="quarter" idx="11"/>
          </p:nvPr>
        </p:nvSpPr>
        <p:spPr>
          <a:xfrm>
            <a:off x="0" y="6366851"/>
            <a:ext cx="2350681" cy="491149"/>
          </a:xfrm>
        </p:spPr>
        <p:txBody>
          <a:bodyPr/>
          <a:lstStyle/>
          <a:p>
            <a:pPr>
              <a:defRPr/>
            </a:pPr>
            <a:r>
              <a:rPr lang="en-US" dirty="0" smtClean="0"/>
              <a:t>Information Technology Project Management, Eighth Edition</a:t>
            </a:r>
            <a:endParaRPr lang="en-US" dirty="0"/>
          </a:p>
        </p:txBody>
      </p:sp>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274638"/>
            <a:ext cx="8229600" cy="1096962"/>
          </a:xfrm>
        </p:spPr>
        <p:txBody>
          <a:bodyPr/>
          <a:lstStyle/>
          <a:p>
            <a:r>
              <a:rPr lang="en-US" dirty="0" smtClean="0"/>
              <a:t>Learning Objectives, Part 1</a:t>
            </a:r>
          </a:p>
        </p:txBody>
      </p:sp>
      <p:sp>
        <p:nvSpPr>
          <p:cNvPr id="9221" name="Rectangle 3"/>
          <p:cNvSpPr>
            <a:spLocks noGrp="1" noChangeArrowheads="1"/>
          </p:cNvSpPr>
          <p:nvPr>
            <p:ph idx="1"/>
          </p:nvPr>
        </p:nvSpPr>
        <p:spPr>
          <a:xfrm>
            <a:off x="457200" y="1524000"/>
            <a:ext cx="8458200" cy="4572000"/>
          </a:xfrm>
        </p:spPr>
        <p:txBody>
          <a:bodyPr>
            <a:normAutofit lnSpcReduction="10000"/>
          </a:bodyPr>
          <a:lstStyle/>
          <a:p>
            <a:r>
              <a:rPr lang="en-US" dirty="0"/>
              <a:t>Describe an overall framework for project integration management as </a:t>
            </a:r>
            <a:r>
              <a:rPr lang="en-US" dirty="0" smtClean="0"/>
              <a:t>it relates </a:t>
            </a:r>
            <a:r>
              <a:rPr lang="en-US" dirty="0"/>
              <a:t>to the other project management knowledge areas and the </a:t>
            </a:r>
            <a:r>
              <a:rPr lang="en-US" dirty="0" smtClean="0"/>
              <a:t>project life </a:t>
            </a:r>
            <a:r>
              <a:rPr lang="en-US" dirty="0"/>
              <a:t>cycle</a:t>
            </a:r>
          </a:p>
          <a:p>
            <a:r>
              <a:rPr lang="en-US" dirty="0" smtClean="0"/>
              <a:t>Discuss </a:t>
            </a:r>
            <a:r>
              <a:rPr lang="en-US" dirty="0"/>
              <a:t>the strategic planning process and apply different project </a:t>
            </a:r>
            <a:r>
              <a:rPr lang="en-US" dirty="0" smtClean="0"/>
              <a:t>selection methods</a:t>
            </a:r>
            <a:endParaRPr lang="en-US" dirty="0"/>
          </a:p>
          <a:p>
            <a:r>
              <a:rPr lang="en-US" dirty="0" smtClean="0"/>
              <a:t>Explain </a:t>
            </a:r>
            <a:r>
              <a:rPr lang="en-US" dirty="0"/>
              <a:t>the importance of creating a project charter to formally </a:t>
            </a:r>
            <a:r>
              <a:rPr lang="en-US" dirty="0" smtClean="0"/>
              <a:t>initiate projects</a:t>
            </a:r>
          </a:p>
          <a:p>
            <a:r>
              <a:rPr lang="en-US" dirty="0"/>
              <a:t>Describe project management plan development, understand the </a:t>
            </a:r>
            <a:r>
              <a:rPr lang="en-US" dirty="0" smtClean="0"/>
              <a:t>content of </a:t>
            </a:r>
            <a:r>
              <a:rPr lang="en-US" dirty="0"/>
              <a:t>these plans, and review approaches for creating them</a:t>
            </a:r>
            <a:endParaRPr lang="en-US" dirty="0" smtClean="0"/>
          </a:p>
        </p:txBody>
      </p:sp>
      <p:sp>
        <p:nvSpPr>
          <p:cNvPr id="9218"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533400"/>
            <a:ext cx="8229600" cy="609600"/>
          </a:xfrm>
        </p:spPr>
        <p:txBody>
          <a:bodyPr>
            <a:noAutofit/>
          </a:bodyPr>
          <a:lstStyle/>
          <a:p>
            <a:r>
              <a:rPr lang="en-US" dirty="0" smtClean="0"/>
              <a:t>NPV Calculations</a:t>
            </a:r>
          </a:p>
        </p:txBody>
      </p:sp>
      <p:sp>
        <p:nvSpPr>
          <p:cNvPr id="27653" name="Rectangle 3"/>
          <p:cNvSpPr>
            <a:spLocks noGrp="1" noChangeArrowheads="1"/>
          </p:cNvSpPr>
          <p:nvPr>
            <p:ph idx="1"/>
          </p:nvPr>
        </p:nvSpPr>
        <p:spPr>
          <a:xfrm>
            <a:off x="381000" y="1295400"/>
            <a:ext cx="8458200" cy="4114800"/>
          </a:xfrm>
        </p:spPr>
        <p:txBody>
          <a:bodyPr/>
          <a:lstStyle/>
          <a:p>
            <a:pPr>
              <a:lnSpc>
                <a:spcPct val="90000"/>
              </a:lnSpc>
            </a:pPr>
            <a:r>
              <a:rPr lang="en-US" dirty="0" smtClean="0"/>
              <a:t>Determine estimated costs and benefits for the life of the project and the products it produces</a:t>
            </a:r>
          </a:p>
          <a:p>
            <a:pPr>
              <a:lnSpc>
                <a:spcPct val="90000"/>
              </a:lnSpc>
            </a:pPr>
            <a:r>
              <a:rPr lang="en-US" dirty="0" smtClean="0"/>
              <a:t>Determine the discount rate (check with your organization on what to use)</a:t>
            </a:r>
          </a:p>
          <a:p>
            <a:pPr>
              <a:lnSpc>
                <a:spcPct val="90000"/>
              </a:lnSpc>
            </a:pPr>
            <a:r>
              <a:rPr lang="en-US" dirty="0" smtClean="0"/>
              <a:t>Calculate the NPV (see text for details)</a:t>
            </a:r>
          </a:p>
          <a:p>
            <a:pPr>
              <a:lnSpc>
                <a:spcPct val="90000"/>
              </a:lnSpc>
            </a:pPr>
            <a:r>
              <a:rPr lang="en-US" dirty="0" smtClean="0"/>
              <a:t>Notes:  Some organizations consider the investment year as year 0, while others start in year 1.  Some people entered costs as negative numbers, while others do not.  Check with your organization for their preferences</a:t>
            </a:r>
          </a:p>
        </p:txBody>
      </p:sp>
      <p:sp>
        <p:nvSpPr>
          <p:cNvPr id="27650"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81000" y="292100"/>
            <a:ext cx="8229600" cy="674688"/>
          </a:xfrm>
        </p:spPr>
        <p:txBody>
          <a:bodyPr>
            <a:normAutofit fontScale="90000"/>
          </a:bodyPr>
          <a:lstStyle/>
          <a:p>
            <a:r>
              <a:rPr lang="en-US" sz="4800" dirty="0" smtClean="0"/>
              <a:t>Return on Investment</a:t>
            </a:r>
          </a:p>
        </p:txBody>
      </p:sp>
      <p:sp>
        <p:nvSpPr>
          <p:cNvPr id="28677" name="Rectangle 3"/>
          <p:cNvSpPr>
            <a:spLocks noGrp="1" noChangeArrowheads="1"/>
          </p:cNvSpPr>
          <p:nvPr>
            <p:ph idx="1"/>
          </p:nvPr>
        </p:nvSpPr>
        <p:spPr>
          <a:xfrm>
            <a:off x="228600" y="1066800"/>
            <a:ext cx="8458200" cy="4572000"/>
          </a:xfrm>
        </p:spPr>
        <p:txBody>
          <a:bodyPr>
            <a:normAutofit lnSpcReduction="10000"/>
          </a:bodyPr>
          <a:lstStyle/>
          <a:p>
            <a:pPr>
              <a:lnSpc>
                <a:spcPct val="90000"/>
              </a:lnSpc>
            </a:pPr>
            <a:r>
              <a:rPr lang="en-US" b="1" dirty="0" smtClean="0"/>
              <a:t>Return on investment</a:t>
            </a:r>
            <a:r>
              <a:rPr lang="en-US" dirty="0" smtClean="0"/>
              <a:t> (ROI) is calculated by subtracting the project costs from the benefits and then dividing by the costs</a:t>
            </a:r>
          </a:p>
          <a:p>
            <a:pPr lvl="1">
              <a:lnSpc>
                <a:spcPct val="90000"/>
              </a:lnSpc>
              <a:buFontTx/>
              <a:buNone/>
            </a:pPr>
            <a:r>
              <a:rPr lang="en-US" dirty="0" smtClean="0"/>
              <a:t>   ROI = (total discounted benefits - total discounted costs) / discounted costs</a:t>
            </a:r>
          </a:p>
          <a:p>
            <a:pPr>
              <a:lnSpc>
                <a:spcPct val="90000"/>
              </a:lnSpc>
            </a:pPr>
            <a:r>
              <a:rPr lang="en-US" dirty="0" smtClean="0"/>
              <a:t>The higher the ROI, the better	</a:t>
            </a:r>
          </a:p>
          <a:p>
            <a:pPr>
              <a:lnSpc>
                <a:spcPct val="90000"/>
              </a:lnSpc>
            </a:pPr>
            <a:r>
              <a:rPr lang="en-US" dirty="0" smtClean="0"/>
              <a:t>Many organizations have a </a:t>
            </a:r>
            <a:r>
              <a:rPr lang="en-US" b="1" dirty="0" smtClean="0"/>
              <a:t>required rate of return </a:t>
            </a:r>
            <a:r>
              <a:rPr lang="en-US" dirty="0" smtClean="0"/>
              <a:t>or minimum acceptable rate of return on investment for projects	</a:t>
            </a:r>
          </a:p>
          <a:p>
            <a:pPr>
              <a:lnSpc>
                <a:spcPct val="90000"/>
              </a:lnSpc>
            </a:pPr>
            <a:r>
              <a:rPr lang="en-US" b="1" dirty="0" smtClean="0"/>
              <a:t>Internal rate of return </a:t>
            </a:r>
            <a:r>
              <a:rPr lang="en-US" dirty="0" smtClean="0"/>
              <a:t>(IRR) can by calculated by finding the discount rate that makes the NPV equal to zero</a:t>
            </a:r>
          </a:p>
        </p:txBody>
      </p:sp>
      <p:sp>
        <p:nvSpPr>
          <p:cNvPr id="28674"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533400" y="292100"/>
            <a:ext cx="8610600" cy="674688"/>
          </a:xfrm>
        </p:spPr>
        <p:txBody>
          <a:bodyPr>
            <a:normAutofit fontScale="90000"/>
          </a:bodyPr>
          <a:lstStyle/>
          <a:p>
            <a:r>
              <a:rPr lang="en-US" sz="4800" dirty="0" smtClean="0"/>
              <a:t>Payback Analysis</a:t>
            </a:r>
          </a:p>
        </p:txBody>
      </p:sp>
      <p:sp>
        <p:nvSpPr>
          <p:cNvPr id="29701" name="Rectangle 3"/>
          <p:cNvSpPr>
            <a:spLocks noGrp="1" noChangeArrowheads="1"/>
          </p:cNvSpPr>
          <p:nvPr>
            <p:ph idx="1"/>
          </p:nvPr>
        </p:nvSpPr>
        <p:spPr>
          <a:xfrm>
            <a:off x="381000" y="1066800"/>
            <a:ext cx="8077200" cy="3733800"/>
          </a:xfrm>
        </p:spPr>
        <p:txBody>
          <a:bodyPr/>
          <a:lstStyle/>
          <a:p>
            <a:pPr>
              <a:lnSpc>
                <a:spcPct val="90000"/>
              </a:lnSpc>
            </a:pPr>
            <a:r>
              <a:rPr lang="en-US" dirty="0" smtClean="0"/>
              <a:t>Another important financial consideration is payback analysis</a:t>
            </a:r>
          </a:p>
          <a:p>
            <a:pPr>
              <a:lnSpc>
                <a:spcPct val="90000"/>
              </a:lnSpc>
            </a:pPr>
            <a:r>
              <a:rPr lang="en-US" dirty="0" smtClean="0"/>
              <a:t>The </a:t>
            </a:r>
            <a:r>
              <a:rPr lang="en-US" b="1" dirty="0" smtClean="0"/>
              <a:t>payback period</a:t>
            </a:r>
            <a:r>
              <a:rPr lang="en-US" dirty="0" smtClean="0"/>
              <a:t> is the amount of time it will take to recoup, in the form of net cash inflows, the total dollars invested in a project</a:t>
            </a:r>
          </a:p>
          <a:p>
            <a:pPr>
              <a:lnSpc>
                <a:spcPct val="90000"/>
              </a:lnSpc>
            </a:pPr>
            <a:r>
              <a:rPr lang="en-US" dirty="0" smtClean="0"/>
              <a:t>Payback occurs when the net cumulative discounted benefits equals the costs</a:t>
            </a:r>
          </a:p>
          <a:p>
            <a:pPr>
              <a:lnSpc>
                <a:spcPct val="90000"/>
              </a:lnSpc>
            </a:pPr>
            <a:r>
              <a:rPr lang="en-US" dirty="0" smtClean="0"/>
              <a:t>Many organizations want IT projects to have a fairly short payback period</a:t>
            </a:r>
          </a:p>
        </p:txBody>
      </p:sp>
      <p:sp>
        <p:nvSpPr>
          <p:cNvPr id="29698"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Figure 4-6. Charting the Payback Period</a:t>
            </a:r>
            <a:endParaRPr lang="en-US" sz="4800" dirty="0" smtClean="0"/>
          </a:p>
        </p:txBody>
      </p:sp>
      <p:pic>
        <p:nvPicPr>
          <p:cNvPr id="3" name="Picture 2" descr="A line graph showing the cumulative costs and cumulative benefits for a payback period. Years from zero to three are on the x axis and dollars from zero to 600,000 are on the y axis. Starting at year 0 the cumulative benefits are 0 and cumulative costs are 140,000. In year 1 payback is reached with cumulative costs and cumulative benefits at 190,000. In year 2 cumulative benefits are at 350,000 and outweigh cumulative costs at 210,000. And in year 3 cumulative benefits continue an upward trend at 525,000 with cumulative costs at 250,000."/>
          <p:cNvPicPr>
            <a:picLocks noChangeAspect="1"/>
          </p:cNvPicPr>
          <p:nvPr/>
        </p:nvPicPr>
        <p:blipFill>
          <a:blip r:embed="rId2"/>
          <a:stretch>
            <a:fillRect/>
          </a:stretch>
        </p:blipFill>
        <p:spPr>
          <a:xfrm>
            <a:off x="1485900" y="1600201"/>
            <a:ext cx="6172200" cy="4278386"/>
          </a:xfrm>
          <a:prstGeom prst="rect">
            <a:avLst/>
          </a:prstGeom>
        </p:spPr>
      </p:pic>
      <p:sp>
        <p:nvSpPr>
          <p:cNvPr id="7" name="Footer Placeholder 6"/>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04800" y="381000"/>
            <a:ext cx="8839200" cy="533400"/>
          </a:xfrm>
        </p:spPr>
        <p:txBody>
          <a:bodyPr>
            <a:normAutofit fontScale="90000"/>
          </a:bodyPr>
          <a:lstStyle/>
          <a:p>
            <a:r>
              <a:rPr lang="en-US" dirty="0" smtClean="0"/>
              <a:t>Weighted Scoring Model</a:t>
            </a:r>
          </a:p>
        </p:txBody>
      </p:sp>
      <p:sp>
        <p:nvSpPr>
          <p:cNvPr id="31749" name="Rectangle 3"/>
          <p:cNvSpPr>
            <a:spLocks noGrp="1" noChangeArrowheads="1"/>
          </p:cNvSpPr>
          <p:nvPr>
            <p:ph idx="1"/>
          </p:nvPr>
        </p:nvSpPr>
        <p:spPr>
          <a:xfrm>
            <a:off x="304800" y="1295401"/>
            <a:ext cx="8610600" cy="3733800"/>
          </a:xfrm>
        </p:spPr>
        <p:txBody>
          <a:bodyPr/>
          <a:lstStyle/>
          <a:p>
            <a:pPr marL="609600" indent="-609600">
              <a:lnSpc>
                <a:spcPct val="90000"/>
              </a:lnSpc>
            </a:pPr>
            <a:r>
              <a:rPr lang="en-US" dirty="0" smtClean="0"/>
              <a:t>A weighted scoring model is a tool that provides a systematic process for selecting projects based on many criteria</a:t>
            </a:r>
          </a:p>
          <a:p>
            <a:pPr marL="1371600" lvl="2" indent="-457200">
              <a:lnSpc>
                <a:spcPct val="90000"/>
              </a:lnSpc>
              <a:buClrTx/>
            </a:pPr>
            <a:r>
              <a:rPr lang="en-US" dirty="0" smtClean="0"/>
              <a:t>Identify criteria important to the project selection process</a:t>
            </a:r>
          </a:p>
          <a:p>
            <a:pPr marL="1371600" lvl="2" indent="-457200">
              <a:lnSpc>
                <a:spcPct val="90000"/>
              </a:lnSpc>
              <a:buClrTx/>
            </a:pPr>
            <a:r>
              <a:rPr lang="en-US" dirty="0" smtClean="0"/>
              <a:t>Assign weights (percentages) to each criterion so they add up to 100%</a:t>
            </a:r>
          </a:p>
          <a:p>
            <a:pPr marL="1371600" lvl="2" indent="-457200">
              <a:lnSpc>
                <a:spcPct val="90000"/>
              </a:lnSpc>
              <a:buClrTx/>
            </a:pPr>
            <a:r>
              <a:rPr lang="en-US" dirty="0" smtClean="0"/>
              <a:t>Assign scores to each criterion for each project</a:t>
            </a:r>
          </a:p>
          <a:p>
            <a:pPr marL="1371600" lvl="2" indent="-457200">
              <a:lnSpc>
                <a:spcPct val="90000"/>
              </a:lnSpc>
              <a:buClrTx/>
            </a:pPr>
            <a:r>
              <a:rPr lang="en-US" dirty="0" smtClean="0"/>
              <a:t>Multiply the scores by the weights and get the total weighted scores</a:t>
            </a:r>
          </a:p>
          <a:p>
            <a:pPr marL="609600" indent="-609600">
              <a:lnSpc>
                <a:spcPct val="90000"/>
              </a:lnSpc>
            </a:pPr>
            <a:r>
              <a:rPr lang="en-US" dirty="0" smtClean="0"/>
              <a:t>The higher the weighted score, the better</a:t>
            </a:r>
          </a:p>
        </p:txBody>
      </p:sp>
      <p:sp>
        <p:nvSpPr>
          <p:cNvPr id="31746"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
            <a:ext cx="8229600" cy="990601"/>
          </a:xfrm>
        </p:spPr>
        <p:txBody>
          <a:bodyPr>
            <a:normAutofit fontScale="90000"/>
          </a:bodyPr>
          <a:lstStyle/>
          <a:p>
            <a:r>
              <a:rPr lang="en-US" sz="3600" dirty="0" smtClean="0"/>
              <a:t>Figure 4-7. Sample Weighted Scoring Model for Project Selection</a:t>
            </a:r>
            <a:endParaRPr lang="en-US" sz="6000" dirty="0" smtClean="0"/>
          </a:p>
        </p:txBody>
      </p:sp>
      <p:graphicFrame>
        <p:nvGraphicFramePr>
          <p:cNvPr id="8" name="Table 7" descr="A table with seven columns and 10 rows. The column headers are Empty cell, A, B, C, D, E, and F."/>
          <p:cNvGraphicFramePr>
            <a:graphicFrameLocks noGrp="1"/>
          </p:cNvGraphicFramePr>
          <p:nvPr>
            <p:extLst>
              <p:ext uri="{D42A27DB-BD31-4B8C-83A1-F6EECF244321}">
                <p14:modId xmlns:p14="http://schemas.microsoft.com/office/powerpoint/2010/main" val="1484029736"/>
              </p:ext>
            </p:extLst>
          </p:nvPr>
        </p:nvGraphicFramePr>
        <p:xfrm>
          <a:off x="1988090" y="1778738"/>
          <a:ext cx="5167819" cy="4060157"/>
        </p:xfrm>
        <a:graphic>
          <a:graphicData uri="http://schemas.openxmlformats.org/drawingml/2006/table">
            <a:tbl>
              <a:tblPr firstRow="1" bandRow="1"/>
              <a:tblGrid>
                <a:gridCol w="281420"/>
                <a:gridCol w="1769090"/>
                <a:gridCol w="831309"/>
                <a:gridCol w="609600"/>
                <a:gridCol w="533400"/>
                <a:gridCol w="609600"/>
                <a:gridCol w="533400"/>
              </a:tblGrid>
              <a:tr h="358249">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a:r>
                        <a:rPr lang="en-US" sz="600" dirty="0" smtClean="0">
                          <a:solidFill>
                            <a:schemeClr val="tx1"/>
                          </a:solidFill>
                        </a:rPr>
                        <a:t>Empty cell</a:t>
                      </a:r>
                      <a:endParaRPr sz="600" dirty="0">
                        <a:solidFill>
                          <a:schemeClr val="tx1"/>
                        </a:solidFill>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Arial Unicode MS"/>
                        </a:rPr>
                        <a:t>B</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Arial Unicode MS"/>
                        </a:rPr>
                        <a:t>C</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Arial Unicode MS"/>
                        </a:rPr>
                        <a:t>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Arial Unicode MS"/>
                        </a:rPr>
                        <a:t>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Arial Unicode MS"/>
                        </a:rPr>
                        <a:t>F</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r>
              <a:tr h="43288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1</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Tahoma"/>
                        </a:rPr>
                        <a:t>Criteria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Weight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Project 1</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Project 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Project 3</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Project 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10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Supports key business objectives</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88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3</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Has strong internal sponsor</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15%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7</a:t>
                      </a:r>
                      <a:r>
                        <a:rPr lang="en-US" sz="600" dirty="0" smtClean="0">
                          <a:solidFill>
                            <a:schemeClr val="tx1"/>
                          </a:solidFill>
                          <a:latin typeface="Tahoma"/>
                        </a:rPr>
                        <a:t>0</a:t>
                      </a:r>
                      <a:endParaRPr lang="en-US" sz="600" dirty="0">
                        <a:solidFill>
                          <a:schemeClr val="tx1"/>
                        </a:solidFill>
                        <a:latin typeface="Tahoma"/>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10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Has strong customer support</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15%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10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Uses realistic level </a:t>
                      </a:r>
                      <a:r>
                        <a:rPr lang="en-US" sz="600" dirty="0" smtClean="0">
                          <a:solidFill>
                            <a:schemeClr val="tx1"/>
                          </a:solidFill>
                          <a:latin typeface="Tahoma"/>
                        </a:rPr>
                        <a:t>of </a:t>
                      </a:r>
                      <a:r>
                        <a:rPr lang="en-US" sz="600" dirty="0">
                          <a:solidFill>
                            <a:schemeClr val="tx1"/>
                          </a:solidFill>
                          <a:latin typeface="Tahoma"/>
                        </a:rPr>
                        <a:t>technology</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10%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70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88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Can be implemented in one year or less</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303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7</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Provides positive NPV</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70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303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dirty="0">
                          <a:solidFill>
                            <a:schemeClr val="tx1"/>
                          </a:solidFill>
                          <a:latin typeface="Tahoma"/>
                        </a:rPr>
                        <a:t>Has low risk in meeting scope, time, and cost goals</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10%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20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dirty="0">
                          <a:solidFill>
                            <a:schemeClr val="tx1"/>
                          </a:solidFill>
                          <a:latin typeface="Tahoma"/>
                        </a:rPr>
                        <a:t>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88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Arial Unicode MS"/>
                        </a:rPr>
                        <a:t>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l"/>
                      <a:r>
                        <a:rPr lang="en-US" sz="600" b="1" dirty="0">
                          <a:solidFill>
                            <a:schemeClr val="tx1"/>
                          </a:solidFill>
                          <a:latin typeface="Tahoma"/>
                        </a:rPr>
                        <a:t>Weighted Project Scores</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78.5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50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indent="0" algn="ctr"/>
                      <a:r>
                        <a:rPr lang="en-US" sz="600" b="1" dirty="0">
                          <a:solidFill>
                            <a:schemeClr val="tx1"/>
                          </a:solidFill>
                          <a:latin typeface="Tahoma"/>
                        </a:rPr>
                        <a:t>41.5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 name="Picture 1" descr="A weighted scoring projection presented in an excel spreadsheet and a bar graph titled weighted score by project. The x axis has the numbers 0 to 100 in increments of 20 and the y axis is labeled project 1 to 4. Project 1 has a score of 55, project 2 has a score of 75, project 3 has a score of 45, and project 4 has a score of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17" y="1080052"/>
            <a:ext cx="5364767" cy="5244548"/>
          </a:xfrm>
          <a:prstGeom prst="rect">
            <a:avLst/>
          </a:prstGeom>
        </p:spPr>
      </p:pic>
      <p:sp>
        <p:nvSpPr>
          <p:cNvPr id="7" name="Footer Placeholder 6"/>
          <p:cNvSpPr>
            <a:spLocks noGrp="1"/>
          </p:cNvSpPr>
          <p:nvPr>
            <p:ph type="ftr" sz="quarter" idx="11"/>
          </p:nvPr>
        </p:nvSpPr>
        <p:spPr>
          <a:xfrm>
            <a:off x="0" y="6414051"/>
            <a:ext cx="2350681" cy="443949"/>
          </a:xfrm>
        </p:spPr>
        <p:txBody>
          <a:body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304800" y="457200"/>
            <a:ext cx="8534400" cy="838200"/>
          </a:xfrm>
        </p:spPr>
        <p:txBody>
          <a:bodyPr>
            <a:normAutofit fontScale="90000"/>
          </a:bodyPr>
          <a:lstStyle/>
          <a:p>
            <a:r>
              <a:rPr lang="en-US" dirty="0" smtClean="0"/>
              <a:t>Implementing a Balanced Scorecard</a:t>
            </a:r>
          </a:p>
        </p:txBody>
      </p:sp>
      <p:sp>
        <p:nvSpPr>
          <p:cNvPr id="33797" name="Rectangle 3"/>
          <p:cNvSpPr>
            <a:spLocks noGrp="1" noChangeArrowheads="1"/>
          </p:cNvSpPr>
          <p:nvPr>
            <p:ph idx="1"/>
          </p:nvPr>
        </p:nvSpPr>
        <p:spPr>
          <a:xfrm>
            <a:off x="304800" y="1447800"/>
            <a:ext cx="8458200" cy="3810000"/>
          </a:xfrm>
        </p:spPr>
        <p:txBody>
          <a:bodyPr/>
          <a:lstStyle/>
          <a:p>
            <a:pPr>
              <a:lnSpc>
                <a:spcPct val="90000"/>
              </a:lnSpc>
            </a:pPr>
            <a:r>
              <a:rPr lang="en-US" dirty="0" smtClean="0"/>
              <a:t>Drs. Robert Kaplan and David Norton developed this approach to help select and manage projects that align with business strategy</a:t>
            </a:r>
          </a:p>
          <a:p>
            <a:pPr>
              <a:lnSpc>
                <a:spcPct val="90000"/>
              </a:lnSpc>
            </a:pPr>
            <a:r>
              <a:rPr lang="en-US" dirty="0" smtClean="0"/>
              <a:t>A </a:t>
            </a:r>
            <a:r>
              <a:rPr lang="en-US" b="1" dirty="0" smtClean="0"/>
              <a:t>balanced scorecard</a:t>
            </a:r>
          </a:p>
          <a:p>
            <a:pPr lvl="1">
              <a:lnSpc>
                <a:spcPct val="90000"/>
              </a:lnSpc>
            </a:pPr>
            <a:r>
              <a:rPr lang="en-US" dirty="0" smtClean="0"/>
              <a:t>is a methodology that converts an organization’s value drivers, such as customer service, innovation, operational efficiency, and financial performance, to a series of defined metrics</a:t>
            </a:r>
          </a:p>
          <a:p>
            <a:pPr>
              <a:lnSpc>
                <a:spcPct val="90000"/>
              </a:lnSpc>
            </a:pPr>
            <a:r>
              <a:rPr lang="en-US" dirty="0" smtClean="0"/>
              <a:t>See www.balancedscorecard.org for more information</a:t>
            </a:r>
          </a:p>
        </p:txBody>
      </p:sp>
      <p:sp>
        <p:nvSpPr>
          <p:cNvPr id="33794"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304800" y="381000"/>
            <a:ext cx="8153400" cy="673100"/>
          </a:xfrm>
        </p:spPr>
        <p:txBody>
          <a:bodyPr>
            <a:normAutofit fontScale="90000"/>
          </a:bodyPr>
          <a:lstStyle/>
          <a:p>
            <a:r>
              <a:rPr lang="en-US" sz="4800" dirty="0" smtClean="0"/>
              <a:t>Developing a Project Charter</a:t>
            </a:r>
          </a:p>
        </p:txBody>
      </p:sp>
      <p:sp>
        <p:nvSpPr>
          <p:cNvPr id="35845" name="Rectangle 3"/>
          <p:cNvSpPr>
            <a:spLocks noGrp="1" noChangeArrowheads="1"/>
          </p:cNvSpPr>
          <p:nvPr>
            <p:ph idx="1"/>
          </p:nvPr>
        </p:nvSpPr>
        <p:spPr>
          <a:xfrm>
            <a:off x="533400" y="1143000"/>
            <a:ext cx="8153400" cy="4038600"/>
          </a:xfrm>
        </p:spPr>
        <p:txBody>
          <a:bodyPr/>
          <a:lstStyle/>
          <a:p>
            <a:pPr>
              <a:lnSpc>
                <a:spcPct val="90000"/>
              </a:lnSpc>
            </a:pPr>
            <a:r>
              <a:rPr lang="en-US" dirty="0" smtClean="0"/>
              <a:t>After deciding what project to work on, it is important to let the rest of the organization know</a:t>
            </a:r>
          </a:p>
          <a:p>
            <a:pPr>
              <a:lnSpc>
                <a:spcPct val="90000"/>
              </a:lnSpc>
            </a:pPr>
            <a:r>
              <a:rPr lang="en-US" dirty="0" smtClean="0"/>
              <a:t>A </a:t>
            </a:r>
            <a:r>
              <a:rPr lang="en-US" b="1" dirty="0" smtClean="0"/>
              <a:t>project charter</a:t>
            </a:r>
            <a:r>
              <a:rPr lang="en-US" dirty="0" smtClean="0"/>
              <a:t> is a document that formally recognizes the existence of a project and provides direction on the project’s objectives and management</a:t>
            </a:r>
          </a:p>
          <a:p>
            <a:pPr>
              <a:lnSpc>
                <a:spcPct val="90000"/>
              </a:lnSpc>
            </a:pPr>
            <a:r>
              <a:rPr lang="en-US" dirty="0" smtClean="0"/>
              <a:t>Key project stakeholders should sign a project charter to acknowledge agreement on the need and intent of the project; a signed charter is a key output of project integration management</a:t>
            </a:r>
          </a:p>
        </p:txBody>
      </p:sp>
      <p:sp>
        <p:nvSpPr>
          <p:cNvPr id="35842" name="Footer Placeholder 3"/>
          <p:cNvSpPr>
            <a:spLocks noGrp="1"/>
          </p:cNvSpPr>
          <p:nvPr>
            <p:ph type="ftr" sz="quarter" idx="11"/>
          </p:nvPr>
        </p:nvSpPr>
        <p:spPr bwMode="auto">
          <a:xfrm>
            <a:off x="0" y="6324599"/>
            <a:ext cx="2350681" cy="533401"/>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Inputs for Developing a Project Charter</a:t>
            </a:r>
            <a:endParaRPr lang="en-US" dirty="0"/>
          </a:p>
        </p:txBody>
      </p:sp>
      <p:sp>
        <p:nvSpPr>
          <p:cNvPr id="2" name="Content Placeholder 1"/>
          <p:cNvSpPr>
            <a:spLocks noGrp="1"/>
          </p:cNvSpPr>
          <p:nvPr>
            <p:ph idx="1"/>
          </p:nvPr>
        </p:nvSpPr>
        <p:spPr>
          <a:xfrm>
            <a:off x="457200" y="1481329"/>
            <a:ext cx="8229600" cy="4157472"/>
          </a:xfrm>
        </p:spPr>
        <p:txBody>
          <a:bodyPr/>
          <a:lstStyle/>
          <a:p>
            <a:r>
              <a:rPr lang="en-US" dirty="0" smtClean="0"/>
              <a:t>A project statement of work</a:t>
            </a:r>
          </a:p>
          <a:p>
            <a:r>
              <a:rPr lang="en-US" dirty="0" smtClean="0"/>
              <a:t>A business case</a:t>
            </a:r>
          </a:p>
          <a:p>
            <a:r>
              <a:rPr lang="en-US" dirty="0" smtClean="0"/>
              <a:t>Agreements</a:t>
            </a:r>
          </a:p>
          <a:p>
            <a:r>
              <a:rPr lang="en-US" dirty="0" smtClean="0"/>
              <a:t>Enterprise environmental factors</a:t>
            </a:r>
          </a:p>
          <a:p>
            <a:r>
              <a:rPr lang="en-US" b="1" dirty="0" smtClean="0"/>
              <a:t>Organizational process assets</a:t>
            </a:r>
            <a:r>
              <a:rPr lang="en-US" dirty="0" smtClean="0"/>
              <a:t>, which include formal and informal plans, policies, procedures, guidelines, information systems, financial systems, management systems, lessons learned, and historical information</a:t>
            </a:r>
            <a:endParaRPr lang="en-US" dirty="0"/>
          </a:p>
        </p:txBody>
      </p:sp>
      <p:sp>
        <p:nvSpPr>
          <p:cNvPr id="3" name="Footer Placeholder 2"/>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28</a:t>
            </a:fld>
            <a:endParaRPr lang="en-US" dirty="0"/>
          </a:p>
        </p:txBody>
      </p:sp>
    </p:spTree>
    <p:extLst>
      <p:ext uri="{BB962C8B-B14F-4D97-AF65-F5344CB8AC3E}">
        <p14:creationId xmlns:p14="http://schemas.microsoft.com/office/powerpoint/2010/main" val="2052486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763000" cy="1066800"/>
          </a:xfrm>
        </p:spPr>
        <p:txBody>
          <a:bodyPr>
            <a:normAutofit fontScale="90000"/>
          </a:bodyPr>
          <a:lstStyle/>
          <a:p>
            <a:r>
              <a:rPr lang="en-US" sz="3600" dirty="0" smtClean="0"/>
              <a:t>Table 4-1. Project Charter for the DNA-Sequencing Instrument Completion Project</a:t>
            </a:r>
            <a:endParaRPr lang="en-US" dirty="0"/>
          </a:p>
        </p:txBody>
      </p:sp>
      <p:graphicFrame>
        <p:nvGraphicFramePr>
          <p:cNvPr id="2" name="Table 1" descr="A table with 1 column and 6 rows."/>
          <p:cNvGraphicFramePr>
            <a:graphicFrameLocks noGrp="1"/>
          </p:cNvGraphicFramePr>
          <p:nvPr>
            <p:extLst>
              <p:ext uri="{D42A27DB-BD31-4B8C-83A1-F6EECF244321}">
                <p14:modId xmlns:p14="http://schemas.microsoft.com/office/powerpoint/2010/main" val="2946895532"/>
              </p:ext>
            </p:extLst>
          </p:nvPr>
        </p:nvGraphicFramePr>
        <p:xfrm>
          <a:off x="742950" y="1161227"/>
          <a:ext cx="7572375" cy="4858573"/>
        </p:xfrm>
        <a:graphic>
          <a:graphicData uri="http://schemas.openxmlformats.org/drawingml/2006/table">
            <a:tbl>
              <a:tblPr firstRow="1" bandRow="1">
                <a:tableStyleId>{5C22544A-7EE6-4342-B048-85BDC9FD1C3A}</a:tableStyleId>
              </a:tblPr>
              <a:tblGrid>
                <a:gridCol w="7572375"/>
              </a:tblGrid>
              <a:tr h="836149">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Project Title: </a:t>
                      </a:r>
                      <a:r>
                        <a:rPr lang="en-US" sz="1600" b="0" dirty="0" smtClean="0">
                          <a:solidFill>
                            <a:schemeClr val="tx1"/>
                          </a:solidFill>
                          <a:latin typeface="Times New Roman" panose="02020603050405020304" pitchFamily="18" charset="0"/>
                          <a:cs typeface="Times New Roman" panose="02020603050405020304" pitchFamily="18" charset="0"/>
                        </a:rPr>
                        <a:t>DNA-Sequencing</a:t>
                      </a:r>
                      <a:r>
                        <a:rPr lang="en-US" sz="1600" b="0" baseline="0" dirty="0" smtClean="0">
                          <a:solidFill>
                            <a:schemeClr val="tx1"/>
                          </a:solidFill>
                          <a:latin typeface="Times New Roman" panose="02020603050405020304" pitchFamily="18" charset="0"/>
                          <a:cs typeface="Times New Roman" panose="02020603050405020304" pitchFamily="18" charset="0"/>
                        </a:rPr>
                        <a:t> Instrument Completion Project</a:t>
                      </a:r>
                    </a:p>
                    <a:p>
                      <a:r>
                        <a:rPr lang="en-US" sz="1600" baseline="0" dirty="0" smtClean="0">
                          <a:solidFill>
                            <a:schemeClr val="tx1"/>
                          </a:solidFill>
                          <a:latin typeface="Times New Roman" panose="02020603050405020304" pitchFamily="18" charset="0"/>
                          <a:cs typeface="Times New Roman" panose="02020603050405020304" pitchFamily="18" charset="0"/>
                        </a:rPr>
                        <a:t>Date of Authorization: </a:t>
                      </a:r>
                      <a:r>
                        <a:rPr lang="en-US" sz="1600" b="0" baseline="0" dirty="0" smtClean="0">
                          <a:solidFill>
                            <a:schemeClr val="tx1"/>
                          </a:solidFill>
                          <a:latin typeface="Times New Roman" panose="02020603050405020304" pitchFamily="18" charset="0"/>
                          <a:cs typeface="Times New Roman" panose="02020603050405020304" pitchFamily="18" charset="0"/>
                        </a:rPr>
                        <a:t>February 1</a:t>
                      </a:r>
                    </a:p>
                    <a:p>
                      <a:pPr algn="l"/>
                      <a:r>
                        <a:rPr lang="en-US" sz="1600" baseline="0" dirty="0" smtClean="0">
                          <a:solidFill>
                            <a:schemeClr val="tx1"/>
                          </a:solidFill>
                          <a:latin typeface="Times New Roman" panose="02020603050405020304" pitchFamily="18" charset="0"/>
                          <a:cs typeface="Times New Roman" panose="02020603050405020304" pitchFamily="18" charset="0"/>
                        </a:rPr>
                        <a:t>Project Start Date: </a:t>
                      </a:r>
                      <a:r>
                        <a:rPr lang="en-US" sz="1600" b="0" baseline="0" dirty="0" smtClean="0">
                          <a:solidFill>
                            <a:schemeClr val="tx1"/>
                          </a:solidFill>
                          <a:latin typeface="Times New Roman" panose="02020603050405020304" pitchFamily="18" charset="0"/>
                          <a:cs typeface="Times New Roman" panose="02020603050405020304" pitchFamily="18" charset="0"/>
                        </a:rPr>
                        <a:t>February 1  </a:t>
                      </a:r>
                      <a:r>
                        <a:rPr lang="en-US" sz="1600" baseline="0" dirty="0" smtClean="0">
                          <a:solidFill>
                            <a:schemeClr val="tx1"/>
                          </a:solidFill>
                          <a:latin typeface="Times New Roman" panose="02020603050405020304" pitchFamily="18" charset="0"/>
                          <a:cs typeface="Times New Roman" panose="02020603050405020304" pitchFamily="18" charset="0"/>
                        </a:rPr>
                        <a:t>                        Projected Finish Date: </a:t>
                      </a:r>
                      <a:r>
                        <a:rPr lang="en-US" sz="1600" b="0" baseline="0" dirty="0" smtClean="0">
                          <a:solidFill>
                            <a:schemeClr val="tx1"/>
                          </a:solidFill>
                          <a:latin typeface="Times New Roman" panose="02020603050405020304" pitchFamily="18" charset="0"/>
                          <a:cs typeface="Times New Roman" panose="02020603050405020304" pitchFamily="18" charset="0"/>
                        </a:rPr>
                        <a:t>November 1</a:t>
                      </a:r>
                      <a:endParaRPr lang="en-US" sz="16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1E3F2"/>
                    </a:solidFill>
                  </a:tcPr>
                </a:tc>
              </a:tr>
              <a:tr h="912162">
                <a:tc>
                  <a:txBody>
                    <a:bodyPr/>
                    <a:lstStyle/>
                    <a:p>
                      <a:r>
                        <a:rPr lang="en-US" sz="1600" b="1" dirty="0" smtClean="0">
                          <a:solidFill>
                            <a:schemeClr val="tx1"/>
                          </a:solidFill>
                          <a:latin typeface="Times New Roman" panose="02020603050405020304" pitchFamily="18" charset="0"/>
                          <a:cs typeface="Times New Roman" panose="02020603050405020304" pitchFamily="18" charset="0"/>
                        </a:rPr>
                        <a:t>Key Schedule Milestones:</a:t>
                      </a:r>
                    </a:p>
                    <a:p>
                      <a:pPr marL="285750" indent="-285750">
                        <a:buFont typeface="Arial" panose="020B0604020202020204" pitchFamily="34" charset="0"/>
                        <a:buChar char="•"/>
                      </a:pPr>
                      <a:r>
                        <a:rPr lang="en-US" sz="1600" b="0" dirty="0" smtClean="0">
                          <a:solidFill>
                            <a:schemeClr val="tx1"/>
                          </a:solidFill>
                          <a:latin typeface="Times New Roman" panose="02020603050405020304" pitchFamily="18" charset="0"/>
                          <a:cs typeface="Times New Roman" panose="02020603050405020304" pitchFamily="18" charset="0"/>
                        </a:rPr>
                        <a:t>Complete</a:t>
                      </a:r>
                      <a:r>
                        <a:rPr lang="en-US" sz="1600" b="0" baseline="0" dirty="0" smtClean="0">
                          <a:solidFill>
                            <a:schemeClr val="tx1"/>
                          </a:solidFill>
                          <a:latin typeface="Times New Roman" panose="02020603050405020304" pitchFamily="18" charset="0"/>
                          <a:cs typeface="Times New Roman" panose="02020603050405020304" pitchFamily="18" charset="0"/>
                        </a:rPr>
                        <a:t> first version of the software by June 1</a:t>
                      </a:r>
                    </a:p>
                    <a:p>
                      <a:pPr marL="285750" indent="-285750">
                        <a:buFont typeface="Arial" panose="020B0604020202020204" pitchFamily="34" charset="0"/>
                        <a:buChar char="•"/>
                      </a:pPr>
                      <a:r>
                        <a:rPr lang="en-US" sz="1600" b="0" baseline="0" dirty="0" smtClean="0">
                          <a:solidFill>
                            <a:schemeClr val="tx1"/>
                          </a:solidFill>
                          <a:latin typeface="Times New Roman" panose="02020603050405020304" pitchFamily="18" charset="0"/>
                          <a:cs typeface="Times New Roman" panose="02020603050405020304" pitchFamily="18" charset="0"/>
                        </a:rPr>
                        <a:t>Complete production version of the software by November 1</a:t>
                      </a:r>
                      <a:endParaRPr lang="en-US" sz="1600" b="0"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4D6EA"/>
                    </a:solidFill>
                  </a:tcPr>
                </a:tc>
              </a:tr>
              <a:tr h="836149">
                <a:tc>
                  <a:txBody>
                    <a:bodyPr/>
                    <a:lstStyle/>
                    <a:p>
                      <a:r>
                        <a:rPr lang="en-US" sz="1600" b="1" dirty="0" smtClean="0">
                          <a:latin typeface="Times New Roman" panose="02020603050405020304" pitchFamily="18" charset="0"/>
                          <a:cs typeface="Times New Roman" panose="02020603050405020304" pitchFamily="18" charset="0"/>
                        </a:rPr>
                        <a:t>Budget Information: </a:t>
                      </a:r>
                      <a:r>
                        <a:rPr lang="en-US" sz="1600" dirty="0" smtClean="0">
                          <a:latin typeface="Times New Roman" panose="02020603050405020304" pitchFamily="18" charset="0"/>
                          <a:cs typeface="Times New Roman" panose="02020603050405020304" pitchFamily="18" charset="0"/>
                        </a:rPr>
                        <a:t>The firm has allocated $1.5 million for this project, and more funds are available if needed. The majority of costs for this project will be internal labor. All hardware</a:t>
                      </a:r>
                      <a:r>
                        <a:rPr lang="en-US" sz="1600" baseline="0" dirty="0" smtClean="0">
                          <a:latin typeface="Times New Roman" panose="02020603050405020304" pitchFamily="18" charset="0"/>
                          <a:cs typeface="Times New Roman" panose="02020603050405020304" pitchFamily="18" charset="0"/>
                        </a:rPr>
                        <a:t> will be outsourced.</a:t>
                      </a:r>
                      <a:endParaRPr lang="en-US" sz="16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1E3F2"/>
                    </a:solidFill>
                  </a:tcPr>
                </a:tc>
              </a:tr>
              <a:tr h="376828">
                <a:tc>
                  <a:txBody>
                    <a:bodyPr/>
                    <a:lstStyle/>
                    <a:p>
                      <a:r>
                        <a:rPr lang="en-US" sz="1600" b="1" dirty="0" smtClean="0">
                          <a:latin typeface="Times New Roman" panose="02020603050405020304" pitchFamily="18" charset="0"/>
                          <a:cs typeface="Times New Roman" panose="02020603050405020304" pitchFamily="18" charset="0"/>
                        </a:rPr>
                        <a:t>Project</a:t>
                      </a:r>
                      <a:r>
                        <a:rPr lang="en-US" sz="1600" b="1" baseline="0" dirty="0" smtClean="0">
                          <a:latin typeface="Times New Roman" panose="02020603050405020304" pitchFamily="18" charset="0"/>
                          <a:cs typeface="Times New Roman" panose="02020603050405020304" pitchFamily="18" charset="0"/>
                        </a:rPr>
                        <a:t> Manager: </a:t>
                      </a:r>
                      <a:r>
                        <a:rPr lang="en-US" sz="1600" baseline="0" dirty="0" smtClean="0">
                          <a:latin typeface="Times New Roman" panose="02020603050405020304" pitchFamily="18" charset="0"/>
                          <a:cs typeface="Times New Roman" panose="02020603050405020304" pitchFamily="18" charset="0"/>
                        </a:rPr>
                        <a:t>Nick Carson, (650) 949-0707, ncarson@dnaconsulting.com</a:t>
                      </a:r>
                      <a:endParaRPr lang="en-US" sz="16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4D6EA"/>
                    </a:solidFill>
                  </a:tcPr>
                </a:tc>
              </a:tr>
              <a:tr h="1074325">
                <a:tc>
                  <a:txBody>
                    <a:bodyPr/>
                    <a:lstStyle/>
                    <a:p>
                      <a:r>
                        <a:rPr lang="en-US" sz="1600" b="1" dirty="0" smtClean="0">
                          <a:latin typeface="Times New Roman" panose="02020603050405020304" pitchFamily="18" charset="0"/>
                          <a:cs typeface="Times New Roman" panose="02020603050405020304" pitchFamily="18" charset="0"/>
                        </a:rPr>
                        <a:t>Project Objectives:  </a:t>
                      </a:r>
                      <a:r>
                        <a:rPr lang="en-US" sz="1600" dirty="0" smtClean="0">
                          <a:latin typeface="Times New Roman" panose="02020603050405020304" pitchFamily="18" charset="0"/>
                          <a:cs typeface="Times New Roman" panose="02020603050405020304" pitchFamily="18" charset="0"/>
                        </a:rPr>
                        <a:t>The DNA-sequencing instrument project has been underway for three years. It is a</a:t>
                      </a:r>
                      <a:r>
                        <a:rPr lang="en-US" sz="1600" baseline="0" dirty="0" smtClean="0">
                          <a:latin typeface="Times New Roman" panose="02020603050405020304" pitchFamily="18" charset="0"/>
                          <a:cs typeface="Times New Roman" panose="02020603050405020304" pitchFamily="18" charset="0"/>
                        </a:rPr>
                        <a:t> crucial project for our company. This is the first charter for the project, and the objective is to complete the first version of the software for the instrument</a:t>
                      </a:r>
                    </a:p>
                    <a:p>
                      <a:r>
                        <a:rPr lang="en-US" sz="1600" baseline="0" dirty="0" smtClean="0">
                          <a:latin typeface="Times New Roman" panose="02020603050405020304" pitchFamily="18" charset="0"/>
                          <a:cs typeface="Times New Roman" panose="02020603050405020304" pitchFamily="18" charset="0"/>
                        </a:rPr>
                        <a:t>in four months and a production version in nine months.</a:t>
                      </a:r>
                      <a:endParaRPr lang="en-US" sz="16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1E3F2"/>
                    </a:solidFill>
                  </a:tcPr>
                </a:tc>
              </a:tr>
              <a:tr h="760136">
                <a:tc>
                  <a:txBody>
                    <a:bodyPr/>
                    <a:lstStyle/>
                    <a:p>
                      <a:r>
                        <a:rPr lang="en-US" sz="1600" dirty="0" smtClean="0">
                          <a:latin typeface="Times New Roman" panose="02020603050405020304" pitchFamily="18" charset="0"/>
                          <a:cs typeface="Times New Roman" panose="02020603050405020304" pitchFamily="18" charset="0"/>
                        </a:rPr>
                        <a:t>Main</a:t>
                      </a:r>
                      <a:r>
                        <a:rPr lang="en-US" sz="1600" baseline="0" dirty="0" smtClean="0">
                          <a:latin typeface="Times New Roman" panose="02020603050405020304" pitchFamily="18" charset="0"/>
                          <a:cs typeface="Times New Roman" panose="02020603050405020304" pitchFamily="18" charset="0"/>
                        </a:rPr>
                        <a:t> Project Success Criteria: The software must meet all written specifications, be thoroughly tested, and be completed on time. The CEO will formally approve the project with advice from other key stakeholders.</a:t>
                      </a:r>
                      <a:endParaRPr lang="en-US" sz="16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4D6EA"/>
                    </a:solidFill>
                  </a:tcPr>
                </a:tc>
              </a:tr>
            </a:tbl>
          </a:graphicData>
        </a:graphic>
      </p:graphicFrame>
      <p:sp>
        <p:nvSpPr>
          <p:cNvPr id="3" name="Footer Placeholder 2"/>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dirty="0" smtClean="0"/>
              <a:t>Learning Objectives, Part 2</a:t>
            </a:r>
          </a:p>
        </p:txBody>
      </p:sp>
      <p:sp>
        <p:nvSpPr>
          <p:cNvPr id="10245" name="Rectangle 3"/>
          <p:cNvSpPr>
            <a:spLocks noGrp="1" noChangeArrowheads="1"/>
          </p:cNvSpPr>
          <p:nvPr>
            <p:ph idx="1"/>
          </p:nvPr>
        </p:nvSpPr>
        <p:spPr>
          <a:xfrm>
            <a:off x="457200" y="1481328"/>
            <a:ext cx="8382000" cy="4690872"/>
          </a:xfrm>
        </p:spPr>
        <p:txBody>
          <a:bodyPr>
            <a:normAutofit fontScale="92500" lnSpcReduction="20000"/>
          </a:bodyPr>
          <a:lstStyle/>
          <a:p>
            <a:r>
              <a:rPr lang="en-US" dirty="0"/>
              <a:t>Explain project execution, its relationship to project planning, the </a:t>
            </a:r>
            <a:r>
              <a:rPr lang="en-US" dirty="0" smtClean="0"/>
              <a:t>factors related </a:t>
            </a:r>
            <a:r>
              <a:rPr lang="en-US" dirty="0"/>
              <a:t>to successful results, and tools and techniques to assist in </a:t>
            </a:r>
            <a:r>
              <a:rPr lang="en-US" dirty="0" smtClean="0"/>
              <a:t>directing and </a:t>
            </a:r>
            <a:r>
              <a:rPr lang="en-US" dirty="0"/>
              <a:t>managing project work</a:t>
            </a:r>
          </a:p>
          <a:p>
            <a:r>
              <a:rPr lang="en-US" dirty="0" smtClean="0"/>
              <a:t>Describe </a:t>
            </a:r>
            <a:r>
              <a:rPr lang="en-US" dirty="0"/>
              <a:t>the process of monitoring and controlling a project</a:t>
            </a:r>
          </a:p>
          <a:p>
            <a:r>
              <a:rPr lang="en-US" dirty="0" smtClean="0"/>
              <a:t>Understand </a:t>
            </a:r>
            <a:r>
              <a:rPr lang="en-US" dirty="0"/>
              <a:t>the integrated change control process, planning for </a:t>
            </a:r>
            <a:r>
              <a:rPr lang="en-US" dirty="0" smtClean="0"/>
              <a:t>and managing </a:t>
            </a:r>
            <a:r>
              <a:rPr lang="en-US" dirty="0"/>
              <a:t>changes on information technology (IT) projects, and </a:t>
            </a:r>
            <a:r>
              <a:rPr lang="en-US" dirty="0" smtClean="0"/>
              <a:t>developing and </a:t>
            </a:r>
            <a:r>
              <a:rPr lang="en-US" dirty="0"/>
              <a:t>using a change control system</a:t>
            </a:r>
          </a:p>
          <a:p>
            <a:r>
              <a:rPr lang="en-US" dirty="0" smtClean="0"/>
              <a:t>Explain </a:t>
            </a:r>
            <a:r>
              <a:rPr lang="en-US" dirty="0"/>
              <a:t>the importance of developing and following good procedures </a:t>
            </a:r>
            <a:r>
              <a:rPr lang="en-US" dirty="0" smtClean="0"/>
              <a:t>for closing </a:t>
            </a:r>
            <a:r>
              <a:rPr lang="en-US" dirty="0"/>
              <a:t>projects</a:t>
            </a:r>
          </a:p>
          <a:p>
            <a:r>
              <a:rPr lang="en-US" dirty="0" smtClean="0"/>
              <a:t>Describe </a:t>
            </a:r>
            <a:r>
              <a:rPr lang="en-US" dirty="0"/>
              <a:t>how software can assist in project integration management</a:t>
            </a:r>
            <a:endParaRPr lang="en-US" dirty="0" smtClean="0"/>
          </a:p>
        </p:txBody>
      </p:sp>
      <p:sp>
        <p:nvSpPr>
          <p:cNvPr id="10242"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35794"/>
          </a:xfrm>
        </p:spPr>
        <p:txBody>
          <a:bodyPr>
            <a:normAutofit fontScale="90000"/>
          </a:bodyPr>
          <a:lstStyle/>
          <a:p>
            <a:r>
              <a:rPr lang="en-US" sz="4400" dirty="0" smtClean="0"/>
              <a:t>Table 4-1. Project Charter</a:t>
            </a:r>
            <a:endParaRPr lang="en-US" dirty="0"/>
          </a:p>
        </p:txBody>
      </p:sp>
      <p:graphicFrame>
        <p:nvGraphicFramePr>
          <p:cNvPr id="2" name="Table 1" descr="A table with 4 columns and 8 rows. The column headers are Name, Role, Position, and Contact Information."/>
          <p:cNvGraphicFramePr>
            <a:graphicFrameLocks noGrp="1"/>
          </p:cNvGraphicFramePr>
          <p:nvPr>
            <p:extLst>
              <p:ext uri="{D42A27DB-BD31-4B8C-83A1-F6EECF244321}">
                <p14:modId xmlns:p14="http://schemas.microsoft.com/office/powerpoint/2010/main" val="3511703092"/>
              </p:ext>
            </p:extLst>
          </p:nvPr>
        </p:nvGraphicFramePr>
        <p:xfrm>
          <a:off x="2590800" y="2514600"/>
          <a:ext cx="4953000" cy="2748214"/>
        </p:xfrm>
        <a:graphic>
          <a:graphicData uri="http://schemas.openxmlformats.org/drawingml/2006/table">
            <a:tbl>
              <a:tblPr firstRow="1" bandRow="1">
                <a:tableStyleId>{2D5ABB26-0587-4C30-8999-92F81FD0307C}</a:tableStyleId>
              </a:tblPr>
              <a:tblGrid>
                <a:gridCol w="1238250"/>
                <a:gridCol w="1238250"/>
                <a:gridCol w="1238250"/>
                <a:gridCol w="1238250"/>
              </a:tblGrid>
              <a:tr h="208344">
                <a:tc>
                  <a:txBody>
                    <a:bodyPr/>
                    <a:lstStyle/>
                    <a:p>
                      <a:r>
                        <a:rPr lang="en-US" sz="800" dirty="0" smtClean="0"/>
                        <a:t>Name</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Role</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Position</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Contact Information</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Ahmed</a:t>
                      </a:r>
                      <a:r>
                        <a:rPr lang="en-US" sz="800" baseline="0" dirty="0" smtClean="0"/>
                        <a:t> Abrams</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Sponsor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CEO</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aabrams@dnaconsulting.com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Nick Carson</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Project Manager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Manager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ncarson@dnaconsulting.com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Susan Johnson</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Team Member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DNA</a:t>
                      </a:r>
                      <a:r>
                        <a:rPr lang="en-US" sz="800" baseline="0" dirty="0" smtClean="0"/>
                        <a:t> expert</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sjohnson@dnaconsulting.com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err="1" smtClean="0"/>
                        <a:t>Renyong</a:t>
                      </a:r>
                      <a:r>
                        <a:rPr lang="en-US" sz="800" dirty="0" smtClean="0"/>
                        <a:t> Chi</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Team Member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Testing expert</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rchi@dnaconsulting.com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Erik </a:t>
                      </a:r>
                      <a:r>
                        <a:rPr lang="en-US" sz="800" dirty="0" err="1" smtClean="0"/>
                        <a:t>Haus</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Team Member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Programmer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ehaus@dnaconsulting.com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Bill Strom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Team Member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Programmer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bstrom@dnaconsulting.com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2122">
                <a:tc>
                  <a:txBody>
                    <a:bodyPr/>
                    <a:lstStyle/>
                    <a:p>
                      <a:r>
                        <a:rPr lang="en-US" sz="800" dirty="0" smtClean="0"/>
                        <a:t>Maggie Elliot</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Team Member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Programmer</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melliot@dnaconsulting.com</a:t>
                      </a:r>
                      <a:endParaRPr 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9090" name="Picture 2" descr="A project charter with four sections: Approach, a table with Roles and Responsibilities, Sign-off with signatures of stakeholders, and comments at the bottom. The Approach is a bulleted list: Hire a technical replacement for Nick Carson and a part-time assistant as soon as possible. Within one month, develop a clear work breakdown structure, scope statement, and Gantt chart detailing the work required to complete the DNA sequencing instrument. Purchase all required hardware upgrades within two months. Hold weekly progress review meetings with the core project team and the sponsor. Conduct thorough software testing per the approved test plans. Roles and Responsibilities: a table. Sign-off: (Signature of all the above stakeholders) Ahmed Abrams, Susan Johnson, Erik Haus, Maggie Elliot, Nick Carson, Renyong Chi, and Bill Strom. Comments: (Handwritten or typed comments from above stakeholders, if applicable) &quot;I want to be heavily involved in this project. It is crucial to our company's success, and I expect everyone to help make it succeed.&quot; -Ahmed Abrams. &quot;The software test plans are complete and well documented. If anyone has questions, do not hesitate to contact me.&quot; -Renyong Chi."/>
          <p:cNvPicPr>
            <a:picLocks noChangeAspect="1" noChangeArrowheads="1"/>
          </p:cNvPicPr>
          <p:nvPr/>
        </p:nvPicPr>
        <p:blipFill>
          <a:blip r:embed="rId2"/>
          <a:srcRect/>
          <a:stretch>
            <a:fillRect/>
          </a:stretch>
        </p:blipFill>
        <p:spPr bwMode="auto">
          <a:xfrm>
            <a:off x="2286000" y="711994"/>
            <a:ext cx="5334000" cy="5917406"/>
          </a:xfrm>
          <a:prstGeom prst="rect">
            <a:avLst/>
          </a:prstGeom>
          <a:noFill/>
          <a:ln w="9525">
            <a:noFill/>
            <a:miter lim="800000"/>
            <a:headEnd/>
            <a:tailEnd/>
          </a:ln>
          <a:effectLst/>
        </p:spPr>
      </p:pic>
      <p:sp>
        <p:nvSpPr>
          <p:cNvPr id="3" name="Footer Placeholder 2"/>
          <p:cNvSpPr>
            <a:spLocks noGrp="1"/>
          </p:cNvSpPr>
          <p:nvPr>
            <p:ph type="ftr" sz="quarter" idx="11"/>
          </p:nvPr>
        </p:nvSpPr>
        <p:spPr>
          <a:xfrm>
            <a:off x="0" y="6248401"/>
            <a:ext cx="2350681" cy="609600"/>
          </a:xfrm>
        </p:spPr>
        <p:txBody>
          <a:bodyPr/>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304800"/>
            <a:ext cx="8229600" cy="1066800"/>
          </a:xfrm>
        </p:spPr>
        <p:txBody>
          <a:bodyPr>
            <a:normAutofit fontScale="90000"/>
          </a:bodyPr>
          <a:lstStyle/>
          <a:p>
            <a:r>
              <a:rPr lang="en-US" dirty="0" smtClean="0"/>
              <a:t>Developing a Project Management Plan</a:t>
            </a:r>
          </a:p>
        </p:txBody>
      </p:sp>
      <p:sp>
        <p:nvSpPr>
          <p:cNvPr id="38917" name="Rectangle 3"/>
          <p:cNvSpPr>
            <a:spLocks noGrp="1" noChangeArrowheads="1"/>
          </p:cNvSpPr>
          <p:nvPr>
            <p:ph idx="1"/>
          </p:nvPr>
        </p:nvSpPr>
        <p:spPr>
          <a:xfrm>
            <a:off x="381000" y="1447801"/>
            <a:ext cx="8186738" cy="2666999"/>
          </a:xfrm>
        </p:spPr>
        <p:txBody>
          <a:bodyPr>
            <a:normAutofit/>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38914"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381000" y="152400"/>
            <a:ext cx="8763000" cy="1143000"/>
          </a:xfrm>
        </p:spPr>
        <p:txBody>
          <a:bodyPr>
            <a:normAutofit fontScale="90000"/>
          </a:bodyPr>
          <a:lstStyle/>
          <a:p>
            <a:r>
              <a:rPr lang="en-US" dirty="0" smtClean="0"/>
              <a:t>Common Elements of a Project Management Plan</a:t>
            </a:r>
          </a:p>
        </p:txBody>
      </p:sp>
      <p:sp>
        <p:nvSpPr>
          <p:cNvPr id="39941" name="Rectangle 3"/>
          <p:cNvSpPr>
            <a:spLocks noGrp="1" noChangeArrowheads="1"/>
          </p:cNvSpPr>
          <p:nvPr>
            <p:ph idx="1"/>
          </p:nvPr>
        </p:nvSpPr>
        <p:spPr>
          <a:xfrm>
            <a:off x="533400" y="1524001"/>
            <a:ext cx="8186738" cy="2819400"/>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39938" name="Footer Placeholder 3"/>
          <p:cNvSpPr>
            <a:spLocks noGrp="1"/>
          </p:cNvSpPr>
          <p:nvPr>
            <p:ph type="ftr" sz="quarter" idx="11"/>
          </p:nvPr>
        </p:nvSpPr>
        <p:spPr bwMode="auto">
          <a:xfrm>
            <a:off x="0" y="6400800"/>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228600"/>
            <a:ext cx="8229600" cy="1143000"/>
          </a:xfrm>
        </p:spPr>
        <p:txBody>
          <a:bodyPr/>
          <a:lstStyle/>
          <a:p>
            <a:r>
              <a:rPr lang="en-US" sz="2800" dirty="0" smtClean="0"/>
              <a:t>Table 4-2. Sample Contents for a Software Project Management Plan (SPMP)</a:t>
            </a:r>
          </a:p>
        </p:txBody>
      </p:sp>
      <p:graphicFrame>
        <p:nvGraphicFramePr>
          <p:cNvPr id="2" name="Table 1" descr="A table with 2 columns and 7 rows. The column headers are Major Section Headings and Section Topics."/>
          <p:cNvGraphicFramePr>
            <a:graphicFrameLocks noGrp="1"/>
          </p:cNvGraphicFramePr>
          <p:nvPr>
            <p:extLst>
              <p:ext uri="{D42A27DB-BD31-4B8C-83A1-F6EECF244321}">
                <p14:modId xmlns:p14="http://schemas.microsoft.com/office/powerpoint/2010/main" val="3169728277"/>
              </p:ext>
            </p:extLst>
          </p:nvPr>
        </p:nvGraphicFramePr>
        <p:xfrm>
          <a:off x="495300" y="1468864"/>
          <a:ext cx="8153400" cy="4737468"/>
        </p:xfrm>
        <a:graphic>
          <a:graphicData uri="http://schemas.openxmlformats.org/drawingml/2006/table">
            <a:tbl>
              <a:tblPr firstRow="1" bandRow="1">
                <a:tableStyleId>{2D5ABB26-0587-4C30-8999-92F81FD0307C}</a:tableStyleId>
              </a:tblPr>
              <a:tblGrid>
                <a:gridCol w="2795451"/>
                <a:gridCol w="5357949"/>
              </a:tblGrid>
              <a:tr h="327184">
                <a:tc>
                  <a:txBody>
                    <a:bodyPr/>
                    <a:lstStyle/>
                    <a:p>
                      <a:pPr>
                        <a:spcBef>
                          <a:spcPts val="1800"/>
                        </a:spcBef>
                      </a:pPr>
                      <a:r>
                        <a:rPr lang="en-US" sz="1300" b="1" spc="100" dirty="0" smtClean="0"/>
                        <a:t>MAJOR</a:t>
                      </a:r>
                      <a:r>
                        <a:rPr lang="en-US" sz="500" b="1" spc="100" dirty="0" smtClean="0"/>
                        <a:t> </a:t>
                      </a:r>
                      <a:r>
                        <a:rPr lang="en-US" sz="1300" b="1" spc="100" dirty="0" smtClean="0"/>
                        <a:t>SECTION</a:t>
                      </a:r>
                      <a:r>
                        <a:rPr lang="en-US" sz="500" b="1" spc="100" dirty="0" smtClean="0"/>
                        <a:t> </a:t>
                      </a:r>
                      <a:r>
                        <a:rPr lang="en-US" sz="1300" b="1" spc="100" baseline="0" dirty="0" smtClean="0"/>
                        <a:t>HEADINGS</a:t>
                      </a:r>
                      <a:endParaRPr lang="en-US" sz="1300" b="1" spc="100" dirty="0"/>
                    </a:p>
                  </a:txBody>
                  <a:tcPr marB="0" anchor="b">
                    <a:lnL>
                      <a:noFill/>
                    </a:lnL>
                    <a:lnR w="28575" cap="flat" cmpd="sng" algn="ctr">
                      <a:noFill/>
                      <a:prstDash val="solid"/>
                      <a:round/>
                      <a:headEnd type="none" w="med" len="med"/>
                      <a:tailEnd type="none" w="med" len="med"/>
                    </a:lnR>
                    <a:lnT>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1" spc="100" dirty="0" smtClean="0"/>
                        <a:t>SECTION</a:t>
                      </a:r>
                      <a:r>
                        <a:rPr lang="en-US" sz="1350" b="1" spc="100" baseline="0" dirty="0" smtClean="0"/>
                        <a:t> TOPICS</a:t>
                      </a:r>
                      <a:endParaRPr lang="en-US" sz="1350" b="1" spc="100" dirty="0" smtClean="0"/>
                    </a:p>
                  </a:txBody>
                  <a:tcPr marB="0" anchor="b">
                    <a:lnL w="28575" cap="flat" cmpd="sng" algn="ctr">
                      <a:noFill/>
                      <a:prstDash val="solid"/>
                      <a:round/>
                      <a:headEnd type="none" w="med" len="med"/>
                      <a:tailEnd type="none" w="med" len="med"/>
                    </a:lnL>
                    <a:lnR>
                      <a:noFill/>
                    </a:lnR>
                    <a:lnT>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683">
                <a:tc>
                  <a:txBody>
                    <a:bodyPr/>
                    <a:lstStyle/>
                    <a:p>
                      <a:r>
                        <a:rPr lang="en-US" sz="1400" b="1" spc="100" dirty="0" smtClean="0">
                          <a:latin typeface="Times New Roman" panose="02020603050405020304" pitchFamily="18" charset="0"/>
                          <a:cs typeface="Times New Roman" panose="02020603050405020304" pitchFamily="18" charset="0"/>
                        </a:rPr>
                        <a:t>Overview</a:t>
                      </a:r>
                      <a:endParaRPr lang="en-US" sz="1400" b="1" spc="100" dirty="0">
                        <a:latin typeface="Times New Roman" panose="02020603050405020304" pitchFamily="18" charset="0"/>
                        <a:cs typeface="Times New Roman" panose="02020603050405020304" pitchFamily="18" charset="0"/>
                      </a:endParaRPr>
                    </a:p>
                  </a:txBody>
                  <a:tcP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pc="100" dirty="0" smtClean="0">
                          <a:latin typeface="Times New Roman" panose="02020603050405020304" pitchFamily="18" charset="0"/>
                          <a:cs typeface="Times New Roman" panose="02020603050405020304" pitchFamily="18" charset="0"/>
                        </a:rPr>
                        <a:t>Purpose, scope, and objectives; assumptions and</a:t>
                      </a:r>
                      <a:r>
                        <a:rPr lang="en-US" sz="1400" spc="100" baseline="0" dirty="0" smtClean="0">
                          <a:latin typeface="Times New Roman" panose="02020603050405020304" pitchFamily="18" charset="0"/>
                          <a:cs typeface="Times New Roman" panose="02020603050405020304" pitchFamily="18" charset="0"/>
                        </a:rPr>
                        <a:t> </a:t>
                      </a:r>
                      <a:r>
                        <a:rPr lang="en-US" sz="1400" spc="100" dirty="0" smtClean="0">
                          <a:latin typeface="Times New Roman" panose="02020603050405020304" pitchFamily="18" charset="0"/>
                          <a:cs typeface="Times New Roman" panose="02020603050405020304" pitchFamily="18" charset="0"/>
                        </a:rPr>
                        <a:t>constraints;</a:t>
                      </a:r>
                    </a:p>
                    <a:p>
                      <a:r>
                        <a:rPr lang="en-US" sz="1400" spc="100" dirty="0" smtClean="0">
                          <a:latin typeface="Times New Roman" panose="02020603050405020304" pitchFamily="18" charset="0"/>
                          <a:cs typeface="Times New Roman" panose="02020603050405020304" pitchFamily="18" charset="0"/>
                        </a:rPr>
                        <a:t>project deliverables; schedule and budget</a:t>
                      </a:r>
                      <a:r>
                        <a:rPr lang="en-US" sz="1400" spc="100" baseline="0" dirty="0" smtClean="0">
                          <a:latin typeface="Times New Roman" panose="02020603050405020304" pitchFamily="18" charset="0"/>
                          <a:cs typeface="Times New Roman" panose="02020603050405020304" pitchFamily="18" charset="0"/>
                        </a:rPr>
                        <a:t> summary; evolution</a:t>
                      </a:r>
                    </a:p>
                    <a:p>
                      <a:r>
                        <a:rPr lang="en-US" sz="1400" spc="100" baseline="0" dirty="0" smtClean="0">
                          <a:latin typeface="Times New Roman" panose="02020603050405020304" pitchFamily="18" charset="0"/>
                          <a:cs typeface="Times New Roman" panose="02020603050405020304" pitchFamily="18" charset="0"/>
                        </a:rPr>
                        <a:t>of  the plan</a:t>
                      </a:r>
                      <a:endParaRPr lang="en-US" sz="1400" spc="100" dirty="0">
                        <a:latin typeface="Times New Roman" panose="02020603050405020304" pitchFamily="18" charset="0"/>
                        <a:cs typeface="Times New Roman" panose="02020603050405020304" pitchFamily="18" charset="0"/>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8219">
                <a:tc>
                  <a:txBody>
                    <a:bodyPr/>
                    <a:lstStyle/>
                    <a:p>
                      <a:r>
                        <a:rPr lang="en-US" sz="1400" b="1" spc="100" dirty="0" smtClean="0">
                          <a:latin typeface="Times New Roman" panose="02020603050405020304" pitchFamily="18" charset="0"/>
                          <a:cs typeface="Times New Roman" panose="02020603050405020304" pitchFamily="18" charset="0"/>
                        </a:rPr>
                        <a:t>Project</a:t>
                      </a:r>
                      <a:r>
                        <a:rPr lang="en-US" sz="1400" b="1" spc="100" baseline="0" dirty="0" smtClean="0">
                          <a:latin typeface="Times New Roman" panose="02020603050405020304" pitchFamily="18" charset="0"/>
                          <a:cs typeface="Times New Roman" panose="02020603050405020304" pitchFamily="18" charset="0"/>
                        </a:rPr>
                        <a:t> Organization</a:t>
                      </a:r>
                      <a:endParaRPr lang="en-US" sz="1400" b="1" spc="100" dirty="0">
                        <a:latin typeface="Times New Roman" panose="02020603050405020304" pitchFamily="18" charset="0"/>
                        <a:cs typeface="Times New Roman" panose="02020603050405020304" pitchFamily="18" charset="0"/>
                      </a:endParaRPr>
                    </a:p>
                  </a:txBody>
                  <a:tcP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pc="100" dirty="0" smtClean="0">
                          <a:latin typeface="Times New Roman" panose="02020603050405020304" pitchFamily="18" charset="0"/>
                          <a:cs typeface="Times New Roman" panose="02020603050405020304" pitchFamily="18" charset="0"/>
                        </a:rPr>
                        <a:t>External interfaces; internal structure; roles and</a:t>
                      </a:r>
                    </a:p>
                    <a:p>
                      <a:r>
                        <a:rPr lang="en-US" sz="1400" spc="100" dirty="0" smtClean="0">
                          <a:latin typeface="Times New Roman" panose="02020603050405020304" pitchFamily="18" charset="0"/>
                          <a:cs typeface="Times New Roman" panose="02020603050405020304" pitchFamily="18" charset="0"/>
                        </a:rPr>
                        <a:t>Responsibilities</a:t>
                      </a:r>
                      <a:endParaRPr lang="en-US" sz="1400" spc="100" dirty="0">
                        <a:latin typeface="Times New Roman" panose="02020603050405020304" pitchFamily="18" charset="0"/>
                        <a:cs typeface="Times New Roman" panose="02020603050405020304" pitchFamily="18" charset="0"/>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9604">
                <a:tc>
                  <a:txBody>
                    <a:bodyPr/>
                    <a:lstStyle/>
                    <a:p>
                      <a:r>
                        <a:rPr lang="en-US" sz="1400" b="1" spc="100" dirty="0" smtClean="0">
                          <a:latin typeface="Times New Roman" panose="02020603050405020304" pitchFamily="18" charset="0"/>
                          <a:cs typeface="Times New Roman" panose="02020603050405020304" pitchFamily="18" charset="0"/>
                        </a:rPr>
                        <a:t>Managerial </a:t>
                      </a:r>
                      <a:r>
                        <a:rPr lang="en-US" sz="1400" b="1" spc="100" dirty="0" smtClean="0">
                          <a:latin typeface="Times New Roman" panose="02020603050405020304" pitchFamily="18" charset="0"/>
                          <a:cs typeface="Times New Roman" panose="02020603050405020304" pitchFamily="18" charset="0"/>
                        </a:rPr>
                        <a:t>Process </a:t>
                      </a:r>
                      <a:r>
                        <a:rPr lang="en-US" sz="1400" b="1" spc="100" dirty="0" smtClean="0">
                          <a:latin typeface="Times New Roman" panose="02020603050405020304" pitchFamily="18" charset="0"/>
                          <a:cs typeface="Times New Roman" panose="02020603050405020304" pitchFamily="18" charset="0"/>
                        </a:rPr>
                        <a:t>Plan</a:t>
                      </a:r>
                      <a:endParaRPr lang="en-US" sz="1400" b="1" spc="100" dirty="0">
                        <a:latin typeface="Times New Roman" panose="02020603050405020304" pitchFamily="18" charset="0"/>
                        <a:cs typeface="Times New Roman" panose="02020603050405020304" pitchFamily="18" charset="0"/>
                      </a:endParaRPr>
                    </a:p>
                  </a:txBody>
                  <a:tcP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pc="100" dirty="0" smtClean="0">
                          <a:latin typeface="Times New Roman" panose="02020603050405020304" pitchFamily="18" charset="0"/>
                          <a:cs typeface="Times New Roman" panose="02020603050405020304" pitchFamily="18" charset="0"/>
                        </a:rPr>
                        <a:t>Start-up plans (estimation, staffing, resource acquisition;</a:t>
                      </a:r>
                    </a:p>
                    <a:p>
                      <a:r>
                        <a:rPr lang="en-US" sz="1400" spc="100" dirty="0" smtClean="0">
                          <a:latin typeface="Times New Roman" panose="02020603050405020304" pitchFamily="18" charset="0"/>
                          <a:cs typeface="Times New Roman" panose="02020603050405020304" pitchFamily="18" charset="0"/>
                        </a:rPr>
                        <a:t>and project staff training plans); work plan (work activities,</a:t>
                      </a:r>
                    </a:p>
                    <a:p>
                      <a:r>
                        <a:rPr lang="en-US" sz="1400" spc="100" dirty="0" smtClean="0">
                          <a:latin typeface="Times New Roman" panose="02020603050405020304" pitchFamily="18" charset="0"/>
                          <a:cs typeface="Times New Roman" panose="02020603050405020304" pitchFamily="18" charset="0"/>
                        </a:rPr>
                        <a:t>schedule, resource, and budget</a:t>
                      </a:r>
                      <a:r>
                        <a:rPr lang="en-US" sz="1400" spc="100" baseline="0" dirty="0" smtClean="0">
                          <a:latin typeface="Times New Roman" panose="02020603050405020304" pitchFamily="18" charset="0"/>
                          <a:cs typeface="Times New Roman" panose="02020603050405020304" pitchFamily="18" charset="0"/>
                        </a:rPr>
                        <a:t> allocation); control plan;</a:t>
                      </a:r>
                    </a:p>
                    <a:p>
                      <a:r>
                        <a:rPr lang="en-US" sz="1400" spc="100" baseline="0" dirty="0" smtClean="0">
                          <a:latin typeface="Times New Roman" panose="02020603050405020304" pitchFamily="18" charset="0"/>
                          <a:cs typeface="Times New Roman" panose="02020603050405020304" pitchFamily="18" charset="0"/>
                        </a:rPr>
                        <a:t>risk management plan; closeout plan</a:t>
                      </a:r>
                      <a:endParaRPr lang="en-US" sz="1400" spc="100" dirty="0">
                        <a:latin typeface="Times New Roman" panose="02020603050405020304" pitchFamily="18" charset="0"/>
                        <a:cs typeface="Times New Roman" panose="02020603050405020304" pitchFamily="18" charset="0"/>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3762">
                <a:tc>
                  <a:txBody>
                    <a:bodyPr/>
                    <a:lstStyle/>
                    <a:p>
                      <a:r>
                        <a:rPr lang="en-US" sz="1400" b="1" spc="100" dirty="0" smtClean="0">
                          <a:latin typeface="Times New Roman" panose="02020603050405020304" pitchFamily="18" charset="0"/>
                          <a:cs typeface="Times New Roman" panose="02020603050405020304" pitchFamily="18" charset="0"/>
                        </a:rPr>
                        <a:t>Technical Process Plans</a:t>
                      </a:r>
                      <a:endParaRPr lang="en-US" sz="1400" b="1" spc="100" dirty="0">
                        <a:latin typeface="Times New Roman" panose="02020603050405020304" pitchFamily="18" charset="0"/>
                        <a:cs typeface="Times New Roman" panose="02020603050405020304" pitchFamily="18" charset="0"/>
                      </a:endParaRPr>
                    </a:p>
                  </a:txBody>
                  <a:tcP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pc="100" dirty="0" smtClean="0">
                          <a:latin typeface="Times New Roman" panose="02020603050405020304" pitchFamily="18" charset="0"/>
                          <a:cs typeface="Times New Roman" panose="02020603050405020304" pitchFamily="18" charset="0"/>
                        </a:rPr>
                        <a:t>Process model; methods, tools, and techniques; infrastructure</a:t>
                      </a:r>
                    </a:p>
                    <a:p>
                      <a:r>
                        <a:rPr lang="en-US" sz="1400" spc="100" dirty="0" smtClean="0">
                          <a:latin typeface="Times New Roman" panose="02020603050405020304" pitchFamily="18" charset="0"/>
                          <a:cs typeface="Times New Roman" panose="02020603050405020304" pitchFamily="18" charset="0"/>
                        </a:rPr>
                        <a:t>Plan; product acceptance plan</a:t>
                      </a:r>
                      <a:endParaRPr lang="en-US" sz="1400" spc="100" dirty="0">
                        <a:latin typeface="Times New Roman" panose="02020603050405020304" pitchFamily="18" charset="0"/>
                        <a:cs typeface="Times New Roman" panose="02020603050405020304" pitchFamily="18" charset="0"/>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9604">
                <a:tc>
                  <a:txBody>
                    <a:bodyPr/>
                    <a:lstStyle/>
                    <a:p>
                      <a:r>
                        <a:rPr lang="en-US" sz="1400" b="1" spc="100" dirty="0" smtClean="0">
                          <a:latin typeface="Times New Roman" panose="02020603050405020304" pitchFamily="18" charset="0"/>
                          <a:cs typeface="Times New Roman" panose="02020603050405020304" pitchFamily="18" charset="0"/>
                        </a:rPr>
                        <a:t>Supporting Process Plans</a:t>
                      </a:r>
                      <a:endParaRPr lang="en-US" sz="1400" b="1" spc="100" dirty="0">
                        <a:latin typeface="Times New Roman" panose="02020603050405020304" pitchFamily="18" charset="0"/>
                        <a:cs typeface="Times New Roman" panose="02020603050405020304" pitchFamily="18" charset="0"/>
                      </a:endParaRPr>
                    </a:p>
                  </a:txBody>
                  <a:tcP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spc="100" dirty="0" smtClean="0">
                          <a:latin typeface="Times New Roman" panose="02020603050405020304" pitchFamily="18" charset="0"/>
                          <a:cs typeface="Times New Roman" panose="02020603050405020304" pitchFamily="18" charset="0"/>
                        </a:rPr>
                        <a:t>Configuration</a:t>
                      </a:r>
                      <a:r>
                        <a:rPr lang="en-US" sz="1400" spc="100" baseline="0" dirty="0" smtClean="0">
                          <a:latin typeface="Times New Roman" panose="02020603050405020304" pitchFamily="18" charset="0"/>
                          <a:cs typeface="Times New Roman" panose="02020603050405020304" pitchFamily="18" charset="0"/>
                        </a:rPr>
                        <a:t> management plan; verification and validation</a:t>
                      </a:r>
                    </a:p>
                    <a:p>
                      <a:r>
                        <a:rPr lang="en-US" sz="1400" spc="100" baseline="0" dirty="0" smtClean="0">
                          <a:latin typeface="Times New Roman" panose="02020603050405020304" pitchFamily="18" charset="0"/>
                          <a:cs typeface="Times New Roman" panose="02020603050405020304" pitchFamily="18" charset="0"/>
                        </a:rPr>
                        <a:t>plan; documentation plan; quality assurance plan; reviews</a:t>
                      </a:r>
                    </a:p>
                    <a:p>
                      <a:r>
                        <a:rPr lang="en-US" sz="1400" spc="100" baseline="0" dirty="0" smtClean="0">
                          <a:latin typeface="Times New Roman" panose="02020603050405020304" pitchFamily="18" charset="0"/>
                          <a:cs typeface="Times New Roman" panose="02020603050405020304" pitchFamily="18" charset="0"/>
                        </a:rPr>
                        <a:t>And audits; problem resolution plan; subcontractor manage-</a:t>
                      </a:r>
                    </a:p>
                    <a:p>
                      <a:r>
                        <a:rPr lang="en-US" sz="1400" spc="100" baseline="0" dirty="0" err="1" smtClean="0">
                          <a:latin typeface="Times New Roman" panose="02020603050405020304" pitchFamily="18" charset="0"/>
                          <a:cs typeface="Times New Roman" panose="02020603050405020304" pitchFamily="18" charset="0"/>
                        </a:rPr>
                        <a:t>ment</a:t>
                      </a:r>
                      <a:r>
                        <a:rPr lang="en-US" sz="1400" spc="100" baseline="0" dirty="0" smtClean="0">
                          <a:latin typeface="Times New Roman" panose="02020603050405020304" pitchFamily="18" charset="0"/>
                          <a:cs typeface="Times New Roman" panose="02020603050405020304" pitchFamily="18" charset="0"/>
                        </a:rPr>
                        <a:t> plan; process improvement plan</a:t>
                      </a:r>
                      <a:endParaRPr lang="en-US" sz="1400" spc="100" dirty="0">
                        <a:latin typeface="Times New Roman" panose="02020603050405020304" pitchFamily="18" charset="0"/>
                        <a:cs typeface="Times New Roman" panose="02020603050405020304" pitchFamily="18" charset="0"/>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3663">
                <a:tc>
                  <a:txBody>
                    <a:bodyPr/>
                    <a:lstStyle/>
                    <a:p>
                      <a:r>
                        <a:rPr lang="en-US" sz="1500" spc="100" dirty="0" smtClean="0">
                          <a:latin typeface="Times New Roman" panose="02020603050405020304" pitchFamily="18" charset="0"/>
                          <a:cs typeface="Times New Roman" panose="02020603050405020304" pitchFamily="18" charset="0"/>
                        </a:rPr>
                        <a:t>IEEE Standard 1058-1998.</a:t>
                      </a:r>
                      <a:endParaRPr lang="en-US" sz="1500" spc="100" dirty="0">
                        <a:latin typeface="Times New Roman" panose="02020603050405020304" pitchFamily="18" charset="0"/>
                        <a:cs typeface="Times New Roman" panose="02020603050405020304" pitchFamily="18" charset="0"/>
                      </a:endParaRPr>
                    </a:p>
                  </a:txBody>
                  <a:tcPr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pc="100" dirty="0" smtClean="0">
                          <a:solidFill>
                            <a:schemeClr val="bg1"/>
                          </a:solidFill>
                        </a:rPr>
                        <a:t>Empty cell</a:t>
                      </a:r>
                      <a:endParaRPr lang="en-US" spc="100" dirty="0">
                        <a:solidFill>
                          <a:schemeClr val="bg1"/>
                        </a:solidFill>
                      </a:endParaRPr>
                    </a:p>
                  </a:txBody>
                  <a:tcPr>
                    <a:lnL w="19050" cap="flat" cmpd="sng" algn="ctr">
                      <a:solidFill>
                        <a:schemeClr val="bg1">
                          <a:lumMod val="75000"/>
                        </a:schemeClr>
                      </a:solidFill>
                      <a:prstDash val="solid"/>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7" name="Footer Placeholder 6"/>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457200" y="0"/>
            <a:ext cx="8686800" cy="838200"/>
          </a:xfrm>
        </p:spPr>
        <p:txBody>
          <a:bodyPr/>
          <a:lstStyle/>
          <a:p>
            <a:r>
              <a:rPr lang="en-US" dirty="0" smtClean="0"/>
              <a:t>What the Winners Do</a:t>
            </a:r>
          </a:p>
        </p:txBody>
      </p:sp>
      <p:sp>
        <p:nvSpPr>
          <p:cNvPr id="41989" name="Rectangle 3"/>
          <p:cNvSpPr>
            <a:spLocks noGrp="1" noChangeArrowheads="1"/>
          </p:cNvSpPr>
          <p:nvPr>
            <p:ph idx="1"/>
          </p:nvPr>
        </p:nvSpPr>
        <p:spPr>
          <a:xfrm>
            <a:off x="0" y="990600"/>
            <a:ext cx="8839200" cy="5334000"/>
          </a:xfrm>
        </p:spPr>
        <p:txBody>
          <a:bodyPr>
            <a:normAutofit/>
          </a:bodyPr>
          <a:lstStyle/>
          <a:p>
            <a:pPr>
              <a:lnSpc>
                <a:spcPct val="90000"/>
              </a:lnSpc>
              <a:spcAft>
                <a:spcPts val="5500"/>
              </a:spcAft>
              <a:buFontTx/>
              <a:buNone/>
            </a:pPr>
            <a:r>
              <a:rPr lang="en-US" sz="2400" dirty="0" smtClean="0">
                <a:cs typeface="Times New Roman" pitchFamily="18" charset="0"/>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a:p>
            <a:pPr>
              <a:lnSpc>
                <a:spcPct val="90000"/>
              </a:lnSpc>
              <a:buNone/>
            </a:pPr>
            <a:r>
              <a:rPr lang="en-US" sz="1800" dirty="0" smtClean="0">
                <a:cs typeface="Times New Roman" pitchFamily="18" charset="0"/>
              </a:rPr>
              <a:t>   *</a:t>
            </a:r>
            <a:r>
              <a:rPr lang="en-US" sz="1800" dirty="0">
                <a:cs typeface="Times New Roman" pitchFamily="18" charset="0"/>
              </a:rPr>
              <a:t>Milosevic, Dragan and </a:t>
            </a:r>
            <a:r>
              <a:rPr lang="en-US" sz="1800" dirty="0" err="1">
                <a:cs typeface="Times New Roman" pitchFamily="18" charset="0"/>
              </a:rPr>
              <a:t>And</a:t>
            </a:r>
            <a:r>
              <a:rPr lang="en-US" sz="1800" dirty="0">
                <a:cs typeface="Times New Roman" pitchFamily="18" charset="0"/>
              </a:rPr>
              <a:t> </a:t>
            </a:r>
            <a:r>
              <a:rPr lang="en-US" sz="1800" dirty="0" err="1">
                <a:cs typeface="Times New Roman" pitchFamily="18" charset="0"/>
              </a:rPr>
              <a:t>Ozbay</a:t>
            </a:r>
            <a:r>
              <a:rPr lang="en-US" sz="1800" dirty="0">
                <a:cs typeface="Times New Roman" pitchFamily="18" charset="0"/>
              </a:rPr>
              <a:t>. “Delivering Projects: What the Winners Do.” </a:t>
            </a:r>
            <a:r>
              <a:rPr lang="en-US" sz="1800" dirty="0" smtClean="0">
                <a:cs typeface="Times New Roman" pitchFamily="18" charset="0"/>
              </a:rPr>
              <a:t>Proceedings </a:t>
            </a:r>
            <a:r>
              <a:rPr lang="en-US" sz="1800" dirty="0">
                <a:cs typeface="Times New Roman" pitchFamily="18" charset="0"/>
              </a:rPr>
              <a:t>of the Project Management Institute Annual Seminars &amp; Symposium (November 2001</a:t>
            </a:r>
            <a:r>
              <a:rPr lang="en-US" sz="1800" dirty="0" smtClean="0">
                <a:cs typeface="Times New Roman" pitchFamily="18" charset="0"/>
              </a:rPr>
              <a:t>).</a:t>
            </a:r>
          </a:p>
        </p:txBody>
      </p:sp>
      <p:sp>
        <p:nvSpPr>
          <p:cNvPr id="41986" name="Footer Placeholder 3"/>
          <p:cNvSpPr>
            <a:spLocks noGrp="1"/>
          </p:cNvSpPr>
          <p:nvPr>
            <p:ph type="ftr" sz="quarter" idx="11"/>
          </p:nvPr>
        </p:nvSpPr>
        <p:spPr bwMode="auto">
          <a:xfrm>
            <a:off x="0" y="6400799"/>
            <a:ext cx="2350681" cy="457201"/>
          </a:xfrm>
          <a:noFill/>
          <a:ln>
            <a:miter lim="800000"/>
            <a:headEnd/>
            <a:tailEnd/>
          </a:ln>
        </p:spPr>
        <p:txBody>
          <a:bodyPr/>
          <a:lstStyle/>
          <a:p>
            <a:r>
              <a:rPr lang="en-US" dirty="0" smtClean="0"/>
              <a:t>Information Technology Project Management, Eighth Edition</a:t>
            </a:r>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81000" y="76200"/>
            <a:ext cx="8305800" cy="1066800"/>
          </a:xfrm>
        </p:spPr>
        <p:txBody>
          <a:bodyPr>
            <a:normAutofit fontScale="90000"/>
          </a:bodyPr>
          <a:lstStyle/>
          <a:p>
            <a:r>
              <a:rPr lang="en-US" dirty="0" smtClean="0"/>
              <a:t>Directing and Managing Project Work</a:t>
            </a:r>
          </a:p>
        </p:txBody>
      </p:sp>
      <p:sp>
        <p:nvSpPr>
          <p:cNvPr id="45061" name="Rectangle 3"/>
          <p:cNvSpPr>
            <a:spLocks noGrp="1" noChangeArrowheads="1"/>
          </p:cNvSpPr>
          <p:nvPr>
            <p:ph idx="1"/>
          </p:nvPr>
        </p:nvSpPr>
        <p:spPr>
          <a:xfrm>
            <a:off x="304800" y="1381125"/>
            <a:ext cx="8186738" cy="31908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p:txBody>
      </p:sp>
      <p:sp>
        <p:nvSpPr>
          <p:cNvPr id="45058" name="Footer Placeholder 3"/>
          <p:cNvSpPr>
            <a:spLocks noGrp="1"/>
          </p:cNvSpPr>
          <p:nvPr>
            <p:ph type="ftr" sz="quarter" idx="11"/>
          </p:nvPr>
        </p:nvSpPr>
        <p:spPr bwMode="auto">
          <a:xfrm>
            <a:off x="0" y="6248401"/>
            <a:ext cx="2350681" cy="6096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normAutofit fontScale="90000"/>
          </a:bodyPr>
          <a:lstStyle/>
          <a:p>
            <a:r>
              <a:rPr lang="en-US" dirty="0" smtClean="0"/>
              <a:t>Coordinating Planning and Execution</a:t>
            </a:r>
          </a:p>
        </p:txBody>
      </p:sp>
      <p:sp>
        <p:nvSpPr>
          <p:cNvPr id="46085" name="Rectangle 3"/>
          <p:cNvSpPr>
            <a:spLocks noGrp="1" noChangeArrowheads="1"/>
          </p:cNvSpPr>
          <p:nvPr>
            <p:ph idx="1"/>
          </p:nvPr>
        </p:nvSpPr>
        <p:spPr>
          <a:xfrm>
            <a:off x="457200" y="1709928"/>
            <a:ext cx="8229600" cy="2785872"/>
          </a:xfrm>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46082"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normAutofit fontScale="90000"/>
          </a:bodyPr>
          <a:lstStyle/>
          <a:p>
            <a:r>
              <a:rPr lang="en-US" dirty="0" smtClean="0"/>
              <a:t>Providing Leadership and a Supportive Culture</a:t>
            </a:r>
          </a:p>
        </p:txBody>
      </p:sp>
      <p:sp>
        <p:nvSpPr>
          <p:cNvPr id="47109" name="Rectangle 3"/>
          <p:cNvSpPr>
            <a:spLocks noGrp="1" noChangeArrowheads="1"/>
          </p:cNvSpPr>
          <p:nvPr>
            <p:ph idx="1"/>
          </p:nvPr>
        </p:nvSpPr>
        <p:spPr>
          <a:xfrm>
            <a:off x="381000" y="1524000"/>
            <a:ext cx="8458200" cy="36576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47106" name="Footer Placeholder 3"/>
          <p:cNvSpPr>
            <a:spLocks noGrp="1"/>
          </p:cNvSpPr>
          <p:nvPr>
            <p:ph type="ftr" sz="quarter" idx="11"/>
          </p:nvPr>
        </p:nvSpPr>
        <p:spPr bwMode="auto">
          <a:xfrm>
            <a:off x="0" y="6248401"/>
            <a:ext cx="2350681" cy="6096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Went Right?</a:t>
            </a:r>
            <a:endParaRPr lang="en-US" dirty="0"/>
          </a:p>
        </p:txBody>
      </p:sp>
      <p:sp>
        <p:nvSpPr>
          <p:cNvPr id="2" name="Content Placeholder 1"/>
          <p:cNvSpPr>
            <a:spLocks noGrp="1"/>
          </p:cNvSpPr>
          <p:nvPr>
            <p:ph idx="1"/>
          </p:nvPr>
        </p:nvSpPr>
        <p:spPr>
          <a:xfrm>
            <a:off x="457200" y="1481329"/>
            <a:ext cx="8229600" cy="3243072"/>
          </a:xfrm>
        </p:spPr>
        <p:txBody>
          <a:bodyPr/>
          <a:lstStyle/>
          <a:p>
            <a:r>
              <a:rPr lang="en-US" dirty="0" smtClean="0"/>
              <a:t>2015 PMI report found that only 12 percent of organizations were considered to be high performers</a:t>
            </a:r>
          </a:p>
          <a:p>
            <a:r>
              <a:rPr lang="en-US" dirty="0" smtClean="0"/>
              <a:t>Percentage remained unchanged in past few years</a:t>
            </a:r>
          </a:p>
          <a:p>
            <a:r>
              <a:rPr lang="en-US" dirty="0" smtClean="0"/>
              <a:t>Organizations must make major cultural changes to improve</a:t>
            </a:r>
            <a:endParaRPr lang="en-US" dirty="0"/>
          </a:p>
        </p:txBody>
      </p:sp>
      <p:sp>
        <p:nvSpPr>
          <p:cNvPr id="3" name="Footer Placeholder 2"/>
          <p:cNvSpPr>
            <a:spLocks noGrp="1"/>
          </p:cNvSpPr>
          <p:nvPr>
            <p:ph type="ftr" sz="quarter" idx="11"/>
          </p:nvPr>
        </p:nvSpPr>
        <p:spPr>
          <a:xfrm>
            <a:off x="0" y="6324601"/>
            <a:ext cx="2350681" cy="533400"/>
          </a:xfrm>
        </p:spPr>
        <p:txBody>
          <a:bodyPr/>
          <a:lstStyle/>
          <a:p>
            <a:pPr>
              <a:defRPr/>
            </a:pPr>
            <a:r>
              <a:rPr lang="en-US" dirty="0"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38</a:t>
            </a:fld>
            <a:endParaRPr lang="en-US" dirty="0"/>
          </a:p>
        </p:txBody>
      </p:sp>
    </p:spTree>
    <p:extLst>
      <p:ext uri="{BB962C8B-B14F-4D97-AF65-F5344CB8AC3E}">
        <p14:creationId xmlns:p14="http://schemas.microsoft.com/office/powerpoint/2010/main" val="170398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
        <p:nvSpPr>
          <p:cNvPr id="2" name="Content Placeholder 1"/>
          <p:cNvSpPr>
            <a:spLocks noGrp="1"/>
          </p:cNvSpPr>
          <p:nvPr>
            <p:ph idx="1"/>
          </p:nvPr>
        </p:nvSpPr>
        <p:spPr>
          <a:xfrm>
            <a:off x="457200" y="1481329"/>
            <a:ext cx="8229600" cy="3700272"/>
          </a:xfrm>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3" name="Footer Placeholder 2"/>
          <p:cNvSpPr>
            <a:spLocks noGrp="1"/>
          </p:cNvSpPr>
          <p:nvPr>
            <p:ph type="ftr" sz="quarter" idx="11"/>
          </p:nvPr>
        </p:nvSpPr>
        <p:spPr>
          <a:xfrm>
            <a:off x="0" y="6324601"/>
            <a:ext cx="2350681" cy="533400"/>
          </a:xfrm>
        </p:spPr>
        <p:txBody>
          <a:bodyPr/>
          <a:lstStyle/>
          <a:p>
            <a:pPr>
              <a:defRPr/>
            </a:pPr>
            <a:r>
              <a:rPr lang="en-US"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39</a:t>
            </a:fld>
            <a:endParaRPr lang="en-US" dirty="0"/>
          </a:p>
        </p:txBody>
      </p:sp>
    </p:spTree>
    <p:extLst>
      <p:ext uri="{BB962C8B-B14F-4D97-AF65-F5344CB8AC3E}">
        <p14:creationId xmlns:p14="http://schemas.microsoft.com/office/powerpoint/2010/main" val="5891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r>
              <a:rPr lang="en-US" sz="3600" dirty="0" smtClean="0"/>
              <a:t>The Key to Overall Project Success: Good Project Integration Management</a:t>
            </a:r>
            <a:endParaRPr lang="en-US" dirty="0" smtClean="0"/>
          </a:p>
        </p:txBody>
      </p:sp>
      <p:sp>
        <p:nvSpPr>
          <p:cNvPr id="12293" name="Rectangle 3"/>
          <p:cNvSpPr>
            <a:spLocks noGrp="1" noChangeArrowheads="1"/>
          </p:cNvSpPr>
          <p:nvPr>
            <p:ph idx="1"/>
          </p:nvPr>
        </p:nvSpPr>
        <p:spPr>
          <a:xfrm>
            <a:off x="533400" y="1524001"/>
            <a:ext cx="8186738" cy="3276600"/>
          </a:xfrm>
        </p:spPr>
        <p:txBody>
          <a:bodyPr/>
          <a:lstStyle/>
          <a:p>
            <a:r>
              <a:rPr lang="en-US" dirty="0" smtClean="0"/>
              <a:t>Project managers must coordinate all of the other knowledge areas throughout a project’s life cycle</a:t>
            </a:r>
          </a:p>
          <a:p>
            <a:r>
              <a:rPr lang="en-US" dirty="0" smtClean="0"/>
              <a:t>Many new project managers have trouble looking at the “big picture” and want to focus on too many details (See opening case for a real example)</a:t>
            </a:r>
          </a:p>
          <a:p>
            <a:r>
              <a:rPr lang="en-US" dirty="0" smtClean="0"/>
              <a:t>Project integration management is </a:t>
            </a:r>
            <a:r>
              <a:rPr lang="en-US" i="1" dirty="0" smtClean="0"/>
              <a:t>not</a:t>
            </a:r>
            <a:r>
              <a:rPr lang="en-US" dirty="0" smtClean="0"/>
              <a:t> the same thing as software integration</a:t>
            </a:r>
          </a:p>
        </p:txBody>
      </p:sp>
      <p:sp>
        <p:nvSpPr>
          <p:cNvPr id="12290" name="Footer Placeholder 3"/>
          <p:cNvSpPr>
            <a:spLocks noGrp="1"/>
          </p:cNvSpPr>
          <p:nvPr>
            <p:ph type="ftr" sz="quarter" idx="11"/>
          </p:nvPr>
        </p:nvSpPr>
        <p:spPr bwMode="auto">
          <a:xfrm>
            <a:off x="0" y="6421437"/>
            <a:ext cx="2350681" cy="436563"/>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ormAutofit fontScale="90000"/>
          </a:bodyPr>
          <a:lstStyle/>
          <a:p>
            <a:r>
              <a:rPr lang="en-US" dirty="0" smtClean="0"/>
              <a:t>Project Execution Tools and Techniques</a:t>
            </a:r>
          </a:p>
        </p:txBody>
      </p:sp>
      <p:sp>
        <p:nvSpPr>
          <p:cNvPr id="49157" name="Rectangle 3"/>
          <p:cNvSpPr>
            <a:spLocks noGrp="1" noChangeArrowheads="1"/>
          </p:cNvSpPr>
          <p:nvPr>
            <p:ph idx="1"/>
          </p:nvPr>
        </p:nvSpPr>
        <p:spPr>
          <a:xfrm>
            <a:off x="228600" y="1524001"/>
            <a:ext cx="8610600" cy="4343400"/>
          </a:xfrm>
        </p:spPr>
        <p:txBody>
          <a:bodyPr>
            <a:normAutofit/>
          </a:bodyPr>
          <a:lstStyle/>
          <a:p>
            <a:pPr>
              <a:lnSpc>
                <a:spcPct val="80000"/>
              </a:lnSpc>
            </a:pPr>
            <a:r>
              <a:rPr lang="en-US" sz="2400" b="1" dirty="0" smtClean="0"/>
              <a:t>Expert judgment</a:t>
            </a:r>
            <a:r>
              <a:rPr lang="en-US" sz="2400" dirty="0" smtClean="0"/>
              <a:t>: Experts can help project managers and their teams make many decisions related to project execution</a:t>
            </a:r>
          </a:p>
          <a:p>
            <a:r>
              <a:rPr lang="en-US" sz="2400" b="1" dirty="0" smtClean="0"/>
              <a:t>Meetings: </a:t>
            </a:r>
            <a:r>
              <a:rPr lang="en-US" sz="2400" dirty="0"/>
              <a:t>Meetings allow people to develop relationships, pick up on </a:t>
            </a:r>
            <a:r>
              <a:rPr lang="en-US" sz="2400" dirty="0" smtClean="0"/>
              <a:t>important body </a:t>
            </a:r>
            <a:r>
              <a:rPr lang="en-US" sz="2400" dirty="0"/>
              <a:t>language or tone of voice, and have a dialogue to help </a:t>
            </a:r>
            <a:r>
              <a:rPr lang="en-US" sz="2400" dirty="0" smtClean="0"/>
              <a:t>resolve problems</a:t>
            </a:r>
            <a:r>
              <a:rPr lang="en-US" sz="2400" dirty="0"/>
              <a:t>.</a:t>
            </a:r>
            <a:endParaRPr lang="en-US" sz="2400" b="1" dirty="0" smtClean="0"/>
          </a:p>
          <a:p>
            <a:pPr>
              <a:lnSpc>
                <a:spcPct val="80000"/>
              </a:lnSpc>
            </a:pPr>
            <a:r>
              <a:rPr lang="en-US" sz="2400" b="1" dirty="0" smtClean="0"/>
              <a:t>Project management information systems</a:t>
            </a:r>
            <a:r>
              <a:rPr lang="en-US" sz="2400" dirty="0" smtClean="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smtClean="0"/>
              <a:t>See the What Went Right? example of Kuala Lumpur’s Integrated Transport Information System on p. 169</a:t>
            </a:r>
          </a:p>
        </p:txBody>
      </p:sp>
      <p:sp>
        <p:nvSpPr>
          <p:cNvPr id="49154" name="Footer Placeholder 3"/>
          <p:cNvSpPr>
            <a:spLocks noGrp="1"/>
          </p:cNvSpPr>
          <p:nvPr>
            <p:ph type="ftr" sz="quarter" idx="11"/>
          </p:nvPr>
        </p:nvSpPr>
        <p:spPr bwMode="auto">
          <a:xfrm>
            <a:off x="0" y="6421437"/>
            <a:ext cx="2350681" cy="436564"/>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28600"/>
            <a:ext cx="8229600" cy="990600"/>
          </a:xfrm>
        </p:spPr>
        <p:txBody>
          <a:bodyPr>
            <a:normAutofit fontScale="90000"/>
          </a:bodyPr>
          <a:lstStyle/>
          <a:p>
            <a:r>
              <a:rPr lang="en-US" dirty="0" smtClean="0"/>
              <a:t>Monitoring and Controlling Project Work</a:t>
            </a:r>
          </a:p>
        </p:txBody>
      </p:sp>
      <p:sp>
        <p:nvSpPr>
          <p:cNvPr id="50181" name="Rectangle 3"/>
          <p:cNvSpPr>
            <a:spLocks noGrp="1" noChangeArrowheads="1"/>
          </p:cNvSpPr>
          <p:nvPr>
            <p:ph idx="1"/>
          </p:nvPr>
        </p:nvSpPr>
        <p:spPr>
          <a:xfrm>
            <a:off x="533400" y="1524000"/>
            <a:ext cx="8186738" cy="35814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0178"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457200" y="152400"/>
            <a:ext cx="8229600" cy="685800"/>
          </a:xfrm>
        </p:spPr>
        <p:txBody>
          <a:bodyPr>
            <a:noAutofit/>
          </a:bodyPr>
          <a:lstStyle/>
          <a:p>
            <a:r>
              <a:rPr lang="en-US" dirty="0" smtClean="0"/>
              <a:t>Media Snapshot</a:t>
            </a:r>
          </a:p>
        </p:txBody>
      </p:sp>
      <p:sp>
        <p:nvSpPr>
          <p:cNvPr id="9" name="Content Placeholder 8"/>
          <p:cNvSpPr>
            <a:spLocks noGrp="1"/>
          </p:cNvSpPr>
          <p:nvPr>
            <p:ph idx="1"/>
          </p:nvPr>
        </p:nvSpPr>
        <p:spPr>
          <a:xfrm>
            <a:off x="228600" y="914401"/>
            <a:ext cx="8458200" cy="5105399"/>
          </a:xfrm>
        </p:spPr>
        <p:txBody>
          <a:bodyPr>
            <a:noAutofit/>
          </a:bodyPr>
          <a:lstStyle/>
          <a:p>
            <a:pPr indent="457200">
              <a:lnSpc>
                <a:spcPct val="80000"/>
              </a:lnSpc>
              <a:tabLst>
                <a:tab pos="762000" algn="l"/>
              </a:tabLst>
            </a:pPr>
            <a:r>
              <a:rPr lang="en-US" sz="2200" dirty="0" smtClean="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200" dirty="0" smtClean="0"/>
          </a:p>
          <a:p>
            <a:pPr indent="457200" eaLnBrk="0" hangingPunct="0">
              <a:lnSpc>
                <a:spcPct val="80000"/>
              </a:lnSpc>
              <a:tabLst>
                <a:tab pos="762000" algn="l"/>
              </a:tabLst>
            </a:pPr>
            <a:r>
              <a:rPr lang="en-US" sz="2200" dirty="0" smtClean="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lnSpc>
                <a:spcPct val="80000"/>
              </a:lnSpc>
              <a:tabLst>
                <a:tab pos="762000" algn="l"/>
              </a:tabLst>
            </a:pPr>
            <a:r>
              <a:rPr lang="en-US" sz="2200" dirty="0" smtClean="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200" dirty="0" smtClean="0">
                <a:cs typeface="Times New Roman" pitchFamily="18" charset="0"/>
              </a:rPr>
              <a:t>.”*</a:t>
            </a:r>
          </a:p>
          <a:p>
            <a:pPr marL="109728" lvl="0" indent="0">
              <a:buClr>
                <a:srgbClr val="2DA2BF"/>
              </a:buClr>
              <a:buNone/>
            </a:pPr>
            <a:r>
              <a:rPr lang="en-US" sz="1700" dirty="0">
                <a:solidFill>
                  <a:prstClr val="black"/>
                </a:solidFill>
              </a:rPr>
              <a:t>*</a:t>
            </a:r>
            <a:r>
              <a:rPr lang="en-US" sz="1700" dirty="0" err="1">
                <a:solidFill>
                  <a:prstClr val="black"/>
                </a:solidFill>
              </a:rPr>
              <a:t>Foti</a:t>
            </a:r>
            <a:r>
              <a:rPr lang="en-US" sz="1700" dirty="0">
                <a:solidFill>
                  <a:prstClr val="black"/>
                </a:solidFill>
              </a:rPr>
              <a:t>, Ross, “The Best Winter Olympics, Period,” PM Network (January 2004) 23</a:t>
            </a:r>
            <a:r>
              <a:rPr lang="en-US" sz="1700" dirty="0" smtClean="0">
                <a:solidFill>
                  <a:prstClr val="black"/>
                </a:solidFill>
              </a:rPr>
              <a:t>.</a:t>
            </a:r>
            <a:endParaRPr lang="en-US" sz="1700" dirty="0">
              <a:solidFill>
                <a:prstClr val="black"/>
              </a:solidFill>
            </a:endParaRPr>
          </a:p>
        </p:txBody>
      </p:sp>
      <p:sp>
        <p:nvSpPr>
          <p:cNvPr id="8" name="Footer Placeholder 7"/>
          <p:cNvSpPr>
            <a:spLocks noGrp="1"/>
          </p:cNvSpPr>
          <p:nvPr>
            <p:ph type="ftr" sz="quarter" idx="11"/>
          </p:nvPr>
        </p:nvSpPr>
        <p:spPr/>
        <p:txBody>
          <a:bodyPr/>
          <a:lstStyle/>
          <a:p>
            <a:pPr>
              <a:defRPr/>
            </a:pPr>
            <a:r>
              <a:rPr lang="en-US" dirty="0" smtClean="0">
                <a:solidFill>
                  <a:prstClr val="black"/>
                </a:solidFill>
              </a:rPr>
              <a:t>Information Technology Project Management, Eighth Edition</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016949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normAutofit fontScale="90000"/>
          </a:bodyPr>
          <a:lstStyle/>
          <a:p>
            <a:r>
              <a:rPr lang="en-US" dirty="0" smtClean="0"/>
              <a:t>Performing Integrated Change Control</a:t>
            </a:r>
          </a:p>
        </p:txBody>
      </p:sp>
      <p:sp>
        <p:nvSpPr>
          <p:cNvPr id="52229" name="Rectangle 3"/>
          <p:cNvSpPr>
            <a:spLocks noGrp="1" noChangeArrowheads="1"/>
          </p:cNvSpPr>
          <p:nvPr>
            <p:ph idx="1"/>
          </p:nvPr>
        </p:nvSpPr>
        <p:spPr>
          <a:xfrm>
            <a:off x="457200" y="1481329"/>
            <a:ext cx="8229600" cy="2481072"/>
          </a:xfrm>
        </p:spPr>
        <p:txBody>
          <a:bodyPr>
            <a:normAutofit/>
          </a:bodyPr>
          <a:lstStyle/>
          <a:p>
            <a:pPr marL="609600" indent="-609600"/>
            <a:r>
              <a:rPr lang="en-US" sz="2800" dirty="0" smtClean="0"/>
              <a:t>Three main objectives are:</a:t>
            </a:r>
          </a:p>
          <a:p>
            <a:pPr marL="990600" lvl="1" indent="-533400"/>
            <a:r>
              <a:rPr lang="en-US" sz="2400" dirty="0" smtClean="0"/>
              <a:t>Influencing the factors that create changes to ensure that changes are beneficial</a:t>
            </a:r>
          </a:p>
          <a:p>
            <a:pPr marL="990600" lvl="1" indent="-533400"/>
            <a:r>
              <a:rPr lang="en-US" sz="2400" dirty="0" smtClean="0"/>
              <a:t>Determining that a change has occurred</a:t>
            </a:r>
          </a:p>
          <a:p>
            <a:pPr marL="990600" lvl="1" indent="-533400"/>
            <a:r>
              <a:rPr lang="en-US" sz="2400" dirty="0" smtClean="0"/>
              <a:t>Managing actual changes as they occur</a:t>
            </a:r>
          </a:p>
        </p:txBody>
      </p:sp>
      <p:sp>
        <p:nvSpPr>
          <p:cNvPr id="5222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3250" name="Footer Placeholder 3"/>
          <p:cNvSpPr>
            <a:spLocks noGrp="1"/>
          </p:cNvSpPr>
          <p:nvPr>
            <p:ph type="ftr" sz="quarter" idx="11"/>
          </p:nvPr>
        </p:nvSpPr>
        <p:spPr bwMode="auto">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r>
              <a:rPr lang="en-US" dirty="0" smtClean="0"/>
              <a:t>Change Control System</a:t>
            </a:r>
          </a:p>
        </p:txBody>
      </p:sp>
      <p:sp>
        <p:nvSpPr>
          <p:cNvPr id="54277" name="Rectangle 3"/>
          <p:cNvSpPr>
            <a:spLocks noGrp="1" noChangeArrowheads="1"/>
          </p:cNvSpPr>
          <p:nvPr>
            <p:ph idx="1"/>
          </p:nvPr>
        </p:nvSpPr>
        <p:spPr>
          <a:xfrm>
            <a:off x="457200" y="1481329"/>
            <a:ext cx="8458200" cy="2481072"/>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42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r>
              <a:rPr lang="en-US" dirty="0" smtClean="0"/>
              <a:t>Change Control Board (CCB)</a:t>
            </a:r>
          </a:p>
        </p:txBody>
      </p:sp>
      <p:sp>
        <p:nvSpPr>
          <p:cNvPr id="55301" name="Rectangle 3"/>
          <p:cNvSpPr>
            <a:spLocks noGrp="1" noChangeArrowheads="1"/>
          </p:cNvSpPr>
          <p:nvPr>
            <p:ph idx="1"/>
          </p:nvPr>
        </p:nvSpPr>
        <p:spPr>
          <a:xfrm>
            <a:off x="457200" y="1633728"/>
            <a:ext cx="8229600" cy="3090672"/>
          </a:xfrm>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52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457200" y="274638"/>
            <a:ext cx="8229600" cy="944562"/>
          </a:xfrm>
        </p:spPr>
        <p:txBody>
          <a:bodyPr/>
          <a:lstStyle/>
          <a:p>
            <a:r>
              <a:rPr lang="en-US" dirty="0" smtClean="0"/>
              <a:t>Making Timely Changes</a:t>
            </a:r>
          </a:p>
        </p:txBody>
      </p:sp>
      <p:sp>
        <p:nvSpPr>
          <p:cNvPr id="56325" name="Rectangle 3"/>
          <p:cNvSpPr>
            <a:spLocks noGrp="1" noChangeArrowheads="1"/>
          </p:cNvSpPr>
          <p:nvPr>
            <p:ph idx="1"/>
          </p:nvPr>
        </p:nvSpPr>
        <p:spPr>
          <a:xfrm>
            <a:off x="457200" y="1481329"/>
            <a:ext cx="8229600" cy="3928872"/>
          </a:xfrm>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632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808038"/>
          </a:xfrm>
        </p:spPr>
        <p:txBody>
          <a:bodyPr/>
          <a:lstStyle/>
          <a:p>
            <a:r>
              <a:rPr lang="en-US" dirty="0" smtClean="0"/>
              <a:t>Global Issues</a:t>
            </a:r>
            <a:endParaRPr lang="en-US" dirty="0"/>
          </a:p>
        </p:txBody>
      </p:sp>
      <p:sp>
        <p:nvSpPr>
          <p:cNvPr id="2" name="Content Placeholder 1"/>
          <p:cNvSpPr>
            <a:spLocks noGrp="1"/>
          </p:cNvSpPr>
          <p:nvPr>
            <p:ph idx="1"/>
          </p:nvPr>
        </p:nvSpPr>
        <p:spPr/>
        <p:txBody>
          <a:bodyPr>
            <a:normAutofit fontScale="85000" lnSpcReduction="20000"/>
          </a:bodyPr>
          <a:lstStyle/>
          <a:p>
            <a:r>
              <a:rPr lang="en-US" dirty="0"/>
              <a:t>Rapid changes in technology, such as the increased use of mobile roaming for </a:t>
            </a:r>
            <a:r>
              <a:rPr lang="en-US" dirty="0" smtClean="0"/>
              <a:t>communications, often </a:t>
            </a:r>
            <a:r>
              <a:rPr lang="en-US" dirty="0"/>
              <a:t>cause governments around the world to take action. </a:t>
            </a:r>
            <a:endParaRPr lang="en-US" dirty="0" smtClean="0"/>
          </a:p>
          <a:p>
            <a:r>
              <a:rPr lang="en-US" dirty="0" smtClean="0"/>
              <a:t>Incompatible hardware, software</a:t>
            </a:r>
            <a:r>
              <a:rPr lang="en-US" dirty="0"/>
              <a:t>, and networks can make communications difficult in some regions, and </a:t>
            </a:r>
            <a:r>
              <a:rPr lang="en-US" dirty="0" smtClean="0"/>
              <a:t>a lack </a:t>
            </a:r>
            <a:r>
              <a:rPr lang="en-US" dirty="0"/>
              <a:t>of competition can cause prices to soar. </a:t>
            </a:r>
            <a:endParaRPr lang="en-US" dirty="0" smtClean="0"/>
          </a:p>
          <a:p>
            <a:r>
              <a:rPr lang="en-US" dirty="0" smtClean="0"/>
              <a:t>Fortunately</a:t>
            </a:r>
            <a:r>
              <a:rPr lang="en-US" dirty="0"/>
              <a:t>, a group called the </a:t>
            </a:r>
            <a:r>
              <a:rPr lang="en-US" dirty="0" err="1" smtClean="0"/>
              <a:t>Organisation</a:t>
            </a:r>
            <a:r>
              <a:rPr lang="en-US" dirty="0" smtClean="0"/>
              <a:t> for </a:t>
            </a:r>
            <a:r>
              <a:rPr lang="en-US" dirty="0"/>
              <a:t>Economic Co-operation and Development (OECD) promotes policies that will </a:t>
            </a:r>
            <a:r>
              <a:rPr lang="en-US" dirty="0" smtClean="0"/>
              <a:t>improve the </a:t>
            </a:r>
            <a:r>
              <a:rPr lang="en-US" dirty="0"/>
              <a:t>economic and social well-being of people around the world. </a:t>
            </a:r>
            <a:endParaRPr lang="en-US" dirty="0" smtClean="0"/>
          </a:p>
          <a:p>
            <a:r>
              <a:rPr lang="en-US" dirty="0" smtClean="0"/>
              <a:t>In </a:t>
            </a:r>
            <a:r>
              <a:rPr lang="en-US" dirty="0"/>
              <a:t>February 2012, </a:t>
            </a:r>
            <a:r>
              <a:rPr lang="en-US" dirty="0" smtClean="0"/>
              <a:t>the OECD </a:t>
            </a:r>
            <a:r>
              <a:rPr lang="en-US" dirty="0"/>
              <a:t>called upon its members’ governments to boost competition in </a:t>
            </a:r>
            <a:r>
              <a:rPr lang="en-US" dirty="0" smtClean="0"/>
              <a:t>international mobile </a:t>
            </a:r>
            <a:r>
              <a:rPr lang="en-US" dirty="0"/>
              <a:t>roaming markets</a:t>
            </a:r>
            <a:r>
              <a:rPr lang="en-US" dirty="0" smtClean="0"/>
              <a:t>.</a:t>
            </a:r>
          </a:p>
          <a:p>
            <a:r>
              <a:rPr lang="en-US" dirty="0" smtClean="0"/>
              <a:t>By the end of 2013, wireless broadband penetration grew to 72.4% in the OECD area</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48</a:t>
            </a:fld>
            <a:endParaRPr lang="en-US" dirty="0"/>
          </a:p>
        </p:txBody>
      </p:sp>
    </p:spTree>
    <p:extLst>
      <p:ext uri="{BB962C8B-B14F-4D97-AF65-F5344CB8AC3E}">
        <p14:creationId xmlns:p14="http://schemas.microsoft.com/office/powerpoint/2010/main" val="141476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381000" y="152400"/>
            <a:ext cx="8305800" cy="914400"/>
          </a:xfrm>
        </p:spPr>
        <p:txBody>
          <a:bodyPr/>
          <a:lstStyle/>
          <a:p>
            <a:r>
              <a:rPr lang="en-US" dirty="0" smtClean="0"/>
              <a:t>Configuration Management</a:t>
            </a:r>
          </a:p>
        </p:txBody>
      </p:sp>
      <p:sp>
        <p:nvSpPr>
          <p:cNvPr id="57349" name="Rectangle 3"/>
          <p:cNvSpPr>
            <a:spLocks noGrp="1" noChangeArrowheads="1"/>
          </p:cNvSpPr>
          <p:nvPr>
            <p:ph idx="1"/>
          </p:nvPr>
        </p:nvSpPr>
        <p:spPr>
          <a:xfrm>
            <a:off x="228600" y="1143000"/>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73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228600"/>
            <a:ext cx="8229600" cy="1143000"/>
          </a:xfrm>
        </p:spPr>
        <p:txBody>
          <a:bodyPr>
            <a:normAutofit fontScale="90000"/>
          </a:bodyPr>
          <a:lstStyle/>
          <a:p>
            <a:r>
              <a:rPr lang="en-US" dirty="0" smtClean="0"/>
              <a:t>Project Integration Management Processes, Part 1</a:t>
            </a:r>
          </a:p>
        </p:txBody>
      </p:sp>
      <p:sp>
        <p:nvSpPr>
          <p:cNvPr id="13317" name="Rectangle 3"/>
          <p:cNvSpPr>
            <a:spLocks noGrp="1" noChangeArrowheads="1"/>
          </p:cNvSpPr>
          <p:nvPr>
            <p:ph idx="1"/>
          </p:nvPr>
        </p:nvSpPr>
        <p:spPr>
          <a:xfrm>
            <a:off x="228600" y="1417638"/>
            <a:ext cx="8491538" cy="4745037"/>
          </a:xfrm>
        </p:spPr>
        <p:txBody>
          <a:bodyPr>
            <a:normAutofit/>
          </a:bodyPr>
          <a:lstStyle/>
          <a:p>
            <a:r>
              <a:rPr lang="en-US" dirty="0"/>
              <a:t>1. Developing the project charter involves working with stakeholders to </a:t>
            </a:r>
            <a:r>
              <a:rPr lang="en-US" dirty="0" smtClean="0"/>
              <a:t>create the </a:t>
            </a:r>
            <a:r>
              <a:rPr lang="en-US" dirty="0"/>
              <a:t>document that formally authorizes a project—the charter.</a:t>
            </a:r>
          </a:p>
          <a:p>
            <a:r>
              <a:rPr lang="en-US" dirty="0"/>
              <a:t>2. Developing the project management plan involves coordinating all </a:t>
            </a:r>
            <a:r>
              <a:rPr lang="en-US" dirty="0" smtClean="0"/>
              <a:t>planning efforts </a:t>
            </a:r>
            <a:r>
              <a:rPr lang="en-US" dirty="0"/>
              <a:t>to create a consistent, coherent document—the project </a:t>
            </a:r>
            <a:r>
              <a:rPr lang="en-US" dirty="0" smtClean="0"/>
              <a:t>management plan</a:t>
            </a:r>
            <a:r>
              <a:rPr lang="en-US" dirty="0"/>
              <a:t>.</a:t>
            </a:r>
          </a:p>
          <a:p>
            <a:r>
              <a:rPr lang="en-US" dirty="0"/>
              <a:t>3. Directing and managing project work involves carrying out the </a:t>
            </a:r>
            <a:r>
              <a:rPr lang="en-US" dirty="0" smtClean="0"/>
              <a:t>project management </a:t>
            </a:r>
            <a:r>
              <a:rPr lang="en-US" dirty="0"/>
              <a:t>plan by performing the activities included in it.</a:t>
            </a:r>
            <a:endParaRPr lang="en-US" dirty="0" smtClean="0"/>
          </a:p>
        </p:txBody>
      </p:sp>
      <p:sp>
        <p:nvSpPr>
          <p:cNvPr id="13314"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fontScale="90000"/>
          </a:bodyPr>
          <a:lstStyle/>
          <a:p>
            <a:r>
              <a:rPr lang="en-US" sz="3600" dirty="0" smtClean="0"/>
              <a:t>Table 4-3. Suggestions for Performing Integrated Change Control</a:t>
            </a:r>
          </a:p>
        </p:txBody>
      </p:sp>
      <p:graphicFrame>
        <p:nvGraphicFramePr>
          <p:cNvPr id="6" name="Table 5" descr="A table with 1 columns and 8 rows."/>
          <p:cNvGraphicFramePr>
            <a:graphicFrameLocks noGrp="1"/>
          </p:cNvGraphicFramePr>
          <p:nvPr>
            <p:extLst>
              <p:ext uri="{D42A27DB-BD31-4B8C-83A1-F6EECF244321}">
                <p14:modId xmlns:p14="http://schemas.microsoft.com/office/powerpoint/2010/main" val="2146667938"/>
              </p:ext>
            </p:extLst>
          </p:nvPr>
        </p:nvGraphicFramePr>
        <p:xfrm>
          <a:off x="223043" y="1981199"/>
          <a:ext cx="8697913" cy="3048001"/>
        </p:xfrm>
        <a:graphic>
          <a:graphicData uri="http://schemas.openxmlformats.org/drawingml/2006/table">
            <a:tbl>
              <a:tblPr firstRow="1" bandRow="1">
                <a:tableStyleId>{2D5ABB26-0587-4C30-8999-92F81FD0307C}</a:tableStyleId>
              </a:tblPr>
              <a:tblGrid>
                <a:gridCol w="8697913"/>
              </a:tblGrid>
              <a:tr h="354419">
                <a:tc>
                  <a:txBody>
                    <a:bodyPr/>
                    <a:lstStyle/>
                    <a:p>
                      <a:r>
                        <a:rPr lang="en-US" sz="1600" spc="100" baseline="0" dirty="0" smtClean="0">
                          <a:latin typeface="Times New Roman" panose="02020603050405020304" pitchFamily="18" charset="0"/>
                          <a:cs typeface="Times New Roman" panose="02020603050405020304" pitchFamily="18" charset="0"/>
                        </a:rPr>
                        <a:t>View project management as a process of constant communication and negotiation.</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4419">
                <a:tc>
                  <a:txBody>
                    <a:bodyPr/>
                    <a:lstStyle/>
                    <a:p>
                      <a:r>
                        <a:rPr lang="en-US" sz="1600" spc="100" dirty="0" smtClean="0">
                          <a:latin typeface="Times New Roman" panose="02020603050405020304" pitchFamily="18" charset="0"/>
                          <a:cs typeface="Times New Roman" panose="02020603050405020304" pitchFamily="18" charset="0"/>
                        </a:rPr>
                        <a:t>Plan for change.</a:t>
                      </a: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4419">
                <a:tc>
                  <a:txBody>
                    <a:bodyPr/>
                    <a:lstStyle/>
                    <a:p>
                      <a:r>
                        <a:rPr lang="en-US" sz="1600" spc="100" dirty="0" smtClean="0">
                          <a:latin typeface="Times New Roman" panose="02020603050405020304" pitchFamily="18" charset="0"/>
                          <a:cs typeface="Times New Roman" panose="02020603050405020304" pitchFamily="18" charset="0"/>
                        </a:rPr>
                        <a:t>Establish a formal change</a:t>
                      </a:r>
                      <a:r>
                        <a:rPr lang="en-US" sz="1600" spc="100" baseline="0" dirty="0" smtClean="0">
                          <a:latin typeface="Times New Roman" panose="02020603050405020304" pitchFamily="18" charset="0"/>
                          <a:cs typeface="Times New Roman" panose="02020603050405020304" pitchFamily="18" charset="0"/>
                        </a:rPr>
                        <a:t> control system, including a change control board (</a:t>
                      </a:r>
                      <a:r>
                        <a:rPr lang="en-US" sz="1600" spc="100" baseline="0" dirty="0" err="1" smtClean="0">
                          <a:latin typeface="Times New Roman" panose="02020603050405020304" pitchFamily="18" charset="0"/>
                          <a:cs typeface="Times New Roman" panose="02020603050405020304" pitchFamily="18" charset="0"/>
                        </a:rPr>
                        <a:t>CCB</a:t>
                      </a:r>
                      <a:r>
                        <a:rPr lang="en-US" sz="1600" spc="100" baseline="0" dirty="0" smtClean="0">
                          <a:latin typeface="Times New Roman" panose="02020603050405020304" pitchFamily="18" charset="0"/>
                          <a:cs typeface="Times New Roman" panose="02020603050405020304" pitchFamily="18" charset="0"/>
                        </a:rPr>
                        <a:t>).</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4419">
                <a:tc>
                  <a:txBody>
                    <a:bodyPr/>
                    <a:lstStyle/>
                    <a:p>
                      <a:r>
                        <a:rPr lang="en-US" sz="1600" spc="100" dirty="0" smtClean="0">
                          <a:latin typeface="Times New Roman" panose="02020603050405020304" pitchFamily="18" charset="0"/>
                          <a:cs typeface="Times New Roman" panose="02020603050405020304" pitchFamily="18" charset="0"/>
                        </a:rPr>
                        <a:t>Use effective configuration management.</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4419">
                <a:tc>
                  <a:txBody>
                    <a:bodyPr/>
                    <a:lstStyle/>
                    <a:p>
                      <a:r>
                        <a:rPr lang="en-US" sz="1600" spc="100" dirty="0" smtClean="0">
                          <a:latin typeface="Times New Roman" panose="02020603050405020304" pitchFamily="18" charset="0"/>
                          <a:cs typeface="Times New Roman" panose="02020603050405020304" pitchFamily="18" charset="0"/>
                        </a:rPr>
                        <a:t>Define procedures for making timely decisions on smaller changes.</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02">
                <a:tc>
                  <a:txBody>
                    <a:bodyPr/>
                    <a:lstStyle/>
                    <a:p>
                      <a:r>
                        <a:rPr lang="en-US" sz="1600" spc="100" dirty="0" smtClean="0">
                          <a:latin typeface="Times New Roman" panose="02020603050405020304" pitchFamily="18" charset="0"/>
                          <a:cs typeface="Times New Roman" panose="02020603050405020304" pitchFamily="18" charset="0"/>
                        </a:rPr>
                        <a:t>Use written and oral performance</a:t>
                      </a:r>
                      <a:r>
                        <a:rPr lang="en-US" sz="1600" spc="100" baseline="0" dirty="0" smtClean="0">
                          <a:latin typeface="Times New Roman" panose="02020603050405020304" pitchFamily="18" charset="0"/>
                          <a:cs typeface="Times New Roman" panose="02020603050405020304" pitchFamily="18" charset="0"/>
                        </a:rPr>
                        <a:t> reports to help identify and manage change.</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02">
                <a:tc>
                  <a:txBody>
                    <a:bodyPr/>
                    <a:lstStyle/>
                    <a:p>
                      <a:r>
                        <a:rPr lang="en-US" sz="1600" spc="100" dirty="0" smtClean="0">
                          <a:latin typeface="Times New Roman" panose="02020603050405020304" pitchFamily="18" charset="0"/>
                          <a:cs typeface="Times New Roman" panose="02020603050405020304" pitchFamily="18" charset="0"/>
                        </a:rPr>
                        <a:t>Use project management and other software to help manage and communicate changes.</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02">
                <a:tc>
                  <a:txBody>
                    <a:bodyPr/>
                    <a:lstStyle/>
                    <a:p>
                      <a:r>
                        <a:rPr lang="en-US" sz="1600" spc="100" dirty="0" smtClean="0">
                          <a:latin typeface="Times New Roman" panose="02020603050405020304" pitchFamily="18" charset="0"/>
                          <a:cs typeface="Times New Roman" panose="02020603050405020304" pitchFamily="18" charset="0"/>
                        </a:rPr>
                        <a:t>Focus on leading the project team and meeting overall</a:t>
                      </a:r>
                      <a:r>
                        <a:rPr lang="en-US" sz="1600" spc="100" baseline="0" dirty="0" smtClean="0">
                          <a:latin typeface="Times New Roman" panose="02020603050405020304" pitchFamily="18" charset="0"/>
                          <a:cs typeface="Times New Roman" panose="02020603050405020304" pitchFamily="18" charset="0"/>
                        </a:rPr>
                        <a:t> project goals and expectations.</a:t>
                      </a:r>
                      <a:endParaRPr lang="en-US" sz="1600" spc="100" dirty="0">
                        <a:latin typeface="Times New Roman" panose="02020603050405020304" pitchFamily="18" charset="0"/>
                        <a:cs typeface="Times New Roman" panose="02020603050405020304" pitchFamily="18" charset="0"/>
                      </a:endParaRPr>
                    </a:p>
                  </a:txBody>
                  <a:tcPr>
                    <a:lnL>
                      <a:noFill/>
                    </a:lnL>
                    <a:lnR w="19050" cap="flat" cmpd="sng" algn="ctr">
                      <a:no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837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dirty="0" smtClean="0"/>
              <a:t>Closing Projects or Phases</a:t>
            </a:r>
          </a:p>
        </p:txBody>
      </p:sp>
      <p:sp>
        <p:nvSpPr>
          <p:cNvPr id="59397" name="Rectangle 3"/>
          <p:cNvSpPr>
            <a:spLocks noGrp="1" noChangeArrowheads="1"/>
          </p:cNvSpPr>
          <p:nvPr>
            <p:ph idx="1"/>
          </p:nvPr>
        </p:nvSpPr>
        <p:spPr>
          <a:xfrm>
            <a:off x="457200" y="1481329"/>
            <a:ext cx="8229600" cy="2785872"/>
          </a:xfrm>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93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
        <p:nvSpPr>
          <p:cNvPr id="60421" name="Rectangle 3"/>
          <p:cNvSpPr>
            <a:spLocks noGrp="1" noChangeArrowheads="1"/>
          </p:cNvSpPr>
          <p:nvPr>
            <p:ph idx="1"/>
          </p:nvPr>
        </p:nvSpPr>
        <p:spPr>
          <a:xfrm>
            <a:off x="381000" y="1676400"/>
            <a:ext cx="8458200" cy="31242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can facilitate communications</a:t>
            </a:r>
          </a:p>
          <a:p>
            <a:pPr lvl="1">
              <a:lnSpc>
                <a:spcPct val="90000"/>
              </a:lnSpc>
            </a:pPr>
            <a:r>
              <a:rPr lang="en-US" dirty="0" smtClean="0"/>
              <a:t>Project management software can pull everything together and show detailed and summarized information</a:t>
            </a:r>
          </a:p>
        </p:txBody>
      </p:sp>
      <p:sp>
        <p:nvSpPr>
          <p:cNvPr id="604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fontScale="90000"/>
          </a:bodyPr>
          <a:lstStyle/>
          <a:p>
            <a:r>
              <a:rPr lang="en-US" dirty="0" smtClean="0"/>
              <a:t>Figure 4-8. Sample Portfolio Management Software Screen</a:t>
            </a:r>
            <a:endParaRPr lang="en-US" dirty="0"/>
          </a:p>
        </p:txBody>
      </p:sp>
      <p:pic>
        <p:nvPicPr>
          <p:cNvPr id="6" name="Picture 5" descr="A screenshot from the ProjectManager.com website has a link to Sign up now, and a project dashboard with tabs for details, tasks, resources, alerts, issues, changes, reports and documents, as well as a series of 9 graphs opened on the dashboard (table, bar charts, pie chart, progress bars, and statistic plots. On the right side of the screen there is a project health table with 6 columns and 7 rows with the headers: time, cost, resource, progress, and efficiency. Each cell has a color green representing good health, yellow representing moderate health, or red representing fair health. Underneath there is a bar chart showing cost: actual, planned, and base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44" y="1295400"/>
            <a:ext cx="7439511" cy="4630002"/>
          </a:xfrm>
          <a:prstGeom prst="rect">
            <a:avLst/>
          </a:prstGeom>
        </p:spPr>
      </p:pic>
      <p:sp>
        <p:nvSpPr>
          <p:cNvPr id="13" name="Content Placeholder 12"/>
          <p:cNvSpPr>
            <a:spLocks noGrp="1"/>
          </p:cNvSpPr>
          <p:nvPr>
            <p:ph idx="1"/>
          </p:nvPr>
        </p:nvSpPr>
        <p:spPr>
          <a:xfrm>
            <a:off x="4985340" y="6021474"/>
            <a:ext cx="3244260" cy="303126"/>
          </a:xfrm>
        </p:spPr>
        <p:txBody>
          <a:bodyPr>
            <a:normAutofit lnSpcReduction="10000"/>
          </a:bodyPr>
          <a:lstStyle/>
          <a:p>
            <a:pPr marL="109728" indent="0">
              <a:buNone/>
            </a:pPr>
            <a:r>
              <a:rPr lang="en-US" sz="1500" dirty="0"/>
              <a:t>Source: </a:t>
            </a:r>
            <a:r>
              <a:rPr lang="en-US" sz="1500" dirty="0" smtClean="0"/>
              <a:t>www.projectmanager.com</a:t>
            </a:r>
            <a:endParaRPr lang="en-US" sz="1500" dirty="0"/>
          </a:p>
        </p:txBody>
      </p:sp>
      <p:sp>
        <p:nvSpPr>
          <p:cNvPr id="3" name="Footer Placeholder 2"/>
          <p:cNvSpPr>
            <a:spLocks noGrp="1"/>
          </p:cNvSpPr>
          <p:nvPr>
            <p:ph type="ftr" sz="quarter" idx="11"/>
          </p:nvPr>
        </p:nvSpPr>
        <p:spPr/>
        <p:txBody>
          <a:bodyPr/>
          <a:lstStyle/>
          <a:p>
            <a:pPr>
              <a:defRPr/>
            </a:pPr>
            <a:r>
              <a:rPr lang="en-US"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53</a:t>
            </a:fld>
            <a:endParaRPr lang="en-US" dirty="0"/>
          </a:p>
        </p:txBody>
      </p:sp>
    </p:spTree>
    <p:extLst>
      <p:ext uri="{BB962C8B-B14F-4D97-AF65-F5344CB8AC3E}">
        <p14:creationId xmlns:p14="http://schemas.microsoft.com/office/powerpoint/2010/main" val="9599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r>
              <a:rPr lang="en-US" dirty="0" smtClean="0"/>
              <a:t>Chapter Summary</a:t>
            </a:r>
          </a:p>
        </p:txBody>
      </p:sp>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the project charter</a:t>
            </a:r>
          </a:p>
          <a:p>
            <a:pPr lvl="1"/>
            <a:r>
              <a:rPr lang="en-US" dirty="0" smtClean="0"/>
              <a:t>Develop the project management plan</a:t>
            </a:r>
          </a:p>
          <a:p>
            <a:pPr lvl="1"/>
            <a:r>
              <a:rPr lang="en-US" dirty="0" smtClean="0"/>
              <a:t>Direct and manage project execution</a:t>
            </a:r>
          </a:p>
          <a:p>
            <a:pPr lvl="1"/>
            <a:r>
              <a:rPr lang="en-US" dirty="0" smtClean="0"/>
              <a:t>Monitor and control project work</a:t>
            </a:r>
          </a:p>
          <a:p>
            <a:pPr lvl="1"/>
            <a:r>
              <a:rPr lang="en-US" dirty="0" smtClean="0"/>
              <a:t>Perform integrated change control</a:t>
            </a:r>
          </a:p>
          <a:p>
            <a:pPr lvl="1"/>
            <a:r>
              <a:rPr lang="en-US" dirty="0" smtClean="0"/>
              <a:t>Close the project or phase</a:t>
            </a:r>
          </a:p>
        </p:txBody>
      </p:sp>
      <p:sp>
        <p:nvSpPr>
          <p:cNvPr id="614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normAutofit fontScale="90000"/>
          </a:bodyPr>
          <a:lstStyle/>
          <a:p>
            <a:r>
              <a:rPr lang="en-US" dirty="0" smtClean="0"/>
              <a:t>Project Integration Management Processes,</a:t>
            </a:r>
            <a:r>
              <a:rPr lang="en-US" baseline="0" dirty="0" smtClean="0"/>
              <a:t> Part 2</a:t>
            </a:r>
            <a:endParaRPr lang="en-US" dirty="0" smtClean="0"/>
          </a:p>
        </p:txBody>
      </p:sp>
      <p:sp>
        <p:nvSpPr>
          <p:cNvPr id="14341" name="Rectangle 3"/>
          <p:cNvSpPr>
            <a:spLocks noGrp="1" noChangeArrowheads="1"/>
          </p:cNvSpPr>
          <p:nvPr>
            <p:ph idx="1"/>
          </p:nvPr>
        </p:nvSpPr>
        <p:spPr>
          <a:xfrm>
            <a:off x="457200" y="1676400"/>
            <a:ext cx="8229600" cy="4330891"/>
          </a:xfrm>
        </p:spPr>
        <p:txBody>
          <a:bodyPr>
            <a:normAutofit/>
          </a:bodyPr>
          <a:lstStyle/>
          <a:p>
            <a:r>
              <a:rPr lang="en-US" dirty="0"/>
              <a:t>Monitoring and controlling project work involves overseeing activities </a:t>
            </a:r>
            <a:r>
              <a:rPr lang="en-US" dirty="0" smtClean="0"/>
              <a:t>to meet </a:t>
            </a:r>
            <a:r>
              <a:rPr lang="en-US" dirty="0"/>
              <a:t>the performance objectives of the </a:t>
            </a:r>
            <a:r>
              <a:rPr lang="en-US" dirty="0" smtClean="0"/>
              <a:t>project</a:t>
            </a:r>
          </a:p>
          <a:p>
            <a:r>
              <a:rPr lang="en-US" dirty="0"/>
              <a:t>Performing integrated change control involves identifying, evaluating, </a:t>
            </a:r>
            <a:r>
              <a:rPr lang="en-US" dirty="0" smtClean="0"/>
              <a:t>and managing </a:t>
            </a:r>
            <a:r>
              <a:rPr lang="en-US" dirty="0"/>
              <a:t>changes throughout the project life cycle. </a:t>
            </a:r>
            <a:endParaRPr lang="en-US" dirty="0" smtClean="0"/>
          </a:p>
          <a:p>
            <a:r>
              <a:rPr lang="en-US" dirty="0" smtClean="0"/>
              <a:t>Closing </a:t>
            </a:r>
            <a:r>
              <a:rPr lang="en-US" dirty="0"/>
              <a:t>the project or phase involves finalizing all activities to formally close </a:t>
            </a:r>
            <a:r>
              <a:rPr lang="en-US" dirty="0" smtClean="0"/>
              <a:t>the project </a:t>
            </a:r>
            <a:r>
              <a:rPr lang="en-US" dirty="0"/>
              <a:t>or phase.</a:t>
            </a:r>
            <a:endParaRPr lang="en-US" dirty="0" smtClean="0"/>
          </a:p>
        </p:txBody>
      </p:sp>
      <p:sp>
        <p:nvSpPr>
          <p:cNvPr id="14338"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normAutofit fontScale="90000"/>
          </a:bodyPr>
          <a:lstStyle/>
          <a:p>
            <a:r>
              <a:rPr lang="en-US" dirty="0" smtClean="0"/>
              <a:t>Figure 4-1. Project Integration Management Summary</a:t>
            </a:r>
          </a:p>
        </p:txBody>
      </p:sp>
      <p:pic>
        <p:nvPicPr>
          <p:cNvPr id="3" name="Picture 2" descr="A step-by-step of Project progression from start to finish. The bottom has a solid arrow with Project Start on the left end and Project Finish on the right end. From top to bottom the steps are:, First step, Initiating (bold) Process: Develop project charter (bold), arrow; Second step, Planning (bold), Process:, Develop project management plan (bold), Output:, Project management plan, arrow; Third step, Executing (bold) Process:, Develop project management plan (bold), Output: Project management plan, arrow; Fourth step, Monitoring and Controlling (bold), Process:, Monitor and control project work (bold), Outputs: Change requests, project management plan updates, project document updates, Process:, Perform integrated change control (bold), Outputs: Approved change requests, change log, project management plan updates, project documents updates, arrow; Fifth step, Closing (bold), Process:, Close project or phase (bold), Outputs: Final product, service, or result transition; organizational process assets updates, arrow."/>
          <p:cNvPicPr>
            <a:picLocks noChangeAspect="1"/>
          </p:cNvPicPr>
          <p:nvPr/>
        </p:nvPicPr>
        <p:blipFill>
          <a:blip r:embed="rId2"/>
          <a:stretch>
            <a:fillRect/>
          </a:stretch>
        </p:blipFill>
        <p:spPr>
          <a:xfrm>
            <a:off x="1718203" y="1524000"/>
            <a:ext cx="5707594" cy="4572000"/>
          </a:xfrm>
          <a:prstGeom prst="rect">
            <a:avLst/>
          </a:prstGeom>
        </p:spPr>
      </p:pic>
      <p:sp>
        <p:nvSpPr>
          <p:cNvPr id="15363" name="Footer Placeholder 3"/>
          <p:cNvSpPr>
            <a:spLocks noGrp="1"/>
          </p:cNvSpPr>
          <p:nvPr>
            <p:ph type="ftr" sz="quarter" idx="11"/>
          </p:nvPr>
        </p:nvSpPr>
        <p:spPr bwMode="auto">
          <a:xfrm>
            <a:off x="0" y="6324600"/>
            <a:ext cx="2350681" cy="533401"/>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152400"/>
            <a:ext cx="8305800" cy="685800"/>
          </a:xfrm>
        </p:spPr>
        <p:txBody>
          <a:bodyPr>
            <a:normAutofit fontScale="90000"/>
          </a:bodyPr>
          <a:lstStyle/>
          <a:p>
            <a:r>
              <a:rPr lang="en-US" dirty="0" smtClean="0"/>
              <a:t>What Went Wrong?</a:t>
            </a:r>
          </a:p>
        </p:txBody>
      </p:sp>
      <p:sp>
        <p:nvSpPr>
          <p:cNvPr id="16387" name="Content Placeholder 2"/>
          <p:cNvSpPr>
            <a:spLocks noGrp="1"/>
          </p:cNvSpPr>
          <p:nvPr>
            <p:ph idx="1"/>
          </p:nvPr>
        </p:nvSpPr>
        <p:spPr>
          <a:xfrm>
            <a:off x="228600" y="914400"/>
            <a:ext cx="8686800" cy="4572000"/>
          </a:xfrm>
        </p:spPr>
        <p:txBody>
          <a:bodyPr>
            <a:normAutofit/>
          </a:bodyPr>
          <a:lstStyle/>
          <a:p>
            <a:r>
              <a:rPr lang="en-US" sz="2400" dirty="0" smtClean="0"/>
              <a:t>The Surrey police force began looking into replacing its criminal intelligence system in 2005, but the project was finally cancelled in 2013, and the old system was replaced with a much less expensive one used by thirteen other forces</a:t>
            </a:r>
          </a:p>
          <a:p>
            <a:r>
              <a:rPr lang="en-US" sz="2400" dirty="0" smtClean="0"/>
              <a:t>The person in charge of the project would not take responsibility for it</a:t>
            </a:r>
          </a:p>
          <a:p>
            <a:r>
              <a:rPr lang="en-US" sz="2400" dirty="0" smtClean="0"/>
              <a:t>An audit report said the project was beyond their in-house capabilities and experience</a:t>
            </a:r>
          </a:p>
          <a:p>
            <a:r>
              <a:rPr lang="en-US" sz="2400" dirty="0" smtClean="0"/>
              <a:t>Organizations must make the right staffing/outsourcing decisions</a:t>
            </a:r>
          </a:p>
        </p:txBody>
      </p:sp>
      <p:sp>
        <p:nvSpPr>
          <p:cNvPr id="16388" name="Footer Placeholder 3"/>
          <p:cNvSpPr>
            <a:spLocks noGrp="1"/>
          </p:cNvSpPr>
          <p:nvPr>
            <p:ph type="ftr" sz="quarter" idx="11"/>
          </p:nvPr>
        </p:nvSpPr>
        <p:spPr bwMode="auto">
          <a:xfrm>
            <a:off x="0" y="6400801"/>
            <a:ext cx="2350681" cy="4572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152400"/>
            <a:ext cx="8229600" cy="1143000"/>
          </a:xfrm>
        </p:spPr>
        <p:txBody>
          <a:bodyPr>
            <a:normAutofit fontScale="90000"/>
          </a:bodyPr>
          <a:lstStyle/>
          <a:p>
            <a:r>
              <a:rPr lang="en-US" dirty="0" smtClean="0"/>
              <a:t>Strategic Planning and Project Selection</a:t>
            </a:r>
          </a:p>
        </p:txBody>
      </p:sp>
      <p:sp>
        <p:nvSpPr>
          <p:cNvPr id="17413" name="Rectangle 3"/>
          <p:cNvSpPr>
            <a:spLocks noGrp="1" noChangeArrowheads="1"/>
          </p:cNvSpPr>
          <p:nvPr>
            <p:ph idx="1"/>
          </p:nvPr>
        </p:nvSpPr>
        <p:spPr>
          <a:xfrm>
            <a:off x="381000" y="1371600"/>
            <a:ext cx="8534400" cy="4572000"/>
          </a:xfrm>
        </p:spPr>
        <p:txBody>
          <a:bodyPr/>
          <a:lstStyle/>
          <a:p>
            <a:r>
              <a:rPr lang="en-US" b="1" dirty="0" smtClean="0"/>
              <a:t>Strategic planning</a:t>
            </a:r>
            <a:r>
              <a:rPr lang="en-US" dirty="0" smtClean="0"/>
              <a:t> involves determining long-term objectives, predicting future trends, and projecting the need for new products and services</a:t>
            </a:r>
          </a:p>
          <a:p>
            <a:r>
              <a:rPr lang="en-US" dirty="0" smtClean="0"/>
              <a:t>Organizations often perform a </a:t>
            </a:r>
            <a:r>
              <a:rPr lang="en-US" b="1" dirty="0" smtClean="0"/>
              <a:t>SWOT analysis</a:t>
            </a:r>
          </a:p>
          <a:p>
            <a:pPr lvl="1"/>
            <a:r>
              <a:rPr lang="en-US" dirty="0" smtClean="0"/>
              <a:t>analyzing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a:t>
            </a:r>
          </a:p>
          <a:p>
            <a:r>
              <a:rPr lang="en-US" dirty="0" smtClean="0"/>
              <a:t>As part of strategic planning, organizations</a:t>
            </a:r>
          </a:p>
          <a:p>
            <a:pPr lvl="1"/>
            <a:r>
              <a:rPr lang="en-US" dirty="0" smtClean="0"/>
              <a:t>identify potential projects</a:t>
            </a:r>
          </a:p>
          <a:p>
            <a:pPr lvl="1"/>
            <a:r>
              <a:rPr lang="en-US" dirty="0" smtClean="0"/>
              <a:t>use realistic methods to select which projects to work on</a:t>
            </a:r>
          </a:p>
          <a:p>
            <a:pPr lvl="1"/>
            <a:r>
              <a:rPr lang="en-US" dirty="0" smtClean="0"/>
              <a:t>formalize project initiation by issuing a project charter</a:t>
            </a:r>
          </a:p>
        </p:txBody>
      </p:sp>
      <p:sp>
        <p:nvSpPr>
          <p:cNvPr id="17410" name="Footer Placeholder 3"/>
          <p:cNvSpPr>
            <a:spLocks noGrp="1"/>
          </p:cNvSpPr>
          <p:nvPr>
            <p:ph type="ftr" sz="quarter" idx="11"/>
          </p:nvPr>
        </p:nvSpPr>
        <p:spPr bwMode="auto">
          <a:xfrm>
            <a:off x="0" y="6324601"/>
            <a:ext cx="2350681" cy="533400"/>
          </a:xfrm>
          <a:noFill/>
          <a:ln>
            <a:miter lim="800000"/>
            <a:headEnd/>
            <a:tailEnd/>
          </a:ln>
        </p:spPr>
        <p:txBody>
          <a:bodyPr/>
          <a:lstStyle/>
          <a:p>
            <a:r>
              <a:rPr lang="en-US" dirty="0" smtClean="0"/>
              <a:t>Information Technology Project Management, Eighth Edition</a:t>
            </a:r>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2921</TotalTime>
  <Words>4278</Words>
  <Application>Microsoft Office PowerPoint</Application>
  <PresentationFormat>On-screen Show (4:3)</PresentationFormat>
  <Paragraphs>692</Paragraphs>
  <Slides>54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54</vt:i4>
      </vt:variant>
    </vt:vector>
  </HeadingPairs>
  <TitlesOfParts>
    <vt:vector size="67" baseType="lpstr">
      <vt:lpstr>Arial Unicode MS</vt:lpstr>
      <vt:lpstr>Arial</vt:lpstr>
      <vt:lpstr>Arial Rounded MT Bold</vt:lpstr>
      <vt:lpstr>Calibri</vt:lpstr>
      <vt:lpstr>Lucida Sans Unicode</vt:lpstr>
      <vt:lpstr>Tahoma</vt:lpstr>
      <vt:lpstr>Times New Roman</vt:lpstr>
      <vt:lpstr>Verdana</vt:lpstr>
      <vt:lpstr>Wingdings 2</vt:lpstr>
      <vt:lpstr>Wingdings 3</vt:lpstr>
      <vt:lpstr>Custom Design</vt:lpstr>
      <vt:lpstr>Concourse</vt:lpstr>
      <vt:lpstr>Theme1</vt:lpstr>
      <vt:lpstr>Chapter 4: Project Integration Management</vt:lpstr>
      <vt:lpstr>Learning Objectives, Part 1</vt:lpstr>
      <vt:lpstr>Learning Objectives, Part 2</vt:lpstr>
      <vt:lpstr>The Key to Overall Project Success: Good Project Integration Management</vt:lpstr>
      <vt:lpstr>Project Integration Management Processes, Part 1</vt:lpstr>
      <vt:lpstr>Project Integration Management Processes, Part 2</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Developing a Project Charter</vt:lpstr>
      <vt:lpstr>Inputs for Developing a Project Charter</vt:lpstr>
      <vt:lpstr>Table 4-1. Project Charter for the DNA-Sequencing Instrument Completion Project</vt:lpstr>
      <vt:lpstr>Table 4-1. Project Charter</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What Went Right?</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4-8. Sample Portfolio Management Software Screen</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230</cp:revision>
  <dcterms:created xsi:type="dcterms:W3CDTF">2001-07-05T23:10:12Z</dcterms:created>
  <dcterms:modified xsi:type="dcterms:W3CDTF">2018-08-08T15:18:53Z</dcterms:modified>
</cp:coreProperties>
</file>