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31" r:id="rId2"/>
  </p:sldMasterIdLst>
  <p:notesMasterIdLst>
    <p:notesMasterId r:id="rId45"/>
  </p:notesMasterIdLst>
  <p:handoutMasterIdLst>
    <p:handoutMasterId r:id="rId46"/>
  </p:handoutMasterIdLst>
  <p:sldIdLst>
    <p:sldId id="384" r:id="rId3"/>
    <p:sldId id="334" r:id="rId4"/>
    <p:sldId id="335" r:id="rId5"/>
    <p:sldId id="336" r:id="rId6"/>
    <p:sldId id="337" r:id="rId7"/>
    <p:sldId id="364" r:id="rId8"/>
    <p:sldId id="375" r:id="rId9"/>
    <p:sldId id="376" r:id="rId10"/>
    <p:sldId id="377" r:id="rId11"/>
    <p:sldId id="382" r:id="rId12"/>
    <p:sldId id="368" r:id="rId13"/>
    <p:sldId id="372" r:id="rId14"/>
    <p:sldId id="383" r:id="rId15"/>
    <p:sldId id="369" r:id="rId16"/>
    <p:sldId id="378" r:id="rId17"/>
    <p:sldId id="371" r:id="rId18"/>
    <p:sldId id="341" r:id="rId19"/>
    <p:sldId id="379" r:id="rId20"/>
    <p:sldId id="342" r:id="rId21"/>
    <p:sldId id="343" r:id="rId22"/>
    <p:sldId id="344" r:id="rId23"/>
    <p:sldId id="345" r:id="rId24"/>
    <p:sldId id="346" r:id="rId25"/>
    <p:sldId id="348" r:id="rId26"/>
    <p:sldId id="349" r:id="rId27"/>
    <p:sldId id="350" r:id="rId28"/>
    <p:sldId id="351" r:id="rId29"/>
    <p:sldId id="352" r:id="rId30"/>
    <p:sldId id="374" r:id="rId31"/>
    <p:sldId id="354" r:id="rId32"/>
    <p:sldId id="380" r:id="rId33"/>
    <p:sldId id="355" r:id="rId34"/>
    <p:sldId id="356" r:id="rId35"/>
    <p:sldId id="366" r:id="rId36"/>
    <p:sldId id="357" r:id="rId37"/>
    <p:sldId id="381" r:id="rId38"/>
    <p:sldId id="358" r:id="rId39"/>
    <p:sldId id="359" r:id="rId40"/>
    <p:sldId id="360" r:id="rId41"/>
    <p:sldId id="361" r:id="rId42"/>
    <p:sldId id="362" r:id="rId43"/>
    <p:sldId id="363" r:id="rId44"/>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hwalbe" initials="k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E0FA"/>
    <a:srgbClr val="C6E9FC"/>
    <a:srgbClr val="00B9EA"/>
    <a:srgbClr val="A4D6EA"/>
    <a:srgbClr val="C1E3F2"/>
    <a:srgbClr val="0093C3"/>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37" autoAdjust="0"/>
    <p:restoredTop sz="96461" autoAdjust="0"/>
  </p:normalViewPr>
  <p:slideViewPr>
    <p:cSldViewPr>
      <p:cViewPr varScale="1">
        <p:scale>
          <a:sx n="96" d="100"/>
          <a:sy n="96" d="100"/>
        </p:scale>
        <p:origin x="96" y="7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2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C65B926E-4E70-4E7C-A492-D0CDF3C7E1CF}" type="slidenum">
              <a:rPr lang="en-US"/>
              <a:pPr>
                <a:defRPr/>
              </a:pPr>
              <a:t>‹#›</a:t>
            </a:fld>
            <a:endParaRPr lang="en-US" dirty="0"/>
          </a:p>
        </p:txBody>
      </p:sp>
    </p:spTree>
    <p:extLst>
      <p:ext uri="{BB962C8B-B14F-4D97-AF65-F5344CB8AC3E}">
        <p14:creationId xmlns:p14="http://schemas.microsoft.com/office/powerpoint/2010/main" val="3321804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FB628D5B-A7C7-42E0-BFEE-8A6E6DE4D620}" type="slidenum">
              <a:rPr lang="en-US"/>
              <a:pPr>
                <a:defRPr/>
              </a:pPr>
              <a:t>‹#›</a:t>
            </a:fld>
            <a:endParaRPr lang="en-US" dirty="0"/>
          </a:p>
        </p:txBody>
      </p:sp>
    </p:spTree>
    <p:extLst>
      <p:ext uri="{BB962C8B-B14F-4D97-AF65-F5344CB8AC3E}">
        <p14:creationId xmlns:p14="http://schemas.microsoft.com/office/powerpoint/2010/main" val="21823003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kern="1200" dirty="0" smtClean="0">
              <a:solidFill>
                <a:schemeClr val="tx2"/>
              </a:solidFill>
              <a:effectLst>
                <a:outerShdw blurRad="38100" dist="38100" dir="2700000" algn="tl">
                  <a:srgbClr val="FFFFFF"/>
                </a:outerShdw>
              </a:effectLst>
              <a:latin typeface="Arial Rounded MT Bold" pitchFamily="34" charset="0"/>
              <a:ea typeface="+mn-ea"/>
              <a:cs typeface="+mn-cs"/>
            </a:endParaRPr>
          </a:p>
        </p:txBody>
      </p:sp>
      <p:sp>
        <p:nvSpPr>
          <p:cNvPr id="59396" name="Slide Number Placeholder 3"/>
          <p:cNvSpPr>
            <a:spLocks noGrp="1"/>
          </p:cNvSpPr>
          <p:nvPr>
            <p:ph type="sldNum" sz="quarter" idx="5"/>
          </p:nvPr>
        </p:nvSpPr>
        <p:spPr>
          <a:noFill/>
        </p:spPr>
        <p:txBody>
          <a:bodyPr/>
          <a:lstStyle/>
          <a:p>
            <a:fld id="{86EC327F-7E80-4D08-B8B0-0F574A3B94BC}" type="slidenum">
              <a:rPr lang="en-US" smtClean="0">
                <a:solidFill>
                  <a:srgbClr val="000000"/>
                </a:solidFill>
              </a:rPr>
              <a:pPr/>
              <a:t>1</a:t>
            </a:fld>
            <a:endParaRPr lang="en-US" dirty="0" smtClean="0">
              <a:solidFill>
                <a:srgbClr val="000000"/>
              </a:solidFill>
            </a:endParaRPr>
          </a:p>
        </p:txBody>
      </p:sp>
    </p:spTree>
    <p:extLst>
      <p:ext uri="{BB962C8B-B14F-4D97-AF65-F5344CB8AC3E}">
        <p14:creationId xmlns:p14="http://schemas.microsoft.com/office/powerpoint/2010/main" val="2776325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B628D5B-A7C7-42E0-BFEE-8A6E6DE4D620}" type="slidenum">
              <a:rPr lang="en-US" smtClean="0"/>
              <a:pPr>
                <a:defRPr/>
              </a:pPr>
              <a:t>2</a:t>
            </a:fld>
            <a:endParaRPr lang="en-US" dirty="0"/>
          </a:p>
        </p:txBody>
      </p:sp>
    </p:spTree>
    <p:extLst>
      <p:ext uri="{BB962C8B-B14F-4D97-AF65-F5344CB8AC3E}">
        <p14:creationId xmlns:p14="http://schemas.microsoft.com/office/powerpoint/2010/main" val="3444144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BEED858-41DD-4669-ACD0-0FE909D2C42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ED8AF82-58A6-4B0A-99BE-3E241868A7E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603D3F4-A0D0-405E-A767-F9A123F7238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Eighth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D5381041-9C54-49A7-A924-29D217AD23DC}"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2016</a:t>
            </a:r>
          </a:p>
        </p:txBody>
      </p:sp>
      <p:sp>
        <p:nvSpPr>
          <p:cNvPr id="3" name="Content Placeholder 2"/>
          <p:cNvSpPr>
            <a:spLocks noGrp="1"/>
          </p:cNvSpPr>
          <p:nvPr>
            <p:ph idx="1"/>
          </p:nvPr>
        </p:nvSpPr>
        <p:spPr>
          <a:xfrm>
            <a:off x="457200" y="1481138"/>
            <a:ext cx="8229600" cy="156686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rtlCol="0"/>
          <a:lstStyle>
            <a:extLst/>
          </a:lstStyle>
          <a:p>
            <a:r>
              <a:rPr lang="en-US" smtClean="0"/>
              <a:t>Click to edit Master title style</a:t>
            </a:r>
            <a:endParaRPr lang="en-US" dirty="0"/>
          </a:p>
        </p:txBody>
      </p:sp>
      <p:sp>
        <p:nvSpPr>
          <p:cNvPr id="5" name="Footer Placeholder 21"/>
          <p:cNvSpPr>
            <a:spLocks noGrp="1"/>
          </p:cNvSpPr>
          <p:nvPr>
            <p:ph type="ftr" sz="quarter" idx="10"/>
          </p:nvPr>
        </p:nvSpPr>
        <p:spPr>
          <a:xfrm>
            <a:off x="0" y="6324601"/>
            <a:ext cx="2590800" cy="533400"/>
          </a:xfrm>
        </p:spPr>
        <p:txBody>
          <a:bodyPr/>
          <a:lstStyle>
            <a:lvl1pPr algn="l">
              <a:buFontTx/>
              <a:buNone/>
              <a:defRPr sz="1200">
                <a:latin typeface="+mn-lt"/>
              </a:defRPr>
            </a:lvl1pPr>
          </a:lstStyle>
          <a:p>
            <a:pPr>
              <a:defRPr/>
            </a:pPr>
            <a:r>
              <a:rPr lang="en-US" dirty="0" smtClean="0"/>
              <a:t>Information Technology Project Management, Eighth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676C0B31-47C3-49FD-8211-A1EA24F16913}" type="slidenum">
              <a:rPr lang="en-US" smtClean="0"/>
              <a:pPr>
                <a:defRPr/>
              </a:pPr>
              <a:t>‹#›</a:t>
            </a:fld>
            <a:endParaRPr lang="en-US" dirty="0"/>
          </a:p>
        </p:txBody>
      </p:sp>
      <p:sp>
        <p:nvSpPr>
          <p:cNvPr id="8" name="Content Placeholder 7"/>
          <p:cNvSpPr>
            <a:spLocks noGrp="1"/>
          </p:cNvSpPr>
          <p:nvPr>
            <p:ph sz="quarter" idx="12"/>
          </p:nvPr>
        </p:nvSpPr>
        <p:spPr>
          <a:xfrm>
            <a:off x="3657600" y="4343400"/>
            <a:ext cx="4343400" cy="76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056DBD78-0C1C-4E39-B25C-2D86EF841901}"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F4B7A325-B10B-44F9-8D64-D11C845FEE90}"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428A81CF-9A71-4B4A-A02C-DA98461234B2}"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07E326B0-0E99-4EB4-8F79-0134171EA74C}"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15E64789-22BD-4B66-9BFC-904BA6707DB0}"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20D16DA-79A3-43C0-A698-4D27A49B6CE6}"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D0B4DA7-581C-40A3-BCB4-1307A955BB7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Eighth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C14E0A1E-657D-490E-9262-79448EA48781}"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5FA4337-D482-4795-909A-B265FCB8FB7E}"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DC3E4BF0-CDDD-45AA-8761-673D8D9691C1}"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B8358C7-1EB0-4EEF-A9D9-DA49F859DED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4E9A965-858B-487F-8735-1765BCABB59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704951A-0E7C-4F14-91E3-D33D5B465BB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0F80014F-D774-4519-B844-A2F39E4FCBD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D394E5C8-07BC-403D-807B-67B7EC92173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CCE72DE-727C-44FD-8C4B-6A992740AEA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56261B2-E792-4CCC-9B27-651612F41BC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D3329071-3EF5-4489-AD01-960B23CCFC6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Eighth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D3329071-3EF5-4489-AD01-960B23CCFC6D}"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762001"/>
            <a:ext cx="9144000" cy="1524000"/>
          </a:xfrm>
        </p:spPr>
        <p:txBody>
          <a:bodyPr>
            <a:noAutofit/>
          </a:bodyPr>
          <a:lstStyle/>
          <a:p>
            <a:pPr fontAlgn="auto">
              <a:spcAft>
                <a:spcPts val="0"/>
              </a:spcAft>
              <a:defRPr/>
            </a:pPr>
            <a:r>
              <a:rPr dirty="0">
                <a:effectLst>
                  <a:outerShdw blurRad="38100" dist="38100" dir="2700000" algn="tl">
                    <a:srgbClr val="FFFFFF"/>
                  </a:outerShdw>
                </a:effectLst>
                <a:latin typeface="Arial Rounded MT Bold" pitchFamily="34" charset="0"/>
              </a:rPr>
              <a:t>Chapter </a:t>
            </a:r>
            <a:r>
              <a:rPr lang="en-US">
                <a:effectLst>
                  <a:outerShdw blurRad="38100" dist="38100" dir="2700000" algn="tl">
                    <a:srgbClr val="FFFFFF"/>
                  </a:outerShdw>
                </a:effectLst>
                <a:latin typeface="Arial Rounded MT Bold" pitchFamily="34" charset="0"/>
              </a:rPr>
              <a:t>5</a:t>
            </a:r>
            <a:r>
              <a:rPr smtClean="0">
                <a:effectLst>
                  <a:outerShdw blurRad="38100" dist="38100" dir="2700000" algn="tl">
                    <a:srgbClr val="FFFFFF"/>
                  </a:outerShdw>
                </a:effectLst>
                <a:latin typeface="Arial Rounded MT Bold" pitchFamily="34" charset="0"/>
              </a:rPr>
              <a:t>:</a:t>
            </a:r>
            <a:r>
              <a:rPr lang="en-US" smtClean="0">
                <a:effectLst>
                  <a:outerShdw blurRad="38100" dist="38100" dir="2700000" algn="tl">
                    <a:srgbClr val="FFFFFF"/>
                  </a:outerShdw>
                </a:effectLst>
                <a:latin typeface="Arial Rounded MT Bold" pitchFamily="34" charset="0"/>
              </a:rPr>
              <a:t/>
            </a:r>
            <a:br>
              <a:rPr lang="en-US" smtClean="0">
                <a:effectLst>
                  <a:outerShdw blurRad="38100" dist="38100" dir="2700000" algn="tl">
                    <a:srgbClr val="FFFFFF"/>
                  </a:outerShdw>
                </a:effectLst>
                <a:latin typeface="Arial Rounded MT Bold" pitchFamily="34" charset="0"/>
              </a:rPr>
            </a:br>
            <a:r>
              <a:rPr lang="en-US" sz="4400" smtClean="0">
                <a:effectLst>
                  <a:outerShdw blurRad="38100" dist="38100" dir="2700000" algn="tl">
                    <a:srgbClr val="FFFFFF"/>
                  </a:outerShdw>
                </a:effectLst>
                <a:latin typeface="Arial Rounded MT Bold" pitchFamily="34" charset="0"/>
              </a:rPr>
              <a:t>Project </a:t>
            </a:r>
            <a:r>
              <a:rPr lang="en-US" sz="4400" dirty="0">
                <a:effectLst>
                  <a:outerShdw blurRad="38100" dist="38100" dir="2700000" algn="tl">
                    <a:srgbClr val="FFFFFF"/>
                  </a:outerShdw>
                </a:effectLst>
                <a:latin typeface="Arial Rounded MT Bold" pitchFamily="34" charset="0"/>
              </a:rPr>
              <a:t>Scope Management</a:t>
            </a:r>
            <a:endParaRPr dirty="0">
              <a:effectLst>
                <a:outerShdw blurRad="38100" dist="38100" dir="2700000" algn="tl">
                  <a:srgbClr val="FFFFFF"/>
                </a:outerShdw>
              </a:effectLst>
              <a:latin typeface="Arial Rounded MT Bold" pitchFamily="34" charset="0"/>
            </a:endParaRPr>
          </a:p>
        </p:txBody>
      </p:sp>
      <p:sp>
        <p:nvSpPr>
          <p:cNvPr id="2" name="Subtitle 1"/>
          <p:cNvSpPr>
            <a:spLocks noGrp="1"/>
          </p:cNvSpPr>
          <p:nvPr>
            <p:ph type="subTitle" idx="1"/>
          </p:nvPr>
        </p:nvSpPr>
        <p:spPr>
          <a:xfrm>
            <a:off x="208000" y="3657600"/>
            <a:ext cx="5659400" cy="1199704"/>
          </a:xfrm>
        </p:spPr>
        <p:txBody>
          <a:bodyPr/>
          <a:lstStyle/>
          <a:p>
            <a:pPr lvl="0" algn="l">
              <a:spcBef>
                <a:spcPct val="0"/>
              </a:spcBef>
              <a:defRPr/>
            </a:pPr>
            <a:r>
              <a:rPr lang="en-US" sz="2800" b="1" dirty="0">
                <a:effectLst>
                  <a:outerShdw blurRad="38100" dist="38100" dir="2700000" algn="tl">
                    <a:srgbClr val="FFFFFF"/>
                  </a:outerShdw>
                </a:effectLst>
                <a:latin typeface="Arial Rounded MT Bold" pitchFamily="34" charset="0"/>
                <a:ea typeface="+mj-ea"/>
                <a:cs typeface="+mj-cs"/>
              </a:rPr>
              <a:t>Information Technology Project Management, Eighth Edition</a:t>
            </a:r>
          </a:p>
        </p:txBody>
      </p:sp>
      <p:sp>
        <p:nvSpPr>
          <p:cNvPr id="6" name="TextBox 5"/>
          <p:cNvSpPr txBox="1"/>
          <p:nvPr/>
        </p:nvSpPr>
        <p:spPr>
          <a:xfrm>
            <a:off x="304800" y="5791200"/>
            <a:ext cx="5389600" cy="430887"/>
          </a:xfrm>
          <a:prstGeom prst="rect">
            <a:avLst/>
          </a:prstGeom>
          <a:noFill/>
        </p:spPr>
        <p:txBody>
          <a:bodyPr wrap="square" rtlCol="0">
            <a:spAutoFit/>
          </a:bodyPr>
          <a:lstStyle/>
          <a:p>
            <a:r>
              <a:rPr lang="en-US" dirty="0" smtClean="0">
                <a:solidFill>
                  <a:prstClr val="black"/>
                </a:solidFill>
              </a:rPr>
              <a:t>Note: See the text itself for full citations.</a:t>
            </a:r>
            <a:endParaRPr lang="en-US" dirty="0">
              <a:solidFill>
                <a:prstClr val="black"/>
              </a:solidFill>
            </a:endParaRPr>
          </a:p>
        </p:txBody>
      </p:sp>
      <p:pic>
        <p:nvPicPr>
          <p:cNvPr id="8" name="Picture 7" descr="The cover of Information Technology Project Management, Eighth Edition by Kathy Schwalbe. The cover features four individuals looking away from the camera and onto a complex map."/>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2928109"/>
            <a:ext cx="2646400" cy="3277621"/>
          </a:xfrm>
          <a:prstGeom prst="rect">
            <a:avLst/>
          </a:prstGeom>
        </p:spPr>
      </p:pic>
    </p:spTree>
    <p:extLst>
      <p:ext uri="{BB962C8B-B14F-4D97-AF65-F5344CB8AC3E}">
        <p14:creationId xmlns:p14="http://schemas.microsoft.com/office/powerpoint/2010/main" val="1116407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Went Right?</a:t>
            </a:r>
            <a:endParaRPr lang="en-US" dirty="0"/>
          </a:p>
        </p:txBody>
      </p:sp>
      <p:sp>
        <p:nvSpPr>
          <p:cNvPr id="2" name="Content Placeholder 1"/>
          <p:cNvSpPr>
            <a:spLocks noGrp="1"/>
          </p:cNvSpPr>
          <p:nvPr>
            <p:ph idx="1"/>
          </p:nvPr>
        </p:nvSpPr>
        <p:spPr>
          <a:xfrm>
            <a:off x="457200" y="1481138"/>
            <a:ext cx="8229600" cy="3776662"/>
          </a:xfrm>
        </p:spPr>
        <p:txBody>
          <a:bodyPr/>
          <a:lstStyle/>
          <a:p>
            <a:r>
              <a:rPr lang="en-US" dirty="0" smtClean="0"/>
              <a:t>Projected number of jobs for business analysts expected to increase 19 percent by 2022</a:t>
            </a:r>
          </a:p>
          <a:p>
            <a:r>
              <a:rPr lang="en-US" dirty="0" smtClean="0"/>
              <a:t>Only 49 percent of survey respondents had the resources in place to do requirements management properly and 53 percent failed to use a formal process to validate requirements</a:t>
            </a:r>
          </a:p>
          <a:p>
            <a:r>
              <a:rPr lang="en-US" dirty="0" smtClean="0"/>
              <a:t>There are several certifications available for business analysis to help meet this need</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10</a:t>
            </a:fld>
            <a:endParaRPr lang="en-US" dirty="0"/>
          </a:p>
        </p:txBody>
      </p:sp>
    </p:spTree>
    <p:extLst>
      <p:ext uri="{BB962C8B-B14F-4D97-AF65-F5344CB8AC3E}">
        <p14:creationId xmlns:p14="http://schemas.microsoft.com/office/powerpoint/2010/main" val="2141359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Collecting Requirements</a:t>
            </a:r>
            <a:endParaRPr lang="en-US" dirty="0"/>
          </a:p>
        </p:txBody>
      </p:sp>
      <p:sp>
        <p:nvSpPr>
          <p:cNvPr id="2" name="Content Placeholder 1"/>
          <p:cNvSpPr>
            <a:spLocks noGrp="1"/>
          </p:cNvSpPr>
          <p:nvPr>
            <p:ph idx="1"/>
          </p:nvPr>
        </p:nvSpPr>
        <p:spPr>
          <a:xfrm>
            <a:off x="457200" y="1489076"/>
            <a:ext cx="8229600" cy="2667000"/>
          </a:xfrm>
        </p:spPr>
        <p:txBody>
          <a:bodyPr/>
          <a:lstStyle/>
          <a:p>
            <a:r>
              <a:rPr lang="en-US" dirty="0" smtClean="0"/>
              <a:t>For some IT projects, it is helpful to divide requirements development into categories called elicitation, analysis, specification, and validation </a:t>
            </a:r>
          </a:p>
          <a:p>
            <a:r>
              <a:rPr lang="en-US" dirty="0" smtClean="0"/>
              <a:t>It is important to use an iterative approach to defining requirements since they are often unclear early in a project</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9050"/>
            <a:ext cx="8229600" cy="1352550"/>
          </a:xfrm>
        </p:spPr>
        <p:txBody>
          <a:bodyPr>
            <a:noAutofit/>
          </a:bodyPr>
          <a:lstStyle/>
          <a:p>
            <a:r>
              <a:rPr lang="en-US" sz="3600" dirty="0" smtClean="0"/>
              <a:t>Figure 5-2. Relative Cost to Correct a Software Requirement Defect</a:t>
            </a:r>
            <a:endParaRPr lang="en-US" sz="3600" dirty="0"/>
          </a:p>
        </p:txBody>
      </p:sp>
      <p:pic>
        <p:nvPicPr>
          <p:cNvPr id="6" name="Picture 5" descr="Bar graph with development phase on the x axis and relative cost on the y axis from 0 to 3500. Design and architecture is 100; implementation is 500; integration testing is 1,000; customer beta test is 1,500; and post product release is 3,000. "/>
          <p:cNvPicPr>
            <a:picLocks noChangeAspect="1"/>
          </p:cNvPicPr>
          <p:nvPr/>
        </p:nvPicPr>
        <p:blipFill rotWithShape="1">
          <a:blip r:embed="rId2">
            <a:extLst>
              <a:ext uri="{28A0092B-C50C-407E-A947-70E740481C1C}">
                <a14:useLocalDpi xmlns:a14="http://schemas.microsoft.com/office/drawing/2010/main" val="0"/>
              </a:ext>
            </a:extLst>
          </a:blip>
          <a:srcRect b="10668"/>
          <a:stretch/>
        </p:blipFill>
        <p:spPr>
          <a:xfrm>
            <a:off x="1577975" y="1524000"/>
            <a:ext cx="5988049" cy="4649142"/>
          </a:xfrm>
          <a:prstGeom prst="rect">
            <a:avLst/>
          </a:prstGeom>
        </p:spPr>
      </p:pic>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Best Practice</a:t>
            </a:r>
            <a:endParaRPr lang="en-US" dirty="0"/>
          </a:p>
        </p:txBody>
      </p:sp>
      <p:sp>
        <p:nvSpPr>
          <p:cNvPr id="2" name="Content Placeholder 1"/>
          <p:cNvSpPr>
            <a:spLocks noGrp="1"/>
          </p:cNvSpPr>
          <p:nvPr>
            <p:ph idx="1"/>
          </p:nvPr>
        </p:nvSpPr>
        <p:spPr>
          <a:xfrm>
            <a:off x="457200" y="1633538"/>
            <a:ext cx="8229600" cy="2709862"/>
          </a:xfrm>
        </p:spPr>
        <p:txBody>
          <a:bodyPr/>
          <a:lstStyle/>
          <a:p>
            <a:r>
              <a:rPr lang="en-US" dirty="0" smtClean="0"/>
              <a:t>Book called “How Google Tests Software” describes how Google changed their culture as quality rests on the shoulders of those writing the code; they don’t rely on testers to ensure quality</a:t>
            </a:r>
          </a:p>
          <a:p>
            <a:r>
              <a:rPr lang="en-US" dirty="0" smtClean="0"/>
              <a:t>Google also does not believe in fads of buzzwords, including Agile</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13</a:t>
            </a:fld>
            <a:endParaRPr lang="en-US" dirty="0"/>
          </a:p>
        </p:txBody>
      </p:sp>
    </p:spTree>
    <p:extLst>
      <p:ext uri="{BB962C8B-B14F-4D97-AF65-F5344CB8AC3E}">
        <p14:creationId xmlns:p14="http://schemas.microsoft.com/office/powerpoint/2010/main" val="616577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8686800" cy="914400"/>
          </a:xfrm>
        </p:spPr>
        <p:txBody>
          <a:bodyPr>
            <a:noAutofit/>
          </a:bodyPr>
          <a:lstStyle/>
          <a:p>
            <a:r>
              <a:rPr lang="en-US" sz="3600" dirty="0" smtClean="0"/>
              <a:t>Methods for Collecting Requirements</a:t>
            </a:r>
            <a:endParaRPr lang="en-US" sz="3600" dirty="0"/>
          </a:p>
        </p:txBody>
      </p:sp>
      <p:sp>
        <p:nvSpPr>
          <p:cNvPr id="2" name="Content Placeholder 1"/>
          <p:cNvSpPr>
            <a:spLocks noGrp="1"/>
          </p:cNvSpPr>
          <p:nvPr>
            <p:ph idx="1"/>
          </p:nvPr>
        </p:nvSpPr>
        <p:spPr>
          <a:xfrm>
            <a:off x="152400" y="1066800"/>
            <a:ext cx="8839200" cy="5105400"/>
          </a:xfrm>
        </p:spPr>
        <p:txBody>
          <a:bodyPr/>
          <a:lstStyle/>
          <a:p>
            <a:r>
              <a:rPr lang="en-US" dirty="0" smtClean="0"/>
              <a:t>Interviewing </a:t>
            </a:r>
          </a:p>
          <a:p>
            <a:r>
              <a:rPr lang="en-US" dirty="0" smtClean="0"/>
              <a:t>Focus groups and facilitated workshops</a:t>
            </a:r>
          </a:p>
          <a:p>
            <a:r>
              <a:rPr lang="en-US" dirty="0" smtClean="0"/>
              <a:t>Using group creativity and decision-making techniques</a:t>
            </a:r>
          </a:p>
          <a:p>
            <a:r>
              <a:rPr lang="en-US" dirty="0" smtClean="0"/>
              <a:t>Questionnaires and surveys </a:t>
            </a:r>
          </a:p>
          <a:p>
            <a:r>
              <a:rPr lang="en-US" dirty="0" smtClean="0"/>
              <a:t>Observation </a:t>
            </a:r>
          </a:p>
          <a:p>
            <a:r>
              <a:rPr lang="en-US" dirty="0" smtClean="0"/>
              <a:t>Prototyping </a:t>
            </a:r>
          </a:p>
          <a:p>
            <a:r>
              <a:rPr lang="en-US" b="1" dirty="0" smtClean="0"/>
              <a:t>Benchmarking</a:t>
            </a:r>
            <a:r>
              <a:rPr lang="en-US" dirty="0"/>
              <a:t>, or generating ideas by comparing specific project practices or </a:t>
            </a:r>
            <a:r>
              <a:rPr lang="en-US" dirty="0" smtClean="0"/>
              <a:t>product characteristics </a:t>
            </a:r>
            <a:r>
              <a:rPr lang="en-US" dirty="0"/>
              <a:t>to those of other projects or products inside or outside the </a:t>
            </a:r>
            <a:r>
              <a:rPr lang="en-US" dirty="0" smtClean="0"/>
              <a:t>performing organization</a:t>
            </a:r>
            <a:r>
              <a:rPr lang="en-US" dirty="0"/>
              <a:t>, can also be used to collect </a:t>
            </a:r>
            <a:r>
              <a:rPr lang="en-US" dirty="0" smtClean="0"/>
              <a:t>requirements</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6038"/>
            <a:ext cx="8229600" cy="1417638"/>
          </a:xfrm>
        </p:spPr>
        <p:txBody>
          <a:bodyPr>
            <a:noAutofit/>
          </a:bodyPr>
          <a:lstStyle/>
          <a:p>
            <a:r>
              <a:rPr lang="en-US" sz="4000" dirty="0" smtClean="0"/>
              <a:t>Statistics on Requirements for Software Projects (2011 Survey)*</a:t>
            </a:r>
            <a:endParaRPr lang="en-US" sz="4000" dirty="0"/>
          </a:p>
        </p:txBody>
      </p:sp>
      <p:sp>
        <p:nvSpPr>
          <p:cNvPr id="2" name="Content Placeholder 1"/>
          <p:cNvSpPr>
            <a:spLocks noGrp="1"/>
          </p:cNvSpPr>
          <p:nvPr>
            <p:ph idx="1"/>
          </p:nvPr>
        </p:nvSpPr>
        <p:spPr>
          <a:xfrm>
            <a:off x="228600" y="1504969"/>
            <a:ext cx="8763000" cy="4362431"/>
          </a:xfrm>
        </p:spPr>
        <p:txBody>
          <a:bodyPr/>
          <a:lstStyle/>
          <a:p>
            <a:r>
              <a:rPr lang="en-US" dirty="0"/>
              <a:t>Eighty-eight percent of the software projects involved enhancing </a:t>
            </a:r>
            <a:r>
              <a:rPr lang="en-US" dirty="0" smtClean="0"/>
              <a:t>existing products </a:t>
            </a:r>
            <a:r>
              <a:rPr lang="en-US" dirty="0"/>
              <a:t>instead of creating new </a:t>
            </a:r>
            <a:r>
              <a:rPr lang="en-US" dirty="0" smtClean="0"/>
              <a:t>ones</a:t>
            </a:r>
          </a:p>
          <a:p>
            <a:r>
              <a:rPr lang="en-US" dirty="0"/>
              <a:t>Eighty-six percent of respondents said that customer satisfaction was the </a:t>
            </a:r>
            <a:r>
              <a:rPr lang="en-US" dirty="0" smtClean="0"/>
              <a:t>most important </a:t>
            </a:r>
            <a:r>
              <a:rPr lang="en-US" dirty="0"/>
              <a:t>metric for measuring the success of development </a:t>
            </a:r>
            <a:r>
              <a:rPr lang="en-US" dirty="0" smtClean="0"/>
              <a:t>projects</a:t>
            </a:r>
            <a:endParaRPr lang="en-US" dirty="0"/>
          </a:p>
          <a:p>
            <a:r>
              <a:rPr lang="en-US" dirty="0"/>
              <a:t>Eighty-three percent of software development teams still use Microsoft </a:t>
            </a:r>
            <a:r>
              <a:rPr lang="en-US" dirty="0" smtClean="0"/>
              <a:t>Office applications </a:t>
            </a:r>
            <a:r>
              <a:rPr lang="en-US" dirty="0"/>
              <a:t>such as Word and Excel as their main tools to </a:t>
            </a:r>
            <a:r>
              <a:rPr lang="en-US" dirty="0" smtClean="0"/>
              <a:t>communicate requirements</a:t>
            </a:r>
            <a:endParaRPr lang="en-US" dirty="0"/>
          </a:p>
        </p:txBody>
      </p:sp>
      <p:sp>
        <p:nvSpPr>
          <p:cNvPr id="10" name="Content Placeholder 9"/>
          <p:cNvSpPr>
            <a:spLocks noGrp="1"/>
          </p:cNvSpPr>
          <p:nvPr>
            <p:ph sz="quarter" idx="12"/>
          </p:nvPr>
        </p:nvSpPr>
        <p:spPr>
          <a:xfrm>
            <a:off x="4114800" y="5959701"/>
            <a:ext cx="4419600" cy="282537"/>
          </a:xfrm>
        </p:spPr>
        <p:txBody>
          <a:bodyPr/>
          <a:lstStyle/>
          <a:p>
            <a:pPr marL="109537" indent="0">
              <a:buNone/>
            </a:pPr>
            <a:r>
              <a:rPr lang="en-US" sz="1000" dirty="0"/>
              <a:t>*John Simpson, “2011: The State of Requirements Management” (2011</a:t>
            </a:r>
            <a:r>
              <a:rPr lang="en-US" sz="1000" dirty="0" smtClean="0"/>
              <a:t>).</a:t>
            </a:r>
            <a:endParaRPr lang="en-US" sz="1000" dirty="0"/>
          </a:p>
        </p:txBody>
      </p:sp>
      <p:sp>
        <p:nvSpPr>
          <p:cNvPr id="4" name="Footer Placeholder 3"/>
          <p:cNvSpPr>
            <a:spLocks noGrp="1"/>
          </p:cNvSpPr>
          <p:nvPr>
            <p:ph type="ftr" sz="quarter" idx="10"/>
          </p:nvPr>
        </p:nvSpPr>
        <p:spPr>
          <a:xfrm>
            <a:off x="0" y="6400800"/>
            <a:ext cx="2590800" cy="511137"/>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a:xfrm>
            <a:off x="8763000" y="6656368"/>
            <a:ext cx="381000" cy="201632"/>
          </a:xfrm>
        </p:spPr>
        <p:txBody>
          <a:bodyPr/>
          <a:lstStyle/>
          <a:p>
            <a:pPr>
              <a:defRPr/>
            </a:pPr>
            <a:fld id="{676C0B31-47C3-49FD-8211-A1EA24F16913}" type="slidenum">
              <a:rPr lang="en-US" smtClean="0"/>
              <a:pPr>
                <a:defRPr/>
              </a:pPr>
              <a:t>15</a:t>
            </a:fld>
            <a:endParaRPr lang="en-US" dirty="0"/>
          </a:p>
        </p:txBody>
      </p:sp>
    </p:spTree>
    <p:extLst>
      <p:ext uri="{BB962C8B-B14F-4D97-AF65-F5344CB8AC3E}">
        <p14:creationId xmlns:p14="http://schemas.microsoft.com/office/powerpoint/2010/main" val="3327590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normAutofit fontScale="90000"/>
          </a:bodyPr>
          <a:lstStyle/>
          <a:p>
            <a:r>
              <a:rPr lang="en-US" dirty="0" smtClean="0"/>
              <a:t>Requirements Traceability Matrix</a:t>
            </a:r>
            <a:endParaRPr lang="en-US" dirty="0"/>
          </a:p>
        </p:txBody>
      </p:sp>
      <p:sp>
        <p:nvSpPr>
          <p:cNvPr id="2" name="Content Placeholder 1"/>
          <p:cNvSpPr>
            <a:spLocks noGrp="1"/>
          </p:cNvSpPr>
          <p:nvPr>
            <p:ph idx="1"/>
          </p:nvPr>
        </p:nvSpPr>
        <p:spPr>
          <a:xfrm>
            <a:off x="457200" y="1244600"/>
            <a:ext cx="8229600" cy="2286000"/>
          </a:xfrm>
        </p:spPr>
        <p:txBody>
          <a:bodyPr/>
          <a:lstStyle/>
          <a:p>
            <a:r>
              <a:rPr lang="en-US" sz="2400" dirty="0" smtClean="0"/>
              <a:t>A </a:t>
            </a:r>
            <a:r>
              <a:rPr lang="en-US" sz="2400" b="1" dirty="0" smtClean="0"/>
              <a:t>requirements traceability matrix (RTM) </a:t>
            </a:r>
            <a:r>
              <a:rPr lang="en-US" sz="2400" dirty="0" smtClean="0"/>
              <a:t>is a table that lists requirements, various attributes of each requirement, and the status of the requirements to ensure that all requirements are addressed</a:t>
            </a:r>
          </a:p>
          <a:p>
            <a:r>
              <a:rPr lang="en-US" sz="2400" dirty="0" smtClean="0"/>
              <a:t>Table 5-1. Sample entry in an RTM</a:t>
            </a:r>
            <a:endParaRPr lang="en-US" dirty="0" smtClean="0"/>
          </a:p>
        </p:txBody>
      </p:sp>
      <p:graphicFrame>
        <p:nvGraphicFramePr>
          <p:cNvPr id="7" name="Table 6" descr="Table with 5 column and two rows. The column headers are requirement number, name, category, source, and status. "/>
          <p:cNvGraphicFramePr>
            <a:graphicFrameLocks noGrp="1"/>
          </p:cNvGraphicFramePr>
          <p:nvPr>
            <p:extLst>
              <p:ext uri="{D42A27DB-BD31-4B8C-83A1-F6EECF244321}">
                <p14:modId xmlns:p14="http://schemas.microsoft.com/office/powerpoint/2010/main" val="2494050400"/>
              </p:ext>
            </p:extLst>
          </p:nvPr>
        </p:nvGraphicFramePr>
        <p:xfrm>
          <a:off x="263072" y="3759200"/>
          <a:ext cx="8617855" cy="1193800"/>
        </p:xfrm>
        <a:graphic>
          <a:graphicData uri="http://schemas.openxmlformats.org/drawingml/2006/table">
            <a:tbl>
              <a:tblPr firstRow="1" bandRow="1">
                <a:tableStyleId>{5C22544A-7EE6-4342-B048-85BDC9FD1C3A}</a:tableStyleId>
              </a:tblPr>
              <a:tblGrid>
                <a:gridCol w="1723571"/>
                <a:gridCol w="1723571"/>
                <a:gridCol w="1723571"/>
                <a:gridCol w="1723571"/>
                <a:gridCol w="1723571"/>
              </a:tblGrid>
              <a:tr h="370840">
                <a:tc>
                  <a:txBody>
                    <a:bodyPr/>
                    <a:lstStyle/>
                    <a:p>
                      <a:r>
                        <a:rPr lang="en-US" sz="1200" b="0" dirty="0" smtClean="0"/>
                        <a:t>Requirement No. </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r>
                        <a:rPr lang="en-US" sz="1200" b="0" dirty="0" smtClean="0"/>
                        <a:t>Name</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r>
                        <a:rPr lang="en-US" sz="1200" b="0" dirty="0" smtClean="0"/>
                        <a:t>Category</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r>
                        <a:rPr lang="en-US" sz="1200" b="0" dirty="0" smtClean="0"/>
                        <a:t>Source</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r>
                        <a:rPr lang="en-US" sz="1200" b="0" dirty="0" smtClean="0"/>
                        <a:t>Status</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r>
              <a:tr h="370840">
                <a:tc>
                  <a:txBody>
                    <a:bodyPr/>
                    <a:lstStyle/>
                    <a:p>
                      <a:r>
                        <a:rPr lang="en-US" sz="1200" dirty="0" smtClean="0"/>
                        <a:t>R32</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r>
                        <a:rPr lang="en-US" sz="1200" dirty="0" smtClean="0"/>
                        <a:t>Laptop memory</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r>
                        <a:rPr lang="en-US" sz="1200" dirty="0" smtClean="0"/>
                        <a:t>Hardware</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r>
                        <a:rPr lang="en-US" sz="1200" dirty="0" smtClean="0"/>
                        <a:t>Project charter and corporate laptop specifications</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r>
                        <a:rPr lang="en-US" sz="1200" dirty="0" smtClean="0"/>
                        <a:t>Complete</a:t>
                      </a:r>
                      <a:r>
                        <a:rPr lang="en-US" sz="1200" baseline="0" dirty="0" smtClean="0"/>
                        <a:t>. Laptops ordered meet requirement by having 4GB of memory.</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r>
            </a:tbl>
          </a:graphicData>
        </a:graphic>
      </p:graphicFrame>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152400"/>
            <a:ext cx="8610600" cy="1311275"/>
          </a:xfrm>
        </p:spPr>
        <p:txBody>
          <a:bodyPr>
            <a:normAutofit/>
          </a:bodyPr>
          <a:lstStyle/>
          <a:p>
            <a:r>
              <a:rPr lang="en-US" dirty="0" smtClean="0"/>
              <a:t>Defining Scope</a:t>
            </a:r>
          </a:p>
        </p:txBody>
      </p:sp>
      <p:sp>
        <p:nvSpPr>
          <p:cNvPr id="18435" name="Rectangle 3"/>
          <p:cNvSpPr>
            <a:spLocks noGrp="1" noChangeArrowheads="1"/>
          </p:cNvSpPr>
          <p:nvPr>
            <p:ph idx="1"/>
          </p:nvPr>
        </p:nvSpPr>
        <p:spPr>
          <a:xfrm>
            <a:off x="152400" y="1600200"/>
            <a:ext cx="8686800" cy="4343400"/>
          </a:xfrm>
        </p:spPr>
        <p:txBody>
          <a:bodyPr/>
          <a:lstStyle/>
          <a:p>
            <a:r>
              <a:rPr lang="en-US" b="1" dirty="0" smtClean="0"/>
              <a:t>Project </a:t>
            </a:r>
            <a:r>
              <a:rPr lang="en-US" b="1" dirty="0"/>
              <a:t>scope statements </a:t>
            </a:r>
            <a:r>
              <a:rPr lang="en-US" dirty="0"/>
              <a:t>should include at least a </a:t>
            </a:r>
            <a:r>
              <a:rPr lang="en-US" dirty="0" smtClean="0"/>
              <a:t>product scope </a:t>
            </a:r>
            <a:r>
              <a:rPr lang="en-US" dirty="0"/>
              <a:t>description, product user acceptance criteria, and detailed information on all </a:t>
            </a:r>
            <a:r>
              <a:rPr lang="en-US" dirty="0" smtClean="0"/>
              <a:t>project deliverables</a:t>
            </a:r>
            <a:r>
              <a:rPr lang="en-US" dirty="0"/>
              <a:t>. It is also helpful to document other scope-related information, such as </a:t>
            </a:r>
            <a:r>
              <a:rPr lang="en-US" dirty="0" smtClean="0"/>
              <a:t>the project </a:t>
            </a:r>
            <a:r>
              <a:rPr lang="en-US" dirty="0"/>
              <a:t>boundaries, constraints, and assumptions. The project scope statement should </a:t>
            </a:r>
            <a:r>
              <a:rPr lang="en-US" dirty="0" smtClean="0"/>
              <a:t>also reference </a:t>
            </a:r>
            <a:r>
              <a:rPr lang="en-US" dirty="0"/>
              <a:t>supporting documents, such as product specifications </a:t>
            </a:r>
            <a:endParaRPr lang="en-US" dirty="0" smtClean="0"/>
          </a:p>
          <a:p>
            <a:r>
              <a:rPr lang="en-US" dirty="0" smtClean="0"/>
              <a:t>As time progresses, the scope of a project should become more clear and specific</a:t>
            </a:r>
          </a:p>
        </p:txBody>
      </p:sp>
      <p:sp>
        <p:nvSpPr>
          <p:cNvPr id="18436"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F1335457-D0D4-42C9-897C-5B0BA910BCFA}"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461841"/>
          </a:xfrm>
        </p:spPr>
        <p:txBody>
          <a:bodyPr>
            <a:normAutofit/>
          </a:bodyPr>
          <a:lstStyle/>
          <a:p>
            <a:r>
              <a:rPr lang="en-US" dirty="0" smtClean="0"/>
              <a:t>Table 5-2. Sample Project Charter (partial)</a:t>
            </a:r>
            <a:endParaRPr lang="en-US" dirty="0"/>
          </a:p>
        </p:txBody>
      </p:sp>
      <p:graphicFrame>
        <p:nvGraphicFramePr>
          <p:cNvPr id="2" name="Table 1" descr="Table with 1 column and 8 rows. The column header is Project Title: Information Technology (IT) Upgrade project. "/>
          <p:cNvGraphicFramePr>
            <a:graphicFrameLocks noGrp="1"/>
          </p:cNvGraphicFramePr>
          <p:nvPr>
            <p:extLst>
              <p:ext uri="{D42A27DB-BD31-4B8C-83A1-F6EECF244321}">
                <p14:modId xmlns:p14="http://schemas.microsoft.com/office/powerpoint/2010/main" val="1963021366"/>
              </p:ext>
            </p:extLst>
          </p:nvPr>
        </p:nvGraphicFramePr>
        <p:xfrm>
          <a:off x="725664" y="1595861"/>
          <a:ext cx="7692671" cy="4712192"/>
        </p:xfrm>
        <a:graphic>
          <a:graphicData uri="http://schemas.openxmlformats.org/drawingml/2006/table">
            <a:tbl>
              <a:tblPr firstRow="1" bandRow="1">
                <a:tableStyleId>{2D5ABB26-0587-4C30-8999-92F81FD0307C}</a:tableStyleId>
              </a:tblPr>
              <a:tblGrid>
                <a:gridCol w="7692671"/>
              </a:tblGrid>
              <a:tr h="272138">
                <a:tc>
                  <a:txBody>
                    <a:bodyPr/>
                    <a:lstStyle/>
                    <a:p>
                      <a:r>
                        <a:rPr lang="en-US" sz="1200" b="1" dirty="0" smtClean="0"/>
                        <a:t>Project Title</a:t>
                      </a:r>
                      <a:r>
                        <a:rPr lang="en-US" sz="1200" dirty="0" smtClean="0"/>
                        <a:t>:</a:t>
                      </a:r>
                      <a:r>
                        <a:rPr lang="en-US" sz="1200" baseline="0" dirty="0" smtClean="0"/>
                        <a:t> Information Technology (IT) Upgrade project</a:t>
                      </a:r>
                      <a:endParaRPr lang="en-US" sz="1200" dirty="0"/>
                    </a:p>
                  </a:txBody>
                  <a:tcPr>
                    <a:solidFill>
                      <a:srgbClr val="AAE0FA"/>
                    </a:solidFill>
                  </a:tcPr>
                </a:tc>
              </a:tr>
              <a:tr h="457200">
                <a:tc>
                  <a:txBody>
                    <a:bodyPr/>
                    <a:lstStyle/>
                    <a:p>
                      <a:r>
                        <a:rPr lang="en-US" sz="1200" b="1" dirty="0" smtClean="0"/>
                        <a:t>Project Start</a:t>
                      </a:r>
                      <a:r>
                        <a:rPr lang="en-US" sz="1200" b="1" baseline="0" dirty="0" smtClean="0"/>
                        <a:t> Date</a:t>
                      </a:r>
                      <a:r>
                        <a:rPr lang="en-US" sz="1200" baseline="0" dirty="0" smtClean="0"/>
                        <a:t>: March 4 </a:t>
                      </a:r>
                    </a:p>
                    <a:p>
                      <a:r>
                        <a:rPr lang="en-US" sz="1200" b="1" baseline="0" dirty="0" smtClean="0"/>
                        <a:t>Project Finish Date</a:t>
                      </a:r>
                      <a:r>
                        <a:rPr lang="en-US" sz="1200" baseline="0" dirty="0" smtClean="0"/>
                        <a:t>: December 4</a:t>
                      </a:r>
                      <a:endParaRPr lang="en-US" sz="1200" dirty="0"/>
                    </a:p>
                  </a:txBody>
                  <a:tcPr>
                    <a:solidFill>
                      <a:srgbClr val="C6E9FC"/>
                    </a:solidFill>
                  </a:tcPr>
                </a:tc>
              </a:tr>
              <a:tr h="914400">
                <a:tc>
                  <a:txBody>
                    <a:bodyPr/>
                    <a:lstStyle/>
                    <a:p>
                      <a:r>
                        <a:rPr lang="en-US" sz="1200" b="1" dirty="0" smtClean="0"/>
                        <a:t>Key</a:t>
                      </a:r>
                      <a:r>
                        <a:rPr lang="en-US" sz="1200" b="1" baseline="0" dirty="0" smtClean="0"/>
                        <a:t> Schedule Milestones</a:t>
                      </a:r>
                      <a:r>
                        <a:rPr lang="en-US" sz="1200" baseline="0" dirty="0" smtClean="0"/>
                        <a:t>: </a:t>
                      </a:r>
                    </a:p>
                    <a:p>
                      <a:pPr marL="285750" indent="-285750">
                        <a:buFont typeface="Arial" panose="020B0604020202020204" pitchFamily="34" charset="0"/>
                        <a:buChar char="•"/>
                      </a:pPr>
                      <a:r>
                        <a:rPr lang="en-US" sz="1200" baseline="0" dirty="0" smtClean="0"/>
                        <a:t>Inventory update completed April 15</a:t>
                      </a:r>
                    </a:p>
                    <a:p>
                      <a:pPr marL="285750" indent="-285750">
                        <a:buFont typeface="Arial" panose="020B0604020202020204" pitchFamily="34" charset="0"/>
                        <a:buChar char="•"/>
                      </a:pPr>
                      <a:r>
                        <a:rPr lang="en-US" sz="1200" baseline="0" dirty="0" smtClean="0"/>
                        <a:t>Hardware and software acquired August 1</a:t>
                      </a:r>
                    </a:p>
                    <a:p>
                      <a:pPr marL="285750" indent="-285750">
                        <a:buFont typeface="Arial" panose="020B0604020202020204" pitchFamily="34" charset="0"/>
                        <a:buChar char="•"/>
                      </a:pPr>
                      <a:r>
                        <a:rPr lang="en-US" sz="1200" baseline="0" dirty="0" smtClean="0"/>
                        <a:t>Installation complete October 1</a:t>
                      </a:r>
                    </a:p>
                    <a:p>
                      <a:pPr marL="285750" indent="-285750">
                        <a:buFont typeface="Arial" panose="020B0604020202020204" pitchFamily="34" charset="0"/>
                        <a:buChar char="•"/>
                      </a:pPr>
                      <a:r>
                        <a:rPr lang="en-US" sz="1200" baseline="0" dirty="0" smtClean="0"/>
                        <a:t>Testing complete November 15</a:t>
                      </a:r>
                      <a:endParaRPr lang="en-US" sz="1200" dirty="0"/>
                    </a:p>
                  </a:txBody>
                  <a:tcPr>
                    <a:solidFill>
                      <a:srgbClr val="AAE0FA"/>
                    </a:solidFill>
                  </a:tcPr>
                </a:tc>
              </a:tr>
              <a:tr h="289560">
                <a:tc>
                  <a:txBody>
                    <a:bodyPr/>
                    <a:lstStyle/>
                    <a:p>
                      <a:r>
                        <a:rPr lang="en-US" sz="1200" b="1" dirty="0" smtClean="0"/>
                        <a:t>Budget</a:t>
                      </a:r>
                      <a:r>
                        <a:rPr lang="en-US" sz="1200" b="1" baseline="0" dirty="0" smtClean="0"/>
                        <a:t> information</a:t>
                      </a:r>
                      <a:r>
                        <a:rPr lang="en-US" sz="1200" baseline="0" dirty="0" smtClean="0"/>
                        <a:t>: Budgeted $1,000,000 for hardware and software costs and $500,000 for labor costs. </a:t>
                      </a:r>
                      <a:endParaRPr lang="en-US" sz="1200" dirty="0"/>
                    </a:p>
                  </a:txBody>
                  <a:tcPr>
                    <a:solidFill>
                      <a:srgbClr val="C6E9FC"/>
                    </a:solidFill>
                  </a:tcPr>
                </a:tc>
              </a:tr>
              <a:tr h="381000">
                <a:tc>
                  <a:txBody>
                    <a:bodyPr/>
                    <a:lstStyle/>
                    <a:p>
                      <a:r>
                        <a:rPr lang="en-US" sz="1200" b="1" dirty="0" smtClean="0"/>
                        <a:t>Manager</a:t>
                      </a:r>
                      <a:r>
                        <a:rPr lang="en-US" sz="1200" dirty="0" smtClean="0"/>
                        <a:t>: Kim Nguyen</a:t>
                      </a:r>
                      <a:r>
                        <a:rPr lang="en-US" sz="1200" baseline="0" dirty="0" smtClean="0"/>
                        <a:t>, (310) 555- 2784, knguyen@course.com</a:t>
                      </a:r>
                      <a:endParaRPr lang="en-US" sz="1200" dirty="0"/>
                    </a:p>
                  </a:txBody>
                  <a:tcPr>
                    <a:solidFill>
                      <a:srgbClr val="AAE0FA"/>
                    </a:solidFill>
                  </a:tcPr>
                </a:tc>
              </a:tr>
              <a:tr h="658352">
                <a:tc>
                  <a:txBody>
                    <a:bodyPr/>
                    <a:lstStyle/>
                    <a:p>
                      <a:r>
                        <a:rPr lang="en-US" sz="1200" b="1" dirty="0" smtClean="0"/>
                        <a:t>Project</a:t>
                      </a:r>
                      <a:r>
                        <a:rPr lang="en-US" sz="1200" b="1" baseline="0" dirty="0" smtClean="0"/>
                        <a:t> objectives</a:t>
                      </a:r>
                      <a:r>
                        <a:rPr lang="en-US" sz="1200" baseline="0" dirty="0" smtClean="0"/>
                        <a:t>: Upgrade hardware and software for all employees (approximately 2,000) within nine months based on new corporate standards. See attached sheet describing the new standards. Upgrades may affect servers as well as associated network hardware and software. </a:t>
                      </a:r>
                      <a:endParaRPr lang="en-US" sz="1200" dirty="0"/>
                    </a:p>
                  </a:txBody>
                  <a:tcPr>
                    <a:solidFill>
                      <a:srgbClr val="C6E9FC"/>
                    </a:solidFill>
                  </a:tcPr>
                </a:tc>
              </a:tr>
              <a:tr h="484648">
                <a:tc>
                  <a:txBody>
                    <a:bodyPr/>
                    <a:lstStyle/>
                    <a:p>
                      <a:r>
                        <a:rPr lang="en-US" sz="1200" b="1" dirty="0" smtClean="0"/>
                        <a:t>Main Project</a:t>
                      </a:r>
                      <a:r>
                        <a:rPr lang="en-US" sz="1200" b="1" baseline="0" dirty="0" smtClean="0"/>
                        <a:t> Success Criteria: </a:t>
                      </a:r>
                      <a:r>
                        <a:rPr lang="en-US" sz="1200" b="0" baseline="0" dirty="0" smtClean="0"/>
                        <a:t>The hardware, software, and network upgrades must meet all written specifications, be thoroughly tested, and be completed in nine months. Employee work disruptions will be minimal. </a:t>
                      </a:r>
                      <a:endParaRPr lang="en-US" sz="1200" b="1" dirty="0"/>
                    </a:p>
                  </a:txBody>
                  <a:tcPr>
                    <a:solidFill>
                      <a:srgbClr val="AAE0FA"/>
                    </a:solidFill>
                  </a:tcPr>
                </a:tc>
              </a:tr>
              <a:tr h="658352">
                <a:tc>
                  <a:txBody>
                    <a:bodyPr/>
                    <a:lstStyle/>
                    <a:p>
                      <a:r>
                        <a:rPr lang="en-US" sz="1200" b="1" dirty="0" smtClean="0"/>
                        <a:t>Approach: </a:t>
                      </a:r>
                    </a:p>
                    <a:p>
                      <a:pPr marL="285750" indent="-285750">
                        <a:buFont typeface="Arial" panose="020B0604020202020204" pitchFamily="34" charset="0"/>
                        <a:buChar char="•"/>
                      </a:pPr>
                      <a:r>
                        <a:rPr lang="en-US" sz="1200" b="0" dirty="0" smtClean="0"/>
                        <a:t>Update the IT inventory</a:t>
                      </a:r>
                      <a:r>
                        <a:rPr lang="en-US" sz="1200" b="0" baseline="0" dirty="0" smtClean="0"/>
                        <a:t> database to determine upgrade needs. </a:t>
                      </a:r>
                    </a:p>
                    <a:p>
                      <a:pPr marL="285750" indent="-285750">
                        <a:buFont typeface="Arial" panose="020B0604020202020204" pitchFamily="34" charset="0"/>
                        <a:buChar char="•"/>
                      </a:pPr>
                      <a:r>
                        <a:rPr lang="en-US" sz="1200" b="0" baseline="0" dirty="0" smtClean="0"/>
                        <a:t>Develop detailed cost estimate for project and report to CIO</a:t>
                      </a:r>
                    </a:p>
                    <a:p>
                      <a:pPr marL="285750" indent="-285750">
                        <a:buFont typeface="Arial" panose="020B0604020202020204" pitchFamily="34" charset="0"/>
                        <a:buChar char="•"/>
                      </a:pPr>
                      <a:r>
                        <a:rPr lang="en-US" sz="1200" b="0" baseline="0" dirty="0" smtClean="0"/>
                        <a:t>Issue a request for quote to obtain hardware and software</a:t>
                      </a:r>
                    </a:p>
                    <a:p>
                      <a:pPr marL="285750" indent="-285750">
                        <a:buFont typeface="Arial" panose="020B0604020202020204" pitchFamily="34" charset="0"/>
                        <a:buChar char="•"/>
                      </a:pPr>
                      <a:r>
                        <a:rPr lang="en-US" sz="1200" b="0" baseline="0" dirty="0" smtClean="0"/>
                        <a:t>Use internal staff as much as possible for planning, analysis, and installation</a:t>
                      </a:r>
                      <a:endParaRPr lang="en-US" sz="1200" b="0" dirty="0"/>
                    </a:p>
                  </a:txBody>
                  <a:tcPr>
                    <a:solidFill>
                      <a:srgbClr val="C6E9FC"/>
                    </a:solidFill>
                  </a:tcPr>
                </a:tc>
              </a:tr>
            </a:tbl>
          </a:graphicData>
        </a:graphic>
      </p:graphicFrame>
      <p:sp>
        <p:nvSpPr>
          <p:cNvPr id="4" name="Footer Placeholder 3"/>
          <p:cNvSpPr>
            <a:spLocks noGrp="1"/>
          </p:cNvSpPr>
          <p:nvPr>
            <p:ph type="ftr" sz="quarter" idx="10"/>
          </p:nvPr>
        </p:nvSpPr>
        <p:spPr>
          <a:xfrm>
            <a:off x="0" y="6442073"/>
            <a:ext cx="2590800" cy="415927"/>
          </a:xfrm>
        </p:spPr>
        <p:txBody>
          <a:bodyPr/>
          <a:lstStyle/>
          <a:p>
            <a:pPr>
              <a:defRPr/>
            </a:pPr>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18</a:t>
            </a:fld>
            <a:endParaRPr lang="en-US" dirty="0"/>
          </a:p>
        </p:txBody>
      </p:sp>
    </p:spTree>
    <p:extLst>
      <p:ext uri="{BB962C8B-B14F-4D97-AF65-F5344CB8AC3E}">
        <p14:creationId xmlns:p14="http://schemas.microsoft.com/office/powerpoint/2010/main" val="17970445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0" y="0"/>
            <a:ext cx="9144000" cy="1143000"/>
          </a:xfrm>
        </p:spPr>
        <p:txBody>
          <a:bodyPr>
            <a:normAutofit/>
          </a:bodyPr>
          <a:lstStyle/>
          <a:p>
            <a:r>
              <a:rPr lang="en-US" sz="3600" dirty="0" smtClean="0"/>
              <a:t>Table 5-3: Further Defining Project Scope</a:t>
            </a:r>
          </a:p>
        </p:txBody>
      </p:sp>
      <p:graphicFrame>
        <p:nvGraphicFramePr>
          <p:cNvPr id="2" name="Table 1" descr="Table with 1 columns and 3 rows. The column header is Project Charter: Upgrades may affect servers… (listed under Project Objective). "/>
          <p:cNvGraphicFramePr>
            <a:graphicFrameLocks noGrp="1"/>
          </p:cNvGraphicFramePr>
          <p:nvPr>
            <p:extLst>
              <p:ext uri="{D42A27DB-BD31-4B8C-83A1-F6EECF244321}">
                <p14:modId xmlns:p14="http://schemas.microsoft.com/office/powerpoint/2010/main" val="451334225"/>
              </p:ext>
            </p:extLst>
          </p:nvPr>
        </p:nvGraphicFramePr>
        <p:xfrm>
          <a:off x="357808" y="1752600"/>
          <a:ext cx="8428383" cy="3444240"/>
        </p:xfrm>
        <a:graphic>
          <a:graphicData uri="http://schemas.openxmlformats.org/drawingml/2006/table">
            <a:tbl>
              <a:tblPr firstRow="1" bandRow="1">
                <a:tableStyleId>{2D5ABB26-0587-4C30-8999-92F81FD0307C}</a:tableStyleId>
              </a:tblPr>
              <a:tblGrid>
                <a:gridCol w="8428383"/>
              </a:tblGrid>
              <a:tr h="370840">
                <a:tc>
                  <a:txBody>
                    <a:bodyPr/>
                    <a:lstStyle/>
                    <a:p>
                      <a:r>
                        <a:rPr lang="en-US" sz="1600" b="1" dirty="0" smtClean="0"/>
                        <a:t>Project Charter:</a:t>
                      </a:r>
                    </a:p>
                    <a:p>
                      <a:r>
                        <a:rPr lang="en-US" sz="1600" dirty="0" smtClean="0"/>
                        <a:t>Upgrades may affect servers…(listed</a:t>
                      </a:r>
                      <a:r>
                        <a:rPr lang="en-US" sz="1600" baseline="0" dirty="0" smtClean="0"/>
                        <a:t> under Project Objective) </a:t>
                      </a:r>
                      <a:endParaRPr lang="en-US" sz="1600" dirty="0"/>
                    </a:p>
                  </a:txBody>
                  <a:tcPr>
                    <a:solidFill>
                      <a:srgbClr val="A4D6EA"/>
                    </a:solidFill>
                  </a:tcPr>
                </a:tc>
              </a:tr>
              <a:tr h="370840">
                <a:tc>
                  <a:txBody>
                    <a:bodyPr/>
                    <a:lstStyle/>
                    <a:p>
                      <a:r>
                        <a:rPr lang="en-US" sz="1600" b="1" dirty="0" smtClean="0"/>
                        <a:t>Project</a:t>
                      </a:r>
                      <a:r>
                        <a:rPr lang="en-US" sz="1600" b="1" baseline="0" dirty="0" smtClean="0"/>
                        <a:t> Scope Statement, Version 1:</a:t>
                      </a:r>
                    </a:p>
                    <a:p>
                      <a:r>
                        <a:rPr lang="en-US" sz="1600" b="0" baseline="0" dirty="0" smtClean="0"/>
                        <a:t>Servers: If additional servers are required to support this project, they must be compatible with existing servers. If it is more economical to enhance existing servers, a detailed description of enhancements must be submitted to the CIO for approval. See current server specifications provided in Attachment 6. The CEO must approve a detailed plan describing the servers and their location at least 2 weeks before installation. </a:t>
                      </a:r>
                      <a:endParaRPr lang="en-US" sz="1600" b="0" dirty="0"/>
                    </a:p>
                  </a:txBody>
                  <a:tcPr>
                    <a:solidFill>
                      <a:srgbClr val="C1E3F2"/>
                    </a:solidFill>
                  </a:tcPr>
                </a:tc>
              </a:tr>
              <a:tr h="370840">
                <a:tc>
                  <a:txBody>
                    <a:bodyPr/>
                    <a:lstStyle/>
                    <a:p>
                      <a:r>
                        <a:rPr lang="en-US" sz="1600" b="1" dirty="0" smtClean="0"/>
                        <a:t>Project</a:t>
                      </a:r>
                      <a:r>
                        <a:rPr lang="en-US" sz="1600" b="1" baseline="0" dirty="0" smtClean="0"/>
                        <a:t> Scope Statement, Version 2</a:t>
                      </a:r>
                    </a:p>
                    <a:p>
                      <a:r>
                        <a:rPr lang="en-US" sz="1600" b="0" baseline="0" dirty="0" smtClean="0"/>
                        <a:t>Servers: This project will required purchasing ten new servers to support Web, network, database, applications and printing functions. Virtualization will be used to maximize efficient. Detailed descriptions of the servers are provided in a product brochure in Appendix 8 along with a plan describing where they will be located. </a:t>
                      </a:r>
                      <a:endParaRPr lang="en-US" sz="1600" b="0" dirty="0"/>
                    </a:p>
                  </a:txBody>
                  <a:tcPr>
                    <a:solidFill>
                      <a:srgbClr val="A4D6EA"/>
                    </a:solidFill>
                  </a:tcPr>
                </a:tc>
              </a:tr>
            </a:tbl>
          </a:graphicData>
        </a:graphic>
      </p:graphicFrame>
      <p:sp>
        <p:nvSpPr>
          <p:cNvPr id="19459"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5408CF9A-C8EF-404E-A6D1-AAA46EE490CD}" type="slidenum">
              <a:rPr lang="en-US" smtClean="0"/>
              <a:pPr>
                <a:buFontTx/>
                <a:buNone/>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274638"/>
            <a:ext cx="8305800" cy="715962"/>
          </a:xfrm>
        </p:spPr>
        <p:txBody>
          <a:bodyPr>
            <a:noAutofit/>
          </a:bodyPr>
          <a:lstStyle/>
          <a:p>
            <a:r>
              <a:rPr lang="en-US" sz="4000" dirty="0" smtClean="0"/>
              <a:t>Learning Objectives, Part 1</a:t>
            </a:r>
          </a:p>
        </p:txBody>
      </p:sp>
      <p:sp>
        <p:nvSpPr>
          <p:cNvPr id="9219" name="Rectangle 3"/>
          <p:cNvSpPr>
            <a:spLocks noGrp="1" noChangeArrowheads="1"/>
          </p:cNvSpPr>
          <p:nvPr>
            <p:ph idx="1"/>
          </p:nvPr>
        </p:nvSpPr>
        <p:spPr>
          <a:xfrm>
            <a:off x="152400" y="1066800"/>
            <a:ext cx="8763000" cy="4953000"/>
          </a:xfrm>
        </p:spPr>
        <p:txBody>
          <a:bodyPr/>
          <a:lstStyle/>
          <a:p>
            <a:r>
              <a:rPr lang="en-US" dirty="0" smtClean="0"/>
              <a:t>Understand </a:t>
            </a:r>
            <a:r>
              <a:rPr lang="en-US" dirty="0"/>
              <a:t>the importance of good project scope </a:t>
            </a:r>
            <a:r>
              <a:rPr lang="en-US" dirty="0" smtClean="0"/>
              <a:t>management </a:t>
            </a:r>
          </a:p>
          <a:p>
            <a:r>
              <a:rPr lang="en-US" dirty="0" smtClean="0"/>
              <a:t>Describe </a:t>
            </a:r>
            <a:r>
              <a:rPr lang="en-US" dirty="0"/>
              <a:t>the process of planning scope </a:t>
            </a:r>
            <a:r>
              <a:rPr lang="en-US" dirty="0" smtClean="0"/>
              <a:t>management</a:t>
            </a:r>
          </a:p>
          <a:p>
            <a:r>
              <a:rPr lang="en-US" dirty="0" smtClean="0"/>
              <a:t>Discuss </a:t>
            </a:r>
            <a:r>
              <a:rPr lang="en-US" dirty="0"/>
              <a:t>methods for collecting and documenting requirements to </a:t>
            </a:r>
            <a:r>
              <a:rPr lang="en-US" dirty="0" smtClean="0"/>
              <a:t>meet stakeholder </a:t>
            </a:r>
            <a:r>
              <a:rPr lang="en-US" dirty="0"/>
              <a:t>needs and </a:t>
            </a:r>
            <a:r>
              <a:rPr lang="en-US" dirty="0" smtClean="0"/>
              <a:t>expectations </a:t>
            </a:r>
          </a:p>
          <a:p>
            <a:r>
              <a:rPr lang="en-US" dirty="0" smtClean="0"/>
              <a:t>Explain </a:t>
            </a:r>
            <a:r>
              <a:rPr lang="en-US" dirty="0"/>
              <a:t>the scope definition process and describe the contents of </a:t>
            </a:r>
            <a:r>
              <a:rPr lang="en-US" dirty="0" smtClean="0"/>
              <a:t>a project </a:t>
            </a:r>
            <a:r>
              <a:rPr lang="en-US" dirty="0"/>
              <a:t>scope statement</a:t>
            </a:r>
          </a:p>
          <a:p>
            <a:r>
              <a:rPr lang="en-US" dirty="0" smtClean="0"/>
              <a:t>Discuss </a:t>
            </a:r>
            <a:r>
              <a:rPr lang="en-US" dirty="0"/>
              <a:t>the process for creating a work breakdown structure using </a:t>
            </a:r>
            <a:r>
              <a:rPr lang="en-US" dirty="0" smtClean="0"/>
              <a:t>the analogy</a:t>
            </a:r>
            <a:r>
              <a:rPr lang="en-US" dirty="0"/>
              <a:t>, top-down, bottom-up, and mind-mapping approaches</a:t>
            </a:r>
            <a:endParaRPr lang="en-US" dirty="0" smtClean="0"/>
          </a:p>
        </p:txBody>
      </p:sp>
      <p:sp>
        <p:nvSpPr>
          <p:cNvPr id="9220"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630E6A95-094A-4E8D-8575-B7EA854693B8}"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p:txBody>
          <a:bodyPr/>
          <a:lstStyle/>
          <a:p>
            <a:r>
              <a:rPr lang="en-US" dirty="0" smtClean="0"/>
              <a:t>Media Snapshot</a:t>
            </a:r>
          </a:p>
        </p:txBody>
      </p:sp>
      <p:sp>
        <p:nvSpPr>
          <p:cNvPr id="7" name="Content Placeholder 6"/>
          <p:cNvSpPr>
            <a:spLocks noGrp="1"/>
          </p:cNvSpPr>
          <p:nvPr>
            <p:ph idx="1"/>
          </p:nvPr>
        </p:nvSpPr>
        <p:spPr>
          <a:xfrm>
            <a:off x="457200" y="1524000"/>
            <a:ext cx="8229600" cy="3048000"/>
          </a:xfrm>
        </p:spPr>
        <p:txBody>
          <a:bodyPr/>
          <a:lstStyle/>
          <a:p>
            <a:pPr>
              <a:buFont typeface="Wingdings" pitchFamily="2" charset="2"/>
              <a:buChar char="Ø"/>
            </a:pPr>
            <a:r>
              <a:rPr lang="en-US" sz="2400" dirty="0" smtClean="0"/>
              <a:t>Inaccurate requirements gathering continues to be one of the main causes of project failure</a:t>
            </a:r>
          </a:p>
          <a:p>
            <a:pPr>
              <a:buFont typeface="Wingdings" pitchFamily="2" charset="2"/>
              <a:buChar char="Ø"/>
            </a:pPr>
            <a:r>
              <a:rPr lang="en-US" sz="2400" dirty="0" smtClean="0"/>
              <a:t>For every dollar spent on projects and programs, 5.1 percent is wasted due to poor requirements management</a:t>
            </a:r>
          </a:p>
          <a:p>
            <a:pPr>
              <a:buFont typeface="Wingdings" pitchFamily="2" charset="2"/>
              <a:buChar char="Ø"/>
            </a:pPr>
            <a:r>
              <a:rPr lang="en-US" sz="2400" dirty="0" smtClean="0"/>
              <a:t>Organizations need to develop people, processes, and culture to improve requirements management</a:t>
            </a:r>
            <a:endParaRPr lang="en-US" sz="2400" dirty="0"/>
          </a:p>
        </p:txBody>
      </p:sp>
      <p:sp>
        <p:nvSpPr>
          <p:cNvPr id="20484"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7DB7E528-7D95-4978-8FAC-322DA1431BC4}" type="slidenum">
              <a:rPr lang="en-US" smtClean="0"/>
              <a:pPr>
                <a:buFontTx/>
                <a:buNone/>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58057"/>
            <a:ext cx="7924800" cy="1447800"/>
          </a:xfrm>
        </p:spPr>
        <p:txBody>
          <a:bodyPr>
            <a:noAutofit/>
          </a:bodyPr>
          <a:lstStyle/>
          <a:p>
            <a:r>
              <a:rPr lang="en-US" dirty="0" smtClean="0"/>
              <a:t>Creating the Work Breakdown Structure (WBS)</a:t>
            </a:r>
          </a:p>
        </p:txBody>
      </p:sp>
      <p:sp>
        <p:nvSpPr>
          <p:cNvPr id="21507" name="Rectangle 3"/>
          <p:cNvSpPr>
            <a:spLocks noGrp="1" noChangeArrowheads="1"/>
          </p:cNvSpPr>
          <p:nvPr>
            <p:ph idx="1"/>
          </p:nvPr>
        </p:nvSpPr>
        <p:spPr>
          <a:xfrm>
            <a:off x="0" y="1600200"/>
            <a:ext cx="9144000" cy="4038600"/>
          </a:xfrm>
        </p:spPr>
        <p:txBody>
          <a:bodyPr>
            <a:noAutofit/>
          </a:bodyPr>
          <a:lstStyle/>
          <a:p>
            <a:r>
              <a:rPr lang="en-US" sz="2400" dirty="0" smtClean="0"/>
              <a:t>A </a:t>
            </a:r>
            <a:r>
              <a:rPr lang="en-US" sz="2400" b="1" dirty="0" smtClean="0"/>
              <a:t>WBS</a:t>
            </a:r>
            <a:r>
              <a:rPr lang="en-US" sz="2400" dirty="0" smtClean="0"/>
              <a:t> is a deliverable-oriented grouping of the work involved in a project that defines the total scope of the project</a:t>
            </a:r>
          </a:p>
          <a:p>
            <a:r>
              <a:rPr lang="en-US" sz="2400" dirty="0" smtClean="0"/>
              <a:t>WBS is a foundation document that provides the basis for planning and managing project schedules, costs, resources, and changes</a:t>
            </a:r>
          </a:p>
          <a:p>
            <a:r>
              <a:rPr lang="en-US" sz="2400" b="1" dirty="0" smtClean="0"/>
              <a:t>Decomposition</a:t>
            </a:r>
            <a:r>
              <a:rPr lang="en-US" sz="2400" dirty="0" smtClean="0"/>
              <a:t> is subdividing project deliverables into smaller pieces</a:t>
            </a:r>
          </a:p>
          <a:p>
            <a:r>
              <a:rPr lang="en-US" sz="2400" dirty="0" smtClean="0"/>
              <a:t>A </a:t>
            </a:r>
            <a:r>
              <a:rPr lang="en-US" sz="2400" b="1" dirty="0" smtClean="0"/>
              <a:t>work package </a:t>
            </a:r>
            <a:r>
              <a:rPr lang="en-US" sz="2400" dirty="0" smtClean="0"/>
              <a:t>is a task at the lowest level of the WBS</a:t>
            </a:r>
          </a:p>
          <a:p>
            <a:r>
              <a:rPr lang="en-US" sz="2400" dirty="0"/>
              <a:t>The </a:t>
            </a:r>
            <a:r>
              <a:rPr lang="en-US" sz="2400" b="1" dirty="0"/>
              <a:t>scope baseline </a:t>
            </a:r>
            <a:r>
              <a:rPr lang="en-US" sz="2400" dirty="0"/>
              <a:t>includes </a:t>
            </a:r>
            <a:r>
              <a:rPr lang="en-US" sz="2400" dirty="0" smtClean="0"/>
              <a:t>the approved </a:t>
            </a:r>
            <a:r>
              <a:rPr lang="en-US" sz="2400" dirty="0"/>
              <a:t>project scope statement and its associated WBS and WBS dictionary</a:t>
            </a:r>
            <a:endParaRPr lang="en-US" sz="2400" dirty="0" smtClean="0"/>
          </a:p>
        </p:txBody>
      </p:sp>
      <p:sp>
        <p:nvSpPr>
          <p:cNvPr id="21508" name="Footer Placeholder 6"/>
          <p:cNvSpPr>
            <a:spLocks noGrp="1"/>
          </p:cNvSpPr>
          <p:nvPr>
            <p:ph type="ftr" sz="quarter" idx="10"/>
          </p:nvPr>
        </p:nvSpPr>
        <p:spPr bwMode="auto">
          <a:noFill/>
          <a:ln>
            <a:miter lim="800000"/>
            <a:headEnd/>
            <a:tailEnd/>
          </a:ln>
        </p:spPr>
        <p:txBody>
          <a:bodyPr/>
          <a:lstStyle/>
          <a:p>
            <a:r>
              <a:rPr lang="en-US" dirty="0" smtClean="0"/>
              <a:t>Information Technology Project Management, Eighth Edition</a:t>
            </a:r>
          </a:p>
        </p:txBody>
      </p:sp>
      <p:sp>
        <p:nvSpPr>
          <p:cNvPr id="8" name="Slide Number Placeholder 7"/>
          <p:cNvSpPr>
            <a:spLocks noGrp="1"/>
          </p:cNvSpPr>
          <p:nvPr>
            <p:ph type="sldNum" sz="quarter" idx="11"/>
          </p:nvPr>
        </p:nvSpPr>
        <p:spPr/>
        <p:txBody>
          <a:bodyPr/>
          <a:lstStyle/>
          <a:p>
            <a:pPr>
              <a:defRPr/>
            </a:pPr>
            <a:fld id="{4842C04C-78A8-47E1-9358-C2595DF744E9}" type="slidenum">
              <a:rPr lang="en-US" smtClean="0"/>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52400"/>
            <a:ext cx="8229600" cy="1477962"/>
          </a:xfrm>
        </p:spPr>
        <p:txBody>
          <a:bodyPr>
            <a:normAutofit/>
          </a:bodyPr>
          <a:lstStyle/>
          <a:p>
            <a:r>
              <a:rPr lang="en-US" dirty="0" smtClean="0"/>
              <a:t>Figure 5-3. Sample Intranet WBS</a:t>
            </a:r>
            <a:r>
              <a:rPr lang="en-US" baseline="0" dirty="0" smtClean="0"/>
              <a:t> </a:t>
            </a:r>
            <a:r>
              <a:rPr lang="en-US" dirty="0" smtClean="0"/>
              <a:t>Organized by Product </a:t>
            </a:r>
          </a:p>
        </p:txBody>
      </p:sp>
      <p:pic>
        <p:nvPicPr>
          <p:cNvPr id="2" name="Picture 1" descr="A flowchart. The top of the flowchart is called Intranet. This goes to web site design, homepage design, marketing page and sales pages. Web site design goes to site map, graphic design, and programs. Home page design goes to text, images, and hyperlinks. Marketing pages goes to text, images, and hyperlinks. Sales pages goes to text, images and hyperlink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752600"/>
            <a:ext cx="8793283" cy="3370398"/>
          </a:xfrm>
          <a:prstGeom prst="rect">
            <a:avLst/>
          </a:prstGeom>
        </p:spPr>
      </p:pic>
      <p:sp>
        <p:nvSpPr>
          <p:cNvPr id="22532"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72ACE893-EA2F-459E-9FB0-1B7C6C3FEF79}" type="slidenum">
              <a:rPr lang="en-US" smtClean="0"/>
              <a:pPr>
                <a:buFontTx/>
                <a:buNone/>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58775" y="152400"/>
            <a:ext cx="8229600" cy="1371600"/>
          </a:xfrm>
        </p:spPr>
        <p:txBody>
          <a:bodyPr>
            <a:normAutofit/>
          </a:bodyPr>
          <a:lstStyle/>
          <a:p>
            <a:r>
              <a:rPr lang="en-US" dirty="0" smtClean="0"/>
              <a:t>Figure 5-4. Sample Intranet WBS</a:t>
            </a:r>
            <a:r>
              <a:rPr lang="en-US" baseline="0" dirty="0" smtClean="0"/>
              <a:t> </a:t>
            </a:r>
            <a:r>
              <a:rPr lang="en-US" dirty="0" smtClean="0"/>
              <a:t>Organized by Phase</a:t>
            </a:r>
          </a:p>
        </p:txBody>
      </p:sp>
      <p:pic>
        <p:nvPicPr>
          <p:cNvPr id="2" name="Picture 1" descr="A flowchart and tabular form of intranet project. The chart starts at level one-entire project and there is one box called intranet project. This goes to concept, website design, web site development, roll out, and support in level 2. Concept goes to evaluate current system, define requirements, define specific functionality, define risks and risk management approach, develop project plan and brief web plan in level 3. Define requirements goes to define user requirements, define content requirements, and define server owner requirements in level 4. The tabular form with PMI numbering starts with 1.1 Concept. The next line is indented and is 1.1.1 Evaluate current systems. The next line is 1.1.2 define requirements. The next line is indented and is has 1.1.2.1 Define user requirements. The next line is 1.1.2.2 define content requirements then 1.1.2.3 define system requirements, and 1.1.2.4 define server owner requirements. The next line has a left indentation and is 1.1.3 define specific functionality. The next line is 1.1.4 define risks and risk management approach then 1.1.5 development project plan, and 1.1.6 brief web development team. The next line has a left indentation and is 1.2 web site design, then 1.3 website development, 1.4 roll out, and 1.5 support.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7689" y="1758954"/>
            <a:ext cx="4688623" cy="4721221"/>
          </a:xfrm>
          <a:prstGeom prst="rect">
            <a:avLst/>
          </a:prstGeom>
        </p:spPr>
      </p:pic>
      <p:sp>
        <p:nvSpPr>
          <p:cNvPr id="23556" name="Footer Placeholder 6"/>
          <p:cNvSpPr>
            <a:spLocks noGrp="1"/>
          </p:cNvSpPr>
          <p:nvPr>
            <p:ph type="ftr" sz="quarter" idx="10"/>
          </p:nvPr>
        </p:nvSpPr>
        <p:spPr bwMode="auto">
          <a:xfrm>
            <a:off x="0" y="6172200"/>
            <a:ext cx="2057400" cy="685801"/>
          </a:xfrm>
          <a:noFill/>
          <a:ln>
            <a:miter lim="800000"/>
            <a:headEnd/>
            <a:tailEnd/>
          </a:ln>
        </p:spPr>
        <p:txBody>
          <a:bodyPr/>
          <a:lstStyle/>
          <a:p>
            <a:pPr>
              <a:buFontTx/>
              <a:buNone/>
            </a:pPr>
            <a:r>
              <a:rPr lang="en-US" dirty="0" smtClean="0"/>
              <a:t>Information Technology Project Management, Eighth Edition</a:t>
            </a:r>
          </a:p>
        </p:txBody>
      </p:sp>
      <p:sp>
        <p:nvSpPr>
          <p:cNvPr id="8" name="Slide Number Placeholder 7"/>
          <p:cNvSpPr>
            <a:spLocks noGrp="1"/>
          </p:cNvSpPr>
          <p:nvPr>
            <p:ph type="sldNum" sz="quarter" idx="11"/>
          </p:nvPr>
        </p:nvSpPr>
        <p:spPr/>
        <p:txBody>
          <a:bodyPr/>
          <a:lstStyle/>
          <a:p>
            <a:pPr>
              <a:buFontTx/>
              <a:buNone/>
              <a:defRPr/>
            </a:pPr>
            <a:fld id="{4DCEA2F6-9510-4648-BF26-FB2B9CF1D7D0}" type="slidenum">
              <a:rPr lang="en-US" smtClean="0"/>
              <a:pPr>
                <a:buFontTx/>
                <a:buNone/>
                <a:defRPr/>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0"/>
            <a:ext cx="8229600" cy="1447800"/>
          </a:xfrm>
        </p:spPr>
        <p:txBody>
          <a:bodyPr>
            <a:normAutofit/>
          </a:bodyPr>
          <a:lstStyle/>
          <a:p>
            <a:r>
              <a:rPr lang="en-US" sz="4000" dirty="0" smtClean="0"/>
              <a:t>Figure 5-5. Intranet WBS and Gantt Chart in Microsoft Project</a:t>
            </a:r>
            <a:endParaRPr lang="en-US" sz="4400" dirty="0" smtClean="0"/>
          </a:p>
        </p:txBody>
      </p:sp>
      <p:pic>
        <p:nvPicPr>
          <p:cNvPr id="2" name="Picture 1" descr="A Gantt Chart with two screens called WBS and Schedule. WBS has a list called task name. Schedule goes from January to April and shows time period for each line. Line 1 is Concept which goes from January 4 to February 5. Line 2 is 1.1 Evaluate current system which goes from January 4 to January 11. Line 3 is 1.2 Define Requirements which goes from January 11 to January 18. Line 4 is 1.2.1 define user requirements which goes from January 12 to January 16. Line 5 is 1.1.2 Define content requirements which goes from January 12 to January 16. Line 6 is 1.2.3 Define system server requirements which is January 12 to January 16. Line 7 is 1.2.4 Define server owner requirements which is January 12 to January 14. Line 8 is 1.3 Define specific functionality which is on January 18. Line 9 is 1.4 define risks and risk management approach which is January 19 to January 26. Line 10 is 1.5 Develop project plan which is January 26 to January 31. Line 11 is 1.6 Brief web development which is on February 3. Line 12 is 2 web site design which is from February 1 to March 8. Line 30 is 3 Web site design development which is from January 11 to April 5. Line 50 is 4 Roll Out which is March 8 to April 12. Line 57 is 5 support which is from March 3 to April 12.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088" y="1808292"/>
            <a:ext cx="8686799" cy="4349491"/>
          </a:xfrm>
          <a:prstGeom prst="rect">
            <a:avLst/>
          </a:prstGeom>
        </p:spPr>
      </p:pic>
      <p:sp>
        <p:nvSpPr>
          <p:cNvPr id="25604" name="Footer Placeholder 7"/>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9" name="Slide Number Placeholder 8"/>
          <p:cNvSpPr>
            <a:spLocks noGrp="1"/>
          </p:cNvSpPr>
          <p:nvPr>
            <p:ph type="sldNum" sz="quarter" idx="11"/>
          </p:nvPr>
        </p:nvSpPr>
        <p:spPr/>
        <p:txBody>
          <a:bodyPr/>
          <a:lstStyle/>
          <a:p>
            <a:pPr>
              <a:buFontTx/>
              <a:buNone/>
              <a:defRPr/>
            </a:pPr>
            <a:fld id="{809ADCBE-97A5-4BA6-AFB0-CF093DB72B93}" type="slidenum">
              <a:rPr lang="en-US" smtClean="0"/>
              <a:pPr>
                <a:buFontTx/>
                <a:buNone/>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76200"/>
            <a:ext cx="8686800" cy="1295400"/>
          </a:xfrm>
        </p:spPr>
        <p:txBody>
          <a:bodyPr>
            <a:noAutofit/>
          </a:bodyPr>
          <a:lstStyle/>
          <a:p>
            <a:r>
              <a:rPr lang="en-US" sz="3200" dirty="0" smtClean="0"/>
              <a:t>Figure 5-6.  Intranet Gantt Chart Organized by Project</a:t>
            </a:r>
            <a:r>
              <a:rPr lang="en-US" sz="3200" baseline="0" dirty="0" smtClean="0"/>
              <a:t> </a:t>
            </a:r>
            <a:r>
              <a:rPr lang="en-US" sz="3200" dirty="0" smtClean="0"/>
              <a:t>Management Process Groups</a:t>
            </a:r>
          </a:p>
        </p:txBody>
      </p:sp>
      <p:pic>
        <p:nvPicPr>
          <p:cNvPr id="2" name="Picture 1" descr="A Gantt Chart with two screens called WBS and Schedule. WBS has a list called task name. Schedule goes from December to May. Line 1 is Initiating which is January 4 to January 25. Line 2 is 1.1 select project manager which is from January 4 to January 11. Line 3 is 1.2 Form project team which is from January 11 to January 18. Line 4 is 1.3 Develop project charter which is from January 18 to January 25. Line 5 is 2 planning which is from January 25 to March 29. Line 6 is 2.1 develop scope statement from January 25 to February 3. Line 7 is 2.2 Create WBS February 3 to February 12. Line 8 is 2.3 develop and refine other plans February 12 to March 25. Line 9 is 3 Executing which is March 11 to April 19. Line 10 is 3.1 Concept which is January 11 to February 3. Line 21 is 3.2 Web site design which is February 1 to March 29. Line 39 is 3.3 Web Site Development which is from January 18 to April 12. Line 59 is 3.4 roll out which is March 29 to April 19. Line 65 is 3.5 Support which is March 22 to April 19. Line 71 is 4 Monitoring and Controlling which is from January 1 to April 19. Line 72 is 5 closing which is from April 1 to April 19.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515023"/>
            <a:ext cx="8686799" cy="4580977"/>
          </a:xfrm>
          <a:prstGeom prst="rect">
            <a:avLst/>
          </a:prstGeom>
        </p:spPr>
      </p:pic>
      <p:sp>
        <p:nvSpPr>
          <p:cNvPr id="26628"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2820F5C6-A4C1-4D7E-A231-19207F5EA576}" type="slidenum">
              <a:rPr lang="en-US" smtClean="0"/>
              <a:pPr>
                <a:buFontTx/>
                <a:buNone/>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en-US" dirty="0" smtClean="0"/>
              <a:t>Table 5-4: Executing Tasks for JWD Consulting’s WBS</a:t>
            </a:r>
          </a:p>
        </p:txBody>
      </p:sp>
      <p:pic>
        <p:nvPicPr>
          <p:cNvPr id="27651" name="Picture 3" descr="A list. The list starts at 3. Executing. The next line is indented and is 3.1 survey. The next line is 3.2 user inputs. The next line is 3.3 intranet site content. The next line is indented and is 3.3.1 Templates and tools. The next line is 3.3.2 articles then 3.3.3 Links, 3.3.4 Ask the Expert, and 3.3.5 User request feature. The next line is no longer indented and is 3.4 Intranet site design. The next line is 3.5 intranet site construction, then 3.6 site testing, and 3.7 site promotion. The next line is 3.8 site roll out and then 3.9 project benefits measurement. "/>
          <p:cNvPicPr>
            <a:picLocks noChangeAspect="1" noChangeArrowheads="1"/>
          </p:cNvPicPr>
          <p:nvPr/>
        </p:nvPicPr>
        <p:blipFill>
          <a:blip r:embed="rId2"/>
          <a:srcRect t="5244"/>
          <a:stretch>
            <a:fillRect/>
          </a:stretch>
        </p:blipFill>
        <p:spPr bwMode="auto">
          <a:xfrm>
            <a:off x="1333500" y="1584368"/>
            <a:ext cx="6477000" cy="4603665"/>
          </a:xfrm>
          <a:prstGeom prst="rect">
            <a:avLst/>
          </a:prstGeom>
          <a:noFill/>
          <a:ln w="9525">
            <a:noFill/>
            <a:miter lim="800000"/>
            <a:headEnd/>
            <a:tailEnd/>
          </a:ln>
        </p:spPr>
      </p:pic>
      <p:sp>
        <p:nvSpPr>
          <p:cNvPr id="27652"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8C1A61A9-5EC9-4C2A-85A9-B91C2F396B45}" type="slidenum">
              <a:rPr lang="en-US" smtClean="0"/>
              <a:pPr>
                <a:buFontTx/>
                <a:buNone/>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87313" y="91282"/>
            <a:ext cx="9056687" cy="954087"/>
          </a:xfrm>
        </p:spPr>
        <p:txBody>
          <a:bodyPr>
            <a:normAutofit/>
          </a:bodyPr>
          <a:lstStyle/>
          <a:p>
            <a:r>
              <a:rPr lang="en-US" dirty="0" smtClean="0"/>
              <a:t>Approaches to Developing WBSs</a:t>
            </a:r>
          </a:p>
        </p:txBody>
      </p:sp>
      <p:sp>
        <p:nvSpPr>
          <p:cNvPr id="28675" name="Rectangle 3"/>
          <p:cNvSpPr>
            <a:spLocks noGrp="1" noChangeArrowheads="1"/>
          </p:cNvSpPr>
          <p:nvPr>
            <p:ph idx="1"/>
          </p:nvPr>
        </p:nvSpPr>
        <p:spPr>
          <a:xfrm>
            <a:off x="155575" y="1241426"/>
            <a:ext cx="8458200" cy="4410075"/>
          </a:xfrm>
        </p:spPr>
        <p:txBody>
          <a:bodyPr/>
          <a:lstStyle/>
          <a:p>
            <a:pPr>
              <a:lnSpc>
                <a:spcPct val="90000"/>
              </a:lnSpc>
            </a:pPr>
            <a:r>
              <a:rPr lang="en-US" dirty="0" smtClean="0"/>
              <a:t>Using guidelines: Some organizations, like the DOD, provide guidelines for preparing WBSs</a:t>
            </a:r>
          </a:p>
          <a:p>
            <a:pPr>
              <a:lnSpc>
                <a:spcPct val="90000"/>
              </a:lnSpc>
            </a:pPr>
            <a:r>
              <a:rPr lang="en-US" dirty="0" smtClean="0"/>
              <a:t>The </a:t>
            </a:r>
            <a:r>
              <a:rPr lang="en-US" b="1" dirty="0" smtClean="0"/>
              <a:t>analogy approach</a:t>
            </a:r>
            <a:r>
              <a:rPr lang="en-US" dirty="0" smtClean="0"/>
              <a:t>: Review WBSs of similar projects and tailor to your project</a:t>
            </a:r>
          </a:p>
          <a:p>
            <a:pPr>
              <a:lnSpc>
                <a:spcPct val="90000"/>
              </a:lnSpc>
            </a:pPr>
            <a:r>
              <a:rPr lang="en-US" dirty="0" smtClean="0"/>
              <a:t>The </a:t>
            </a:r>
            <a:r>
              <a:rPr lang="en-US" b="1" dirty="0" smtClean="0"/>
              <a:t>top-down approach</a:t>
            </a:r>
            <a:r>
              <a:rPr lang="en-US" dirty="0" smtClean="0"/>
              <a:t>: Start with the largest items of the project and break them down</a:t>
            </a:r>
          </a:p>
          <a:p>
            <a:pPr>
              <a:lnSpc>
                <a:spcPct val="90000"/>
              </a:lnSpc>
            </a:pPr>
            <a:r>
              <a:rPr lang="en-US" dirty="0" smtClean="0"/>
              <a:t>The </a:t>
            </a:r>
            <a:r>
              <a:rPr lang="en-US" b="1" dirty="0" smtClean="0"/>
              <a:t>bottom-up approach</a:t>
            </a:r>
            <a:r>
              <a:rPr lang="en-US" dirty="0" smtClean="0"/>
              <a:t>: Start with the specific tasks and roll them up</a:t>
            </a:r>
          </a:p>
          <a:p>
            <a:pPr>
              <a:lnSpc>
                <a:spcPct val="90000"/>
              </a:lnSpc>
            </a:pPr>
            <a:r>
              <a:rPr lang="en-US" dirty="0" smtClean="0"/>
              <a:t>Mind-mapping approach:  </a:t>
            </a:r>
            <a:r>
              <a:rPr lang="en-US" b="1" dirty="0" smtClean="0"/>
              <a:t>Mind mapping </a:t>
            </a:r>
            <a:r>
              <a:rPr lang="en-US" dirty="0" smtClean="0"/>
              <a:t>is a technique that uses branches radiating out from a core idea to structure thoughts and ideas</a:t>
            </a:r>
          </a:p>
        </p:txBody>
      </p:sp>
      <p:sp>
        <p:nvSpPr>
          <p:cNvPr id="28676"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09856F29-EB62-4BC1-BFDE-CF95752C2E71}"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dirty="0" smtClean="0"/>
              <a:t>Figure 5-7. Sample Mind-Mapping Approach for Creating a WBS</a:t>
            </a:r>
          </a:p>
        </p:txBody>
      </p:sp>
      <p:pic>
        <p:nvPicPr>
          <p:cNvPr id="2" name="Picture 1" descr="A mind map. At the center is an IT upgrade project which is attached to four boxes called project management, install hardware and software, upgrade inventory, and acquire hardware and software. Upgrade inventory goes to update database and perform physical inventory which goes to building A, building B and building C. Acquire hardware and software goes to servers and user hardware which goes to laptops and desktop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2286000"/>
            <a:ext cx="8991600" cy="2301221"/>
          </a:xfrm>
          <a:prstGeom prst="rect">
            <a:avLst/>
          </a:prstGeom>
        </p:spPr>
      </p:pic>
      <p:sp>
        <p:nvSpPr>
          <p:cNvPr id="29700"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buFontTx/>
              <a:buNone/>
              <a:defRPr/>
            </a:pPr>
            <a:fld id="{46E36C33-50F9-4823-96DE-C86D336AEB83}" type="slidenum">
              <a:rPr lang="en-US" smtClean="0"/>
              <a:pPr>
                <a:buFontTx/>
                <a:buNone/>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2190" y="0"/>
            <a:ext cx="8229600" cy="1371600"/>
          </a:xfrm>
        </p:spPr>
        <p:txBody>
          <a:bodyPr>
            <a:noAutofit/>
          </a:bodyPr>
          <a:lstStyle/>
          <a:p>
            <a:r>
              <a:rPr lang="en-US" sz="3600" dirty="0" smtClean="0"/>
              <a:t>Figure 5-8. Gantt Charts With WBS Generated From a Mind Map</a:t>
            </a:r>
            <a:endParaRPr lang="en-US" sz="3600" dirty="0"/>
          </a:p>
        </p:txBody>
      </p:sp>
      <p:pic>
        <p:nvPicPr>
          <p:cNvPr id="2" name="Picture 1" descr="MindView 4.0 Gantt Chart. The home tab is selected and the IT upgrade project is selected. The tab has a clipboard section and an insert section. There is a list of task name on lines 1 to 14. On the right there are columns called T, F S, S, M,T, T, and F. M is labeled March 12. The task names are IT upgrade project, upgrade inventory, perform physical inventory, building A, building B, building C, update database, acquire hardware, servers, user hardware, laptops, desktop, install hardware and software, and project management.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588360"/>
            <a:ext cx="3430593" cy="4507640"/>
          </a:xfrm>
          <a:prstGeom prst="rect">
            <a:avLst/>
          </a:prstGeom>
        </p:spPr>
      </p:pic>
      <p:pic>
        <p:nvPicPr>
          <p:cNvPr id="7" name="Picture 6" descr="Project 2010 Gantt Chart. The task tab is selected and there is a tab called Gantt Chart tools. The task tab has a clipboard section, a font section, and a schedule section. There is a list task name on line 1 to 14. On the right there are columns called T, F S, S, M ,T, T, and F. S is labeled March 11. The task names are IT upgrade project, upgrade inventory, perform physical inventory, building A, building B, building C, update database, acquire hardware, servers, user hardware, laptops, desktop, install hardware and software, and project managemen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600" y="1612172"/>
            <a:ext cx="4283046" cy="4430062"/>
          </a:xfrm>
          <a:prstGeom prst="rect">
            <a:avLst/>
          </a:prstGeom>
        </p:spPr>
      </p:pic>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050"/>
          <p:cNvSpPr>
            <a:spLocks noGrp="1" noChangeArrowheads="1"/>
          </p:cNvSpPr>
          <p:nvPr>
            <p:ph type="title"/>
          </p:nvPr>
        </p:nvSpPr>
        <p:spPr>
          <a:xfrm>
            <a:off x="381000" y="76200"/>
            <a:ext cx="8229600" cy="1143000"/>
          </a:xfrm>
        </p:spPr>
        <p:txBody>
          <a:bodyPr>
            <a:normAutofit/>
          </a:bodyPr>
          <a:lstStyle/>
          <a:p>
            <a:r>
              <a:rPr lang="en-US" sz="4000" dirty="0" smtClean="0"/>
              <a:t>Learning Objectives, Part 2</a:t>
            </a:r>
          </a:p>
        </p:txBody>
      </p:sp>
      <p:sp>
        <p:nvSpPr>
          <p:cNvPr id="10243" name="Rectangle 2051"/>
          <p:cNvSpPr>
            <a:spLocks noGrp="1" noChangeArrowheads="1"/>
          </p:cNvSpPr>
          <p:nvPr>
            <p:ph idx="1"/>
          </p:nvPr>
        </p:nvSpPr>
        <p:spPr>
          <a:xfrm>
            <a:off x="228600" y="1244600"/>
            <a:ext cx="8229600" cy="3175000"/>
          </a:xfrm>
        </p:spPr>
        <p:txBody>
          <a:bodyPr/>
          <a:lstStyle/>
          <a:p>
            <a:r>
              <a:rPr lang="en-US" dirty="0"/>
              <a:t>Explain the importance of validating scope and how it relates to </a:t>
            </a:r>
            <a:r>
              <a:rPr lang="en-US" dirty="0" smtClean="0"/>
              <a:t>defining and </a:t>
            </a:r>
            <a:r>
              <a:rPr lang="en-US" dirty="0"/>
              <a:t>controlling scope</a:t>
            </a:r>
          </a:p>
          <a:p>
            <a:r>
              <a:rPr lang="en-US" dirty="0" smtClean="0"/>
              <a:t>Understand </a:t>
            </a:r>
            <a:r>
              <a:rPr lang="en-US" dirty="0"/>
              <a:t>the importance of controlling scope and approaches </a:t>
            </a:r>
            <a:r>
              <a:rPr lang="en-US" dirty="0" smtClean="0"/>
              <a:t>for preventing </a:t>
            </a:r>
            <a:r>
              <a:rPr lang="en-US" dirty="0"/>
              <a:t>scope-related problems on information technology (</a:t>
            </a:r>
            <a:r>
              <a:rPr lang="en-US" dirty="0" smtClean="0"/>
              <a:t>IT) projects</a:t>
            </a:r>
            <a:endParaRPr lang="en-US" dirty="0"/>
          </a:p>
          <a:p>
            <a:r>
              <a:rPr lang="en-US" dirty="0" smtClean="0"/>
              <a:t>Describe </a:t>
            </a:r>
            <a:r>
              <a:rPr lang="en-US" dirty="0"/>
              <a:t>how software can assist in project scope management</a:t>
            </a:r>
            <a:endParaRPr lang="en-US" dirty="0" smtClean="0"/>
          </a:p>
        </p:txBody>
      </p:sp>
      <p:sp>
        <p:nvSpPr>
          <p:cNvPr id="10244"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7D2974E1-487E-4F53-A395-5E67E1DEB0EE}"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0"/>
            <a:ext cx="8229600" cy="1417638"/>
          </a:xfrm>
        </p:spPr>
        <p:txBody>
          <a:bodyPr>
            <a:normAutofit/>
          </a:bodyPr>
          <a:lstStyle/>
          <a:p>
            <a:r>
              <a:rPr lang="en-US" dirty="0" smtClean="0"/>
              <a:t>The WBS Dictionary and Scope Baseline</a:t>
            </a:r>
          </a:p>
        </p:txBody>
      </p:sp>
      <p:sp>
        <p:nvSpPr>
          <p:cNvPr id="31747" name="Rectangle 3"/>
          <p:cNvSpPr>
            <a:spLocks noGrp="1" noChangeArrowheads="1"/>
          </p:cNvSpPr>
          <p:nvPr>
            <p:ph idx="1"/>
          </p:nvPr>
        </p:nvSpPr>
        <p:spPr>
          <a:xfrm>
            <a:off x="457200" y="1481138"/>
            <a:ext cx="8229600" cy="3167062"/>
          </a:xfrm>
        </p:spPr>
        <p:txBody>
          <a:bodyPr/>
          <a:lstStyle/>
          <a:p>
            <a:r>
              <a:rPr lang="en-US" dirty="0" smtClean="0"/>
              <a:t>Many WBS tasks are vague and must be explained more so people know what to do and can estimate how long it will take and what it will cost to do the work</a:t>
            </a:r>
          </a:p>
          <a:p>
            <a:r>
              <a:rPr lang="en-US" dirty="0" smtClean="0"/>
              <a:t>A </a:t>
            </a:r>
            <a:r>
              <a:rPr lang="en-US" b="1" dirty="0" smtClean="0"/>
              <a:t>WBS dictionary</a:t>
            </a:r>
            <a:r>
              <a:rPr lang="en-US" dirty="0" smtClean="0"/>
              <a:t> is a document that describes detailed information about each WBS item</a:t>
            </a:r>
          </a:p>
        </p:txBody>
      </p:sp>
      <p:sp>
        <p:nvSpPr>
          <p:cNvPr id="31748"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EE501A8D-5261-4758-A526-F64B18DE3C4A}"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1120"/>
            <a:ext cx="8229600" cy="1417638"/>
          </a:xfrm>
        </p:spPr>
        <p:txBody>
          <a:bodyPr>
            <a:normAutofit/>
          </a:bodyPr>
          <a:lstStyle/>
          <a:p>
            <a:r>
              <a:rPr lang="en-US" dirty="0" smtClean="0"/>
              <a:t>Table 5-5. Sample WBS Dictionary Entry</a:t>
            </a:r>
            <a:endParaRPr lang="en-US" dirty="0"/>
          </a:p>
        </p:txBody>
      </p:sp>
      <p:graphicFrame>
        <p:nvGraphicFramePr>
          <p:cNvPr id="2" name="Table 1" descr="Table with one column and five rows. The column header is WBS Dictionary Entry March 20. "/>
          <p:cNvGraphicFramePr>
            <a:graphicFrameLocks noGrp="1"/>
          </p:cNvGraphicFramePr>
          <p:nvPr>
            <p:extLst>
              <p:ext uri="{D42A27DB-BD31-4B8C-83A1-F6EECF244321}">
                <p14:modId xmlns:p14="http://schemas.microsoft.com/office/powerpoint/2010/main" val="1966619907"/>
              </p:ext>
            </p:extLst>
          </p:nvPr>
        </p:nvGraphicFramePr>
        <p:xfrm>
          <a:off x="352310" y="1752600"/>
          <a:ext cx="8353540" cy="3952240"/>
        </p:xfrm>
        <a:graphic>
          <a:graphicData uri="http://schemas.openxmlformats.org/drawingml/2006/table">
            <a:tbl>
              <a:tblPr firstRow="1" bandRow="1">
                <a:tableStyleId>{5C22544A-7EE6-4342-B048-85BDC9FD1C3A}</a:tableStyleId>
              </a:tblPr>
              <a:tblGrid>
                <a:gridCol w="8353540"/>
              </a:tblGrid>
              <a:tr h="370840">
                <a:tc>
                  <a:txBody>
                    <a:bodyPr/>
                    <a:lstStyle/>
                    <a:p>
                      <a:pPr algn="ctr"/>
                      <a:r>
                        <a:rPr lang="en-US" sz="1200" b="0" dirty="0" smtClean="0"/>
                        <a:t>WBS Dictionary</a:t>
                      </a:r>
                      <a:r>
                        <a:rPr lang="en-US" sz="1200" b="0" baseline="0" dirty="0" smtClean="0"/>
                        <a:t> Entry March 20</a:t>
                      </a:r>
                      <a:endParaRPr lang="en-US" sz="1200" b="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B9EA"/>
                    </a:solidFill>
                  </a:tcPr>
                </a:tc>
              </a:tr>
              <a:tr h="370840">
                <a:tc>
                  <a:txBody>
                    <a:bodyPr/>
                    <a:lstStyle/>
                    <a:p>
                      <a:r>
                        <a:rPr lang="en-US" sz="1200" b="1" dirty="0" smtClean="0"/>
                        <a:t>Project Title</a:t>
                      </a:r>
                      <a:r>
                        <a:rPr lang="en-US" sz="1200" dirty="0" smtClean="0"/>
                        <a:t>:</a:t>
                      </a:r>
                      <a:r>
                        <a:rPr lang="en-US" sz="1200" baseline="0" dirty="0" smtClean="0"/>
                        <a:t> Information technology (IT) Upgrade Project</a:t>
                      </a:r>
                      <a:endParaRPr lang="en-US" sz="12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6E9FC"/>
                    </a:solidFill>
                  </a:tcPr>
                </a:tc>
              </a:tr>
              <a:tr h="370840">
                <a:tc>
                  <a:txBody>
                    <a:bodyPr/>
                    <a:lstStyle/>
                    <a:p>
                      <a:r>
                        <a:rPr lang="en-US" sz="1200" b="1" dirty="0" smtClean="0"/>
                        <a:t>WBS Item Number</a:t>
                      </a:r>
                      <a:r>
                        <a:rPr lang="en-US" sz="1200" dirty="0" smtClean="0"/>
                        <a:t>: 2.2</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r>
              <a:tr h="370840">
                <a:tc>
                  <a:txBody>
                    <a:bodyPr/>
                    <a:lstStyle/>
                    <a:p>
                      <a:r>
                        <a:rPr lang="en-US" sz="1200" b="1" dirty="0" smtClean="0"/>
                        <a:t>WBS</a:t>
                      </a:r>
                      <a:r>
                        <a:rPr lang="en-US" sz="1200" b="1" baseline="0" dirty="0" smtClean="0"/>
                        <a:t> Item Name</a:t>
                      </a:r>
                      <a:r>
                        <a:rPr lang="en-US" sz="1200" baseline="0" dirty="0" smtClean="0"/>
                        <a:t>: Update Database</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6E9FC"/>
                    </a:solidFill>
                  </a:tcPr>
                </a:tc>
              </a:tr>
              <a:tr h="370840">
                <a:tc>
                  <a:txBody>
                    <a:bodyPr/>
                    <a:lstStyle/>
                    <a:p>
                      <a:r>
                        <a:rPr lang="en-US" sz="1200" b="1" dirty="0" smtClean="0"/>
                        <a:t>Description:</a:t>
                      </a:r>
                      <a:r>
                        <a:rPr lang="en-US" sz="1200" dirty="0" smtClean="0"/>
                        <a:t> The IT department maintains an online database of hardware and software on the corporate intranet. However, we need to make sure that we know exactly what hardware and software employees are currently using and if they have any unique needs before we decide what to order for the upgrade. This task will involve reviewing information from the current database, producing reports that list each department's employees and location, and updating the data after performing the physical inventory and receiving inputs from department managers. Our project sponsor will send a notice to all department managers to communicate the importance of this project and this particular task. In addition to general hardware and software upgrades, the project sponsors will ask the department managers to provide information for any unique requirements they might have that could affect the upgrades. This task also includes updating the inventory data for network hardware and software. After updating the inventory database, we will send an e-mail to each department manager to verify the information and make changes online as needed. Department managers will be responsible for ensuring that their people are available and cooperative during the physical inventory. Completing this task is dependent on WBS Item Number 2.1, Perform Physical Inventory, and must precede WBS Item Number 3.0, Acquire Hardware and Software.</a:t>
                      </a:r>
                      <a:endParaRPr 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AE0FA"/>
                    </a:solidFill>
                  </a:tcPr>
                </a:tc>
              </a:tr>
            </a:tbl>
          </a:graphicData>
        </a:graphic>
      </p:graphicFrame>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31</a:t>
            </a:fld>
            <a:endParaRPr lang="en-US" dirty="0"/>
          </a:p>
        </p:txBody>
      </p:sp>
    </p:spTree>
    <p:extLst>
      <p:ext uri="{BB962C8B-B14F-4D97-AF65-F5344CB8AC3E}">
        <p14:creationId xmlns:p14="http://schemas.microsoft.com/office/powerpoint/2010/main" val="8467188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47700" y="82548"/>
            <a:ext cx="7810500" cy="1571630"/>
          </a:xfrm>
        </p:spPr>
        <p:txBody>
          <a:bodyPr>
            <a:normAutofit/>
          </a:bodyPr>
          <a:lstStyle/>
          <a:p>
            <a:r>
              <a:rPr lang="en-US" dirty="0" smtClean="0"/>
              <a:t>Advice for Creating a WBS and WBS Dictionary, Part 1</a:t>
            </a:r>
          </a:p>
        </p:txBody>
      </p:sp>
      <p:sp>
        <p:nvSpPr>
          <p:cNvPr id="32771" name="Rectangle 3"/>
          <p:cNvSpPr>
            <a:spLocks noGrp="1" noChangeArrowheads="1"/>
          </p:cNvSpPr>
          <p:nvPr>
            <p:ph idx="1"/>
          </p:nvPr>
        </p:nvSpPr>
        <p:spPr>
          <a:xfrm>
            <a:off x="342900" y="1746253"/>
            <a:ext cx="8458200" cy="3892548"/>
          </a:xfrm>
        </p:spPr>
        <p:txBody>
          <a:bodyPr/>
          <a:lstStyle/>
          <a:p>
            <a:pPr>
              <a:lnSpc>
                <a:spcPct val="80000"/>
              </a:lnSpc>
            </a:pPr>
            <a:r>
              <a:rPr lang="en-US" dirty="0" smtClean="0"/>
              <a:t>A unit of work should appear at only one place in the WBS.</a:t>
            </a:r>
          </a:p>
          <a:p>
            <a:pPr>
              <a:lnSpc>
                <a:spcPct val="80000"/>
              </a:lnSpc>
            </a:pPr>
            <a:r>
              <a:rPr lang="en-US" dirty="0" smtClean="0"/>
              <a:t>The work content of a WBS item is the sum of the WBS items below it</a:t>
            </a:r>
          </a:p>
          <a:p>
            <a:pPr>
              <a:lnSpc>
                <a:spcPct val="80000"/>
              </a:lnSpc>
            </a:pPr>
            <a:r>
              <a:rPr lang="en-US" dirty="0" smtClean="0"/>
              <a:t>A WBS item is the responsibility of only one individual, even though many people may be working on it</a:t>
            </a:r>
          </a:p>
          <a:p>
            <a:pPr>
              <a:lnSpc>
                <a:spcPct val="80000"/>
              </a:lnSpc>
            </a:pPr>
            <a:r>
              <a:rPr lang="en-US" dirty="0" smtClean="0"/>
              <a:t>The WBS must be consistent with the way in which work is actually going to be performed; it should serve the project team first, and other purposes only if practical</a:t>
            </a:r>
          </a:p>
        </p:txBody>
      </p:sp>
      <p:sp>
        <p:nvSpPr>
          <p:cNvPr id="32773" name="Footer Placeholder 7"/>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9" name="Slide Number Placeholder 8"/>
          <p:cNvSpPr>
            <a:spLocks noGrp="1"/>
          </p:cNvSpPr>
          <p:nvPr>
            <p:ph type="sldNum" sz="quarter" idx="11"/>
          </p:nvPr>
        </p:nvSpPr>
        <p:spPr/>
        <p:txBody>
          <a:bodyPr/>
          <a:lstStyle/>
          <a:p>
            <a:pPr>
              <a:defRPr/>
            </a:pPr>
            <a:fld id="{B6F72AF9-5374-4551-89AC-FBC63BB2CA11}"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77862" y="175421"/>
            <a:ext cx="7910513" cy="1417638"/>
          </a:xfrm>
        </p:spPr>
        <p:txBody>
          <a:bodyPr>
            <a:normAutofit/>
          </a:bodyPr>
          <a:lstStyle/>
          <a:p>
            <a:r>
              <a:rPr lang="en-US" dirty="0" smtClean="0"/>
              <a:t>Advice for Creating a WBS and WBS Dictionary, Part 2</a:t>
            </a:r>
          </a:p>
        </p:txBody>
      </p:sp>
      <p:sp>
        <p:nvSpPr>
          <p:cNvPr id="33795" name="Rectangle 3"/>
          <p:cNvSpPr>
            <a:spLocks noGrp="1" noChangeArrowheads="1"/>
          </p:cNvSpPr>
          <p:nvPr>
            <p:ph idx="1"/>
          </p:nvPr>
        </p:nvSpPr>
        <p:spPr>
          <a:xfrm>
            <a:off x="319087" y="1708152"/>
            <a:ext cx="8534400" cy="4006848"/>
          </a:xfrm>
        </p:spPr>
        <p:txBody>
          <a:bodyPr/>
          <a:lstStyle/>
          <a:p>
            <a:pPr>
              <a:lnSpc>
                <a:spcPct val="90000"/>
              </a:lnSpc>
            </a:pPr>
            <a:r>
              <a:rPr lang="en-US" dirty="0" smtClean="0"/>
              <a:t>Project team members should be involved in developing the WBS to ensure consistency and buy-in</a:t>
            </a:r>
          </a:p>
          <a:p>
            <a:pPr>
              <a:lnSpc>
                <a:spcPct val="90000"/>
              </a:lnSpc>
            </a:pPr>
            <a:r>
              <a:rPr lang="en-US" dirty="0" smtClean="0"/>
              <a:t>Each WBS item must be documented in a WBS dictionary to ensure accurate understanding of the scope of work included and not included in that item</a:t>
            </a:r>
          </a:p>
          <a:p>
            <a:pPr>
              <a:lnSpc>
                <a:spcPct val="90000"/>
              </a:lnSpc>
            </a:pPr>
            <a:r>
              <a:rPr lang="en-US" dirty="0" smtClean="0"/>
              <a:t>The WBS must be a flexible tool to accommodate inevitable changes while properly maintaining control of the work content in the project according to the scope statement</a:t>
            </a:r>
            <a:endParaRPr lang="en-US" sz="2400" dirty="0" smtClean="0"/>
          </a:p>
        </p:txBody>
      </p:sp>
      <p:sp>
        <p:nvSpPr>
          <p:cNvPr id="33796"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F03AC4FF-16DA-4EC5-897F-1B0559347D89}" type="slidenum">
              <a:rPr lang="en-US" smtClean="0"/>
              <a:pPr>
                <a:defRPr/>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What Went Wrong?</a:t>
            </a:r>
          </a:p>
        </p:txBody>
      </p:sp>
      <p:sp>
        <p:nvSpPr>
          <p:cNvPr id="34819" name="Content Placeholder 2"/>
          <p:cNvSpPr>
            <a:spLocks noGrp="1"/>
          </p:cNvSpPr>
          <p:nvPr>
            <p:ph idx="1"/>
          </p:nvPr>
        </p:nvSpPr>
        <p:spPr>
          <a:xfrm>
            <a:off x="457200" y="1481138"/>
            <a:ext cx="8229600" cy="4614862"/>
          </a:xfrm>
        </p:spPr>
        <p:txBody>
          <a:bodyPr/>
          <a:lstStyle/>
          <a:p>
            <a:r>
              <a:rPr lang="en-US" dirty="0" smtClean="0"/>
              <a:t>A project scope that is too broad and grandiose can cause severe problems</a:t>
            </a:r>
          </a:p>
          <a:p>
            <a:pPr lvl="1"/>
            <a:r>
              <a:rPr lang="en-US" dirty="0" smtClean="0"/>
              <a:t>Scope creep and an overemphasis on technology for technology’s sake resulted in the bankruptcy of a large pharmaceutical firm, Texas-based FoxMeyer Drug</a:t>
            </a:r>
          </a:p>
          <a:p>
            <a:pPr lvl="1"/>
            <a:r>
              <a:rPr lang="en-US" dirty="0" smtClean="0"/>
              <a:t>In 2001, McDonald’s fast-food chain initiated a project to create an intranet that would connect its headquarters with all of its restaurants to provide detailed operational information in real time. After spending $170 million on consultants and initial implementation planning, McDonald’s realized that the project was too much to handle and terminated it</a:t>
            </a:r>
          </a:p>
        </p:txBody>
      </p:sp>
      <p:sp>
        <p:nvSpPr>
          <p:cNvPr id="34820"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3E13A010-08C9-439B-9056-DD5B8E3BD166}" type="slidenum">
              <a:rPr lang="en-US" smtClean="0"/>
              <a:pPr>
                <a:defRPr/>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Validating Scope</a:t>
            </a:r>
          </a:p>
        </p:txBody>
      </p:sp>
      <p:sp>
        <p:nvSpPr>
          <p:cNvPr id="35843" name="Rectangle 3"/>
          <p:cNvSpPr>
            <a:spLocks noGrp="1" noChangeArrowheads="1"/>
          </p:cNvSpPr>
          <p:nvPr>
            <p:ph idx="1"/>
          </p:nvPr>
        </p:nvSpPr>
        <p:spPr>
          <a:xfrm>
            <a:off x="228600" y="1705429"/>
            <a:ext cx="8686800" cy="3552371"/>
          </a:xfrm>
        </p:spPr>
        <p:txBody>
          <a:bodyPr/>
          <a:lstStyle/>
          <a:p>
            <a:pPr>
              <a:lnSpc>
                <a:spcPct val="90000"/>
              </a:lnSpc>
            </a:pPr>
            <a:r>
              <a:rPr lang="en-US" dirty="0" smtClean="0"/>
              <a:t>It is very difficult to create a good scope statement and WBS for a project</a:t>
            </a:r>
          </a:p>
          <a:p>
            <a:pPr>
              <a:lnSpc>
                <a:spcPct val="90000"/>
              </a:lnSpc>
            </a:pPr>
            <a:r>
              <a:rPr lang="en-US" dirty="0" smtClean="0"/>
              <a:t>It is even more difficult to verify project scope and minimize scope changes</a:t>
            </a:r>
          </a:p>
          <a:p>
            <a:pPr>
              <a:lnSpc>
                <a:spcPct val="90000"/>
              </a:lnSpc>
            </a:pPr>
            <a:r>
              <a:rPr lang="en-US" b="1" dirty="0" smtClean="0"/>
              <a:t>Scope validation </a:t>
            </a:r>
            <a:r>
              <a:rPr lang="en-US" dirty="0" smtClean="0"/>
              <a:t>involves formal acceptance of the completed project deliverables</a:t>
            </a:r>
          </a:p>
          <a:p>
            <a:pPr>
              <a:lnSpc>
                <a:spcPct val="90000"/>
              </a:lnSpc>
            </a:pPr>
            <a:r>
              <a:rPr lang="en-US" dirty="0" smtClean="0"/>
              <a:t>Acceptance is often achieved by a customer inspection and then sign-off on key deliverables</a:t>
            </a:r>
            <a:endParaRPr lang="en-US" sz="2400" dirty="0" smtClean="0"/>
          </a:p>
        </p:txBody>
      </p:sp>
      <p:sp>
        <p:nvSpPr>
          <p:cNvPr id="35844"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41615BF9-3FF1-4053-BEA1-4C2B00685CB3}"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Global Issues</a:t>
            </a:r>
            <a:endParaRPr lang="en-US" dirty="0"/>
          </a:p>
        </p:txBody>
      </p:sp>
      <p:sp>
        <p:nvSpPr>
          <p:cNvPr id="2" name="Content Placeholder 1"/>
          <p:cNvSpPr>
            <a:spLocks noGrp="1"/>
          </p:cNvSpPr>
          <p:nvPr>
            <p:ph idx="1"/>
          </p:nvPr>
        </p:nvSpPr>
        <p:spPr>
          <a:xfrm>
            <a:off x="457200" y="1481138"/>
            <a:ext cx="8229600" cy="4005262"/>
          </a:xfrm>
        </p:spPr>
        <p:txBody>
          <a:bodyPr/>
          <a:lstStyle/>
          <a:p>
            <a:r>
              <a:rPr lang="en-US" dirty="0"/>
              <a:t>Many countries have had difficulties controlling the scope of large projects, </a:t>
            </a:r>
            <a:r>
              <a:rPr lang="en-US" dirty="0" smtClean="0"/>
              <a:t>especially those </a:t>
            </a:r>
            <a:r>
              <a:rPr lang="en-US" dirty="0"/>
              <a:t>that involve advanced technologies and many different </a:t>
            </a:r>
            <a:r>
              <a:rPr lang="en-US" dirty="0" smtClean="0"/>
              <a:t>users</a:t>
            </a:r>
          </a:p>
          <a:p>
            <a:r>
              <a:rPr lang="en-US" dirty="0" smtClean="0"/>
              <a:t>For </a:t>
            </a:r>
            <a:r>
              <a:rPr lang="en-US" dirty="0"/>
              <a:t>example, </a:t>
            </a:r>
            <a:r>
              <a:rPr lang="en-US" dirty="0" smtClean="0"/>
              <a:t>the state </a:t>
            </a:r>
            <a:r>
              <a:rPr lang="en-US" dirty="0"/>
              <a:t>government of Victoria, Australia, has a Web site for its public transportation </a:t>
            </a:r>
            <a:r>
              <a:rPr lang="en-US" dirty="0" smtClean="0"/>
              <a:t>smart card </a:t>
            </a:r>
            <a:r>
              <a:rPr lang="en-US" dirty="0"/>
              <a:t>at www.myki.com.au</a:t>
            </a:r>
            <a:r>
              <a:rPr lang="en-US" dirty="0" smtClean="0"/>
              <a:t>.</a:t>
            </a:r>
          </a:p>
          <a:p>
            <a:r>
              <a:rPr lang="en-US" dirty="0" smtClean="0"/>
              <a:t>There were many problems in developing and implementing the smart card</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36</a:t>
            </a:fld>
            <a:endParaRPr lang="en-US" dirty="0"/>
          </a:p>
        </p:txBody>
      </p:sp>
    </p:spTree>
    <p:extLst>
      <p:ext uri="{BB962C8B-B14F-4D97-AF65-F5344CB8AC3E}">
        <p14:creationId xmlns:p14="http://schemas.microsoft.com/office/powerpoint/2010/main" val="6736645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Controlling Scope</a:t>
            </a:r>
          </a:p>
        </p:txBody>
      </p:sp>
      <p:sp>
        <p:nvSpPr>
          <p:cNvPr id="36867" name="Rectangle 3"/>
          <p:cNvSpPr>
            <a:spLocks noGrp="1" noChangeArrowheads="1"/>
          </p:cNvSpPr>
          <p:nvPr>
            <p:ph idx="1"/>
          </p:nvPr>
        </p:nvSpPr>
        <p:spPr>
          <a:xfrm>
            <a:off x="457200" y="1481138"/>
            <a:ext cx="8229600" cy="3776662"/>
          </a:xfrm>
        </p:spPr>
        <p:txBody>
          <a:bodyPr/>
          <a:lstStyle/>
          <a:p>
            <a:r>
              <a:rPr lang="en-US" dirty="0" smtClean="0"/>
              <a:t>Scope control involves controlling changes to the project scope</a:t>
            </a:r>
          </a:p>
          <a:p>
            <a:r>
              <a:rPr lang="en-US" dirty="0" smtClean="0"/>
              <a:t>Goals of scope control are to</a:t>
            </a:r>
          </a:p>
          <a:p>
            <a:pPr lvl="1"/>
            <a:r>
              <a:rPr lang="en-US" dirty="0" smtClean="0"/>
              <a:t>influence the factors that cause scope changes</a:t>
            </a:r>
          </a:p>
          <a:p>
            <a:pPr lvl="1"/>
            <a:r>
              <a:rPr lang="en-US" dirty="0" smtClean="0"/>
              <a:t>assure changes are processed according to procedures developed as part of integrated change control, and</a:t>
            </a:r>
          </a:p>
          <a:p>
            <a:pPr lvl="1"/>
            <a:r>
              <a:rPr lang="en-US" dirty="0" smtClean="0"/>
              <a:t>manage changes when they occur</a:t>
            </a:r>
          </a:p>
          <a:p>
            <a:r>
              <a:rPr lang="en-US" b="1" dirty="0" smtClean="0"/>
              <a:t>Variance</a:t>
            </a:r>
            <a:r>
              <a:rPr lang="en-US" dirty="0" smtClean="0"/>
              <a:t> is the difference between planned and actual performance</a:t>
            </a:r>
          </a:p>
        </p:txBody>
      </p:sp>
      <p:sp>
        <p:nvSpPr>
          <p:cNvPr id="36868"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FA2787EA-4FDC-4AD1-A8FA-09B43D31602B}"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95502" y="152400"/>
            <a:ext cx="8171996" cy="1371600"/>
          </a:xfrm>
        </p:spPr>
        <p:txBody>
          <a:bodyPr>
            <a:noAutofit/>
          </a:bodyPr>
          <a:lstStyle/>
          <a:p>
            <a:r>
              <a:rPr lang="en-US" dirty="0" smtClean="0"/>
              <a:t>Suggestions for Improving User Input</a:t>
            </a:r>
          </a:p>
        </p:txBody>
      </p:sp>
      <p:sp>
        <p:nvSpPr>
          <p:cNvPr id="38915" name="Rectangle 3"/>
          <p:cNvSpPr>
            <a:spLocks noGrp="1" noChangeArrowheads="1"/>
          </p:cNvSpPr>
          <p:nvPr>
            <p:ph idx="1"/>
          </p:nvPr>
        </p:nvSpPr>
        <p:spPr>
          <a:xfrm>
            <a:off x="228600" y="1600200"/>
            <a:ext cx="8305800" cy="4572000"/>
          </a:xfrm>
        </p:spPr>
        <p:txBody>
          <a:bodyPr/>
          <a:lstStyle/>
          <a:p>
            <a:r>
              <a:rPr lang="en-US" dirty="0" smtClean="0"/>
              <a:t>Develop a good project selection process and insist that sponsors are from the user organization</a:t>
            </a:r>
          </a:p>
          <a:p>
            <a:r>
              <a:rPr lang="en-US" dirty="0" smtClean="0"/>
              <a:t>Have users on the project team in important roles</a:t>
            </a:r>
          </a:p>
          <a:p>
            <a:r>
              <a:rPr lang="en-US" dirty="0" smtClean="0"/>
              <a:t>Have regular meetings with defined agendas, and have users sign off on key deliverables presented at meetings</a:t>
            </a:r>
          </a:p>
          <a:p>
            <a:r>
              <a:rPr lang="en-US" dirty="0" smtClean="0"/>
              <a:t>Deliver something to users and sponsors on a regular basis</a:t>
            </a:r>
          </a:p>
          <a:p>
            <a:r>
              <a:rPr lang="en-US" dirty="0" smtClean="0"/>
              <a:t>Don’t promise to deliver when you know you can’t</a:t>
            </a:r>
          </a:p>
          <a:p>
            <a:r>
              <a:rPr lang="en-US" dirty="0" smtClean="0"/>
              <a:t>Co-locate users with developers</a:t>
            </a:r>
          </a:p>
        </p:txBody>
      </p:sp>
      <p:sp>
        <p:nvSpPr>
          <p:cNvPr id="38916"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72C4DB84-AA51-438C-AA95-367BB6DAAC23}" type="slidenum">
              <a:rPr lang="en-US" smtClean="0"/>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04800" y="228600"/>
            <a:ext cx="8458200" cy="1311275"/>
          </a:xfrm>
        </p:spPr>
        <p:txBody>
          <a:bodyPr/>
          <a:lstStyle/>
          <a:p>
            <a:r>
              <a:rPr lang="en-US" sz="3600" dirty="0" smtClean="0"/>
              <a:t>Suggestions for Reducing Incomplete and Changing Requirements, Part 1</a:t>
            </a:r>
          </a:p>
        </p:txBody>
      </p:sp>
      <p:sp>
        <p:nvSpPr>
          <p:cNvPr id="39939" name="Rectangle 3"/>
          <p:cNvSpPr>
            <a:spLocks noGrp="1" noChangeArrowheads="1"/>
          </p:cNvSpPr>
          <p:nvPr>
            <p:ph idx="1"/>
          </p:nvPr>
        </p:nvSpPr>
        <p:spPr>
          <a:xfrm>
            <a:off x="304800" y="1752600"/>
            <a:ext cx="8458200" cy="3048000"/>
          </a:xfrm>
        </p:spPr>
        <p:txBody>
          <a:bodyPr/>
          <a:lstStyle/>
          <a:p>
            <a:pPr>
              <a:lnSpc>
                <a:spcPct val="90000"/>
              </a:lnSpc>
            </a:pPr>
            <a:r>
              <a:rPr lang="en-US" dirty="0" smtClean="0"/>
              <a:t>Develop and follow a requirements management process</a:t>
            </a:r>
          </a:p>
          <a:p>
            <a:pPr>
              <a:lnSpc>
                <a:spcPct val="90000"/>
              </a:lnSpc>
            </a:pPr>
            <a:r>
              <a:rPr lang="en-US" dirty="0" smtClean="0"/>
              <a:t>Use techniques such as prototyping, use case modeling, and JAD to get more user involvement</a:t>
            </a:r>
          </a:p>
          <a:p>
            <a:pPr>
              <a:lnSpc>
                <a:spcPct val="90000"/>
              </a:lnSpc>
            </a:pPr>
            <a:r>
              <a:rPr lang="en-US" dirty="0" smtClean="0"/>
              <a:t>Put requirements in writing and keep them current</a:t>
            </a:r>
          </a:p>
          <a:p>
            <a:pPr>
              <a:lnSpc>
                <a:spcPct val="90000"/>
              </a:lnSpc>
            </a:pPr>
            <a:r>
              <a:rPr lang="en-US" dirty="0" smtClean="0"/>
              <a:t>Create a requirements management database for documenting and controlling requirements</a:t>
            </a:r>
          </a:p>
        </p:txBody>
      </p:sp>
      <p:sp>
        <p:nvSpPr>
          <p:cNvPr id="39940"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86E3A240-C080-4FF8-AF08-5F5AF592E99F}" type="slidenum">
              <a:rPr lang="en-US" smtClean="0"/>
              <a:pPr>
                <a:defRPr/>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9386" y="60324"/>
            <a:ext cx="8888413" cy="1463676"/>
          </a:xfrm>
        </p:spPr>
        <p:txBody>
          <a:bodyPr>
            <a:noAutofit/>
          </a:bodyPr>
          <a:lstStyle/>
          <a:p>
            <a:r>
              <a:rPr lang="en-US" sz="3900" dirty="0" smtClean="0"/>
              <a:t>What is Project Scope Management?</a:t>
            </a:r>
          </a:p>
        </p:txBody>
      </p:sp>
      <p:sp>
        <p:nvSpPr>
          <p:cNvPr id="11267" name="Rectangle 3"/>
          <p:cNvSpPr>
            <a:spLocks noGrp="1" noChangeArrowheads="1"/>
          </p:cNvSpPr>
          <p:nvPr>
            <p:ph idx="1"/>
          </p:nvPr>
        </p:nvSpPr>
        <p:spPr>
          <a:xfrm>
            <a:off x="173037" y="1752600"/>
            <a:ext cx="8415338" cy="4038600"/>
          </a:xfrm>
        </p:spPr>
        <p:txBody>
          <a:bodyPr/>
          <a:lstStyle/>
          <a:p>
            <a:r>
              <a:rPr lang="en-US" b="1" dirty="0" smtClean="0"/>
              <a:t>Scope</a:t>
            </a:r>
            <a:r>
              <a:rPr lang="en-US" dirty="0" smtClean="0"/>
              <a:t> refers to </a:t>
            </a:r>
            <a:r>
              <a:rPr lang="en-US" i="1" dirty="0" smtClean="0"/>
              <a:t>all</a:t>
            </a:r>
            <a:r>
              <a:rPr lang="en-US" dirty="0" smtClean="0"/>
              <a:t> the work involved in creating the products of the project and the processes used to create them</a:t>
            </a:r>
          </a:p>
          <a:p>
            <a:r>
              <a:rPr lang="en-US" dirty="0" smtClean="0"/>
              <a:t> A </a:t>
            </a:r>
            <a:r>
              <a:rPr lang="en-US" b="1" dirty="0" smtClean="0"/>
              <a:t>deliverable</a:t>
            </a:r>
            <a:r>
              <a:rPr lang="en-US" dirty="0" smtClean="0"/>
              <a:t> is a product produced as part of a project, such as hardware or software, planning documents, or meeting minutes</a:t>
            </a:r>
          </a:p>
          <a:p>
            <a:r>
              <a:rPr lang="en-US" dirty="0" smtClean="0"/>
              <a:t>Project scope management includes the processes involved in defining and controlling what is or is not included in a project</a:t>
            </a:r>
          </a:p>
        </p:txBody>
      </p:sp>
      <p:sp>
        <p:nvSpPr>
          <p:cNvPr id="11268"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B025C1AB-8807-4B29-B4CC-E824C132B47E}"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04800" y="-14514"/>
            <a:ext cx="8458200" cy="1767114"/>
          </a:xfrm>
        </p:spPr>
        <p:txBody>
          <a:bodyPr>
            <a:normAutofit/>
          </a:bodyPr>
          <a:lstStyle/>
          <a:p>
            <a:r>
              <a:rPr lang="en-US" sz="3600" dirty="0" smtClean="0"/>
              <a:t>Suggestions for Reducing Incomplete and Changing Requirements,</a:t>
            </a:r>
            <a:r>
              <a:rPr lang="en-US" sz="3600" baseline="0" dirty="0" smtClean="0"/>
              <a:t> Part 2</a:t>
            </a:r>
            <a:endParaRPr lang="en-US" sz="3600" dirty="0" smtClean="0"/>
          </a:p>
        </p:txBody>
      </p:sp>
      <p:sp>
        <p:nvSpPr>
          <p:cNvPr id="40963" name="Rectangle 3"/>
          <p:cNvSpPr>
            <a:spLocks noGrp="1" noChangeArrowheads="1"/>
          </p:cNvSpPr>
          <p:nvPr>
            <p:ph idx="1"/>
          </p:nvPr>
        </p:nvSpPr>
        <p:spPr>
          <a:xfrm>
            <a:off x="457200" y="1828800"/>
            <a:ext cx="8229600" cy="3395662"/>
          </a:xfrm>
        </p:spPr>
        <p:txBody>
          <a:bodyPr/>
          <a:lstStyle/>
          <a:p>
            <a:r>
              <a:rPr lang="en-US" dirty="0" smtClean="0"/>
              <a:t>Provide adequate testing and conduct testing throughout the project life cycle</a:t>
            </a:r>
          </a:p>
          <a:p>
            <a:r>
              <a:rPr lang="en-US" dirty="0" smtClean="0"/>
              <a:t>Review changes from a systems perspective</a:t>
            </a:r>
          </a:p>
          <a:p>
            <a:r>
              <a:rPr lang="en-US" dirty="0" smtClean="0"/>
              <a:t>Emphasize completion dates to help focus on what’s most important</a:t>
            </a:r>
          </a:p>
          <a:p>
            <a:r>
              <a:rPr lang="en-US" dirty="0" smtClean="0"/>
              <a:t>Allocate resources specifically for handling change requests/enhancements like NWA did with </a:t>
            </a:r>
            <a:r>
              <a:rPr lang="en-US" dirty="0" err="1" smtClean="0"/>
              <a:t>ResNet</a:t>
            </a:r>
            <a:endParaRPr lang="en-US" dirty="0" smtClean="0"/>
          </a:p>
        </p:txBody>
      </p:sp>
      <p:sp>
        <p:nvSpPr>
          <p:cNvPr id="40964"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AB3DB899-9DAE-4E06-9164-E573618AC31A}" type="slidenum">
              <a:rPr lang="en-US" smtClean="0"/>
              <a:pPr>
                <a:defRPr/>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0"/>
            <a:ext cx="8229600" cy="1417638"/>
          </a:xfrm>
        </p:spPr>
        <p:txBody>
          <a:bodyPr>
            <a:normAutofit/>
          </a:bodyPr>
          <a:lstStyle/>
          <a:p>
            <a:r>
              <a:rPr lang="en-US" dirty="0" smtClean="0"/>
              <a:t>Using Software to Assist in Project Scope Management</a:t>
            </a:r>
          </a:p>
        </p:txBody>
      </p:sp>
      <p:sp>
        <p:nvSpPr>
          <p:cNvPr id="41987" name="Rectangle 3"/>
          <p:cNvSpPr>
            <a:spLocks noGrp="1" noChangeArrowheads="1"/>
          </p:cNvSpPr>
          <p:nvPr>
            <p:ph idx="1"/>
          </p:nvPr>
        </p:nvSpPr>
        <p:spPr>
          <a:xfrm>
            <a:off x="457200" y="1481138"/>
            <a:ext cx="8229600" cy="4462462"/>
          </a:xfrm>
        </p:spPr>
        <p:txBody>
          <a:bodyPr/>
          <a:lstStyle/>
          <a:p>
            <a:pPr>
              <a:lnSpc>
                <a:spcPct val="90000"/>
              </a:lnSpc>
            </a:pPr>
            <a:r>
              <a:rPr lang="en-US" dirty="0" smtClean="0"/>
              <a:t>Word-processing software helps create several scope-related documents</a:t>
            </a:r>
          </a:p>
          <a:p>
            <a:pPr>
              <a:lnSpc>
                <a:spcPct val="90000"/>
              </a:lnSpc>
            </a:pPr>
            <a:r>
              <a:rPr lang="en-US" dirty="0" smtClean="0"/>
              <a:t>Spreadsheets help to perform financial calculations, weighed scoring models, and develop charts and graphs</a:t>
            </a:r>
          </a:p>
          <a:p>
            <a:pPr>
              <a:lnSpc>
                <a:spcPct val="90000"/>
              </a:lnSpc>
            </a:pPr>
            <a:r>
              <a:rPr lang="en-US" dirty="0" smtClean="0"/>
              <a:t>Communication software like e-mail and the Web help clarify and communicate scope information</a:t>
            </a:r>
          </a:p>
          <a:p>
            <a:pPr>
              <a:lnSpc>
                <a:spcPct val="90000"/>
              </a:lnSpc>
            </a:pPr>
            <a:r>
              <a:rPr lang="en-US" dirty="0" smtClean="0"/>
              <a:t>Project management software helps in creating a WBS, the basis for tasks on a Gantt chart</a:t>
            </a:r>
          </a:p>
          <a:p>
            <a:pPr>
              <a:lnSpc>
                <a:spcPct val="90000"/>
              </a:lnSpc>
            </a:pPr>
            <a:r>
              <a:rPr lang="en-US" dirty="0" smtClean="0"/>
              <a:t>Specialized software is available to assist in project scope management</a:t>
            </a:r>
          </a:p>
        </p:txBody>
      </p:sp>
      <p:sp>
        <p:nvSpPr>
          <p:cNvPr id="41988"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47E216C4-EF62-4EFC-A55E-A4A4892C98D9}" type="slidenum">
              <a:rPr lang="en-US" smtClean="0"/>
              <a:pPr>
                <a:defRPr/>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28600"/>
            <a:ext cx="8229600" cy="1143000"/>
          </a:xfrm>
        </p:spPr>
        <p:txBody>
          <a:bodyPr/>
          <a:lstStyle/>
          <a:p>
            <a:r>
              <a:rPr lang="en-US" dirty="0" smtClean="0"/>
              <a:t>Chapter Summary</a:t>
            </a:r>
          </a:p>
        </p:txBody>
      </p:sp>
      <p:sp>
        <p:nvSpPr>
          <p:cNvPr id="43011" name="Rectangle 3"/>
          <p:cNvSpPr>
            <a:spLocks noGrp="1" noChangeArrowheads="1"/>
          </p:cNvSpPr>
          <p:nvPr>
            <p:ph idx="1"/>
          </p:nvPr>
        </p:nvSpPr>
        <p:spPr>
          <a:xfrm>
            <a:off x="457200" y="1481138"/>
            <a:ext cx="8229600" cy="4614862"/>
          </a:xfrm>
        </p:spPr>
        <p:txBody>
          <a:bodyPr/>
          <a:lstStyle/>
          <a:p>
            <a:r>
              <a:rPr lang="en-US" dirty="0" smtClean="0"/>
              <a:t>Project scope management includes the processes required to ensure that the project addresses all the work required, and only the work required, to complete the project successfully</a:t>
            </a:r>
          </a:p>
          <a:p>
            <a:r>
              <a:rPr lang="en-US" dirty="0" smtClean="0"/>
              <a:t>Main processes include</a:t>
            </a:r>
          </a:p>
          <a:p>
            <a:pPr lvl="1"/>
            <a:r>
              <a:rPr lang="en-US" dirty="0" smtClean="0"/>
              <a:t>Define scope management</a:t>
            </a:r>
          </a:p>
          <a:p>
            <a:pPr lvl="1"/>
            <a:r>
              <a:rPr lang="en-US" dirty="0" smtClean="0"/>
              <a:t>Collect requirements</a:t>
            </a:r>
          </a:p>
          <a:p>
            <a:pPr lvl="1"/>
            <a:r>
              <a:rPr lang="en-US" dirty="0" smtClean="0"/>
              <a:t>Define scope</a:t>
            </a:r>
          </a:p>
          <a:p>
            <a:pPr lvl="1"/>
            <a:r>
              <a:rPr lang="en-US" dirty="0" smtClean="0"/>
              <a:t>Create WBS</a:t>
            </a:r>
          </a:p>
          <a:p>
            <a:pPr lvl="1"/>
            <a:r>
              <a:rPr lang="en-US" dirty="0" smtClean="0"/>
              <a:t>Validate scope</a:t>
            </a:r>
          </a:p>
          <a:p>
            <a:pPr lvl="1"/>
            <a:r>
              <a:rPr lang="en-US" dirty="0" smtClean="0"/>
              <a:t>Control scope</a:t>
            </a:r>
          </a:p>
        </p:txBody>
      </p:sp>
      <p:sp>
        <p:nvSpPr>
          <p:cNvPr id="43012"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Eighth Edition</a:t>
            </a:r>
            <a:endParaRPr lang="en-US" dirty="0" smtClean="0"/>
          </a:p>
        </p:txBody>
      </p:sp>
      <p:sp>
        <p:nvSpPr>
          <p:cNvPr id="8" name="Slide Number Placeholder 7"/>
          <p:cNvSpPr>
            <a:spLocks noGrp="1"/>
          </p:cNvSpPr>
          <p:nvPr>
            <p:ph type="sldNum" sz="quarter" idx="11"/>
          </p:nvPr>
        </p:nvSpPr>
        <p:spPr/>
        <p:txBody>
          <a:bodyPr/>
          <a:lstStyle/>
          <a:p>
            <a:pPr>
              <a:defRPr/>
            </a:pPr>
            <a:fld id="{5B88E6DB-F3C7-46D8-83C9-70FD224F3622}" type="slidenum">
              <a:rPr lang="en-US" smtClean="0"/>
              <a:pPr>
                <a:defRPr/>
              </a:pPr>
              <a:t>42</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28575"/>
            <a:ext cx="8915400" cy="717550"/>
          </a:xfrm>
        </p:spPr>
        <p:txBody>
          <a:bodyPr>
            <a:noAutofit/>
          </a:bodyPr>
          <a:lstStyle/>
          <a:p>
            <a:r>
              <a:rPr lang="en-US" sz="3600" dirty="0" smtClean="0"/>
              <a:t>Project Scope Management Processes</a:t>
            </a:r>
            <a:endParaRPr lang="en-US" sz="4400" dirty="0" smtClean="0"/>
          </a:p>
        </p:txBody>
      </p:sp>
      <p:sp>
        <p:nvSpPr>
          <p:cNvPr id="12291" name="Rectangle 3"/>
          <p:cNvSpPr>
            <a:spLocks noGrp="1" noChangeArrowheads="1"/>
          </p:cNvSpPr>
          <p:nvPr>
            <p:ph idx="1"/>
          </p:nvPr>
        </p:nvSpPr>
        <p:spPr>
          <a:xfrm>
            <a:off x="14287" y="990600"/>
            <a:ext cx="9053513" cy="4953000"/>
          </a:xfrm>
        </p:spPr>
        <p:txBody>
          <a:bodyPr/>
          <a:lstStyle/>
          <a:p>
            <a:r>
              <a:rPr lang="en-US" sz="2200" b="1" dirty="0" smtClean="0"/>
              <a:t>Planning scope: </a:t>
            </a:r>
            <a:r>
              <a:rPr lang="en-US" sz="2200" dirty="0"/>
              <a:t>determining how the project’s scope</a:t>
            </a:r>
          </a:p>
          <a:p>
            <a:r>
              <a:rPr lang="en-US" sz="2200" dirty="0"/>
              <a:t>and requirements will be </a:t>
            </a:r>
            <a:r>
              <a:rPr lang="en-US" sz="2200" dirty="0" smtClean="0"/>
              <a:t>managed</a:t>
            </a:r>
            <a:endParaRPr lang="en-US" sz="2200" b="1" dirty="0" smtClean="0"/>
          </a:p>
          <a:p>
            <a:r>
              <a:rPr lang="en-US" sz="2200" b="1" dirty="0" smtClean="0"/>
              <a:t>Collecting requirements: </a:t>
            </a:r>
            <a:r>
              <a:rPr lang="en-US" sz="2200" dirty="0" smtClean="0"/>
              <a:t>defining and documenting the features and functions of the products produced during the project as well as the processes used for creating them</a:t>
            </a:r>
          </a:p>
          <a:p>
            <a:r>
              <a:rPr lang="en-US" sz="2200" b="1" dirty="0" smtClean="0"/>
              <a:t>Defining scope:</a:t>
            </a:r>
            <a:r>
              <a:rPr lang="en-US" sz="2200" dirty="0" smtClean="0"/>
              <a:t> reviewing the project charter, requirements documents, and organizational process assets to create a scope statement</a:t>
            </a:r>
          </a:p>
          <a:p>
            <a:r>
              <a:rPr lang="en-US" sz="2200" b="1" dirty="0" smtClean="0"/>
              <a:t>Creating the WBS:</a:t>
            </a:r>
            <a:r>
              <a:rPr lang="en-US" sz="2200" dirty="0" smtClean="0"/>
              <a:t> subdividing the major project deliverables into smaller, more manageable components</a:t>
            </a:r>
          </a:p>
          <a:p>
            <a:r>
              <a:rPr lang="en-US" sz="2200" b="1" dirty="0" smtClean="0"/>
              <a:t>Validating scope</a:t>
            </a:r>
            <a:r>
              <a:rPr lang="en-US" sz="2200" dirty="0" smtClean="0"/>
              <a:t>: formalizing acceptance of the project deliverables</a:t>
            </a:r>
          </a:p>
          <a:p>
            <a:r>
              <a:rPr lang="en-US" sz="2200" b="1" dirty="0" smtClean="0"/>
              <a:t>Controlling scope: </a:t>
            </a:r>
            <a:r>
              <a:rPr lang="en-US" sz="2200" dirty="0" smtClean="0"/>
              <a:t>controlling changes to project scope throughout the life of the project</a:t>
            </a:r>
          </a:p>
        </p:txBody>
      </p:sp>
      <p:sp>
        <p:nvSpPr>
          <p:cNvPr id="12292" name="Footer Placeholder 6"/>
          <p:cNvSpPr>
            <a:spLocks noGrp="1"/>
          </p:cNvSpPr>
          <p:nvPr>
            <p:ph type="ftr" sz="quarter" idx="10"/>
          </p:nvPr>
        </p:nvSpPr>
        <p:spPr bwMode="auto">
          <a:xfrm>
            <a:off x="0" y="6492875"/>
            <a:ext cx="2590800" cy="365126"/>
          </a:xfrm>
          <a:noFill/>
          <a:ln>
            <a:miter lim="800000"/>
            <a:headEnd/>
            <a:tailEnd/>
          </a:ln>
        </p:spPr>
        <p:txBody>
          <a:bodyPr/>
          <a:lstStyle/>
          <a:p>
            <a:r>
              <a:rPr lang="en-US" dirty="0" smtClean="0"/>
              <a:t>Information Technology Project Management, Eighth Edition</a:t>
            </a:r>
          </a:p>
        </p:txBody>
      </p:sp>
      <p:sp>
        <p:nvSpPr>
          <p:cNvPr id="8" name="Slide Number Placeholder 7"/>
          <p:cNvSpPr>
            <a:spLocks noGrp="1"/>
          </p:cNvSpPr>
          <p:nvPr>
            <p:ph type="sldNum" sz="quarter" idx="11"/>
          </p:nvPr>
        </p:nvSpPr>
        <p:spPr/>
        <p:txBody>
          <a:bodyPr/>
          <a:lstStyle/>
          <a:p>
            <a:pPr>
              <a:defRPr/>
            </a:pPr>
            <a:fld id="{1180FD82-E557-4AEA-BC1F-775718A59924}"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4394"/>
            <a:ext cx="8229600" cy="1344044"/>
          </a:xfrm>
        </p:spPr>
        <p:txBody>
          <a:bodyPr>
            <a:noAutofit/>
          </a:bodyPr>
          <a:lstStyle/>
          <a:p>
            <a:r>
              <a:rPr lang="en-US" sz="3600" dirty="0" smtClean="0"/>
              <a:t>Figure 5-1. Project Scope Management Summary</a:t>
            </a:r>
          </a:p>
        </p:txBody>
      </p:sp>
      <p:pic>
        <p:nvPicPr>
          <p:cNvPr id="2" name="Picture 1" descr="Timeline of project start to finish. At the bottom of the paragraph is an arrow with project start on the left side of the arrow and project finish on the right side of arrow. Planning has an arrow that goes from project start to before project finish. Monitoring and Controlling has an arrow that goes from after project start to project finish. For planning the processes are plan scope management, collect requirements, define scope, and create W B S-all of which are in bold text. The outputs for planning scope management are scope management plan and requirements management plan. The outputs for collect requirements are requirements documentation and requirements traceability matrix. The outputs for define scope are project scope statement and project documents updates. The outputs for create W B S are scope baseline and project documents updates. For monitoring and controlling (bold) the processes are validate scope and control scope-both in bold text. The outputs for validate scope are accepted deliverables, change requests, work performance information, and project documents updates. The outputs for control scope work performance information, change requests, project management plan updates, project documents updates, and organizational process assets update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1557226"/>
            <a:ext cx="6858000" cy="4678587"/>
          </a:xfrm>
          <a:prstGeom prst="rect">
            <a:avLst/>
          </a:prstGeom>
        </p:spPr>
      </p:pic>
      <p:sp>
        <p:nvSpPr>
          <p:cNvPr id="13315" name="Footer Placeholder 3"/>
          <p:cNvSpPr>
            <a:spLocks noGrp="1"/>
          </p:cNvSpPr>
          <p:nvPr>
            <p:ph type="ftr" sz="quarter" idx="10"/>
          </p:nvPr>
        </p:nvSpPr>
        <p:spPr bwMode="auto">
          <a:xfrm>
            <a:off x="0" y="6400799"/>
            <a:ext cx="2590800" cy="457201"/>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240AD864-FDC7-4ED6-B06B-A92A86C98EC5}"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Planning Scope Management</a:t>
            </a:r>
            <a:endParaRPr lang="en-US" dirty="0"/>
          </a:p>
        </p:txBody>
      </p:sp>
      <p:sp>
        <p:nvSpPr>
          <p:cNvPr id="2" name="Content Placeholder 1"/>
          <p:cNvSpPr>
            <a:spLocks noGrp="1"/>
          </p:cNvSpPr>
          <p:nvPr>
            <p:ph idx="1"/>
          </p:nvPr>
        </p:nvSpPr>
        <p:spPr>
          <a:xfrm>
            <a:off x="457200" y="1481138"/>
            <a:ext cx="8229600" cy="2786062"/>
          </a:xfrm>
        </p:spPr>
        <p:txBody>
          <a:bodyPr/>
          <a:lstStyle/>
          <a:p>
            <a:r>
              <a:rPr lang="en-US" dirty="0" smtClean="0"/>
              <a:t>The project team </a:t>
            </a:r>
            <a:r>
              <a:rPr lang="en-US" dirty="0"/>
              <a:t>uses expert judgment and meetings to develop two important outputs: the </a:t>
            </a:r>
            <a:r>
              <a:rPr lang="en-US" dirty="0" smtClean="0"/>
              <a:t>scope management </a:t>
            </a:r>
            <a:r>
              <a:rPr lang="en-US" dirty="0"/>
              <a:t>plan and the requirements management </a:t>
            </a:r>
            <a:r>
              <a:rPr lang="en-US" dirty="0" smtClean="0"/>
              <a:t>plan</a:t>
            </a:r>
            <a:endParaRPr lang="en-US" dirty="0"/>
          </a:p>
          <a:p>
            <a:r>
              <a:rPr lang="en-US" dirty="0"/>
              <a:t>The scope management plan is a subsidiary part of the project management plan</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7</a:t>
            </a:fld>
            <a:endParaRPr lang="en-US" dirty="0"/>
          </a:p>
        </p:txBody>
      </p:sp>
    </p:spTree>
    <p:extLst>
      <p:ext uri="{BB962C8B-B14F-4D97-AF65-F5344CB8AC3E}">
        <p14:creationId xmlns:p14="http://schemas.microsoft.com/office/powerpoint/2010/main" val="1923445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Scope Management Plan Contents</a:t>
            </a:r>
            <a:endParaRPr lang="en-US" dirty="0"/>
          </a:p>
        </p:txBody>
      </p:sp>
      <p:sp>
        <p:nvSpPr>
          <p:cNvPr id="2" name="Content Placeholder 1"/>
          <p:cNvSpPr>
            <a:spLocks noGrp="1"/>
          </p:cNvSpPr>
          <p:nvPr>
            <p:ph idx="1"/>
          </p:nvPr>
        </p:nvSpPr>
        <p:spPr>
          <a:xfrm>
            <a:off x="457200" y="1481138"/>
            <a:ext cx="8229600" cy="3395662"/>
          </a:xfrm>
        </p:spPr>
        <p:txBody>
          <a:bodyPr/>
          <a:lstStyle/>
          <a:p>
            <a:r>
              <a:rPr lang="en-US" dirty="0"/>
              <a:t>How to prepare a detailed project scope </a:t>
            </a:r>
            <a:r>
              <a:rPr lang="en-US" dirty="0" smtClean="0"/>
              <a:t>statement</a:t>
            </a:r>
          </a:p>
          <a:p>
            <a:r>
              <a:rPr lang="en-US" dirty="0"/>
              <a:t>How to create a </a:t>
            </a:r>
            <a:r>
              <a:rPr lang="en-US" dirty="0" smtClean="0"/>
              <a:t>WBS</a:t>
            </a:r>
          </a:p>
          <a:p>
            <a:r>
              <a:rPr lang="en-US" dirty="0"/>
              <a:t>How to maintain and approve the </a:t>
            </a:r>
            <a:r>
              <a:rPr lang="en-US" dirty="0" smtClean="0"/>
              <a:t>WBS</a:t>
            </a:r>
          </a:p>
          <a:p>
            <a:r>
              <a:rPr lang="en-US" dirty="0"/>
              <a:t>How to obtain formal acceptance of the completed project </a:t>
            </a:r>
            <a:r>
              <a:rPr lang="en-US" dirty="0" smtClean="0"/>
              <a:t>deliverables</a:t>
            </a:r>
          </a:p>
          <a:p>
            <a:r>
              <a:rPr lang="en-US" dirty="0"/>
              <a:t>How to control requests for changes to the project scope</a:t>
            </a:r>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8</a:t>
            </a:fld>
            <a:endParaRPr lang="en-US" dirty="0"/>
          </a:p>
        </p:txBody>
      </p:sp>
    </p:spTree>
    <p:extLst>
      <p:ext uri="{BB962C8B-B14F-4D97-AF65-F5344CB8AC3E}">
        <p14:creationId xmlns:p14="http://schemas.microsoft.com/office/powerpoint/2010/main" val="2946303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Requirements Management Plan</a:t>
            </a:r>
            <a:endParaRPr lang="en-US" dirty="0"/>
          </a:p>
        </p:txBody>
      </p:sp>
      <p:sp>
        <p:nvSpPr>
          <p:cNvPr id="2" name="Content Placeholder 1"/>
          <p:cNvSpPr>
            <a:spLocks noGrp="1"/>
          </p:cNvSpPr>
          <p:nvPr>
            <p:ph idx="1"/>
          </p:nvPr>
        </p:nvSpPr>
        <p:spPr>
          <a:xfrm>
            <a:off x="457200" y="1481138"/>
            <a:ext cx="8229600" cy="3776662"/>
          </a:xfrm>
        </p:spPr>
        <p:txBody>
          <a:bodyPr/>
          <a:lstStyle/>
          <a:p>
            <a:r>
              <a:rPr lang="en-US" dirty="0"/>
              <a:t>The PMBOK® Guide, Fifth Edition, describes requirements as “conditions or </a:t>
            </a:r>
            <a:r>
              <a:rPr lang="en-US" dirty="0" smtClean="0"/>
              <a:t>capabilities that </a:t>
            </a:r>
            <a:r>
              <a:rPr lang="en-US" dirty="0"/>
              <a:t>must be met by the project or present in the product, service, or result to </a:t>
            </a:r>
            <a:r>
              <a:rPr lang="en-US" dirty="0" smtClean="0"/>
              <a:t>satisfy an </a:t>
            </a:r>
            <a:r>
              <a:rPr lang="en-US" dirty="0"/>
              <a:t>agreement or other formally imposed </a:t>
            </a:r>
            <a:r>
              <a:rPr lang="en-US" dirty="0" smtClean="0"/>
              <a:t>specification”</a:t>
            </a:r>
          </a:p>
          <a:p>
            <a:r>
              <a:rPr lang="en-US" dirty="0" smtClean="0"/>
              <a:t>The </a:t>
            </a:r>
            <a:r>
              <a:rPr lang="en-US" b="1" dirty="0" smtClean="0"/>
              <a:t>requirements management plan </a:t>
            </a:r>
            <a:r>
              <a:rPr lang="en-US" dirty="0"/>
              <a:t>documents how project requirements will </a:t>
            </a:r>
            <a:r>
              <a:rPr lang="en-US" dirty="0" smtClean="0"/>
              <a:t>be analyzed</a:t>
            </a:r>
            <a:r>
              <a:rPr lang="en-US" dirty="0"/>
              <a:t>, documented, and </a:t>
            </a:r>
            <a:r>
              <a:rPr lang="en-US" dirty="0" smtClean="0"/>
              <a:t>managed</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676C0B31-47C3-49FD-8211-A1EA24F16913}" type="slidenum">
              <a:rPr lang="en-US" smtClean="0"/>
              <a:pPr>
                <a:defRPr/>
              </a:pPr>
              <a:t>9</a:t>
            </a:fld>
            <a:endParaRPr lang="en-US" dirty="0"/>
          </a:p>
        </p:txBody>
      </p:sp>
    </p:spTree>
    <p:extLst>
      <p:ext uri="{BB962C8B-B14F-4D97-AF65-F5344CB8AC3E}">
        <p14:creationId xmlns:p14="http://schemas.microsoft.com/office/powerpoint/2010/main" val="3815877979"/>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2366</TotalTime>
  <Words>2951</Words>
  <Application>Microsoft Office PowerPoint</Application>
  <PresentationFormat>On-screen Show (4:3)</PresentationFormat>
  <Paragraphs>280</Paragraphs>
  <Slides>42</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42</vt:i4>
      </vt:variant>
    </vt:vector>
  </HeadingPairs>
  <TitlesOfParts>
    <vt:vector size="53" baseType="lpstr">
      <vt:lpstr>Arial</vt:lpstr>
      <vt:lpstr>Arial Rounded MT Bold</vt:lpstr>
      <vt:lpstr>Calibri</vt:lpstr>
      <vt:lpstr>Lucida Sans Unicode</vt:lpstr>
      <vt:lpstr>Times New Roman</vt:lpstr>
      <vt:lpstr>Verdana</vt:lpstr>
      <vt:lpstr>Wingdings</vt:lpstr>
      <vt:lpstr>Wingdings 2</vt:lpstr>
      <vt:lpstr>Wingdings 3</vt:lpstr>
      <vt:lpstr>Custom Design</vt:lpstr>
      <vt:lpstr>Theme1</vt:lpstr>
      <vt:lpstr>Chapter 5: Project Scope Management</vt:lpstr>
      <vt:lpstr>Learning Objectives, Part 1</vt:lpstr>
      <vt:lpstr>Learning Objectives, Part 2</vt:lpstr>
      <vt:lpstr>What is Project Scope Management?</vt:lpstr>
      <vt:lpstr>Project Scope Management Processes</vt:lpstr>
      <vt:lpstr>Figure 5-1. Project Scope Management Summary</vt:lpstr>
      <vt:lpstr>Planning Scope Management</vt:lpstr>
      <vt:lpstr>Scope Management Plan Contents</vt:lpstr>
      <vt:lpstr>Requirements Management Plan</vt:lpstr>
      <vt:lpstr>What Went Right?</vt:lpstr>
      <vt:lpstr>Collecting Requirements</vt:lpstr>
      <vt:lpstr>Figure 5-2. Relative Cost to Correct a Software Requirement Defect</vt:lpstr>
      <vt:lpstr>Best Practice</vt:lpstr>
      <vt:lpstr>Methods for Collecting Requirements</vt:lpstr>
      <vt:lpstr>Statistics on Requirements for Software Projects (2011 Survey)*</vt:lpstr>
      <vt:lpstr>Requirements Traceability Matrix</vt:lpstr>
      <vt:lpstr>Defining Scope</vt:lpstr>
      <vt:lpstr>Table 5-2. Sample Project Charter (partial)</vt:lpstr>
      <vt:lpstr>Table 5-3: Further Defining Project Scope</vt:lpstr>
      <vt:lpstr>Media Snapshot</vt:lpstr>
      <vt:lpstr>Creating the Work Breakdown Structure (WBS)</vt:lpstr>
      <vt:lpstr>Figure 5-3. Sample Intranet WBS Organized by Product </vt:lpstr>
      <vt:lpstr>Figure 5-4. Sample Intranet WBS Organized by Phase</vt:lpstr>
      <vt:lpstr>Figure 5-5. Intranet WBS and Gantt Chart in Microsoft Project</vt:lpstr>
      <vt:lpstr>Figure 5-6.  Intranet Gantt Chart Organized by Project Management Process Groups</vt:lpstr>
      <vt:lpstr>Table 5-4: Executing Tasks for JWD Consulting’s WBS</vt:lpstr>
      <vt:lpstr>Approaches to Developing WBSs</vt:lpstr>
      <vt:lpstr>Figure 5-7. Sample Mind-Mapping Approach for Creating a WBS</vt:lpstr>
      <vt:lpstr>Figure 5-8. Gantt Charts With WBS Generated From a Mind Map</vt:lpstr>
      <vt:lpstr>The WBS Dictionary and Scope Baseline</vt:lpstr>
      <vt:lpstr>Table 5-5. Sample WBS Dictionary Entry</vt:lpstr>
      <vt:lpstr>Advice for Creating a WBS and WBS Dictionary, Part 1</vt:lpstr>
      <vt:lpstr>Advice for Creating a WBS and WBS Dictionary, Part 2</vt:lpstr>
      <vt:lpstr>What Went Wrong?</vt:lpstr>
      <vt:lpstr>Validating Scope</vt:lpstr>
      <vt:lpstr>Global Issues</vt:lpstr>
      <vt:lpstr>Controlling Scope</vt:lpstr>
      <vt:lpstr>Suggestions for Improving User Input</vt:lpstr>
      <vt:lpstr>Suggestions for Reducing Incomplete and Changing Requirements, Part 1</vt:lpstr>
      <vt:lpstr>Suggestions for Reducing Incomplete and Changing Requirements, Part 2</vt:lpstr>
      <vt:lpstr>Using Software to Assist in Project Scope Management</vt:lpstr>
      <vt:lpstr>Chapter Summary</vt:lpstr>
    </vt:vector>
  </TitlesOfParts>
  <Company>Augsburg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Georges, Tim</cp:lastModifiedBy>
  <cp:revision>186</cp:revision>
  <dcterms:created xsi:type="dcterms:W3CDTF">2001-07-05T23:10:12Z</dcterms:created>
  <dcterms:modified xsi:type="dcterms:W3CDTF">2018-08-08T15:59:35Z</dcterms:modified>
</cp:coreProperties>
</file>